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Override PartName="/ppt/embeddings/oleObject1.bin" ContentType="application/vnd.openxmlformats-officedocument.oleObject"/>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embeddings/oleObject3.bin" ContentType="application/vnd.openxmlformats-officedocument.oleObject"/>
  <Override PartName="/ppt/notesSlides/notesSlide33.xml" ContentType="application/vnd.openxmlformats-officedocument.presentationml.notes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embeddings/oleObject2.bin" ContentType="application/vnd.openxmlformats-officedocument.oleObject"/>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42"/>
  </p:notesMasterIdLst>
  <p:sldIdLst>
    <p:sldId id="303" r:id="rId2"/>
    <p:sldId id="445" r:id="rId3"/>
    <p:sldId id="444" r:id="rId4"/>
    <p:sldId id="447" r:id="rId5"/>
    <p:sldId id="368" r:id="rId6"/>
    <p:sldId id="457" r:id="rId7"/>
    <p:sldId id="360" r:id="rId8"/>
    <p:sldId id="454" r:id="rId9"/>
    <p:sldId id="460" r:id="rId10"/>
    <p:sldId id="465" r:id="rId11"/>
    <p:sldId id="469" r:id="rId12"/>
    <p:sldId id="458" r:id="rId13"/>
    <p:sldId id="363" r:id="rId14"/>
    <p:sldId id="459" r:id="rId15"/>
    <p:sldId id="415" r:id="rId16"/>
    <p:sldId id="364" r:id="rId17"/>
    <p:sldId id="453" r:id="rId18"/>
    <p:sldId id="463" r:id="rId19"/>
    <p:sldId id="409" r:id="rId20"/>
    <p:sldId id="462" r:id="rId21"/>
    <p:sldId id="466" r:id="rId22"/>
    <p:sldId id="455" r:id="rId23"/>
    <p:sldId id="438" r:id="rId24"/>
    <p:sldId id="448" r:id="rId25"/>
    <p:sldId id="345" r:id="rId26"/>
    <p:sldId id="271" r:id="rId27"/>
    <p:sldId id="464" r:id="rId28"/>
    <p:sldId id="410" r:id="rId29"/>
    <p:sldId id="352" r:id="rId30"/>
    <p:sldId id="351" r:id="rId31"/>
    <p:sldId id="470" r:id="rId32"/>
    <p:sldId id="265" r:id="rId33"/>
    <p:sldId id="422" r:id="rId34"/>
    <p:sldId id="262" r:id="rId35"/>
    <p:sldId id="263" r:id="rId36"/>
    <p:sldId id="434" r:id="rId37"/>
    <p:sldId id="435" r:id="rId38"/>
    <p:sldId id="416" r:id="rId39"/>
    <p:sldId id="473" r:id="rId40"/>
    <p:sldId id="404" r:id="rId4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halkboard" pitchFamily="-65" charset="0"/>
        <a:ea typeface="ＭＳ Ｐゴシック" pitchFamily="-65" charset="-128"/>
        <a:cs typeface="ＭＳ Ｐゴシック" pitchFamily="-65" charset="-128"/>
      </a:defRPr>
    </a:lvl1pPr>
    <a:lvl2pPr marL="457200" algn="l" rtl="0" eaLnBrk="0" fontAlgn="base" hangingPunct="0">
      <a:spcBef>
        <a:spcPct val="0"/>
      </a:spcBef>
      <a:spcAft>
        <a:spcPct val="0"/>
      </a:spcAft>
      <a:defRPr sz="2400" kern="1200">
        <a:solidFill>
          <a:schemeClr val="tx1"/>
        </a:solidFill>
        <a:latin typeface="Chalkboard" pitchFamily="-65" charset="0"/>
        <a:ea typeface="ＭＳ Ｐゴシック" pitchFamily="-65" charset="-128"/>
        <a:cs typeface="ＭＳ Ｐゴシック" pitchFamily="-65" charset="-128"/>
      </a:defRPr>
    </a:lvl2pPr>
    <a:lvl3pPr marL="914400" algn="l" rtl="0" eaLnBrk="0" fontAlgn="base" hangingPunct="0">
      <a:spcBef>
        <a:spcPct val="0"/>
      </a:spcBef>
      <a:spcAft>
        <a:spcPct val="0"/>
      </a:spcAft>
      <a:defRPr sz="2400" kern="1200">
        <a:solidFill>
          <a:schemeClr val="tx1"/>
        </a:solidFill>
        <a:latin typeface="Chalkboard" pitchFamily="-65" charset="0"/>
        <a:ea typeface="ＭＳ Ｐゴシック" pitchFamily="-65" charset="-128"/>
        <a:cs typeface="ＭＳ Ｐゴシック" pitchFamily="-65" charset="-128"/>
      </a:defRPr>
    </a:lvl3pPr>
    <a:lvl4pPr marL="1371600" algn="l" rtl="0" eaLnBrk="0" fontAlgn="base" hangingPunct="0">
      <a:spcBef>
        <a:spcPct val="0"/>
      </a:spcBef>
      <a:spcAft>
        <a:spcPct val="0"/>
      </a:spcAft>
      <a:defRPr sz="2400" kern="1200">
        <a:solidFill>
          <a:schemeClr val="tx1"/>
        </a:solidFill>
        <a:latin typeface="Chalkboard" pitchFamily="-65" charset="0"/>
        <a:ea typeface="ＭＳ Ｐゴシック" pitchFamily="-65" charset="-128"/>
        <a:cs typeface="ＭＳ Ｐゴシック" pitchFamily="-65" charset="-128"/>
      </a:defRPr>
    </a:lvl4pPr>
    <a:lvl5pPr marL="1828800" algn="l" rtl="0" eaLnBrk="0" fontAlgn="base" hangingPunct="0">
      <a:spcBef>
        <a:spcPct val="0"/>
      </a:spcBef>
      <a:spcAft>
        <a:spcPct val="0"/>
      </a:spcAft>
      <a:defRPr sz="2400" kern="1200">
        <a:solidFill>
          <a:schemeClr val="tx1"/>
        </a:solidFill>
        <a:latin typeface="Chalkboard" pitchFamily="-65" charset="0"/>
        <a:ea typeface="ＭＳ Ｐゴシック" pitchFamily="-65" charset="-128"/>
        <a:cs typeface="ＭＳ Ｐゴシック" pitchFamily="-65" charset="-128"/>
      </a:defRPr>
    </a:lvl5pPr>
    <a:lvl6pPr marL="2286000" algn="l" defTabSz="457200" rtl="0" eaLnBrk="1" latinLnBrk="0" hangingPunct="1">
      <a:defRPr sz="2400" kern="1200">
        <a:solidFill>
          <a:schemeClr val="tx1"/>
        </a:solidFill>
        <a:latin typeface="Chalkboard" pitchFamily="-65" charset="0"/>
        <a:ea typeface="ＭＳ Ｐゴシック" pitchFamily="-65" charset="-128"/>
        <a:cs typeface="ＭＳ Ｐゴシック" pitchFamily="-65" charset="-128"/>
      </a:defRPr>
    </a:lvl6pPr>
    <a:lvl7pPr marL="2743200" algn="l" defTabSz="457200" rtl="0" eaLnBrk="1" latinLnBrk="0" hangingPunct="1">
      <a:defRPr sz="2400" kern="1200">
        <a:solidFill>
          <a:schemeClr val="tx1"/>
        </a:solidFill>
        <a:latin typeface="Chalkboard" pitchFamily="-65" charset="0"/>
        <a:ea typeface="ＭＳ Ｐゴシック" pitchFamily="-65" charset="-128"/>
        <a:cs typeface="ＭＳ Ｐゴシック" pitchFamily="-65" charset="-128"/>
      </a:defRPr>
    </a:lvl7pPr>
    <a:lvl8pPr marL="3200400" algn="l" defTabSz="457200" rtl="0" eaLnBrk="1" latinLnBrk="0" hangingPunct="1">
      <a:defRPr sz="2400" kern="1200">
        <a:solidFill>
          <a:schemeClr val="tx1"/>
        </a:solidFill>
        <a:latin typeface="Chalkboard" pitchFamily="-65" charset="0"/>
        <a:ea typeface="ＭＳ Ｐゴシック" pitchFamily="-65" charset="-128"/>
        <a:cs typeface="ＭＳ Ｐゴシック" pitchFamily="-65" charset="-128"/>
      </a:defRPr>
    </a:lvl8pPr>
    <a:lvl9pPr marL="3657600" algn="l" defTabSz="457200" rtl="0" eaLnBrk="1" latinLnBrk="0" hangingPunct="1">
      <a:defRPr sz="2400" kern="1200">
        <a:solidFill>
          <a:schemeClr val="tx1"/>
        </a:solidFill>
        <a:latin typeface="Chalkboard" pitchFamily="-65" charset="0"/>
        <a:ea typeface="ＭＳ Ｐゴシック" pitchFamily="-65" charset="-128"/>
        <a:cs typeface="ＭＳ Ｐゴシック" pitchFamily="-65"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00"/>
    <a:srgbClr val="EE9700"/>
    <a:srgbClr val="13B233"/>
    <a:srgbClr val="8F4229"/>
    <a:srgbClr val="245199"/>
    <a:srgbClr val="0000FF"/>
    <a:srgbClr val="00FF00"/>
    <a:srgbClr val="1A171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vertBarState="maximized" horzBarState="minimized" preferSingleView="1">
    <p:restoredLeft sz="32787"/>
    <p:restoredTop sz="90929"/>
  </p:normalViewPr>
  <p:slideViewPr>
    <p:cSldViewPr>
      <p:cViewPr>
        <p:scale>
          <a:sx n="100" d="100"/>
          <a:sy n="100" d="100"/>
        </p:scale>
        <p:origin x="-1992" y="-1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 Id="rId2" Type="http://schemas.openxmlformats.org/officeDocument/2006/relationships/image" Target="../media/image4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65" charset="0"/>
              </a:defRPr>
            </a:lvl1pPr>
          </a:lstStyle>
          <a:p>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65" charset="0"/>
              </a:defRPr>
            </a:lvl1pPr>
          </a:lstStyle>
          <a:p>
            <a:endParaRPr lang="en-US"/>
          </a:p>
        </p:txBody>
      </p:sp>
      <p:sp>
        <p:nvSpPr>
          <p:cNvPr id="122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65" charset="0"/>
              </a:defRPr>
            </a:lvl1pPr>
          </a:lstStyle>
          <a:p>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pitchFamily="-65" charset="0"/>
              </a:defRPr>
            </a:lvl1pPr>
          </a:lstStyle>
          <a:p>
            <a:fld id="{2B3C7F67-DFC8-D64E-A672-DCCDD6FF678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fontAlgn="base">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C96AA1-91B8-AE46-82F9-E1B193965064}" type="slidenum">
              <a:rPr lang="en-US"/>
              <a:pPr/>
              <a:t>1</a:t>
            </a:fld>
            <a:endParaRPr lang="en-US"/>
          </a:p>
        </p:txBody>
      </p:sp>
      <p:sp>
        <p:nvSpPr>
          <p:cNvPr id="604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3A366D-ADD6-7E4E-B368-EFC362C5A7D0}" type="slidenum">
              <a:rPr lang="en-US"/>
              <a:pPr/>
              <a:t>10</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886C-296D-184C-96E4-AB8D4DF98F2A}" type="slidenum">
              <a:rPr lang="en-US"/>
              <a:pPr/>
              <a:t>11</a:t>
            </a:fld>
            <a:endParaRPr lang="en-US"/>
          </a:p>
        </p:txBody>
      </p:sp>
      <p:sp>
        <p:nvSpPr>
          <p:cNvPr id="215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FE141-DD95-5B4F-AB29-97D0658795DA}" type="slidenum">
              <a:rPr lang="en-US"/>
              <a:pPr/>
              <a:t>12</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BD3C40-B0BB-994C-A3C4-F55CBAD002F9}" type="slidenum">
              <a:rPr lang="en-US"/>
              <a:pPr/>
              <a:t>13</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BD3C40-B0BB-994C-A3C4-F55CBAD002F9}" type="slidenum">
              <a:rPr lang="en-US"/>
              <a:pPr/>
              <a:t>14</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EB34C0-B922-D94E-9669-C07B60D0B923}" type="slidenum">
              <a:rPr lang="en-US"/>
              <a:pPr/>
              <a:t>15</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AFC068-1293-8940-93B7-88751E9D33C1}" type="slidenum">
              <a:rPr lang="en-US"/>
              <a:pPr/>
              <a:t>16</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CF2EE-E05D-9343-9697-5B5AD9654D3F}" type="slidenum">
              <a:rPr lang="en-US"/>
              <a:pPr/>
              <a:t>24</a:t>
            </a:fld>
            <a:endParaRPr lang="en-US"/>
          </a:p>
        </p:txBody>
      </p:sp>
      <p:sp>
        <p:nvSpPr>
          <p:cNvPr id="102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776A6C-F1FB-0C48-B142-C5C04633E4BF}" type="slidenum">
              <a:rPr lang="en-US"/>
              <a:pPr/>
              <a:t>25</a:t>
            </a:fld>
            <a:endParaRPr lang="en-US"/>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CA862-4B3B-E24F-8CE2-C1E9CFFB6AEF}" type="slidenum">
              <a:rPr lang="en-US"/>
              <a:pPr/>
              <a:t>26</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BCF2EE-E05D-9343-9697-5B5AD9654D3F}" type="slidenum">
              <a:rPr lang="en-US"/>
              <a:pPr/>
              <a:t>2</a:t>
            </a:fld>
            <a:endParaRPr lang="en-US"/>
          </a:p>
        </p:txBody>
      </p:sp>
      <p:sp>
        <p:nvSpPr>
          <p:cNvPr id="102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2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3A366D-ADD6-7E4E-B368-EFC362C5A7D0}" type="slidenum">
              <a:rPr lang="en-US"/>
              <a:pPr/>
              <a:t>27</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7D3A2E-510B-A54D-9A33-7CC01E7FFD4E}" type="slidenum">
              <a:rPr lang="en-US"/>
              <a:pPr/>
              <a:t>28</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3A366D-ADD6-7E4E-B368-EFC362C5A7D0}" type="slidenum">
              <a:rPr lang="en-US"/>
              <a:pPr/>
              <a:t>29</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C2A219-FF11-BE43-99FA-C90D0F3FBF24}" type="slidenum">
              <a:rPr lang="en-US"/>
              <a:pPr/>
              <a:t>30</a:t>
            </a:fld>
            <a:endParaRPr lang="en-US"/>
          </a:p>
        </p:txBody>
      </p:sp>
      <p:sp>
        <p:nvSpPr>
          <p:cNvPr id="179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9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886C-296D-184C-96E4-AB8D4DF98F2A}" type="slidenum">
              <a:rPr lang="en-US"/>
              <a:pPr/>
              <a:t>31</a:t>
            </a:fld>
            <a:endParaRPr lang="en-US"/>
          </a:p>
        </p:txBody>
      </p:sp>
      <p:sp>
        <p:nvSpPr>
          <p:cNvPr id="215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DBF5-7347-9D41-87EB-6B07E0F2BD17}" type="slidenum">
              <a:rPr lang="en-US"/>
              <a:pPr/>
              <a:t>32</a:t>
            </a:fld>
            <a:endParaRPr lang="en-US"/>
          </a:p>
        </p:txBody>
      </p:sp>
      <p:sp>
        <p:nvSpPr>
          <p:cNvPr id="1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0" hangingPunct="0">
              <a:spcBef>
                <a:spcPct val="0"/>
              </a:spcBef>
            </a:pPr>
            <a:endParaRPr lang="en-US" sz="2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653EFB-8800-7E4C-AA14-C1DFA84B96D3}" type="slidenum">
              <a:rPr lang="en-US"/>
              <a:pPr/>
              <a:t>33</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653EFB-8800-7E4C-AA14-C1DFA84B96D3}" type="slidenum">
              <a:rPr lang="en-US"/>
              <a:pPr/>
              <a:t>34</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BB33D-D012-E449-B26D-D34D9B254DCF}" type="slidenum">
              <a:rPr lang="en-US"/>
              <a:pPr/>
              <a:t>35</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3FA56-B5EA-5343-972E-C5AE823A902B}" type="slidenum">
              <a:rPr lang="en-US"/>
              <a:pPr/>
              <a:t>36</a:t>
            </a:fld>
            <a:endParaRPr lang="en-US"/>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B9528-38B5-D344-B1EF-1E03107E6FC3}" type="slidenum">
              <a:rPr lang="en-US"/>
              <a:pPr/>
              <a:t>3</a:t>
            </a:fld>
            <a:endParaRPr lang="en-US"/>
          </a:p>
        </p:txBody>
      </p:sp>
      <p:sp>
        <p:nvSpPr>
          <p:cNvPr id="1730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7305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b="1"/>
              <a:t>Figure SPM.6. </a:t>
            </a:r>
            <a:r>
              <a:rPr lang="en-US" i="1"/>
              <a:t>Projected surface temperature changes for the early and late 21st century relative to the period 1980–1999. The central and right panels show the AOGCM multi-model average projections for the B1 (top), A1B (middle) and A2 (bottom) SRES scenarios averaged over the decades 2020– 2029 (centre) and 2090–2099 (right). The left panels show corresponding uncertainties as the relative probabilities of estimated global average warming from several different AOGCM and Earth System Model of Intermediate Complexity studies for the same periods. Some studies present results only for a subset of the SRES scenarios, or for various model versions. Therefore the difference in the number of curves shown in the left-hand panels is due only to differences in the availability of results. {Figures 10.8 and 10.28}</a:t>
            </a:r>
            <a:endParaRPr lang="en-US"/>
          </a:p>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B30A27-7976-7740-9867-BDB54C310B76}" type="slidenum">
              <a:rPr lang="en-US"/>
              <a:pPr/>
              <a:t>37</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B30A27-7976-7740-9867-BDB54C310B76}" type="slidenum">
              <a:rPr lang="en-US"/>
              <a:pPr/>
              <a:t>38</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886C-296D-184C-96E4-AB8D4DF98F2A}" type="slidenum">
              <a:rPr lang="en-US"/>
              <a:pPr/>
              <a:t>39</a:t>
            </a:fld>
            <a:endParaRPr lang="en-US"/>
          </a:p>
        </p:txBody>
      </p:sp>
      <p:sp>
        <p:nvSpPr>
          <p:cNvPr id="215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FE37E-134C-AE4B-9EF1-8EFE0197E1BD}" type="slidenum">
              <a:rPr lang="en-US"/>
              <a:pPr/>
              <a:t>40</a:t>
            </a:fld>
            <a:endParaRPr lang="en-US"/>
          </a:p>
        </p:txBody>
      </p:sp>
      <p:sp>
        <p:nvSpPr>
          <p:cNvPr id="1105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05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A7D2B-2D16-9A47-909B-B5E529CE4926}" type="slidenum">
              <a:rPr lang="en-US"/>
              <a:pPr/>
              <a:t>4</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63886C-296D-184C-96E4-AB8D4DF98F2A}" type="slidenum">
              <a:rPr lang="en-US"/>
              <a:pPr/>
              <a:t>5</a:t>
            </a:fld>
            <a:endParaRPr lang="en-US"/>
          </a:p>
        </p:txBody>
      </p:sp>
      <p:sp>
        <p:nvSpPr>
          <p:cNvPr id="215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4EEED9-0BEA-C54F-81D9-2E1A42CF526E}" type="slidenum">
              <a:rPr lang="en-US"/>
              <a:pPr/>
              <a:t>6</a:t>
            </a:fld>
            <a:endParaRPr lang="en-US"/>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A209B-4685-2342-A8E2-553C45723AAC}" type="slidenum">
              <a:rPr lang="en-US"/>
              <a:pPr/>
              <a:t>7</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AA209B-4685-2342-A8E2-553C45723AAC}" type="slidenum">
              <a:rPr lang="en-US"/>
              <a:pPr/>
              <a:t>8</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CA862-4B3B-E24F-8CE2-C1E9CFFB6AEF}" type="slidenum">
              <a:rPr lang="en-US"/>
              <a:pPr/>
              <a:t>9</a:t>
            </a:fld>
            <a:endParaRPr lang="en-US"/>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D08DD0D0-8CF1-EB4A-B8BD-4FCFC7CF980B}"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6AE58602-C17A-7243-BCBF-2ECB35A33603}"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E660AD9-DD91-8D41-B174-EC8B43B94790}"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fld id="{1B6D54CF-DD02-984E-B916-CA8796CC52FA}"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6F48A940-3244-C745-91D7-76E3399886F6}"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smtClean="0"/>
            </a:lvl1pPr>
          </a:lstStyle>
          <a:p>
            <a:fld id="{0889E3CE-A47E-8143-BE30-C2AB39263B8B}"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9899355C-E253-8C44-9335-5336C0F13598}"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B8511BA7-9976-3B4A-815C-8B5DE3F357EF}"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4562198A-6982-4A4B-ADE9-76AC28F02760}"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A2282839-FD12-C947-9959-114CFB4302C8}"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19FF8CF8-4FC8-0A44-91D6-8482244C494B}"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439D8603-4A6B-3940-AF87-32CA6D4143D7}"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FA261D57-4764-224C-AB72-A758886852A7}"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36BA8BB-AF7A-B648-87D8-D343A6BA3E70}"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defRPr>
            </a:lvl1pPr>
          </a:lstStyle>
          <a:p>
            <a:fld id="{A14E3087-E2CE-FC47-9A5F-10DC92ECB48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35.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5" Type="http://schemas.openxmlformats.org/officeDocument/2006/relationships/image" Target="../media/image41.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png"/><Relationship Id="rId8" Type="http://schemas.openxmlformats.org/officeDocument/2006/relationships/image" Target="../media/image48.png"/><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1" Type="http://schemas.openxmlformats.org/officeDocument/2006/relationships/slideLayout" Target="../slideLayouts/slideLayout12.xml"/><Relationship Id="rId2" Type="http://schemas.openxmlformats.org/officeDocument/2006/relationships/image" Target="../media/image5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jpeg"/></Relationships>
</file>

<file path=ppt/slides/_rels/slide31.xml.rels><?xml version="1.0" encoding="UTF-8" standalone="yes"?>
<Relationships xmlns="http://schemas.openxmlformats.org/package/2006/relationships"><Relationship Id="rId11" Type="http://schemas.openxmlformats.org/officeDocument/2006/relationships/image" Target="../media/image16.jpeg"/><Relationship Id="rId12" Type="http://schemas.openxmlformats.org/officeDocument/2006/relationships/image" Target="../media/image17.jpeg"/><Relationship Id="rId13" Type="http://schemas.openxmlformats.org/officeDocument/2006/relationships/image" Target="../media/image18.jpeg"/><Relationship Id="rId14" Type="http://schemas.openxmlformats.org/officeDocument/2006/relationships/image" Target="../media/image19.jpeg"/><Relationship Id="rId1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s>
</file>

<file path=ppt/slides/_rels/slide32.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jpeg"/><Relationship Id="rId13"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5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61.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1" Type="http://schemas.openxmlformats.org/officeDocument/2006/relationships/image" Target="../media/image17.jpeg"/><Relationship Id="rId12" Type="http://schemas.openxmlformats.org/officeDocument/2006/relationships/image" Target="../media/image18.jpeg"/><Relationship Id="rId13"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65.jpeg"/><Relationship Id="rId7" Type="http://schemas.openxmlformats.org/officeDocument/2006/relationships/image" Target="../media/image66.png"/><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1" Type="http://schemas.openxmlformats.org/officeDocument/2006/relationships/image" Target="../media/image16.jpeg"/><Relationship Id="rId12" Type="http://schemas.openxmlformats.org/officeDocument/2006/relationships/image" Target="../media/image17.jpeg"/><Relationship Id="rId13" Type="http://schemas.openxmlformats.org/officeDocument/2006/relationships/image" Target="../media/image18.jpeg"/><Relationship Id="rId14" Type="http://schemas.openxmlformats.org/officeDocument/2006/relationships/image" Target="../media/image19.jpeg"/><Relationship Id="rId1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403" name="Picture 4" descr="P1010011"/>
          <p:cNvPicPr>
            <a:picLocks noChangeAspect="1" noChangeArrowheads="1"/>
          </p:cNvPicPr>
          <p:nvPr/>
        </p:nvPicPr>
        <p:blipFill>
          <a:blip r:embed="rId3"/>
          <a:srcRect/>
          <a:stretch>
            <a:fillRect/>
          </a:stretch>
        </p:blipFill>
        <p:spPr bwMode="auto">
          <a:xfrm>
            <a:off x="0" y="0"/>
            <a:ext cx="9144000" cy="6858000"/>
          </a:xfrm>
          <a:prstGeom prst="rect">
            <a:avLst/>
          </a:prstGeom>
          <a:noFill/>
          <a:ln w="3175">
            <a:solidFill>
              <a:srgbClr val="000000"/>
            </a:solidFill>
            <a:miter lim="800000"/>
            <a:headEnd/>
            <a:tailEnd/>
          </a:ln>
        </p:spPr>
      </p:pic>
      <p:sp>
        <p:nvSpPr>
          <p:cNvPr id="59395" name="Rectangle 3"/>
          <p:cNvSpPr>
            <a:spLocks noGrp="1" noChangeArrowheads="1"/>
          </p:cNvSpPr>
          <p:nvPr>
            <p:ph type="ctrTitle"/>
          </p:nvPr>
        </p:nvSpPr>
        <p:spPr>
          <a:xfrm>
            <a:off x="1143000" y="457200"/>
            <a:ext cx="6553200" cy="1600200"/>
          </a:xfrm>
        </p:spPr>
        <p:txBody>
          <a:bodyPr/>
          <a:lstStyle/>
          <a:p>
            <a:pPr>
              <a:spcBef>
                <a:spcPct val="50000"/>
              </a:spcBef>
            </a:pPr>
            <a:r>
              <a:rPr lang="en-US" sz="2800" dirty="0" smtClean="0">
                <a:solidFill>
                  <a:srgbClr val="000000"/>
                </a:solidFill>
                <a:latin typeface="Chalkboard" pitchFamily="-65" charset="0"/>
              </a:rPr>
              <a:t>Temperature acclimation of respiration in </a:t>
            </a:r>
            <a:r>
              <a:rPr lang="en-US" sz="2800" dirty="0">
                <a:solidFill>
                  <a:srgbClr val="000000"/>
                </a:solidFill>
                <a:latin typeface="Chalkboard" pitchFamily="-65" charset="0"/>
              </a:rPr>
              <a:t>a</a:t>
            </a:r>
            <a:r>
              <a:rPr lang="en-US" sz="2800" dirty="0" smtClean="0">
                <a:solidFill>
                  <a:srgbClr val="000000"/>
                </a:solidFill>
                <a:latin typeface="Chalkboard" pitchFamily="-65" charset="0"/>
              </a:rPr>
              <a:t> warming world:</a:t>
            </a:r>
            <a:br>
              <a:rPr lang="en-US" sz="2800" dirty="0" smtClean="0">
                <a:solidFill>
                  <a:srgbClr val="000000"/>
                </a:solidFill>
                <a:latin typeface="Chalkboard" pitchFamily="-65" charset="0"/>
              </a:rPr>
            </a:br>
            <a:r>
              <a:rPr lang="en-US" sz="2800" dirty="0" smtClean="0">
                <a:solidFill>
                  <a:srgbClr val="000000"/>
                </a:solidFill>
                <a:latin typeface="Chalkboard" pitchFamily="-65" charset="0"/>
              </a:rPr>
              <a:t>What do experiments tell us?</a:t>
            </a:r>
            <a:endParaRPr lang="en-US" dirty="0">
              <a:solidFill>
                <a:srgbClr val="000000"/>
              </a:solidFill>
              <a:latin typeface="Times New Roman" pitchFamily="-65" charset="0"/>
            </a:endParaRPr>
          </a:p>
        </p:txBody>
      </p:sp>
      <p:grpSp>
        <p:nvGrpSpPr>
          <p:cNvPr id="10" name="Group 9"/>
          <p:cNvGrpSpPr/>
          <p:nvPr/>
        </p:nvGrpSpPr>
        <p:grpSpPr>
          <a:xfrm>
            <a:off x="1905000" y="3124200"/>
            <a:ext cx="5410200" cy="1219200"/>
            <a:chOff x="1905000" y="3124200"/>
            <a:chExt cx="5410200" cy="1219200"/>
          </a:xfrm>
        </p:grpSpPr>
        <p:sp>
          <p:nvSpPr>
            <p:cNvPr id="59400" name="Rectangle 8"/>
            <p:cNvSpPr>
              <a:spLocks noChangeArrowheads="1"/>
            </p:cNvSpPr>
            <p:nvPr/>
          </p:nvSpPr>
          <p:spPr bwMode="auto">
            <a:xfrm>
              <a:off x="1905000" y="3124200"/>
              <a:ext cx="5410200" cy="1219200"/>
            </a:xfrm>
            <a:prstGeom prst="rect">
              <a:avLst/>
            </a:prstGeom>
            <a:solidFill>
              <a:schemeClr val="bg1">
                <a:alpha val="50000"/>
              </a:schemeClr>
            </a:solidFill>
            <a:ln w="9525">
              <a:noFill/>
              <a:miter lim="800000"/>
              <a:headEnd/>
              <a:tailEnd/>
            </a:ln>
            <a:effectLst/>
          </p:spPr>
          <p:txBody>
            <a:bodyPr>
              <a:prstTxWarp prst="textNoShape">
                <a:avLst/>
              </a:prstTxWarp>
            </a:bodyPr>
            <a:lstStyle/>
            <a:p>
              <a:pPr algn="ctr" eaLnBrk="1" hangingPunct="1">
                <a:spcBef>
                  <a:spcPct val="20000"/>
                </a:spcBef>
              </a:pPr>
              <a:r>
                <a:rPr lang="en-US" dirty="0" smtClean="0"/>
                <a:t>Mark </a:t>
              </a:r>
              <a:r>
                <a:rPr lang="en-US" dirty="0"/>
                <a:t>G. Tjoelker</a:t>
              </a:r>
              <a:endParaRPr lang="en-US" sz="3200" dirty="0"/>
            </a:p>
            <a:p>
              <a:pPr algn="ctr" eaLnBrk="1" hangingPunct="1">
                <a:spcBef>
                  <a:spcPct val="20000"/>
                </a:spcBef>
              </a:pPr>
              <a:r>
                <a:rPr lang="en-US" sz="1800" dirty="0"/>
                <a:t>Department of Ecosystem Science &amp; Management</a:t>
              </a:r>
            </a:p>
            <a:p>
              <a:pPr algn="ctr" eaLnBrk="1" hangingPunct="1">
                <a:spcBef>
                  <a:spcPct val="20000"/>
                </a:spcBef>
              </a:pPr>
              <a:r>
                <a:rPr lang="en-US" sz="1800" dirty="0"/>
                <a:t>Texas A&amp;M University</a:t>
              </a:r>
              <a:endParaRPr lang="en-US" sz="1800" dirty="0">
                <a:latin typeface="Helvetica" pitchFamily="-65" charset="0"/>
              </a:endParaRPr>
            </a:p>
          </p:txBody>
        </p:sp>
        <p:pic>
          <p:nvPicPr>
            <p:cNvPr id="59402" name="Picture 6" descr="01_tamu_prim_04"/>
            <p:cNvPicPr>
              <a:picLocks noChangeAspect="1" noChangeArrowheads="1"/>
            </p:cNvPicPr>
            <p:nvPr/>
          </p:nvPicPr>
          <p:blipFill>
            <a:blip r:embed="rId4"/>
            <a:srcRect/>
            <a:stretch>
              <a:fillRect/>
            </a:stretch>
          </p:blipFill>
          <p:spPr bwMode="auto">
            <a:xfrm>
              <a:off x="5867400" y="3886200"/>
              <a:ext cx="381000" cy="381000"/>
            </a:xfrm>
            <a:prstGeom prst="rect">
              <a:avLst/>
            </a:prstGeom>
            <a:noFill/>
            <a:ln w="9525">
              <a:noFill/>
              <a:miter lim="800000"/>
              <a:headEnd/>
              <a:tailEnd/>
            </a:ln>
          </p:spPr>
        </p:pic>
      </p:grpSp>
      <p:sp>
        <p:nvSpPr>
          <p:cNvPr id="7" name="Rectangle 6"/>
          <p:cNvSpPr/>
          <p:nvPr/>
        </p:nvSpPr>
        <p:spPr>
          <a:xfrm>
            <a:off x="1295400" y="4648200"/>
            <a:ext cx="6705600" cy="1815882"/>
          </a:xfrm>
          <a:prstGeom prst="rect">
            <a:avLst/>
          </a:prstGeom>
          <a:solidFill>
            <a:srgbClr val="FFFFFF">
              <a:alpha val="50000"/>
            </a:srgbClr>
          </a:solidFill>
        </p:spPr>
        <p:txBody>
          <a:bodyPr wrap="square">
            <a:spAutoFit/>
          </a:bodyPr>
          <a:lstStyle/>
          <a:p>
            <a:pPr algn="ctr"/>
            <a:endParaRPr lang="en-US" sz="1600" b="1" i="1" dirty="0" smtClean="0"/>
          </a:p>
          <a:p>
            <a:pPr algn="ctr"/>
            <a:r>
              <a:rPr lang="en-US" sz="1600" dirty="0" smtClean="0"/>
              <a:t>1st INTERFACE Workshop</a:t>
            </a:r>
          </a:p>
          <a:p>
            <a:pPr algn="ctr"/>
            <a:r>
              <a:rPr lang="en-US" sz="1600" b="1" i="1" dirty="0" smtClean="0"/>
              <a:t>How Do We Improve Earth System Models: Integrating Earth System Models, Ecosystem Models, Experiments and Long-Term Data</a:t>
            </a:r>
          </a:p>
          <a:p>
            <a:pPr algn="ctr"/>
            <a:r>
              <a:rPr lang="en-US" sz="1600" dirty="0" err="1" smtClean="0"/>
              <a:t>Tween</a:t>
            </a:r>
            <a:r>
              <a:rPr lang="en-US" sz="1600" dirty="0" smtClean="0"/>
              <a:t> Waters Inn</a:t>
            </a:r>
          </a:p>
          <a:p>
            <a:pPr algn="ctr"/>
            <a:r>
              <a:rPr lang="en-US" sz="1600" dirty="0" err="1" smtClean="0"/>
              <a:t>Captiva</a:t>
            </a:r>
            <a:r>
              <a:rPr lang="en-US" sz="1600" dirty="0" smtClean="0"/>
              <a:t> Island, Florida</a:t>
            </a:r>
          </a:p>
          <a:p>
            <a:pPr algn="ctr"/>
            <a:r>
              <a:rPr lang="en-US" sz="1600" dirty="0" smtClean="0"/>
              <a:t>February 28 – March 3, 2011</a:t>
            </a:r>
            <a:endParaRPr lang="en-US" sz="1600" dirty="0" smtClean="0">
              <a:latin typeface="Helvetica" pitchFamily="-10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1255" name="Picture 7"/>
          <p:cNvPicPr>
            <a:picLocks noGrp="1" noChangeAspect="1" noChangeArrowheads="1"/>
          </p:cNvPicPr>
          <p:nvPr>
            <p:ph/>
          </p:nvPr>
        </p:nvPicPr>
        <p:blipFill>
          <a:blip r:embed="rId3"/>
          <a:srcRect/>
          <a:stretch>
            <a:fillRect/>
          </a:stretch>
        </p:blipFill>
        <p:spPr>
          <a:xfrm>
            <a:off x="714375" y="1143000"/>
            <a:ext cx="7713663" cy="5486400"/>
          </a:xfrm>
          <a:noFill/>
          <a:ln/>
        </p:spPr>
      </p:pic>
      <p:sp>
        <p:nvSpPr>
          <p:cNvPr id="181256" name="Text Box 8"/>
          <p:cNvSpPr txBox="1">
            <a:spLocks noChangeArrowheads="1"/>
          </p:cNvSpPr>
          <p:nvPr/>
        </p:nvSpPr>
        <p:spPr bwMode="auto">
          <a:xfrm>
            <a:off x="381000" y="533400"/>
            <a:ext cx="8534400" cy="461665"/>
          </a:xfrm>
          <a:prstGeom prst="rect">
            <a:avLst/>
          </a:prstGeom>
          <a:noFill/>
          <a:ln w="9525">
            <a:noFill/>
            <a:miter lim="800000"/>
            <a:headEnd/>
            <a:tailEnd/>
          </a:ln>
          <a:effectLst/>
        </p:spPr>
        <p:txBody>
          <a:bodyPr>
            <a:prstTxWarp prst="textNoShape">
              <a:avLst/>
            </a:prstTxWarp>
            <a:spAutoFit/>
          </a:bodyPr>
          <a:lstStyle/>
          <a:p>
            <a:r>
              <a:rPr lang="en-US" dirty="0" smtClean="0"/>
              <a:t>A temperature-dependent </a:t>
            </a:r>
            <a:r>
              <a:rPr lang="en-US" i="1" dirty="0" smtClean="0"/>
              <a:t>Q</a:t>
            </a:r>
            <a:r>
              <a:rPr lang="en-US" baseline="-25000" dirty="0" smtClean="0"/>
              <a:t>10</a:t>
            </a:r>
            <a:r>
              <a:rPr lang="en-US" dirty="0" smtClean="0"/>
              <a:t> increases </a:t>
            </a:r>
            <a:r>
              <a:rPr lang="en-US" dirty="0"/>
              <a:t>global</a:t>
            </a:r>
            <a:r>
              <a:rPr lang="en-US" dirty="0" smtClean="0"/>
              <a:t> C storage</a:t>
            </a:r>
            <a:endParaRPr lang="en-US" dirty="0"/>
          </a:p>
        </p:txBody>
      </p:sp>
      <p:sp>
        <p:nvSpPr>
          <p:cNvPr id="181257" name="Text Box 9"/>
          <p:cNvSpPr txBox="1">
            <a:spLocks noChangeArrowheads="1"/>
          </p:cNvSpPr>
          <p:nvPr/>
        </p:nvSpPr>
        <p:spPr bwMode="auto">
          <a:xfrm>
            <a:off x="5791200" y="6324600"/>
            <a:ext cx="2506663" cy="336550"/>
          </a:xfrm>
          <a:prstGeom prst="rect">
            <a:avLst/>
          </a:prstGeom>
          <a:noFill/>
          <a:ln w="9525">
            <a:noFill/>
            <a:miter lim="800000"/>
            <a:headEnd/>
            <a:tailEnd/>
          </a:ln>
          <a:effectLst/>
        </p:spPr>
        <p:txBody>
          <a:bodyPr wrap="none">
            <a:prstTxWarp prst="textNoShape">
              <a:avLst/>
            </a:prstTxWarp>
            <a:spAutoFit/>
          </a:bodyPr>
          <a:lstStyle/>
          <a:p>
            <a:r>
              <a:rPr lang="en-US" sz="1600"/>
              <a:t>King </a:t>
            </a:r>
            <a:r>
              <a:rPr lang="en-US" sz="1600" i="1"/>
              <a:t>et al.</a:t>
            </a:r>
            <a:r>
              <a:rPr lang="en-US" sz="1600"/>
              <a:t> 2006, </a:t>
            </a:r>
            <a:r>
              <a:rPr lang="en-US" sz="1600" i="1"/>
              <a:t>Science</a:t>
            </a:r>
            <a:endParaRPr lang="en-US" sz="1600"/>
          </a:p>
        </p:txBody>
      </p:sp>
      <p:sp>
        <p:nvSpPr>
          <p:cNvPr id="181258" name="Text Box 10"/>
          <p:cNvSpPr txBox="1">
            <a:spLocks noChangeArrowheads="1"/>
          </p:cNvSpPr>
          <p:nvPr/>
        </p:nvSpPr>
        <p:spPr bwMode="auto">
          <a:xfrm>
            <a:off x="457200" y="958850"/>
            <a:ext cx="2024063" cy="336550"/>
          </a:xfrm>
          <a:prstGeom prst="rect">
            <a:avLst/>
          </a:prstGeom>
          <a:noFill/>
          <a:ln w="12700">
            <a:noFill/>
            <a:miter lim="800000"/>
            <a:headEnd/>
            <a:tailEnd/>
          </a:ln>
          <a:effectLst/>
        </p:spPr>
        <p:txBody>
          <a:bodyPr wrap="none">
            <a:prstTxWarp prst="textNoShape">
              <a:avLst/>
            </a:prstTxWarp>
            <a:spAutoFit/>
          </a:bodyPr>
          <a:lstStyle/>
          <a:p>
            <a:r>
              <a:rPr lang="en-US" sz="1600" i="1"/>
              <a:t>GTEC 2.0 simulation</a:t>
            </a:r>
            <a:endParaRPr lang="en-US" sz="1600">
              <a:solidFill>
                <a:srgbClr val="0000FF"/>
              </a:solidFill>
            </a:endParaRPr>
          </a:p>
        </p:txBody>
      </p:sp>
      <p:sp>
        <p:nvSpPr>
          <p:cNvPr id="181259" name="Line 11"/>
          <p:cNvSpPr>
            <a:spLocks noChangeShapeType="1"/>
          </p:cNvSpPr>
          <p:nvPr/>
        </p:nvSpPr>
        <p:spPr bwMode="auto">
          <a:xfrm flipV="1">
            <a:off x="8001000" y="1828800"/>
            <a:ext cx="0" cy="533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7" name="Left Arrow 6"/>
          <p:cNvSpPr/>
          <p:nvPr/>
        </p:nvSpPr>
        <p:spPr bwMode="auto">
          <a:xfrm>
            <a:off x="6477000" y="2209800"/>
            <a:ext cx="5334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halkboard" pitchFamily="-65" charset="0"/>
              <a:ea typeface="ＭＳ Ｐゴシック" pitchFamily="-65" charset="-128"/>
              <a:cs typeface="ＭＳ Ｐゴシック" pitchFamily="-65" charset="-128"/>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9" name="Rectangle 3"/>
          <p:cNvSpPr>
            <a:spLocks noGrp="1" noChangeArrowheads="1"/>
          </p:cNvSpPr>
          <p:nvPr>
            <p:ph type="title"/>
          </p:nvPr>
        </p:nvSpPr>
        <p:spPr/>
        <p:txBody>
          <a:bodyPr/>
          <a:lstStyle/>
          <a:p>
            <a:pPr algn="l"/>
            <a:r>
              <a:rPr lang="en-US" sz="3200" dirty="0" smtClean="0">
                <a:latin typeface="Chalkboard" pitchFamily="-65" charset="0"/>
              </a:rPr>
              <a:t>Summary</a:t>
            </a:r>
            <a:endParaRPr lang="en-US" dirty="0"/>
          </a:p>
        </p:txBody>
      </p:sp>
      <p:sp>
        <p:nvSpPr>
          <p:cNvPr id="214020" name="Rectangle 4"/>
          <p:cNvSpPr>
            <a:spLocks noGrp="1" noChangeArrowheads="1"/>
          </p:cNvSpPr>
          <p:nvPr>
            <p:ph type="body" idx="1"/>
          </p:nvPr>
        </p:nvSpPr>
        <p:spPr>
          <a:xfrm>
            <a:off x="533400" y="1752600"/>
            <a:ext cx="4876800" cy="4114800"/>
          </a:xfrm>
        </p:spPr>
        <p:txBody>
          <a:bodyPr/>
          <a:lstStyle/>
          <a:p>
            <a:endParaRPr lang="en-US" sz="2400" dirty="0" smtClean="0">
              <a:latin typeface="Chalkboard" pitchFamily="-65" charset="0"/>
            </a:endParaRPr>
          </a:p>
          <a:p>
            <a:r>
              <a:rPr lang="en-US" sz="2400" dirty="0" smtClean="0">
                <a:latin typeface="Chalkboard" pitchFamily="-65" charset="0"/>
              </a:rPr>
              <a:t>The shape of the short-term temperature response function of respiration differs from a simple exponential</a:t>
            </a:r>
          </a:p>
          <a:p>
            <a:r>
              <a:rPr lang="en-US" sz="2400" dirty="0" smtClean="0">
                <a:latin typeface="Chalkboard" pitchFamily="-65" charset="0"/>
              </a:rPr>
              <a:t>A temperature-dependent </a:t>
            </a:r>
            <a:r>
              <a:rPr lang="en-US" sz="2400" i="1" dirty="0" smtClean="0">
                <a:latin typeface="Chalkboard" pitchFamily="-65" charset="0"/>
              </a:rPr>
              <a:t>Q</a:t>
            </a:r>
            <a:r>
              <a:rPr lang="en-US" sz="2400" baseline="-25000" dirty="0" smtClean="0">
                <a:latin typeface="Chalkboard" pitchFamily="-65" charset="0"/>
              </a:rPr>
              <a:t>10</a:t>
            </a:r>
            <a:r>
              <a:rPr lang="en-US" sz="2400" dirty="0" smtClean="0">
                <a:latin typeface="Chalkboard" pitchFamily="-65" charset="0"/>
              </a:rPr>
              <a:t> alters simulated respiratory C fluxes </a:t>
            </a:r>
          </a:p>
        </p:txBody>
      </p:sp>
      <p:pic>
        <p:nvPicPr>
          <p:cNvPr id="19" name="Picture 11"/>
          <p:cNvPicPr>
            <a:picLocks noChangeAspect="1" noChangeArrowheads="1"/>
          </p:cNvPicPr>
          <p:nvPr/>
        </p:nvPicPr>
        <p:blipFill>
          <a:blip r:embed="rId3"/>
          <a:srcRect t="6329" b="3165"/>
          <a:stretch>
            <a:fillRect/>
          </a:stretch>
        </p:blipFill>
        <p:spPr bwMode="auto">
          <a:xfrm>
            <a:off x="5791200" y="1219200"/>
            <a:ext cx="2667000" cy="16874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7"/>
          <p:cNvPicPr>
            <a:picLocks noChangeAspect="1" noChangeArrowheads="1"/>
          </p:cNvPicPr>
          <p:nvPr/>
        </p:nvPicPr>
        <p:blipFill>
          <a:blip r:embed="rId4"/>
          <a:srcRect/>
          <a:stretch>
            <a:fillRect/>
          </a:stretch>
        </p:blipFill>
        <p:spPr bwMode="auto">
          <a:xfrm>
            <a:off x="5791199" y="3276600"/>
            <a:ext cx="2678355"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6157" name="Text Box 29"/>
          <p:cNvSpPr txBox="1">
            <a:spLocks noChangeArrowheads="1"/>
          </p:cNvSpPr>
          <p:nvPr/>
        </p:nvSpPr>
        <p:spPr bwMode="auto">
          <a:xfrm>
            <a:off x="420688" y="533400"/>
            <a:ext cx="8037512" cy="519113"/>
          </a:xfrm>
          <a:prstGeom prst="rect">
            <a:avLst/>
          </a:prstGeom>
          <a:noFill/>
          <a:ln w="9525">
            <a:noFill/>
            <a:miter lim="800000"/>
            <a:headEnd/>
            <a:tailEnd/>
          </a:ln>
          <a:effectLst/>
        </p:spPr>
        <p:txBody>
          <a:bodyPr wrap="none">
            <a:prstTxWarp prst="textNoShape">
              <a:avLst/>
            </a:prstTxWarp>
            <a:spAutoFit/>
          </a:bodyPr>
          <a:lstStyle/>
          <a:p>
            <a:r>
              <a:rPr lang="en-US" sz="2800"/>
              <a:t>What is temperature acclimation of respiration?</a:t>
            </a:r>
            <a:endParaRPr lang="en-US"/>
          </a:p>
        </p:txBody>
      </p:sp>
      <p:sp>
        <p:nvSpPr>
          <p:cNvPr id="176158" name="Text Box 30"/>
          <p:cNvSpPr txBox="1">
            <a:spLocks noChangeArrowheads="1"/>
          </p:cNvSpPr>
          <p:nvPr/>
        </p:nvSpPr>
        <p:spPr bwMode="auto">
          <a:xfrm>
            <a:off x="4114800" y="6096000"/>
            <a:ext cx="4570413" cy="336550"/>
          </a:xfrm>
          <a:prstGeom prst="rect">
            <a:avLst/>
          </a:prstGeom>
          <a:noFill/>
          <a:ln w="9525">
            <a:noFill/>
            <a:miter lim="800000"/>
            <a:headEnd/>
            <a:tailEnd/>
          </a:ln>
          <a:effectLst/>
        </p:spPr>
        <p:txBody>
          <a:bodyPr wrap="none">
            <a:prstTxWarp prst="textNoShape">
              <a:avLst/>
            </a:prstTxWarp>
            <a:spAutoFit/>
          </a:bodyPr>
          <a:lstStyle/>
          <a:p>
            <a:r>
              <a:rPr lang="en-US" sz="1600" dirty="0" err="1"/>
              <a:t>Atkin</a:t>
            </a:r>
            <a:r>
              <a:rPr lang="en-US" sz="1600" dirty="0"/>
              <a:t> &amp; Tjoelker 2003, </a:t>
            </a:r>
            <a:r>
              <a:rPr lang="en-US" sz="1600" i="1" dirty="0"/>
              <a:t>Trends in Plant Science</a:t>
            </a:r>
            <a:endParaRPr lang="en-US" sz="1600" dirty="0"/>
          </a:p>
        </p:txBody>
      </p:sp>
      <p:pic>
        <p:nvPicPr>
          <p:cNvPr id="39" name="Picture 38"/>
          <p:cNvPicPr>
            <a:picLocks noChangeAspect="1"/>
          </p:cNvPicPr>
          <p:nvPr/>
        </p:nvPicPr>
        <p:blipFill>
          <a:blip r:embed="rId3"/>
          <a:stretch>
            <a:fillRect/>
          </a:stretch>
        </p:blipFill>
        <p:spPr>
          <a:xfrm>
            <a:off x="4800600" y="1752600"/>
            <a:ext cx="4114800" cy="3550314"/>
          </a:xfrm>
          <a:prstGeom prst="rect">
            <a:avLst/>
          </a:prstGeom>
        </p:spPr>
      </p:pic>
      <p:grpSp>
        <p:nvGrpSpPr>
          <p:cNvPr id="42" name="Group 41"/>
          <p:cNvGrpSpPr/>
          <p:nvPr/>
        </p:nvGrpSpPr>
        <p:grpSpPr>
          <a:xfrm>
            <a:off x="304800" y="1676400"/>
            <a:ext cx="4572000" cy="3657600"/>
            <a:chOff x="152400" y="1828800"/>
            <a:chExt cx="4605826" cy="3733800"/>
          </a:xfrm>
        </p:grpSpPr>
        <p:pic>
          <p:nvPicPr>
            <p:cNvPr id="40" name="Picture 39"/>
            <p:cNvPicPr>
              <a:picLocks noChangeAspect="1"/>
            </p:cNvPicPr>
            <p:nvPr/>
          </p:nvPicPr>
          <p:blipFill>
            <a:blip r:embed="rId4"/>
            <a:stretch>
              <a:fillRect/>
            </a:stretch>
          </p:blipFill>
          <p:spPr>
            <a:xfrm>
              <a:off x="152400" y="1828800"/>
              <a:ext cx="4605826" cy="3200400"/>
            </a:xfrm>
            <a:prstGeom prst="rect">
              <a:avLst/>
            </a:prstGeom>
          </p:spPr>
        </p:pic>
        <p:pic>
          <p:nvPicPr>
            <p:cNvPr id="41" name="Picture 40"/>
            <p:cNvPicPr>
              <a:picLocks noChangeAspect="1"/>
            </p:cNvPicPr>
            <p:nvPr/>
          </p:nvPicPr>
          <p:blipFill>
            <a:blip r:embed="rId5"/>
            <a:stretch>
              <a:fillRect/>
            </a:stretch>
          </p:blipFill>
          <p:spPr>
            <a:xfrm>
              <a:off x="228600" y="5029200"/>
              <a:ext cx="3919327" cy="533400"/>
            </a:xfrm>
            <a:prstGeom prst="rect">
              <a:avLst/>
            </a:prstGeom>
          </p:spPr>
        </p:pic>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8661" name="Picture 5"/>
          <p:cNvPicPr>
            <a:picLocks noGrp="1" noChangeAspect="1" noChangeArrowheads="1"/>
          </p:cNvPicPr>
          <p:nvPr>
            <p:ph/>
          </p:nvPr>
        </p:nvPicPr>
        <p:blipFill>
          <a:blip r:embed="rId3"/>
          <a:srcRect b="2319"/>
          <a:stretch>
            <a:fillRect/>
          </a:stretch>
        </p:blipFill>
        <p:spPr>
          <a:xfrm>
            <a:off x="762000" y="1487488"/>
            <a:ext cx="7543800" cy="4684712"/>
          </a:xfrm>
          <a:noFill/>
          <a:ln/>
        </p:spPr>
      </p:pic>
      <p:sp>
        <p:nvSpPr>
          <p:cNvPr id="198662" name="Text Box 6"/>
          <p:cNvSpPr txBox="1">
            <a:spLocks noChangeArrowheads="1"/>
          </p:cNvSpPr>
          <p:nvPr/>
        </p:nvSpPr>
        <p:spPr bwMode="auto">
          <a:xfrm>
            <a:off x="525463" y="533400"/>
            <a:ext cx="7853432" cy="523220"/>
          </a:xfrm>
          <a:prstGeom prst="rect">
            <a:avLst/>
          </a:prstGeom>
          <a:noFill/>
          <a:ln w="9525">
            <a:noFill/>
            <a:miter lim="800000"/>
            <a:headEnd/>
            <a:tailEnd/>
          </a:ln>
          <a:effectLst/>
        </p:spPr>
        <p:txBody>
          <a:bodyPr wrap="none">
            <a:prstTxWarp prst="textNoShape">
              <a:avLst/>
            </a:prstTxWarp>
            <a:spAutoFit/>
          </a:bodyPr>
          <a:lstStyle/>
          <a:p>
            <a:r>
              <a:rPr lang="en-US" sz="2800" dirty="0" smtClean="0"/>
              <a:t>Temperature acclimation is rapid and reversible</a:t>
            </a:r>
            <a:endParaRPr lang="en-US" dirty="0"/>
          </a:p>
        </p:txBody>
      </p:sp>
      <p:sp>
        <p:nvSpPr>
          <p:cNvPr id="198663" name="Text Box 7"/>
          <p:cNvSpPr txBox="1">
            <a:spLocks noChangeArrowheads="1"/>
          </p:cNvSpPr>
          <p:nvPr/>
        </p:nvSpPr>
        <p:spPr bwMode="auto">
          <a:xfrm>
            <a:off x="4114800" y="6205538"/>
            <a:ext cx="4167188" cy="336550"/>
          </a:xfrm>
          <a:prstGeom prst="rect">
            <a:avLst/>
          </a:prstGeom>
          <a:noFill/>
          <a:ln w="9525">
            <a:noFill/>
            <a:miter lim="800000"/>
            <a:headEnd/>
            <a:tailEnd/>
          </a:ln>
          <a:effectLst/>
        </p:spPr>
        <p:txBody>
          <a:bodyPr wrap="none">
            <a:prstTxWarp prst="textNoShape">
              <a:avLst/>
            </a:prstTxWarp>
            <a:spAutoFit/>
          </a:bodyPr>
          <a:lstStyle/>
          <a:p>
            <a:r>
              <a:rPr lang="en-US" sz="1600" dirty="0"/>
              <a:t>Rook 1969, </a:t>
            </a:r>
            <a:r>
              <a:rPr lang="en-US" sz="1600" i="1" dirty="0"/>
              <a:t>New Zealand Journal of Botany</a:t>
            </a:r>
            <a:endParaRPr lang="en-US" sz="1600" dirty="0"/>
          </a:p>
        </p:txBody>
      </p:sp>
      <p:sp>
        <p:nvSpPr>
          <p:cNvPr id="198664" name="Text Box 8"/>
          <p:cNvSpPr txBox="1">
            <a:spLocks noChangeArrowheads="1"/>
          </p:cNvSpPr>
          <p:nvPr/>
        </p:nvSpPr>
        <p:spPr bwMode="auto">
          <a:xfrm>
            <a:off x="650875" y="1143000"/>
            <a:ext cx="2778125" cy="336550"/>
          </a:xfrm>
          <a:prstGeom prst="rect">
            <a:avLst/>
          </a:prstGeom>
          <a:noFill/>
          <a:ln w="12700">
            <a:noFill/>
            <a:miter lim="800000"/>
            <a:headEnd/>
            <a:tailEnd/>
          </a:ln>
          <a:effectLst/>
        </p:spPr>
        <p:txBody>
          <a:bodyPr wrap="none">
            <a:prstTxWarp prst="textNoShape">
              <a:avLst/>
            </a:prstTxWarp>
            <a:spAutoFit/>
          </a:bodyPr>
          <a:lstStyle/>
          <a:p>
            <a:r>
              <a:rPr lang="en-US" sz="1600" i="1" dirty="0" err="1">
                <a:solidFill>
                  <a:srgbClr val="0000FF"/>
                </a:solidFill>
              </a:rPr>
              <a:t>Pinus</a:t>
            </a:r>
            <a:r>
              <a:rPr lang="en-US" sz="1600" i="1" dirty="0">
                <a:solidFill>
                  <a:srgbClr val="0000FF"/>
                </a:solidFill>
              </a:rPr>
              <a:t> </a:t>
            </a:r>
            <a:r>
              <a:rPr lang="en-US" sz="1600" i="1" dirty="0" err="1">
                <a:solidFill>
                  <a:srgbClr val="0000FF"/>
                </a:solidFill>
              </a:rPr>
              <a:t>radiata</a:t>
            </a:r>
            <a:r>
              <a:rPr lang="en-US" sz="1600" dirty="0">
                <a:solidFill>
                  <a:srgbClr val="0000FF"/>
                </a:solidFill>
              </a:rPr>
              <a:t> seedling study</a:t>
            </a:r>
          </a:p>
        </p:txBody>
      </p:sp>
      <p:sp>
        <p:nvSpPr>
          <p:cNvPr id="198665" name="Text Box 9"/>
          <p:cNvSpPr txBox="1">
            <a:spLocks noChangeArrowheads="1"/>
          </p:cNvSpPr>
          <p:nvPr/>
        </p:nvSpPr>
        <p:spPr bwMode="auto">
          <a:xfrm>
            <a:off x="3160713" y="3962400"/>
            <a:ext cx="1411287" cy="336550"/>
          </a:xfrm>
          <a:prstGeom prst="rect">
            <a:avLst/>
          </a:prstGeom>
          <a:noFill/>
          <a:ln w="12700">
            <a:noFill/>
            <a:miter lim="800000"/>
            <a:headEnd/>
            <a:tailEnd/>
          </a:ln>
          <a:effectLst/>
        </p:spPr>
        <p:txBody>
          <a:bodyPr wrap="none">
            <a:prstTxWarp prst="textNoShape">
              <a:avLst/>
            </a:prstTxWarp>
            <a:spAutoFit/>
          </a:bodyPr>
          <a:lstStyle/>
          <a:p>
            <a:r>
              <a:rPr lang="en-US" sz="1600" i="1">
                <a:solidFill>
                  <a:srgbClr val="0000FF"/>
                </a:solidFill>
              </a:rPr>
              <a:t>Cold transfer</a:t>
            </a:r>
            <a:endParaRPr lang="en-US" sz="1600">
              <a:solidFill>
                <a:srgbClr val="0000FF"/>
              </a:solidFill>
            </a:endParaRPr>
          </a:p>
        </p:txBody>
      </p:sp>
      <p:sp>
        <p:nvSpPr>
          <p:cNvPr id="198666" name="Text Box 10"/>
          <p:cNvSpPr txBox="1">
            <a:spLocks noChangeArrowheads="1"/>
          </p:cNvSpPr>
          <p:nvPr/>
        </p:nvSpPr>
        <p:spPr bwMode="auto">
          <a:xfrm>
            <a:off x="6858000" y="2438400"/>
            <a:ext cx="1576388" cy="336550"/>
          </a:xfrm>
          <a:prstGeom prst="rect">
            <a:avLst/>
          </a:prstGeom>
          <a:noFill/>
          <a:ln w="12700">
            <a:noFill/>
            <a:miter lim="800000"/>
            <a:headEnd/>
            <a:tailEnd/>
          </a:ln>
          <a:effectLst/>
        </p:spPr>
        <p:txBody>
          <a:bodyPr wrap="none">
            <a:prstTxWarp prst="textNoShape">
              <a:avLst/>
            </a:prstTxWarp>
            <a:spAutoFit/>
          </a:bodyPr>
          <a:lstStyle/>
          <a:p>
            <a:r>
              <a:rPr lang="en-US" sz="1600" i="1" dirty="0">
                <a:solidFill>
                  <a:srgbClr val="0000FF"/>
                </a:solidFill>
              </a:rPr>
              <a:t>Warm transfer</a:t>
            </a:r>
            <a:endParaRPr lang="en-US" sz="1600" dirty="0">
              <a:solidFill>
                <a:srgbClr val="0000FF"/>
              </a:solidFill>
            </a:endParaRPr>
          </a:p>
        </p:txBody>
      </p:sp>
      <p:sp>
        <p:nvSpPr>
          <p:cNvPr id="198667" name="Line 11"/>
          <p:cNvSpPr>
            <a:spLocks noChangeShapeType="1"/>
          </p:cNvSpPr>
          <p:nvPr/>
        </p:nvSpPr>
        <p:spPr bwMode="auto">
          <a:xfrm flipV="1">
            <a:off x="3886200" y="3352800"/>
            <a:ext cx="0" cy="457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98668" name="Line 12"/>
          <p:cNvSpPr>
            <a:spLocks noChangeShapeType="1"/>
          </p:cNvSpPr>
          <p:nvPr/>
        </p:nvSpPr>
        <p:spPr bwMode="auto">
          <a:xfrm>
            <a:off x="7467600" y="2743200"/>
            <a:ext cx="0" cy="609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6200" y="116510"/>
            <a:ext cx="9067800" cy="6589090"/>
          </a:xfrm>
          <a:prstGeom prst="rect">
            <a:avLst/>
          </a:prstGeom>
        </p:spPr>
      </p:pic>
      <p:sp>
        <p:nvSpPr>
          <p:cNvPr id="14" name="Text Box 6"/>
          <p:cNvSpPr txBox="1">
            <a:spLocks noChangeArrowheads="1"/>
          </p:cNvSpPr>
          <p:nvPr/>
        </p:nvSpPr>
        <p:spPr bwMode="auto">
          <a:xfrm>
            <a:off x="3124200" y="1371600"/>
            <a:ext cx="2230782" cy="338554"/>
          </a:xfrm>
          <a:prstGeom prst="rect">
            <a:avLst/>
          </a:prstGeom>
          <a:noFill/>
          <a:ln w="12700">
            <a:noFill/>
            <a:miter lim="800000"/>
            <a:headEnd/>
            <a:tailEnd/>
          </a:ln>
          <a:effectLst/>
        </p:spPr>
        <p:txBody>
          <a:bodyPr wrap="none">
            <a:prstTxWarp prst="textNoShape">
              <a:avLst/>
            </a:prstTxWarp>
            <a:spAutoFit/>
          </a:bodyPr>
          <a:lstStyle/>
          <a:p>
            <a:r>
              <a:rPr lang="en-US" sz="1600" i="1" dirty="0" err="1" smtClean="0">
                <a:solidFill>
                  <a:srgbClr val="000000"/>
                </a:solidFill>
              </a:rPr>
              <a:t>Quercus</a:t>
            </a:r>
            <a:r>
              <a:rPr lang="en-US" sz="1600" i="1" dirty="0" smtClean="0">
                <a:solidFill>
                  <a:srgbClr val="000000"/>
                </a:solidFill>
              </a:rPr>
              <a:t> ilex </a:t>
            </a:r>
            <a:r>
              <a:rPr lang="en-US" sz="1600" dirty="0" smtClean="0">
                <a:solidFill>
                  <a:srgbClr val="000000"/>
                </a:solidFill>
              </a:rPr>
              <a:t>in Spain</a:t>
            </a:r>
            <a:endParaRPr lang="en-US" sz="1600" dirty="0">
              <a:solidFill>
                <a:srgbClr val="00000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srcRect/>
          <a:stretch>
            <a:fillRect/>
          </a:stretch>
        </p:blipFill>
        <p:spPr bwMode="auto">
          <a:xfrm>
            <a:off x="6934200" y="228600"/>
            <a:ext cx="1697038" cy="2057400"/>
          </a:xfrm>
          <a:prstGeom prst="rect">
            <a:avLst/>
          </a:prstGeom>
          <a:noFill/>
          <a:ln w="12700">
            <a:solidFill>
              <a:srgbClr val="000000"/>
            </a:solidFill>
            <a:miter lim="800000"/>
            <a:headEnd/>
            <a:tailEnd/>
          </a:ln>
        </p:spPr>
      </p:pic>
      <p:pic>
        <p:nvPicPr>
          <p:cNvPr id="5124" name="Picture 4"/>
          <p:cNvPicPr>
            <a:picLocks noGrp="1" noChangeAspect="1" noChangeArrowheads="1"/>
          </p:cNvPicPr>
          <p:nvPr>
            <p:ph/>
          </p:nvPr>
        </p:nvPicPr>
        <p:blipFill>
          <a:blip r:embed="rId4"/>
          <a:srcRect/>
          <a:stretch>
            <a:fillRect/>
          </a:stretch>
        </p:blipFill>
        <p:spPr>
          <a:xfrm>
            <a:off x="685800" y="2514600"/>
            <a:ext cx="7772400" cy="3106738"/>
          </a:xfrm>
          <a:noFill/>
          <a:ln/>
        </p:spPr>
      </p:pic>
      <p:sp>
        <p:nvSpPr>
          <p:cNvPr id="5125" name="Text Box 5"/>
          <p:cNvSpPr txBox="1">
            <a:spLocks noChangeArrowheads="1"/>
          </p:cNvSpPr>
          <p:nvPr/>
        </p:nvSpPr>
        <p:spPr bwMode="auto">
          <a:xfrm>
            <a:off x="688975" y="788988"/>
            <a:ext cx="6248400" cy="519112"/>
          </a:xfrm>
          <a:prstGeom prst="rect">
            <a:avLst/>
          </a:prstGeom>
          <a:noFill/>
          <a:ln w="9525">
            <a:noFill/>
            <a:miter lim="800000"/>
            <a:headEnd/>
            <a:tailEnd/>
          </a:ln>
          <a:effectLst/>
        </p:spPr>
        <p:txBody>
          <a:bodyPr wrap="none">
            <a:prstTxWarp prst="textNoShape">
              <a:avLst/>
            </a:prstTxWarp>
            <a:spAutoFit/>
          </a:bodyPr>
          <a:lstStyle/>
          <a:p>
            <a:r>
              <a:rPr lang="en-US" sz="2800"/>
              <a:t>Temperature acclimation in the field </a:t>
            </a:r>
            <a:endParaRPr lang="en-US"/>
          </a:p>
        </p:txBody>
      </p:sp>
      <p:sp>
        <p:nvSpPr>
          <p:cNvPr id="5126" name="Text Box 6"/>
          <p:cNvSpPr txBox="1">
            <a:spLocks noChangeArrowheads="1"/>
          </p:cNvSpPr>
          <p:nvPr/>
        </p:nvSpPr>
        <p:spPr bwMode="auto">
          <a:xfrm>
            <a:off x="3994150" y="6216650"/>
            <a:ext cx="4235450" cy="336550"/>
          </a:xfrm>
          <a:prstGeom prst="rect">
            <a:avLst/>
          </a:prstGeom>
          <a:noFill/>
          <a:ln w="9525">
            <a:noFill/>
            <a:miter lim="800000"/>
            <a:headEnd/>
            <a:tailEnd/>
          </a:ln>
          <a:effectLst/>
        </p:spPr>
        <p:txBody>
          <a:bodyPr wrap="none">
            <a:prstTxWarp prst="textNoShape">
              <a:avLst/>
            </a:prstTxWarp>
            <a:spAutoFit/>
          </a:bodyPr>
          <a:lstStyle/>
          <a:p>
            <a:r>
              <a:rPr lang="en-US" sz="1600"/>
              <a:t>Tjoelker </a:t>
            </a:r>
            <a:r>
              <a:rPr lang="en-US" sz="1600" i="1"/>
              <a:t>et al.</a:t>
            </a:r>
            <a:r>
              <a:rPr lang="en-US" sz="1600"/>
              <a:t> 2008, </a:t>
            </a:r>
            <a:r>
              <a:rPr lang="en-US" sz="1600" i="1"/>
              <a:t>Global Change Biology</a:t>
            </a:r>
            <a:endParaRPr lang="en-US" sz="1600"/>
          </a:p>
        </p:txBody>
      </p:sp>
      <p:sp>
        <p:nvSpPr>
          <p:cNvPr id="5127" name="Text Box 7"/>
          <p:cNvSpPr txBox="1">
            <a:spLocks noChangeArrowheads="1"/>
          </p:cNvSpPr>
          <p:nvPr/>
        </p:nvSpPr>
        <p:spPr bwMode="auto">
          <a:xfrm>
            <a:off x="1371600" y="1752600"/>
            <a:ext cx="4572000" cy="581025"/>
          </a:xfrm>
          <a:prstGeom prst="rect">
            <a:avLst/>
          </a:prstGeom>
          <a:noFill/>
          <a:ln w="12700">
            <a:noFill/>
            <a:miter lim="800000"/>
            <a:headEnd/>
            <a:tailEnd/>
          </a:ln>
          <a:effectLst/>
        </p:spPr>
        <p:txBody>
          <a:bodyPr>
            <a:prstTxWarp prst="textNoShape">
              <a:avLst/>
            </a:prstTxWarp>
            <a:spAutoFit/>
          </a:bodyPr>
          <a:lstStyle/>
          <a:p>
            <a:r>
              <a:rPr lang="en-US" sz="1600">
                <a:solidFill>
                  <a:srgbClr val="000000"/>
                </a:solidFill>
              </a:rPr>
              <a:t>Eight geographically diverse populations of </a:t>
            </a:r>
            <a:r>
              <a:rPr lang="en-US" sz="1600" i="1">
                <a:solidFill>
                  <a:srgbClr val="000000"/>
                </a:solidFill>
              </a:rPr>
              <a:t>Pinus banksiana</a:t>
            </a:r>
            <a:r>
              <a:rPr lang="en-US" sz="1600">
                <a:solidFill>
                  <a:srgbClr val="000000"/>
                </a:solidFill>
              </a:rPr>
              <a:t> grown in northern Minnesota</a:t>
            </a:r>
          </a:p>
        </p:txBody>
      </p:sp>
      <p:sp>
        <p:nvSpPr>
          <p:cNvPr id="5129" name="Text Box 9"/>
          <p:cNvSpPr txBox="1">
            <a:spLocks noChangeArrowheads="1"/>
          </p:cNvSpPr>
          <p:nvPr/>
        </p:nvSpPr>
        <p:spPr bwMode="auto">
          <a:xfrm>
            <a:off x="5791200" y="2667000"/>
            <a:ext cx="2438400" cy="641350"/>
          </a:xfrm>
          <a:prstGeom prst="rect">
            <a:avLst/>
          </a:prstGeom>
          <a:noFill/>
          <a:ln w="12700">
            <a:noFill/>
            <a:miter lim="800000"/>
            <a:headEnd/>
            <a:tailEnd/>
          </a:ln>
          <a:effectLst/>
        </p:spPr>
        <p:txBody>
          <a:bodyPr>
            <a:prstTxWarp prst="textNoShape">
              <a:avLst/>
            </a:prstTxWarp>
            <a:spAutoFit/>
          </a:bodyPr>
          <a:lstStyle/>
          <a:p>
            <a:r>
              <a:rPr lang="en-US" sz="1800" dirty="0" err="1">
                <a:solidFill>
                  <a:srgbClr val="000000"/>
                </a:solidFill>
              </a:rPr>
              <a:t>R</a:t>
            </a:r>
            <a:r>
              <a:rPr lang="en-US" sz="1800" baseline="-25000" dirty="0" err="1">
                <a:solidFill>
                  <a:srgbClr val="000000"/>
                </a:solidFill>
              </a:rPr>
              <a:t>mass</a:t>
            </a:r>
            <a:r>
              <a:rPr lang="en-US" sz="1800" dirty="0">
                <a:solidFill>
                  <a:srgbClr val="000000"/>
                </a:solidFill>
              </a:rPr>
              <a:t> = 6.18 - 0.125T</a:t>
            </a:r>
          </a:p>
          <a:p>
            <a:r>
              <a:rPr lang="en-US" sz="1800" i="1" dirty="0">
                <a:solidFill>
                  <a:srgbClr val="000000"/>
                </a:solidFill>
              </a:rPr>
              <a:t>r</a:t>
            </a:r>
            <a:r>
              <a:rPr lang="en-US" sz="1800" baseline="30000" dirty="0">
                <a:solidFill>
                  <a:srgbClr val="000000"/>
                </a:solidFill>
              </a:rPr>
              <a:t>2</a:t>
            </a:r>
            <a:r>
              <a:rPr lang="en-US" sz="1800" dirty="0">
                <a:solidFill>
                  <a:srgbClr val="000000"/>
                </a:solidFill>
              </a:rPr>
              <a:t> = 0.80, </a:t>
            </a:r>
            <a:r>
              <a:rPr lang="en-US" sz="1800" i="1" dirty="0" err="1">
                <a:solidFill>
                  <a:srgbClr val="000000"/>
                </a:solidFill>
              </a:rPr>
              <a:t>n</a:t>
            </a:r>
            <a:r>
              <a:rPr lang="en-US" sz="1800" dirty="0">
                <a:solidFill>
                  <a:srgbClr val="000000"/>
                </a:solidFill>
              </a:rPr>
              <a:t> = 48</a:t>
            </a:r>
          </a:p>
        </p:txBody>
      </p:sp>
      <p:sp>
        <p:nvSpPr>
          <p:cNvPr id="5130" name="Text Box 10"/>
          <p:cNvSpPr txBox="1">
            <a:spLocks noChangeArrowheads="1"/>
          </p:cNvSpPr>
          <p:nvPr/>
        </p:nvSpPr>
        <p:spPr bwMode="auto">
          <a:xfrm>
            <a:off x="1295400" y="5638800"/>
            <a:ext cx="1524000" cy="517525"/>
          </a:xfrm>
          <a:prstGeom prst="rect">
            <a:avLst/>
          </a:prstGeom>
          <a:noFill/>
          <a:ln w="12700">
            <a:noFill/>
            <a:miter lim="800000"/>
            <a:headEnd/>
            <a:tailEnd/>
          </a:ln>
          <a:effectLst/>
        </p:spPr>
        <p:txBody>
          <a:bodyPr>
            <a:prstTxWarp prst="textNoShape">
              <a:avLst/>
            </a:prstTxWarp>
            <a:spAutoFit/>
          </a:bodyPr>
          <a:lstStyle/>
          <a:p>
            <a:r>
              <a:rPr lang="en-US" sz="1400"/>
              <a:t>Northern populations</a:t>
            </a:r>
            <a:r>
              <a:rPr lang="en-US" sz="1400">
                <a:solidFill>
                  <a:srgbClr val="000000"/>
                </a:solidFill>
              </a:rPr>
              <a:t> </a:t>
            </a:r>
            <a:r>
              <a:rPr lang="en-US" sz="1400"/>
              <a:t> </a:t>
            </a:r>
            <a:r>
              <a:rPr lang="en-US" sz="1400">
                <a:solidFill>
                  <a:srgbClr val="000000"/>
                </a:solidFill>
              </a:rPr>
              <a:t> </a:t>
            </a:r>
          </a:p>
        </p:txBody>
      </p:sp>
      <p:sp>
        <p:nvSpPr>
          <p:cNvPr id="5131" name="Oval 11"/>
          <p:cNvSpPr>
            <a:spLocks noChangeArrowheads="1"/>
          </p:cNvSpPr>
          <p:nvPr/>
        </p:nvSpPr>
        <p:spPr bwMode="auto">
          <a:xfrm>
            <a:off x="2286000" y="5715000"/>
            <a:ext cx="109538" cy="109538"/>
          </a:xfrm>
          <a:prstGeom prst="ellipse">
            <a:avLst/>
          </a:prstGeom>
          <a:solidFill>
            <a:srgbClr val="1A1718"/>
          </a:solidFill>
          <a:ln w="9525">
            <a:solidFill>
              <a:schemeClr val="tx1"/>
            </a:solidFill>
            <a:round/>
            <a:headEnd/>
            <a:tailEnd/>
          </a:ln>
        </p:spPr>
        <p:txBody>
          <a:bodyPr wrap="none" anchor="ctr">
            <a:prstTxWarp prst="textNoShape">
              <a:avLst/>
            </a:prstTxWarp>
          </a:bodyPr>
          <a:lstStyle/>
          <a:p>
            <a:endParaRPr lang="en-US"/>
          </a:p>
        </p:txBody>
      </p:sp>
      <p:sp>
        <p:nvSpPr>
          <p:cNvPr id="5132" name="Text Box 12"/>
          <p:cNvSpPr txBox="1">
            <a:spLocks noChangeArrowheads="1"/>
          </p:cNvSpPr>
          <p:nvPr/>
        </p:nvSpPr>
        <p:spPr bwMode="auto">
          <a:xfrm>
            <a:off x="2743200" y="5654675"/>
            <a:ext cx="1524000" cy="517525"/>
          </a:xfrm>
          <a:prstGeom prst="rect">
            <a:avLst/>
          </a:prstGeom>
          <a:noFill/>
          <a:ln w="12700">
            <a:noFill/>
            <a:miter lim="800000"/>
            <a:headEnd/>
            <a:tailEnd/>
          </a:ln>
          <a:effectLst/>
        </p:spPr>
        <p:txBody>
          <a:bodyPr>
            <a:prstTxWarp prst="textNoShape">
              <a:avLst/>
            </a:prstTxWarp>
            <a:spAutoFit/>
          </a:bodyPr>
          <a:lstStyle/>
          <a:p>
            <a:r>
              <a:rPr lang="en-US" sz="1400"/>
              <a:t>Southern populations</a:t>
            </a:r>
            <a:r>
              <a:rPr lang="en-US" sz="1400">
                <a:solidFill>
                  <a:srgbClr val="000000"/>
                </a:solidFill>
              </a:rPr>
              <a:t> </a:t>
            </a:r>
            <a:r>
              <a:rPr lang="en-US" sz="1400"/>
              <a:t> </a:t>
            </a:r>
            <a:r>
              <a:rPr lang="en-US" sz="1400">
                <a:solidFill>
                  <a:srgbClr val="000000"/>
                </a:solidFill>
              </a:rPr>
              <a:t> </a:t>
            </a:r>
          </a:p>
        </p:txBody>
      </p:sp>
      <p:sp>
        <p:nvSpPr>
          <p:cNvPr id="5133" name="Oval 13"/>
          <p:cNvSpPr>
            <a:spLocks noChangeArrowheads="1"/>
          </p:cNvSpPr>
          <p:nvPr/>
        </p:nvSpPr>
        <p:spPr bwMode="auto">
          <a:xfrm>
            <a:off x="3749675" y="5715000"/>
            <a:ext cx="109538" cy="109538"/>
          </a:xfrm>
          <a:prstGeom prst="ellipse">
            <a:avLst/>
          </a:prstGeom>
          <a:solidFill>
            <a:schemeClr val="bg1"/>
          </a:solidFill>
          <a:ln w="9525">
            <a:solidFill>
              <a:schemeClr val="tx1"/>
            </a:solidFill>
            <a:round/>
            <a:headEnd/>
            <a:tailEn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9684" name="Picture 4"/>
          <p:cNvPicPr>
            <a:picLocks noGrp="1" noChangeAspect="1" noChangeArrowheads="1"/>
          </p:cNvPicPr>
          <p:nvPr>
            <p:ph/>
          </p:nvPr>
        </p:nvPicPr>
        <p:blipFill>
          <a:blip r:embed="rId3"/>
          <a:srcRect t="1044"/>
          <a:stretch>
            <a:fillRect/>
          </a:stretch>
        </p:blipFill>
        <p:spPr>
          <a:xfrm>
            <a:off x="533400" y="1066800"/>
            <a:ext cx="3913188" cy="5262563"/>
          </a:xfrm>
          <a:noFill/>
          <a:ln/>
        </p:spPr>
      </p:pic>
      <p:pic>
        <p:nvPicPr>
          <p:cNvPr id="199685" name="Picture 5"/>
          <p:cNvPicPr>
            <a:picLocks noChangeAspect="1" noChangeArrowheads="1"/>
          </p:cNvPicPr>
          <p:nvPr/>
        </p:nvPicPr>
        <p:blipFill>
          <a:blip r:embed="rId4"/>
          <a:srcRect/>
          <a:stretch>
            <a:fillRect/>
          </a:stretch>
        </p:blipFill>
        <p:spPr bwMode="auto">
          <a:xfrm>
            <a:off x="4495800" y="998538"/>
            <a:ext cx="3875088" cy="5326062"/>
          </a:xfrm>
          <a:prstGeom prst="rect">
            <a:avLst/>
          </a:prstGeom>
          <a:noFill/>
          <a:ln w="9525">
            <a:noFill/>
            <a:miter lim="800000"/>
            <a:headEnd/>
            <a:tailEnd/>
          </a:ln>
          <a:effectLst/>
        </p:spPr>
      </p:pic>
      <p:sp>
        <p:nvSpPr>
          <p:cNvPr id="199686" name="Text Box 6"/>
          <p:cNvSpPr txBox="1">
            <a:spLocks noChangeArrowheads="1"/>
          </p:cNvSpPr>
          <p:nvPr/>
        </p:nvSpPr>
        <p:spPr bwMode="auto">
          <a:xfrm>
            <a:off x="304800" y="152400"/>
            <a:ext cx="7136961" cy="523220"/>
          </a:xfrm>
          <a:prstGeom prst="rect">
            <a:avLst/>
          </a:prstGeom>
          <a:noFill/>
          <a:ln w="9525">
            <a:noFill/>
            <a:miter lim="800000"/>
            <a:headEnd/>
            <a:tailEnd/>
          </a:ln>
          <a:effectLst/>
        </p:spPr>
        <p:txBody>
          <a:bodyPr wrap="none">
            <a:prstTxWarp prst="textNoShape">
              <a:avLst/>
            </a:prstTxWarp>
            <a:spAutoFit/>
          </a:bodyPr>
          <a:lstStyle/>
          <a:p>
            <a:r>
              <a:rPr lang="en-US" sz="2800" dirty="0" smtClean="0"/>
              <a:t>Temperature acclimation: Type I </a:t>
            </a:r>
            <a:r>
              <a:rPr lang="en-US" sz="2800" dirty="0" err="1" smtClean="0"/>
              <a:t>vs</a:t>
            </a:r>
            <a:r>
              <a:rPr lang="en-US" sz="2800" dirty="0" smtClean="0"/>
              <a:t> Type II</a:t>
            </a:r>
            <a:endParaRPr lang="en-US" dirty="0"/>
          </a:p>
        </p:txBody>
      </p:sp>
      <p:sp>
        <p:nvSpPr>
          <p:cNvPr id="199687" name="Text Box 7"/>
          <p:cNvSpPr txBox="1">
            <a:spLocks noChangeArrowheads="1"/>
          </p:cNvSpPr>
          <p:nvPr/>
        </p:nvSpPr>
        <p:spPr bwMode="auto">
          <a:xfrm>
            <a:off x="5105400" y="685800"/>
            <a:ext cx="1392238" cy="336550"/>
          </a:xfrm>
          <a:prstGeom prst="rect">
            <a:avLst/>
          </a:prstGeom>
          <a:noFill/>
          <a:ln w="12700">
            <a:noFill/>
            <a:miter lim="800000"/>
            <a:headEnd/>
            <a:tailEnd/>
          </a:ln>
          <a:effectLst/>
        </p:spPr>
        <p:txBody>
          <a:bodyPr wrap="none">
            <a:prstTxWarp prst="textNoShape">
              <a:avLst/>
            </a:prstTxWarp>
            <a:spAutoFit/>
          </a:bodyPr>
          <a:lstStyle/>
          <a:p>
            <a:r>
              <a:rPr lang="en-US" sz="1600" i="1" dirty="0" err="1">
                <a:solidFill>
                  <a:srgbClr val="000000"/>
                </a:solidFill>
              </a:rPr>
              <a:t>Pinus</a:t>
            </a:r>
            <a:r>
              <a:rPr lang="en-US" sz="1600" i="1" dirty="0">
                <a:solidFill>
                  <a:srgbClr val="000000"/>
                </a:solidFill>
              </a:rPr>
              <a:t> </a:t>
            </a:r>
            <a:r>
              <a:rPr lang="en-US" sz="1600" i="1" dirty="0" err="1">
                <a:solidFill>
                  <a:srgbClr val="000000"/>
                </a:solidFill>
              </a:rPr>
              <a:t>radiata</a:t>
            </a:r>
            <a:endParaRPr lang="en-US" sz="1600" dirty="0">
              <a:solidFill>
                <a:srgbClr val="000000"/>
              </a:solidFill>
            </a:endParaRPr>
          </a:p>
        </p:txBody>
      </p:sp>
      <p:sp>
        <p:nvSpPr>
          <p:cNvPr id="199688" name="Text Box 8"/>
          <p:cNvSpPr txBox="1">
            <a:spLocks noChangeArrowheads="1"/>
          </p:cNvSpPr>
          <p:nvPr/>
        </p:nvSpPr>
        <p:spPr bwMode="auto">
          <a:xfrm>
            <a:off x="762000" y="685800"/>
            <a:ext cx="2521844" cy="338554"/>
          </a:xfrm>
          <a:prstGeom prst="rect">
            <a:avLst/>
          </a:prstGeom>
          <a:noFill/>
          <a:ln w="12700">
            <a:noFill/>
            <a:miter lim="800000"/>
            <a:headEnd/>
            <a:tailEnd/>
          </a:ln>
          <a:effectLst/>
        </p:spPr>
        <p:txBody>
          <a:bodyPr wrap="none">
            <a:prstTxWarp prst="textNoShape">
              <a:avLst/>
            </a:prstTxWarp>
            <a:spAutoFit/>
          </a:bodyPr>
          <a:lstStyle/>
          <a:p>
            <a:r>
              <a:rPr lang="en-US" sz="1600" i="1" dirty="0" err="1"/>
              <a:t>Populus</a:t>
            </a:r>
            <a:r>
              <a:rPr lang="en-US" sz="1600" i="1" dirty="0"/>
              <a:t> </a:t>
            </a:r>
            <a:r>
              <a:rPr lang="en-US" sz="1600" i="1" dirty="0" err="1"/>
              <a:t>deltoides</a:t>
            </a:r>
            <a:r>
              <a:rPr lang="en-US" sz="1600" i="1" dirty="0"/>
              <a:t> </a:t>
            </a:r>
            <a:r>
              <a:rPr lang="en-US" sz="1600" i="1" dirty="0" err="1"/>
              <a:t>x</a:t>
            </a:r>
            <a:r>
              <a:rPr lang="en-US" sz="1600" i="1" dirty="0"/>
              <a:t> </a:t>
            </a:r>
            <a:r>
              <a:rPr lang="en-US" sz="1600" i="1" dirty="0" err="1"/>
              <a:t>nigra</a:t>
            </a:r>
            <a:endParaRPr lang="en-US" sz="1600" dirty="0"/>
          </a:p>
        </p:txBody>
      </p:sp>
      <p:sp>
        <p:nvSpPr>
          <p:cNvPr id="199689" name="Text Box 9"/>
          <p:cNvSpPr txBox="1">
            <a:spLocks noChangeArrowheads="1"/>
          </p:cNvSpPr>
          <p:nvPr/>
        </p:nvSpPr>
        <p:spPr bwMode="auto">
          <a:xfrm>
            <a:off x="4832350" y="6324600"/>
            <a:ext cx="3473450" cy="304800"/>
          </a:xfrm>
          <a:prstGeom prst="rect">
            <a:avLst/>
          </a:prstGeom>
          <a:noFill/>
          <a:ln w="9525">
            <a:noFill/>
            <a:miter lim="800000"/>
            <a:headEnd/>
            <a:tailEnd/>
          </a:ln>
          <a:effectLst/>
        </p:spPr>
        <p:txBody>
          <a:bodyPr wrap="none">
            <a:prstTxWarp prst="textNoShape">
              <a:avLst/>
            </a:prstTxWarp>
            <a:spAutoFit/>
          </a:bodyPr>
          <a:lstStyle/>
          <a:p>
            <a:r>
              <a:rPr lang="en-US" sz="1400" dirty="0" err="1"/>
              <a:t>Ow</a:t>
            </a:r>
            <a:r>
              <a:rPr lang="en-US" sz="1400" dirty="0"/>
              <a:t> </a:t>
            </a:r>
            <a:r>
              <a:rPr lang="en-US" sz="1400" i="1" dirty="0"/>
              <a:t>et al.</a:t>
            </a:r>
            <a:r>
              <a:rPr lang="en-US" sz="1400" dirty="0"/>
              <a:t> 2008, </a:t>
            </a:r>
            <a:r>
              <a:rPr lang="en-US" sz="1400" i="1" dirty="0"/>
              <a:t>Functional Plant Biology</a:t>
            </a:r>
            <a:endParaRPr lang="en-US" sz="1400" dirty="0"/>
          </a:p>
        </p:txBody>
      </p:sp>
      <p:sp>
        <p:nvSpPr>
          <p:cNvPr id="199690" name="Text Box 10"/>
          <p:cNvSpPr txBox="1">
            <a:spLocks noChangeArrowheads="1"/>
          </p:cNvSpPr>
          <p:nvPr/>
        </p:nvSpPr>
        <p:spPr bwMode="auto">
          <a:xfrm>
            <a:off x="1143000" y="6324600"/>
            <a:ext cx="2844800" cy="304800"/>
          </a:xfrm>
          <a:prstGeom prst="rect">
            <a:avLst/>
          </a:prstGeom>
          <a:noFill/>
          <a:ln w="9525">
            <a:noFill/>
            <a:miter lim="800000"/>
            <a:headEnd/>
            <a:tailEnd/>
          </a:ln>
          <a:effectLst/>
        </p:spPr>
        <p:txBody>
          <a:bodyPr wrap="none">
            <a:prstTxWarp prst="textNoShape">
              <a:avLst/>
            </a:prstTxWarp>
            <a:spAutoFit/>
          </a:bodyPr>
          <a:lstStyle/>
          <a:p>
            <a:r>
              <a:rPr lang="en-US" sz="1400"/>
              <a:t>Ow </a:t>
            </a:r>
            <a:r>
              <a:rPr lang="en-US" sz="1400" i="1"/>
              <a:t>et al.</a:t>
            </a:r>
            <a:r>
              <a:rPr lang="en-US" sz="1400"/>
              <a:t> 2008, </a:t>
            </a:r>
            <a:r>
              <a:rPr lang="en-US" sz="1400" i="1"/>
              <a:t>New Phytologist</a:t>
            </a:r>
            <a:endParaRPr lang="en-US" sz="1400"/>
          </a:p>
        </p:txBody>
      </p:sp>
      <p:sp>
        <p:nvSpPr>
          <p:cNvPr id="199691" name="Text Box 11"/>
          <p:cNvSpPr txBox="1">
            <a:spLocks noChangeArrowheads="1"/>
          </p:cNvSpPr>
          <p:nvPr/>
        </p:nvSpPr>
        <p:spPr bwMode="auto">
          <a:xfrm>
            <a:off x="3992563" y="4921250"/>
            <a:ext cx="1281112" cy="336550"/>
          </a:xfrm>
          <a:prstGeom prst="rect">
            <a:avLst/>
          </a:prstGeom>
          <a:noFill/>
          <a:ln w="12700">
            <a:noFill/>
            <a:miter lim="800000"/>
            <a:headEnd/>
            <a:tailEnd/>
          </a:ln>
          <a:effectLst/>
        </p:spPr>
        <p:txBody>
          <a:bodyPr wrap="none">
            <a:prstTxWarp prst="textNoShape">
              <a:avLst/>
            </a:prstTxWarp>
            <a:spAutoFit/>
          </a:bodyPr>
          <a:lstStyle/>
          <a:p>
            <a:r>
              <a:rPr lang="en-US" sz="1600" i="1">
                <a:solidFill>
                  <a:srgbClr val="0000FF"/>
                </a:solidFill>
              </a:rPr>
              <a:t>Homeostasis</a:t>
            </a:r>
            <a:endParaRPr lang="en-US" sz="1600">
              <a:solidFill>
                <a:srgbClr val="0000FF"/>
              </a:solidFill>
            </a:endParaRPr>
          </a:p>
        </p:txBody>
      </p:sp>
      <p:sp>
        <p:nvSpPr>
          <p:cNvPr id="199692" name="Line 12"/>
          <p:cNvSpPr>
            <a:spLocks noChangeShapeType="1"/>
          </p:cNvSpPr>
          <p:nvPr/>
        </p:nvSpPr>
        <p:spPr bwMode="auto">
          <a:xfrm flipH="1" flipV="1">
            <a:off x="3886200" y="4800600"/>
            <a:ext cx="152400" cy="2286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99693" name="Line 13"/>
          <p:cNvSpPr>
            <a:spLocks noChangeShapeType="1"/>
          </p:cNvSpPr>
          <p:nvPr/>
        </p:nvSpPr>
        <p:spPr bwMode="auto">
          <a:xfrm>
            <a:off x="5181600" y="5181600"/>
            <a:ext cx="228600" cy="152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99694" name="Rectangle 14"/>
          <p:cNvSpPr>
            <a:spLocks noChangeArrowheads="1"/>
          </p:cNvSpPr>
          <p:nvPr/>
        </p:nvSpPr>
        <p:spPr bwMode="auto">
          <a:xfrm>
            <a:off x="7848600" y="1487269"/>
            <a:ext cx="1066800" cy="923330"/>
          </a:xfrm>
          <a:prstGeom prst="rect">
            <a:avLst/>
          </a:prstGeom>
          <a:noFill/>
          <a:ln w="9525">
            <a:noFill/>
            <a:miter lim="800000"/>
            <a:headEnd/>
            <a:tailEnd/>
          </a:ln>
        </p:spPr>
        <p:txBody>
          <a:bodyPr wrap="square">
            <a:prstTxWarp prst="textNoShape">
              <a:avLst/>
            </a:prstTxWarp>
            <a:spAutoFit/>
          </a:bodyPr>
          <a:lstStyle/>
          <a:p>
            <a:r>
              <a:rPr lang="en-US" sz="1800" dirty="0">
                <a:solidFill>
                  <a:srgbClr val="0000FF"/>
                </a:solidFill>
              </a:rPr>
              <a:t>Type</a:t>
            </a:r>
            <a:r>
              <a:rPr lang="en-US" sz="1800" dirty="0" smtClean="0">
                <a:solidFill>
                  <a:srgbClr val="0000FF"/>
                </a:solidFill>
              </a:rPr>
              <a:t> I</a:t>
            </a:r>
          </a:p>
          <a:p>
            <a:r>
              <a:rPr lang="en-US" sz="1800" dirty="0" smtClean="0">
                <a:solidFill>
                  <a:srgbClr val="0000FF"/>
                </a:solidFill>
              </a:rPr>
              <a:t>Q</a:t>
            </a:r>
            <a:r>
              <a:rPr lang="en-US" sz="1800" baseline="-25000" dirty="0" smtClean="0">
                <a:solidFill>
                  <a:srgbClr val="0000FF"/>
                </a:solidFill>
              </a:rPr>
              <a:t>10</a:t>
            </a:r>
            <a:r>
              <a:rPr lang="en-US" sz="1800" dirty="0" smtClean="0">
                <a:solidFill>
                  <a:srgbClr val="0000FF"/>
                </a:solidFill>
              </a:rPr>
              <a:t> change</a:t>
            </a:r>
            <a:endParaRPr lang="en-US" sz="1800" dirty="0">
              <a:solidFill>
                <a:srgbClr val="0000FF"/>
              </a:solidFill>
            </a:endParaRPr>
          </a:p>
        </p:txBody>
      </p:sp>
      <p:sp>
        <p:nvSpPr>
          <p:cNvPr id="199695" name="Rectangle 15"/>
          <p:cNvSpPr>
            <a:spLocks noChangeArrowheads="1"/>
          </p:cNvSpPr>
          <p:nvPr/>
        </p:nvSpPr>
        <p:spPr bwMode="auto">
          <a:xfrm>
            <a:off x="7715250" y="4267200"/>
            <a:ext cx="1428750" cy="923330"/>
          </a:xfrm>
          <a:prstGeom prst="rect">
            <a:avLst/>
          </a:prstGeom>
          <a:noFill/>
          <a:ln w="9525">
            <a:noFill/>
            <a:miter lim="800000"/>
            <a:headEnd/>
            <a:tailEnd/>
          </a:ln>
        </p:spPr>
        <p:txBody>
          <a:bodyPr wrap="square">
            <a:prstTxWarp prst="textNoShape">
              <a:avLst/>
            </a:prstTxWarp>
            <a:spAutoFit/>
          </a:bodyPr>
          <a:lstStyle/>
          <a:p>
            <a:r>
              <a:rPr lang="en-US" sz="1800" dirty="0">
                <a:solidFill>
                  <a:srgbClr val="0000FF"/>
                </a:solidFill>
              </a:rPr>
              <a:t>Type</a:t>
            </a:r>
            <a:r>
              <a:rPr lang="en-US" sz="1800" dirty="0" smtClean="0">
                <a:solidFill>
                  <a:srgbClr val="0000FF"/>
                </a:solidFill>
              </a:rPr>
              <a:t> II</a:t>
            </a:r>
          </a:p>
          <a:p>
            <a:r>
              <a:rPr lang="en-US" sz="1800" dirty="0" smtClean="0">
                <a:solidFill>
                  <a:srgbClr val="0000FF"/>
                </a:solidFill>
              </a:rPr>
              <a:t>Intercept change</a:t>
            </a:r>
            <a:endParaRPr lang="en-US" sz="1800" dirty="0">
              <a:solidFill>
                <a:srgbClr val="0000FF"/>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248142"/>
            <a:ext cx="8686800" cy="6381258"/>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5" name="Group 34"/>
          <p:cNvGrpSpPr/>
          <p:nvPr/>
        </p:nvGrpSpPr>
        <p:grpSpPr>
          <a:xfrm>
            <a:off x="228600" y="1792287"/>
            <a:ext cx="8839200" cy="4151313"/>
            <a:chOff x="304800" y="1600200"/>
            <a:chExt cx="8839200" cy="4151313"/>
          </a:xfrm>
        </p:grpSpPr>
        <p:graphicFrame>
          <p:nvGraphicFramePr>
            <p:cNvPr id="25602" name="Object 7"/>
            <p:cNvGraphicFramePr>
              <a:graphicFrameLocks noChangeAspect="1"/>
            </p:cNvGraphicFramePr>
            <p:nvPr/>
          </p:nvGraphicFramePr>
          <p:xfrm>
            <a:off x="304800" y="1676400"/>
            <a:ext cx="4724400" cy="4075113"/>
          </p:xfrm>
          <a:graphic>
            <a:graphicData uri="http://schemas.openxmlformats.org/presentationml/2006/ole">
              <p:oleObj spid="_x0000_s265218" name="SPW 11.0 Graph" r:id="rId3" imgW="5364720" imgH="4627440" progId="">
                <p:embed/>
              </p:oleObj>
            </a:graphicData>
          </a:graphic>
        </p:graphicFrame>
        <p:sp>
          <p:nvSpPr>
            <p:cNvPr id="6" name="TextBox 5"/>
            <p:cNvSpPr txBox="1"/>
            <p:nvPr/>
          </p:nvSpPr>
          <p:spPr>
            <a:xfrm>
              <a:off x="1828800" y="5105400"/>
              <a:ext cx="6019800" cy="461963"/>
            </a:xfrm>
            <a:prstGeom prst="rect">
              <a:avLst/>
            </a:prstGeom>
            <a:noFill/>
          </p:spPr>
          <p:txBody>
            <a:bodyPr>
              <a:spAutoFit/>
            </a:bodyPr>
            <a:lstStyle/>
            <a:p>
              <a:pPr eaLnBrk="0" hangingPunct="0">
                <a:defRPr/>
              </a:pPr>
              <a:endParaRPr lang="en-US" sz="2400" b="0" dirty="0">
                <a:solidFill>
                  <a:srgbClr val="002060"/>
                </a:solidFill>
                <a:effectLst>
                  <a:outerShdw blurRad="38100" dist="38100" dir="2700000" algn="tl">
                    <a:srgbClr val="000000">
                      <a:alpha val="43137"/>
                    </a:srgbClr>
                  </a:outerShdw>
                </a:effectLst>
                <a:latin typeface="Arial" charset="0"/>
              </a:endParaRPr>
            </a:p>
          </p:txBody>
        </p:sp>
        <p:graphicFrame>
          <p:nvGraphicFramePr>
            <p:cNvPr id="25603" name="Object 6"/>
            <p:cNvGraphicFramePr>
              <a:graphicFrameLocks noChangeAspect="1"/>
            </p:cNvGraphicFramePr>
            <p:nvPr/>
          </p:nvGraphicFramePr>
          <p:xfrm>
            <a:off x="4973638" y="1676400"/>
            <a:ext cx="4170362" cy="3124200"/>
          </p:xfrm>
          <a:graphic>
            <a:graphicData uri="http://schemas.openxmlformats.org/presentationml/2006/ole">
              <p:oleObj spid="_x0000_s265219" name="SPW 11.0 Graph" r:id="rId4" imgW="5236560" imgH="3922560" progId="">
                <p:embed/>
              </p:oleObj>
            </a:graphicData>
          </a:graphic>
        </p:graphicFrame>
        <p:sp>
          <p:nvSpPr>
            <p:cNvPr id="25607" name="TextBox 10"/>
            <p:cNvSpPr txBox="1">
              <a:spLocks noChangeArrowheads="1"/>
            </p:cNvSpPr>
            <p:nvPr/>
          </p:nvSpPr>
          <p:spPr bwMode="auto">
            <a:xfrm>
              <a:off x="6248400" y="1600200"/>
              <a:ext cx="1295400" cy="461963"/>
            </a:xfrm>
            <a:prstGeom prst="rect">
              <a:avLst/>
            </a:prstGeom>
            <a:noFill/>
            <a:ln w="9525">
              <a:noFill/>
              <a:miter lim="800000"/>
              <a:headEnd/>
              <a:tailEnd/>
            </a:ln>
          </p:spPr>
          <p:txBody>
            <a:bodyPr>
              <a:prstTxWarp prst="textNoShape">
                <a:avLst/>
              </a:prstTxWarp>
              <a:spAutoFit/>
            </a:bodyPr>
            <a:lstStyle/>
            <a:p>
              <a:pPr eaLnBrk="0" hangingPunct="0"/>
              <a:r>
                <a:rPr lang="en-US" sz="2400" b="0">
                  <a:solidFill>
                    <a:srgbClr val="002060"/>
                  </a:solidFill>
                </a:rPr>
                <a:t>Bur oak</a:t>
              </a:r>
            </a:p>
          </p:txBody>
        </p:sp>
        <p:sp>
          <p:nvSpPr>
            <p:cNvPr id="25608" name="TextBox 11"/>
            <p:cNvSpPr txBox="1">
              <a:spLocks noChangeArrowheads="1"/>
            </p:cNvSpPr>
            <p:nvPr/>
          </p:nvSpPr>
          <p:spPr bwMode="auto">
            <a:xfrm>
              <a:off x="1828800" y="1600200"/>
              <a:ext cx="2743200" cy="461963"/>
            </a:xfrm>
            <a:prstGeom prst="rect">
              <a:avLst/>
            </a:prstGeom>
            <a:noFill/>
            <a:ln w="9525">
              <a:noFill/>
              <a:miter lim="800000"/>
              <a:headEnd/>
              <a:tailEnd/>
            </a:ln>
          </p:spPr>
          <p:txBody>
            <a:bodyPr>
              <a:prstTxWarp prst="textNoShape">
                <a:avLst/>
              </a:prstTxWarp>
              <a:spAutoFit/>
            </a:bodyPr>
            <a:lstStyle/>
            <a:p>
              <a:pPr eaLnBrk="0" hangingPunct="0"/>
              <a:r>
                <a:rPr lang="en-US" sz="2400" b="0" dirty="0">
                  <a:solidFill>
                    <a:srgbClr val="002060"/>
                  </a:solidFill>
                </a:rPr>
                <a:t>Trembling aspen</a:t>
              </a:r>
            </a:p>
          </p:txBody>
        </p:sp>
        <p:sp>
          <p:nvSpPr>
            <p:cNvPr id="25609" name="TextBox 12"/>
            <p:cNvSpPr txBox="1">
              <a:spLocks noChangeArrowheads="1"/>
            </p:cNvSpPr>
            <p:nvPr/>
          </p:nvSpPr>
          <p:spPr bwMode="auto">
            <a:xfrm>
              <a:off x="990600" y="4724400"/>
              <a:ext cx="533400" cy="369888"/>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10</a:t>
              </a:r>
            </a:p>
          </p:txBody>
        </p:sp>
        <p:sp>
          <p:nvSpPr>
            <p:cNvPr id="25610" name="TextBox 13"/>
            <p:cNvSpPr txBox="1">
              <a:spLocks noChangeArrowheads="1"/>
            </p:cNvSpPr>
            <p:nvPr/>
          </p:nvSpPr>
          <p:spPr bwMode="auto">
            <a:xfrm>
              <a:off x="2133600" y="4724400"/>
              <a:ext cx="533400" cy="369888"/>
            </a:xfrm>
            <a:prstGeom prst="rect">
              <a:avLst/>
            </a:prstGeom>
            <a:noFill/>
            <a:ln w="9525">
              <a:noFill/>
              <a:miter lim="800000"/>
              <a:headEnd/>
              <a:tailEnd/>
            </a:ln>
          </p:spPr>
          <p:txBody>
            <a:bodyPr>
              <a:prstTxWarp prst="textNoShape">
                <a:avLst/>
              </a:prstTxWarp>
              <a:spAutoFit/>
            </a:bodyPr>
            <a:lstStyle/>
            <a:p>
              <a:pPr eaLnBrk="0" hangingPunct="0"/>
              <a:r>
                <a:rPr lang="en-US" sz="1800" b="0" dirty="0">
                  <a:solidFill>
                    <a:srgbClr val="002060"/>
                  </a:solidFill>
                </a:rPr>
                <a:t>20</a:t>
              </a:r>
            </a:p>
          </p:txBody>
        </p:sp>
        <p:sp>
          <p:nvSpPr>
            <p:cNvPr id="25611" name="TextBox 14"/>
            <p:cNvSpPr txBox="1">
              <a:spLocks noChangeArrowheads="1"/>
            </p:cNvSpPr>
            <p:nvPr/>
          </p:nvSpPr>
          <p:spPr bwMode="auto">
            <a:xfrm>
              <a:off x="3352800" y="4724400"/>
              <a:ext cx="533400" cy="369888"/>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30</a:t>
              </a:r>
            </a:p>
          </p:txBody>
        </p:sp>
        <p:sp>
          <p:nvSpPr>
            <p:cNvPr id="25612" name="TextBox 15"/>
            <p:cNvSpPr txBox="1">
              <a:spLocks noChangeArrowheads="1"/>
            </p:cNvSpPr>
            <p:nvPr/>
          </p:nvSpPr>
          <p:spPr bwMode="auto">
            <a:xfrm>
              <a:off x="4495800" y="4724400"/>
              <a:ext cx="533400" cy="369888"/>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40</a:t>
              </a:r>
            </a:p>
          </p:txBody>
        </p:sp>
        <p:sp>
          <p:nvSpPr>
            <p:cNvPr id="25613" name="TextBox 17"/>
            <p:cNvSpPr txBox="1">
              <a:spLocks noChangeArrowheads="1"/>
            </p:cNvSpPr>
            <p:nvPr/>
          </p:nvSpPr>
          <p:spPr bwMode="auto">
            <a:xfrm>
              <a:off x="838200" y="3886201"/>
              <a:ext cx="228600" cy="369888"/>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1</a:t>
              </a:r>
            </a:p>
          </p:txBody>
        </p:sp>
        <p:sp>
          <p:nvSpPr>
            <p:cNvPr id="25614" name="TextBox 18"/>
            <p:cNvSpPr txBox="1">
              <a:spLocks noChangeArrowheads="1"/>
            </p:cNvSpPr>
            <p:nvPr/>
          </p:nvSpPr>
          <p:spPr bwMode="auto">
            <a:xfrm>
              <a:off x="838200" y="3276601"/>
              <a:ext cx="304800" cy="369888"/>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2</a:t>
              </a:r>
            </a:p>
          </p:txBody>
        </p:sp>
        <p:sp>
          <p:nvSpPr>
            <p:cNvPr id="25615" name="TextBox 19"/>
            <p:cNvSpPr txBox="1">
              <a:spLocks noChangeArrowheads="1"/>
            </p:cNvSpPr>
            <p:nvPr/>
          </p:nvSpPr>
          <p:spPr bwMode="auto">
            <a:xfrm>
              <a:off x="838200" y="2743200"/>
              <a:ext cx="304800" cy="369888"/>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3</a:t>
              </a:r>
            </a:p>
          </p:txBody>
        </p:sp>
        <p:sp>
          <p:nvSpPr>
            <p:cNvPr id="25616" name="TextBox 20"/>
            <p:cNvSpPr txBox="1">
              <a:spLocks noChangeArrowheads="1"/>
            </p:cNvSpPr>
            <p:nvPr/>
          </p:nvSpPr>
          <p:spPr bwMode="auto">
            <a:xfrm>
              <a:off x="838200" y="2133600"/>
              <a:ext cx="381000" cy="369888"/>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4</a:t>
              </a:r>
            </a:p>
          </p:txBody>
        </p:sp>
        <p:sp>
          <p:nvSpPr>
            <p:cNvPr id="25617" name="TextBox 21"/>
            <p:cNvSpPr txBox="1">
              <a:spLocks noChangeArrowheads="1"/>
            </p:cNvSpPr>
            <p:nvPr/>
          </p:nvSpPr>
          <p:spPr bwMode="auto">
            <a:xfrm>
              <a:off x="4953000" y="4724400"/>
              <a:ext cx="609600" cy="369888"/>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10</a:t>
              </a:r>
            </a:p>
          </p:txBody>
        </p:sp>
        <p:sp>
          <p:nvSpPr>
            <p:cNvPr id="25618" name="Rectangle 22"/>
            <p:cNvSpPr>
              <a:spLocks noChangeArrowheads="1"/>
            </p:cNvSpPr>
            <p:nvPr/>
          </p:nvSpPr>
          <p:spPr bwMode="auto">
            <a:xfrm flipH="1">
              <a:off x="6172200" y="4724400"/>
              <a:ext cx="762000" cy="381000"/>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20</a:t>
              </a:r>
            </a:p>
          </p:txBody>
        </p:sp>
        <p:sp>
          <p:nvSpPr>
            <p:cNvPr id="25619" name="TextBox 23"/>
            <p:cNvSpPr txBox="1">
              <a:spLocks noChangeArrowheads="1"/>
            </p:cNvSpPr>
            <p:nvPr/>
          </p:nvSpPr>
          <p:spPr bwMode="auto">
            <a:xfrm>
              <a:off x="7315200" y="4724400"/>
              <a:ext cx="457201" cy="369888"/>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30</a:t>
              </a:r>
            </a:p>
          </p:txBody>
        </p:sp>
        <p:sp>
          <p:nvSpPr>
            <p:cNvPr id="25620" name="TextBox 24"/>
            <p:cNvSpPr txBox="1">
              <a:spLocks noChangeArrowheads="1"/>
            </p:cNvSpPr>
            <p:nvPr/>
          </p:nvSpPr>
          <p:spPr bwMode="auto">
            <a:xfrm>
              <a:off x="8534400" y="4724400"/>
              <a:ext cx="609600" cy="369888"/>
            </a:xfrm>
            <a:prstGeom prst="rect">
              <a:avLst/>
            </a:prstGeom>
            <a:noFill/>
            <a:ln w="9525">
              <a:noFill/>
              <a:miter lim="800000"/>
              <a:headEnd/>
              <a:tailEnd/>
            </a:ln>
          </p:spPr>
          <p:txBody>
            <a:bodyPr>
              <a:prstTxWarp prst="textNoShape">
                <a:avLst/>
              </a:prstTxWarp>
              <a:spAutoFit/>
            </a:bodyPr>
            <a:lstStyle/>
            <a:p>
              <a:pPr eaLnBrk="0" hangingPunct="0"/>
              <a:r>
                <a:rPr lang="en-US" sz="1800" b="0">
                  <a:solidFill>
                    <a:srgbClr val="002060"/>
                  </a:solidFill>
                </a:rPr>
                <a:t>40</a:t>
              </a:r>
            </a:p>
          </p:txBody>
        </p:sp>
        <p:sp>
          <p:nvSpPr>
            <p:cNvPr id="25622" name="TextBox 26"/>
            <p:cNvSpPr txBox="1">
              <a:spLocks noChangeArrowheads="1"/>
            </p:cNvSpPr>
            <p:nvPr/>
          </p:nvSpPr>
          <p:spPr bwMode="auto">
            <a:xfrm>
              <a:off x="1676400" y="2554287"/>
              <a:ext cx="1447800" cy="646113"/>
            </a:xfrm>
            <a:prstGeom prst="rect">
              <a:avLst/>
            </a:prstGeom>
            <a:noFill/>
            <a:ln w="9525">
              <a:noFill/>
              <a:miter lim="800000"/>
              <a:headEnd/>
              <a:tailEnd/>
            </a:ln>
          </p:spPr>
          <p:txBody>
            <a:bodyPr wrap="square">
              <a:prstTxWarp prst="textNoShape">
                <a:avLst/>
              </a:prstTxWarp>
              <a:spAutoFit/>
            </a:bodyPr>
            <a:lstStyle/>
            <a:p>
              <a:pPr eaLnBrk="0" hangingPunct="0"/>
              <a:r>
                <a:rPr lang="en-US" sz="1800" b="0" dirty="0">
                  <a:solidFill>
                    <a:srgbClr val="002060"/>
                  </a:solidFill>
                </a:rPr>
                <a:t>ambient treatment</a:t>
              </a:r>
            </a:p>
          </p:txBody>
        </p:sp>
        <p:sp>
          <p:nvSpPr>
            <p:cNvPr id="25623" name="TextBox 27"/>
            <p:cNvSpPr txBox="1">
              <a:spLocks noChangeArrowheads="1"/>
            </p:cNvSpPr>
            <p:nvPr/>
          </p:nvSpPr>
          <p:spPr bwMode="auto">
            <a:xfrm>
              <a:off x="3505200" y="3581401"/>
              <a:ext cx="1524000" cy="646113"/>
            </a:xfrm>
            <a:prstGeom prst="rect">
              <a:avLst/>
            </a:prstGeom>
            <a:noFill/>
            <a:ln w="9525">
              <a:noFill/>
              <a:miter lim="800000"/>
              <a:headEnd/>
              <a:tailEnd/>
            </a:ln>
          </p:spPr>
          <p:txBody>
            <a:bodyPr wrap="square">
              <a:prstTxWarp prst="textNoShape">
                <a:avLst/>
              </a:prstTxWarp>
              <a:spAutoFit/>
            </a:bodyPr>
            <a:lstStyle/>
            <a:p>
              <a:pPr eaLnBrk="0" hangingPunct="0"/>
              <a:r>
                <a:rPr lang="en-US" sz="1800" b="0" dirty="0">
                  <a:solidFill>
                    <a:srgbClr val="002060"/>
                  </a:solidFill>
                </a:rPr>
                <a:t>+</a:t>
              </a:r>
              <a:r>
                <a:rPr lang="en-US" sz="1800" b="0" dirty="0" smtClean="0">
                  <a:solidFill>
                    <a:srgbClr val="002060"/>
                  </a:solidFill>
                </a:rPr>
                <a:t>4 °C </a:t>
              </a:r>
              <a:r>
                <a:rPr lang="en-US" sz="1800" b="0" dirty="0">
                  <a:solidFill>
                    <a:srgbClr val="002060"/>
                  </a:solidFill>
                </a:rPr>
                <a:t>treatment</a:t>
              </a:r>
            </a:p>
          </p:txBody>
        </p:sp>
        <p:cxnSp>
          <p:nvCxnSpPr>
            <p:cNvPr id="25624" name="Straight Arrow Connector 29"/>
            <p:cNvCxnSpPr>
              <a:cxnSpLocks noChangeShapeType="1"/>
            </p:cNvCxnSpPr>
            <p:nvPr/>
          </p:nvCxnSpPr>
          <p:spPr bwMode="auto">
            <a:xfrm rot="16200000" flipH="1">
              <a:off x="2819400" y="2895600"/>
              <a:ext cx="304800" cy="304800"/>
            </a:xfrm>
            <a:prstGeom prst="straightConnector1">
              <a:avLst/>
            </a:prstGeom>
            <a:noFill/>
            <a:ln w="9525">
              <a:solidFill>
                <a:schemeClr val="tx1"/>
              </a:solidFill>
              <a:round/>
              <a:headEnd/>
              <a:tailEnd type="arrow" w="med" len="med"/>
            </a:ln>
          </p:spPr>
        </p:cxnSp>
        <p:cxnSp>
          <p:nvCxnSpPr>
            <p:cNvPr id="25625" name="Straight Arrow Connector 31"/>
            <p:cNvCxnSpPr>
              <a:cxnSpLocks noChangeShapeType="1"/>
            </p:cNvCxnSpPr>
            <p:nvPr/>
          </p:nvCxnSpPr>
          <p:spPr bwMode="auto">
            <a:xfrm rot="16200000" flipV="1">
              <a:off x="3505200" y="3352800"/>
              <a:ext cx="228600" cy="228600"/>
            </a:xfrm>
            <a:prstGeom prst="straightConnector1">
              <a:avLst/>
            </a:prstGeom>
            <a:noFill/>
            <a:ln w="9525">
              <a:solidFill>
                <a:schemeClr val="tx1"/>
              </a:solidFill>
              <a:round/>
              <a:headEnd/>
              <a:tailEnd type="arrow" w="med" len="med"/>
            </a:ln>
          </p:spPr>
        </p:cxnSp>
        <p:sp>
          <p:nvSpPr>
            <p:cNvPr id="34" name="TextBox 33"/>
            <p:cNvSpPr txBox="1"/>
            <p:nvPr/>
          </p:nvSpPr>
          <p:spPr>
            <a:xfrm>
              <a:off x="6096000" y="2743200"/>
              <a:ext cx="1295400" cy="1016000"/>
            </a:xfrm>
            <a:prstGeom prst="rect">
              <a:avLst/>
            </a:prstGeom>
            <a:noFill/>
          </p:spPr>
          <p:txBody>
            <a:bodyPr>
              <a:prstTxWarp prst="textNoShape">
                <a:avLst/>
              </a:prstTxWarp>
              <a:spAutoFit/>
            </a:bodyPr>
            <a:lstStyle/>
            <a:p>
              <a:pPr eaLnBrk="0" hangingPunct="0">
                <a:defRPr/>
              </a:pPr>
              <a:r>
                <a:rPr lang="en-US" sz="1800" b="0">
                  <a:solidFill>
                    <a:srgbClr val="002060"/>
                  </a:solidFill>
                  <a:latin typeface="Arial" pitchFamily="-111" charset="0"/>
                </a:rPr>
                <a:t>ambient treatment</a:t>
              </a:r>
            </a:p>
            <a:p>
              <a:pPr eaLnBrk="0" hangingPunct="0">
                <a:defRPr/>
              </a:pPr>
              <a:endParaRPr lang="en-US" sz="2400" b="0">
                <a:solidFill>
                  <a:srgbClr val="000000"/>
                </a:solidFill>
                <a:effectLst>
                  <a:outerShdw blurRad="38100" dist="38100" dir="2700000" algn="tl">
                    <a:srgbClr val="DDDDDD"/>
                  </a:outerShdw>
                </a:effectLst>
                <a:latin typeface="Arial" pitchFamily="-111" charset="0"/>
              </a:endParaRPr>
            </a:p>
          </p:txBody>
        </p:sp>
        <p:sp>
          <p:nvSpPr>
            <p:cNvPr id="25627" name="TextBox 34"/>
            <p:cNvSpPr txBox="1">
              <a:spLocks noChangeArrowheads="1"/>
            </p:cNvSpPr>
            <p:nvPr/>
          </p:nvSpPr>
          <p:spPr bwMode="auto">
            <a:xfrm>
              <a:off x="7696200" y="3849470"/>
              <a:ext cx="1447800" cy="646331"/>
            </a:xfrm>
            <a:prstGeom prst="rect">
              <a:avLst/>
            </a:prstGeom>
            <a:noFill/>
            <a:ln w="9525">
              <a:noFill/>
              <a:miter lim="800000"/>
              <a:headEnd/>
              <a:tailEnd/>
            </a:ln>
          </p:spPr>
          <p:txBody>
            <a:bodyPr wrap="square">
              <a:prstTxWarp prst="textNoShape">
                <a:avLst/>
              </a:prstTxWarp>
              <a:spAutoFit/>
            </a:bodyPr>
            <a:lstStyle/>
            <a:p>
              <a:pPr eaLnBrk="0" hangingPunct="0"/>
              <a:r>
                <a:rPr lang="en-US" sz="1800" b="0" dirty="0">
                  <a:solidFill>
                    <a:srgbClr val="002060"/>
                  </a:solidFill>
                </a:rPr>
                <a:t>+</a:t>
              </a:r>
              <a:r>
                <a:rPr lang="en-US" sz="1800" b="0" dirty="0" smtClean="0">
                  <a:solidFill>
                    <a:srgbClr val="002060"/>
                  </a:solidFill>
                </a:rPr>
                <a:t>4 °C</a:t>
              </a:r>
            </a:p>
            <a:p>
              <a:pPr eaLnBrk="0" hangingPunct="0"/>
              <a:r>
                <a:rPr lang="en-US" sz="1800" b="0" dirty="0" smtClean="0">
                  <a:solidFill>
                    <a:srgbClr val="002060"/>
                  </a:solidFill>
                </a:rPr>
                <a:t>treatment</a:t>
              </a:r>
              <a:endParaRPr lang="en-US" sz="1800" b="0" dirty="0">
                <a:solidFill>
                  <a:srgbClr val="002060"/>
                </a:solidFill>
              </a:endParaRPr>
            </a:p>
          </p:txBody>
        </p:sp>
        <p:cxnSp>
          <p:nvCxnSpPr>
            <p:cNvPr id="25628" name="Straight Arrow Connector 36"/>
            <p:cNvCxnSpPr>
              <a:cxnSpLocks noChangeShapeType="1"/>
            </p:cNvCxnSpPr>
            <p:nvPr/>
          </p:nvCxnSpPr>
          <p:spPr bwMode="auto">
            <a:xfrm rot="16200000" flipH="1">
              <a:off x="6934200" y="3352800"/>
              <a:ext cx="304800" cy="304800"/>
            </a:xfrm>
            <a:prstGeom prst="straightConnector1">
              <a:avLst/>
            </a:prstGeom>
            <a:noFill/>
            <a:ln w="9525">
              <a:solidFill>
                <a:schemeClr val="tx1"/>
              </a:solidFill>
              <a:round/>
              <a:headEnd/>
              <a:tailEnd type="arrow" w="med" len="med"/>
            </a:ln>
          </p:spPr>
        </p:cxnSp>
        <p:cxnSp>
          <p:nvCxnSpPr>
            <p:cNvPr id="25629" name="Straight Arrow Connector 38"/>
            <p:cNvCxnSpPr>
              <a:cxnSpLocks noChangeShapeType="1"/>
            </p:cNvCxnSpPr>
            <p:nvPr/>
          </p:nvCxnSpPr>
          <p:spPr bwMode="auto">
            <a:xfrm rot="16200000" flipV="1">
              <a:off x="7581900" y="3924300"/>
              <a:ext cx="304800" cy="228600"/>
            </a:xfrm>
            <a:prstGeom prst="straightConnector1">
              <a:avLst/>
            </a:prstGeom>
            <a:noFill/>
            <a:ln w="9525">
              <a:solidFill>
                <a:schemeClr val="tx1"/>
              </a:solidFill>
              <a:round/>
              <a:headEnd/>
              <a:tailEnd type="arrow" w="med" len="med"/>
            </a:ln>
          </p:spPr>
        </p:cxnSp>
      </p:grpSp>
      <p:sp>
        <p:nvSpPr>
          <p:cNvPr id="32" name="Text Box 6"/>
          <p:cNvSpPr txBox="1">
            <a:spLocks noChangeArrowheads="1"/>
          </p:cNvSpPr>
          <p:nvPr/>
        </p:nvSpPr>
        <p:spPr bwMode="auto">
          <a:xfrm>
            <a:off x="228600" y="304800"/>
            <a:ext cx="6553200" cy="1200328"/>
          </a:xfrm>
          <a:prstGeom prst="rect">
            <a:avLst/>
          </a:prstGeom>
          <a:noFill/>
          <a:ln w="9525">
            <a:noFill/>
            <a:miter lim="800000"/>
            <a:headEnd/>
            <a:tailEnd/>
          </a:ln>
          <a:effectLst/>
        </p:spPr>
        <p:txBody>
          <a:bodyPr wrap="square">
            <a:prstTxWarp prst="textNoShape">
              <a:avLst/>
            </a:prstTxWarp>
            <a:spAutoFit/>
          </a:bodyPr>
          <a:lstStyle/>
          <a:p>
            <a:r>
              <a:rPr lang="en-US" dirty="0" smtClean="0"/>
              <a:t>Leaf respiration acclimates under experimental warming in the boreal forest in Minnesota</a:t>
            </a:r>
            <a:endParaRPr lang="en-US" dirty="0"/>
          </a:p>
        </p:txBody>
      </p:sp>
      <p:sp>
        <p:nvSpPr>
          <p:cNvPr id="33" name="Rectangle 3"/>
          <p:cNvSpPr txBox="1">
            <a:spLocks noChangeArrowheads="1"/>
          </p:cNvSpPr>
          <p:nvPr/>
        </p:nvSpPr>
        <p:spPr bwMode="auto">
          <a:xfrm>
            <a:off x="3733800" y="6324600"/>
            <a:ext cx="5257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90000"/>
              </a:lnSpc>
              <a:spcBef>
                <a:spcPct val="20000"/>
              </a:spcBef>
              <a:spcAft>
                <a:spcPct val="0"/>
              </a:spcAft>
              <a:buClrTx/>
              <a:buSzTx/>
              <a:buFontTx/>
              <a:buNone/>
              <a:tabLst/>
              <a:defRPr/>
            </a:pPr>
            <a:r>
              <a:rPr lang="en-US" sz="1600" dirty="0" smtClean="0">
                <a:solidFill>
                  <a:srgbClr val="000000"/>
                </a:solidFill>
              </a:rPr>
              <a:t>Courtesy of: Peter B  Reich, University of Minnesota</a:t>
            </a:r>
          </a:p>
        </p:txBody>
      </p:sp>
      <p:sp>
        <p:nvSpPr>
          <p:cNvPr id="7" name="TextBox 6"/>
          <p:cNvSpPr txBox="1"/>
          <p:nvPr/>
        </p:nvSpPr>
        <p:spPr>
          <a:xfrm rot="16200000">
            <a:off x="-1253330" y="3082131"/>
            <a:ext cx="3429000" cy="769938"/>
          </a:xfrm>
          <a:prstGeom prst="rect">
            <a:avLst/>
          </a:prstGeom>
          <a:noFill/>
        </p:spPr>
        <p:txBody>
          <a:bodyPr>
            <a:prstTxWarp prst="textNoShape">
              <a:avLst/>
            </a:prstTxWarp>
            <a:spAutoFit/>
          </a:bodyPr>
          <a:lstStyle/>
          <a:p>
            <a:pPr algn="ctr" eaLnBrk="0" hangingPunct="0">
              <a:defRPr/>
            </a:pPr>
            <a:r>
              <a:rPr lang="en-US" sz="2400" b="0" dirty="0">
                <a:solidFill>
                  <a:srgbClr val="002060"/>
                </a:solidFill>
                <a:effectLst>
                  <a:outerShdw blurRad="38100" dist="38100" dir="2700000" algn="tl">
                    <a:srgbClr val="DDDDDD"/>
                  </a:outerShdw>
                </a:effectLst>
                <a:latin typeface="Arial" pitchFamily="-111" charset="0"/>
              </a:rPr>
              <a:t>Mean dark respiration </a:t>
            </a:r>
            <a:r>
              <a:rPr lang="en-US" sz="2000" dirty="0">
                <a:solidFill>
                  <a:srgbClr val="002060"/>
                </a:solidFill>
                <a:latin typeface="Arial" pitchFamily="-111" charset="0"/>
              </a:rPr>
              <a:t>(µmol m</a:t>
            </a:r>
            <a:r>
              <a:rPr lang="en-US" sz="2000" baseline="30000" dirty="0">
                <a:solidFill>
                  <a:srgbClr val="002060"/>
                </a:solidFill>
                <a:latin typeface="Arial" pitchFamily="-111" charset="0"/>
              </a:rPr>
              <a:t>-2</a:t>
            </a:r>
            <a:r>
              <a:rPr lang="en-US" sz="2000" dirty="0">
                <a:solidFill>
                  <a:srgbClr val="002060"/>
                </a:solidFill>
                <a:latin typeface="Arial" pitchFamily="-111" charset="0"/>
              </a:rPr>
              <a:t> s</a:t>
            </a:r>
            <a:r>
              <a:rPr lang="en-US" sz="2000" baseline="30000" dirty="0">
                <a:solidFill>
                  <a:srgbClr val="002060"/>
                </a:solidFill>
                <a:latin typeface="Arial" pitchFamily="-111" charset="0"/>
              </a:rPr>
              <a:t>-1</a:t>
            </a:r>
            <a:r>
              <a:rPr lang="en-US" sz="2000" dirty="0">
                <a:solidFill>
                  <a:srgbClr val="002060"/>
                </a:solidFill>
                <a:latin typeface="Arial" pitchFamily="-111" charset="0"/>
              </a:rPr>
              <a:t>)</a:t>
            </a:r>
          </a:p>
        </p:txBody>
      </p:sp>
      <p:pic>
        <p:nvPicPr>
          <p:cNvPr id="36" name="Picture 2" descr="20091010_9247_edit.jpg"/>
          <p:cNvPicPr>
            <a:picLocks noChangeAspect="1"/>
          </p:cNvPicPr>
          <p:nvPr/>
        </p:nvPicPr>
        <p:blipFill>
          <a:blip r:embed="rId5">
            <a:alphaModFix/>
          </a:blip>
          <a:srcRect/>
          <a:stretch>
            <a:fillRect/>
          </a:stretch>
        </p:blipFill>
        <p:spPr bwMode="auto">
          <a:xfrm>
            <a:off x="6934200" y="152400"/>
            <a:ext cx="1905000" cy="1428750"/>
          </a:xfrm>
          <a:prstGeom prst="rect">
            <a:avLst/>
          </a:prstGeom>
          <a:noFill/>
          <a:ln w="9525">
            <a:noFill/>
            <a:miter lim="800000"/>
            <a:headEnd/>
            <a:tailEnd/>
          </a:ln>
        </p:spPr>
      </p:pic>
      <p:sp>
        <p:nvSpPr>
          <p:cNvPr id="37" name="TextBox 13"/>
          <p:cNvSpPr txBox="1">
            <a:spLocks noChangeArrowheads="1"/>
          </p:cNvSpPr>
          <p:nvPr/>
        </p:nvSpPr>
        <p:spPr bwMode="auto">
          <a:xfrm>
            <a:off x="3657600" y="5486400"/>
            <a:ext cx="2590800" cy="369332"/>
          </a:xfrm>
          <a:prstGeom prst="rect">
            <a:avLst/>
          </a:prstGeom>
          <a:noFill/>
          <a:ln w="9525">
            <a:noFill/>
            <a:miter lim="800000"/>
            <a:headEnd/>
            <a:tailEnd/>
          </a:ln>
        </p:spPr>
        <p:txBody>
          <a:bodyPr wrap="square">
            <a:prstTxWarp prst="textNoShape">
              <a:avLst/>
            </a:prstTxWarp>
            <a:spAutoFit/>
          </a:bodyPr>
          <a:lstStyle/>
          <a:p>
            <a:pPr eaLnBrk="0" hangingPunct="0"/>
            <a:r>
              <a:rPr lang="en-US" sz="1800" b="0" dirty="0" smtClean="0">
                <a:solidFill>
                  <a:srgbClr val="002060"/>
                </a:solidFill>
              </a:rPr>
              <a:t>Leaf temperature (°C)</a:t>
            </a:r>
            <a:endParaRPr lang="en-US" sz="1800" b="0" dirty="0">
              <a:solidFill>
                <a:srgbClr val="00206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2"/>
          <p:cNvPicPr>
            <a:picLocks noGrp="1" noChangeAspect="1" noChangeArrowheads="1"/>
          </p:cNvPicPr>
          <p:nvPr>
            <p:ph/>
          </p:nvPr>
        </p:nvPicPr>
        <p:blipFill>
          <a:blip r:embed="rId2">
            <a:alphaModFix amt="75000"/>
          </a:blip>
          <a:srcRect/>
          <a:stretch>
            <a:fillRect/>
          </a:stretch>
        </p:blipFill>
        <p:spPr>
          <a:xfrm>
            <a:off x="0" y="0"/>
            <a:ext cx="9144000" cy="6858000"/>
          </a:xfrm>
          <a:ln>
            <a:solidFill>
              <a:schemeClr val="tx1"/>
            </a:solidFill>
          </a:ln>
        </p:spPr>
      </p:pic>
      <p:pic>
        <p:nvPicPr>
          <p:cNvPr id="3" name="Picture 2" descr="T-response Aug.jpg"/>
          <p:cNvPicPr>
            <a:picLocks noChangeAspect="1"/>
          </p:cNvPicPr>
          <p:nvPr/>
        </p:nvPicPr>
        <p:blipFill>
          <a:blip r:embed="rId3"/>
          <a:srcRect l="9917" r="49587"/>
          <a:stretch>
            <a:fillRect/>
          </a:stretch>
        </p:blipFill>
        <p:spPr>
          <a:xfrm>
            <a:off x="4549538" y="304800"/>
            <a:ext cx="2010316" cy="6477000"/>
          </a:xfrm>
          <a:prstGeom prst="rect">
            <a:avLst/>
          </a:prstGeom>
        </p:spPr>
      </p:pic>
      <p:pic>
        <p:nvPicPr>
          <p:cNvPr id="4" name="Picture 3" descr="Little bluestem.jpg"/>
          <p:cNvPicPr>
            <a:picLocks noChangeAspect="1"/>
          </p:cNvPicPr>
          <p:nvPr/>
        </p:nvPicPr>
        <p:blipFill>
          <a:blip r:embed="rId4"/>
          <a:stretch>
            <a:fillRect/>
          </a:stretch>
        </p:blipFill>
        <p:spPr>
          <a:xfrm>
            <a:off x="6781800" y="838200"/>
            <a:ext cx="1625600"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Juniper 2.jpg"/>
          <p:cNvPicPr>
            <a:picLocks noChangeAspect="1"/>
          </p:cNvPicPr>
          <p:nvPr/>
        </p:nvPicPr>
        <p:blipFill>
          <a:blip r:embed="rId5"/>
          <a:stretch>
            <a:fillRect/>
          </a:stretch>
        </p:blipFill>
        <p:spPr>
          <a:xfrm>
            <a:off x="6781800" y="2743200"/>
            <a:ext cx="1625600"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Post oak 2.jpg"/>
          <p:cNvPicPr>
            <a:picLocks noChangeAspect="1"/>
          </p:cNvPicPr>
          <p:nvPr/>
        </p:nvPicPr>
        <p:blipFill>
          <a:blip r:embed="rId6"/>
          <a:stretch>
            <a:fillRect/>
          </a:stretch>
        </p:blipFill>
        <p:spPr>
          <a:xfrm>
            <a:off x="6781800" y="4876800"/>
            <a:ext cx="1625600"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 Box 6"/>
          <p:cNvSpPr txBox="1">
            <a:spLocks noChangeArrowheads="1"/>
          </p:cNvSpPr>
          <p:nvPr/>
        </p:nvSpPr>
        <p:spPr bwMode="auto">
          <a:xfrm>
            <a:off x="228600" y="304800"/>
            <a:ext cx="4267200" cy="1200328"/>
          </a:xfrm>
          <a:prstGeom prst="rect">
            <a:avLst/>
          </a:prstGeom>
          <a:solidFill>
            <a:schemeClr val="bg1">
              <a:alpha val="41000"/>
            </a:schemeClr>
          </a:solidFill>
          <a:ln w="9525">
            <a:noFill/>
            <a:miter lim="800000"/>
            <a:headEnd/>
            <a:tailEnd/>
          </a:ln>
          <a:effectLst/>
        </p:spPr>
        <p:txBody>
          <a:bodyPr wrap="square">
            <a:prstTxWarp prst="textNoShape">
              <a:avLst/>
            </a:prstTxWarp>
            <a:spAutoFit/>
          </a:bodyPr>
          <a:lstStyle/>
          <a:p>
            <a:r>
              <a:rPr lang="en-US" dirty="0" smtClean="0"/>
              <a:t>Respiration acclimates under experimental warming in Texas savanna</a:t>
            </a:r>
            <a:endParaRPr lang="en-US" dirty="0"/>
          </a:p>
        </p:txBody>
      </p:sp>
      <p:sp>
        <p:nvSpPr>
          <p:cNvPr id="8" name="Rectangle 7"/>
          <p:cNvSpPr>
            <a:spLocks noChangeArrowheads="1"/>
          </p:cNvSpPr>
          <p:nvPr/>
        </p:nvSpPr>
        <p:spPr bwMode="auto">
          <a:xfrm>
            <a:off x="6653257" y="6248400"/>
            <a:ext cx="2414543" cy="307777"/>
          </a:xfrm>
          <a:prstGeom prst="rect">
            <a:avLst/>
          </a:prstGeom>
          <a:noFill/>
          <a:ln w="9525">
            <a:noFill/>
            <a:miter lim="800000"/>
            <a:headEnd/>
            <a:tailEnd/>
          </a:ln>
          <a:effectLst/>
        </p:spPr>
        <p:txBody>
          <a:bodyPr wrap="square">
            <a:prstTxWarp prst="textNoShape">
              <a:avLst/>
            </a:prstTxWarp>
            <a:spAutoFit/>
          </a:bodyPr>
          <a:lstStyle/>
          <a:p>
            <a:r>
              <a:rPr lang="en-US" sz="1400" dirty="0" smtClean="0"/>
              <a:t>Lindgren &amp; Tjoelker, </a:t>
            </a:r>
            <a:r>
              <a:rPr lang="en-US" sz="1400" i="1" dirty="0" smtClean="0"/>
              <a:t>thesis</a:t>
            </a:r>
            <a:endParaRPr lang="en-US" sz="1400" i="1" dirty="0"/>
          </a:p>
        </p:txBody>
      </p:sp>
      <p:sp>
        <p:nvSpPr>
          <p:cNvPr id="9" name="Text Box 5"/>
          <p:cNvSpPr txBox="1">
            <a:spLocks noChangeArrowheads="1"/>
          </p:cNvSpPr>
          <p:nvPr/>
        </p:nvSpPr>
        <p:spPr bwMode="auto">
          <a:xfrm>
            <a:off x="3048000" y="2768024"/>
            <a:ext cx="1524000" cy="584776"/>
          </a:xfrm>
          <a:prstGeom prst="rect">
            <a:avLst/>
          </a:prstGeom>
          <a:noFill/>
          <a:ln w="9525">
            <a:noFill/>
            <a:miter lim="800000"/>
            <a:headEnd/>
            <a:tailEnd/>
          </a:ln>
        </p:spPr>
        <p:txBody>
          <a:bodyPr wrap="square">
            <a:prstTxWarp prst="textNoShape">
              <a:avLst/>
            </a:prstTxWarp>
            <a:spAutoFit/>
          </a:bodyPr>
          <a:lstStyle/>
          <a:p>
            <a:pPr algn="ctr"/>
            <a:r>
              <a:rPr lang="en-US" sz="1600" b="1" dirty="0" smtClean="0">
                <a:latin typeface="Arial" pitchFamily="-65" charset="0"/>
              </a:rPr>
              <a:t>Respiration</a:t>
            </a:r>
          </a:p>
          <a:p>
            <a:pPr algn="ctr"/>
            <a:r>
              <a:rPr lang="en-US" sz="1600" b="1" dirty="0" smtClean="0">
                <a:latin typeface="Arial" pitchFamily="-65" charset="0"/>
              </a:rPr>
              <a:t>(</a:t>
            </a:r>
            <a:r>
              <a:rPr lang="en-US" sz="1600" b="1" dirty="0" err="1" smtClean="0">
                <a:latin typeface="Arial" pitchFamily="-65" charset="0"/>
              </a:rPr>
              <a:t>nmol</a:t>
            </a:r>
            <a:r>
              <a:rPr lang="en-US" sz="1600" b="1" dirty="0" smtClean="0">
                <a:latin typeface="Arial" pitchFamily="-65" charset="0"/>
              </a:rPr>
              <a:t> g</a:t>
            </a:r>
            <a:r>
              <a:rPr lang="en-US" sz="1600" b="1" baseline="30000" dirty="0" smtClean="0">
                <a:latin typeface="Arial" pitchFamily="-65" charset="0"/>
              </a:rPr>
              <a:t>-1 </a:t>
            </a:r>
            <a:r>
              <a:rPr lang="en-US" sz="1600" b="1" dirty="0" smtClean="0">
                <a:latin typeface="Arial" pitchFamily="-65" charset="0"/>
              </a:rPr>
              <a:t>s</a:t>
            </a:r>
            <a:r>
              <a:rPr lang="en-US" sz="1600" b="1" baseline="30000" dirty="0" smtClean="0">
                <a:latin typeface="Arial" pitchFamily="-65" charset="0"/>
              </a:rPr>
              <a:t>-1</a:t>
            </a:r>
            <a:r>
              <a:rPr lang="en-US" sz="1600" b="1" dirty="0" smtClean="0">
                <a:latin typeface="Arial" pitchFamily="-65" charset="0"/>
              </a:rPr>
              <a:t>)</a:t>
            </a:r>
            <a:endParaRPr lang="en-US" sz="1600" b="1" dirty="0">
              <a:latin typeface="Arial" pitchFamily="-65" charset="0"/>
            </a:endParaRPr>
          </a:p>
        </p:txBody>
      </p:sp>
      <p:sp>
        <p:nvSpPr>
          <p:cNvPr id="10" name="Text Box 7"/>
          <p:cNvSpPr txBox="1">
            <a:spLocks noChangeArrowheads="1"/>
          </p:cNvSpPr>
          <p:nvPr/>
        </p:nvSpPr>
        <p:spPr bwMode="auto">
          <a:xfrm>
            <a:off x="304800" y="2176046"/>
            <a:ext cx="3390764" cy="338554"/>
          </a:xfrm>
          <a:prstGeom prst="rect">
            <a:avLst/>
          </a:prstGeom>
          <a:noFill/>
          <a:ln w="9525">
            <a:noFill/>
            <a:miter lim="800000"/>
            <a:headEnd/>
            <a:tailEnd/>
          </a:ln>
          <a:effectLst/>
        </p:spPr>
        <p:txBody>
          <a:bodyPr wrap="square">
            <a:prstTxWarp prst="textNoShape">
              <a:avLst/>
            </a:prstTxWarp>
            <a:spAutoFit/>
          </a:bodyPr>
          <a:lstStyle/>
          <a:p>
            <a:r>
              <a:rPr lang="en-US" sz="1600" dirty="0" smtClean="0"/>
              <a:t>Texas </a:t>
            </a:r>
            <a:r>
              <a:rPr lang="en-US" sz="1600" dirty="0" err="1" smtClean="0"/>
              <a:t>WaRM</a:t>
            </a:r>
            <a:r>
              <a:rPr lang="en-US" sz="1600" dirty="0" smtClean="0"/>
              <a:t> experiment (+ 1.5 °C)</a:t>
            </a:r>
            <a:endParaRPr lang="en-US" sz="1600" dirty="0"/>
          </a:p>
        </p:txBody>
      </p:sp>
      <p:sp>
        <p:nvSpPr>
          <p:cNvPr id="11" name="Text Box 45"/>
          <p:cNvSpPr txBox="1">
            <a:spLocks noChangeArrowheads="1"/>
          </p:cNvSpPr>
          <p:nvPr/>
        </p:nvSpPr>
        <p:spPr bwMode="auto">
          <a:xfrm>
            <a:off x="4572000" y="4505980"/>
            <a:ext cx="1752600" cy="523220"/>
          </a:xfrm>
          <a:prstGeom prst="rect">
            <a:avLst/>
          </a:prstGeom>
          <a:solidFill>
            <a:schemeClr val="bg1"/>
          </a:solidFill>
          <a:ln w="9525">
            <a:noFill/>
            <a:miter lim="800000"/>
            <a:headEnd/>
            <a:tailEnd/>
          </a:ln>
          <a:effectLst/>
        </p:spPr>
        <p:txBody>
          <a:bodyPr wrap="square">
            <a:prstTxWarp prst="textNoShape">
              <a:avLst/>
            </a:prstTxWarp>
            <a:spAutoFit/>
          </a:bodyPr>
          <a:lstStyle/>
          <a:p>
            <a:pPr algn="ctr" eaLnBrk="1" hangingPunct="1"/>
            <a:r>
              <a:rPr lang="en-US" sz="1400" i="1" dirty="0" err="1" smtClean="0">
                <a:solidFill>
                  <a:srgbClr val="000000"/>
                </a:solidFill>
                <a:latin typeface="Chalkboard"/>
                <a:cs typeface="Chalkboard"/>
              </a:rPr>
              <a:t>Quercus</a:t>
            </a:r>
            <a:r>
              <a:rPr lang="en-US" sz="1400" i="1" dirty="0" smtClean="0">
                <a:solidFill>
                  <a:srgbClr val="000000"/>
                </a:solidFill>
                <a:latin typeface="Chalkboard"/>
                <a:cs typeface="Chalkboard"/>
              </a:rPr>
              <a:t> </a:t>
            </a:r>
            <a:r>
              <a:rPr lang="en-US" sz="1400" i="1" dirty="0" err="1" smtClean="0">
                <a:solidFill>
                  <a:srgbClr val="000000"/>
                </a:solidFill>
                <a:latin typeface="Chalkboard"/>
                <a:cs typeface="Chalkboard"/>
              </a:rPr>
              <a:t>stellata</a:t>
            </a:r>
            <a:endParaRPr lang="en-US" sz="1400" i="1" dirty="0" smtClean="0">
              <a:solidFill>
                <a:srgbClr val="000000"/>
              </a:solidFill>
              <a:latin typeface="Chalkboard"/>
              <a:cs typeface="Chalkboard"/>
            </a:endParaRPr>
          </a:p>
          <a:p>
            <a:pPr algn="ctr" eaLnBrk="1" hangingPunct="1"/>
            <a:endParaRPr lang="en-US" sz="1400" b="1" dirty="0">
              <a:solidFill>
                <a:srgbClr val="000000"/>
              </a:solidFill>
              <a:latin typeface="Chalkboard"/>
              <a:cs typeface="Chalkboard"/>
            </a:endParaRPr>
          </a:p>
        </p:txBody>
      </p:sp>
      <p:sp>
        <p:nvSpPr>
          <p:cNvPr id="12" name="Text Box 45"/>
          <p:cNvSpPr txBox="1">
            <a:spLocks noChangeArrowheads="1"/>
          </p:cNvSpPr>
          <p:nvPr/>
        </p:nvSpPr>
        <p:spPr bwMode="auto">
          <a:xfrm>
            <a:off x="4572000" y="2372380"/>
            <a:ext cx="1828800" cy="523220"/>
          </a:xfrm>
          <a:prstGeom prst="rect">
            <a:avLst/>
          </a:prstGeom>
          <a:solidFill>
            <a:schemeClr val="bg1"/>
          </a:solidFill>
          <a:ln w="9525">
            <a:noFill/>
            <a:miter lim="800000"/>
            <a:headEnd/>
            <a:tailEnd/>
          </a:ln>
          <a:effectLst/>
        </p:spPr>
        <p:txBody>
          <a:bodyPr wrap="square">
            <a:prstTxWarp prst="textNoShape">
              <a:avLst/>
            </a:prstTxWarp>
            <a:spAutoFit/>
          </a:bodyPr>
          <a:lstStyle/>
          <a:p>
            <a:pPr algn="ctr" eaLnBrk="1" hangingPunct="1"/>
            <a:r>
              <a:rPr lang="en-US" sz="1400" i="1" dirty="0" err="1" smtClean="0">
                <a:solidFill>
                  <a:srgbClr val="000000"/>
                </a:solidFill>
                <a:latin typeface="Chalkboard"/>
                <a:cs typeface="Chalkboard"/>
              </a:rPr>
              <a:t>Juniperus</a:t>
            </a:r>
            <a:r>
              <a:rPr lang="en-US" sz="1400" i="1" dirty="0" smtClean="0">
                <a:solidFill>
                  <a:srgbClr val="000000"/>
                </a:solidFill>
                <a:latin typeface="Chalkboard"/>
                <a:cs typeface="Chalkboard"/>
              </a:rPr>
              <a:t> </a:t>
            </a:r>
            <a:r>
              <a:rPr lang="en-US" sz="1400" i="1" dirty="0" err="1" smtClean="0">
                <a:solidFill>
                  <a:srgbClr val="000000"/>
                </a:solidFill>
                <a:latin typeface="Chalkboard"/>
                <a:cs typeface="Chalkboard"/>
              </a:rPr>
              <a:t>virginiana</a:t>
            </a:r>
            <a:endParaRPr lang="en-US" sz="1400" i="1" dirty="0" smtClean="0">
              <a:solidFill>
                <a:srgbClr val="000000"/>
              </a:solidFill>
              <a:latin typeface="Chalkboard"/>
              <a:cs typeface="Chalkboard"/>
            </a:endParaRPr>
          </a:p>
          <a:p>
            <a:pPr algn="ctr" eaLnBrk="1" hangingPunct="1"/>
            <a:endParaRPr lang="en-US" sz="1400" i="1" dirty="0" smtClean="0">
              <a:solidFill>
                <a:srgbClr val="000000"/>
              </a:solidFill>
              <a:latin typeface="Chalkboard"/>
              <a:cs typeface="Chalkboard"/>
            </a:endParaRPr>
          </a:p>
        </p:txBody>
      </p:sp>
      <p:sp>
        <p:nvSpPr>
          <p:cNvPr id="13" name="Text Box 47"/>
          <p:cNvSpPr txBox="1">
            <a:spLocks noChangeArrowheads="1"/>
          </p:cNvSpPr>
          <p:nvPr/>
        </p:nvSpPr>
        <p:spPr bwMode="auto">
          <a:xfrm>
            <a:off x="4572000" y="304800"/>
            <a:ext cx="1524000" cy="738664"/>
          </a:xfrm>
          <a:prstGeom prst="rect">
            <a:avLst/>
          </a:prstGeom>
          <a:solidFill>
            <a:srgbClr val="FFFFFF"/>
          </a:solidFill>
          <a:ln w="9525">
            <a:noFill/>
            <a:miter lim="800000"/>
            <a:headEnd/>
            <a:tailEnd/>
          </a:ln>
          <a:effectLst/>
        </p:spPr>
        <p:txBody>
          <a:bodyPr wrap="square">
            <a:prstTxWarp prst="textNoShape">
              <a:avLst/>
            </a:prstTxWarp>
            <a:spAutoFit/>
          </a:bodyPr>
          <a:lstStyle/>
          <a:p>
            <a:pPr algn="ctr" eaLnBrk="1" hangingPunct="1"/>
            <a:r>
              <a:rPr lang="en-US" sz="1400" i="1" dirty="0" err="1" smtClean="0">
                <a:solidFill>
                  <a:srgbClr val="000000"/>
                </a:solidFill>
                <a:latin typeface="Chalkboard"/>
                <a:cs typeface="Chalkboard"/>
              </a:rPr>
              <a:t>Schizachyrium</a:t>
            </a:r>
            <a:r>
              <a:rPr lang="en-US" sz="1400" i="1" dirty="0" smtClean="0">
                <a:solidFill>
                  <a:srgbClr val="000000"/>
                </a:solidFill>
                <a:latin typeface="Chalkboard"/>
                <a:cs typeface="Chalkboard"/>
              </a:rPr>
              <a:t> </a:t>
            </a:r>
            <a:r>
              <a:rPr lang="en-US" sz="1400" i="1" dirty="0" err="1" smtClean="0">
                <a:solidFill>
                  <a:srgbClr val="000000"/>
                </a:solidFill>
                <a:latin typeface="Chalkboard"/>
                <a:cs typeface="Chalkboard"/>
              </a:rPr>
              <a:t>scoparium</a:t>
            </a:r>
            <a:endParaRPr lang="en-US" sz="1800" b="1" dirty="0" smtClean="0">
              <a:solidFill>
                <a:srgbClr val="000000"/>
              </a:solidFill>
              <a:latin typeface="Chalkboard"/>
              <a:cs typeface="Chalkboard"/>
            </a:endParaRPr>
          </a:p>
          <a:p>
            <a:pPr algn="ctr" eaLnBrk="1" hangingPunct="1"/>
            <a:endParaRPr lang="en-US" sz="1400" i="1" dirty="0" smtClean="0">
              <a:solidFill>
                <a:srgbClr val="000000"/>
              </a:solidFill>
              <a:latin typeface="Chalkboard"/>
              <a:cs typeface="Chalkboard"/>
            </a:endParaRPr>
          </a:p>
        </p:txBody>
      </p:sp>
      <p:pic>
        <p:nvPicPr>
          <p:cNvPr id="15" name="Picture 7"/>
          <p:cNvPicPr>
            <a:picLocks noChangeAspect="1" noChangeArrowheads="1"/>
          </p:cNvPicPr>
          <p:nvPr/>
        </p:nvPicPr>
        <p:blipFill>
          <a:blip r:embed="rId7"/>
          <a:srcRect/>
          <a:stretch>
            <a:fillRect/>
          </a:stretch>
        </p:blipFill>
        <p:spPr bwMode="auto">
          <a:xfrm>
            <a:off x="228600" y="5410200"/>
            <a:ext cx="762000" cy="762000"/>
          </a:xfrm>
          <a:prstGeom prst="rect">
            <a:avLst/>
          </a:prstGeom>
          <a:noFill/>
          <a:ln w="9525">
            <a:noFill/>
            <a:miter lim="800000"/>
            <a:headEnd/>
            <a:tailEnd/>
          </a:ln>
          <a:effectLst/>
        </p:spPr>
      </p:pic>
      <p:pic>
        <p:nvPicPr>
          <p:cNvPr id="16" name="Picture 8"/>
          <p:cNvPicPr>
            <a:picLocks noChangeAspect="1" noChangeArrowheads="1"/>
          </p:cNvPicPr>
          <p:nvPr/>
        </p:nvPicPr>
        <p:blipFill>
          <a:blip r:embed="rId8"/>
          <a:srcRect/>
          <a:stretch>
            <a:fillRect/>
          </a:stretch>
        </p:blipFill>
        <p:spPr bwMode="auto">
          <a:xfrm>
            <a:off x="1143000" y="5640388"/>
            <a:ext cx="1524000" cy="53181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1378" name="Picture 2" descr="carbon_cycle"/>
          <p:cNvPicPr>
            <a:picLocks noChangeAspect="1" noChangeArrowheads="1"/>
          </p:cNvPicPr>
          <p:nvPr/>
        </p:nvPicPr>
        <p:blipFill>
          <a:blip r:embed="rId3"/>
          <a:srcRect/>
          <a:stretch>
            <a:fillRect/>
          </a:stretch>
        </p:blipFill>
        <p:spPr bwMode="auto">
          <a:xfrm>
            <a:off x="533400" y="76200"/>
            <a:ext cx="8001000" cy="6513513"/>
          </a:xfrm>
          <a:prstGeom prst="rect">
            <a:avLst/>
          </a:prstGeom>
          <a:noFill/>
        </p:spPr>
      </p:pic>
      <p:sp>
        <p:nvSpPr>
          <p:cNvPr id="101381" name="Text Box 5"/>
          <p:cNvSpPr txBox="1">
            <a:spLocks noChangeArrowheads="1"/>
          </p:cNvSpPr>
          <p:nvPr/>
        </p:nvSpPr>
        <p:spPr bwMode="auto">
          <a:xfrm>
            <a:off x="4475391" y="6521450"/>
            <a:ext cx="4211409" cy="307777"/>
          </a:xfrm>
          <a:prstGeom prst="rect">
            <a:avLst/>
          </a:prstGeom>
          <a:noFill/>
          <a:ln w="9525">
            <a:noFill/>
            <a:miter lim="800000"/>
            <a:headEnd/>
            <a:tailEnd/>
          </a:ln>
          <a:effectLst/>
        </p:spPr>
        <p:txBody>
          <a:bodyPr wrap="none">
            <a:prstTxWarp prst="textNoShape">
              <a:avLst/>
            </a:prstTxWarp>
            <a:spAutoFit/>
          </a:bodyPr>
          <a:lstStyle/>
          <a:p>
            <a:r>
              <a:rPr lang="en-US" sz="1400" dirty="0"/>
              <a:t>Intergovernmental Panel on Climate Change 2007</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6626" name="Object 2"/>
          <p:cNvGraphicFramePr>
            <a:graphicFrameLocks noChangeAspect="1"/>
          </p:cNvGraphicFramePr>
          <p:nvPr/>
        </p:nvGraphicFramePr>
        <p:xfrm>
          <a:off x="1600200" y="1143000"/>
          <a:ext cx="7162800" cy="4640263"/>
        </p:xfrm>
        <a:graphic>
          <a:graphicData uri="http://schemas.openxmlformats.org/presentationml/2006/ole">
            <p:oleObj spid="_x0000_s264194" name="SPW 11.0 Graph" r:id="rId3" imgW="5236560" imgH="3922560" progId="">
              <p:embed/>
            </p:oleObj>
          </a:graphicData>
        </a:graphic>
      </p:graphicFrame>
      <p:sp>
        <p:nvSpPr>
          <p:cNvPr id="2" name="Rectangle 1"/>
          <p:cNvSpPr/>
          <p:nvPr/>
        </p:nvSpPr>
        <p:spPr>
          <a:xfrm>
            <a:off x="1905000" y="762000"/>
            <a:ext cx="4419600" cy="830997"/>
          </a:xfrm>
          <a:prstGeom prst="rect">
            <a:avLst/>
          </a:prstGeom>
        </p:spPr>
        <p:txBody>
          <a:bodyPr wrap="square">
            <a:prstTxWarp prst="textNoShape">
              <a:avLst/>
            </a:prstTxWarp>
            <a:spAutoFit/>
          </a:bodyPr>
          <a:lstStyle/>
          <a:p>
            <a:pPr eaLnBrk="0" hangingPunct="0">
              <a:defRPr/>
            </a:pPr>
            <a:r>
              <a:rPr lang="en-US" sz="1600" i="1" dirty="0">
                <a:solidFill>
                  <a:srgbClr val="0000FF"/>
                </a:solidFill>
              </a:rPr>
              <a:t>Actual increase in respiratory carbon efflux with warming was less </a:t>
            </a:r>
            <a:r>
              <a:rPr lang="en-US" sz="1600" i="1" dirty="0" smtClean="0">
                <a:solidFill>
                  <a:srgbClr val="0000FF"/>
                </a:solidFill>
              </a:rPr>
              <a:t>than predicted assuming </a:t>
            </a:r>
            <a:r>
              <a:rPr lang="en-US" sz="1600" i="1" dirty="0">
                <a:solidFill>
                  <a:srgbClr val="0000FF"/>
                </a:solidFill>
              </a:rPr>
              <a:t>no acclimation</a:t>
            </a:r>
          </a:p>
        </p:txBody>
      </p:sp>
      <p:sp>
        <p:nvSpPr>
          <p:cNvPr id="4" name="TextBox 3"/>
          <p:cNvSpPr txBox="1"/>
          <p:nvPr/>
        </p:nvSpPr>
        <p:spPr>
          <a:xfrm rot="16200000">
            <a:off x="-953293" y="3382168"/>
            <a:ext cx="4076700" cy="461963"/>
          </a:xfrm>
          <a:prstGeom prst="rect">
            <a:avLst/>
          </a:prstGeom>
          <a:noFill/>
        </p:spPr>
        <p:txBody>
          <a:bodyPr>
            <a:prstTxWarp prst="textNoShape">
              <a:avLst/>
            </a:prstTxWarp>
            <a:spAutoFit/>
          </a:bodyPr>
          <a:lstStyle/>
          <a:p>
            <a:pPr eaLnBrk="0" hangingPunct="0">
              <a:defRPr/>
            </a:pPr>
            <a:r>
              <a:rPr lang="en-US" sz="2400" b="0">
                <a:solidFill>
                  <a:srgbClr val="002060"/>
                </a:solidFill>
                <a:effectLst>
                  <a:outerShdw blurRad="38100" dist="38100" dir="2700000" algn="tl">
                    <a:srgbClr val="DDDDDD"/>
                  </a:outerShdw>
                </a:effectLst>
                <a:latin typeface="Arial" pitchFamily="-107" charset="0"/>
              </a:rPr>
              <a:t>Percent of predicted efflux </a:t>
            </a:r>
          </a:p>
        </p:txBody>
      </p:sp>
      <p:sp>
        <p:nvSpPr>
          <p:cNvPr id="26629" name="TextBox 4"/>
          <p:cNvSpPr txBox="1">
            <a:spLocks noChangeArrowheads="1"/>
          </p:cNvSpPr>
          <p:nvPr/>
        </p:nvSpPr>
        <p:spPr bwMode="auto">
          <a:xfrm>
            <a:off x="1524000" y="5181600"/>
            <a:ext cx="381000" cy="400050"/>
          </a:xfrm>
          <a:prstGeom prst="rect">
            <a:avLst/>
          </a:prstGeom>
          <a:noFill/>
          <a:ln w="9525">
            <a:noFill/>
            <a:miter lim="800000"/>
            <a:headEnd/>
            <a:tailEnd/>
          </a:ln>
        </p:spPr>
        <p:txBody>
          <a:bodyPr>
            <a:prstTxWarp prst="textNoShape">
              <a:avLst/>
            </a:prstTxWarp>
            <a:spAutoFit/>
          </a:bodyPr>
          <a:lstStyle/>
          <a:p>
            <a:pPr eaLnBrk="0" hangingPunct="0"/>
            <a:r>
              <a:rPr lang="en-US" sz="2000" b="0">
                <a:solidFill>
                  <a:srgbClr val="002060"/>
                </a:solidFill>
              </a:rPr>
              <a:t>0</a:t>
            </a:r>
          </a:p>
        </p:txBody>
      </p:sp>
      <p:sp>
        <p:nvSpPr>
          <p:cNvPr id="26630" name="TextBox 5"/>
          <p:cNvSpPr txBox="1">
            <a:spLocks noChangeArrowheads="1"/>
          </p:cNvSpPr>
          <p:nvPr/>
        </p:nvSpPr>
        <p:spPr bwMode="auto">
          <a:xfrm>
            <a:off x="1447800" y="4495800"/>
            <a:ext cx="533400" cy="400050"/>
          </a:xfrm>
          <a:prstGeom prst="rect">
            <a:avLst/>
          </a:prstGeom>
          <a:noFill/>
          <a:ln w="9525">
            <a:noFill/>
            <a:miter lim="800000"/>
            <a:headEnd/>
            <a:tailEnd/>
          </a:ln>
        </p:spPr>
        <p:txBody>
          <a:bodyPr>
            <a:prstTxWarp prst="textNoShape">
              <a:avLst/>
            </a:prstTxWarp>
            <a:spAutoFit/>
          </a:bodyPr>
          <a:lstStyle/>
          <a:p>
            <a:pPr eaLnBrk="0" hangingPunct="0"/>
            <a:r>
              <a:rPr lang="en-US" sz="2000" b="0">
                <a:solidFill>
                  <a:srgbClr val="002060"/>
                </a:solidFill>
              </a:rPr>
              <a:t>20</a:t>
            </a:r>
          </a:p>
        </p:txBody>
      </p:sp>
      <p:sp>
        <p:nvSpPr>
          <p:cNvPr id="26631" name="TextBox 6"/>
          <p:cNvSpPr txBox="1">
            <a:spLocks noChangeArrowheads="1"/>
          </p:cNvSpPr>
          <p:nvPr/>
        </p:nvSpPr>
        <p:spPr bwMode="auto">
          <a:xfrm>
            <a:off x="1447800" y="3733800"/>
            <a:ext cx="609600" cy="400050"/>
          </a:xfrm>
          <a:prstGeom prst="rect">
            <a:avLst/>
          </a:prstGeom>
          <a:noFill/>
          <a:ln w="9525">
            <a:noFill/>
            <a:miter lim="800000"/>
            <a:headEnd/>
            <a:tailEnd/>
          </a:ln>
        </p:spPr>
        <p:txBody>
          <a:bodyPr>
            <a:prstTxWarp prst="textNoShape">
              <a:avLst/>
            </a:prstTxWarp>
            <a:spAutoFit/>
          </a:bodyPr>
          <a:lstStyle/>
          <a:p>
            <a:pPr eaLnBrk="0" hangingPunct="0"/>
            <a:r>
              <a:rPr lang="en-US" sz="2000" b="0">
                <a:solidFill>
                  <a:srgbClr val="002060"/>
                </a:solidFill>
              </a:rPr>
              <a:t>40</a:t>
            </a:r>
          </a:p>
        </p:txBody>
      </p:sp>
      <p:sp>
        <p:nvSpPr>
          <p:cNvPr id="26632" name="TextBox 7"/>
          <p:cNvSpPr txBox="1">
            <a:spLocks noChangeArrowheads="1"/>
          </p:cNvSpPr>
          <p:nvPr/>
        </p:nvSpPr>
        <p:spPr bwMode="auto">
          <a:xfrm>
            <a:off x="1447800" y="2971800"/>
            <a:ext cx="533400" cy="400050"/>
          </a:xfrm>
          <a:prstGeom prst="rect">
            <a:avLst/>
          </a:prstGeom>
          <a:noFill/>
          <a:ln w="9525">
            <a:noFill/>
            <a:miter lim="800000"/>
            <a:headEnd/>
            <a:tailEnd/>
          </a:ln>
        </p:spPr>
        <p:txBody>
          <a:bodyPr>
            <a:prstTxWarp prst="textNoShape">
              <a:avLst/>
            </a:prstTxWarp>
            <a:spAutoFit/>
          </a:bodyPr>
          <a:lstStyle/>
          <a:p>
            <a:pPr eaLnBrk="0" hangingPunct="0"/>
            <a:r>
              <a:rPr lang="en-US" sz="2000" b="0">
                <a:solidFill>
                  <a:srgbClr val="002060"/>
                </a:solidFill>
              </a:rPr>
              <a:t>60</a:t>
            </a:r>
          </a:p>
        </p:txBody>
      </p:sp>
      <p:sp>
        <p:nvSpPr>
          <p:cNvPr id="26633" name="TextBox 8"/>
          <p:cNvSpPr txBox="1">
            <a:spLocks noChangeArrowheads="1"/>
          </p:cNvSpPr>
          <p:nvPr/>
        </p:nvSpPr>
        <p:spPr bwMode="auto">
          <a:xfrm>
            <a:off x="1447800" y="2286000"/>
            <a:ext cx="533400" cy="400050"/>
          </a:xfrm>
          <a:prstGeom prst="rect">
            <a:avLst/>
          </a:prstGeom>
          <a:noFill/>
          <a:ln w="9525">
            <a:noFill/>
            <a:miter lim="800000"/>
            <a:headEnd/>
            <a:tailEnd/>
          </a:ln>
        </p:spPr>
        <p:txBody>
          <a:bodyPr>
            <a:prstTxWarp prst="textNoShape">
              <a:avLst/>
            </a:prstTxWarp>
            <a:spAutoFit/>
          </a:bodyPr>
          <a:lstStyle/>
          <a:p>
            <a:pPr eaLnBrk="0" hangingPunct="0"/>
            <a:r>
              <a:rPr lang="en-US" sz="2000" b="0">
                <a:solidFill>
                  <a:srgbClr val="002060"/>
                </a:solidFill>
              </a:rPr>
              <a:t>80</a:t>
            </a:r>
          </a:p>
        </p:txBody>
      </p:sp>
      <p:sp>
        <p:nvSpPr>
          <p:cNvPr id="26634" name="TextBox 9"/>
          <p:cNvSpPr txBox="1">
            <a:spLocks noChangeArrowheads="1"/>
          </p:cNvSpPr>
          <p:nvPr/>
        </p:nvSpPr>
        <p:spPr bwMode="auto">
          <a:xfrm>
            <a:off x="1295400" y="1524000"/>
            <a:ext cx="685800" cy="400050"/>
          </a:xfrm>
          <a:prstGeom prst="rect">
            <a:avLst/>
          </a:prstGeom>
          <a:noFill/>
          <a:ln w="9525">
            <a:noFill/>
            <a:miter lim="800000"/>
            <a:headEnd/>
            <a:tailEnd/>
          </a:ln>
        </p:spPr>
        <p:txBody>
          <a:bodyPr>
            <a:prstTxWarp prst="textNoShape">
              <a:avLst/>
            </a:prstTxWarp>
            <a:spAutoFit/>
          </a:bodyPr>
          <a:lstStyle/>
          <a:p>
            <a:pPr eaLnBrk="0" hangingPunct="0"/>
            <a:r>
              <a:rPr lang="en-US" sz="2000" b="0">
                <a:solidFill>
                  <a:srgbClr val="002060"/>
                </a:solidFill>
              </a:rPr>
              <a:t>100</a:t>
            </a:r>
          </a:p>
        </p:txBody>
      </p:sp>
      <p:cxnSp>
        <p:nvCxnSpPr>
          <p:cNvPr id="2059" name="Straight Connector 11"/>
          <p:cNvCxnSpPr>
            <a:cxnSpLocks noChangeShapeType="1"/>
            <a:stCxn id="26634" idx="3"/>
          </p:cNvCxnSpPr>
          <p:nvPr/>
        </p:nvCxnSpPr>
        <p:spPr bwMode="auto">
          <a:xfrm>
            <a:off x="1981200" y="1724025"/>
            <a:ext cx="6172200" cy="0"/>
          </a:xfrm>
          <a:prstGeom prst="line">
            <a:avLst/>
          </a:prstGeom>
          <a:ln w="25400">
            <a:prstDash val="dash"/>
            <a:headEnd/>
            <a:tailEnd/>
          </a:ln>
        </p:spPr>
        <p:style>
          <a:lnRef idx="1">
            <a:schemeClr val="accent1"/>
          </a:lnRef>
          <a:fillRef idx="0">
            <a:schemeClr val="accent1"/>
          </a:fillRef>
          <a:effectRef idx="0">
            <a:schemeClr val="accent1"/>
          </a:effectRef>
          <a:fontRef idx="minor">
            <a:schemeClr val="tx1"/>
          </a:fontRef>
        </p:style>
      </p:cxnSp>
      <p:sp>
        <p:nvSpPr>
          <p:cNvPr id="26636" name="TextBox 12"/>
          <p:cNvSpPr txBox="1">
            <a:spLocks noChangeArrowheads="1"/>
          </p:cNvSpPr>
          <p:nvPr/>
        </p:nvSpPr>
        <p:spPr bwMode="auto">
          <a:xfrm>
            <a:off x="2209800" y="5562600"/>
            <a:ext cx="1066800" cy="708025"/>
          </a:xfrm>
          <a:prstGeom prst="rect">
            <a:avLst/>
          </a:prstGeom>
          <a:noFill/>
          <a:ln w="9525">
            <a:noFill/>
            <a:miter lim="800000"/>
            <a:headEnd/>
            <a:tailEnd/>
          </a:ln>
        </p:spPr>
        <p:txBody>
          <a:bodyPr>
            <a:prstTxWarp prst="textNoShape">
              <a:avLst/>
            </a:prstTxWarp>
            <a:spAutoFit/>
          </a:bodyPr>
          <a:lstStyle/>
          <a:p>
            <a:pPr algn="ctr" eaLnBrk="0" hangingPunct="0"/>
            <a:r>
              <a:rPr lang="en-US" sz="2000" b="0">
                <a:solidFill>
                  <a:srgbClr val="002060"/>
                </a:solidFill>
              </a:rPr>
              <a:t>red maple</a:t>
            </a:r>
          </a:p>
        </p:txBody>
      </p:sp>
      <p:sp>
        <p:nvSpPr>
          <p:cNvPr id="26637" name="TextBox 13"/>
          <p:cNvSpPr txBox="1">
            <a:spLocks noChangeArrowheads="1"/>
          </p:cNvSpPr>
          <p:nvPr/>
        </p:nvSpPr>
        <p:spPr bwMode="auto">
          <a:xfrm>
            <a:off x="3276600" y="5562600"/>
            <a:ext cx="914400" cy="708025"/>
          </a:xfrm>
          <a:prstGeom prst="rect">
            <a:avLst/>
          </a:prstGeom>
          <a:noFill/>
          <a:ln w="9525">
            <a:noFill/>
            <a:miter lim="800000"/>
            <a:headEnd/>
            <a:tailEnd/>
          </a:ln>
        </p:spPr>
        <p:txBody>
          <a:bodyPr>
            <a:prstTxWarp prst="textNoShape">
              <a:avLst/>
            </a:prstTxWarp>
            <a:spAutoFit/>
          </a:bodyPr>
          <a:lstStyle/>
          <a:p>
            <a:pPr eaLnBrk="0" hangingPunct="0"/>
            <a:r>
              <a:rPr lang="en-US" sz="2000" b="0">
                <a:solidFill>
                  <a:srgbClr val="002060"/>
                </a:solidFill>
              </a:rPr>
              <a:t>sugar maple</a:t>
            </a:r>
          </a:p>
        </p:txBody>
      </p:sp>
      <p:sp>
        <p:nvSpPr>
          <p:cNvPr id="26638" name="TextBox 14"/>
          <p:cNvSpPr txBox="1">
            <a:spLocks noChangeArrowheads="1"/>
          </p:cNvSpPr>
          <p:nvPr/>
        </p:nvSpPr>
        <p:spPr bwMode="auto">
          <a:xfrm>
            <a:off x="4191000" y="5562600"/>
            <a:ext cx="914400" cy="708025"/>
          </a:xfrm>
          <a:prstGeom prst="rect">
            <a:avLst/>
          </a:prstGeom>
          <a:noFill/>
          <a:ln w="9525">
            <a:noFill/>
            <a:miter lim="800000"/>
            <a:headEnd/>
            <a:tailEnd/>
          </a:ln>
        </p:spPr>
        <p:txBody>
          <a:bodyPr>
            <a:prstTxWarp prst="textNoShape">
              <a:avLst/>
            </a:prstTxWarp>
            <a:spAutoFit/>
          </a:bodyPr>
          <a:lstStyle/>
          <a:p>
            <a:pPr algn="ctr" eaLnBrk="0" hangingPunct="0"/>
            <a:r>
              <a:rPr lang="en-US" sz="2000" b="0">
                <a:solidFill>
                  <a:srgbClr val="002060"/>
                </a:solidFill>
              </a:rPr>
              <a:t>paper birch</a:t>
            </a:r>
          </a:p>
        </p:txBody>
      </p:sp>
      <p:sp>
        <p:nvSpPr>
          <p:cNvPr id="26639" name="TextBox 15"/>
          <p:cNvSpPr txBox="1">
            <a:spLocks noChangeArrowheads="1"/>
          </p:cNvSpPr>
          <p:nvPr/>
        </p:nvSpPr>
        <p:spPr bwMode="auto">
          <a:xfrm>
            <a:off x="5029200" y="5715000"/>
            <a:ext cx="914400" cy="400050"/>
          </a:xfrm>
          <a:prstGeom prst="rect">
            <a:avLst/>
          </a:prstGeom>
          <a:noFill/>
          <a:ln w="9525">
            <a:noFill/>
            <a:miter lim="800000"/>
            <a:headEnd/>
            <a:tailEnd/>
          </a:ln>
        </p:spPr>
        <p:txBody>
          <a:bodyPr>
            <a:prstTxWarp prst="textNoShape">
              <a:avLst/>
            </a:prstTxWarp>
            <a:spAutoFit/>
          </a:bodyPr>
          <a:lstStyle/>
          <a:p>
            <a:pPr eaLnBrk="0" hangingPunct="0"/>
            <a:r>
              <a:rPr lang="en-US" sz="2000" b="0">
                <a:solidFill>
                  <a:srgbClr val="002060"/>
                </a:solidFill>
              </a:rPr>
              <a:t>aspen</a:t>
            </a:r>
          </a:p>
        </p:txBody>
      </p:sp>
      <p:sp>
        <p:nvSpPr>
          <p:cNvPr id="26640" name="TextBox 16"/>
          <p:cNvSpPr txBox="1">
            <a:spLocks noChangeArrowheads="1"/>
          </p:cNvSpPr>
          <p:nvPr/>
        </p:nvSpPr>
        <p:spPr bwMode="auto">
          <a:xfrm>
            <a:off x="6096000" y="5562600"/>
            <a:ext cx="685800" cy="708025"/>
          </a:xfrm>
          <a:prstGeom prst="rect">
            <a:avLst/>
          </a:prstGeom>
          <a:noFill/>
          <a:ln w="9525">
            <a:noFill/>
            <a:miter lim="800000"/>
            <a:headEnd/>
            <a:tailEnd/>
          </a:ln>
        </p:spPr>
        <p:txBody>
          <a:bodyPr>
            <a:prstTxWarp prst="textNoShape">
              <a:avLst/>
            </a:prstTxWarp>
            <a:spAutoFit/>
          </a:bodyPr>
          <a:lstStyle/>
          <a:p>
            <a:pPr eaLnBrk="0" hangingPunct="0"/>
            <a:r>
              <a:rPr lang="en-US" sz="2000" b="0">
                <a:solidFill>
                  <a:srgbClr val="002060"/>
                </a:solidFill>
              </a:rPr>
              <a:t>bur oak</a:t>
            </a:r>
          </a:p>
        </p:txBody>
      </p:sp>
      <p:sp>
        <p:nvSpPr>
          <p:cNvPr id="26641" name="TextBox 17"/>
          <p:cNvSpPr txBox="1">
            <a:spLocks noChangeArrowheads="1"/>
          </p:cNvSpPr>
          <p:nvPr/>
        </p:nvSpPr>
        <p:spPr bwMode="auto">
          <a:xfrm>
            <a:off x="7010400" y="5562600"/>
            <a:ext cx="838200" cy="708025"/>
          </a:xfrm>
          <a:prstGeom prst="rect">
            <a:avLst/>
          </a:prstGeom>
          <a:noFill/>
          <a:ln w="9525">
            <a:noFill/>
            <a:miter lim="800000"/>
            <a:headEnd/>
            <a:tailEnd/>
          </a:ln>
        </p:spPr>
        <p:txBody>
          <a:bodyPr>
            <a:prstTxWarp prst="textNoShape">
              <a:avLst/>
            </a:prstTxWarp>
            <a:spAutoFit/>
          </a:bodyPr>
          <a:lstStyle/>
          <a:p>
            <a:pPr eaLnBrk="0" hangingPunct="0"/>
            <a:r>
              <a:rPr lang="en-US" sz="2000" b="0">
                <a:solidFill>
                  <a:srgbClr val="002060"/>
                </a:solidFill>
              </a:rPr>
              <a:t>red oak</a:t>
            </a:r>
          </a:p>
        </p:txBody>
      </p:sp>
      <p:sp>
        <p:nvSpPr>
          <p:cNvPr id="26642" name="TextBox 17"/>
          <p:cNvSpPr txBox="1">
            <a:spLocks noChangeArrowheads="1"/>
          </p:cNvSpPr>
          <p:nvPr/>
        </p:nvSpPr>
        <p:spPr bwMode="auto">
          <a:xfrm>
            <a:off x="6629400" y="2514600"/>
            <a:ext cx="1371600" cy="830997"/>
          </a:xfrm>
          <a:prstGeom prst="rect">
            <a:avLst/>
          </a:prstGeom>
          <a:noFill/>
          <a:ln w="9525">
            <a:noFill/>
            <a:miter lim="800000"/>
            <a:headEnd/>
            <a:tailEnd/>
          </a:ln>
        </p:spPr>
        <p:txBody>
          <a:bodyPr>
            <a:prstTxWarp prst="textNoShape">
              <a:avLst/>
            </a:prstTxWarp>
            <a:spAutoFit/>
          </a:bodyPr>
          <a:lstStyle/>
          <a:p>
            <a:pPr algn="ctr" eaLnBrk="0" hangingPunct="0"/>
            <a:r>
              <a:rPr lang="en-US" sz="1600" i="1" dirty="0">
                <a:solidFill>
                  <a:srgbClr val="0000FF"/>
                </a:solidFill>
              </a:rPr>
              <a:t>difference due to acclimation</a:t>
            </a:r>
          </a:p>
        </p:txBody>
      </p:sp>
      <p:cxnSp>
        <p:nvCxnSpPr>
          <p:cNvPr id="27" name="Straight Arrow Connector 26"/>
          <p:cNvCxnSpPr>
            <a:cxnSpLocks noChangeShapeType="1"/>
            <a:stCxn id="26642" idx="2"/>
          </p:cNvCxnSpPr>
          <p:nvPr/>
        </p:nvCxnSpPr>
        <p:spPr bwMode="auto">
          <a:xfrm rot="5400000">
            <a:off x="6890912" y="3768299"/>
            <a:ext cx="846991" cy="1586"/>
          </a:xfrm>
          <a:prstGeom prst="straightConnector1">
            <a:avLst/>
          </a:prstGeom>
          <a:noFill/>
          <a:ln w="47625">
            <a:solidFill>
              <a:srgbClr val="2D2D8A"/>
            </a:solidFill>
            <a:round/>
            <a:headEnd/>
            <a:tailEnd type="arrow" w="med" len="med"/>
          </a:ln>
          <a:effectLst>
            <a:outerShdw blurRad="63500" dist="23000" dir="5400000" rotWithShape="0">
              <a:srgbClr val="000000">
                <a:alpha val="34999"/>
              </a:srgbClr>
            </a:outerShdw>
          </a:effectLst>
        </p:spPr>
      </p:cxnSp>
      <p:cxnSp>
        <p:nvCxnSpPr>
          <p:cNvPr id="30" name="Straight Arrow Connector 29"/>
          <p:cNvCxnSpPr>
            <a:cxnSpLocks noChangeShapeType="1"/>
            <a:stCxn id="26642" idx="0"/>
          </p:cNvCxnSpPr>
          <p:nvPr/>
        </p:nvCxnSpPr>
        <p:spPr bwMode="auto">
          <a:xfrm rot="5400000" flipH="1" flipV="1">
            <a:off x="6935788" y="2133600"/>
            <a:ext cx="760412" cy="1588"/>
          </a:xfrm>
          <a:prstGeom prst="straightConnector1">
            <a:avLst/>
          </a:prstGeom>
          <a:noFill/>
          <a:ln w="47625">
            <a:solidFill>
              <a:srgbClr val="2D2D8A"/>
            </a:solidFill>
            <a:round/>
            <a:headEnd/>
            <a:tailEnd type="arrow" w="med" len="med"/>
          </a:ln>
          <a:effectLst>
            <a:outerShdw blurRad="63500" dist="23000" dir="5400000" rotWithShape="0">
              <a:srgbClr val="000000">
                <a:alpha val="34999"/>
              </a:srgbClr>
            </a:outerShdw>
          </a:effectLst>
        </p:spPr>
      </p:cxnSp>
      <p:sp>
        <p:nvSpPr>
          <p:cNvPr id="21" name="Text Box 6"/>
          <p:cNvSpPr txBox="1">
            <a:spLocks noChangeArrowheads="1"/>
          </p:cNvSpPr>
          <p:nvPr/>
        </p:nvSpPr>
        <p:spPr bwMode="auto">
          <a:xfrm>
            <a:off x="228600" y="304800"/>
            <a:ext cx="8534400" cy="461665"/>
          </a:xfrm>
          <a:prstGeom prst="rect">
            <a:avLst/>
          </a:prstGeom>
          <a:noFill/>
          <a:ln w="9525">
            <a:noFill/>
            <a:miter lim="800000"/>
            <a:headEnd/>
            <a:tailEnd/>
          </a:ln>
          <a:effectLst/>
        </p:spPr>
        <p:txBody>
          <a:bodyPr wrap="square">
            <a:prstTxWarp prst="textNoShape">
              <a:avLst/>
            </a:prstTxWarp>
            <a:spAutoFit/>
          </a:bodyPr>
          <a:lstStyle/>
          <a:p>
            <a:r>
              <a:rPr lang="en-US" dirty="0" smtClean="0"/>
              <a:t>The degree of acclimation differs among species</a:t>
            </a:r>
            <a:endParaRPr lang="en-US" dirty="0"/>
          </a:p>
        </p:txBody>
      </p:sp>
      <p:sp>
        <p:nvSpPr>
          <p:cNvPr id="23" name="Rectangle 3"/>
          <p:cNvSpPr txBox="1">
            <a:spLocks noChangeArrowheads="1"/>
          </p:cNvSpPr>
          <p:nvPr/>
        </p:nvSpPr>
        <p:spPr bwMode="auto">
          <a:xfrm>
            <a:off x="3733800" y="6324600"/>
            <a:ext cx="5257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90000"/>
              </a:lnSpc>
              <a:spcBef>
                <a:spcPct val="20000"/>
              </a:spcBef>
              <a:spcAft>
                <a:spcPct val="0"/>
              </a:spcAft>
              <a:buClrTx/>
              <a:buSzTx/>
              <a:buFontTx/>
              <a:buNone/>
              <a:tabLst/>
              <a:defRPr/>
            </a:pPr>
            <a:r>
              <a:rPr lang="en-US" sz="1600" dirty="0" smtClean="0">
                <a:solidFill>
                  <a:srgbClr val="000000"/>
                </a:solidFill>
              </a:rPr>
              <a:t>Courtesy of: Peter B  Reich, University of Minnesota</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609600" y="381000"/>
            <a:ext cx="6376747" cy="523220"/>
          </a:xfrm>
          <a:prstGeom prst="rect">
            <a:avLst/>
          </a:prstGeom>
          <a:noFill/>
          <a:ln w="9525">
            <a:noFill/>
            <a:miter lim="800000"/>
            <a:headEnd/>
            <a:tailEnd/>
          </a:ln>
          <a:effectLst/>
        </p:spPr>
        <p:txBody>
          <a:bodyPr wrap="none">
            <a:prstTxWarp prst="textNoShape">
              <a:avLst/>
            </a:prstTxWarp>
            <a:spAutoFit/>
          </a:bodyPr>
          <a:lstStyle/>
          <a:p>
            <a:r>
              <a:rPr lang="en-US" sz="2800" dirty="0" smtClean="0"/>
              <a:t>Dynamic variation in </a:t>
            </a:r>
            <a:r>
              <a:rPr lang="en-US" sz="2800" i="1" dirty="0" smtClean="0"/>
              <a:t>Q</a:t>
            </a:r>
            <a:r>
              <a:rPr lang="en-US" sz="2800" baseline="-25000" dirty="0" smtClean="0"/>
              <a:t>10</a:t>
            </a:r>
            <a:r>
              <a:rPr lang="en-US" sz="2800" dirty="0" smtClean="0"/>
              <a:t> of respiration</a:t>
            </a:r>
            <a:endParaRPr lang="en-US" baseline="-25000" dirty="0"/>
          </a:p>
        </p:txBody>
      </p:sp>
      <p:pic>
        <p:nvPicPr>
          <p:cNvPr id="7" name="Picture 6"/>
          <p:cNvPicPr>
            <a:picLocks noChangeAspect="1"/>
          </p:cNvPicPr>
          <p:nvPr/>
        </p:nvPicPr>
        <p:blipFill>
          <a:blip r:embed="rId2"/>
          <a:stretch>
            <a:fillRect/>
          </a:stretch>
        </p:blipFill>
        <p:spPr>
          <a:xfrm>
            <a:off x="793750" y="1219200"/>
            <a:ext cx="7359650" cy="5128014"/>
          </a:xfrm>
          <a:prstGeom prst="rect">
            <a:avLst/>
          </a:prstGeom>
        </p:spPr>
      </p:pic>
      <p:sp>
        <p:nvSpPr>
          <p:cNvPr id="6" name="Text Box 6"/>
          <p:cNvSpPr txBox="1">
            <a:spLocks noChangeArrowheads="1"/>
          </p:cNvSpPr>
          <p:nvPr/>
        </p:nvSpPr>
        <p:spPr bwMode="auto">
          <a:xfrm>
            <a:off x="3581400" y="1600200"/>
            <a:ext cx="3048000" cy="1077218"/>
          </a:xfrm>
          <a:prstGeom prst="rect">
            <a:avLst/>
          </a:prstGeom>
          <a:noFill/>
          <a:ln w="12700">
            <a:noFill/>
            <a:miter lim="800000"/>
            <a:headEnd/>
            <a:tailEnd/>
          </a:ln>
          <a:effectLst/>
        </p:spPr>
        <p:txBody>
          <a:bodyPr wrap="square">
            <a:prstTxWarp prst="textNoShape">
              <a:avLst/>
            </a:prstTxWarp>
            <a:spAutoFit/>
          </a:bodyPr>
          <a:lstStyle/>
          <a:p>
            <a:r>
              <a:rPr lang="en-US" sz="1600" i="1" dirty="0" smtClean="0">
                <a:solidFill>
                  <a:srgbClr val="000000"/>
                </a:solidFill>
              </a:rPr>
              <a:t>Temperature response of plant respiration is highly variable</a:t>
            </a:r>
          </a:p>
          <a:p>
            <a:r>
              <a:rPr lang="en-US" sz="1600" i="1" dirty="0" smtClean="0">
                <a:solidFill>
                  <a:srgbClr val="000000"/>
                </a:solidFill>
              </a:rPr>
              <a:t>Regulatory changes likely account for variation in Q</a:t>
            </a:r>
            <a:r>
              <a:rPr lang="en-US" sz="1600" i="1" baseline="-25000" dirty="0" smtClean="0">
                <a:solidFill>
                  <a:srgbClr val="000000"/>
                </a:solidFill>
              </a:rPr>
              <a:t>10 </a:t>
            </a:r>
            <a:endParaRPr lang="en-US" sz="1600" baseline="-25000" dirty="0">
              <a:solidFill>
                <a:srgbClr val="000000"/>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1000" y="1219200"/>
            <a:ext cx="8636000" cy="5376124"/>
          </a:xfrm>
          <a:prstGeom prst="rect">
            <a:avLst/>
          </a:prstGeom>
        </p:spPr>
      </p:pic>
      <p:sp>
        <p:nvSpPr>
          <p:cNvPr id="4" name="Text Box 6"/>
          <p:cNvSpPr txBox="1">
            <a:spLocks noChangeArrowheads="1"/>
          </p:cNvSpPr>
          <p:nvPr/>
        </p:nvSpPr>
        <p:spPr bwMode="auto">
          <a:xfrm>
            <a:off x="228600" y="381000"/>
            <a:ext cx="9000559" cy="523220"/>
          </a:xfrm>
          <a:prstGeom prst="rect">
            <a:avLst/>
          </a:prstGeom>
          <a:noFill/>
          <a:ln w="9525">
            <a:noFill/>
            <a:miter lim="800000"/>
            <a:headEnd/>
            <a:tailEnd/>
          </a:ln>
          <a:effectLst/>
        </p:spPr>
        <p:txBody>
          <a:bodyPr wrap="none">
            <a:prstTxWarp prst="textNoShape">
              <a:avLst/>
            </a:prstTxWarp>
            <a:spAutoFit/>
          </a:bodyPr>
          <a:lstStyle/>
          <a:p>
            <a:r>
              <a:rPr lang="en-US" sz="2800" dirty="0" smtClean="0"/>
              <a:t>Temperature acclimation is accentuated under drought</a:t>
            </a:r>
            <a:endParaRPr lang="en-US" dirty="0"/>
          </a:p>
        </p:txBody>
      </p:sp>
      <p:sp>
        <p:nvSpPr>
          <p:cNvPr id="5" name="Text Box 9"/>
          <p:cNvSpPr txBox="1">
            <a:spLocks noChangeArrowheads="1"/>
          </p:cNvSpPr>
          <p:nvPr/>
        </p:nvSpPr>
        <p:spPr bwMode="auto">
          <a:xfrm>
            <a:off x="5142984" y="6474023"/>
            <a:ext cx="3467616" cy="307777"/>
          </a:xfrm>
          <a:prstGeom prst="rect">
            <a:avLst/>
          </a:prstGeom>
          <a:noFill/>
          <a:ln w="9525">
            <a:noFill/>
            <a:miter lim="800000"/>
            <a:headEnd/>
            <a:tailEnd/>
          </a:ln>
          <a:effectLst/>
        </p:spPr>
        <p:txBody>
          <a:bodyPr wrap="none">
            <a:prstTxWarp prst="textNoShape">
              <a:avLst/>
            </a:prstTxWarp>
            <a:spAutoFit/>
          </a:bodyPr>
          <a:lstStyle/>
          <a:p>
            <a:r>
              <a:rPr lang="en-US" sz="1400" dirty="0" err="1" smtClean="0"/>
              <a:t>Crous</a:t>
            </a:r>
            <a:r>
              <a:rPr lang="en-US" sz="1400" dirty="0" smtClean="0"/>
              <a:t> </a:t>
            </a:r>
            <a:r>
              <a:rPr lang="en-US" sz="1400" i="1" dirty="0"/>
              <a:t>et al.</a:t>
            </a:r>
            <a:r>
              <a:rPr lang="en-US" sz="1400" dirty="0"/>
              <a:t> </a:t>
            </a:r>
            <a:r>
              <a:rPr lang="en-US" sz="1400" dirty="0" smtClean="0"/>
              <a:t>2010, </a:t>
            </a:r>
            <a:r>
              <a:rPr lang="en-US" sz="1400" i="1" dirty="0" smtClean="0"/>
              <a:t>Global Change </a:t>
            </a:r>
            <a:r>
              <a:rPr lang="en-US" sz="1400" i="1" dirty="0"/>
              <a:t>Biology</a:t>
            </a:r>
            <a:endParaRPr lang="en-US" sz="1400" dirty="0"/>
          </a:p>
        </p:txBody>
      </p:sp>
      <p:sp>
        <p:nvSpPr>
          <p:cNvPr id="6" name="Text Box 6"/>
          <p:cNvSpPr txBox="1">
            <a:spLocks noChangeArrowheads="1"/>
          </p:cNvSpPr>
          <p:nvPr/>
        </p:nvSpPr>
        <p:spPr bwMode="auto">
          <a:xfrm>
            <a:off x="533400" y="956846"/>
            <a:ext cx="2978819" cy="338554"/>
          </a:xfrm>
          <a:prstGeom prst="rect">
            <a:avLst/>
          </a:prstGeom>
          <a:noFill/>
          <a:ln w="12700">
            <a:noFill/>
            <a:miter lim="800000"/>
            <a:headEnd/>
            <a:tailEnd/>
          </a:ln>
          <a:effectLst/>
        </p:spPr>
        <p:txBody>
          <a:bodyPr wrap="none">
            <a:prstTxWarp prst="textNoShape">
              <a:avLst/>
            </a:prstTxWarp>
            <a:spAutoFit/>
          </a:bodyPr>
          <a:lstStyle/>
          <a:p>
            <a:r>
              <a:rPr lang="en-US" sz="1600" i="1" dirty="0" smtClean="0">
                <a:solidFill>
                  <a:srgbClr val="000000"/>
                </a:solidFill>
              </a:rPr>
              <a:t>Eucalyptus </a:t>
            </a:r>
            <a:r>
              <a:rPr lang="en-US" sz="1600" i="1" dirty="0" err="1" smtClean="0">
                <a:solidFill>
                  <a:srgbClr val="000000"/>
                </a:solidFill>
              </a:rPr>
              <a:t>saligna</a:t>
            </a:r>
            <a:r>
              <a:rPr lang="en-US" sz="1600" i="1" dirty="0" smtClean="0">
                <a:solidFill>
                  <a:srgbClr val="000000"/>
                </a:solidFill>
              </a:rPr>
              <a:t> </a:t>
            </a:r>
            <a:r>
              <a:rPr lang="en-US" sz="1600" dirty="0" smtClean="0">
                <a:solidFill>
                  <a:srgbClr val="000000"/>
                </a:solidFill>
              </a:rPr>
              <a:t>in Australia</a:t>
            </a:r>
            <a:endParaRPr lang="en-US" sz="1600" dirty="0">
              <a:solidFill>
                <a:srgbClr val="000000"/>
              </a:solidFill>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R25-soil water.jpg"/>
          <p:cNvPicPr>
            <a:picLocks noChangeAspect="1"/>
          </p:cNvPicPr>
          <p:nvPr/>
        </p:nvPicPr>
        <p:blipFill>
          <a:blip r:embed="rId2"/>
          <a:stretch>
            <a:fillRect/>
          </a:stretch>
        </p:blipFill>
        <p:spPr>
          <a:xfrm>
            <a:off x="381000" y="2362200"/>
            <a:ext cx="6666840" cy="2438400"/>
          </a:xfrm>
          <a:prstGeom prst="rect">
            <a:avLst/>
          </a:prstGeom>
        </p:spPr>
      </p:pic>
      <p:sp>
        <p:nvSpPr>
          <p:cNvPr id="6" name="Rectangle 5"/>
          <p:cNvSpPr>
            <a:spLocks noChangeArrowheads="1"/>
          </p:cNvSpPr>
          <p:nvPr/>
        </p:nvSpPr>
        <p:spPr bwMode="auto">
          <a:xfrm>
            <a:off x="5867400" y="6248400"/>
            <a:ext cx="3176543" cy="307777"/>
          </a:xfrm>
          <a:prstGeom prst="rect">
            <a:avLst/>
          </a:prstGeom>
          <a:noFill/>
          <a:ln w="9525">
            <a:noFill/>
            <a:miter lim="800000"/>
            <a:headEnd/>
            <a:tailEnd/>
          </a:ln>
          <a:effectLst/>
        </p:spPr>
        <p:txBody>
          <a:bodyPr wrap="square">
            <a:prstTxWarp prst="textNoShape">
              <a:avLst/>
            </a:prstTxWarp>
            <a:spAutoFit/>
          </a:bodyPr>
          <a:lstStyle/>
          <a:p>
            <a:r>
              <a:rPr lang="en-US" sz="1400" dirty="0" smtClean="0"/>
              <a:t>Lindgren &amp; Tjoelker, </a:t>
            </a:r>
            <a:r>
              <a:rPr lang="en-US" sz="1400" i="1" dirty="0" smtClean="0"/>
              <a:t>2009</a:t>
            </a:r>
            <a:endParaRPr lang="en-US" sz="1400" i="1" dirty="0"/>
          </a:p>
        </p:txBody>
      </p:sp>
      <p:sp>
        <p:nvSpPr>
          <p:cNvPr id="7" name="Text Box 6"/>
          <p:cNvSpPr txBox="1">
            <a:spLocks noChangeArrowheads="1"/>
          </p:cNvSpPr>
          <p:nvPr/>
        </p:nvSpPr>
        <p:spPr bwMode="auto">
          <a:xfrm>
            <a:off x="533400" y="838200"/>
            <a:ext cx="8382000" cy="461665"/>
          </a:xfrm>
          <a:prstGeom prst="rect">
            <a:avLst/>
          </a:prstGeom>
          <a:noFill/>
          <a:ln w="9525">
            <a:noFill/>
            <a:miter lim="800000"/>
            <a:headEnd/>
            <a:tailEnd/>
          </a:ln>
          <a:effectLst/>
        </p:spPr>
        <p:txBody>
          <a:bodyPr>
            <a:prstTxWarp prst="textNoShape">
              <a:avLst/>
            </a:prstTxWarp>
            <a:spAutoFit/>
          </a:bodyPr>
          <a:lstStyle/>
          <a:p>
            <a:r>
              <a:rPr lang="en-US" dirty="0" smtClean="0"/>
              <a:t>Leaf respiration declines with drought and warming </a:t>
            </a:r>
            <a:endParaRPr lang="en-US" dirty="0"/>
          </a:p>
        </p:txBody>
      </p:sp>
      <p:sp>
        <p:nvSpPr>
          <p:cNvPr id="8" name="Text Box 7"/>
          <p:cNvSpPr txBox="1">
            <a:spLocks noChangeArrowheads="1"/>
          </p:cNvSpPr>
          <p:nvPr/>
        </p:nvSpPr>
        <p:spPr bwMode="auto">
          <a:xfrm>
            <a:off x="609600" y="1371600"/>
            <a:ext cx="5046977"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t>Texas </a:t>
            </a:r>
            <a:r>
              <a:rPr lang="en-US" sz="1600" dirty="0" err="1" smtClean="0"/>
              <a:t>WaRM</a:t>
            </a:r>
            <a:r>
              <a:rPr lang="en-US" sz="1600" dirty="0" smtClean="0"/>
              <a:t> experiment, prolonged summer drought</a:t>
            </a:r>
            <a:endParaRPr lang="en-US" sz="1600" dirty="0"/>
          </a:p>
        </p:txBody>
      </p:sp>
      <p:pic>
        <p:nvPicPr>
          <p:cNvPr id="9" name="Picture 8" descr="Little bluestem.jpg"/>
          <p:cNvPicPr>
            <a:picLocks noChangeAspect="1"/>
          </p:cNvPicPr>
          <p:nvPr/>
        </p:nvPicPr>
        <p:blipFill>
          <a:blip r:embed="rId3"/>
          <a:stretch>
            <a:fillRect/>
          </a:stretch>
        </p:blipFill>
        <p:spPr>
          <a:xfrm>
            <a:off x="7137400" y="1524000"/>
            <a:ext cx="1625600"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Juniper 2.jpg"/>
          <p:cNvPicPr>
            <a:picLocks noChangeAspect="1"/>
          </p:cNvPicPr>
          <p:nvPr/>
        </p:nvPicPr>
        <p:blipFill>
          <a:blip r:embed="rId4"/>
          <a:stretch>
            <a:fillRect/>
          </a:stretch>
        </p:blipFill>
        <p:spPr>
          <a:xfrm>
            <a:off x="7137400" y="2971800"/>
            <a:ext cx="1625600"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Post oak 2.jpg"/>
          <p:cNvPicPr>
            <a:picLocks noChangeAspect="1"/>
          </p:cNvPicPr>
          <p:nvPr/>
        </p:nvPicPr>
        <p:blipFill>
          <a:blip r:embed="rId5"/>
          <a:stretch>
            <a:fillRect/>
          </a:stretch>
        </p:blipFill>
        <p:spPr>
          <a:xfrm>
            <a:off x="7137400" y="4495800"/>
            <a:ext cx="1625600" cy="121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21"/>
          <p:cNvSpPr>
            <a:spLocks noChangeArrowheads="1"/>
          </p:cNvSpPr>
          <p:nvPr/>
        </p:nvSpPr>
        <p:spPr bwMode="auto">
          <a:xfrm>
            <a:off x="838200" y="5358824"/>
            <a:ext cx="7391400" cy="584776"/>
          </a:xfrm>
          <a:prstGeom prst="rect">
            <a:avLst/>
          </a:prstGeom>
          <a:noFill/>
          <a:ln w="9525">
            <a:noFill/>
            <a:miter lim="800000"/>
            <a:headEnd/>
            <a:tailEnd/>
          </a:ln>
          <a:effectLst/>
        </p:spPr>
        <p:txBody>
          <a:bodyPr wrap="square">
            <a:prstTxWarp prst="textNoShape">
              <a:avLst/>
            </a:prstTxWarp>
            <a:spAutoFit/>
          </a:bodyPr>
          <a:lstStyle/>
          <a:p>
            <a:r>
              <a:rPr lang="en-US" sz="1600" i="1" dirty="0" smtClean="0">
                <a:solidFill>
                  <a:srgbClr val="0000FF"/>
                </a:solidFill>
              </a:rPr>
              <a:t>Interacting effects of warming and drought</a:t>
            </a:r>
          </a:p>
          <a:p>
            <a:r>
              <a:rPr lang="en-US" sz="1600" i="1" dirty="0" smtClean="0">
                <a:solidFill>
                  <a:srgbClr val="0000FF"/>
                </a:solidFill>
              </a:rPr>
              <a:t>Consequences for models?</a:t>
            </a:r>
            <a:endParaRPr lang="en-US" sz="1600" i="1" dirty="0">
              <a:solidFill>
                <a:srgbClr val="0000FF"/>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81" name="Text Box 5"/>
          <p:cNvSpPr txBox="1">
            <a:spLocks noChangeArrowheads="1"/>
          </p:cNvSpPr>
          <p:nvPr/>
        </p:nvSpPr>
        <p:spPr bwMode="auto">
          <a:xfrm>
            <a:off x="990600" y="6096000"/>
            <a:ext cx="2368079" cy="338554"/>
          </a:xfrm>
          <a:prstGeom prst="rect">
            <a:avLst/>
          </a:prstGeom>
          <a:noFill/>
          <a:ln w="9525">
            <a:noFill/>
            <a:miter lim="800000"/>
            <a:headEnd/>
            <a:tailEnd/>
          </a:ln>
          <a:effectLst/>
        </p:spPr>
        <p:txBody>
          <a:bodyPr wrap="none">
            <a:prstTxWarp prst="textNoShape">
              <a:avLst/>
            </a:prstTxWarp>
            <a:spAutoFit/>
          </a:bodyPr>
          <a:lstStyle/>
          <a:p>
            <a:r>
              <a:rPr lang="en-US" sz="1600" dirty="0" err="1" smtClean="0"/>
              <a:t>Luo</a:t>
            </a:r>
            <a:r>
              <a:rPr lang="en-US" sz="1600" dirty="0" smtClean="0"/>
              <a:t> </a:t>
            </a:r>
            <a:r>
              <a:rPr lang="en-US" sz="1600" i="1" dirty="0" smtClean="0"/>
              <a:t>et al</a:t>
            </a:r>
            <a:r>
              <a:rPr lang="en-US" sz="1600" dirty="0" smtClean="0"/>
              <a:t>. 2001, </a:t>
            </a:r>
            <a:r>
              <a:rPr lang="en-US" sz="1600" i="1" dirty="0" smtClean="0"/>
              <a:t>Nature</a:t>
            </a:r>
            <a:endParaRPr lang="en-US" sz="1600" i="1" dirty="0"/>
          </a:p>
        </p:txBody>
      </p:sp>
      <p:sp>
        <p:nvSpPr>
          <p:cNvPr id="6" name="Text Box 29"/>
          <p:cNvSpPr txBox="1">
            <a:spLocks noChangeArrowheads="1"/>
          </p:cNvSpPr>
          <p:nvPr/>
        </p:nvSpPr>
        <p:spPr bwMode="auto">
          <a:xfrm>
            <a:off x="525463" y="304800"/>
            <a:ext cx="7073721" cy="523220"/>
          </a:xfrm>
          <a:prstGeom prst="rect">
            <a:avLst/>
          </a:prstGeom>
          <a:noFill/>
          <a:ln w="9525">
            <a:noFill/>
            <a:miter lim="800000"/>
            <a:headEnd/>
            <a:tailEnd/>
          </a:ln>
          <a:effectLst/>
        </p:spPr>
        <p:txBody>
          <a:bodyPr wrap="none">
            <a:prstTxWarp prst="textNoShape">
              <a:avLst/>
            </a:prstTxWarp>
            <a:spAutoFit/>
          </a:bodyPr>
          <a:lstStyle/>
          <a:p>
            <a:r>
              <a:rPr lang="en-US" sz="2800" dirty="0" smtClean="0"/>
              <a:t>Acclimation of soil respiration to warming</a:t>
            </a:r>
            <a:endParaRPr lang="en-US" dirty="0"/>
          </a:p>
        </p:txBody>
      </p:sp>
      <p:pic>
        <p:nvPicPr>
          <p:cNvPr id="5" name="Picture 4"/>
          <p:cNvPicPr>
            <a:picLocks noChangeAspect="1"/>
          </p:cNvPicPr>
          <p:nvPr/>
        </p:nvPicPr>
        <p:blipFill>
          <a:blip r:embed="rId3"/>
          <a:stretch>
            <a:fillRect/>
          </a:stretch>
        </p:blipFill>
        <p:spPr>
          <a:xfrm>
            <a:off x="3429000" y="990600"/>
            <a:ext cx="4953000" cy="5563870"/>
          </a:xfrm>
          <a:prstGeom prst="rect">
            <a:avLst/>
          </a:prstGeom>
        </p:spPr>
      </p:pic>
      <p:sp>
        <p:nvSpPr>
          <p:cNvPr id="7" name="Text Box 7"/>
          <p:cNvSpPr txBox="1">
            <a:spLocks noChangeArrowheads="1"/>
          </p:cNvSpPr>
          <p:nvPr/>
        </p:nvSpPr>
        <p:spPr bwMode="auto">
          <a:xfrm>
            <a:off x="914400" y="1524000"/>
            <a:ext cx="2514600" cy="830997"/>
          </a:xfrm>
          <a:prstGeom prst="rect">
            <a:avLst/>
          </a:prstGeom>
          <a:noFill/>
          <a:ln w="12700">
            <a:noFill/>
            <a:miter lim="800000"/>
            <a:headEnd/>
            <a:tailEnd/>
          </a:ln>
          <a:effectLst/>
        </p:spPr>
        <p:txBody>
          <a:bodyPr wrap="square">
            <a:prstTxWarp prst="textNoShape">
              <a:avLst/>
            </a:prstTxWarp>
            <a:spAutoFit/>
          </a:bodyPr>
          <a:lstStyle/>
          <a:p>
            <a:r>
              <a:rPr lang="en-US" sz="1600" dirty="0" smtClean="0">
                <a:solidFill>
                  <a:srgbClr val="000000"/>
                </a:solidFill>
              </a:rPr>
              <a:t>Tall grass prairie warming experiment in Oklahoma</a:t>
            </a:r>
            <a:endParaRPr lang="en-US" sz="1600" dirty="0">
              <a:solidFill>
                <a:srgbClr val="000000"/>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6919" name="Picture 7"/>
          <p:cNvPicPr>
            <a:picLocks noGrp="1" noChangeAspect="1" noChangeArrowheads="1"/>
          </p:cNvPicPr>
          <p:nvPr>
            <p:ph/>
          </p:nvPr>
        </p:nvPicPr>
        <p:blipFill>
          <a:blip r:embed="rId3"/>
          <a:srcRect t="18871" b="1530"/>
          <a:stretch>
            <a:fillRect/>
          </a:stretch>
        </p:blipFill>
        <p:spPr>
          <a:xfrm>
            <a:off x="685800" y="1668463"/>
            <a:ext cx="7772400" cy="4305300"/>
          </a:xfrm>
          <a:noFill/>
          <a:ln/>
        </p:spPr>
      </p:pic>
      <p:sp>
        <p:nvSpPr>
          <p:cNvPr id="166920" name="Text Box 8"/>
          <p:cNvSpPr txBox="1">
            <a:spLocks noChangeArrowheads="1"/>
          </p:cNvSpPr>
          <p:nvPr/>
        </p:nvSpPr>
        <p:spPr bwMode="auto">
          <a:xfrm>
            <a:off x="525463" y="533400"/>
            <a:ext cx="8389937" cy="519113"/>
          </a:xfrm>
          <a:prstGeom prst="rect">
            <a:avLst/>
          </a:prstGeom>
          <a:noFill/>
          <a:ln w="9525">
            <a:noFill/>
            <a:miter lim="800000"/>
            <a:headEnd/>
            <a:tailEnd/>
          </a:ln>
          <a:effectLst/>
        </p:spPr>
        <p:txBody>
          <a:bodyPr wrap="none">
            <a:prstTxWarp prst="textNoShape">
              <a:avLst/>
            </a:prstTxWarp>
            <a:spAutoFit/>
          </a:bodyPr>
          <a:lstStyle/>
          <a:p>
            <a:r>
              <a:rPr lang="en-US" sz="2800"/>
              <a:t>Will climate warming lead to runaway respiration?</a:t>
            </a:r>
            <a:endParaRPr lang="en-US"/>
          </a:p>
        </p:txBody>
      </p:sp>
      <p:sp>
        <p:nvSpPr>
          <p:cNvPr id="166921" name="Text Box 9"/>
          <p:cNvSpPr txBox="1">
            <a:spLocks noChangeArrowheads="1"/>
          </p:cNvSpPr>
          <p:nvPr/>
        </p:nvSpPr>
        <p:spPr bwMode="auto">
          <a:xfrm>
            <a:off x="4114800" y="6205538"/>
            <a:ext cx="4570413" cy="336550"/>
          </a:xfrm>
          <a:prstGeom prst="rect">
            <a:avLst/>
          </a:prstGeom>
          <a:noFill/>
          <a:ln w="9525">
            <a:noFill/>
            <a:miter lim="800000"/>
            <a:headEnd/>
            <a:tailEnd/>
          </a:ln>
          <a:effectLst/>
        </p:spPr>
        <p:txBody>
          <a:bodyPr wrap="none">
            <a:prstTxWarp prst="textNoShape">
              <a:avLst/>
            </a:prstTxWarp>
            <a:spAutoFit/>
          </a:bodyPr>
          <a:lstStyle/>
          <a:p>
            <a:r>
              <a:rPr lang="en-US" sz="1600"/>
              <a:t>Atkin &amp; Tjoelker 2003, </a:t>
            </a:r>
            <a:r>
              <a:rPr lang="en-US" sz="1600" i="1"/>
              <a:t>Trends in Plant Science</a:t>
            </a:r>
            <a:endParaRPr lang="en-US" sz="160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r="63264"/>
          <a:stretch>
            <a:fillRect/>
          </a:stretch>
        </p:blipFill>
        <p:spPr bwMode="auto">
          <a:xfrm>
            <a:off x="2514600" y="914400"/>
            <a:ext cx="2491361" cy="5530850"/>
          </a:xfrm>
          <a:prstGeom prst="rect">
            <a:avLst/>
          </a:prstGeom>
          <a:noFill/>
          <a:ln w="9525">
            <a:noFill/>
            <a:miter lim="800000"/>
            <a:headEnd/>
            <a:tailEnd/>
          </a:ln>
          <a:effectLst/>
        </p:spPr>
      </p:pic>
      <p:sp>
        <p:nvSpPr>
          <p:cNvPr id="19459" name="Text Box 3"/>
          <p:cNvSpPr txBox="1">
            <a:spLocks noChangeArrowheads="1"/>
          </p:cNvSpPr>
          <p:nvPr/>
        </p:nvSpPr>
        <p:spPr bwMode="auto">
          <a:xfrm>
            <a:off x="609600" y="6445250"/>
            <a:ext cx="4267200" cy="336550"/>
          </a:xfrm>
          <a:prstGeom prst="rect">
            <a:avLst/>
          </a:prstGeom>
          <a:noFill/>
          <a:ln w="9525">
            <a:noFill/>
            <a:miter lim="800000"/>
            <a:headEnd/>
            <a:tailEnd/>
          </a:ln>
          <a:effectLst/>
        </p:spPr>
        <p:txBody>
          <a:bodyPr wrap="none">
            <a:prstTxWarp prst="textNoShape">
              <a:avLst/>
            </a:prstTxWarp>
            <a:spAutoFit/>
          </a:bodyPr>
          <a:lstStyle/>
          <a:p>
            <a:r>
              <a:rPr lang="en-US" sz="1600" dirty="0" err="1"/>
              <a:t>Wythers</a:t>
            </a:r>
            <a:r>
              <a:rPr lang="en-US" sz="1600" dirty="0"/>
              <a:t> </a:t>
            </a:r>
            <a:r>
              <a:rPr lang="en-US" sz="1600" i="1" dirty="0"/>
              <a:t>et al.</a:t>
            </a:r>
            <a:r>
              <a:rPr lang="en-US" sz="1600" dirty="0"/>
              <a:t> 2005, </a:t>
            </a:r>
            <a:r>
              <a:rPr lang="en-US" sz="1600" i="1" dirty="0"/>
              <a:t>Global Change Biology</a:t>
            </a:r>
            <a:endParaRPr lang="en-US" sz="1600" dirty="0"/>
          </a:p>
        </p:txBody>
      </p:sp>
      <p:sp>
        <p:nvSpPr>
          <p:cNvPr id="19460" name="Text Box 4"/>
          <p:cNvSpPr txBox="1">
            <a:spLocks noChangeArrowheads="1"/>
          </p:cNvSpPr>
          <p:nvPr/>
        </p:nvSpPr>
        <p:spPr bwMode="auto">
          <a:xfrm>
            <a:off x="381000" y="381000"/>
            <a:ext cx="8534400" cy="457200"/>
          </a:xfrm>
          <a:prstGeom prst="rect">
            <a:avLst/>
          </a:prstGeom>
          <a:noFill/>
          <a:ln w="9525">
            <a:noFill/>
            <a:miter lim="800000"/>
            <a:headEnd/>
            <a:tailEnd/>
          </a:ln>
          <a:effectLst/>
        </p:spPr>
        <p:txBody>
          <a:bodyPr>
            <a:prstTxWarp prst="textNoShape">
              <a:avLst/>
            </a:prstTxWarp>
            <a:spAutoFit/>
          </a:bodyPr>
          <a:lstStyle/>
          <a:p>
            <a:r>
              <a:rPr lang="en-US"/>
              <a:t>Temperature acclimation reduces respiration</a:t>
            </a:r>
          </a:p>
        </p:txBody>
      </p:sp>
      <p:pic>
        <p:nvPicPr>
          <p:cNvPr id="19462" name="Picture 6"/>
          <p:cNvPicPr>
            <a:picLocks noChangeAspect="1" noChangeArrowheads="1"/>
          </p:cNvPicPr>
          <p:nvPr/>
        </p:nvPicPr>
        <p:blipFill>
          <a:blip r:embed="rId4">
            <a:lum bright="8000" contrast="-14000"/>
          </a:blip>
          <a:srcRect t="17204" r="28000"/>
          <a:stretch>
            <a:fillRect/>
          </a:stretch>
        </p:blipFill>
        <p:spPr bwMode="auto">
          <a:xfrm>
            <a:off x="6858000" y="190500"/>
            <a:ext cx="1905000" cy="1409700"/>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9463" name="Picture 7"/>
          <p:cNvPicPr>
            <a:picLocks noChangeAspect="1" noChangeArrowheads="1"/>
          </p:cNvPicPr>
          <p:nvPr/>
        </p:nvPicPr>
        <p:blipFill>
          <a:blip r:embed="rId5"/>
          <a:srcRect r="8696"/>
          <a:stretch>
            <a:fillRect/>
          </a:stretch>
        </p:blipFill>
        <p:spPr bwMode="auto">
          <a:xfrm>
            <a:off x="6858000" y="1676400"/>
            <a:ext cx="1905000" cy="1550988"/>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9464" name="Picture 8"/>
          <p:cNvPicPr>
            <a:picLocks noChangeAspect="1" noChangeArrowheads="1"/>
          </p:cNvPicPr>
          <p:nvPr/>
        </p:nvPicPr>
        <p:blipFill>
          <a:blip r:embed="rId6"/>
          <a:srcRect r="16667"/>
          <a:stretch>
            <a:fillRect/>
          </a:stretch>
        </p:blipFill>
        <p:spPr bwMode="auto">
          <a:xfrm>
            <a:off x="6858000" y="3276600"/>
            <a:ext cx="1905000" cy="1481138"/>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9465" name="Picture 9"/>
          <p:cNvPicPr>
            <a:picLocks noChangeAspect="1" noChangeArrowheads="1"/>
          </p:cNvPicPr>
          <p:nvPr/>
        </p:nvPicPr>
        <p:blipFill>
          <a:blip r:embed="rId7"/>
          <a:srcRect/>
          <a:stretch>
            <a:fillRect/>
          </a:stretch>
        </p:blipFill>
        <p:spPr bwMode="auto">
          <a:xfrm>
            <a:off x="6858000" y="4843463"/>
            <a:ext cx="1905000" cy="1862137"/>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19466" name="Text Box 10"/>
          <p:cNvSpPr txBox="1">
            <a:spLocks noChangeArrowheads="1"/>
          </p:cNvSpPr>
          <p:nvPr/>
        </p:nvSpPr>
        <p:spPr bwMode="auto">
          <a:xfrm>
            <a:off x="7053263" y="349250"/>
            <a:ext cx="1404937" cy="336550"/>
          </a:xfrm>
          <a:prstGeom prst="rect">
            <a:avLst/>
          </a:prstGeom>
          <a:noFill/>
          <a:ln w="9525">
            <a:noFill/>
            <a:miter lim="800000"/>
            <a:headEnd/>
            <a:tailEnd/>
          </a:ln>
        </p:spPr>
        <p:txBody>
          <a:bodyPr wrap="none">
            <a:prstTxWarp prst="textNoShape">
              <a:avLst/>
            </a:prstTxWarp>
            <a:spAutoFit/>
          </a:bodyPr>
          <a:lstStyle/>
          <a:p>
            <a:r>
              <a:rPr lang="en-US" sz="1600"/>
              <a:t>Boreal forest</a:t>
            </a:r>
            <a:endParaRPr lang="en-US"/>
          </a:p>
        </p:txBody>
      </p:sp>
      <p:sp>
        <p:nvSpPr>
          <p:cNvPr id="19467" name="Text Box 11"/>
          <p:cNvSpPr txBox="1">
            <a:spLocks noChangeArrowheads="1"/>
          </p:cNvSpPr>
          <p:nvPr/>
        </p:nvSpPr>
        <p:spPr bwMode="auto">
          <a:xfrm>
            <a:off x="6934200" y="1828800"/>
            <a:ext cx="1809750" cy="336550"/>
          </a:xfrm>
          <a:prstGeom prst="rect">
            <a:avLst/>
          </a:prstGeom>
          <a:noFill/>
          <a:ln w="9525">
            <a:noFill/>
            <a:miter lim="800000"/>
            <a:headEnd/>
            <a:tailEnd/>
          </a:ln>
        </p:spPr>
        <p:txBody>
          <a:bodyPr wrap="none">
            <a:prstTxWarp prst="textNoShape">
              <a:avLst/>
            </a:prstTxWarp>
            <a:spAutoFit/>
          </a:bodyPr>
          <a:lstStyle/>
          <a:p>
            <a:r>
              <a:rPr lang="en-US" sz="1600"/>
              <a:t>Temperate forest</a:t>
            </a:r>
            <a:endParaRPr lang="en-US"/>
          </a:p>
        </p:txBody>
      </p:sp>
      <p:sp>
        <p:nvSpPr>
          <p:cNvPr id="19468" name="Text Box 12"/>
          <p:cNvSpPr txBox="1">
            <a:spLocks noChangeArrowheads="1"/>
          </p:cNvSpPr>
          <p:nvPr/>
        </p:nvSpPr>
        <p:spPr bwMode="auto">
          <a:xfrm>
            <a:off x="7010400" y="3321050"/>
            <a:ext cx="1731963" cy="336550"/>
          </a:xfrm>
          <a:prstGeom prst="rect">
            <a:avLst/>
          </a:prstGeom>
          <a:noFill/>
          <a:ln w="9525">
            <a:noFill/>
            <a:miter lim="800000"/>
            <a:headEnd/>
            <a:tailEnd/>
          </a:ln>
        </p:spPr>
        <p:txBody>
          <a:bodyPr wrap="none">
            <a:prstTxWarp prst="textNoShape">
              <a:avLst/>
            </a:prstTxWarp>
            <a:spAutoFit/>
          </a:bodyPr>
          <a:lstStyle/>
          <a:p>
            <a:r>
              <a:rPr lang="en-US" sz="1600"/>
              <a:t>Prairie grassland</a:t>
            </a:r>
            <a:endParaRPr lang="en-US"/>
          </a:p>
        </p:txBody>
      </p:sp>
      <p:sp>
        <p:nvSpPr>
          <p:cNvPr id="19469" name="Text Box 13"/>
          <p:cNvSpPr txBox="1">
            <a:spLocks noChangeArrowheads="1"/>
          </p:cNvSpPr>
          <p:nvPr/>
        </p:nvSpPr>
        <p:spPr bwMode="auto">
          <a:xfrm>
            <a:off x="6985000" y="5073650"/>
            <a:ext cx="1701800" cy="336550"/>
          </a:xfrm>
          <a:prstGeom prst="rect">
            <a:avLst/>
          </a:prstGeom>
          <a:noFill/>
          <a:ln w="9525">
            <a:noFill/>
            <a:miter lim="800000"/>
            <a:headEnd/>
            <a:tailEnd/>
          </a:ln>
        </p:spPr>
        <p:txBody>
          <a:bodyPr wrap="none">
            <a:prstTxWarp prst="textNoShape">
              <a:avLst/>
            </a:prstTxWarp>
            <a:spAutoFit/>
          </a:bodyPr>
          <a:lstStyle/>
          <a:p>
            <a:r>
              <a:rPr lang="en-US" sz="1600"/>
              <a:t>Hardwood forest</a:t>
            </a:r>
            <a:endParaRPr lang="en-US"/>
          </a:p>
        </p:txBody>
      </p:sp>
      <p:sp>
        <p:nvSpPr>
          <p:cNvPr id="19470" name="Text Box 14"/>
          <p:cNvSpPr txBox="1">
            <a:spLocks noChangeArrowheads="1"/>
          </p:cNvSpPr>
          <p:nvPr/>
        </p:nvSpPr>
        <p:spPr bwMode="auto">
          <a:xfrm>
            <a:off x="457200" y="730250"/>
            <a:ext cx="1622425" cy="336550"/>
          </a:xfrm>
          <a:prstGeom prst="rect">
            <a:avLst/>
          </a:prstGeom>
          <a:noFill/>
          <a:ln w="12700">
            <a:noFill/>
            <a:miter lim="800000"/>
            <a:headEnd/>
            <a:tailEnd/>
          </a:ln>
          <a:effectLst/>
        </p:spPr>
        <p:txBody>
          <a:bodyPr wrap="none">
            <a:prstTxWarp prst="textNoShape">
              <a:avLst/>
            </a:prstTxWarp>
            <a:spAutoFit/>
          </a:bodyPr>
          <a:lstStyle/>
          <a:p>
            <a:r>
              <a:rPr lang="en-US" sz="1600" i="1" dirty="0" err="1"/>
              <a:t>PnET</a:t>
            </a:r>
            <a:r>
              <a:rPr lang="en-US" sz="1600" i="1" dirty="0"/>
              <a:t> simulation</a:t>
            </a:r>
            <a:endParaRPr lang="en-US" sz="1600" dirty="0">
              <a:solidFill>
                <a:srgbClr val="0000FF"/>
              </a:solidFill>
            </a:endParaRPr>
          </a:p>
        </p:txBody>
      </p:sp>
      <p:sp>
        <p:nvSpPr>
          <p:cNvPr id="19471" name="Rectangle 15"/>
          <p:cNvSpPr>
            <a:spLocks noChangeArrowheads="1"/>
          </p:cNvSpPr>
          <p:nvPr/>
        </p:nvSpPr>
        <p:spPr bwMode="auto">
          <a:xfrm>
            <a:off x="4953000" y="5119688"/>
            <a:ext cx="1316037" cy="366712"/>
          </a:xfrm>
          <a:prstGeom prst="rect">
            <a:avLst/>
          </a:prstGeom>
          <a:noFill/>
          <a:ln w="9525">
            <a:noFill/>
            <a:miter lim="800000"/>
            <a:headEnd/>
            <a:tailEnd/>
          </a:ln>
        </p:spPr>
        <p:txBody>
          <a:bodyPr wrap="none">
            <a:prstTxWarp prst="textNoShape">
              <a:avLst/>
            </a:prstTxWarp>
            <a:spAutoFit/>
          </a:bodyPr>
          <a:lstStyle/>
          <a:p>
            <a:r>
              <a:rPr lang="en-US" sz="1800" dirty="0">
                <a:solidFill>
                  <a:srgbClr val="0000FF"/>
                </a:solidFill>
              </a:rPr>
              <a:t>Acclimated</a:t>
            </a:r>
          </a:p>
        </p:txBody>
      </p:sp>
      <p:sp>
        <p:nvSpPr>
          <p:cNvPr id="19472" name="Line 16"/>
          <p:cNvSpPr>
            <a:spLocks noChangeShapeType="1"/>
          </p:cNvSpPr>
          <p:nvPr/>
        </p:nvSpPr>
        <p:spPr bwMode="auto">
          <a:xfrm flipH="1">
            <a:off x="4724400" y="5334000"/>
            <a:ext cx="228600" cy="762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16" name="Text Box 3"/>
          <p:cNvSpPr txBox="1">
            <a:spLocks noChangeArrowheads="1"/>
          </p:cNvSpPr>
          <p:nvPr/>
        </p:nvSpPr>
        <p:spPr bwMode="auto">
          <a:xfrm>
            <a:off x="3124200" y="6062246"/>
            <a:ext cx="1736819"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t>Temperature (°C)</a:t>
            </a:r>
            <a:endParaRPr lang="en-US" sz="1600"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1257" name="Text Box 9"/>
          <p:cNvSpPr txBox="1">
            <a:spLocks noChangeArrowheads="1"/>
          </p:cNvSpPr>
          <p:nvPr/>
        </p:nvSpPr>
        <p:spPr bwMode="auto">
          <a:xfrm>
            <a:off x="3957047" y="6290846"/>
            <a:ext cx="3967753" cy="338554"/>
          </a:xfrm>
          <a:prstGeom prst="rect">
            <a:avLst/>
          </a:prstGeom>
          <a:noFill/>
          <a:ln w="9525">
            <a:noFill/>
            <a:miter lim="800000"/>
            <a:headEnd/>
            <a:tailEnd/>
          </a:ln>
          <a:effectLst/>
        </p:spPr>
        <p:txBody>
          <a:bodyPr wrap="none">
            <a:prstTxWarp prst="textNoShape">
              <a:avLst/>
            </a:prstTxWarp>
            <a:spAutoFit/>
          </a:bodyPr>
          <a:lstStyle/>
          <a:p>
            <a:r>
              <a:rPr lang="en-US" sz="1600" dirty="0" err="1" smtClean="0"/>
              <a:t>Atkin</a:t>
            </a:r>
            <a:r>
              <a:rPr lang="en-US" sz="1600" dirty="0" smtClean="0"/>
              <a:t> </a:t>
            </a:r>
            <a:r>
              <a:rPr lang="en-US" sz="1600" i="1" dirty="0" smtClean="0"/>
              <a:t>et </a:t>
            </a:r>
            <a:r>
              <a:rPr lang="en-US" sz="1600" i="1" dirty="0"/>
              <a:t>al.</a:t>
            </a:r>
            <a:r>
              <a:rPr lang="en-US" sz="1600" dirty="0"/>
              <a:t> </a:t>
            </a:r>
            <a:r>
              <a:rPr lang="en-US" sz="1600" dirty="0" smtClean="0"/>
              <a:t>2008, </a:t>
            </a:r>
            <a:r>
              <a:rPr lang="en-US" sz="1600" i="1" dirty="0" smtClean="0"/>
              <a:t>Global Change Biology</a:t>
            </a:r>
            <a:endParaRPr lang="en-US" sz="1600" dirty="0"/>
          </a:p>
        </p:txBody>
      </p:sp>
      <p:pic>
        <p:nvPicPr>
          <p:cNvPr id="8" name="Picture 7"/>
          <p:cNvPicPr>
            <a:picLocks noChangeAspect="1"/>
          </p:cNvPicPr>
          <p:nvPr/>
        </p:nvPicPr>
        <p:blipFill>
          <a:blip r:embed="rId3"/>
          <a:stretch>
            <a:fillRect/>
          </a:stretch>
        </p:blipFill>
        <p:spPr>
          <a:xfrm>
            <a:off x="990600" y="1066800"/>
            <a:ext cx="7010400" cy="5257800"/>
          </a:xfrm>
          <a:prstGeom prst="rect">
            <a:avLst/>
          </a:prstGeom>
        </p:spPr>
      </p:pic>
      <p:sp>
        <p:nvSpPr>
          <p:cNvPr id="9" name="Text Box 6"/>
          <p:cNvSpPr txBox="1">
            <a:spLocks noChangeArrowheads="1"/>
          </p:cNvSpPr>
          <p:nvPr/>
        </p:nvSpPr>
        <p:spPr bwMode="auto">
          <a:xfrm>
            <a:off x="381000" y="533400"/>
            <a:ext cx="8534400" cy="457200"/>
          </a:xfrm>
          <a:prstGeom prst="rect">
            <a:avLst/>
          </a:prstGeom>
          <a:noFill/>
          <a:ln w="9525">
            <a:noFill/>
            <a:miter lim="800000"/>
            <a:headEnd/>
            <a:tailEnd/>
          </a:ln>
          <a:effectLst/>
        </p:spPr>
        <p:txBody>
          <a:bodyPr>
            <a:prstTxWarp prst="textNoShape">
              <a:avLst/>
            </a:prstTxWarp>
            <a:spAutoFit/>
          </a:bodyPr>
          <a:lstStyle/>
          <a:p>
            <a:r>
              <a:rPr lang="en-US" dirty="0"/>
              <a:t>Temperature acclimation of respiration varies globally</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5348" name="Picture 4"/>
          <p:cNvPicPr>
            <a:picLocks noGrp="1" noChangeAspect="1" noChangeArrowheads="1"/>
          </p:cNvPicPr>
          <p:nvPr>
            <p:ph/>
          </p:nvPr>
        </p:nvPicPr>
        <p:blipFill>
          <a:blip r:embed="rId3"/>
          <a:srcRect l="47560"/>
          <a:stretch>
            <a:fillRect/>
          </a:stretch>
        </p:blipFill>
        <p:spPr>
          <a:xfrm>
            <a:off x="2362200" y="1447800"/>
            <a:ext cx="4075113" cy="3794125"/>
          </a:xfrm>
          <a:noFill/>
          <a:ln/>
        </p:spPr>
      </p:pic>
      <p:sp>
        <p:nvSpPr>
          <p:cNvPr id="185349" name="Rectangle 5"/>
          <p:cNvSpPr>
            <a:spLocks noChangeArrowheads="1"/>
          </p:cNvSpPr>
          <p:nvPr/>
        </p:nvSpPr>
        <p:spPr bwMode="auto">
          <a:xfrm>
            <a:off x="4267200" y="6172200"/>
            <a:ext cx="3976902" cy="338554"/>
          </a:xfrm>
          <a:prstGeom prst="rect">
            <a:avLst/>
          </a:prstGeom>
          <a:noFill/>
          <a:ln w="9525">
            <a:noFill/>
            <a:miter lim="800000"/>
            <a:headEnd/>
            <a:tailEnd/>
          </a:ln>
          <a:effectLst/>
        </p:spPr>
        <p:txBody>
          <a:bodyPr wrap="none">
            <a:prstTxWarp prst="textNoShape">
              <a:avLst/>
            </a:prstTxWarp>
            <a:spAutoFit/>
          </a:bodyPr>
          <a:lstStyle/>
          <a:p>
            <a:r>
              <a:rPr lang="en-US" sz="1600" dirty="0" err="1"/>
              <a:t>Atkin</a:t>
            </a:r>
            <a:r>
              <a:rPr lang="en-US" sz="1600" dirty="0"/>
              <a:t> </a:t>
            </a:r>
            <a:r>
              <a:rPr lang="en-US" sz="1600" i="1" dirty="0"/>
              <a:t>et al.</a:t>
            </a:r>
            <a:r>
              <a:rPr lang="en-US" sz="1600" dirty="0" smtClean="0"/>
              <a:t> </a:t>
            </a:r>
            <a:r>
              <a:rPr lang="en-US" sz="1600" smtClean="0"/>
              <a:t>2008, </a:t>
            </a:r>
            <a:r>
              <a:rPr lang="en-US" sz="1600" i="1" dirty="0"/>
              <a:t>Global Change Biology</a:t>
            </a:r>
          </a:p>
        </p:txBody>
      </p:sp>
      <p:sp>
        <p:nvSpPr>
          <p:cNvPr id="185350" name="Text Box 6"/>
          <p:cNvSpPr txBox="1">
            <a:spLocks noChangeArrowheads="1"/>
          </p:cNvSpPr>
          <p:nvPr/>
        </p:nvSpPr>
        <p:spPr bwMode="auto">
          <a:xfrm>
            <a:off x="381000" y="533400"/>
            <a:ext cx="8534400" cy="457200"/>
          </a:xfrm>
          <a:prstGeom prst="rect">
            <a:avLst/>
          </a:prstGeom>
          <a:noFill/>
          <a:ln w="9525">
            <a:noFill/>
            <a:miter lim="800000"/>
            <a:headEnd/>
            <a:tailEnd/>
          </a:ln>
          <a:effectLst/>
        </p:spPr>
        <p:txBody>
          <a:bodyPr>
            <a:prstTxWarp prst="textNoShape">
              <a:avLst/>
            </a:prstTxWarp>
            <a:spAutoFit/>
          </a:bodyPr>
          <a:lstStyle/>
          <a:p>
            <a:r>
              <a:rPr lang="en-US" dirty="0"/>
              <a:t>Temperature acclimation of respiration varies globally</a:t>
            </a:r>
          </a:p>
        </p:txBody>
      </p:sp>
      <p:sp>
        <p:nvSpPr>
          <p:cNvPr id="185351" name="Text Box 7"/>
          <p:cNvSpPr txBox="1">
            <a:spLocks noChangeArrowheads="1"/>
          </p:cNvSpPr>
          <p:nvPr/>
        </p:nvSpPr>
        <p:spPr bwMode="auto">
          <a:xfrm>
            <a:off x="838200" y="5348288"/>
            <a:ext cx="8101013" cy="366712"/>
          </a:xfrm>
          <a:prstGeom prst="rect">
            <a:avLst/>
          </a:prstGeom>
          <a:noFill/>
          <a:ln w="12700">
            <a:noFill/>
            <a:miter lim="800000"/>
            <a:headEnd/>
            <a:tailEnd/>
          </a:ln>
          <a:effectLst/>
        </p:spPr>
        <p:txBody>
          <a:bodyPr wrap="none">
            <a:prstTxWarp prst="textNoShape">
              <a:avLst/>
            </a:prstTxWarp>
            <a:spAutoFit/>
          </a:bodyPr>
          <a:lstStyle/>
          <a:p>
            <a:r>
              <a:rPr lang="en-US" sz="1800"/>
              <a:t>Acclimation-dependent change in plant respiration compared to controls (%)</a:t>
            </a:r>
            <a:endParaRPr lang="en-US" sz="1600">
              <a:solidFill>
                <a:srgbClr val="0000FF"/>
              </a:solidFill>
            </a:endParaRPr>
          </a:p>
        </p:txBody>
      </p:sp>
      <p:sp>
        <p:nvSpPr>
          <p:cNvPr id="185352" name="Text Box 8"/>
          <p:cNvSpPr txBox="1">
            <a:spLocks noChangeArrowheads="1"/>
          </p:cNvSpPr>
          <p:nvPr/>
        </p:nvSpPr>
        <p:spPr bwMode="auto">
          <a:xfrm>
            <a:off x="457200" y="958850"/>
            <a:ext cx="2576513" cy="336550"/>
          </a:xfrm>
          <a:prstGeom prst="rect">
            <a:avLst/>
          </a:prstGeom>
          <a:noFill/>
          <a:ln w="12700">
            <a:noFill/>
            <a:miter lim="800000"/>
            <a:headEnd/>
            <a:tailEnd/>
          </a:ln>
          <a:effectLst/>
        </p:spPr>
        <p:txBody>
          <a:bodyPr wrap="none">
            <a:prstTxWarp prst="textNoShape">
              <a:avLst/>
            </a:prstTxWarp>
            <a:spAutoFit/>
          </a:bodyPr>
          <a:lstStyle/>
          <a:p>
            <a:r>
              <a:rPr lang="en-US" sz="1600" i="1"/>
              <a:t>Hadley (JULES) simulation</a:t>
            </a:r>
            <a:endParaRPr lang="en-US" sz="1600">
              <a:solidFill>
                <a:srgbClr val="0000FF"/>
              </a:solidFill>
            </a:endParaRPr>
          </a:p>
        </p:txBody>
      </p:sp>
      <p:sp>
        <p:nvSpPr>
          <p:cNvPr id="185353" name="Rectangle 9"/>
          <p:cNvSpPr>
            <a:spLocks noChangeArrowheads="1"/>
          </p:cNvSpPr>
          <p:nvPr/>
        </p:nvSpPr>
        <p:spPr bwMode="auto">
          <a:xfrm>
            <a:off x="2895600" y="1828800"/>
            <a:ext cx="4572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185354" name="Rectangle 10"/>
          <p:cNvSpPr>
            <a:spLocks noChangeArrowheads="1"/>
          </p:cNvSpPr>
          <p:nvPr/>
        </p:nvSpPr>
        <p:spPr bwMode="auto">
          <a:xfrm>
            <a:off x="6553200" y="2362200"/>
            <a:ext cx="2362200" cy="1477328"/>
          </a:xfrm>
          <a:prstGeom prst="rect">
            <a:avLst/>
          </a:prstGeom>
          <a:noFill/>
          <a:ln w="9525">
            <a:noFill/>
            <a:miter lim="800000"/>
            <a:headEnd/>
            <a:tailEnd/>
          </a:ln>
        </p:spPr>
        <p:txBody>
          <a:bodyPr wrap="square">
            <a:prstTxWarp prst="textNoShape">
              <a:avLst/>
            </a:prstTxWarp>
            <a:spAutoFit/>
          </a:bodyPr>
          <a:lstStyle/>
          <a:p>
            <a:r>
              <a:rPr lang="en-US" sz="1800" dirty="0" smtClean="0">
                <a:solidFill>
                  <a:srgbClr val="0000FF"/>
                </a:solidFill>
              </a:rPr>
              <a:t>Accounting for acclimation reduces predicted respiration up to 20% in the tropics</a:t>
            </a:r>
            <a:endParaRPr lang="en-US" sz="1800" dirty="0">
              <a:solidFill>
                <a:srgbClr val="0000FF"/>
              </a:solidFill>
            </a:endParaRPr>
          </a:p>
        </p:txBody>
      </p:sp>
      <p:pic>
        <p:nvPicPr>
          <p:cNvPr id="9" name="Picture 8"/>
          <p:cNvPicPr>
            <a:picLocks noChangeAspect="1"/>
          </p:cNvPicPr>
          <p:nvPr/>
        </p:nvPicPr>
        <p:blipFill>
          <a:blip r:embed="rId4"/>
          <a:stretch>
            <a:fillRect/>
          </a:stretch>
        </p:blipFill>
        <p:spPr>
          <a:xfrm>
            <a:off x="2667000" y="4572000"/>
            <a:ext cx="3911600" cy="547624"/>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1255" name="Picture 7"/>
          <p:cNvPicPr>
            <a:picLocks noGrp="1" noChangeAspect="1" noChangeArrowheads="1"/>
          </p:cNvPicPr>
          <p:nvPr>
            <p:ph/>
          </p:nvPr>
        </p:nvPicPr>
        <p:blipFill>
          <a:blip r:embed="rId3"/>
          <a:srcRect/>
          <a:stretch>
            <a:fillRect/>
          </a:stretch>
        </p:blipFill>
        <p:spPr>
          <a:xfrm>
            <a:off x="714375" y="1143000"/>
            <a:ext cx="7713663" cy="5486400"/>
          </a:xfrm>
          <a:noFill/>
          <a:ln/>
        </p:spPr>
      </p:pic>
      <p:sp>
        <p:nvSpPr>
          <p:cNvPr id="181256" name="Text Box 8"/>
          <p:cNvSpPr txBox="1">
            <a:spLocks noChangeArrowheads="1"/>
          </p:cNvSpPr>
          <p:nvPr/>
        </p:nvSpPr>
        <p:spPr bwMode="auto">
          <a:xfrm>
            <a:off x="381000" y="533400"/>
            <a:ext cx="8534400" cy="457200"/>
          </a:xfrm>
          <a:prstGeom prst="rect">
            <a:avLst/>
          </a:prstGeom>
          <a:noFill/>
          <a:ln w="9525">
            <a:noFill/>
            <a:miter lim="800000"/>
            <a:headEnd/>
            <a:tailEnd/>
          </a:ln>
          <a:effectLst/>
        </p:spPr>
        <p:txBody>
          <a:bodyPr>
            <a:prstTxWarp prst="textNoShape">
              <a:avLst/>
            </a:prstTxWarp>
            <a:spAutoFit/>
          </a:bodyPr>
          <a:lstStyle/>
          <a:p>
            <a:r>
              <a:rPr lang="en-US"/>
              <a:t>Temperature acclimation increases global carbon storage</a:t>
            </a:r>
          </a:p>
        </p:txBody>
      </p:sp>
      <p:sp>
        <p:nvSpPr>
          <p:cNvPr id="181257" name="Text Box 9"/>
          <p:cNvSpPr txBox="1">
            <a:spLocks noChangeArrowheads="1"/>
          </p:cNvSpPr>
          <p:nvPr/>
        </p:nvSpPr>
        <p:spPr bwMode="auto">
          <a:xfrm>
            <a:off x="5791200" y="6324600"/>
            <a:ext cx="2506663" cy="336550"/>
          </a:xfrm>
          <a:prstGeom prst="rect">
            <a:avLst/>
          </a:prstGeom>
          <a:noFill/>
          <a:ln w="9525">
            <a:noFill/>
            <a:miter lim="800000"/>
            <a:headEnd/>
            <a:tailEnd/>
          </a:ln>
          <a:effectLst/>
        </p:spPr>
        <p:txBody>
          <a:bodyPr wrap="none">
            <a:prstTxWarp prst="textNoShape">
              <a:avLst/>
            </a:prstTxWarp>
            <a:spAutoFit/>
          </a:bodyPr>
          <a:lstStyle/>
          <a:p>
            <a:r>
              <a:rPr lang="en-US" sz="1600"/>
              <a:t>King </a:t>
            </a:r>
            <a:r>
              <a:rPr lang="en-US" sz="1600" i="1"/>
              <a:t>et al.</a:t>
            </a:r>
            <a:r>
              <a:rPr lang="en-US" sz="1600"/>
              <a:t> 2006, </a:t>
            </a:r>
            <a:r>
              <a:rPr lang="en-US" sz="1600" i="1"/>
              <a:t>Science</a:t>
            </a:r>
            <a:endParaRPr lang="en-US" sz="1600"/>
          </a:p>
        </p:txBody>
      </p:sp>
      <p:sp>
        <p:nvSpPr>
          <p:cNvPr id="181258" name="Text Box 10"/>
          <p:cNvSpPr txBox="1">
            <a:spLocks noChangeArrowheads="1"/>
          </p:cNvSpPr>
          <p:nvPr/>
        </p:nvSpPr>
        <p:spPr bwMode="auto">
          <a:xfrm>
            <a:off x="457200" y="958850"/>
            <a:ext cx="2024063" cy="336550"/>
          </a:xfrm>
          <a:prstGeom prst="rect">
            <a:avLst/>
          </a:prstGeom>
          <a:noFill/>
          <a:ln w="12700">
            <a:noFill/>
            <a:miter lim="800000"/>
            <a:headEnd/>
            <a:tailEnd/>
          </a:ln>
          <a:effectLst/>
        </p:spPr>
        <p:txBody>
          <a:bodyPr wrap="none">
            <a:prstTxWarp prst="textNoShape">
              <a:avLst/>
            </a:prstTxWarp>
            <a:spAutoFit/>
          </a:bodyPr>
          <a:lstStyle/>
          <a:p>
            <a:r>
              <a:rPr lang="en-US" sz="1600" i="1"/>
              <a:t>GTEC 2.0 simulation</a:t>
            </a:r>
            <a:endParaRPr lang="en-US" sz="1600">
              <a:solidFill>
                <a:srgbClr val="0000FF"/>
              </a:solidFill>
            </a:endParaRPr>
          </a:p>
        </p:txBody>
      </p:sp>
      <p:sp>
        <p:nvSpPr>
          <p:cNvPr id="181259" name="Line 11"/>
          <p:cNvSpPr>
            <a:spLocks noChangeShapeType="1"/>
          </p:cNvSpPr>
          <p:nvPr/>
        </p:nvSpPr>
        <p:spPr bwMode="auto">
          <a:xfrm flipV="1">
            <a:off x="8001000" y="1828800"/>
            <a:ext cx="0" cy="53340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
        <p:nvSpPr>
          <p:cNvPr id="7" name="Left Arrow 6"/>
          <p:cNvSpPr/>
          <p:nvPr/>
        </p:nvSpPr>
        <p:spPr bwMode="auto">
          <a:xfrm>
            <a:off x="5867400" y="2438400"/>
            <a:ext cx="533400" cy="3048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halkboard" pitchFamily="-65" charset="0"/>
              <a:ea typeface="ＭＳ Ｐゴシック" pitchFamily="-65" charset="-128"/>
              <a:cs typeface="ＭＳ Ｐゴシック" pitchFamily="-65" charset="-128"/>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2034" name="Rectangle 2"/>
          <p:cNvSpPr>
            <a:spLocks noChangeArrowheads="1"/>
          </p:cNvSpPr>
          <p:nvPr/>
        </p:nvSpPr>
        <p:spPr bwMode="auto">
          <a:xfrm>
            <a:off x="304800" y="304800"/>
            <a:ext cx="8305800" cy="838200"/>
          </a:xfrm>
          <a:prstGeom prst="rect">
            <a:avLst/>
          </a:prstGeom>
          <a:noFill/>
          <a:ln w="9525">
            <a:noFill/>
            <a:miter lim="800000"/>
            <a:headEnd/>
            <a:tailEnd/>
          </a:ln>
          <a:effectLst/>
        </p:spPr>
        <p:txBody>
          <a:bodyPr anchor="ctr">
            <a:prstTxWarp prst="textNoShape">
              <a:avLst/>
            </a:prstTxWarp>
          </a:bodyPr>
          <a:lstStyle/>
          <a:p>
            <a:pPr algn="ctr" eaLnBrk="1" hangingPunct="1"/>
            <a:r>
              <a:rPr lang="en-US" sz="2800" dirty="0">
                <a:latin typeface="Chalkboard"/>
                <a:cs typeface="Chalkboard"/>
              </a:rPr>
              <a:t>A </a:t>
            </a:r>
            <a:r>
              <a:rPr lang="en-US" sz="2800" dirty="0" smtClean="0">
                <a:latin typeface="Chalkboard"/>
                <a:cs typeface="Chalkboard"/>
              </a:rPr>
              <a:t>warmer future Earth</a:t>
            </a:r>
            <a:endParaRPr lang="en-US" sz="4400" dirty="0">
              <a:latin typeface="Chalkboard"/>
              <a:cs typeface="Chalkboard"/>
            </a:endParaRPr>
          </a:p>
        </p:txBody>
      </p:sp>
      <p:grpSp>
        <p:nvGrpSpPr>
          <p:cNvPr id="2" name="Group 7"/>
          <p:cNvGrpSpPr/>
          <p:nvPr/>
        </p:nvGrpSpPr>
        <p:grpSpPr>
          <a:xfrm>
            <a:off x="457200" y="1828800"/>
            <a:ext cx="8305800" cy="3276600"/>
            <a:chOff x="533400" y="1066800"/>
            <a:chExt cx="8305800" cy="3276600"/>
          </a:xfrm>
        </p:grpSpPr>
        <p:pic>
          <p:nvPicPr>
            <p:cNvPr id="172036" name="Picture 4" descr="SPM-6_FINAL"/>
            <p:cNvPicPr>
              <a:picLocks noChangeAspect="1" noChangeArrowheads="1"/>
            </p:cNvPicPr>
            <p:nvPr/>
          </p:nvPicPr>
          <p:blipFill>
            <a:blip r:embed="rId3"/>
            <a:srcRect l="36719" t="60439"/>
            <a:stretch>
              <a:fillRect/>
            </a:stretch>
          </p:blipFill>
          <p:spPr bwMode="auto">
            <a:xfrm>
              <a:off x="533400" y="1066800"/>
              <a:ext cx="8305800" cy="3276600"/>
            </a:xfrm>
            <a:prstGeom prst="rect">
              <a:avLst/>
            </a:prstGeom>
            <a:noFill/>
            <a:effectLst/>
          </p:spPr>
        </p:pic>
        <p:sp>
          <p:nvSpPr>
            <p:cNvPr id="172041" name="Text Box 9"/>
            <p:cNvSpPr txBox="1">
              <a:spLocks noChangeArrowheads="1"/>
            </p:cNvSpPr>
            <p:nvPr/>
          </p:nvSpPr>
          <p:spPr bwMode="auto">
            <a:xfrm>
              <a:off x="1981200" y="1644650"/>
              <a:ext cx="1268413"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65" charset="0"/>
                </a:rPr>
                <a:t>2020 - 2029</a:t>
              </a:r>
              <a:endParaRPr lang="en-US" dirty="0">
                <a:latin typeface="Arial" pitchFamily="-65" charset="0"/>
              </a:endParaRPr>
            </a:p>
          </p:txBody>
        </p:sp>
        <p:sp>
          <p:nvSpPr>
            <p:cNvPr id="172042" name="Text Box 10"/>
            <p:cNvSpPr txBox="1">
              <a:spLocks noChangeArrowheads="1"/>
            </p:cNvSpPr>
            <p:nvPr/>
          </p:nvSpPr>
          <p:spPr bwMode="auto">
            <a:xfrm>
              <a:off x="5943600" y="1644650"/>
              <a:ext cx="1268413" cy="336550"/>
            </a:xfrm>
            <a:prstGeom prst="rect">
              <a:avLst/>
            </a:prstGeom>
            <a:noFill/>
            <a:ln w="9525">
              <a:noFill/>
              <a:miter lim="800000"/>
              <a:headEnd/>
              <a:tailEnd/>
            </a:ln>
          </p:spPr>
          <p:txBody>
            <a:bodyPr wrap="none">
              <a:prstTxWarp prst="textNoShape">
                <a:avLst/>
              </a:prstTxWarp>
              <a:spAutoFit/>
            </a:bodyPr>
            <a:lstStyle/>
            <a:p>
              <a:r>
                <a:rPr lang="en-US" sz="1600" dirty="0">
                  <a:latin typeface="Arial" pitchFamily="-65" charset="0"/>
                </a:rPr>
                <a:t>2090 - 2099</a:t>
              </a:r>
              <a:endParaRPr lang="en-US" dirty="0">
                <a:latin typeface="Arial" pitchFamily="-65" charset="0"/>
              </a:endParaRPr>
            </a:p>
          </p:txBody>
        </p:sp>
      </p:grpSp>
      <p:sp>
        <p:nvSpPr>
          <p:cNvPr id="172043" name="Text Box 11"/>
          <p:cNvSpPr txBox="1">
            <a:spLocks noChangeArrowheads="1"/>
          </p:cNvSpPr>
          <p:nvPr/>
        </p:nvSpPr>
        <p:spPr bwMode="auto">
          <a:xfrm>
            <a:off x="4702175" y="6355032"/>
            <a:ext cx="4213225" cy="304800"/>
          </a:xfrm>
          <a:prstGeom prst="rect">
            <a:avLst/>
          </a:prstGeom>
          <a:noFill/>
          <a:ln w="9525">
            <a:noFill/>
            <a:miter lim="800000"/>
            <a:headEnd/>
            <a:tailEnd/>
          </a:ln>
          <a:effectLst/>
        </p:spPr>
        <p:txBody>
          <a:bodyPr wrap="none">
            <a:prstTxWarp prst="textNoShape">
              <a:avLst/>
            </a:prstTxWarp>
            <a:spAutoFit/>
          </a:bodyPr>
          <a:lstStyle/>
          <a:p>
            <a:r>
              <a:rPr lang="en-US" sz="1400" dirty="0"/>
              <a:t>Intergovernmental Panel on Climate Change 2007</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8181" name="Rectangle 5"/>
          <p:cNvSpPr>
            <a:spLocks noGrp="1" noChangeArrowheads="1"/>
          </p:cNvSpPr>
          <p:nvPr>
            <p:ph type="body" idx="1"/>
          </p:nvPr>
        </p:nvSpPr>
        <p:spPr>
          <a:xfrm>
            <a:off x="457200" y="2362200"/>
            <a:ext cx="8305800" cy="3657600"/>
          </a:xfrm>
        </p:spPr>
        <p:txBody>
          <a:bodyPr/>
          <a:lstStyle/>
          <a:p>
            <a:pPr>
              <a:lnSpc>
                <a:spcPct val="90000"/>
              </a:lnSpc>
              <a:buNone/>
            </a:pPr>
            <a:endParaRPr lang="en-US" sz="2000" dirty="0" smtClean="0">
              <a:latin typeface="Chalkboard" pitchFamily="-65" charset="0"/>
            </a:endParaRPr>
          </a:p>
          <a:p>
            <a:pPr>
              <a:lnSpc>
                <a:spcPct val="90000"/>
              </a:lnSpc>
            </a:pPr>
            <a:r>
              <a:rPr lang="en-US" sz="2000" dirty="0" smtClean="0">
                <a:latin typeface="Chalkboard" pitchFamily="-65" charset="0"/>
              </a:rPr>
              <a:t>The temperature sensitivity (Q</a:t>
            </a:r>
            <a:r>
              <a:rPr lang="en-US" sz="2000" baseline="-25000" dirty="0" smtClean="0">
                <a:latin typeface="Chalkboard" pitchFamily="-65" charset="0"/>
              </a:rPr>
              <a:t>10</a:t>
            </a:r>
            <a:r>
              <a:rPr lang="en-US" sz="2000" dirty="0" smtClean="0">
                <a:latin typeface="Chalkboard" pitchFamily="-65" charset="0"/>
              </a:rPr>
              <a:t>) of respiration matters.</a:t>
            </a:r>
          </a:p>
          <a:p>
            <a:pPr>
              <a:lnSpc>
                <a:spcPct val="90000"/>
              </a:lnSpc>
            </a:pPr>
            <a:r>
              <a:rPr lang="en-US" sz="2000" dirty="0" smtClean="0">
                <a:latin typeface="Chalkboard" pitchFamily="-65" charset="0"/>
              </a:rPr>
              <a:t>Short-term temperature response functions differ from long-term temperature responses, owing to temperature acclimation.</a:t>
            </a:r>
          </a:p>
          <a:p>
            <a:pPr>
              <a:lnSpc>
                <a:spcPct val="90000"/>
              </a:lnSpc>
            </a:pPr>
            <a:r>
              <a:rPr lang="en-US" sz="2000" dirty="0" smtClean="0">
                <a:latin typeface="Chalkboard" pitchFamily="-65" charset="0"/>
              </a:rPr>
              <a:t>Temperature acclimation of respiration is dynamic.</a:t>
            </a:r>
          </a:p>
          <a:p>
            <a:pPr>
              <a:lnSpc>
                <a:spcPct val="90000"/>
              </a:lnSpc>
            </a:pPr>
            <a:r>
              <a:rPr lang="en-US" sz="2000" dirty="0" smtClean="0">
                <a:latin typeface="Chalkboard" pitchFamily="-65" charset="0"/>
              </a:rPr>
              <a:t>Type 1 acclimation (Q</a:t>
            </a:r>
            <a:r>
              <a:rPr lang="en-US" sz="2000" baseline="-25000" dirty="0" smtClean="0">
                <a:latin typeface="Chalkboard" pitchFamily="-65" charset="0"/>
              </a:rPr>
              <a:t>10</a:t>
            </a:r>
            <a:r>
              <a:rPr lang="en-US" sz="2000" dirty="0" smtClean="0">
                <a:latin typeface="Chalkboard" pitchFamily="-65" charset="0"/>
              </a:rPr>
              <a:t>) underpinned by changes in substrate and/or energy demand.</a:t>
            </a:r>
          </a:p>
          <a:p>
            <a:pPr>
              <a:lnSpc>
                <a:spcPct val="90000"/>
              </a:lnSpc>
            </a:pPr>
            <a:r>
              <a:rPr lang="en-US" sz="2000" dirty="0" smtClean="0">
                <a:latin typeface="Chalkboard" pitchFamily="-65" charset="0"/>
              </a:rPr>
              <a:t>Type 2 acclimation (shifts in elevation) linked to development.</a:t>
            </a:r>
          </a:p>
          <a:p>
            <a:pPr>
              <a:lnSpc>
                <a:spcPct val="90000"/>
              </a:lnSpc>
            </a:pPr>
            <a:r>
              <a:rPr lang="en-US" sz="2000" dirty="0" smtClean="0">
                <a:latin typeface="Chalkboard" pitchFamily="-65" charset="0"/>
              </a:rPr>
              <a:t>Temperature acclimation of plants and soils may constrain respiratory carbon fluxes, resulting in a </a:t>
            </a:r>
            <a:r>
              <a:rPr lang="en-US" sz="2000" dirty="0">
                <a:latin typeface="Chalkboard" pitchFamily="-65" charset="0"/>
              </a:rPr>
              <a:t>negative feedback on the global carbon </a:t>
            </a:r>
            <a:r>
              <a:rPr lang="en-US" sz="2000" dirty="0" smtClean="0">
                <a:latin typeface="Chalkboard" pitchFamily="-65" charset="0"/>
              </a:rPr>
              <a:t>cycle.</a:t>
            </a:r>
          </a:p>
          <a:p>
            <a:pPr>
              <a:lnSpc>
                <a:spcPct val="90000"/>
              </a:lnSpc>
              <a:buNone/>
            </a:pPr>
            <a:endParaRPr lang="en-US" sz="2000" dirty="0">
              <a:latin typeface="Chalkboard" pitchFamily="-65" charset="0"/>
            </a:endParaRPr>
          </a:p>
        </p:txBody>
      </p:sp>
      <p:sp>
        <p:nvSpPr>
          <p:cNvPr id="178182" name="Rectangle 6"/>
          <p:cNvSpPr>
            <a:spLocks noGrp="1" noChangeArrowheads="1"/>
          </p:cNvSpPr>
          <p:nvPr>
            <p:ph type="title"/>
          </p:nvPr>
        </p:nvSpPr>
        <p:spPr>
          <a:xfrm>
            <a:off x="304800" y="457200"/>
            <a:ext cx="5029200" cy="1143000"/>
          </a:xfrm>
        </p:spPr>
        <p:txBody>
          <a:bodyPr/>
          <a:lstStyle/>
          <a:p>
            <a:r>
              <a:rPr lang="en-US" sz="2800" dirty="0" smtClean="0">
                <a:latin typeface="Chalkboard" pitchFamily="-65" charset="0"/>
              </a:rPr>
              <a:t>Conclusions and implications</a:t>
            </a:r>
            <a:endParaRPr lang="en-US" dirty="0"/>
          </a:p>
        </p:txBody>
      </p:sp>
      <p:pic>
        <p:nvPicPr>
          <p:cNvPr id="178183" name="Picture 7" descr="carbon_cycle"/>
          <p:cNvPicPr>
            <a:picLocks noChangeAspect="1" noChangeArrowheads="1"/>
          </p:cNvPicPr>
          <p:nvPr/>
        </p:nvPicPr>
        <p:blipFill>
          <a:blip r:embed="rId3"/>
          <a:srcRect/>
          <a:stretch>
            <a:fillRect/>
          </a:stretch>
        </p:blipFill>
        <p:spPr bwMode="auto">
          <a:xfrm>
            <a:off x="6400800" y="228601"/>
            <a:ext cx="2133600" cy="1737718"/>
          </a:xfrm>
          <a:prstGeom prst="rect">
            <a:avLst/>
          </a:prstGeo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9" name="Rectangle 3"/>
          <p:cNvSpPr>
            <a:spLocks noGrp="1" noChangeArrowheads="1"/>
          </p:cNvSpPr>
          <p:nvPr>
            <p:ph type="title"/>
          </p:nvPr>
        </p:nvSpPr>
        <p:spPr/>
        <p:txBody>
          <a:bodyPr/>
          <a:lstStyle/>
          <a:p>
            <a:pPr algn="l"/>
            <a:r>
              <a:rPr lang="en-US" sz="3200" dirty="0" smtClean="0">
                <a:latin typeface="Chalkboard" pitchFamily="-65" charset="0"/>
              </a:rPr>
              <a:t>Overview</a:t>
            </a:r>
            <a:endParaRPr lang="en-US" dirty="0"/>
          </a:p>
        </p:txBody>
      </p:sp>
      <p:sp>
        <p:nvSpPr>
          <p:cNvPr id="214020" name="Rectangle 4"/>
          <p:cNvSpPr>
            <a:spLocks noGrp="1" noChangeArrowheads="1"/>
          </p:cNvSpPr>
          <p:nvPr>
            <p:ph type="body" idx="1"/>
          </p:nvPr>
        </p:nvSpPr>
        <p:spPr>
          <a:xfrm>
            <a:off x="533400" y="1905000"/>
            <a:ext cx="4876800" cy="4114800"/>
          </a:xfrm>
        </p:spPr>
        <p:txBody>
          <a:bodyPr/>
          <a:lstStyle/>
          <a:p>
            <a:endParaRPr lang="en-US" sz="2400" dirty="0" smtClean="0">
              <a:latin typeface="Chalkboard" pitchFamily="-65" charset="0"/>
            </a:endParaRPr>
          </a:p>
          <a:p>
            <a:r>
              <a:rPr lang="en-US" sz="2400" dirty="0" smtClean="0">
                <a:solidFill>
                  <a:schemeClr val="bg1">
                    <a:lumMod val="65000"/>
                  </a:schemeClr>
                </a:solidFill>
                <a:latin typeface="Chalkboard" pitchFamily="-65" charset="0"/>
              </a:rPr>
              <a:t>What is the temperature response of respiration?</a:t>
            </a:r>
          </a:p>
          <a:p>
            <a:r>
              <a:rPr lang="en-US" sz="2400" dirty="0" smtClean="0">
                <a:solidFill>
                  <a:schemeClr val="bg1">
                    <a:lumMod val="65000"/>
                  </a:schemeClr>
                </a:solidFill>
                <a:latin typeface="Chalkboard" pitchFamily="-65" charset="0"/>
              </a:rPr>
              <a:t>What is temperature acclimation of respiration?</a:t>
            </a:r>
          </a:p>
          <a:p>
            <a:r>
              <a:rPr lang="en-US" sz="2400" dirty="0" smtClean="0">
                <a:latin typeface="Chalkboard" pitchFamily="-65" charset="0"/>
              </a:rPr>
              <a:t>How can experiments and observations contribute to modeling efforts?</a:t>
            </a:r>
          </a:p>
        </p:txBody>
      </p:sp>
      <p:pic>
        <p:nvPicPr>
          <p:cNvPr id="214022" name="Picture 6"/>
          <p:cNvPicPr>
            <a:picLocks noChangeAspect="1" noChangeArrowheads="1"/>
          </p:cNvPicPr>
          <p:nvPr/>
        </p:nvPicPr>
        <p:blipFill>
          <a:blip r:embed="rId3"/>
          <a:srcRect/>
          <a:stretch>
            <a:fillRect/>
          </a:stretch>
        </p:blipFill>
        <p:spPr bwMode="auto">
          <a:xfrm>
            <a:off x="6324600" y="2362200"/>
            <a:ext cx="1752600" cy="2124761"/>
          </a:xfrm>
          <a:prstGeom prst="rect">
            <a:avLst/>
          </a:prstGeom>
          <a:noFill/>
          <a:ln w="12700">
            <a:solidFill>
              <a:srgbClr val="000000"/>
            </a:solidFill>
            <a:miter lim="800000"/>
            <a:headEnd/>
            <a:tailEnd/>
          </a:ln>
          <a:effectLst>
            <a:outerShdw blurRad="63500" dist="38099" dir="2700000" algn="ctr" rotWithShape="0">
              <a:srgbClr val="000000">
                <a:alpha val="74998"/>
              </a:srgbClr>
            </a:outerShdw>
          </a:effectLst>
        </p:spPr>
      </p:pic>
      <p:grpSp>
        <p:nvGrpSpPr>
          <p:cNvPr id="2" name="Group 13"/>
          <p:cNvGrpSpPr>
            <a:grpSpLocks/>
          </p:cNvGrpSpPr>
          <p:nvPr/>
        </p:nvGrpSpPr>
        <p:grpSpPr bwMode="auto">
          <a:xfrm>
            <a:off x="5638800" y="4724400"/>
            <a:ext cx="2438400" cy="1828800"/>
            <a:chOff x="0" y="63"/>
            <a:chExt cx="5616" cy="4113"/>
          </a:xfrm>
          <a:effectLst>
            <a:outerShdw blurRad="50800" dist="38100" dir="2700000">
              <a:srgbClr val="000000">
                <a:alpha val="43000"/>
              </a:srgbClr>
            </a:outerShdw>
          </a:effectLst>
        </p:grpSpPr>
        <p:pic>
          <p:nvPicPr>
            <p:cNvPr id="8" name="Picture 2"/>
            <p:cNvPicPr>
              <a:picLocks noChangeAspect="1" noChangeArrowheads="1"/>
            </p:cNvPicPr>
            <p:nvPr/>
          </p:nvPicPr>
          <p:blipFill>
            <a:blip r:embed="rId4"/>
            <a:srcRect/>
            <a:stretch>
              <a:fillRect/>
            </a:stretch>
          </p:blipFill>
          <p:spPr bwMode="auto">
            <a:xfrm>
              <a:off x="96" y="96"/>
              <a:ext cx="1428" cy="1440"/>
            </a:xfrm>
            <a:prstGeom prst="rect">
              <a:avLst/>
            </a:prstGeom>
            <a:noFill/>
            <a:ln w="9525">
              <a:noFill/>
              <a:miter lim="800000"/>
              <a:headEnd/>
              <a:tailEnd/>
            </a:ln>
            <a:effectLst/>
          </p:spPr>
        </p:pic>
        <p:pic>
          <p:nvPicPr>
            <p:cNvPr id="9" name="Picture 3"/>
            <p:cNvPicPr>
              <a:picLocks noChangeAspect="1" noChangeArrowheads="1"/>
            </p:cNvPicPr>
            <p:nvPr/>
          </p:nvPicPr>
          <p:blipFill>
            <a:blip r:embed="rId5"/>
            <a:srcRect/>
            <a:stretch>
              <a:fillRect/>
            </a:stretch>
          </p:blipFill>
          <p:spPr bwMode="auto">
            <a:xfrm>
              <a:off x="1652" y="63"/>
              <a:ext cx="1296" cy="1728"/>
            </a:xfrm>
            <a:prstGeom prst="rect">
              <a:avLst/>
            </a:prstGeom>
            <a:noFill/>
            <a:ln w="9525">
              <a:noFill/>
              <a:miter lim="800000"/>
              <a:headEnd/>
              <a:tailEnd/>
            </a:ln>
            <a:effectLst/>
          </p:spPr>
        </p:pic>
        <p:pic>
          <p:nvPicPr>
            <p:cNvPr id="10" name="Picture 4"/>
            <p:cNvPicPr>
              <a:picLocks noChangeAspect="1" noChangeArrowheads="1"/>
            </p:cNvPicPr>
            <p:nvPr/>
          </p:nvPicPr>
          <p:blipFill>
            <a:blip r:embed="rId6"/>
            <a:srcRect/>
            <a:stretch>
              <a:fillRect/>
            </a:stretch>
          </p:blipFill>
          <p:spPr bwMode="auto">
            <a:xfrm>
              <a:off x="3120" y="96"/>
              <a:ext cx="1129" cy="1968"/>
            </a:xfrm>
            <a:prstGeom prst="rect">
              <a:avLst/>
            </a:prstGeom>
            <a:noFill/>
            <a:ln w="9525">
              <a:noFill/>
              <a:miter lim="800000"/>
              <a:headEnd/>
              <a:tailEnd/>
            </a:ln>
            <a:effectLst/>
          </p:spPr>
        </p:pic>
        <p:pic>
          <p:nvPicPr>
            <p:cNvPr id="11" name="Picture 5" descr="P9130081"/>
            <p:cNvPicPr>
              <a:picLocks noChangeAspect="1" noChangeArrowheads="1"/>
            </p:cNvPicPr>
            <p:nvPr/>
          </p:nvPicPr>
          <p:blipFill>
            <a:blip r:embed="rId7"/>
            <a:srcRect/>
            <a:stretch>
              <a:fillRect/>
            </a:stretch>
          </p:blipFill>
          <p:spPr bwMode="auto">
            <a:xfrm>
              <a:off x="96" y="1680"/>
              <a:ext cx="1392" cy="1044"/>
            </a:xfrm>
            <a:prstGeom prst="rect">
              <a:avLst/>
            </a:prstGeom>
            <a:noFill/>
          </p:spPr>
        </p:pic>
        <p:pic>
          <p:nvPicPr>
            <p:cNvPr id="12" name="Picture 6"/>
            <p:cNvPicPr>
              <a:picLocks noChangeAspect="1" noChangeArrowheads="1"/>
            </p:cNvPicPr>
            <p:nvPr/>
          </p:nvPicPr>
          <p:blipFill>
            <a:blip r:embed="rId8"/>
            <a:srcRect/>
            <a:stretch>
              <a:fillRect/>
            </a:stretch>
          </p:blipFill>
          <p:spPr bwMode="auto">
            <a:xfrm>
              <a:off x="0" y="2928"/>
              <a:ext cx="1488" cy="1154"/>
            </a:xfrm>
            <a:prstGeom prst="rect">
              <a:avLst/>
            </a:prstGeom>
            <a:noFill/>
            <a:ln w="9525">
              <a:noFill/>
              <a:miter lim="800000"/>
              <a:headEnd/>
              <a:tailEnd/>
            </a:ln>
            <a:effectLst/>
          </p:spPr>
        </p:pic>
        <p:pic>
          <p:nvPicPr>
            <p:cNvPr id="13" name="Picture 7"/>
            <p:cNvPicPr>
              <a:picLocks noChangeAspect="1" noChangeArrowheads="1"/>
            </p:cNvPicPr>
            <p:nvPr/>
          </p:nvPicPr>
          <p:blipFill>
            <a:blip r:embed="rId9"/>
            <a:srcRect/>
            <a:stretch>
              <a:fillRect/>
            </a:stretch>
          </p:blipFill>
          <p:spPr bwMode="auto">
            <a:xfrm>
              <a:off x="4512" y="2736"/>
              <a:ext cx="1080" cy="1440"/>
            </a:xfrm>
            <a:prstGeom prst="rect">
              <a:avLst/>
            </a:prstGeom>
            <a:noFill/>
            <a:ln w="9525">
              <a:noFill/>
              <a:miter lim="800000"/>
              <a:headEnd/>
              <a:tailEnd/>
            </a:ln>
            <a:effectLst/>
          </p:spPr>
        </p:pic>
        <p:pic>
          <p:nvPicPr>
            <p:cNvPr id="14" name="Picture 8"/>
            <p:cNvPicPr>
              <a:picLocks noChangeAspect="1" noChangeArrowheads="1"/>
            </p:cNvPicPr>
            <p:nvPr/>
          </p:nvPicPr>
          <p:blipFill>
            <a:blip r:embed="rId10"/>
            <a:srcRect/>
            <a:stretch>
              <a:fillRect/>
            </a:stretch>
          </p:blipFill>
          <p:spPr bwMode="auto">
            <a:xfrm>
              <a:off x="4320" y="96"/>
              <a:ext cx="1296" cy="1260"/>
            </a:xfrm>
            <a:prstGeom prst="rect">
              <a:avLst/>
            </a:prstGeom>
            <a:noFill/>
            <a:ln w="9525">
              <a:noFill/>
              <a:miter lim="800000"/>
              <a:headEnd/>
              <a:tailEnd/>
            </a:ln>
            <a:effectLst/>
          </p:spPr>
        </p:pic>
        <p:pic>
          <p:nvPicPr>
            <p:cNvPr id="15" name="Picture 9"/>
            <p:cNvPicPr>
              <a:picLocks noChangeAspect="1" noChangeArrowheads="1"/>
            </p:cNvPicPr>
            <p:nvPr/>
          </p:nvPicPr>
          <p:blipFill>
            <a:blip r:embed="rId11"/>
            <a:srcRect/>
            <a:stretch>
              <a:fillRect/>
            </a:stretch>
          </p:blipFill>
          <p:spPr bwMode="auto">
            <a:xfrm>
              <a:off x="1584" y="1920"/>
              <a:ext cx="1447" cy="2160"/>
            </a:xfrm>
            <a:prstGeom prst="rect">
              <a:avLst/>
            </a:prstGeom>
            <a:noFill/>
            <a:ln w="9525">
              <a:noFill/>
              <a:miter lim="800000"/>
              <a:headEnd/>
              <a:tailEnd/>
            </a:ln>
            <a:effectLst/>
          </p:spPr>
        </p:pic>
        <p:pic>
          <p:nvPicPr>
            <p:cNvPr id="16" name="Picture 10"/>
            <p:cNvPicPr>
              <a:picLocks noChangeAspect="1" noChangeArrowheads="1"/>
            </p:cNvPicPr>
            <p:nvPr/>
          </p:nvPicPr>
          <p:blipFill>
            <a:blip r:embed="rId12"/>
            <a:srcRect/>
            <a:stretch>
              <a:fillRect/>
            </a:stretch>
          </p:blipFill>
          <p:spPr bwMode="auto">
            <a:xfrm>
              <a:off x="3120" y="2112"/>
              <a:ext cx="1241" cy="1071"/>
            </a:xfrm>
            <a:prstGeom prst="rect">
              <a:avLst/>
            </a:prstGeom>
            <a:noFill/>
            <a:ln w="9525">
              <a:noFill/>
              <a:miter lim="800000"/>
              <a:headEnd/>
              <a:tailEnd/>
            </a:ln>
            <a:effectLst/>
          </p:spPr>
        </p:pic>
        <p:pic>
          <p:nvPicPr>
            <p:cNvPr id="17" name="Picture 11" descr="P9130173"/>
            <p:cNvPicPr>
              <a:picLocks noChangeAspect="1" noChangeArrowheads="1"/>
            </p:cNvPicPr>
            <p:nvPr/>
          </p:nvPicPr>
          <p:blipFill>
            <a:blip r:embed="rId13"/>
            <a:srcRect/>
            <a:stretch>
              <a:fillRect/>
            </a:stretch>
          </p:blipFill>
          <p:spPr bwMode="auto">
            <a:xfrm>
              <a:off x="3120" y="3216"/>
              <a:ext cx="1200" cy="959"/>
            </a:xfrm>
            <a:prstGeom prst="rect">
              <a:avLst/>
            </a:prstGeom>
            <a:noFill/>
          </p:spPr>
        </p:pic>
        <p:pic>
          <p:nvPicPr>
            <p:cNvPr id="18" name="Picture 12"/>
            <p:cNvPicPr>
              <a:picLocks noChangeAspect="1" noChangeArrowheads="1"/>
            </p:cNvPicPr>
            <p:nvPr/>
          </p:nvPicPr>
          <p:blipFill>
            <a:blip r:embed="rId14"/>
            <a:srcRect/>
            <a:stretch>
              <a:fillRect/>
            </a:stretch>
          </p:blipFill>
          <p:spPr bwMode="auto">
            <a:xfrm>
              <a:off x="4464" y="1392"/>
              <a:ext cx="1111" cy="1259"/>
            </a:xfrm>
            <a:prstGeom prst="rect">
              <a:avLst/>
            </a:prstGeom>
            <a:noFill/>
            <a:ln w="9525">
              <a:noFill/>
              <a:miter lim="800000"/>
              <a:headEnd/>
              <a:tailEnd/>
            </a:ln>
            <a:effectLst/>
          </p:spPr>
        </p:pic>
      </p:grpSp>
      <p:pic>
        <p:nvPicPr>
          <p:cNvPr id="19" name="Picture 11"/>
          <p:cNvPicPr>
            <a:picLocks noChangeAspect="1" noChangeArrowheads="1"/>
          </p:cNvPicPr>
          <p:nvPr/>
        </p:nvPicPr>
        <p:blipFill>
          <a:blip r:embed="rId15"/>
          <a:srcRect t="6329" b="3165"/>
          <a:stretch>
            <a:fillRect/>
          </a:stretch>
        </p:blipFill>
        <p:spPr bwMode="auto">
          <a:xfrm>
            <a:off x="5638800" y="457200"/>
            <a:ext cx="2514600" cy="1591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pSp>
        <p:nvGrpSpPr>
          <p:cNvPr id="11277" name="Group 13"/>
          <p:cNvGrpSpPr>
            <a:grpSpLocks/>
          </p:cNvGrpSpPr>
          <p:nvPr/>
        </p:nvGrpSpPr>
        <p:grpSpPr bwMode="auto">
          <a:xfrm>
            <a:off x="0" y="100013"/>
            <a:ext cx="8915400" cy="6529387"/>
            <a:chOff x="0" y="63"/>
            <a:chExt cx="5616" cy="4113"/>
          </a:xfrm>
        </p:grpSpPr>
        <p:pic>
          <p:nvPicPr>
            <p:cNvPr id="11266" name="Picture 2"/>
            <p:cNvPicPr>
              <a:picLocks noChangeAspect="1" noChangeArrowheads="1"/>
            </p:cNvPicPr>
            <p:nvPr/>
          </p:nvPicPr>
          <p:blipFill>
            <a:blip r:embed="rId3"/>
            <a:srcRect/>
            <a:stretch>
              <a:fillRect/>
            </a:stretch>
          </p:blipFill>
          <p:spPr bwMode="auto">
            <a:xfrm>
              <a:off x="96" y="96"/>
              <a:ext cx="1428" cy="1440"/>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1652" y="63"/>
              <a:ext cx="1296" cy="172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5"/>
            <a:srcRect/>
            <a:stretch>
              <a:fillRect/>
            </a:stretch>
          </p:blipFill>
          <p:spPr bwMode="auto">
            <a:xfrm>
              <a:off x="3120" y="96"/>
              <a:ext cx="1129" cy="1968"/>
            </a:xfrm>
            <a:prstGeom prst="rect">
              <a:avLst/>
            </a:prstGeom>
            <a:noFill/>
            <a:ln w="9525">
              <a:noFill/>
              <a:miter lim="800000"/>
              <a:headEnd/>
              <a:tailEnd/>
            </a:ln>
            <a:effectLst/>
          </p:spPr>
        </p:pic>
        <p:pic>
          <p:nvPicPr>
            <p:cNvPr id="11269" name="Picture 5" descr="P9130081"/>
            <p:cNvPicPr>
              <a:picLocks noChangeAspect="1" noChangeArrowheads="1"/>
            </p:cNvPicPr>
            <p:nvPr/>
          </p:nvPicPr>
          <p:blipFill>
            <a:blip r:embed="rId6"/>
            <a:srcRect/>
            <a:stretch>
              <a:fillRect/>
            </a:stretch>
          </p:blipFill>
          <p:spPr bwMode="auto">
            <a:xfrm>
              <a:off x="96" y="1680"/>
              <a:ext cx="1392" cy="1044"/>
            </a:xfrm>
            <a:prstGeom prst="rect">
              <a:avLst/>
            </a:prstGeom>
            <a:noFill/>
          </p:spPr>
        </p:pic>
        <p:pic>
          <p:nvPicPr>
            <p:cNvPr id="11270" name="Picture 6"/>
            <p:cNvPicPr>
              <a:picLocks noChangeAspect="1" noChangeArrowheads="1"/>
            </p:cNvPicPr>
            <p:nvPr/>
          </p:nvPicPr>
          <p:blipFill>
            <a:blip r:embed="rId7"/>
            <a:srcRect/>
            <a:stretch>
              <a:fillRect/>
            </a:stretch>
          </p:blipFill>
          <p:spPr bwMode="auto">
            <a:xfrm>
              <a:off x="0" y="2928"/>
              <a:ext cx="1488" cy="1154"/>
            </a:xfrm>
            <a:prstGeom prst="rect">
              <a:avLst/>
            </a:prstGeom>
            <a:noFill/>
            <a:ln w="9525">
              <a:noFill/>
              <a:miter lim="800000"/>
              <a:headEnd/>
              <a:tailEnd/>
            </a:ln>
            <a:effectLst/>
          </p:spPr>
        </p:pic>
        <p:pic>
          <p:nvPicPr>
            <p:cNvPr id="11271" name="Picture 7"/>
            <p:cNvPicPr>
              <a:picLocks noChangeAspect="1" noChangeArrowheads="1"/>
            </p:cNvPicPr>
            <p:nvPr/>
          </p:nvPicPr>
          <p:blipFill>
            <a:blip r:embed="rId8"/>
            <a:srcRect/>
            <a:stretch>
              <a:fillRect/>
            </a:stretch>
          </p:blipFill>
          <p:spPr bwMode="auto">
            <a:xfrm>
              <a:off x="4512" y="2736"/>
              <a:ext cx="1080" cy="1440"/>
            </a:xfrm>
            <a:prstGeom prst="rect">
              <a:avLst/>
            </a:prstGeom>
            <a:noFill/>
            <a:ln w="9525">
              <a:noFill/>
              <a:miter lim="800000"/>
              <a:headEnd/>
              <a:tailEnd/>
            </a:ln>
            <a:effectLst/>
          </p:spPr>
        </p:pic>
        <p:pic>
          <p:nvPicPr>
            <p:cNvPr id="11272" name="Picture 8"/>
            <p:cNvPicPr>
              <a:picLocks noChangeAspect="1" noChangeArrowheads="1"/>
            </p:cNvPicPr>
            <p:nvPr/>
          </p:nvPicPr>
          <p:blipFill>
            <a:blip r:embed="rId9"/>
            <a:srcRect/>
            <a:stretch>
              <a:fillRect/>
            </a:stretch>
          </p:blipFill>
          <p:spPr bwMode="auto">
            <a:xfrm>
              <a:off x="4320" y="96"/>
              <a:ext cx="1296" cy="1260"/>
            </a:xfrm>
            <a:prstGeom prst="rect">
              <a:avLst/>
            </a:prstGeom>
            <a:noFill/>
            <a:ln w="9525">
              <a:noFill/>
              <a:miter lim="800000"/>
              <a:headEnd/>
              <a:tailEnd/>
            </a:ln>
            <a:effectLst/>
          </p:spPr>
        </p:pic>
        <p:pic>
          <p:nvPicPr>
            <p:cNvPr id="11273" name="Picture 9"/>
            <p:cNvPicPr>
              <a:picLocks noChangeAspect="1" noChangeArrowheads="1"/>
            </p:cNvPicPr>
            <p:nvPr/>
          </p:nvPicPr>
          <p:blipFill>
            <a:blip r:embed="rId10"/>
            <a:srcRect/>
            <a:stretch>
              <a:fillRect/>
            </a:stretch>
          </p:blipFill>
          <p:spPr bwMode="auto">
            <a:xfrm>
              <a:off x="1584" y="1920"/>
              <a:ext cx="1447" cy="2160"/>
            </a:xfrm>
            <a:prstGeom prst="rect">
              <a:avLst/>
            </a:prstGeom>
            <a:noFill/>
            <a:ln w="9525">
              <a:noFill/>
              <a:miter lim="800000"/>
              <a:headEnd/>
              <a:tailEnd/>
            </a:ln>
            <a:effectLst/>
          </p:spPr>
        </p:pic>
        <p:pic>
          <p:nvPicPr>
            <p:cNvPr id="11274" name="Picture 10"/>
            <p:cNvPicPr>
              <a:picLocks noChangeAspect="1" noChangeArrowheads="1"/>
            </p:cNvPicPr>
            <p:nvPr/>
          </p:nvPicPr>
          <p:blipFill>
            <a:blip r:embed="rId11"/>
            <a:srcRect/>
            <a:stretch>
              <a:fillRect/>
            </a:stretch>
          </p:blipFill>
          <p:spPr bwMode="auto">
            <a:xfrm>
              <a:off x="3120" y="2112"/>
              <a:ext cx="1241" cy="1071"/>
            </a:xfrm>
            <a:prstGeom prst="rect">
              <a:avLst/>
            </a:prstGeom>
            <a:noFill/>
            <a:ln w="9525">
              <a:noFill/>
              <a:miter lim="800000"/>
              <a:headEnd/>
              <a:tailEnd/>
            </a:ln>
            <a:effectLst/>
          </p:spPr>
        </p:pic>
        <p:pic>
          <p:nvPicPr>
            <p:cNvPr id="11275" name="Picture 11" descr="P9130173"/>
            <p:cNvPicPr>
              <a:picLocks noChangeAspect="1" noChangeArrowheads="1"/>
            </p:cNvPicPr>
            <p:nvPr/>
          </p:nvPicPr>
          <p:blipFill>
            <a:blip r:embed="rId12"/>
            <a:srcRect/>
            <a:stretch>
              <a:fillRect/>
            </a:stretch>
          </p:blipFill>
          <p:spPr bwMode="auto">
            <a:xfrm>
              <a:off x="3120" y="3216"/>
              <a:ext cx="1200" cy="959"/>
            </a:xfrm>
            <a:prstGeom prst="rect">
              <a:avLst/>
            </a:prstGeom>
            <a:noFill/>
          </p:spPr>
        </p:pic>
        <p:pic>
          <p:nvPicPr>
            <p:cNvPr id="11276" name="Picture 12"/>
            <p:cNvPicPr>
              <a:picLocks noChangeAspect="1" noChangeArrowheads="1"/>
            </p:cNvPicPr>
            <p:nvPr/>
          </p:nvPicPr>
          <p:blipFill>
            <a:blip r:embed="rId13"/>
            <a:srcRect/>
            <a:stretch>
              <a:fillRect/>
            </a:stretch>
          </p:blipFill>
          <p:spPr bwMode="auto">
            <a:xfrm>
              <a:off x="4464" y="1392"/>
              <a:ext cx="1111" cy="1259"/>
            </a:xfrm>
            <a:prstGeom prst="rect">
              <a:avLst/>
            </a:prstGeom>
            <a:noFill/>
            <a:ln w="9525">
              <a:noFill/>
              <a:miter lim="800000"/>
              <a:headEnd/>
              <a:tailEnd/>
            </a:ln>
            <a:effectLst/>
          </p:spPr>
        </p:pic>
      </p:gr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Fig 1 Hi Res.jpg"/>
          <p:cNvPicPr>
            <a:picLocks noChangeAspect="1"/>
          </p:cNvPicPr>
          <p:nvPr/>
        </p:nvPicPr>
        <p:blipFill>
          <a:blip r:embed="rId3"/>
          <a:stretch>
            <a:fillRect/>
          </a:stretch>
        </p:blipFill>
        <p:spPr>
          <a:xfrm>
            <a:off x="717954" y="1021352"/>
            <a:ext cx="7130646" cy="5531848"/>
          </a:xfrm>
          <a:prstGeom prst="rect">
            <a:avLst/>
          </a:prstGeom>
        </p:spPr>
      </p:pic>
      <p:sp>
        <p:nvSpPr>
          <p:cNvPr id="8197" name="Text Box 5"/>
          <p:cNvSpPr txBox="1">
            <a:spLocks noChangeArrowheads="1"/>
          </p:cNvSpPr>
          <p:nvPr/>
        </p:nvSpPr>
        <p:spPr bwMode="auto">
          <a:xfrm>
            <a:off x="5257800" y="6477000"/>
            <a:ext cx="2979738" cy="304800"/>
          </a:xfrm>
          <a:prstGeom prst="rect">
            <a:avLst/>
          </a:prstGeom>
          <a:noFill/>
          <a:ln w="9525">
            <a:noFill/>
            <a:miter lim="800000"/>
            <a:headEnd/>
            <a:tailEnd/>
          </a:ln>
          <a:effectLst/>
        </p:spPr>
        <p:txBody>
          <a:bodyPr wrap="none">
            <a:prstTxWarp prst="textNoShape">
              <a:avLst/>
            </a:prstTxWarp>
            <a:spAutoFit/>
          </a:bodyPr>
          <a:lstStyle/>
          <a:p>
            <a:r>
              <a:rPr lang="en-US" sz="1400"/>
              <a:t>Reich </a:t>
            </a:r>
            <a:r>
              <a:rPr lang="en-US" sz="1400" i="1"/>
              <a:t>et al.</a:t>
            </a:r>
            <a:r>
              <a:rPr lang="en-US" sz="1400"/>
              <a:t> 2008, </a:t>
            </a:r>
            <a:r>
              <a:rPr lang="en-US" sz="1400" i="1"/>
              <a:t>Ecology Letters</a:t>
            </a:r>
            <a:endParaRPr lang="en-US" sz="1600"/>
          </a:p>
        </p:txBody>
      </p:sp>
      <p:sp>
        <p:nvSpPr>
          <p:cNvPr id="8198" name="Text Box 6"/>
          <p:cNvSpPr txBox="1">
            <a:spLocks noChangeArrowheads="1"/>
          </p:cNvSpPr>
          <p:nvPr/>
        </p:nvSpPr>
        <p:spPr bwMode="auto">
          <a:xfrm>
            <a:off x="533400" y="304800"/>
            <a:ext cx="8382000" cy="457200"/>
          </a:xfrm>
          <a:prstGeom prst="rect">
            <a:avLst/>
          </a:prstGeom>
          <a:noFill/>
          <a:ln w="9525">
            <a:noFill/>
            <a:miter lim="800000"/>
            <a:headEnd/>
            <a:tailEnd/>
          </a:ln>
          <a:effectLst/>
        </p:spPr>
        <p:txBody>
          <a:bodyPr>
            <a:prstTxWarp prst="textNoShape">
              <a:avLst/>
            </a:prstTxWarp>
            <a:spAutoFit/>
          </a:bodyPr>
          <a:lstStyle/>
          <a:p>
            <a:r>
              <a:rPr lang="en-US"/>
              <a:t>Comparing leaf, stem, and root respiration</a:t>
            </a:r>
          </a:p>
        </p:txBody>
      </p:sp>
      <p:sp>
        <p:nvSpPr>
          <p:cNvPr id="8199" name="Text Box 7"/>
          <p:cNvSpPr txBox="1">
            <a:spLocks noChangeArrowheads="1"/>
          </p:cNvSpPr>
          <p:nvPr/>
        </p:nvSpPr>
        <p:spPr bwMode="auto">
          <a:xfrm>
            <a:off x="609600" y="762000"/>
            <a:ext cx="4168775" cy="336550"/>
          </a:xfrm>
          <a:prstGeom prst="rect">
            <a:avLst/>
          </a:prstGeom>
          <a:noFill/>
          <a:ln w="9525">
            <a:noFill/>
            <a:miter lim="800000"/>
            <a:headEnd/>
            <a:tailEnd/>
          </a:ln>
          <a:effectLst/>
        </p:spPr>
        <p:txBody>
          <a:bodyPr wrap="none">
            <a:prstTxWarp prst="textNoShape">
              <a:avLst/>
            </a:prstTxWarp>
            <a:spAutoFit/>
          </a:bodyPr>
          <a:lstStyle/>
          <a:p>
            <a:r>
              <a:rPr lang="en-US" sz="1600" dirty="0"/>
              <a:t>287 species worldwide, 2510 measurements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6" name="Picture 4"/>
          <p:cNvPicPr>
            <a:picLocks noGrp="1" noChangeAspect="1" noChangeArrowheads="1"/>
          </p:cNvPicPr>
          <p:nvPr>
            <p:ph/>
          </p:nvPr>
        </p:nvPicPr>
        <p:blipFill>
          <a:blip r:embed="rId3"/>
          <a:srcRect/>
          <a:stretch>
            <a:fillRect/>
          </a:stretch>
        </p:blipFill>
        <p:spPr>
          <a:xfrm>
            <a:off x="936625" y="1066800"/>
            <a:ext cx="7269163" cy="5486400"/>
          </a:xfrm>
          <a:noFill/>
          <a:ln/>
        </p:spPr>
      </p:pic>
      <p:sp>
        <p:nvSpPr>
          <p:cNvPr id="8197" name="Text Box 5"/>
          <p:cNvSpPr txBox="1">
            <a:spLocks noChangeArrowheads="1"/>
          </p:cNvSpPr>
          <p:nvPr/>
        </p:nvSpPr>
        <p:spPr bwMode="auto">
          <a:xfrm>
            <a:off x="5257800" y="6477000"/>
            <a:ext cx="2979738" cy="304800"/>
          </a:xfrm>
          <a:prstGeom prst="rect">
            <a:avLst/>
          </a:prstGeom>
          <a:noFill/>
          <a:ln w="9525">
            <a:noFill/>
            <a:miter lim="800000"/>
            <a:headEnd/>
            <a:tailEnd/>
          </a:ln>
          <a:effectLst/>
        </p:spPr>
        <p:txBody>
          <a:bodyPr wrap="none">
            <a:prstTxWarp prst="textNoShape">
              <a:avLst/>
            </a:prstTxWarp>
            <a:spAutoFit/>
          </a:bodyPr>
          <a:lstStyle/>
          <a:p>
            <a:r>
              <a:rPr lang="en-US" sz="1400"/>
              <a:t>Reich </a:t>
            </a:r>
            <a:r>
              <a:rPr lang="en-US" sz="1400" i="1"/>
              <a:t>et al.</a:t>
            </a:r>
            <a:r>
              <a:rPr lang="en-US" sz="1400"/>
              <a:t> 2008, </a:t>
            </a:r>
            <a:r>
              <a:rPr lang="en-US" sz="1400" i="1"/>
              <a:t>Ecology Letters</a:t>
            </a:r>
            <a:endParaRPr lang="en-US" sz="1600"/>
          </a:p>
        </p:txBody>
      </p:sp>
      <p:sp>
        <p:nvSpPr>
          <p:cNvPr id="8198" name="Text Box 6"/>
          <p:cNvSpPr txBox="1">
            <a:spLocks noChangeArrowheads="1"/>
          </p:cNvSpPr>
          <p:nvPr/>
        </p:nvSpPr>
        <p:spPr bwMode="auto">
          <a:xfrm>
            <a:off x="533400" y="304800"/>
            <a:ext cx="8382000" cy="457200"/>
          </a:xfrm>
          <a:prstGeom prst="rect">
            <a:avLst/>
          </a:prstGeom>
          <a:noFill/>
          <a:ln w="9525">
            <a:noFill/>
            <a:miter lim="800000"/>
            <a:headEnd/>
            <a:tailEnd/>
          </a:ln>
          <a:effectLst/>
        </p:spPr>
        <p:txBody>
          <a:bodyPr>
            <a:prstTxWarp prst="textNoShape">
              <a:avLst/>
            </a:prstTxWarp>
            <a:spAutoFit/>
          </a:bodyPr>
          <a:lstStyle/>
          <a:p>
            <a:r>
              <a:rPr lang="en-US"/>
              <a:t>Comparing leaf, stem, and root respiration</a:t>
            </a:r>
          </a:p>
        </p:txBody>
      </p:sp>
      <p:sp>
        <p:nvSpPr>
          <p:cNvPr id="8199" name="Text Box 7"/>
          <p:cNvSpPr txBox="1">
            <a:spLocks noChangeArrowheads="1"/>
          </p:cNvSpPr>
          <p:nvPr/>
        </p:nvSpPr>
        <p:spPr bwMode="auto">
          <a:xfrm>
            <a:off x="609600" y="762000"/>
            <a:ext cx="4168775" cy="336550"/>
          </a:xfrm>
          <a:prstGeom prst="rect">
            <a:avLst/>
          </a:prstGeom>
          <a:noFill/>
          <a:ln w="9525">
            <a:noFill/>
            <a:miter lim="800000"/>
            <a:headEnd/>
            <a:tailEnd/>
          </a:ln>
          <a:effectLst/>
        </p:spPr>
        <p:txBody>
          <a:bodyPr wrap="none">
            <a:prstTxWarp prst="textNoShape">
              <a:avLst/>
            </a:prstTxWarp>
            <a:spAutoFit/>
          </a:bodyPr>
          <a:lstStyle/>
          <a:p>
            <a:r>
              <a:rPr lang="en-US" sz="1600" dirty="0"/>
              <a:t>287 species worldwide, 2510 measurements</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20" name="Picture 4"/>
          <p:cNvPicPr>
            <a:picLocks noGrp="1" noChangeAspect="1" noChangeArrowheads="1"/>
          </p:cNvPicPr>
          <p:nvPr>
            <p:ph/>
          </p:nvPr>
        </p:nvPicPr>
        <p:blipFill>
          <a:blip r:embed="rId3"/>
          <a:srcRect/>
          <a:stretch>
            <a:fillRect/>
          </a:stretch>
        </p:blipFill>
        <p:spPr>
          <a:xfrm>
            <a:off x="685800" y="2282825"/>
            <a:ext cx="7772400" cy="2139950"/>
          </a:xfrm>
          <a:noFill/>
          <a:ln/>
        </p:spPr>
      </p:pic>
      <p:sp>
        <p:nvSpPr>
          <p:cNvPr id="9222" name="Text Box 6"/>
          <p:cNvSpPr txBox="1">
            <a:spLocks noChangeArrowheads="1"/>
          </p:cNvSpPr>
          <p:nvPr/>
        </p:nvSpPr>
        <p:spPr bwMode="auto">
          <a:xfrm>
            <a:off x="533400" y="838200"/>
            <a:ext cx="8382000" cy="830997"/>
          </a:xfrm>
          <a:prstGeom prst="rect">
            <a:avLst/>
          </a:prstGeom>
          <a:noFill/>
          <a:ln w="9525">
            <a:noFill/>
            <a:miter lim="800000"/>
            <a:headEnd/>
            <a:tailEnd/>
          </a:ln>
          <a:effectLst/>
        </p:spPr>
        <p:txBody>
          <a:bodyPr>
            <a:prstTxWarp prst="textNoShape">
              <a:avLst/>
            </a:prstTxWarp>
            <a:spAutoFit/>
          </a:bodyPr>
          <a:lstStyle/>
          <a:p>
            <a:r>
              <a:rPr lang="en-US" dirty="0"/>
              <a:t>Leaves differ from stems and roots in respiration-N</a:t>
            </a:r>
            <a:r>
              <a:rPr lang="en-US" dirty="0" smtClean="0"/>
              <a:t> scaling relationships</a:t>
            </a:r>
            <a:endParaRPr lang="en-US" dirty="0"/>
          </a:p>
        </p:txBody>
      </p:sp>
      <p:sp>
        <p:nvSpPr>
          <p:cNvPr id="9223" name="AutoShape 7"/>
          <p:cNvSpPr>
            <a:spLocks noChangeArrowheads="1"/>
          </p:cNvSpPr>
          <p:nvPr/>
        </p:nvSpPr>
        <p:spPr bwMode="auto">
          <a:xfrm>
            <a:off x="4572000" y="3581400"/>
            <a:ext cx="152400" cy="762000"/>
          </a:xfrm>
          <a:prstGeom prst="upDownArrow">
            <a:avLst>
              <a:gd name="adj1" fmla="val 50000"/>
              <a:gd name="adj2" fmla="val 100000"/>
            </a:avLst>
          </a:prstGeom>
          <a:solidFill>
            <a:srgbClr val="FFFF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9224" name="Line 8"/>
          <p:cNvSpPr>
            <a:spLocks noChangeShapeType="1"/>
          </p:cNvSpPr>
          <p:nvPr/>
        </p:nvSpPr>
        <p:spPr bwMode="auto">
          <a:xfrm>
            <a:off x="685800" y="4419600"/>
            <a:ext cx="7772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9225" name="Text Box 9"/>
          <p:cNvSpPr txBox="1">
            <a:spLocks noChangeArrowheads="1"/>
          </p:cNvSpPr>
          <p:nvPr/>
        </p:nvSpPr>
        <p:spPr bwMode="auto">
          <a:xfrm>
            <a:off x="533400" y="1905000"/>
            <a:ext cx="4168775" cy="336550"/>
          </a:xfrm>
          <a:prstGeom prst="rect">
            <a:avLst/>
          </a:prstGeom>
          <a:noFill/>
          <a:ln w="9525">
            <a:noFill/>
            <a:miter lim="800000"/>
            <a:headEnd/>
            <a:tailEnd/>
          </a:ln>
          <a:effectLst/>
        </p:spPr>
        <p:txBody>
          <a:bodyPr wrap="none">
            <a:prstTxWarp prst="textNoShape">
              <a:avLst/>
            </a:prstTxWarp>
            <a:spAutoFit/>
          </a:bodyPr>
          <a:lstStyle/>
          <a:p>
            <a:r>
              <a:rPr lang="en-US" sz="1600" dirty="0"/>
              <a:t>287 species worldwide, 2510 measurements</a:t>
            </a:r>
            <a:endParaRPr lang="en-US" dirty="0">
              <a:latin typeface="Times" pitchFamily="-65" charset="0"/>
            </a:endParaRPr>
          </a:p>
        </p:txBody>
      </p:sp>
      <p:sp>
        <p:nvSpPr>
          <p:cNvPr id="9" name="Rectangle 8"/>
          <p:cNvSpPr/>
          <p:nvPr/>
        </p:nvSpPr>
        <p:spPr>
          <a:xfrm>
            <a:off x="609600" y="4596824"/>
            <a:ext cx="7678705" cy="584776"/>
          </a:xfrm>
          <a:prstGeom prst="rect">
            <a:avLst/>
          </a:prstGeom>
        </p:spPr>
        <p:txBody>
          <a:bodyPr wrap="none">
            <a:spAutoFit/>
          </a:bodyPr>
          <a:lstStyle/>
          <a:p>
            <a:r>
              <a:rPr lang="en-US" sz="1600" dirty="0" smtClean="0"/>
              <a:t>Scaling relationships are expressed as the log-log form of the equation: Y = Y</a:t>
            </a:r>
            <a:r>
              <a:rPr lang="en-US" sz="1600" baseline="-25000" dirty="0" smtClean="0"/>
              <a:t>0</a:t>
            </a:r>
            <a:r>
              <a:rPr lang="en-US" sz="1600" dirty="0" smtClean="0"/>
              <a:t>M</a:t>
            </a:r>
            <a:r>
              <a:rPr lang="en-US" sz="1600" baseline="30000" dirty="0" smtClean="0"/>
              <a:t>b</a:t>
            </a:r>
            <a:endParaRPr lang="en-US" sz="1600" dirty="0" smtClean="0"/>
          </a:p>
          <a:p>
            <a:r>
              <a:rPr lang="en-US" sz="1600" dirty="0" smtClean="0"/>
              <a:t>Reduced major axis intercepts and slopes (exponents) are shown </a:t>
            </a:r>
            <a:endParaRPr lang="en-US" sz="16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7" name="Rectangle 9"/>
          <p:cNvSpPr>
            <a:spLocks noChangeArrowheads="1"/>
          </p:cNvSpPr>
          <p:nvPr/>
        </p:nvSpPr>
        <p:spPr bwMode="auto">
          <a:xfrm>
            <a:off x="762000" y="2057400"/>
            <a:ext cx="2209800" cy="584776"/>
          </a:xfrm>
          <a:prstGeom prst="rect">
            <a:avLst/>
          </a:prstGeom>
          <a:noFill/>
          <a:ln w="9525">
            <a:noFill/>
            <a:miter lim="800000"/>
            <a:headEnd/>
            <a:tailEnd/>
          </a:ln>
        </p:spPr>
        <p:txBody>
          <a:bodyPr>
            <a:prstTxWarp prst="textNoShape">
              <a:avLst/>
            </a:prstTxWarp>
            <a:spAutoFit/>
          </a:bodyPr>
          <a:lstStyle/>
          <a:p>
            <a:r>
              <a:rPr lang="en-US" sz="1600" dirty="0" smtClean="0">
                <a:solidFill>
                  <a:srgbClr val="000000"/>
                </a:solidFill>
              </a:rPr>
              <a:t>Harvard Forest soil warming study</a:t>
            </a:r>
            <a:endParaRPr lang="en-US" sz="1600" dirty="0">
              <a:solidFill>
                <a:srgbClr val="000000"/>
              </a:solidFill>
            </a:endParaRPr>
          </a:p>
        </p:txBody>
      </p:sp>
      <p:sp>
        <p:nvSpPr>
          <p:cNvPr id="217099" name="Text Box 11"/>
          <p:cNvSpPr txBox="1">
            <a:spLocks noChangeArrowheads="1"/>
          </p:cNvSpPr>
          <p:nvPr/>
        </p:nvSpPr>
        <p:spPr bwMode="auto">
          <a:xfrm>
            <a:off x="304800" y="6248400"/>
            <a:ext cx="5365571"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t>Burton </a:t>
            </a:r>
            <a:r>
              <a:rPr lang="en-US" sz="1600" i="1" dirty="0" smtClean="0"/>
              <a:t>et </a:t>
            </a:r>
            <a:r>
              <a:rPr lang="en-US" sz="1600" i="1" dirty="0"/>
              <a:t>al.</a:t>
            </a:r>
            <a:r>
              <a:rPr lang="en-US" sz="1600" dirty="0"/>
              <a:t> </a:t>
            </a:r>
            <a:r>
              <a:rPr lang="en-US" sz="1600" dirty="0" smtClean="0"/>
              <a:t>2008, </a:t>
            </a:r>
            <a:r>
              <a:rPr lang="en-US" sz="1600" i="1" dirty="0" smtClean="0"/>
              <a:t>Journal of Integrative Plant Biology</a:t>
            </a:r>
            <a:endParaRPr lang="en-US" sz="1600" dirty="0"/>
          </a:p>
        </p:txBody>
      </p:sp>
      <p:sp>
        <p:nvSpPr>
          <p:cNvPr id="217100" name="Text Box 12"/>
          <p:cNvSpPr txBox="1">
            <a:spLocks noChangeArrowheads="1"/>
          </p:cNvSpPr>
          <p:nvPr/>
        </p:nvSpPr>
        <p:spPr bwMode="auto">
          <a:xfrm>
            <a:off x="381000" y="609600"/>
            <a:ext cx="7848600" cy="830997"/>
          </a:xfrm>
          <a:prstGeom prst="rect">
            <a:avLst/>
          </a:prstGeom>
          <a:noFill/>
          <a:ln w="9525">
            <a:noFill/>
            <a:miter lim="800000"/>
            <a:headEnd/>
            <a:tailEnd/>
          </a:ln>
          <a:effectLst/>
        </p:spPr>
        <p:txBody>
          <a:bodyPr>
            <a:prstTxWarp prst="textNoShape">
              <a:avLst/>
            </a:prstTxWarp>
            <a:spAutoFit/>
          </a:bodyPr>
          <a:lstStyle/>
          <a:p>
            <a:r>
              <a:rPr lang="en-US" dirty="0" smtClean="0"/>
              <a:t>Field-based evidence of acclimation of root respiration to temperature</a:t>
            </a:r>
            <a:endParaRPr lang="en-US" dirty="0"/>
          </a:p>
        </p:txBody>
      </p:sp>
      <p:pic>
        <p:nvPicPr>
          <p:cNvPr id="6" name="Picture 5" descr="Fig 8.tiff"/>
          <p:cNvPicPr>
            <a:picLocks noChangeAspect="1"/>
          </p:cNvPicPr>
          <p:nvPr/>
        </p:nvPicPr>
        <p:blipFill>
          <a:blip r:embed="rId3"/>
          <a:stretch>
            <a:fillRect/>
          </a:stretch>
        </p:blipFill>
        <p:spPr>
          <a:xfrm>
            <a:off x="3124200" y="1726689"/>
            <a:ext cx="5415822" cy="3988311"/>
          </a:xfrm>
          <a:prstGeom prst="rect">
            <a:avLst/>
          </a:prstGeom>
        </p:spPr>
      </p:pic>
      <p:sp>
        <p:nvSpPr>
          <p:cNvPr id="7" name="Rectangle 9"/>
          <p:cNvSpPr>
            <a:spLocks noChangeArrowheads="1"/>
          </p:cNvSpPr>
          <p:nvPr/>
        </p:nvSpPr>
        <p:spPr bwMode="auto">
          <a:xfrm>
            <a:off x="6781800" y="3200400"/>
            <a:ext cx="1676400" cy="58477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0000"/>
                </a:solidFill>
              </a:rPr>
              <a:t>Warmed soils</a:t>
            </a:r>
          </a:p>
          <a:p>
            <a:r>
              <a:rPr lang="en-US" sz="1600" dirty="0" smtClean="0">
                <a:solidFill>
                  <a:srgbClr val="000000"/>
                </a:solidFill>
              </a:rPr>
              <a:t>(ambient + 5°C)</a:t>
            </a:r>
            <a:endParaRPr lang="en-US" sz="1600" dirty="0">
              <a:solidFill>
                <a:srgbClr val="000000"/>
              </a:solidFill>
            </a:endParaRPr>
          </a:p>
        </p:txBody>
      </p:sp>
      <p:sp>
        <p:nvSpPr>
          <p:cNvPr id="9" name="Rectangle 9"/>
          <p:cNvSpPr>
            <a:spLocks noChangeArrowheads="1"/>
          </p:cNvSpPr>
          <p:nvPr/>
        </p:nvSpPr>
        <p:spPr bwMode="auto">
          <a:xfrm>
            <a:off x="6705600" y="1981200"/>
            <a:ext cx="1676400" cy="338554"/>
          </a:xfrm>
          <a:prstGeom prst="rect">
            <a:avLst/>
          </a:prstGeom>
          <a:noFill/>
          <a:ln w="9525">
            <a:noFill/>
            <a:miter lim="800000"/>
            <a:headEnd/>
            <a:tailEnd/>
          </a:ln>
        </p:spPr>
        <p:txBody>
          <a:bodyPr wrap="square">
            <a:prstTxWarp prst="textNoShape">
              <a:avLst/>
            </a:prstTxWarp>
            <a:spAutoFit/>
          </a:bodyPr>
          <a:lstStyle/>
          <a:p>
            <a:r>
              <a:rPr lang="en-US" sz="1600" dirty="0" err="1" smtClean="0">
                <a:solidFill>
                  <a:srgbClr val="000000"/>
                </a:solidFill>
              </a:rPr>
              <a:t>Unwarmed</a:t>
            </a:r>
            <a:r>
              <a:rPr lang="en-US" sz="1600" dirty="0" smtClean="0">
                <a:solidFill>
                  <a:srgbClr val="000000"/>
                </a:solidFill>
              </a:rPr>
              <a:t> soils</a:t>
            </a:r>
            <a:endParaRPr lang="en-US" sz="1600" dirty="0">
              <a:solidFill>
                <a:srgbClr val="000000"/>
              </a:solidFill>
            </a:endParaRPr>
          </a:p>
        </p:txBody>
      </p:sp>
      <p:sp>
        <p:nvSpPr>
          <p:cNvPr id="10" name="Text Box 10"/>
          <p:cNvSpPr txBox="1">
            <a:spLocks noChangeArrowheads="1"/>
          </p:cNvSpPr>
          <p:nvPr/>
        </p:nvSpPr>
        <p:spPr bwMode="auto">
          <a:xfrm>
            <a:off x="4219995" y="4419600"/>
            <a:ext cx="2714205" cy="338554"/>
          </a:xfrm>
          <a:prstGeom prst="rect">
            <a:avLst/>
          </a:prstGeom>
          <a:noFill/>
          <a:ln w="12700">
            <a:noFill/>
            <a:miter lim="800000"/>
            <a:headEnd/>
            <a:tailEnd/>
          </a:ln>
          <a:effectLst/>
        </p:spPr>
        <p:txBody>
          <a:bodyPr wrap="square">
            <a:prstTxWarp prst="textNoShape">
              <a:avLst/>
            </a:prstTxWarp>
            <a:spAutoFit/>
          </a:bodyPr>
          <a:lstStyle/>
          <a:p>
            <a:r>
              <a:rPr lang="en-US" sz="1600" dirty="0" smtClean="0">
                <a:solidFill>
                  <a:srgbClr val="000000"/>
                </a:solidFill>
              </a:rPr>
              <a:t>Intercepts differ</a:t>
            </a:r>
            <a:r>
              <a:rPr lang="en-US" sz="1600" i="1" dirty="0" smtClean="0">
                <a:solidFill>
                  <a:srgbClr val="000000"/>
                </a:solidFill>
              </a:rPr>
              <a:t>, P </a:t>
            </a:r>
            <a:r>
              <a:rPr lang="en-US" sz="1600" dirty="0" smtClean="0">
                <a:solidFill>
                  <a:srgbClr val="000000"/>
                </a:solidFill>
              </a:rPr>
              <a:t>&lt; 0.001</a:t>
            </a:r>
            <a:endParaRPr lang="en-US" sz="1600" dirty="0">
              <a:solidFill>
                <a:srgbClr val="000000"/>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3241" name="Text Box 9"/>
          <p:cNvSpPr txBox="1">
            <a:spLocks noChangeArrowheads="1"/>
          </p:cNvSpPr>
          <p:nvPr/>
        </p:nvSpPr>
        <p:spPr bwMode="auto">
          <a:xfrm>
            <a:off x="457200" y="304800"/>
            <a:ext cx="8397875" cy="830997"/>
          </a:xfrm>
          <a:prstGeom prst="rect">
            <a:avLst/>
          </a:prstGeom>
          <a:noFill/>
          <a:ln w="9525">
            <a:noFill/>
            <a:miter lim="800000"/>
            <a:headEnd/>
            <a:tailEnd/>
          </a:ln>
          <a:effectLst/>
        </p:spPr>
        <p:txBody>
          <a:bodyPr wrap="square">
            <a:prstTxWarp prst="textNoShape">
              <a:avLst/>
            </a:prstTxWarp>
            <a:spAutoFit/>
          </a:bodyPr>
          <a:lstStyle/>
          <a:p>
            <a:r>
              <a:rPr lang="en-US" dirty="0" smtClean="0"/>
              <a:t>Does temperature acclimation alters R vs. N scaling in roots and leaves?</a:t>
            </a:r>
            <a:endParaRPr lang="en-US" dirty="0"/>
          </a:p>
        </p:txBody>
      </p:sp>
      <p:sp>
        <p:nvSpPr>
          <p:cNvPr id="223243" name="Text Box 11"/>
          <p:cNvSpPr txBox="1">
            <a:spLocks noChangeArrowheads="1"/>
          </p:cNvSpPr>
          <p:nvPr/>
        </p:nvSpPr>
        <p:spPr bwMode="auto">
          <a:xfrm>
            <a:off x="4114800" y="6205538"/>
            <a:ext cx="3698448"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t>Atkinson </a:t>
            </a:r>
            <a:r>
              <a:rPr lang="en-US" sz="1600" i="1" dirty="0"/>
              <a:t>et al.</a:t>
            </a:r>
            <a:r>
              <a:rPr lang="en-US" sz="1600" dirty="0"/>
              <a:t> </a:t>
            </a:r>
            <a:r>
              <a:rPr lang="en-US" sz="1600" dirty="0" smtClean="0"/>
              <a:t>2006, </a:t>
            </a:r>
            <a:r>
              <a:rPr lang="en-US" sz="1600" i="1" dirty="0" smtClean="0"/>
              <a:t>New </a:t>
            </a:r>
            <a:r>
              <a:rPr lang="en-US" sz="1600" i="1" dirty="0" err="1" smtClean="0"/>
              <a:t>Phytologist</a:t>
            </a:r>
            <a:endParaRPr lang="en-US" sz="1600" dirty="0"/>
          </a:p>
        </p:txBody>
      </p:sp>
      <p:sp>
        <p:nvSpPr>
          <p:cNvPr id="223244" name="Rectangle 12"/>
          <p:cNvSpPr>
            <a:spLocks noChangeArrowheads="1"/>
          </p:cNvSpPr>
          <p:nvPr/>
        </p:nvSpPr>
        <p:spPr bwMode="auto">
          <a:xfrm>
            <a:off x="762000" y="1143000"/>
            <a:ext cx="3657600" cy="58477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0000"/>
                </a:solidFill>
              </a:rPr>
              <a:t>Five herbaceous species</a:t>
            </a:r>
          </a:p>
          <a:p>
            <a:r>
              <a:rPr lang="en-US" sz="1600" dirty="0" smtClean="0">
                <a:solidFill>
                  <a:srgbClr val="000000"/>
                </a:solidFill>
              </a:rPr>
              <a:t>Controlled environment study</a:t>
            </a:r>
            <a:endParaRPr lang="en-US" sz="1600" dirty="0">
              <a:solidFill>
                <a:srgbClr val="000000"/>
              </a:solidFill>
            </a:endParaRPr>
          </a:p>
        </p:txBody>
      </p:sp>
      <p:pic>
        <p:nvPicPr>
          <p:cNvPr id="8" name="Picture 7"/>
          <p:cNvPicPr>
            <a:picLocks noChangeAspect="1"/>
          </p:cNvPicPr>
          <p:nvPr/>
        </p:nvPicPr>
        <p:blipFill>
          <a:blip r:embed="rId3"/>
          <a:stretch>
            <a:fillRect/>
          </a:stretch>
        </p:blipFill>
        <p:spPr>
          <a:xfrm>
            <a:off x="2590800" y="1905000"/>
            <a:ext cx="5388352" cy="4013200"/>
          </a:xfrm>
          <a:prstGeom prst="rect">
            <a:avLst/>
          </a:prstGeom>
        </p:spPr>
      </p:pic>
      <p:sp>
        <p:nvSpPr>
          <p:cNvPr id="10" name="Rectangle 9"/>
          <p:cNvSpPr>
            <a:spLocks noChangeArrowheads="1"/>
          </p:cNvSpPr>
          <p:nvPr/>
        </p:nvSpPr>
        <p:spPr bwMode="auto">
          <a:xfrm>
            <a:off x="3657600" y="2133600"/>
            <a:ext cx="2057400"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0000"/>
                </a:solidFill>
              </a:rPr>
              <a:t>Cold-grown 13/8 °C</a:t>
            </a:r>
            <a:endParaRPr lang="en-US" sz="1600" dirty="0">
              <a:solidFill>
                <a:srgbClr val="000000"/>
              </a:solidFill>
            </a:endParaRPr>
          </a:p>
        </p:txBody>
      </p:sp>
      <p:sp>
        <p:nvSpPr>
          <p:cNvPr id="11" name="Rectangle 10"/>
          <p:cNvSpPr>
            <a:spLocks noChangeArrowheads="1"/>
          </p:cNvSpPr>
          <p:nvPr/>
        </p:nvSpPr>
        <p:spPr bwMode="auto">
          <a:xfrm>
            <a:off x="3657600" y="2404646"/>
            <a:ext cx="2286000" cy="338554"/>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0000"/>
                </a:solidFill>
              </a:rPr>
              <a:t>Warm-grown 25/20 °C</a:t>
            </a:r>
            <a:endParaRPr lang="en-US" sz="1600" dirty="0">
              <a:solidFill>
                <a:srgbClr val="000000"/>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3236" name="Picture 4"/>
          <p:cNvPicPr>
            <a:picLocks noGrp="1" noChangeAspect="1" noChangeArrowheads="1"/>
          </p:cNvPicPr>
          <p:nvPr>
            <p:ph/>
          </p:nvPr>
        </p:nvPicPr>
        <p:blipFill>
          <a:blip r:embed="rId3"/>
          <a:srcRect t="4878" r="853"/>
          <a:stretch>
            <a:fillRect/>
          </a:stretch>
        </p:blipFill>
        <p:spPr>
          <a:xfrm>
            <a:off x="2590800" y="1773238"/>
            <a:ext cx="4016375" cy="3368675"/>
          </a:xfrm>
          <a:noFill/>
          <a:ln/>
        </p:spPr>
      </p:pic>
      <p:sp>
        <p:nvSpPr>
          <p:cNvPr id="223239" name="Text Box 7"/>
          <p:cNvSpPr txBox="1">
            <a:spLocks noChangeArrowheads="1"/>
          </p:cNvSpPr>
          <p:nvPr/>
        </p:nvSpPr>
        <p:spPr bwMode="auto">
          <a:xfrm>
            <a:off x="838200" y="2743200"/>
            <a:ext cx="1752600" cy="1069975"/>
          </a:xfrm>
          <a:prstGeom prst="rect">
            <a:avLst/>
          </a:prstGeom>
          <a:noFill/>
          <a:ln w="9525">
            <a:noFill/>
            <a:miter lim="800000"/>
            <a:headEnd/>
            <a:tailEnd/>
          </a:ln>
        </p:spPr>
        <p:txBody>
          <a:bodyPr>
            <a:prstTxWarp prst="textNoShape">
              <a:avLst/>
            </a:prstTxWarp>
            <a:spAutoFit/>
          </a:bodyPr>
          <a:lstStyle/>
          <a:p>
            <a:pPr algn="ctr"/>
            <a:r>
              <a:rPr lang="en-US" sz="1600" dirty="0">
                <a:latin typeface="Arial" pitchFamily="-65" charset="0"/>
              </a:rPr>
              <a:t>R</a:t>
            </a:r>
            <a:endParaRPr lang="en-US" sz="1600" dirty="0" smtClean="0">
              <a:latin typeface="Arial" pitchFamily="-65" charset="0"/>
            </a:endParaRPr>
          </a:p>
          <a:p>
            <a:pPr algn="ctr"/>
            <a:r>
              <a:rPr lang="en-US" sz="1600" dirty="0" smtClean="0">
                <a:latin typeface="Arial" pitchFamily="-65" charset="0"/>
              </a:rPr>
              <a:t>Nitrogen-based </a:t>
            </a:r>
            <a:r>
              <a:rPr lang="en-US" sz="1600" dirty="0">
                <a:latin typeface="Arial" pitchFamily="-65" charset="0"/>
              </a:rPr>
              <a:t>at 20 °C</a:t>
            </a:r>
          </a:p>
          <a:p>
            <a:pPr algn="ctr"/>
            <a:r>
              <a:rPr lang="en-US" sz="1600" dirty="0">
                <a:latin typeface="Arial" pitchFamily="-65" charset="0"/>
              </a:rPr>
              <a:t>(µmol mol N</a:t>
            </a:r>
            <a:r>
              <a:rPr lang="en-US" sz="1600" baseline="30000" dirty="0">
                <a:latin typeface="Arial" pitchFamily="-65" charset="0"/>
              </a:rPr>
              <a:t>-1</a:t>
            </a:r>
            <a:r>
              <a:rPr lang="en-US" sz="1600" dirty="0">
                <a:latin typeface="Arial" pitchFamily="-65" charset="0"/>
              </a:rPr>
              <a:t>s</a:t>
            </a:r>
            <a:r>
              <a:rPr lang="en-US" sz="1600" baseline="30000" dirty="0">
                <a:latin typeface="Arial" pitchFamily="-65" charset="0"/>
              </a:rPr>
              <a:t>-1</a:t>
            </a:r>
            <a:r>
              <a:rPr lang="en-US" sz="1600" dirty="0">
                <a:latin typeface="Arial" pitchFamily="-65" charset="0"/>
              </a:rPr>
              <a:t>)</a:t>
            </a:r>
            <a:endParaRPr lang="en-US" dirty="0"/>
          </a:p>
        </p:txBody>
      </p:sp>
      <p:sp>
        <p:nvSpPr>
          <p:cNvPr id="223241" name="Text Box 9"/>
          <p:cNvSpPr txBox="1">
            <a:spLocks noChangeArrowheads="1"/>
          </p:cNvSpPr>
          <p:nvPr/>
        </p:nvSpPr>
        <p:spPr bwMode="auto">
          <a:xfrm>
            <a:off x="517525" y="312003"/>
            <a:ext cx="8169275" cy="830997"/>
          </a:xfrm>
          <a:prstGeom prst="rect">
            <a:avLst/>
          </a:prstGeom>
          <a:noFill/>
          <a:ln w="9525">
            <a:noFill/>
            <a:miter lim="800000"/>
            <a:headEnd/>
            <a:tailEnd/>
          </a:ln>
          <a:effectLst/>
        </p:spPr>
        <p:txBody>
          <a:bodyPr wrap="square">
            <a:prstTxWarp prst="textNoShape">
              <a:avLst/>
            </a:prstTxWarp>
            <a:spAutoFit/>
          </a:bodyPr>
          <a:lstStyle/>
          <a:p>
            <a:r>
              <a:rPr lang="en-US" dirty="0" smtClean="0"/>
              <a:t>Is variation in respiration per unit N explained by soluble sugar contents?</a:t>
            </a:r>
            <a:endParaRPr lang="en-US" dirty="0"/>
          </a:p>
        </p:txBody>
      </p:sp>
      <p:sp>
        <p:nvSpPr>
          <p:cNvPr id="223242" name="Text Box 10"/>
          <p:cNvSpPr txBox="1">
            <a:spLocks noChangeArrowheads="1"/>
          </p:cNvSpPr>
          <p:nvPr/>
        </p:nvSpPr>
        <p:spPr bwMode="auto">
          <a:xfrm>
            <a:off x="3352800" y="2057400"/>
            <a:ext cx="1731963" cy="336550"/>
          </a:xfrm>
          <a:prstGeom prst="rect">
            <a:avLst/>
          </a:prstGeom>
          <a:noFill/>
          <a:ln w="12700">
            <a:noFill/>
            <a:miter lim="800000"/>
            <a:headEnd/>
            <a:tailEnd/>
          </a:ln>
          <a:effectLst/>
        </p:spPr>
        <p:txBody>
          <a:bodyPr wrap="none">
            <a:prstTxWarp prst="textNoShape">
              <a:avLst/>
            </a:prstTxWarp>
            <a:spAutoFit/>
          </a:bodyPr>
          <a:lstStyle/>
          <a:p>
            <a:r>
              <a:rPr lang="en-US" sz="1600" i="1">
                <a:solidFill>
                  <a:srgbClr val="000000"/>
                </a:solidFill>
              </a:rPr>
              <a:t>r</a:t>
            </a:r>
            <a:r>
              <a:rPr lang="en-US" sz="1600" baseline="30000">
                <a:solidFill>
                  <a:srgbClr val="000000"/>
                </a:solidFill>
              </a:rPr>
              <a:t>2</a:t>
            </a:r>
            <a:r>
              <a:rPr lang="en-US" sz="1600">
                <a:solidFill>
                  <a:srgbClr val="000000"/>
                </a:solidFill>
              </a:rPr>
              <a:t> = 0.74, </a:t>
            </a:r>
            <a:r>
              <a:rPr lang="en-US" sz="1600" i="1">
                <a:solidFill>
                  <a:srgbClr val="000000"/>
                </a:solidFill>
              </a:rPr>
              <a:t>n</a:t>
            </a:r>
            <a:r>
              <a:rPr lang="en-US" sz="1600">
                <a:solidFill>
                  <a:srgbClr val="000000"/>
                </a:solidFill>
              </a:rPr>
              <a:t> = 48</a:t>
            </a:r>
          </a:p>
        </p:txBody>
      </p:sp>
      <p:sp>
        <p:nvSpPr>
          <p:cNvPr id="223243" name="Text Box 11"/>
          <p:cNvSpPr txBox="1">
            <a:spLocks noChangeArrowheads="1"/>
          </p:cNvSpPr>
          <p:nvPr/>
        </p:nvSpPr>
        <p:spPr bwMode="auto">
          <a:xfrm>
            <a:off x="4114800" y="6205538"/>
            <a:ext cx="4313238" cy="336550"/>
          </a:xfrm>
          <a:prstGeom prst="rect">
            <a:avLst/>
          </a:prstGeom>
          <a:noFill/>
          <a:ln w="9525">
            <a:noFill/>
            <a:miter lim="800000"/>
            <a:headEnd/>
            <a:tailEnd/>
          </a:ln>
          <a:effectLst/>
        </p:spPr>
        <p:txBody>
          <a:bodyPr wrap="none">
            <a:prstTxWarp prst="textNoShape">
              <a:avLst/>
            </a:prstTxWarp>
            <a:spAutoFit/>
          </a:bodyPr>
          <a:lstStyle/>
          <a:p>
            <a:r>
              <a:rPr lang="en-US" sz="1600"/>
              <a:t>Tjoelker </a:t>
            </a:r>
            <a:r>
              <a:rPr lang="en-US" sz="1600" i="1"/>
              <a:t>et al.</a:t>
            </a:r>
            <a:r>
              <a:rPr lang="en-US" sz="1600"/>
              <a:t> 2008, </a:t>
            </a:r>
            <a:r>
              <a:rPr lang="en-US" sz="1600" i="1"/>
              <a:t>Global Change Biology </a:t>
            </a:r>
            <a:endParaRPr lang="en-US" sz="1600"/>
          </a:p>
        </p:txBody>
      </p:sp>
      <p:sp>
        <p:nvSpPr>
          <p:cNvPr id="223244" name="Rectangle 12"/>
          <p:cNvSpPr>
            <a:spLocks noChangeArrowheads="1"/>
          </p:cNvSpPr>
          <p:nvPr/>
        </p:nvSpPr>
        <p:spPr bwMode="auto">
          <a:xfrm>
            <a:off x="6781800" y="3883025"/>
            <a:ext cx="1981200" cy="1069975"/>
          </a:xfrm>
          <a:prstGeom prst="rect">
            <a:avLst/>
          </a:prstGeom>
          <a:noFill/>
          <a:ln w="9525">
            <a:noFill/>
            <a:miter lim="800000"/>
            <a:headEnd/>
            <a:tailEnd/>
          </a:ln>
        </p:spPr>
        <p:txBody>
          <a:bodyPr>
            <a:prstTxWarp prst="textNoShape">
              <a:avLst/>
            </a:prstTxWarp>
            <a:spAutoFit/>
          </a:bodyPr>
          <a:lstStyle/>
          <a:p>
            <a:r>
              <a:rPr lang="en-US" sz="1600" i="1" dirty="0" err="1">
                <a:solidFill>
                  <a:srgbClr val="000000"/>
                </a:solidFill>
              </a:rPr>
              <a:t>Pinus</a:t>
            </a:r>
            <a:r>
              <a:rPr lang="en-US" sz="1600" i="1" dirty="0">
                <a:solidFill>
                  <a:srgbClr val="000000"/>
                </a:solidFill>
              </a:rPr>
              <a:t> </a:t>
            </a:r>
            <a:r>
              <a:rPr lang="en-US" sz="1600" i="1" dirty="0" err="1">
                <a:solidFill>
                  <a:srgbClr val="000000"/>
                </a:solidFill>
              </a:rPr>
              <a:t>banksiana</a:t>
            </a:r>
            <a:endParaRPr lang="en-US" sz="1600" i="1" dirty="0">
              <a:solidFill>
                <a:srgbClr val="000000"/>
              </a:solidFill>
            </a:endParaRPr>
          </a:p>
          <a:p>
            <a:r>
              <a:rPr lang="en-US" sz="1600" dirty="0">
                <a:solidFill>
                  <a:srgbClr val="000000"/>
                </a:solidFill>
              </a:rPr>
              <a:t>Seasonal variation among eight populations</a:t>
            </a:r>
            <a:endParaRPr lang="en-US" sz="1600" i="1" dirty="0">
              <a:solidFill>
                <a:srgbClr val="000000"/>
              </a:solidFill>
            </a:endParaRPr>
          </a:p>
        </p:txBody>
      </p:sp>
      <p:sp>
        <p:nvSpPr>
          <p:cNvPr id="8" name="Rectangle 21"/>
          <p:cNvSpPr>
            <a:spLocks noChangeArrowheads="1"/>
          </p:cNvSpPr>
          <p:nvPr/>
        </p:nvSpPr>
        <p:spPr bwMode="auto">
          <a:xfrm>
            <a:off x="838200" y="5358824"/>
            <a:ext cx="7391400" cy="338554"/>
          </a:xfrm>
          <a:prstGeom prst="rect">
            <a:avLst/>
          </a:prstGeom>
          <a:noFill/>
          <a:ln w="9525">
            <a:noFill/>
            <a:miter lim="800000"/>
            <a:headEnd/>
            <a:tailEnd/>
          </a:ln>
          <a:effectLst/>
        </p:spPr>
        <p:txBody>
          <a:bodyPr wrap="square">
            <a:prstTxWarp prst="textNoShape">
              <a:avLst/>
            </a:prstTxWarp>
            <a:spAutoFit/>
          </a:bodyPr>
          <a:lstStyle/>
          <a:p>
            <a:r>
              <a:rPr lang="en-US" sz="1600" i="1" dirty="0" smtClean="0">
                <a:solidFill>
                  <a:srgbClr val="0000FF"/>
                </a:solidFill>
              </a:rPr>
              <a:t>Evidence for substrate supply and/or </a:t>
            </a:r>
            <a:r>
              <a:rPr lang="en-US" sz="1600" i="1" dirty="0" err="1" smtClean="0">
                <a:solidFill>
                  <a:srgbClr val="0000FF"/>
                </a:solidFill>
              </a:rPr>
              <a:t>adenylate</a:t>
            </a:r>
            <a:r>
              <a:rPr lang="en-US" sz="1600" i="1" dirty="0" smtClean="0">
                <a:solidFill>
                  <a:srgbClr val="0000FF"/>
                </a:solidFill>
              </a:rPr>
              <a:t> demand limitation</a:t>
            </a:r>
            <a:endParaRPr lang="en-US" sz="1600" i="1" dirty="0">
              <a:solidFill>
                <a:srgbClr val="0000FF"/>
              </a:solidFill>
            </a:endParaRPr>
          </a:p>
        </p:txBody>
      </p:sp>
      <p:pic>
        <p:nvPicPr>
          <p:cNvPr id="11" name="Picture 17"/>
          <p:cNvPicPr>
            <a:picLocks noChangeAspect="1" noChangeArrowheads="1"/>
          </p:cNvPicPr>
          <p:nvPr/>
        </p:nvPicPr>
        <p:blipFill>
          <a:blip r:embed="rId4"/>
          <a:srcRect/>
          <a:stretch>
            <a:fillRect/>
          </a:stretch>
        </p:blipFill>
        <p:spPr bwMode="auto">
          <a:xfrm>
            <a:off x="6858000" y="1828800"/>
            <a:ext cx="1447800" cy="1950263"/>
          </a:xfrm>
          <a:prstGeom prst="rect">
            <a:avLst/>
          </a:prstGeom>
          <a:noFill/>
          <a:ln w="12700">
            <a:solidFill>
              <a:srgbClr val="000000"/>
            </a:solidFill>
            <a:miter lim="800000"/>
            <a:headEnd/>
            <a:tailEnd/>
          </a:ln>
        </p:spPr>
      </p:pic>
      <p:sp>
        <p:nvSpPr>
          <p:cNvPr id="13" name="Rectangle 12"/>
          <p:cNvSpPr>
            <a:spLocks noChangeArrowheads="1"/>
          </p:cNvSpPr>
          <p:nvPr/>
        </p:nvSpPr>
        <p:spPr bwMode="auto">
          <a:xfrm>
            <a:off x="762000" y="1600200"/>
            <a:ext cx="3657600" cy="584776"/>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0000"/>
                </a:solidFill>
              </a:rPr>
              <a:t>Leaf respiration</a:t>
            </a:r>
          </a:p>
          <a:p>
            <a:r>
              <a:rPr lang="en-US" sz="1600" dirty="0" smtClean="0">
                <a:solidFill>
                  <a:srgbClr val="000000"/>
                </a:solidFill>
              </a:rPr>
              <a:t>Field study</a:t>
            </a:r>
            <a:endParaRPr lang="en-US" sz="1600" dirty="0">
              <a:solidFill>
                <a:srgbClr val="000000"/>
              </a:solidFill>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9" name="Rectangle 3"/>
          <p:cNvSpPr>
            <a:spLocks noGrp="1" noChangeArrowheads="1"/>
          </p:cNvSpPr>
          <p:nvPr>
            <p:ph type="title"/>
          </p:nvPr>
        </p:nvSpPr>
        <p:spPr/>
        <p:txBody>
          <a:bodyPr/>
          <a:lstStyle/>
          <a:p>
            <a:pPr algn="l"/>
            <a:r>
              <a:rPr lang="en-US" sz="3200" dirty="0" smtClean="0">
                <a:latin typeface="Chalkboard" pitchFamily="-65" charset="0"/>
              </a:rPr>
              <a:t>Summary</a:t>
            </a:r>
            <a:endParaRPr lang="en-US" dirty="0"/>
          </a:p>
        </p:txBody>
      </p:sp>
      <p:grpSp>
        <p:nvGrpSpPr>
          <p:cNvPr id="2" name="Group 13"/>
          <p:cNvGrpSpPr>
            <a:grpSpLocks/>
          </p:cNvGrpSpPr>
          <p:nvPr/>
        </p:nvGrpSpPr>
        <p:grpSpPr bwMode="auto">
          <a:xfrm>
            <a:off x="6172200" y="457200"/>
            <a:ext cx="2438400" cy="1828800"/>
            <a:chOff x="0" y="63"/>
            <a:chExt cx="5616" cy="4113"/>
          </a:xfrm>
          <a:effectLst>
            <a:outerShdw blurRad="50800" dist="38100" dir="2700000">
              <a:srgbClr val="000000">
                <a:alpha val="43000"/>
              </a:srgbClr>
            </a:outerShdw>
          </a:effectLst>
        </p:grpSpPr>
        <p:pic>
          <p:nvPicPr>
            <p:cNvPr id="8" name="Picture 2"/>
            <p:cNvPicPr>
              <a:picLocks noChangeAspect="1" noChangeArrowheads="1"/>
            </p:cNvPicPr>
            <p:nvPr/>
          </p:nvPicPr>
          <p:blipFill>
            <a:blip r:embed="rId3"/>
            <a:srcRect/>
            <a:stretch>
              <a:fillRect/>
            </a:stretch>
          </p:blipFill>
          <p:spPr bwMode="auto">
            <a:xfrm>
              <a:off x="96" y="96"/>
              <a:ext cx="1428" cy="1440"/>
            </a:xfrm>
            <a:prstGeom prst="rect">
              <a:avLst/>
            </a:prstGeom>
            <a:noFill/>
            <a:ln w="9525">
              <a:noFill/>
              <a:miter lim="800000"/>
              <a:headEnd/>
              <a:tailEnd/>
            </a:ln>
            <a:effectLst/>
          </p:spPr>
        </p:pic>
        <p:pic>
          <p:nvPicPr>
            <p:cNvPr id="9" name="Picture 3"/>
            <p:cNvPicPr>
              <a:picLocks noChangeAspect="1" noChangeArrowheads="1"/>
            </p:cNvPicPr>
            <p:nvPr/>
          </p:nvPicPr>
          <p:blipFill>
            <a:blip r:embed="rId4"/>
            <a:srcRect/>
            <a:stretch>
              <a:fillRect/>
            </a:stretch>
          </p:blipFill>
          <p:spPr bwMode="auto">
            <a:xfrm>
              <a:off x="1652" y="63"/>
              <a:ext cx="1296" cy="1728"/>
            </a:xfrm>
            <a:prstGeom prst="rect">
              <a:avLst/>
            </a:prstGeom>
            <a:noFill/>
            <a:ln w="9525">
              <a:noFill/>
              <a:miter lim="800000"/>
              <a:headEnd/>
              <a:tailEnd/>
            </a:ln>
            <a:effectLst/>
          </p:spPr>
        </p:pic>
        <p:pic>
          <p:nvPicPr>
            <p:cNvPr id="10" name="Picture 4"/>
            <p:cNvPicPr>
              <a:picLocks noChangeAspect="1" noChangeArrowheads="1"/>
            </p:cNvPicPr>
            <p:nvPr/>
          </p:nvPicPr>
          <p:blipFill>
            <a:blip r:embed="rId5"/>
            <a:srcRect/>
            <a:stretch>
              <a:fillRect/>
            </a:stretch>
          </p:blipFill>
          <p:spPr bwMode="auto">
            <a:xfrm>
              <a:off x="3120" y="96"/>
              <a:ext cx="1129" cy="1968"/>
            </a:xfrm>
            <a:prstGeom prst="rect">
              <a:avLst/>
            </a:prstGeom>
            <a:noFill/>
            <a:ln w="9525">
              <a:noFill/>
              <a:miter lim="800000"/>
              <a:headEnd/>
              <a:tailEnd/>
            </a:ln>
            <a:effectLst/>
          </p:spPr>
        </p:pic>
        <p:pic>
          <p:nvPicPr>
            <p:cNvPr id="11" name="Picture 5" descr="P9130081"/>
            <p:cNvPicPr>
              <a:picLocks noChangeAspect="1" noChangeArrowheads="1"/>
            </p:cNvPicPr>
            <p:nvPr/>
          </p:nvPicPr>
          <p:blipFill>
            <a:blip r:embed="rId6"/>
            <a:srcRect/>
            <a:stretch>
              <a:fillRect/>
            </a:stretch>
          </p:blipFill>
          <p:spPr bwMode="auto">
            <a:xfrm>
              <a:off x="96" y="1680"/>
              <a:ext cx="1392" cy="1044"/>
            </a:xfrm>
            <a:prstGeom prst="rect">
              <a:avLst/>
            </a:prstGeom>
            <a:noFill/>
          </p:spPr>
        </p:pic>
        <p:pic>
          <p:nvPicPr>
            <p:cNvPr id="12" name="Picture 6"/>
            <p:cNvPicPr>
              <a:picLocks noChangeAspect="1" noChangeArrowheads="1"/>
            </p:cNvPicPr>
            <p:nvPr/>
          </p:nvPicPr>
          <p:blipFill>
            <a:blip r:embed="rId7"/>
            <a:srcRect/>
            <a:stretch>
              <a:fillRect/>
            </a:stretch>
          </p:blipFill>
          <p:spPr bwMode="auto">
            <a:xfrm>
              <a:off x="0" y="2928"/>
              <a:ext cx="1488" cy="1154"/>
            </a:xfrm>
            <a:prstGeom prst="rect">
              <a:avLst/>
            </a:prstGeom>
            <a:noFill/>
            <a:ln w="9525">
              <a:noFill/>
              <a:miter lim="800000"/>
              <a:headEnd/>
              <a:tailEnd/>
            </a:ln>
            <a:effectLst/>
          </p:spPr>
        </p:pic>
        <p:pic>
          <p:nvPicPr>
            <p:cNvPr id="13" name="Picture 7"/>
            <p:cNvPicPr>
              <a:picLocks noChangeAspect="1" noChangeArrowheads="1"/>
            </p:cNvPicPr>
            <p:nvPr/>
          </p:nvPicPr>
          <p:blipFill>
            <a:blip r:embed="rId8"/>
            <a:srcRect/>
            <a:stretch>
              <a:fillRect/>
            </a:stretch>
          </p:blipFill>
          <p:spPr bwMode="auto">
            <a:xfrm>
              <a:off x="4512" y="2736"/>
              <a:ext cx="1080" cy="1440"/>
            </a:xfrm>
            <a:prstGeom prst="rect">
              <a:avLst/>
            </a:prstGeom>
            <a:noFill/>
            <a:ln w="9525">
              <a:noFill/>
              <a:miter lim="800000"/>
              <a:headEnd/>
              <a:tailEnd/>
            </a:ln>
            <a:effectLst/>
          </p:spPr>
        </p:pic>
        <p:pic>
          <p:nvPicPr>
            <p:cNvPr id="14" name="Picture 8"/>
            <p:cNvPicPr>
              <a:picLocks noChangeAspect="1" noChangeArrowheads="1"/>
            </p:cNvPicPr>
            <p:nvPr/>
          </p:nvPicPr>
          <p:blipFill>
            <a:blip r:embed="rId9"/>
            <a:srcRect/>
            <a:stretch>
              <a:fillRect/>
            </a:stretch>
          </p:blipFill>
          <p:spPr bwMode="auto">
            <a:xfrm>
              <a:off x="4320" y="96"/>
              <a:ext cx="1296" cy="1260"/>
            </a:xfrm>
            <a:prstGeom prst="rect">
              <a:avLst/>
            </a:prstGeom>
            <a:noFill/>
            <a:ln w="9525">
              <a:noFill/>
              <a:miter lim="800000"/>
              <a:headEnd/>
              <a:tailEnd/>
            </a:ln>
            <a:effectLst/>
          </p:spPr>
        </p:pic>
        <p:pic>
          <p:nvPicPr>
            <p:cNvPr id="15" name="Picture 9"/>
            <p:cNvPicPr>
              <a:picLocks noChangeAspect="1" noChangeArrowheads="1"/>
            </p:cNvPicPr>
            <p:nvPr/>
          </p:nvPicPr>
          <p:blipFill>
            <a:blip r:embed="rId10"/>
            <a:srcRect/>
            <a:stretch>
              <a:fillRect/>
            </a:stretch>
          </p:blipFill>
          <p:spPr bwMode="auto">
            <a:xfrm>
              <a:off x="1584" y="1920"/>
              <a:ext cx="1447" cy="2160"/>
            </a:xfrm>
            <a:prstGeom prst="rect">
              <a:avLst/>
            </a:prstGeom>
            <a:noFill/>
            <a:ln w="9525">
              <a:noFill/>
              <a:miter lim="800000"/>
              <a:headEnd/>
              <a:tailEnd/>
            </a:ln>
            <a:effectLst/>
          </p:spPr>
        </p:pic>
        <p:pic>
          <p:nvPicPr>
            <p:cNvPr id="16" name="Picture 10"/>
            <p:cNvPicPr>
              <a:picLocks noChangeAspect="1" noChangeArrowheads="1"/>
            </p:cNvPicPr>
            <p:nvPr/>
          </p:nvPicPr>
          <p:blipFill>
            <a:blip r:embed="rId11"/>
            <a:srcRect/>
            <a:stretch>
              <a:fillRect/>
            </a:stretch>
          </p:blipFill>
          <p:spPr bwMode="auto">
            <a:xfrm>
              <a:off x="3120" y="2112"/>
              <a:ext cx="1241" cy="1071"/>
            </a:xfrm>
            <a:prstGeom prst="rect">
              <a:avLst/>
            </a:prstGeom>
            <a:noFill/>
            <a:ln w="9525">
              <a:noFill/>
              <a:miter lim="800000"/>
              <a:headEnd/>
              <a:tailEnd/>
            </a:ln>
            <a:effectLst/>
          </p:spPr>
        </p:pic>
        <p:pic>
          <p:nvPicPr>
            <p:cNvPr id="17" name="Picture 11" descr="P9130173"/>
            <p:cNvPicPr>
              <a:picLocks noChangeAspect="1" noChangeArrowheads="1"/>
            </p:cNvPicPr>
            <p:nvPr/>
          </p:nvPicPr>
          <p:blipFill>
            <a:blip r:embed="rId12"/>
            <a:srcRect/>
            <a:stretch>
              <a:fillRect/>
            </a:stretch>
          </p:blipFill>
          <p:spPr bwMode="auto">
            <a:xfrm>
              <a:off x="3120" y="3216"/>
              <a:ext cx="1200" cy="959"/>
            </a:xfrm>
            <a:prstGeom prst="rect">
              <a:avLst/>
            </a:prstGeom>
            <a:noFill/>
          </p:spPr>
        </p:pic>
        <p:pic>
          <p:nvPicPr>
            <p:cNvPr id="18" name="Picture 12"/>
            <p:cNvPicPr>
              <a:picLocks noChangeAspect="1" noChangeArrowheads="1"/>
            </p:cNvPicPr>
            <p:nvPr/>
          </p:nvPicPr>
          <p:blipFill>
            <a:blip r:embed="rId13"/>
            <a:srcRect/>
            <a:stretch>
              <a:fillRect/>
            </a:stretch>
          </p:blipFill>
          <p:spPr bwMode="auto">
            <a:xfrm>
              <a:off x="4464" y="1392"/>
              <a:ext cx="1111" cy="1259"/>
            </a:xfrm>
            <a:prstGeom prst="rect">
              <a:avLst/>
            </a:prstGeom>
            <a:noFill/>
            <a:ln w="9525">
              <a:noFill/>
              <a:miter lim="800000"/>
              <a:headEnd/>
              <a:tailEnd/>
            </a:ln>
            <a:effectLst/>
          </p:spPr>
        </p:pic>
      </p:grpSp>
      <p:sp>
        <p:nvSpPr>
          <p:cNvPr id="21" name="Rectangle 4"/>
          <p:cNvSpPr>
            <a:spLocks noChangeArrowheads="1"/>
          </p:cNvSpPr>
          <p:nvPr/>
        </p:nvSpPr>
        <p:spPr bwMode="auto">
          <a:xfrm>
            <a:off x="685800" y="1905000"/>
            <a:ext cx="7467600" cy="2743200"/>
          </a:xfrm>
          <a:prstGeom prst="rect">
            <a:avLst/>
          </a:prstGeom>
          <a:noFill/>
          <a:ln w="9525">
            <a:noFill/>
            <a:miter lim="800000"/>
            <a:headEnd/>
            <a:tailEnd/>
          </a:ln>
          <a:effectLst/>
        </p:spPr>
        <p:txBody>
          <a:bodyPr>
            <a:prstTxWarp prst="textNoShape">
              <a:avLst/>
            </a:prstTxWarp>
          </a:bodyPr>
          <a:lstStyle/>
          <a:p>
            <a:pPr marL="342900" indent="-342900" eaLnBrk="1" hangingPunct="1">
              <a:spcBef>
                <a:spcPct val="20000"/>
              </a:spcBef>
              <a:buFontTx/>
              <a:buChar char="•"/>
            </a:pPr>
            <a:endParaRPr lang="en-US" sz="1800" dirty="0">
              <a:latin typeface="Arial" pitchFamily="-65" charset="0"/>
            </a:endParaRPr>
          </a:p>
          <a:p>
            <a:pPr marL="342900" indent="-342900" eaLnBrk="1" hangingPunct="1">
              <a:spcBef>
                <a:spcPct val="20000"/>
              </a:spcBef>
            </a:pPr>
            <a:endParaRPr lang="en-US" sz="2000" dirty="0"/>
          </a:p>
          <a:p>
            <a:pPr marL="342900" indent="-342900" eaLnBrk="1" hangingPunct="1">
              <a:spcBef>
                <a:spcPct val="20000"/>
              </a:spcBef>
              <a:buFontTx/>
              <a:buChar char="•"/>
            </a:pPr>
            <a:r>
              <a:rPr lang="en-US" sz="2000" dirty="0"/>
              <a:t>Respiration of plant parts</a:t>
            </a:r>
            <a:r>
              <a:rPr lang="en-US" sz="2000" dirty="0" smtClean="0"/>
              <a:t> scale </a:t>
            </a:r>
            <a:r>
              <a:rPr lang="en-US" sz="2000" dirty="0"/>
              <a:t>with nitrogen </a:t>
            </a:r>
            <a:r>
              <a:rPr lang="en-US" sz="2000" dirty="0" smtClean="0"/>
              <a:t>content in an organ-specific manner.</a:t>
            </a:r>
          </a:p>
          <a:p>
            <a:pPr marL="342900" indent="-342900" eaLnBrk="1" hangingPunct="1">
              <a:spcBef>
                <a:spcPct val="20000"/>
              </a:spcBef>
              <a:buFontTx/>
              <a:buChar char="•"/>
            </a:pPr>
            <a:r>
              <a:rPr lang="en-US" sz="2000" dirty="0" smtClean="0"/>
              <a:t>Temperature acclimation alters respiration-nitrogen scaling relationships.</a:t>
            </a:r>
          </a:p>
          <a:p>
            <a:pPr marL="342900" indent="-342900" eaLnBrk="1" hangingPunct="1">
              <a:spcBef>
                <a:spcPct val="20000"/>
              </a:spcBef>
              <a:buFontTx/>
              <a:buChar char="•"/>
            </a:pPr>
            <a:r>
              <a:rPr lang="en-US" sz="2000" dirty="0" smtClean="0"/>
              <a:t>Plant traits such as nitrogen show promise as predictors of respiratory fluxes across large spatial and temporal scales</a:t>
            </a:r>
            <a:r>
              <a:rPr lang="en-US" dirty="0" smtClean="0"/>
              <a:t>.</a:t>
            </a:r>
            <a:endParaRPr lang="en-US" sz="2000" dirty="0" smtClean="0"/>
          </a:p>
          <a:p>
            <a:pPr marL="342900" indent="-342900" eaLnBrk="1" hangingPunct="1">
              <a:spcBef>
                <a:spcPct val="20000"/>
              </a:spcBef>
              <a:buFontTx/>
              <a:buChar char="•"/>
            </a:pPr>
            <a:r>
              <a:rPr lang="en-US" sz="2000" dirty="0"/>
              <a:t>Trait-based scaling relationships can inform models, particularly physiology-based process models of biogeochemistry and global change.</a:t>
            </a:r>
            <a:endParaRPr lang="en-US" sz="2000" dirty="0">
              <a:latin typeface="Arial" pitchFamily="-65" charset="0"/>
            </a:endParaRPr>
          </a:p>
          <a:p>
            <a:pPr marL="342900" indent="-342900" eaLnBrk="1" hangingPunct="1">
              <a:spcBef>
                <a:spcPct val="20000"/>
              </a:spcBef>
              <a:buFontTx/>
              <a:buChar char="•"/>
            </a:pPr>
            <a:endParaRPr lang="en-US" sz="2000" dirty="0">
              <a:latin typeface="Arial" pitchFamily="-65"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 name="Picture 36"/>
          <p:cNvPicPr>
            <a:picLocks noChangeAspect="1" noChangeArrowheads="1"/>
          </p:cNvPicPr>
          <p:nvPr/>
        </p:nvPicPr>
        <p:blipFill>
          <a:blip r:embed="rId3">
            <a:alphaModFix amt="55000"/>
          </a:blip>
          <a:srcRect/>
          <a:stretch>
            <a:fillRect/>
          </a:stretch>
        </p:blipFill>
        <p:spPr bwMode="auto">
          <a:xfrm>
            <a:off x="0" y="0"/>
            <a:ext cx="9144000" cy="6858000"/>
          </a:xfrm>
          <a:prstGeom prst="rect">
            <a:avLst/>
          </a:prstGeom>
          <a:noFill/>
          <a:ln w="9525">
            <a:noFill/>
            <a:miter lim="800000"/>
            <a:headEnd/>
            <a:tailEnd/>
          </a:ln>
        </p:spPr>
      </p:pic>
      <p:sp>
        <p:nvSpPr>
          <p:cNvPr id="17437" name="Text Box 29"/>
          <p:cNvSpPr txBox="1">
            <a:spLocks noChangeArrowheads="1"/>
          </p:cNvSpPr>
          <p:nvPr/>
        </p:nvSpPr>
        <p:spPr bwMode="auto">
          <a:xfrm>
            <a:off x="525463" y="533400"/>
            <a:ext cx="8384258" cy="523220"/>
          </a:xfrm>
          <a:prstGeom prst="rect">
            <a:avLst/>
          </a:prstGeom>
          <a:noFill/>
          <a:ln w="9525">
            <a:noFill/>
            <a:miter lim="800000"/>
            <a:headEnd/>
            <a:tailEnd/>
          </a:ln>
          <a:effectLst/>
        </p:spPr>
        <p:txBody>
          <a:bodyPr wrap="none">
            <a:prstTxWarp prst="textNoShape">
              <a:avLst/>
            </a:prstTxWarp>
            <a:spAutoFit/>
          </a:bodyPr>
          <a:lstStyle/>
          <a:p>
            <a:r>
              <a:rPr lang="en-US" sz="2800" dirty="0" smtClean="0">
                <a:latin typeface="Chalkboard"/>
                <a:cs typeface="Chalkboard"/>
              </a:rPr>
              <a:t>Will climate warming lead to runaway respiration?</a:t>
            </a:r>
            <a:endParaRPr lang="en-US" dirty="0">
              <a:latin typeface="Chalkboard"/>
              <a:cs typeface="Chalkboard"/>
            </a:endParaRPr>
          </a:p>
        </p:txBody>
      </p:sp>
      <p:grpSp>
        <p:nvGrpSpPr>
          <p:cNvPr id="2" name="Group 43"/>
          <p:cNvGrpSpPr>
            <a:grpSpLocks/>
          </p:cNvGrpSpPr>
          <p:nvPr/>
        </p:nvGrpSpPr>
        <p:grpSpPr bwMode="auto">
          <a:xfrm>
            <a:off x="168275" y="1524000"/>
            <a:ext cx="4632325" cy="3413125"/>
            <a:chOff x="1114" y="1152"/>
            <a:chExt cx="2918" cy="2150"/>
          </a:xfrm>
        </p:grpSpPr>
        <p:sp>
          <p:nvSpPr>
            <p:cNvPr id="17417" name="Freeform 9"/>
            <p:cNvSpPr>
              <a:spLocks/>
            </p:cNvSpPr>
            <p:nvPr/>
          </p:nvSpPr>
          <p:spPr bwMode="auto">
            <a:xfrm>
              <a:off x="2256" y="1152"/>
              <a:ext cx="1742" cy="1598"/>
            </a:xfrm>
            <a:custGeom>
              <a:avLst/>
              <a:gdLst/>
              <a:ahLst/>
              <a:cxnLst>
                <a:cxn ang="0">
                  <a:pos x="14" y="1325"/>
                </a:cxn>
                <a:cxn ang="0">
                  <a:pos x="44" y="1320"/>
                </a:cxn>
                <a:cxn ang="0">
                  <a:pos x="73" y="1314"/>
                </a:cxn>
                <a:cxn ang="0">
                  <a:pos x="102" y="1308"/>
                </a:cxn>
                <a:cxn ang="0">
                  <a:pos x="130" y="1301"/>
                </a:cxn>
                <a:cxn ang="0">
                  <a:pos x="161" y="1296"/>
                </a:cxn>
                <a:cxn ang="0">
                  <a:pos x="190" y="1289"/>
                </a:cxn>
                <a:cxn ang="0">
                  <a:pos x="219" y="1280"/>
                </a:cxn>
                <a:cxn ang="0">
                  <a:pos x="249" y="1273"/>
                </a:cxn>
                <a:cxn ang="0">
                  <a:pos x="278" y="1265"/>
                </a:cxn>
                <a:cxn ang="0">
                  <a:pos x="307" y="1256"/>
                </a:cxn>
                <a:cxn ang="0">
                  <a:pos x="337" y="1246"/>
                </a:cxn>
                <a:cxn ang="0">
                  <a:pos x="366" y="1237"/>
                </a:cxn>
                <a:cxn ang="0">
                  <a:pos x="395" y="1226"/>
                </a:cxn>
                <a:cxn ang="0">
                  <a:pos x="425" y="1215"/>
                </a:cxn>
                <a:cxn ang="0">
                  <a:pos x="453" y="1204"/>
                </a:cxn>
                <a:cxn ang="0">
                  <a:pos x="483" y="1191"/>
                </a:cxn>
                <a:cxn ang="0">
                  <a:pos x="513" y="1179"/>
                </a:cxn>
                <a:cxn ang="0">
                  <a:pos x="541" y="1165"/>
                </a:cxn>
                <a:cxn ang="0">
                  <a:pos x="571" y="1151"/>
                </a:cxn>
                <a:cxn ang="0">
                  <a:pos x="601" y="1135"/>
                </a:cxn>
                <a:cxn ang="0">
                  <a:pos x="629" y="1118"/>
                </a:cxn>
                <a:cxn ang="0">
                  <a:pos x="659" y="1101"/>
                </a:cxn>
                <a:cxn ang="0">
                  <a:pos x="687" y="1083"/>
                </a:cxn>
                <a:cxn ang="0">
                  <a:pos x="717" y="1064"/>
                </a:cxn>
                <a:cxn ang="0">
                  <a:pos x="747" y="1043"/>
                </a:cxn>
                <a:cxn ang="0">
                  <a:pos x="775" y="1023"/>
                </a:cxn>
                <a:cxn ang="0">
                  <a:pos x="805" y="1000"/>
                </a:cxn>
                <a:cxn ang="0">
                  <a:pos x="835" y="975"/>
                </a:cxn>
                <a:cxn ang="0">
                  <a:pos x="863" y="950"/>
                </a:cxn>
                <a:cxn ang="0">
                  <a:pos x="893" y="924"/>
                </a:cxn>
                <a:cxn ang="0">
                  <a:pos x="923" y="895"/>
                </a:cxn>
                <a:cxn ang="0">
                  <a:pos x="951" y="866"/>
                </a:cxn>
                <a:cxn ang="0">
                  <a:pos x="981" y="833"/>
                </a:cxn>
                <a:cxn ang="0">
                  <a:pos x="1010" y="799"/>
                </a:cxn>
                <a:cxn ang="0">
                  <a:pos x="1039" y="764"/>
                </a:cxn>
                <a:cxn ang="0">
                  <a:pos x="1069" y="727"/>
                </a:cxn>
                <a:cxn ang="0">
                  <a:pos x="1098" y="688"/>
                </a:cxn>
                <a:cxn ang="0">
                  <a:pos x="1127" y="646"/>
                </a:cxn>
                <a:cxn ang="0">
                  <a:pos x="1157" y="602"/>
                </a:cxn>
                <a:cxn ang="0">
                  <a:pos x="1186" y="554"/>
                </a:cxn>
                <a:cxn ang="0">
                  <a:pos x="1215" y="505"/>
                </a:cxn>
                <a:cxn ang="0">
                  <a:pos x="1246" y="453"/>
                </a:cxn>
                <a:cxn ang="0">
                  <a:pos x="1274" y="398"/>
                </a:cxn>
                <a:cxn ang="0">
                  <a:pos x="1304" y="339"/>
                </a:cxn>
                <a:cxn ang="0">
                  <a:pos x="1332" y="278"/>
                </a:cxn>
                <a:cxn ang="0">
                  <a:pos x="1362" y="214"/>
                </a:cxn>
                <a:cxn ang="0">
                  <a:pos x="1392" y="146"/>
                </a:cxn>
                <a:cxn ang="0">
                  <a:pos x="1420" y="77"/>
                </a:cxn>
                <a:cxn ang="0">
                  <a:pos x="1450" y="0"/>
                </a:cxn>
              </a:cxnLst>
              <a:rect l="0" t="0" r="r" b="b"/>
              <a:pathLst>
                <a:path w="1451" h="1329">
                  <a:moveTo>
                    <a:pt x="0" y="1328"/>
                  </a:moveTo>
                  <a:lnTo>
                    <a:pt x="14" y="1325"/>
                  </a:lnTo>
                  <a:lnTo>
                    <a:pt x="28" y="1323"/>
                  </a:lnTo>
                  <a:lnTo>
                    <a:pt x="44" y="1320"/>
                  </a:lnTo>
                  <a:lnTo>
                    <a:pt x="58" y="1317"/>
                  </a:lnTo>
                  <a:lnTo>
                    <a:pt x="73" y="1314"/>
                  </a:lnTo>
                  <a:lnTo>
                    <a:pt x="88" y="1311"/>
                  </a:lnTo>
                  <a:lnTo>
                    <a:pt x="102" y="1308"/>
                  </a:lnTo>
                  <a:lnTo>
                    <a:pt x="116" y="1306"/>
                  </a:lnTo>
                  <a:lnTo>
                    <a:pt x="130" y="1301"/>
                  </a:lnTo>
                  <a:lnTo>
                    <a:pt x="146" y="1299"/>
                  </a:lnTo>
                  <a:lnTo>
                    <a:pt x="161" y="1296"/>
                  </a:lnTo>
                  <a:lnTo>
                    <a:pt x="175" y="1291"/>
                  </a:lnTo>
                  <a:lnTo>
                    <a:pt x="190" y="1289"/>
                  </a:lnTo>
                  <a:lnTo>
                    <a:pt x="204" y="1285"/>
                  </a:lnTo>
                  <a:lnTo>
                    <a:pt x="219" y="1280"/>
                  </a:lnTo>
                  <a:lnTo>
                    <a:pt x="235" y="1277"/>
                  </a:lnTo>
                  <a:lnTo>
                    <a:pt x="249" y="1273"/>
                  </a:lnTo>
                  <a:lnTo>
                    <a:pt x="263" y="1269"/>
                  </a:lnTo>
                  <a:lnTo>
                    <a:pt x="278" y="1265"/>
                  </a:lnTo>
                  <a:lnTo>
                    <a:pt x="292" y="1260"/>
                  </a:lnTo>
                  <a:lnTo>
                    <a:pt x="307" y="1256"/>
                  </a:lnTo>
                  <a:lnTo>
                    <a:pt x="323" y="1251"/>
                  </a:lnTo>
                  <a:lnTo>
                    <a:pt x="337" y="1246"/>
                  </a:lnTo>
                  <a:lnTo>
                    <a:pt x="351" y="1242"/>
                  </a:lnTo>
                  <a:lnTo>
                    <a:pt x="366" y="1237"/>
                  </a:lnTo>
                  <a:lnTo>
                    <a:pt x="380" y="1231"/>
                  </a:lnTo>
                  <a:lnTo>
                    <a:pt x="395" y="1226"/>
                  </a:lnTo>
                  <a:lnTo>
                    <a:pt x="411" y="1221"/>
                  </a:lnTo>
                  <a:lnTo>
                    <a:pt x="425" y="1215"/>
                  </a:lnTo>
                  <a:lnTo>
                    <a:pt x="439" y="1209"/>
                  </a:lnTo>
                  <a:lnTo>
                    <a:pt x="453" y="1204"/>
                  </a:lnTo>
                  <a:lnTo>
                    <a:pt x="468" y="1197"/>
                  </a:lnTo>
                  <a:lnTo>
                    <a:pt x="483" y="1191"/>
                  </a:lnTo>
                  <a:lnTo>
                    <a:pt x="497" y="1184"/>
                  </a:lnTo>
                  <a:lnTo>
                    <a:pt x="513" y="1179"/>
                  </a:lnTo>
                  <a:lnTo>
                    <a:pt x="527" y="1172"/>
                  </a:lnTo>
                  <a:lnTo>
                    <a:pt x="541" y="1165"/>
                  </a:lnTo>
                  <a:lnTo>
                    <a:pt x="556" y="1157"/>
                  </a:lnTo>
                  <a:lnTo>
                    <a:pt x="571" y="1151"/>
                  </a:lnTo>
                  <a:lnTo>
                    <a:pt x="585" y="1142"/>
                  </a:lnTo>
                  <a:lnTo>
                    <a:pt x="601" y="1135"/>
                  </a:lnTo>
                  <a:lnTo>
                    <a:pt x="615" y="1126"/>
                  </a:lnTo>
                  <a:lnTo>
                    <a:pt x="629" y="1118"/>
                  </a:lnTo>
                  <a:lnTo>
                    <a:pt x="644" y="1109"/>
                  </a:lnTo>
                  <a:lnTo>
                    <a:pt x="659" y="1101"/>
                  </a:lnTo>
                  <a:lnTo>
                    <a:pt x="673" y="1092"/>
                  </a:lnTo>
                  <a:lnTo>
                    <a:pt x="687" y="1083"/>
                  </a:lnTo>
                  <a:lnTo>
                    <a:pt x="703" y="1074"/>
                  </a:lnTo>
                  <a:lnTo>
                    <a:pt x="717" y="1064"/>
                  </a:lnTo>
                  <a:lnTo>
                    <a:pt x="732" y="1053"/>
                  </a:lnTo>
                  <a:lnTo>
                    <a:pt x="747" y="1043"/>
                  </a:lnTo>
                  <a:lnTo>
                    <a:pt x="761" y="1034"/>
                  </a:lnTo>
                  <a:lnTo>
                    <a:pt x="775" y="1023"/>
                  </a:lnTo>
                  <a:lnTo>
                    <a:pt x="791" y="1011"/>
                  </a:lnTo>
                  <a:lnTo>
                    <a:pt x="805" y="1000"/>
                  </a:lnTo>
                  <a:lnTo>
                    <a:pt x="820" y="989"/>
                  </a:lnTo>
                  <a:lnTo>
                    <a:pt x="835" y="975"/>
                  </a:lnTo>
                  <a:lnTo>
                    <a:pt x="849" y="963"/>
                  </a:lnTo>
                  <a:lnTo>
                    <a:pt x="863" y="950"/>
                  </a:lnTo>
                  <a:lnTo>
                    <a:pt x="879" y="938"/>
                  </a:lnTo>
                  <a:lnTo>
                    <a:pt x="893" y="924"/>
                  </a:lnTo>
                  <a:lnTo>
                    <a:pt x="908" y="909"/>
                  </a:lnTo>
                  <a:lnTo>
                    <a:pt x="923" y="895"/>
                  </a:lnTo>
                  <a:lnTo>
                    <a:pt x="937" y="880"/>
                  </a:lnTo>
                  <a:lnTo>
                    <a:pt x="951" y="866"/>
                  </a:lnTo>
                  <a:lnTo>
                    <a:pt x="967" y="850"/>
                  </a:lnTo>
                  <a:lnTo>
                    <a:pt x="981" y="833"/>
                  </a:lnTo>
                  <a:lnTo>
                    <a:pt x="996" y="816"/>
                  </a:lnTo>
                  <a:lnTo>
                    <a:pt x="1010" y="799"/>
                  </a:lnTo>
                  <a:lnTo>
                    <a:pt x="1025" y="783"/>
                  </a:lnTo>
                  <a:lnTo>
                    <a:pt x="1039" y="764"/>
                  </a:lnTo>
                  <a:lnTo>
                    <a:pt x="1055" y="746"/>
                  </a:lnTo>
                  <a:lnTo>
                    <a:pt x="1069" y="727"/>
                  </a:lnTo>
                  <a:lnTo>
                    <a:pt x="1084" y="708"/>
                  </a:lnTo>
                  <a:lnTo>
                    <a:pt x="1098" y="688"/>
                  </a:lnTo>
                  <a:lnTo>
                    <a:pt x="1113" y="667"/>
                  </a:lnTo>
                  <a:lnTo>
                    <a:pt x="1127" y="646"/>
                  </a:lnTo>
                  <a:lnTo>
                    <a:pt x="1142" y="624"/>
                  </a:lnTo>
                  <a:lnTo>
                    <a:pt x="1157" y="602"/>
                  </a:lnTo>
                  <a:lnTo>
                    <a:pt x="1172" y="578"/>
                  </a:lnTo>
                  <a:lnTo>
                    <a:pt x="1186" y="554"/>
                  </a:lnTo>
                  <a:lnTo>
                    <a:pt x="1200" y="530"/>
                  </a:lnTo>
                  <a:lnTo>
                    <a:pt x="1215" y="505"/>
                  </a:lnTo>
                  <a:lnTo>
                    <a:pt x="1230" y="479"/>
                  </a:lnTo>
                  <a:lnTo>
                    <a:pt x="1246" y="453"/>
                  </a:lnTo>
                  <a:lnTo>
                    <a:pt x="1260" y="425"/>
                  </a:lnTo>
                  <a:lnTo>
                    <a:pt x="1274" y="398"/>
                  </a:lnTo>
                  <a:lnTo>
                    <a:pt x="1289" y="368"/>
                  </a:lnTo>
                  <a:lnTo>
                    <a:pt x="1304" y="339"/>
                  </a:lnTo>
                  <a:lnTo>
                    <a:pt x="1318" y="309"/>
                  </a:lnTo>
                  <a:lnTo>
                    <a:pt x="1332" y="278"/>
                  </a:lnTo>
                  <a:lnTo>
                    <a:pt x="1348" y="247"/>
                  </a:lnTo>
                  <a:lnTo>
                    <a:pt x="1362" y="214"/>
                  </a:lnTo>
                  <a:lnTo>
                    <a:pt x="1378" y="182"/>
                  </a:lnTo>
                  <a:lnTo>
                    <a:pt x="1392" y="146"/>
                  </a:lnTo>
                  <a:lnTo>
                    <a:pt x="1406" y="113"/>
                  </a:lnTo>
                  <a:lnTo>
                    <a:pt x="1420" y="77"/>
                  </a:lnTo>
                  <a:lnTo>
                    <a:pt x="1436" y="38"/>
                  </a:lnTo>
                  <a:lnTo>
                    <a:pt x="1450" y="0"/>
                  </a:lnTo>
                </a:path>
              </a:pathLst>
            </a:custGeom>
            <a:noFill/>
            <a:ln w="57150" cap="rnd" cmpd="sng">
              <a:solidFill>
                <a:srgbClr val="000000"/>
              </a:solidFill>
              <a:prstDash val="solid"/>
              <a:round/>
              <a:headEnd type="none" w="med" len="med"/>
              <a:tailEnd type="none" w="med" len="med"/>
            </a:ln>
            <a:effectLst/>
          </p:spPr>
          <p:txBody>
            <a:bodyPr>
              <a:prstTxWarp prst="textNoShape">
                <a:avLst/>
              </a:prstTxWarp>
            </a:bodyPr>
            <a:lstStyle/>
            <a:p>
              <a:endParaRPr lang="en-US"/>
            </a:p>
          </p:txBody>
        </p:sp>
        <p:grpSp>
          <p:nvGrpSpPr>
            <p:cNvPr id="3" name="Group 10"/>
            <p:cNvGrpSpPr>
              <a:grpSpLocks/>
            </p:cNvGrpSpPr>
            <p:nvPr/>
          </p:nvGrpSpPr>
          <p:grpSpPr bwMode="auto">
            <a:xfrm>
              <a:off x="2253" y="2900"/>
              <a:ext cx="1492" cy="48"/>
              <a:chOff x="3910" y="2818"/>
              <a:chExt cx="1242" cy="40"/>
            </a:xfrm>
          </p:grpSpPr>
          <p:sp>
            <p:nvSpPr>
              <p:cNvPr id="17419" name="Line 11"/>
              <p:cNvSpPr>
                <a:spLocks noChangeShapeType="1"/>
              </p:cNvSpPr>
              <p:nvPr/>
            </p:nvSpPr>
            <p:spPr bwMode="auto">
              <a:xfrm flipV="1">
                <a:off x="3910" y="2818"/>
                <a:ext cx="0" cy="40"/>
              </a:xfrm>
              <a:prstGeom prst="line">
                <a:avLst/>
              </a:prstGeom>
              <a:noFill/>
              <a:ln w="28575">
                <a:solidFill>
                  <a:srgbClr val="000000"/>
                </a:solidFill>
                <a:round/>
                <a:headEnd/>
                <a:tailEnd/>
              </a:ln>
              <a:effectLst/>
            </p:spPr>
            <p:txBody>
              <a:bodyPr wrap="none" anchor="ctr">
                <a:prstTxWarp prst="textNoShape">
                  <a:avLst/>
                </a:prstTxWarp>
              </a:bodyPr>
              <a:lstStyle/>
              <a:p>
                <a:endParaRPr lang="en-US"/>
              </a:p>
            </p:txBody>
          </p:sp>
          <p:sp>
            <p:nvSpPr>
              <p:cNvPr id="17420" name="Line 12"/>
              <p:cNvSpPr>
                <a:spLocks noChangeShapeType="1"/>
              </p:cNvSpPr>
              <p:nvPr/>
            </p:nvSpPr>
            <p:spPr bwMode="auto">
              <a:xfrm flipV="1">
                <a:off x="4325" y="2818"/>
                <a:ext cx="0" cy="40"/>
              </a:xfrm>
              <a:prstGeom prst="line">
                <a:avLst/>
              </a:prstGeom>
              <a:noFill/>
              <a:ln w="28575">
                <a:solidFill>
                  <a:srgbClr val="000000"/>
                </a:solidFill>
                <a:round/>
                <a:headEnd/>
                <a:tailEnd/>
              </a:ln>
              <a:effectLst/>
            </p:spPr>
            <p:txBody>
              <a:bodyPr wrap="none" anchor="ctr">
                <a:prstTxWarp prst="textNoShape">
                  <a:avLst/>
                </a:prstTxWarp>
              </a:bodyPr>
              <a:lstStyle/>
              <a:p>
                <a:endParaRPr lang="en-US"/>
              </a:p>
            </p:txBody>
          </p:sp>
          <p:sp>
            <p:nvSpPr>
              <p:cNvPr id="17421" name="Line 13"/>
              <p:cNvSpPr>
                <a:spLocks noChangeShapeType="1"/>
              </p:cNvSpPr>
              <p:nvPr/>
            </p:nvSpPr>
            <p:spPr bwMode="auto">
              <a:xfrm flipV="1">
                <a:off x="4738" y="2818"/>
                <a:ext cx="0" cy="40"/>
              </a:xfrm>
              <a:prstGeom prst="line">
                <a:avLst/>
              </a:prstGeom>
              <a:noFill/>
              <a:ln w="28575">
                <a:solidFill>
                  <a:srgbClr val="000000"/>
                </a:solidFill>
                <a:round/>
                <a:headEnd/>
                <a:tailEnd/>
              </a:ln>
              <a:effectLst/>
            </p:spPr>
            <p:txBody>
              <a:bodyPr wrap="none" anchor="ctr">
                <a:prstTxWarp prst="textNoShape">
                  <a:avLst/>
                </a:prstTxWarp>
              </a:bodyPr>
              <a:lstStyle/>
              <a:p>
                <a:endParaRPr lang="en-US"/>
              </a:p>
            </p:txBody>
          </p:sp>
          <p:sp>
            <p:nvSpPr>
              <p:cNvPr id="17422" name="Line 14"/>
              <p:cNvSpPr>
                <a:spLocks noChangeShapeType="1"/>
              </p:cNvSpPr>
              <p:nvPr/>
            </p:nvSpPr>
            <p:spPr bwMode="auto">
              <a:xfrm flipV="1">
                <a:off x="5152" y="2818"/>
                <a:ext cx="0" cy="40"/>
              </a:xfrm>
              <a:prstGeom prst="line">
                <a:avLst/>
              </a:prstGeom>
              <a:noFill/>
              <a:ln w="28575">
                <a:solidFill>
                  <a:srgbClr val="000000"/>
                </a:solidFill>
                <a:round/>
                <a:headEnd/>
                <a:tailEnd/>
              </a:ln>
              <a:effectLst/>
            </p:spPr>
            <p:txBody>
              <a:bodyPr wrap="none" anchor="ctr">
                <a:prstTxWarp prst="textNoShape">
                  <a:avLst/>
                </a:prstTxWarp>
              </a:bodyPr>
              <a:lstStyle/>
              <a:p>
                <a:endParaRPr lang="en-US"/>
              </a:p>
            </p:txBody>
          </p:sp>
        </p:grpSp>
        <p:sp>
          <p:nvSpPr>
            <p:cNvPr id="17423" name="Line 15"/>
            <p:cNvSpPr>
              <a:spLocks noChangeShapeType="1"/>
            </p:cNvSpPr>
            <p:nvPr/>
          </p:nvSpPr>
          <p:spPr bwMode="auto">
            <a:xfrm flipV="1">
              <a:off x="2253" y="1166"/>
              <a:ext cx="0" cy="1782"/>
            </a:xfrm>
            <a:prstGeom prst="line">
              <a:avLst/>
            </a:prstGeom>
            <a:noFill/>
            <a:ln w="28575">
              <a:solidFill>
                <a:srgbClr val="000000"/>
              </a:solidFill>
              <a:round/>
              <a:headEnd/>
              <a:tailEnd/>
            </a:ln>
            <a:effectLst/>
          </p:spPr>
          <p:txBody>
            <a:bodyPr wrap="none" anchor="ctr">
              <a:prstTxWarp prst="textNoShape">
                <a:avLst/>
              </a:prstTxWarp>
            </a:bodyPr>
            <a:lstStyle/>
            <a:p>
              <a:endParaRPr lang="en-US"/>
            </a:p>
          </p:txBody>
        </p:sp>
        <p:sp>
          <p:nvSpPr>
            <p:cNvPr id="17424" name="Line 16"/>
            <p:cNvSpPr>
              <a:spLocks noChangeShapeType="1"/>
            </p:cNvSpPr>
            <p:nvPr/>
          </p:nvSpPr>
          <p:spPr bwMode="auto">
            <a:xfrm>
              <a:off x="2256" y="2894"/>
              <a:ext cx="1776" cy="0"/>
            </a:xfrm>
            <a:prstGeom prst="line">
              <a:avLst/>
            </a:prstGeom>
            <a:noFill/>
            <a:ln w="28575">
              <a:solidFill>
                <a:srgbClr val="000000"/>
              </a:solidFill>
              <a:round/>
              <a:headEnd/>
              <a:tailEnd/>
            </a:ln>
            <a:effectLst/>
          </p:spPr>
          <p:txBody>
            <a:bodyPr wrap="none" anchor="ctr">
              <a:prstTxWarp prst="textNoShape">
                <a:avLst/>
              </a:prstTxWarp>
            </a:bodyPr>
            <a:lstStyle/>
            <a:p>
              <a:endParaRPr lang="en-US"/>
            </a:p>
          </p:txBody>
        </p:sp>
        <p:sp>
          <p:nvSpPr>
            <p:cNvPr id="17425" name="Rectangle 17"/>
            <p:cNvSpPr>
              <a:spLocks noChangeArrowheads="1"/>
            </p:cNvSpPr>
            <p:nvPr/>
          </p:nvSpPr>
          <p:spPr bwMode="auto">
            <a:xfrm>
              <a:off x="2711" y="3054"/>
              <a:ext cx="1030" cy="248"/>
            </a:xfrm>
            <a:prstGeom prst="rect">
              <a:avLst/>
            </a:prstGeom>
            <a:noFill/>
            <a:ln w="28575">
              <a:noFill/>
              <a:miter lim="800000"/>
              <a:headEnd/>
              <a:tailEnd/>
            </a:ln>
            <a:effectLst/>
          </p:spPr>
          <p:txBody>
            <a:bodyPr wrap="none" lIns="90487" tIns="44450" rIns="90487" bIns="44450">
              <a:prstTxWarp prst="textNoShape">
                <a:avLst/>
              </a:prstTxWarp>
              <a:spAutoFit/>
            </a:bodyPr>
            <a:lstStyle/>
            <a:p>
              <a:pPr algn="ctr"/>
              <a:r>
                <a:rPr lang="en-US" sz="2000" i="1">
                  <a:solidFill>
                    <a:srgbClr val="000000"/>
                  </a:solidFill>
                  <a:latin typeface="Arial" pitchFamily="-65" charset="0"/>
                </a:rPr>
                <a:t>Temperature</a:t>
              </a:r>
              <a:endParaRPr lang="en-US" sz="2000">
                <a:solidFill>
                  <a:srgbClr val="000000"/>
                </a:solidFill>
                <a:latin typeface="Arial" pitchFamily="-65" charset="0"/>
              </a:endParaRPr>
            </a:p>
          </p:txBody>
        </p:sp>
        <p:grpSp>
          <p:nvGrpSpPr>
            <p:cNvPr id="4" name="Group 18"/>
            <p:cNvGrpSpPr>
              <a:grpSpLocks/>
            </p:cNvGrpSpPr>
            <p:nvPr/>
          </p:nvGrpSpPr>
          <p:grpSpPr bwMode="auto">
            <a:xfrm rot="5400000">
              <a:off x="1534" y="2124"/>
              <a:ext cx="1492" cy="48"/>
              <a:chOff x="3910" y="2818"/>
              <a:chExt cx="1242" cy="40"/>
            </a:xfrm>
          </p:grpSpPr>
          <p:sp>
            <p:nvSpPr>
              <p:cNvPr id="17427" name="Line 19"/>
              <p:cNvSpPr>
                <a:spLocks noChangeShapeType="1"/>
              </p:cNvSpPr>
              <p:nvPr/>
            </p:nvSpPr>
            <p:spPr bwMode="auto">
              <a:xfrm flipV="1">
                <a:off x="3910" y="2818"/>
                <a:ext cx="0" cy="40"/>
              </a:xfrm>
              <a:prstGeom prst="line">
                <a:avLst/>
              </a:prstGeom>
              <a:noFill/>
              <a:ln w="28575">
                <a:solidFill>
                  <a:srgbClr val="000000"/>
                </a:solidFill>
                <a:round/>
                <a:headEnd/>
                <a:tailEnd/>
              </a:ln>
              <a:effectLst/>
            </p:spPr>
            <p:txBody>
              <a:bodyPr wrap="none" anchor="ctr">
                <a:prstTxWarp prst="textNoShape">
                  <a:avLst/>
                </a:prstTxWarp>
              </a:bodyPr>
              <a:lstStyle/>
              <a:p>
                <a:endParaRPr lang="en-US"/>
              </a:p>
            </p:txBody>
          </p:sp>
          <p:sp>
            <p:nvSpPr>
              <p:cNvPr id="17428" name="Line 20"/>
              <p:cNvSpPr>
                <a:spLocks noChangeShapeType="1"/>
              </p:cNvSpPr>
              <p:nvPr/>
            </p:nvSpPr>
            <p:spPr bwMode="auto">
              <a:xfrm flipV="1">
                <a:off x="4325" y="2818"/>
                <a:ext cx="0" cy="40"/>
              </a:xfrm>
              <a:prstGeom prst="line">
                <a:avLst/>
              </a:prstGeom>
              <a:noFill/>
              <a:ln w="28575">
                <a:solidFill>
                  <a:srgbClr val="000000"/>
                </a:solidFill>
                <a:round/>
                <a:headEnd/>
                <a:tailEnd/>
              </a:ln>
              <a:effectLst/>
            </p:spPr>
            <p:txBody>
              <a:bodyPr wrap="none" anchor="ctr">
                <a:prstTxWarp prst="textNoShape">
                  <a:avLst/>
                </a:prstTxWarp>
              </a:bodyPr>
              <a:lstStyle/>
              <a:p>
                <a:endParaRPr lang="en-US"/>
              </a:p>
            </p:txBody>
          </p:sp>
          <p:sp>
            <p:nvSpPr>
              <p:cNvPr id="17429" name="Line 21"/>
              <p:cNvSpPr>
                <a:spLocks noChangeShapeType="1"/>
              </p:cNvSpPr>
              <p:nvPr/>
            </p:nvSpPr>
            <p:spPr bwMode="auto">
              <a:xfrm flipV="1">
                <a:off x="4738" y="2818"/>
                <a:ext cx="0" cy="40"/>
              </a:xfrm>
              <a:prstGeom prst="line">
                <a:avLst/>
              </a:prstGeom>
              <a:noFill/>
              <a:ln w="28575">
                <a:solidFill>
                  <a:srgbClr val="000000"/>
                </a:solidFill>
                <a:round/>
                <a:headEnd/>
                <a:tailEnd/>
              </a:ln>
              <a:effectLst/>
            </p:spPr>
            <p:txBody>
              <a:bodyPr wrap="none" anchor="ctr">
                <a:prstTxWarp prst="textNoShape">
                  <a:avLst/>
                </a:prstTxWarp>
              </a:bodyPr>
              <a:lstStyle/>
              <a:p>
                <a:endParaRPr lang="en-US"/>
              </a:p>
            </p:txBody>
          </p:sp>
          <p:sp>
            <p:nvSpPr>
              <p:cNvPr id="17430" name="Line 22"/>
              <p:cNvSpPr>
                <a:spLocks noChangeShapeType="1"/>
              </p:cNvSpPr>
              <p:nvPr/>
            </p:nvSpPr>
            <p:spPr bwMode="auto">
              <a:xfrm flipV="1">
                <a:off x="5152" y="2818"/>
                <a:ext cx="0" cy="40"/>
              </a:xfrm>
              <a:prstGeom prst="line">
                <a:avLst/>
              </a:prstGeom>
              <a:noFill/>
              <a:ln w="28575">
                <a:solidFill>
                  <a:srgbClr val="000000"/>
                </a:solidFill>
                <a:round/>
                <a:headEnd/>
                <a:tailEnd/>
              </a:ln>
              <a:effectLst/>
            </p:spPr>
            <p:txBody>
              <a:bodyPr wrap="none" anchor="ctr">
                <a:prstTxWarp prst="textNoShape">
                  <a:avLst/>
                </a:prstTxWarp>
              </a:bodyPr>
              <a:lstStyle/>
              <a:p>
                <a:endParaRPr lang="en-US"/>
              </a:p>
            </p:txBody>
          </p:sp>
        </p:grpSp>
        <p:sp>
          <p:nvSpPr>
            <p:cNvPr id="17445" name="Rectangle 37"/>
            <p:cNvSpPr>
              <a:spLocks noChangeArrowheads="1"/>
            </p:cNvSpPr>
            <p:nvPr/>
          </p:nvSpPr>
          <p:spPr bwMode="auto">
            <a:xfrm>
              <a:off x="1114" y="1646"/>
              <a:ext cx="923" cy="248"/>
            </a:xfrm>
            <a:prstGeom prst="rect">
              <a:avLst/>
            </a:prstGeom>
            <a:noFill/>
            <a:ln w="28575">
              <a:noFill/>
              <a:miter lim="800000"/>
              <a:headEnd/>
              <a:tailEnd/>
            </a:ln>
            <a:effectLst/>
          </p:spPr>
          <p:txBody>
            <a:bodyPr wrap="none" lIns="90487" tIns="44450" rIns="90487" bIns="44450">
              <a:prstTxWarp prst="textNoShape">
                <a:avLst/>
              </a:prstTxWarp>
              <a:spAutoFit/>
            </a:bodyPr>
            <a:lstStyle/>
            <a:p>
              <a:pPr algn="ctr"/>
              <a:r>
                <a:rPr lang="en-US" sz="2000" i="1" dirty="0">
                  <a:solidFill>
                    <a:srgbClr val="000000"/>
                  </a:solidFill>
                  <a:latin typeface="Arial" pitchFamily="-65" charset="0"/>
                </a:rPr>
                <a:t>Respiration</a:t>
              </a:r>
              <a:endParaRPr lang="en-US" sz="2000" dirty="0">
                <a:solidFill>
                  <a:srgbClr val="000000"/>
                </a:solidFill>
                <a:latin typeface="Arial" pitchFamily="-65" charset="0"/>
              </a:endParaRPr>
            </a:p>
          </p:txBody>
        </p:sp>
      </p:grpSp>
      <p:grpSp>
        <p:nvGrpSpPr>
          <p:cNvPr id="5" name="Group 38"/>
          <p:cNvGrpSpPr/>
          <p:nvPr/>
        </p:nvGrpSpPr>
        <p:grpSpPr>
          <a:xfrm>
            <a:off x="3810000" y="1905000"/>
            <a:ext cx="4800600" cy="3352800"/>
            <a:chOff x="685800" y="2209800"/>
            <a:chExt cx="4800600" cy="3352800"/>
          </a:xfrm>
        </p:grpSpPr>
        <p:grpSp>
          <p:nvGrpSpPr>
            <p:cNvPr id="6" name="Group 30"/>
            <p:cNvGrpSpPr/>
            <p:nvPr/>
          </p:nvGrpSpPr>
          <p:grpSpPr>
            <a:xfrm>
              <a:off x="1905000" y="2209800"/>
              <a:ext cx="3581400" cy="3048000"/>
              <a:chOff x="1295400" y="2590800"/>
              <a:chExt cx="3581400" cy="3048000"/>
            </a:xfrm>
          </p:grpSpPr>
          <p:pic>
            <p:nvPicPr>
              <p:cNvPr id="43" name="Picture 42" descr="Jack Pine.jpg"/>
              <p:cNvPicPr>
                <a:picLocks noChangeAspect="1"/>
              </p:cNvPicPr>
              <p:nvPr/>
            </p:nvPicPr>
            <p:blipFill>
              <a:blip r:embed="rId4"/>
              <a:srcRect l="14634" t="8824"/>
              <a:stretch>
                <a:fillRect/>
              </a:stretch>
            </p:blipFill>
            <p:spPr>
              <a:xfrm>
                <a:off x="1676400" y="2590800"/>
                <a:ext cx="3200400" cy="2834652"/>
              </a:xfrm>
              <a:prstGeom prst="rect">
                <a:avLst/>
              </a:prstGeom>
            </p:spPr>
          </p:pic>
          <p:pic>
            <p:nvPicPr>
              <p:cNvPr id="44" name="Picture 43" descr="Key-JPEG.jpg"/>
              <p:cNvPicPr>
                <a:picLocks noChangeAspect="1"/>
              </p:cNvPicPr>
              <p:nvPr/>
            </p:nvPicPr>
            <p:blipFill>
              <a:blip r:embed="rId5"/>
              <a:stretch>
                <a:fillRect/>
              </a:stretch>
            </p:blipFill>
            <p:spPr>
              <a:xfrm>
                <a:off x="1905000" y="2590800"/>
                <a:ext cx="1531621" cy="793658"/>
              </a:xfrm>
              <a:prstGeom prst="rect">
                <a:avLst/>
              </a:prstGeom>
            </p:spPr>
          </p:pic>
          <p:sp>
            <p:nvSpPr>
              <p:cNvPr id="45" name="TextBox 44"/>
              <p:cNvSpPr txBox="1"/>
              <p:nvPr/>
            </p:nvSpPr>
            <p:spPr>
              <a:xfrm>
                <a:off x="3882923" y="5269468"/>
                <a:ext cx="441422" cy="369332"/>
              </a:xfrm>
              <a:prstGeom prst="rect">
                <a:avLst/>
              </a:prstGeom>
              <a:noFill/>
            </p:spPr>
            <p:txBody>
              <a:bodyPr wrap="none" rtlCol="0">
                <a:spAutoFit/>
              </a:bodyPr>
              <a:lstStyle/>
              <a:p>
                <a:r>
                  <a:rPr lang="en-US" sz="1800" dirty="0" smtClean="0">
                    <a:latin typeface="+mj-lt"/>
                  </a:rPr>
                  <a:t>30</a:t>
                </a:r>
                <a:endParaRPr lang="en-US" sz="1800" dirty="0">
                  <a:latin typeface="+mj-lt"/>
                </a:endParaRPr>
              </a:p>
            </p:txBody>
          </p:sp>
          <p:sp>
            <p:nvSpPr>
              <p:cNvPr id="46" name="TextBox 45"/>
              <p:cNvSpPr txBox="1"/>
              <p:nvPr/>
            </p:nvSpPr>
            <p:spPr>
              <a:xfrm>
                <a:off x="1676400" y="5257800"/>
                <a:ext cx="441422" cy="369332"/>
              </a:xfrm>
              <a:prstGeom prst="rect">
                <a:avLst/>
              </a:prstGeom>
              <a:noFill/>
            </p:spPr>
            <p:txBody>
              <a:bodyPr wrap="none" rtlCol="0">
                <a:spAutoFit/>
              </a:bodyPr>
              <a:lstStyle/>
              <a:p>
                <a:r>
                  <a:rPr lang="en-US" sz="1800" dirty="0" smtClean="0">
                    <a:latin typeface="+mj-lt"/>
                  </a:rPr>
                  <a:t>12</a:t>
                </a:r>
                <a:endParaRPr lang="en-US" sz="1800" dirty="0">
                  <a:latin typeface="+mj-lt"/>
                </a:endParaRPr>
              </a:p>
            </p:txBody>
          </p:sp>
          <p:sp>
            <p:nvSpPr>
              <p:cNvPr id="47" name="TextBox 46"/>
              <p:cNvSpPr txBox="1"/>
              <p:nvPr/>
            </p:nvSpPr>
            <p:spPr>
              <a:xfrm>
                <a:off x="2438400" y="5257800"/>
                <a:ext cx="441422" cy="369332"/>
              </a:xfrm>
              <a:prstGeom prst="rect">
                <a:avLst/>
              </a:prstGeom>
              <a:noFill/>
            </p:spPr>
            <p:txBody>
              <a:bodyPr wrap="none" rtlCol="0">
                <a:spAutoFit/>
              </a:bodyPr>
              <a:lstStyle/>
              <a:p>
                <a:r>
                  <a:rPr lang="en-US" sz="1800" dirty="0" smtClean="0">
                    <a:latin typeface="+mj-lt"/>
                  </a:rPr>
                  <a:t>18</a:t>
                </a:r>
                <a:endParaRPr lang="en-US" sz="1800" dirty="0">
                  <a:latin typeface="+mj-lt"/>
                </a:endParaRPr>
              </a:p>
            </p:txBody>
          </p:sp>
          <p:sp>
            <p:nvSpPr>
              <p:cNvPr id="48" name="TextBox 47"/>
              <p:cNvSpPr txBox="1"/>
              <p:nvPr/>
            </p:nvSpPr>
            <p:spPr>
              <a:xfrm>
                <a:off x="3200400" y="5257800"/>
                <a:ext cx="441422" cy="369332"/>
              </a:xfrm>
              <a:prstGeom prst="rect">
                <a:avLst/>
              </a:prstGeom>
              <a:noFill/>
            </p:spPr>
            <p:txBody>
              <a:bodyPr wrap="none" rtlCol="0">
                <a:spAutoFit/>
              </a:bodyPr>
              <a:lstStyle/>
              <a:p>
                <a:r>
                  <a:rPr lang="en-US" sz="1800" dirty="0" smtClean="0">
                    <a:latin typeface="+mj-lt"/>
                  </a:rPr>
                  <a:t>24</a:t>
                </a:r>
                <a:endParaRPr lang="en-US" sz="1800" dirty="0">
                  <a:latin typeface="+mj-lt"/>
                </a:endParaRPr>
              </a:p>
            </p:txBody>
          </p:sp>
          <p:sp>
            <p:nvSpPr>
              <p:cNvPr id="49" name="TextBox 48"/>
              <p:cNvSpPr txBox="1"/>
              <p:nvPr/>
            </p:nvSpPr>
            <p:spPr>
              <a:xfrm>
                <a:off x="1295400" y="4038600"/>
                <a:ext cx="441422" cy="369332"/>
              </a:xfrm>
              <a:prstGeom prst="rect">
                <a:avLst/>
              </a:prstGeom>
              <a:noFill/>
            </p:spPr>
            <p:txBody>
              <a:bodyPr wrap="none" rtlCol="0">
                <a:spAutoFit/>
              </a:bodyPr>
              <a:lstStyle/>
              <a:p>
                <a:r>
                  <a:rPr lang="en-US" sz="1800" dirty="0" smtClean="0">
                    <a:latin typeface="+mj-lt"/>
                  </a:rPr>
                  <a:t>10</a:t>
                </a:r>
                <a:endParaRPr lang="en-US" sz="1800" dirty="0">
                  <a:latin typeface="+mj-lt"/>
                </a:endParaRPr>
              </a:p>
            </p:txBody>
          </p:sp>
          <p:sp>
            <p:nvSpPr>
              <p:cNvPr id="50" name="TextBox 49"/>
              <p:cNvSpPr txBox="1"/>
              <p:nvPr/>
            </p:nvSpPr>
            <p:spPr>
              <a:xfrm>
                <a:off x="1311178" y="5040868"/>
                <a:ext cx="441422" cy="369332"/>
              </a:xfrm>
              <a:prstGeom prst="rect">
                <a:avLst/>
              </a:prstGeom>
              <a:noFill/>
            </p:spPr>
            <p:txBody>
              <a:bodyPr wrap="square" rtlCol="0">
                <a:spAutoFit/>
              </a:bodyPr>
              <a:lstStyle/>
              <a:p>
                <a:r>
                  <a:rPr lang="en-US" sz="1800" dirty="0" smtClean="0">
                    <a:latin typeface="+mj-lt"/>
                  </a:rPr>
                  <a:t> 0</a:t>
                </a:r>
                <a:endParaRPr lang="en-US" sz="1800" dirty="0">
                  <a:latin typeface="+mj-lt"/>
                </a:endParaRPr>
              </a:p>
            </p:txBody>
          </p:sp>
          <p:sp>
            <p:nvSpPr>
              <p:cNvPr id="51" name="TextBox 50"/>
              <p:cNvSpPr txBox="1"/>
              <p:nvPr/>
            </p:nvSpPr>
            <p:spPr>
              <a:xfrm>
                <a:off x="1311178" y="2983468"/>
                <a:ext cx="441422" cy="369332"/>
              </a:xfrm>
              <a:prstGeom prst="rect">
                <a:avLst/>
              </a:prstGeom>
              <a:noFill/>
            </p:spPr>
            <p:txBody>
              <a:bodyPr wrap="none" rtlCol="0">
                <a:spAutoFit/>
              </a:bodyPr>
              <a:lstStyle/>
              <a:p>
                <a:r>
                  <a:rPr lang="en-US" sz="1800" dirty="0" smtClean="0">
                    <a:latin typeface="+mj-lt"/>
                  </a:rPr>
                  <a:t>20</a:t>
                </a:r>
                <a:endParaRPr lang="en-US" sz="1800" dirty="0">
                  <a:latin typeface="+mj-lt"/>
                </a:endParaRPr>
              </a:p>
            </p:txBody>
          </p:sp>
        </p:grpSp>
        <p:sp>
          <p:nvSpPr>
            <p:cNvPr id="41" name="Text Box 5"/>
            <p:cNvSpPr txBox="1">
              <a:spLocks noChangeArrowheads="1"/>
            </p:cNvSpPr>
            <p:nvPr/>
          </p:nvSpPr>
          <p:spPr bwMode="auto">
            <a:xfrm>
              <a:off x="2133600" y="5224046"/>
              <a:ext cx="3026289" cy="338554"/>
            </a:xfrm>
            <a:prstGeom prst="rect">
              <a:avLst/>
            </a:prstGeom>
            <a:noFill/>
            <a:ln w="9525">
              <a:noFill/>
              <a:miter lim="800000"/>
              <a:headEnd/>
              <a:tailEnd/>
            </a:ln>
          </p:spPr>
          <p:txBody>
            <a:bodyPr wrap="none">
              <a:prstTxWarp prst="textNoShape">
                <a:avLst/>
              </a:prstTxWarp>
              <a:spAutoFit/>
            </a:bodyPr>
            <a:lstStyle/>
            <a:p>
              <a:r>
                <a:rPr lang="en-US" sz="1600" dirty="0" smtClean="0">
                  <a:latin typeface="Arial" pitchFamily="-65" charset="0"/>
                </a:rPr>
                <a:t>Measurement temperature (</a:t>
              </a:r>
              <a:r>
                <a:rPr lang="en-US" sz="1600" dirty="0">
                  <a:latin typeface="Arial" pitchFamily="-65" charset="0"/>
                </a:rPr>
                <a:t>°C)</a:t>
              </a:r>
            </a:p>
          </p:txBody>
        </p:sp>
        <p:sp>
          <p:nvSpPr>
            <p:cNvPr id="42" name="Text Box 5"/>
            <p:cNvSpPr txBox="1">
              <a:spLocks noChangeArrowheads="1"/>
            </p:cNvSpPr>
            <p:nvPr/>
          </p:nvSpPr>
          <p:spPr bwMode="auto">
            <a:xfrm>
              <a:off x="685800" y="3124200"/>
              <a:ext cx="1524000" cy="584776"/>
            </a:xfrm>
            <a:prstGeom prst="rect">
              <a:avLst/>
            </a:prstGeom>
            <a:noFill/>
            <a:ln w="9525">
              <a:noFill/>
              <a:miter lim="800000"/>
              <a:headEnd/>
              <a:tailEnd/>
            </a:ln>
          </p:spPr>
          <p:txBody>
            <a:bodyPr wrap="square">
              <a:prstTxWarp prst="textNoShape">
                <a:avLst/>
              </a:prstTxWarp>
              <a:spAutoFit/>
            </a:bodyPr>
            <a:lstStyle/>
            <a:p>
              <a:pPr algn="ctr"/>
              <a:r>
                <a:rPr lang="en-US" sz="1600" dirty="0" smtClean="0">
                  <a:latin typeface="Arial" pitchFamily="-65" charset="0"/>
                </a:rPr>
                <a:t>Respiration</a:t>
              </a:r>
            </a:p>
            <a:p>
              <a:pPr algn="ctr"/>
              <a:r>
                <a:rPr lang="en-US" sz="1600" dirty="0" smtClean="0">
                  <a:latin typeface="Arial" pitchFamily="-65" charset="0"/>
                </a:rPr>
                <a:t>(</a:t>
              </a:r>
              <a:r>
                <a:rPr lang="en-US" sz="1600" dirty="0" err="1" smtClean="0">
                  <a:latin typeface="Arial" pitchFamily="-65" charset="0"/>
                </a:rPr>
                <a:t>nmol</a:t>
              </a:r>
              <a:r>
                <a:rPr lang="en-US" sz="1600" dirty="0" smtClean="0">
                  <a:latin typeface="Arial" pitchFamily="-65" charset="0"/>
                </a:rPr>
                <a:t> g</a:t>
              </a:r>
              <a:r>
                <a:rPr lang="en-US" sz="1600" baseline="30000" dirty="0" smtClean="0">
                  <a:latin typeface="Arial" pitchFamily="-65" charset="0"/>
                </a:rPr>
                <a:t>-1 </a:t>
              </a:r>
              <a:r>
                <a:rPr lang="en-US" sz="1600" dirty="0" smtClean="0">
                  <a:latin typeface="Arial" pitchFamily="-65" charset="0"/>
                </a:rPr>
                <a:t>s</a:t>
              </a:r>
              <a:r>
                <a:rPr lang="en-US" sz="1600" baseline="30000" dirty="0" smtClean="0">
                  <a:latin typeface="Arial" pitchFamily="-65" charset="0"/>
                </a:rPr>
                <a:t>-1</a:t>
              </a:r>
              <a:r>
                <a:rPr lang="en-US" sz="1600" dirty="0" smtClean="0">
                  <a:latin typeface="Arial" pitchFamily="-65" charset="0"/>
                </a:rPr>
                <a:t>)</a:t>
              </a:r>
              <a:endParaRPr lang="en-US" sz="1600" dirty="0">
                <a:latin typeface="Arial" pitchFamily="-65" charset="0"/>
              </a:endParaRPr>
            </a:p>
          </p:txBody>
        </p:sp>
      </p:grpSp>
      <p:sp>
        <p:nvSpPr>
          <p:cNvPr id="52" name="Text Box 5"/>
          <p:cNvSpPr txBox="1">
            <a:spLocks noChangeArrowheads="1"/>
          </p:cNvSpPr>
          <p:nvPr/>
        </p:nvSpPr>
        <p:spPr bwMode="auto">
          <a:xfrm>
            <a:off x="4495800" y="6172200"/>
            <a:ext cx="4467890" cy="338554"/>
          </a:xfrm>
          <a:prstGeom prst="rect">
            <a:avLst/>
          </a:prstGeom>
          <a:noFill/>
          <a:ln w="9525">
            <a:noFill/>
            <a:miter lim="800000"/>
            <a:headEnd/>
            <a:tailEnd/>
          </a:ln>
          <a:effectLst/>
        </p:spPr>
        <p:txBody>
          <a:bodyPr wrap="none">
            <a:prstTxWarp prst="textNoShape">
              <a:avLst/>
            </a:prstTxWarp>
            <a:spAutoFit/>
          </a:bodyPr>
          <a:lstStyle/>
          <a:p>
            <a:r>
              <a:rPr lang="en-US" sz="1600" dirty="0"/>
              <a:t>Tjoelker </a:t>
            </a:r>
            <a:r>
              <a:rPr lang="en-US" sz="1600" i="1" dirty="0"/>
              <a:t>et al.</a:t>
            </a:r>
            <a:r>
              <a:rPr lang="en-US" sz="1600" dirty="0" smtClean="0"/>
              <a:t> 1999, </a:t>
            </a:r>
            <a:r>
              <a:rPr lang="en-US" sz="1600" i="1" dirty="0" smtClean="0"/>
              <a:t>Plant, Cell &amp; Environment</a:t>
            </a:r>
            <a:endParaRPr lang="en-US" sz="1600" dirty="0"/>
          </a:p>
        </p:txBody>
      </p:sp>
      <p:sp>
        <p:nvSpPr>
          <p:cNvPr id="35" name="Text Box 7"/>
          <p:cNvSpPr txBox="1">
            <a:spLocks noChangeArrowheads="1"/>
          </p:cNvSpPr>
          <p:nvPr/>
        </p:nvSpPr>
        <p:spPr bwMode="auto">
          <a:xfrm>
            <a:off x="5399429" y="1371600"/>
            <a:ext cx="3124200" cy="584776"/>
          </a:xfrm>
          <a:prstGeom prst="rect">
            <a:avLst/>
          </a:prstGeom>
          <a:noFill/>
          <a:ln w="9525">
            <a:noFill/>
            <a:miter lim="800000"/>
            <a:headEnd/>
            <a:tailEnd/>
          </a:ln>
          <a:effectLst/>
        </p:spPr>
        <p:txBody>
          <a:bodyPr wrap="square">
            <a:prstTxWarp prst="textNoShape">
              <a:avLst/>
            </a:prstTxWarp>
            <a:spAutoFit/>
          </a:bodyPr>
          <a:lstStyle/>
          <a:p>
            <a:r>
              <a:rPr lang="en-US" sz="1600" dirty="0" smtClean="0"/>
              <a:t>Jack pine (</a:t>
            </a:r>
            <a:r>
              <a:rPr lang="en-US" sz="1600" i="1" dirty="0" err="1" smtClean="0"/>
              <a:t>Pinus</a:t>
            </a:r>
            <a:r>
              <a:rPr lang="en-US" sz="1600" i="1" dirty="0" smtClean="0"/>
              <a:t> </a:t>
            </a:r>
            <a:r>
              <a:rPr lang="en-US" sz="1600" i="1" dirty="0" err="1" smtClean="0"/>
              <a:t>banksiana</a:t>
            </a:r>
            <a:r>
              <a:rPr lang="en-US" sz="1600" dirty="0" smtClean="0"/>
              <a:t>)</a:t>
            </a:r>
          </a:p>
          <a:p>
            <a:r>
              <a:rPr lang="en-US" sz="1600" dirty="0" smtClean="0"/>
              <a:t>growth chamber experiment</a:t>
            </a:r>
            <a:endParaRPr lang="en-US" sz="1600" dirty="0"/>
          </a:p>
        </p:txBody>
      </p:sp>
      <p:sp>
        <p:nvSpPr>
          <p:cNvPr id="38" name="Text Box 25"/>
          <p:cNvSpPr txBox="1">
            <a:spLocks noChangeArrowheads="1"/>
          </p:cNvSpPr>
          <p:nvPr/>
        </p:nvSpPr>
        <p:spPr bwMode="auto">
          <a:xfrm>
            <a:off x="1066800" y="5112603"/>
            <a:ext cx="3581400" cy="830997"/>
          </a:xfrm>
          <a:prstGeom prst="rect">
            <a:avLst/>
          </a:prstGeom>
          <a:noFill/>
          <a:ln w="12700">
            <a:noFill/>
            <a:miter lim="800000"/>
            <a:headEnd/>
            <a:tailEnd/>
          </a:ln>
          <a:effectLst/>
        </p:spPr>
        <p:txBody>
          <a:bodyPr wrap="square">
            <a:prstTxWarp prst="textNoShape">
              <a:avLst/>
            </a:prstTxWarp>
            <a:spAutoFit/>
          </a:bodyPr>
          <a:lstStyle/>
          <a:p>
            <a:r>
              <a:rPr lang="en-US" sz="1600" dirty="0" smtClean="0">
                <a:solidFill>
                  <a:srgbClr val="000000"/>
                </a:solidFill>
                <a:latin typeface="Helvetica" pitchFamily="-65" charset="0"/>
              </a:rPr>
              <a:t>Q</a:t>
            </a:r>
            <a:r>
              <a:rPr lang="en-US" sz="1600" baseline="-25000" dirty="0" smtClean="0">
                <a:solidFill>
                  <a:srgbClr val="000000"/>
                </a:solidFill>
                <a:latin typeface="Helvetica" pitchFamily="-65" charset="0"/>
              </a:rPr>
              <a:t>10</a:t>
            </a:r>
            <a:r>
              <a:rPr lang="en-US" sz="1600" dirty="0" smtClean="0">
                <a:solidFill>
                  <a:srgbClr val="000000"/>
                </a:solidFill>
                <a:latin typeface="Helvetica" pitchFamily="-65" charset="0"/>
              </a:rPr>
              <a:t>: proportional change in respiration with a 10 °C change in temperature</a:t>
            </a:r>
            <a:endParaRPr lang="en-US" sz="1600" dirty="0">
              <a:solidFill>
                <a:srgbClr val="000000"/>
              </a:solidFill>
              <a:latin typeface="Arial" pitchFamily="-65" charset="0"/>
            </a:endParaRPr>
          </a:p>
        </p:txBody>
      </p:sp>
      <p:sp>
        <p:nvSpPr>
          <p:cNvPr id="39" name="Text Box 25"/>
          <p:cNvSpPr txBox="1">
            <a:spLocks noChangeArrowheads="1"/>
          </p:cNvSpPr>
          <p:nvPr/>
        </p:nvSpPr>
        <p:spPr bwMode="auto">
          <a:xfrm>
            <a:off x="2438400" y="2480846"/>
            <a:ext cx="1101725" cy="338554"/>
          </a:xfrm>
          <a:prstGeom prst="rect">
            <a:avLst/>
          </a:prstGeom>
          <a:noFill/>
          <a:ln w="12700">
            <a:noFill/>
            <a:miter lim="800000"/>
            <a:headEnd/>
            <a:tailEnd/>
          </a:ln>
          <a:effectLst/>
        </p:spPr>
        <p:txBody>
          <a:bodyPr>
            <a:prstTxWarp prst="textNoShape">
              <a:avLst/>
            </a:prstTxWarp>
            <a:spAutoFit/>
          </a:bodyPr>
          <a:lstStyle/>
          <a:p>
            <a:pPr algn="ctr"/>
            <a:r>
              <a:rPr lang="en-US" sz="1600" dirty="0" smtClean="0">
                <a:solidFill>
                  <a:srgbClr val="000000"/>
                </a:solidFill>
                <a:latin typeface="Helvetica" pitchFamily="-65" charset="0"/>
              </a:rPr>
              <a:t>Q</a:t>
            </a:r>
            <a:r>
              <a:rPr lang="en-US" sz="1600" baseline="-25000" dirty="0" smtClean="0">
                <a:solidFill>
                  <a:srgbClr val="000000"/>
                </a:solidFill>
                <a:latin typeface="Helvetica" pitchFamily="-65" charset="0"/>
              </a:rPr>
              <a:t>10</a:t>
            </a:r>
            <a:r>
              <a:rPr lang="en-US" sz="1600" dirty="0" smtClean="0">
                <a:solidFill>
                  <a:srgbClr val="000000"/>
                </a:solidFill>
                <a:latin typeface="Helvetica" pitchFamily="-65" charset="0"/>
              </a:rPr>
              <a:t> </a:t>
            </a:r>
            <a:r>
              <a:rPr lang="en-US" sz="1600" dirty="0">
                <a:solidFill>
                  <a:srgbClr val="000000"/>
                </a:solidFill>
                <a:latin typeface="Helvetica" pitchFamily="-65" charset="0"/>
              </a:rPr>
              <a:t>≈ 2</a:t>
            </a:r>
            <a:endParaRPr lang="en-US" sz="1600" dirty="0">
              <a:solidFill>
                <a:srgbClr val="000000"/>
              </a:solidFill>
              <a:latin typeface="Arial" pitchFamily="-65"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p:cNvPicPr>
            <a:picLocks noGrp="1" noChangeAspect="1" noChangeArrowheads="1"/>
          </p:cNvPicPr>
          <p:nvPr>
            <p:ph/>
          </p:nvPr>
        </p:nvPicPr>
        <p:blipFill>
          <a:blip r:embed="rId3"/>
          <a:srcRect/>
          <a:stretch>
            <a:fillRect/>
          </a:stretch>
        </p:blipFill>
        <p:spPr>
          <a:xfrm>
            <a:off x="0" y="0"/>
            <a:ext cx="9144000" cy="6858000"/>
          </a:xfrm>
          <a:ln>
            <a:solidFill>
              <a:schemeClr val="tx1"/>
            </a:solidFill>
          </a:ln>
        </p:spPr>
      </p:pic>
      <p:sp>
        <p:nvSpPr>
          <p:cNvPr id="109571" name="Text Box 3"/>
          <p:cNvSpPr txBox="1">
            <a:spLocks noChangeArrowheads="1"/>
          </p:cNvSpPr>
          <p:nvPr/>
        </p:nvSpPr>
        <p:spPr bwMode="auto">
          <a:xfrm>
            <a:off x="2971800" y="6400800"/>
            <a:ext cx="6019800" cy="336550"/>
          </a:xfrm>
          <a:prstGeom prst="rect">
            <a:avLst/>
          </a:prstGeom>
          <a:noFill/>
          <a:ln w="12700">
            <a:noFill/>
            <a:miter lim="800000"/>
            <a:headEnd/>
            <a:tailEnd/>
          </a:ln>
          <a:effectLst/>
        </p:spPr>
        <p:txBody>
          <a:bodyPr>
            <a:prstTxWarp prst="textNoShape">
              <a:avLst/>
            </a:prstTxWarp>
            <a:spAutoFit/>
          </a:bodyPr>
          <a:lstStyle/>
          <a:p>
            <a:pPr algn="r"/>
            <a:r>
              <a:rPr lang="en-US" sz="1600" dirty="0">
                <a:solidFill>
                  <a:srgbClr val="000000"/>
                </a:solidFill>
                <a:latin typeface="Chalkboard"/>
                <a:cs typeface="Chalkboard"/>
              </a:rPr>
              <a:t>Texas Warming and Rainfall Manipulation Experiment (</a:t>
            </a:r>
            <a:r>
              <a:rPr lang="en-US" sz="1600" dirty="0" err="1">
                <a:solidFill>
                  <a:srgbClr val="000000"/>
                </a:solidFill>
                <a:latin typeface="Chalkboard"/>
                <a:cs typeface="Chalkboard"/>
              </a:rPr>
              <a:t>WaRM</a:t>
            </a:r>
            <a:r>
              <a:rPr lang="en-US" sz="1600" dirty="0">
                <a:solidFill>
                  <a:srgbClr val="000000"/>
                </a:solidFill>
                <a:latin typeface="Chalkboard"/>
                <a:cs typeface="Chalkboard"/>
              </a:rPr>
              <a:t>)</a:t>
            </a:r>
            <a:endParaRPr lang="en-US" sz="1600" dirty="0">
              <a:solidFill>
                <a:srgbClr val="000000"/>
              </a:solidFill>
              <a:effectLst>
                <a:outerShdw blurRad="38100" dist="38100" dir="2700000" algn="tl">
                  <a:srgbClr val="DDDDDD"/>
                </a:outerShdw>
              </a:effectLst>
              <a:latin typeface="Chalkboard"/>
              <a:cs typeface="Chalkboard"/>
            </a:endParaRPr>
          </a:p>
        </p:txBody>
      </p:sp>
      <p:sp>
        <p:nvSpPr>
          <p:cNvPr id="4" name="Text Box 6"/>
          <p:cNvSpPr txBox="1">
            <a:spLocks noChangeArrowheads="1"/>
          </p:cNvSpPr>
          <p:nvPr/>
        </p:nvSpPr>
        <p:spPr bwMode="auto">
          <a:xfrm>
            <a:off x="533400" y="3975318"/>
            <a:ext cx="5334000" cy="1815882"/>
          </a:xfrm>
          <a:prstGeom prst="rect">
            <a:avLst/>
          </a:prstGeom>
          <a:noFill/>
          <a:ln w="9525">
            <a:noFill/>
            <a:miter lim="800000"/>
            <a:headEnd/>
            <a:tailEnd/>
          </a:ln>
          <a:effectLst/>
        </p:spPr>
        <p:txBody>
          <a:bodyPr>
            <a:prstTxWarp prst="textNoShape">
              <a:avLst/>
            </a:prstTxWarp>
            <a:spAutoFit/>
          </a:bodyPr>
          <a:lstStyle/>
          <a:p>
            <a:pPr algn="r"/>
            <a:endParaRPr lang="en-US" sz="1600" dirty="0"/>
          </a:p>
          <a:p>
            <a:pPr algn="r"/>
            <a:r>
              <a:rPr lang="en-US" sz="1600" dirty="0"/>
              <a:t>US National Science Foundation</a:t>
            </a:r>
          </a:p>
          <a:p>
            <a:pPr algn="r"/>
            <a:endParaRPr lang="en-US" sz="1600" dirty="0"/>
          </a:p>
          <a:p>
            <a:pPr algn="r"/>
            <a:r>
              <a:rPr lang="en-US" sz="1600" dirty="0"/>
              <a:t>US Department of Energy, National Institute for Climatic Change Research</a:t>
            </a:r>
          </a:p>
          <a:p>
            <a:pPr algn="r"/>
            <a:endParaRPr lang="en-US" sz="1600" dirty="0"/>
          </a:p>
          <a:p>
            <a:pPr algn="r"/>
            <a:r>
              <a:rPr lang="en-US" sz="1600" dirty="0"/>
              <a:t>Texas A&amp;M University, </a:t>
            </a:r>
            <a:r>
              <a:rPr lang="en-US" sz="1600" dirty="0" err="1"/>
              <a:t>AgriLife</a:t>
            </a:r>
            <a:r>
              <a:rPr lang="en-US" sz="1600" dirty="0"/>
              <a:t> Research</a:t>
            </a:r>
          </a:p>
        </p:txBody>
      </p:sp>
      <p:pic>
        <p:nvPicPr>
          <p:cNvPr id="5" name="Picture 7"/>
          <p:cNvPicPr>
            <a:picLocks noChangeAspect="1" noChangeArrowheads="1"/>
          </p:cNvPicPr>
          <p:nvPr/>
        </p:nvPicPr>
        <p:blipFill>
          <a:blip r:embed="rId4"/>
          <a:srcRect/>
          <a:stretch>
            <a:fillRect/>
          </a:stretch>
        </p:blipFill>
        <p:spPr bwMode="auto">
          <a:xfrm>
            <a:off x="5943600" y="4572000"/>
            <a:ext cx="762000" cy="762000"/>
          </a:xfrm>
          <a:prstGeom prst="rect">
            <a:avLst/>
          </a:prstGeom>
          <a:noFill/>
          <a:ln w="9525">
            <a:noFill/>
            <a:miter lim="800000"/>
            <a:headEnd/>
            <a:tailEnd/>
          </a:ln>
          <a:effectLst/>
        </p:spPr>
      </p:pic>
      <p:pic>
        <p:nvPicPr>
          <p:cNvPr id="6" name="Picture 8"/>
          <p:cNvPicPr>
            <a:picLocks noChangeAspect="1" noChangeArrowheads="1"/>
          </p:cNvPicPr>
          <p:nvPr/>
        </p:nvPicPr>
        <p:blipFill>
          <a:blip r:embed="rId5"/>
          <a:srcRect/>
          <a:stretch>
            <a:fillRect/>
          </a:stretch>
        </p:blipFill>
        <p:spPr bwMode="auto">
          <a:xfrm>
            <a:off x="6858000" y="4802188"/>
            <a:ext cx="1524000" cy="531812"/>
          </a:xfrm>
          <a:prstGeom prst="rect">
            <a:avLst/>
          </a:prstGeom>
          <a:noFill/>
          <a:ln w="9525">
            <a:noFill/>
            <a:miter lim="800000"/>
            <a:headEnd/>
            <a:tailEnd/>
          </a:ln>
          <a:effectLst/>
        </p:spPr>
      </p:pic>
      <p:pic>
        <p:nvPicPr>
          <p:cNvPr id="7" name="Picture 13" descr="AgriLife (2-color)"/>
          <p:cNvPicPr>
            <a:picLocks noChangeAspect="1" noChangeArrowheads="1"/>
          </p:cNvPicPr>
          <p:nvPr/>
        </p:nvPicPr>
        <p:blipFill>
          <a:blip r:embed="rId6"/>
          <a:srcRect/>
          <a:stretch>
            <a:fillRect/>
          </a:stretch>
        </p:blipFill>
        <p:spPr bwMode="auto">
          <a:xfrm>
            <a:off x="5943600" y="5467350"/>
            <a:ext cx="2590800" cy="704850"/>
          </a:xfrm>
          <a:prstGeom prst="rect">
            <a:avLst/>
          </a:prstGeom>
          <a:noFill/>
        </p:spPr>
      </p:pic>
      <p:pic>
        <p:nvPicPr>
          <p:cNvPr id="8" name="Picture 14"/>
          <p:cNvPicPr>
            <a:picLocks noChangeAspect="1" noChangeArrowheads="1"/>
          </p:cNvPicPr>
          <p:nvPr/>
        </p:nvPicPr>
        <p:blipFill>
          <a:blip r:embed="rId7"/>
          <a:srcRect/>
          <a:stretch>
            <a:fillRect/>
          </a:stretch>
        </p:blipFill>
        <p:spPr bwMode="auto">
          <a:xfrm>
            <a:off x="5943600" y="3844925"/>
            <a:ext cx="2971800" cy="574675"/>
          </a:xfrm>
          <a:prstGeom prst="rect">
            <a:avLst/>
          </a:prstGeom>
          <a:noFill/>
          <a:ln w="9525">
            <a:noFill/>
            <a:miter lim="800000"/>
            <a:headEnd/>
            <a:tailEnd/>
          </a:ln>
          <a:effectLst/>
        </p:spPr>
      </p:pic>
      <p:sp>
        <p:nvSpPr>
          <p:cNvPr id="11" name="Rectangle 8"/>
          <p:cNvSpPr>
            <a:spLocks noChangeArrowheads="1"/>
          </p:cNvSpPr>
          <p:nvPr/>
        </p:nvSpPr>
        <p:spPr bwMode="auto">
          <a:xfrm>
            <a:off x="685800" y="2438400"/>
            <a:ext cx="4876800" cy="1600200"/>
          </a:xfrm>
          <a:prstGeom prst="rect">
            <a:avLst/>
          </a:prstGeom>
          <a:noFill/>
          <a:ln w="9525">
            <a:noFill/>
            <a:miter lim="800000"/>
            <a:headEnd/>
            <a:tailEnd/>
          </a:ln>
          <a:effectLst/>
        </p:spPr>
        <p:txBody>
          <a:bodyPr>
            <a:prstTxWarp prst="textNoShape">
              <a:avLst/>
            </a:prstTxWarp>
          </a:bodyPr>
          <a:lstStyle/>
          <a:p>
            <a:pPr algn="r" eaLnBrk="1" hangingPunct="1">
              <a:lnSpc>
                <a:spcPct val="90000"/>
              </a:lnSpc>
              <a:spcBef>
                <a:spcPct val="20000"/>
              </a:spcBef>
            </a:pPr>
            <a:r>
              <a:rPr lang="en-US" sz="2000" b="1" dirty="0" smtClean="0">
                <a:latin typeface="Chalkboard" pitchFamily="-108" charset="0"/>
              </a:rPr>
              <a:t>David </a:t>
            </a:r>
            <a:r>
              <a:rPr lang="en-US" sz="2000" b="1" dirty="0">
                <a:latin typeface="Chalkboard" pitchFamily="-108" charset="0"/>
              </a:rPr>
              <a:t>D. </a:t>
            </a:r>
            <a:r>
              <a:rPr lang="en-US" sz="1800" b="1" dirty="0" err="1">
                <a:latin typeface="Chalkboard" pitchFamily="-108" charset="0"/>
              </a:rPr>
              <a:t>Briske</a:t>
            </a:r>
            <a:endParaRPr lang="en-US" sz="1800" dirty="0" smtClean="0">
              <a:latin typeface="Chalkboard" pitchFamily="-108" charset="0"/>
            </a:endParaRPr>
          </a:p>
          <a:p>
            <a:pPr algn="r" eaLnBrk="1" hangingPunct="1">
              <a:lnSpc>
                <a:spcPct val="90000"/>
              </a:lnSpc>
              <a:spcBef>
                <a:spcPct val="20000"/>
              </a:spcBef>
            </a:pPr>
            <a:r>
              <a:rPr lang="en-US" sz="2000" b="1" dirty="0" smtClean="0">
                <a:latin typeface="Chalkboard" pitchFamily="-108" charset="0"/>
              </a:rPr>
              <a:t>Astrid </a:t>
            </a:r>
            <a:r>
              <a:rPr lang="en-US" sz="2000" b="1" dirty="0" err="1" smtClean="0">
                <a:latin typeface="Chalkboard" pitchFamily="-108" charset="0"/>
              </a:rPr>
              <a:t>Volder</a:t>
            </a:r>
            <a:endParaRPr lang="en-US" sz="2000" b="1" dirty="0" smtClean="0">
              <a:latin typeface="Chalkboard" pitchFamily="-108" charset="0"/>
            </a:endParaRPr>
          </a:p>
          <a:p>
            <a:pPr algn="r"/>
            <a:r>
              <a:rPr lang="en-US" sz="1800" b="1" dirty="0" err="1" smtClean="0"/>
              <a:t>Kourtnee</a:t>
            </a:r>
            <a:r>
              <a:rPr lang="en-US" sz="1800" b="1" dirty="0" smtClean="0"/>
              <a:t> M. Lindgren</a:t>
            </a:r>
          </a:p>
          <a:p>
            <a:pPr algn="r"/>
            <a:r>
              <a:rPr lang="en-US" sz="1800" dirty="0" smtClean="0"/>
              <a:t> </a:t>
            </a:r>
            <a:r>
              <a:rPr lang="en-US" sz="1800" i="1" dirty="0" smtClean="0"/>
              <a:t>Texas A&amp;M University</a:t>
            </a:r>
            <a:endParaRPr lang="en-US" sz="1800" i="1" dirty="0" smtClean="0">
              <a:latin typeface="Chalkboard" pitchFamily="-108" charset="0"/>
            </a:endParaRPr>
          </a:p>
          <a:p>
            <a:pPr algn="r" eaLnBrk="1" hangingPunct="1">
              <a:lnSpc>
                <a:spcPct val="90000"/>
              </a:lnSpc>
              <a:spcBef>
                <a:spcPct val="20000"/>
              </a:spcBef>
            </a:pPr>
            <a:endParaRPr lang="en-US" sz="1800" dirty="0">
              <a:latin typeface="Chalkboard" pitchFamily="-108" charset="0"/>
            </a:endParaRPr>
          </a:p>
        </p:txBody>
      </p:sp>
      <p:sp>
        <p:nvSpPr>
          <p:cNvPr id="12" name="Text Box 5"/>
          <p:cNvSpPr txBox="1">
            <a:spLocks noChangeArrowheads="1"/>
          </p:cNvSpPr>
          <p:nvPr/>
        </p:nvSpPr>
        <p:spPr bwMode="auto">
          <a:xfrm>
            <a:off x="2914375" y="990600"/>
            <a:ext cx="2724425" cy="646331"/>
          </a:xfrm>
          <a:prstGeom prst="rect">
            <a:avLst/>
          </a:prstGeom>
          <a:noFill/>
          <a:ln w="9525">
            <a:noFill/>
            <a:miter lim="800000"/>
            <a:headEnd/>
            <a:tailEnd/>
          </a:ln>
          <a:effectLst/>
        </p:spPr>
        <p:txBody>
          <a:bodyPr wrap="none">
            <a:prstTxWarp prst="textNoShape">
              <a:avLst/>
            </a:prstTxWarp>
            <a:spAutoFit/>
          </a:bodyPr>
          <a:lstStyle/>
          <a:p>
            <a:pPr algn="r"/>
            <a:r>
              <a:rPr lang="en-US" sz="1800" b="1" dirty="0"/>
              <a:t>Peter B Reich</a:t>
            </a:r>
            <a:r>
              <a:rPr lang="en-US" sz="1800" dirty="0"/>
              <a:t>,</a:t>
            </a:r>
          </a:p>
          <a:p>
            <a:pPr algn="r"/>
            <a:r>
              <a:rPr lang="en-US" sz="1800" i="1" dirty="0"/>
              <a:t>University of Minnesota</a:t>
            </a:r>
          </a:p>
        </p:txBody>
      </p:sp>
      <p:sp>
        <p:nvSpPr>
          <p:cNvPr id="13" name="Rectangle 7"/>
          <p:cNvSpPr>
            <a:spLocks noChangeArrowheads="1"/>
          </p:cNvSpPr>
          <p:nvPr/>
        </p:nvSpPr>
        <p:spPr bwMode="auto">
          <a:xfrm>
            <a:off x="2530189" y="1676400"/>
            <a:ext cx="3108611" cy="646331"/>
          </a:xfrm>
          <a:prstGeom prst="rect">
            <a:avLst/>
          </a:prstGeom>
          <a:noFill/>
          <a:ln w="9525">
            <a:noFill/>
            <a:miter lim="800000"/>
            <a:headEnd/>
            <a:tailEnd/>
          </a:ln>
          <a:effectLst/>
        </p:spPr>
        <p:txBody>
          <a:bodyPr wrap="none">
            <a:prstTxWarp prst="textNoShape">
              <a:avLst/>
            </a:prstTxWarp>
            <a:spAutoFit/>
          </a:bodyPr>
          <a:lstStyle/>
          <a:p>
            <a:pPr algn="r"/>
            <a:r>
              <a:rPr lang="en-US" sz="1800" b="1" dirty="0" err="1"/>
              <a:t>Jacek</a:t>
            </a:r>
            <a:r>
              <a:rPr lang="en-US" sz="1800" b="1" dirty="0"/>
              <a:t> </a:t>
            </a:r>
            <a:r>
              <a:rPr lang="en-US" sz="1800" b="1" dirty="0" err="1"/>
              <a:t>Oleksyn</a:t>
            </a:r>
            <a:r>
              <a:rPr lang="en-US" sz="1800" dirty="0" smtClean="0"/>
              <a:t>,</a:t>
            </a:r>
          </a:p>
          <a:p>
            <a:pPr algn="r"/>
            <a:r>
              <a:rPr lang="en-US" sz="1800" i="1" dirty="0" smtClean="0"/>
              <a:t>Polish </a:t>
            </a:r>
            <a:r>
              <a:rPr lang="en-US" sz="1800" i="1" dirty="0"/>
              <a:t>Academy of Sciences</a:t>
            </a:r>
          </a:p>
        </p:txBody>
      </p:sp>
      <p:sp>
        <p:nvSpPr>
          <p:cNvPr id="14" name="Text Box 5"/>
          <p:cNvSpPr txBox="1">
            <a:spLocks noChangeArrowheads="1"/>
          </p:cNvSpPr>
          <p:nvPr/>
        </p:nvSpPr>
        <p:spPr bwMode="auto">
          <a:xfrm>
            <a:off x="2192282" y="304800"/>
            <a:ext cx="3370318" cy="646331"/>
          </a:xfrm>
          <a:prstGeom prst="rect">
            <a:avLst/>
          </a:prstGeom>
          <a:noFill/>
          <a:ln w="9525">
            <a:noFill/>
            <a:miter lim="800000"/>
            <a:headEnd/>
            <a:tailEnd/>
          </a:ln>
          <a:effectLst/>
        </p:spPr>
        <p:txBody>
          <a:bodyPr wrap="none">
            <a:prstTxWarp prst="textNoShape">
              <a:avLst/>
            </a:prstTxWarp>
            <a:spAutoFit/>
          </a:bodyPr>
          <a:lstStyle/>
          <a:p>
            <a:pPr algn="r"/>
            <a:r>
              <a:rPr lang="en-US" sz="1800" b="1" dirty="0" smtClean="0"/>
              <a:t>Owen </a:t>
            </a:r>
            <a:r>
              <a:rPr lang="en-US" sz="1800" b="1" dirty="0" err="1" smtClean="0"/>
              <a:t>Atkin</a:t>
            </a:r>
            <a:endParaRPr lang="en-US" sz="1800" b="1" dirty="0" smtClean="0"/>
          </a:p>
          <a:p>
            <a:pPr algn="r"/>
            <a:r>
              <a:rPr lang="en-US" sz="1800" i="1" dirty="0" smtClean="0"/>
              <a:t>Australian National University</a:t>
            </a:r>
            <a:endParaRPr lang="en-US" sz="1800" i="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4019" name="Rectangle 3"/>
          <p:cNvSpPr>
            <a:spLocks noGrp="1" noChangeArrowheads="1"/>
          </p:cNvSpPr>
          <p:nvPr>
            <p:ph type="title"/>
          </p:nvPr>
        </p:nvSpPr>
        <p:spPr/>
        <p:txBody>
          <a:bodyPr/>
          <a:lstStyle/>
          <a:p>
            <a:pPr algn="l"/>
            <a:r>
              <a:rPr lang="en-US" sz="3200" dirty="0" smtClean="0">
                <a:latin typeface="Chalkboard" pitchFamily="-65" charset="0"/>
              </a:rPr>
              <a:t>Overview</a:t>
            </a:r>
            <a:endParaRPr lang="en-US" dirty="0"/>
          </a:p>
        </p:txBody>
      </p:sp>
      <p:sp>
        <p:nvSpPr>
          <p:cNvPr id="214020" name="Rectangle 4"/>
          <p:cNvSpPr>
            <a:spLocks noGrp="1" noChangeArrowheads="1"/>
          </p:cNvSpPr>
          <p:nvPr>
            <p:ph type="body" idx="1"/>
          </p:nvPr>
        </p:nvSpPr>
        <p:spPr>
          <a:xfrm>
            <a:off x="533400" y="1905000"/>
            <a:ext cx="4876800" cy="4114800"/>
          </a:xfrm>
        </p:spPr>
        <p:txBody>
          <a:bodyPr/>
          <a:lstStyle/>
          <a:p>
            <a:endParaRPr lang="en-US" sz="2400" dirty="0" smtClean="0">
              <a:latin typeface="Chalkboard" pitchFamily="-65" charset="0"/>
            </a:endParaRPr>
          </a:p>
          <a:p>
            <a:r>
              <a:rPr lang="en-US" sz="2400" dirty="0" smtClean="0">
                <a:latin typeface="Chalkboard" pitchFamily="-65" charset="0"/>
              </a:rPr>
              <a:t>What is the temperature response of respiration?</a:t>
            </a:r>
          </a:p>
          <a:p>
            <a:r>
              <a:rPr lang="en-US" sz="2400" dirty="0" smtClean="0">
                <a:latin typeface="Chalkboard" pitchFamily="-65" charset="0"/>
              </a:rPr>
              <a:t>What is temperature acclimation of respiration?</a:t>
            </a:r>
          </a:p>
          <a:p>
            <a:r>
              <a:rPr lang="en-US" sz="2400" dirty="0" smtClean="0">
                <a:latin typeface="Chalkboard" pitchFamily="-65" charset="0"/>
              </a:rPr>
              <a:t>How can experiments and observations contribute to modeling efforts?</a:t>
            </a:r>
          </a:p>
        </p:txBody>
      </p:sp>
      <p:pic>
        <p:nvPicPr>
          <p:cNvPr id="214022" name="Picture 6"/>
          <p:cNvPicPr>
            <a:picLocks noChangeAspect="1" noChangeArrowheads="1"/>
          </p:cNvPicPr>
          <p:nvPr/>
        </p:nvPicPr>
        <p:blipFill>
          <a:blip r:embed="rId3"/>
          <a:srcRect/>
          <a:stretch>
            <a:fillRect/>
          </a:stretch>
        </p:blipFill>
        <p:spPr bwMode="auto">
          <a:xfrm>
            <a:off x="6324600" y="2362200"/>
            <a:ext cx="1752600" cy="2124761"/>
          </a:xfrm>
          <a:prstGeom prst="rect">
            <a:avLst/>
          </a:prstGeom>
          <a:noFill/>
          <a:ln w="12700">
            <a:solidFill>
              <a:srgbClr val="000000"/>
            </a:solidFill>
            <a:miter lim="800000"/>
            <a:headEnd/>
            <a:tailEnd/>
          </a:ln>
          <a:effectLst>
            <a:outerShdw blurRad="63500" dist="38099" dir="2700000" algn="ctr" rotWithShape="0">
              <a:srgbClr val="000000">
                <a:alpha val="74998"/>
              </a:srgbClr>
            </a:outerShdw>
          </a:effectLst>
        </p:spPr>
      </p:pic>
      <p:grpSp>
        <p:nvGrpSpPr>
          <p:cNvPr id="7" name="Group 13"/>
          <p:cNvGrpSpPr>
            <a:grpSpLocks/>
          </p:cNvGrpSpPr>
          <p:nvPr/>
        </p:nvGrpSpPr>
        <p:grpSpPr bwMode="auto">
          <a:xfrm>
            <a:off x="5638800" y="4724400"/>
            <a:ext cx="2438400" cy="1828800"/>
            <a:chOff x="0" y="63"/>
            <a:chExt cx="5616" cy="4113"/>
          </a:xfrm>
          <a:effectLst>
            <a:outerShdw blurRad="50800" dist="38100" dir="2700000">
              <a:srgbClr val="000000">
                <a:alpha val="43000"/>
              </a:srgbClr>
            </a:outerShdw>
          </a:effectLst>
        </p:grpSpPr>
        <p:pic>
          <p:nvPicPr>
            <p:cNvPr id="8" name="Picture 2"/>
            <p:cNvPicPr>
              <a:picLocks noChangeAspect="1" noChangeArrowheads="1"/>
            </p:cNvPicPr>
            <p:nvPr/>
          </p:nvPicPr>
          <p:blipFill>
            <a:blip r:embed="rId4"/>
            <a:srcRect/>
            <a:stretch>
              <a:fillRect/>
            </a:stretch>
          </p:blipFill>
          <p:spPr bwMode="auto">
            <a:xfrm>
              <a:off x="96" y="96"/>
              <a:ext cx="1428" cy="1440"/>
            </a:xfrm>
            <a:prstGeom prst="rect">
              <a:avLst/>
            </a:prstGeom>
            <a:noFill/>
            <a:ln w="9525">
              <a:noFill/>
              <a:miter lim="800000"/>
              <a:headEnd/>
              <a:tailEnd/>
            </a:ln>
            <a:effectLst/>
          </p:spPr>
        </p:pic>
        <p:pic>
          <p:nvPicPr>
            <p:cNvPr id="9" name="Picture 3"/>
            <p:cNvPicPr>
              <a:picLocks noChangeAspect="1" noChangeArrowheads="1"/>
            </p:cNvPicPr>
            <p:nvPr/>
          </p:nvPicPr>
          <p:blipFill>
            <a:blip r:embed="rId5"/>
            <a:srcRect/>
            <a:stretch>
              <a:fillRect/>
            </a:stretch>
          </p:blipFill>
          <p:spPr bwMode="auto">
            <a:xfrm>
              <a:off x="1652" y="63"/>
              <a:ext cx="1296" cy="1728"/>
            </a:xfrm>
            <a:prstGeom prst="rect">
              <a:avLst/>
            </a:prstGeom>
            <a:noFill/>
            <a:ln w="9525">
              <a:noFill/>
              <a:miter lim="800000"/>
              <a:headEnd/>
              <a:tailEnd/>
            </a:ln>
            <a:effectLst/>
          </p:spPr>
        </p:pic>
        <p:pic>
          <p:nvPicPr>
            <p:cNvPr id="10" name="Picture 4"/>
            <p:cNvPicPr>
              <a:picLocks noChangeAspect="1" noChangeArrowheads="1"/>
            </p:cNvPicPr>
            <p:nvPr/>
          </p:nvPicPr>
          <p:blipFill>
            <a:blip r:embed="rId6"/>
            <a:srcRect/>
            <a:stretch>
              <a:fillRect/>
            </a:stretch>
          </p:blipFill>
          <p:spPr bwMode="auto">
            <a:xfrm>
              <a:off x="3120" y="96"/>
              <a:ext cx="1129" cy="1968"/>
            </a:xfrm>
            <a:prstGeom prst="rect">
              <a:avLst/>
            </a:prstGeom>
            <a:noFill/>
            <a:ln w="9525">
              <a:noFill/>
              <a:miter lim="800000"/>
              <a:headEnd/>
              <a:tailEnd/>
            </a:ln>
            <a:effectLst/>
          </p:spPr>
        </p:pic>
        <p:pic>
          <p:nvPicPr>
            <p:cNvPr id="11" name="Picture 5" descr="P9130081"/>
            <p:cNvPicPr>
              <a:picLocks noChangeAspect="1" noChangeArrowheads="1"/>
            </p:cNvPicPr>
            <p:nvPr/>
          </p:nvPicPr>
          <p:blipFill>
            <a:blip r:embed="rId7"/>
            <a:srcRect/>
            <a:stretch>
              <a:fillRect/>
            </a:stretch>
          </p:blipFill>
          <p:spPr bwMode="auto">
            <a:xfrm>
              <a:off x="96" y="1680"/>
              <a:ext cx="1392" cy="1044"/>
            </a:xfrm>
            <a:prstGeom prst="rect">
              <a:avLst/>
            </a:prstGeom>
            <a:noFill/>
          </p:spPr>
        </p:pic>
        <p:pic>
          <p:nvPicPr>
            <p:cNvPr id="12" name="Picture 6"/>
            <p:cNvPicPr>
              <a:picLocks noChangeAspect="1" noChangeArrowheads="1"/>
            </p:cNvPicPr>
            <p:nvPr/>
          </p:nvPicPr>
          <p:blipFill>
            <a:blip r:embed="rId8"/>
            <a:srcRect/>
            <a:stretch>
              <a:fillRect/>
            </a:stretch>
          </p:blipFill>
          <p:spPr bwMode="auto">
            <a:xfrm>
              <a:off x="0" y="2928"/>
              <a:ext cx="1488" cy="1154"/>
            </a:xfrm>
            <a:prstGeom prst="rect">
              <a:avLst/>
            </a:prstGeom>
            <a:noFill/>
            <a:ln w="9525">
              <a:noFill/>
              <a:miter lim="800000"/>
              <a:headEnd/>
              <a:tailEnd/>
            </a:ln>
            <a:effectLst/>
          </p:spPr>
        </p:pic>
        <p:pic>
          <p:nvPicPr>
            <p:cNvPr id="13" name="Picture 7"/>
            <p:cNvPicPr>
              <a:picLocks noChangeAspect="1" noChangeArrowheads="1"/>
            </p:cNvPicPr>
            <p:nvPr/>
          </p:nvPicPr>
          <p:blipFill>
            <a:blip r:embed="rId9"/>
            <a:srcRect/>
            <a:stretch>
              <a:fillRect/>
            </a:stretch>
          </p:blipFill>
          <p:spPr bwMode="auto">
            <a:xfrm>
              <a:off x="4512" y="2736"/>
              <a:ext cx="1080" cy="1440"/>
            </a:xfrm>
            <a:prstGeom prst="rect">
              <a:avLst/>
            </a:prstGeom>
            <a:noFill/>
            <a:ln w="9525">
              <a:noFill/>
              <a:miter lim="800000"/>
              <a:headEnd/>
              <a:tailEnd/>
            </a:ln>
            <a:effectLst/>
          </p:spPr>
        </p:pic>
        <p:pic>
          <p:nvPicPr>
            <p:cNvPr id="14" name="Picture 8"/>
            <p:cNvPicPr>
              <a:picLocks noChangeAspect="1" noChangeArrowheads="1"/>
            </p:cNvPicPr>
            <p:nvPr/>
          </p:nvPicPr>
          <p:blipFill>
            <a:blip r:embed="rId10"/>
            <a:srcRect/>
            <a:stretch>
              <a:fillRect/>
            </a:stretch>
          </p:blipFill>
          <p:spPr bwMode="auto">
            <a:xfrm>
              <a:off x="4320" y="96"/>
              <a:ext cx="1296" cy="1260"/>
            </a:xfrm>
            <a:prstGeom prst="rect">
              <a:avLst/>
            </a:prstGeom>
            <a:noFill/>
            <a:ln w="9525">
              <a:noFill/>
              <a:miter lim="800000"/>
              <a:headEnd/>
              <a:tailEnd/>
            </a:ln>
            <a:effectLst/>
          </p:spPr>
        </p:pic>
        <p:pic>
          <p:nvPicPr>
            <p:cNvPr id="15" name="Picture 9"/>
            <p:cNvPicPr>
              <a:picLocks noChangeAspect="1" noChangeArrowheads="1"/>
            </p:cNvPicPr>
            <p:nvPr/>
          </p:nvPicPr>
          <p:blipFill>
            <a:blip r:embed="rId11"/>
            <a:srcRect/>
            <a:stretch>
              <a:fillRect/>
            </a:stretch>
          </p:blipFill>
          <p:spPr bwMode="auto">
            <a:xfrm>
              <a:off x="1584" y="1920"/>
              <a:ext cx="1447" cy="2160"/>
            </a:xfrm>
            <a:prstGeom prst="rect">
              <a:avLst/>
            </a:prstGeom>
            <a:noFill/>
            <a:ln w="9525">
              <a:noFill/>
              <a:miter lim="800000"/>
              <a:headEnd/>
              <a:tailEnd/>
            </a:ln>
            <a:effectLst/>
          </p:spPr>
        </p:pic>
        <p:pic>
          <p:nvPicPr>
            <p:cNvPr id="16" name="Picture 10"/>
            <p:cNvPicPr>
              <a:picLocks noChangeAspect="1" noChangeArrowheads="1"/>
            </p:cNvPicPr>
            <p:nvPr/>
          </p:nvPicPr>
          <p:blipFill>
            <a:blip r:embed="rId12"/>
            <a:srcRect/>
            <a:stretch>
              <a:fillRect/>
            </a:stretch>
          </p:blipFill>
          <p:spPr bwMode="auto">
            <a:xfrm>
              <a:off x="3120" y="2112"/>
              <a:ext cx="1241" cy="1071"/>
            </a:xfrm>
            <a:prstGeom prst="rect">
              <a:avLst/>
            </a:prstGeom>
            <a:noFill/>
            <a:ln w="9525">
              <a:noFill/>
              <a:miter lim="800000"/>
              <a:headEnd/>
              <a:tailEnd/>
            </a:ln>
            <a:effectLst/>
          </p:spPr>
        </p:pic>
        <p:pic>
          <p:nvPicPr>
            <p:cNvPr id="17" name="Picture 11" descr="P9130173"/>
            <p:cNvPicPr>
              <a:picLocks noChangeAspect="1" noChangeArrowheads="1"/>
            </p:cNvPicPr>
            <p:nvPr/>
          </p:nvPicPr>
          <p:blipFill>
            <a:blip r:embed="rId13"/>
            <a:srcRect/>
            <a:stretch>
              <a:fillRect/>
            </a:stretch>
          </p:blipFill>
          <p:spPr bwMode="auto">
            <a:xfrm>
              <a:off x="3120" y="3216"/>
              <a:ext cx="1200" cy="959"/>
            </a:xfrm>
            <a:prstGeom prst="rect">
              <a:avLst/>
            </a:prstGeom>
            <a:noFill/>
          </p:spPr>
        </p:pic>
        <p:pic>
          <p:nvPicPr>
            <p:cNvPr id="18" name="Picture 12"/>
            <p:cNvPicPr>
              <a:picLocks noChangeAspect="1" noChangeArrowheads="1"/>
            </p:cNvPicPr>
            <p:nvPr/>
          </p:nvPicPr>
          <p:blipFill>
            <a:blip r:embed="rId14"/>
            <a:srcRect/>
            <a:stretch>
              <a:fillRect/>
            </a:stretch>
          </p:blipFill>
          <p:spPr bwMode="auto">
            <a:xfrm>
              <a:off x="4464" y="1392"/>
              <a:ext cx="1111" cy="1259"/>
            </a:xfrm>
            <a:prstGeom prst="rect">
              <a:avLst/>
            </a:prstGeom>
            <a:noFill/>
            <a:ln w="9525">
              <a:noFill/>
              <a:miter lim="800000"/>
              <a:headEnd/>
              <a:tailEnd/>
            </a:ln>
            <a:effectLst/>
          </p:spPr>
        </p:pic>
      </p:grpSp>
      <p:pic>
        <p:nvPicPr>
          <p:cNvPr id="19" name="Picture 11"/>
          <p:cNvPicPr>
            <a:picLocks noChangeAspect="1" noChangeArrowheads="1"/>
          </p:cNvPicPr>
          <p:nvPr/>
        </p:nvPicPr>
        <p:blipFill>
          <a:blip r:embed="rId15"/>
          <a:srcRect t="6329" b="3165"/>
          <a:stretch>
            <a:fillRect/>
          </a:stretch>
        </p:blipFill>
        <p:spPr bwMode="auto">
          <a:xfrm>
            <a:off x="5638800" y="457200"/>
            <a:ext cx="2514600" cy="1591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3544" name="Text Box 8"/>
          <p:cNvSpPr txBox="1">
            <a:spLocks noChangeArrowheads="1"/>
          </p:cNvSpPr>
          <p:nvPr/>
        </p:nvSpPr>
        <p:spPr bwMode="auto">
          <a:xfrm>
            <a:off x="304800" y="543580"/>
            <a:ext cx="8275143" cy="523220"/>
          </a:xfrm>
          <a:prstGeom prst="rect">
            <a:avLst/>
          </a:prstGeom>
          <a:noFill/>
          <a:ln w="9525">
            <a:noFill/>
            <a:miter lim="800000"/>
            <a:headEnd/>
            <a:tailEnd/>
          </a:ln>
          <a:effectLst/>
        </p:spPr>
        <p:txBody>
          <a:bodyPr wrap="none">
            <a:prstTxWarp prst="textNoShape">
              <a:avLst/>
            </a:prstTxWarp>
            <a:spAutoFit/>
          </a:bodyPr>
          <a:lstStyle/>
          <a:p>
            <a:r>
              <a:rPr lang="en-US" sz="2800" dirty="0" smtClean="0"/>
              <a:t>What is the temperature response of respiration?</a:t>
            </a:r>
            <a:endParaRPr lang="en-US" dirty="0"/>
          </a:p>
        </p:txBody>
      </p:sp>
      <p:sp>
        <p:nvSpPr>
          <p:cNvPr id="6" name="Text Box 30"/>
          <p:cNvSpPr txBox="1">
            <a:spLocks noChangeArrowheads="1"/>
          </p:cNvSpPr>
          <p:nvPr/>
        </p:nvSpPr>
        <p:spPr bwMode="auto">
          <a:xfrm>
            <a:off x="4038600" y="6248400"/>
            <a:ext cx="4572000" cy="338554"/>
          </a:xfrm>
          <a:prstGeom prst="rect">
            <a:avLst/>
          </a:prstGeom>
          <a:noFill/>
          <a:ln w="9525">
            <a:noFill/>
            <a:miter lim="800000"/>
            <a:headEnd/>
            <a:tailEnd/>
          </a:ln>
          <a:effectLst/>
        </p:spPr>
        <p:txBody>
          <a:bodyPr wrap="square">
            <a:prstTxWarp prst="textNoShape">
              <a:avLst/>
            </a:prstTxWarp>
            <a:spAutoFit/>
          </a:bodyPr>
          <a:lstStyle/>
          <a:p>
            <a:r>
              <a:rPr lang="en-US" sz="1600" dirty="0" err="1"/>
              <a:t>Atkin</a:t>
            </a:r>
            <a:r>
              <a:rPr lang="en-US" sz="1600" dirty="0"/>
              <a:t> &amp; Tjoelker </a:t>
            </a:r>
            <a:r>
              <a:rPr lang="en-US" sz="1600" dirty="0" smtClean="0"/>
              <a:t>2003, </a:t>
            </a:r>
            <a:r>
              <a:rPr lang="en-US" sz="1600" i="1" dirty="0" smtClean="0"/>
              <a:t>Trends </a:t>
            </a:r>
            <a:r>
              <a:rPr lang="en-US" sz="1600" i="1" dirty="0"/>
              <a:t>in Plant Science</a:t>
            </a:r>
            <a:endParaRPr lang="en-US" sz="1600" dirty="0"/>
          </a:p>
        </p:txBody>
      </p:sp>
      <p:pic>
        <p:nvPicPr>
          <p:cNvPr id="16" name="Picture 15"/>
          <p:cNvPicPr>
            <a:picLocks noChangeAspect="1"/>
          </p:cNvPicPr>
          <p:nvPr/>
        </p:nvPicPr>
        <p:blipFill>
          <a:blip r:embed="rId3"/>
          <a:stretch>
            <a:fillRect/>
          </a:stretch>
        </p:blipFill>
        <p:spPr>
          <a:xfrm>
            <a:off x="1459611" y="1143000"/>
            <a:ext cx="5703189" cy="5054526"/>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5589" name="Picture 5"/>
          <p:cNvPicPr>
            <a:picLocks noGrp="1" noChangeAspect="1" noChangeArrowheads="1"/>
          </p:cNvPicPr>
          <p:nvPr>
            <p:ph/>
          </p:nvPr>
        </p:nvPicPr>
        <p:blipFill>
          <a:blip r:embed="rId3"/>
          <a:srcRect t="3181"/>
          <a:stretch>
            <a:fillRect/>
          </a:stretch>
        </p:blipFill>
        <p:spPr>
          <a:xfrm>
            <a:off x="573088" y="1473200"/>
            <a:ext cx="4837112" cy="4775200"/>
          </a:xfrm>
          <a:noFill/>
          <a:ln/>
        </p:spPr>
      </p:pic>
      <p:sp>
        <p:nvSpPr>
          <p:cNvPr id="195590" name="Text Box 6"/>
          <p:cNvSpPr txBox="1">
            <a:spLocks noChangeArrowheads="1"/>
          </p:cNvSpPr>
          <p:nvPr/>
        </p:nvSpPr>
        <p:spPr bwMode="auto">
          <a:xfrm>
            <a:off x="5715000" y="1600200"/>
            <a:ext cx="2251075" cy="825500"/>
          </a:xfrm>
          <a:prstGeom prst="rect">
            <a:avLst/>
          </a:prstGeom>
          <a:noFill/>
          <a:ln w="12700">
            <a:noFill/>
            <a:miter lim="800000"/>
            <a:headEnd/>
            <a:tailEnd/>
          </a:ln>
          <a:effectLst/>
        </p:spPr>
        <p:txBody>
          <a:bodyPr wrap="none">
            <a:prstTxWarp prst="textNoShape">
              <a:avLst/>
            </a:prstTxWarp>
            <a:spAutoFit/>
          </a:bodyPr>
          <a:lstStyle/>
          <a:p>
            <a:r>
              <a:rPr lang="en-US" sz="1600" dirty="0">
                <a:solidFill>
                  <a:srgbClr val="000000"/>
                </a:solidFill>
              </a:rPr>
              <a:t>Global survey</a:t>
            </a:r>
          </a:p>
          <a:p>
            <a:r>
              <a:rPr lang="en-US" sz="1600" dirty="0">
                <a:solidFill>
                  <a:srgbClr val="000000"/>
                </a:solidFill>
              </a:rPr>
              <a:t>121 species, 23 studies</a:t>
            </a:r>
          </a:p>
          <a:p>
            <a:r>
              <a:rPr lang="en-US" sz="1600" i="1" dirty="0">
                <a:solidFill>
                  <a:srgbClr val="000000"/>
                </a:solidFill>
              </a:rPr>
              <a:t>r</a:t>
            </a:r>
            <a:r>
              <a:rPr lang="en-US" sz="1600" baseline="30000" dirty="0">
                <a:solidFill>
                  <a:srgbClr val="000000"/>
                </a:solidFill>
              </a:rPr>
              <a:t>2</a:t>
            </a:r>
            <a:r>
              <a:rPr lang="en-US" sz="1600" dirty="0">
                <a:solidFill>
                  <a:srgbClr val="000000"/>
                </a:solidFill>
              </a:rPr>
              <a:t> = 0.46, </a:t>
            </a:r>
            <a:r>
              <a:rPr lang="en-US" sz="1600" i="1" dirty="0" err="1">
                <a:solidFill>
                  <a:srgbClr val="000000"/>
                </a:solidFill>
              </a:rPr>
              <a:t>n</a:t>
            </a:r>
            <a:r>
              <a:rPr lang="en-US" sz="1600" dirty="0">
                <a:solidFill>
                  <a:srgbClr val="000000"/>
                </a:solidFill>
              </a:rPr>
              <a:t> = 650</a:t>
            </a:r>
          </a:p>
        </p:txBody>
      </p:sp>
      <p:sp>
        <p:nvSpPr>
          <p:cNvPr id="195592" name="Text Box 8"/>
          <p:cNvSpPr txBox="1">
            <a:spLocks noChangeArrowheads="1"/>
          </p:cNvSpPr>
          <p:nvPr/>
        </p:nvSpPr>
        <p:spPr bwMode="auto">
          <a:xfrm>
            <a:off x="609600" y="541338"/>
            <a:ext cx="8116888" cy="519112"/>
          </a:xfrm>
          <a:prstGeom prst="rect">
            <a:avLst/>
          </a:prstGeom>
          <a:noFill/>
          <a:ln w="9525">
            <a:noFill/>
            <a:miter lim="800000"/>
            <a:headEnd/>
            <a:tailEnd/>
          </a:ln>
          <a:effectLst/>
        </p:spPr>
        <p:txBody>
          <a:bodyPr wrap="none">
            <a:prstTxWarp prst="textNoShape">
              <a:avLst/>
            </a:prstTxWarp>
            <a:spAutoFit/>
          </a:bodyPr>
          <a:lstStyle/>
          <a:p>
            <a:r>
              <a:rPr lang="en-US" sz="2800"/>
              <a:t>Q</a:t>
            </a:r>
            <a:r>
              <a:rPr lang="en-US" sz="2800" baseline="-25000"/>
              <a:t>10</a:t>
            </a:r>
            <a:r>
              <a:rPr lang="en-US" sz="2800"/>
              <a:t> is dependent upon measurement temperature</a:t>
            </a:r>
          </a:p>
        </p:txBody>
      </p:sp>
      <p:sp>
        <p:nvSpPr>
          <p:cNvPr id="195593" name="Text Box 9"/>
          <p:cNvSpPr txBox="1">
            <a:spLocks noChangeArrowheads="1"/>
          </p:cNvSpPr>
          <p:nvPr/>
        </p:nvSpPr>
        <p:spPr bwMode="auto">
          <a:xfrm>
            <a:off x="1981200" y="4700588"/>
            <a:ext cx="2252300" cy="369332"/>
          </a:xfrm>
          <a:prstGeom prst="rect">
            <a:avLst/>
          </a:prstGeom>
          <a:noFill/>
          <a:ln w="12700">
            <a:noFill/>
            <a:miter lim="800000"/>
            <a:headEnd/>
            <a:tailEnd/>
          </a:ln>
          <a:effectLst/>
        </p:spPr>
        <p:txBody>
          <a:bodyPr wrap="none">
            <a:prstTxWarp prst="textNoShape">
              <a:avLst/>
            </a:prstTxWarp>
            <a:spAutoFit/>
          </a:bodyPr>
          <a:lstStyle/>
          <a:p>
            <a:r>
              <a:rPr lang="en-US" sz="1800" dirty="0">
                <a:solidFill>
                  <a:srgbClr val="000000"/>
                </a:solidFill>
              </a:rPr>
              <a:t>Q</a:t>
            </a:r>
            <a:r>
              <a:rPr lang="en-US" sz="1800" baseline="-25000" dirty="0">
                <a:solidFill>
                  <a:srgbClr val="000000"/>
                </a:solidFill>
              </a:rPr>
              <a:t>10</a:t>
            </a:r>
            <a:r>
              <a:rPr lang="en-US" sz="1800" dirty="0">
                <a:solidFill>
                  <a:srgbClr val="000000"/>
                </a:solidFill>
              </a:rPr>
              <a:t> = 3.09 - </a:t>
            </a:r>
            <a:r>
              <a:rPr lang="en-US" sz="1800" dirty="0" smtClean="0">
                <a:solidFill>
                  <a:srgbClr val="000000"/>
                </a:solidFill>
              </a:rPr>
              <a:t>0.043T</a:t>
            </a:r>
            <a:endParaRPr lang="en-US" sz="1800" dirty="0">
              <a:solidFill>
                <a:srgbClr val="000000"/>
              </a:solidFill>
            </a:endParaRPr>
          </a:p>
        </p:txBody>
      </p:sp>
      <p:sp>
        <p:nvSpPr>
          <p:cNvPr id="195594" name="Text Box 10"/>
          <p:cNvSpPr txBox="1">
            <a:spLocks noChangeArrowheads="1"/>
          </p:cNvSpPr>
          <p:nvPr/>
        </p:nvSpPr>
        <p:spPr bwMode="auto">
          <a:xfrm>
            <a:off x="4724400" y="6248400"/>
            <a:ext cx="4195763" cy="336550"/>
          </a:xfrm>
          <a:prstGeom prst="rect">
            <a:avLst/>
          </a:prstGeom>
          <a:noFill/>
          <a:ln w="9525">
            <a:noFill/>
            <a:miter lim="800000"/>
            <a:headEnd/>
            <a:tailEnd/>
          </a:ln>
          <a:effectLst/>
        </p:spPr>
        <p:txBody>
          <a:bodyPr wrap="none">
            <a:prstTxWarp prst="textNoShape">
              <a:avLst/>
            </a:prstTxWarp>
            <a:spAutoFit/>
          </a:bodyPr>
          <a:lstStyle/>
          <a:p>
            <a:r>
              <a:rPr lang="en-US" sz="1600"/>
              <a:t>Tjoelker </a:t>
            </a:r>
            <a:r>
              <a:rPr lang="en-US" sz="1600" i="1"/>
              <a:t>et al.</a:t>
            </a:r>
            <a:r>
              <a:rPr lang="en-US" sz="1600"/>
              <a:t> 2001, </a:t>
            </a:r>
            <a:r>
              <a:rPr lang="en-US" sz="1600" i="1"/>
              <a:t>Global Change Biology</a:t>
            </a:r>
            <a:endParaRPr lang="en-US" sz="1600"/>
          </a:p>
        </p:txBody>
      </p:sp>
      <p:grpSp>
        <p:nvGrpSpPr>
          <p:cNvPr id="195604" name="Group 20"/>
          <p:cNvGrpSpPr>
            <a:grpSpLocks/>
          </p:cNvGrpSpPr>
          <p:nvPr/>
        </p:nvGrpSpPr>
        <p:grpSpPr bwMode="auto">
          <a:xfrm>
            <a:off x="3962400" y="1520825"/>
            <a:ext cx="1320800" cy="1069975"/>
            <a:chOff x="3696" y="1870"/>
            <a:chExt cx="832" cy="674"/>
          </a:xfrm>
        </p:grpSpPr>
        <p:sp>
          <p:nvSpPr>
            <p:cNvPr id="195595" name="Text Box 11"/>
            <p:cNvSpPr txBox="1">
              <a:spLocks noChangeArrowheads="1"/>
            </p:cNvSpPr>
            <p:nvPr/>
          </p:nvSpPr>
          <p:spPr bwMode="auto">
            <a:xfrm>
              <a:off x="3792" y="1870"/>
              <a:ext cx="736" cy="674"/>
            </a:xfrm>
            <a:prstGeom prst="rect">
              <a:avLst/>
            </a:prstGeom>
            <a:noFill/>
            <a:ln w="9525">
              <a:noFill/>
              <a:miter lim="800000"/>
              <a:headEnd/>
              <a:tailEnd/>
            </a:ln>
          </p:spPr>
          <p:txBody>
            <a:bodyPr wrap="none">
              <a:prstTxWarp prst="textNoShape">
                <a:avLst/>
              </a:prstTxWarp>
              <a:spAutoFit/>
            </a:bodyPr>
            <a:lstStyle/>
            <a:p>
              <a:r>
                <a:rPr lang="en-US" sz="1600"/>
                <a:t>Arctic</a:t>
              </a:r>
            </a:p>
            <a:p>
              <a:r>
                <a:rPr lang="en-US" sz="1600"/>
                <a:t>Boreal</a:t>
              </a:r>
            </a:p>
            <a:p>
              <a:r>
                <a:rPr lang="en-US" sz="1600"/>
                <a:t>Temperate</a:t>
              </a:r>
            </a:p>
            <a:p>
              <a:r>
                <a:rPr lang="en-US" sz="1600"/>
                <a:t>Tropical</a:t>
              </a:r>
              <a:endParaRPr lang="en-US"/>
            </a:p>
          </p:txBody>
        </p:sp>
        <p:sp>
          <p:nvSpPr>
            <p:cNvPr id="195599" name="Oval 15"/>
            <p:cNvSpPr>
              <a:spLocks noChangeArrowheads="1"/>
            </p:cNvSpPr>
            <p:nvPr/>
          </p:nvSpPr>
          <p:spPr bwMode="auto">
            <a:xfrm>
              <a:off x="3696" y="1912"/>
              <a:ext cx="104" cy="104"/>
            </a:xfrm>
            <a:prstGeom prst="ellipse">
              <a:avLst/>
            </a:prstGeom>
            <a:solidFill>
              <a:srgbClr val="245199"/>
            </a:solidFill>
            <a:ln w="9525">
              <a:solidFill>
                <a:schemeClr val="tx1"/>
              </a:solidFill>
              <a:round/>
              <a:headEnd/>
              <a:tailEnd/>
            </a:ln>
          </p:spPr>
          <p:txBody>
            <a:bodyPr wrap="none" anchor="ctr">
              <a:prstTxWarp prst="textNoShape">
                <a:avLst/>
              </a:prstTxWarp>
            </a:bodyPr>
            <a:lstStyle/>
            <a:p>
              <a:endParaRPr lang="en-US"/>
            </a:p>
          </p:txBody>
        </p:sp>
        <p:sp>
          <p:nvSpPr>
            <p:cNvPr id="195600" name="Oval 16"/>
            <p:cNvSpPr>
              <a:spLocks noChangeArrowheads="1"/>
            </p:cNvSpPr>
            <p:nvPr/>
          </p:nvSpPr>
          <p:spPr bwMode="auto">
            <a:xfrm>
              <a:off x="3696" y="2056"/>
              <a:ext cx="104" cy="104"/>
            </a:xfrm>
            <a:prstGeom prst="ellipse">
              <a:avLst/>
            </a:prstGeom>
            <a:solidFill>
              <a:srgbClr val="8F4229"/>
            </a:solidFill>
            <a:ln w="9525">
              <a:solidFill>
                <a:schemeClr val="tx1"/>
              </a:solidFill>
              <a:round/>
              <a:headEnd/>
              <a:tailEnd/>
            </a:ln>
          </p:spPr>
          <p:txBody>
            <a:bodyPr wrap="none" anchor="ctr">
              <a:prstTxWarp prst="textNoShape">
                <a:avLst/>
              </a:prstTxWarp>
            </a:bodyPr>
            <a:lstStyle/>
            <a:p>
              <a:endParaRPr lang="en-US"/>
            </a:p>
          </p:txBody>
        </p:sp>
        <p:sp>
          <p:nvSpPr>
            <p:cNvPr id="195601" name="Oval 17"/>
            <p:cNvSpPr>
              <a:spLocks noChangeArrowheads="1"/>
            </p:cNvSpPr>
            <p:nvPr/>
          </p:nvSpPr>
          <p:spPr bwMode="auto">
            <a:xfrm>
              <a:off x="3696" y="2200"/>
              <a:ext cx="104" cy="104"/>
            </a:xfrm>
            <a:prstGeom prst="ellipse">
              <a:avLst/>
            </a:prstGeom>
            <a:solidFill>
              <a:srgbClr val="13B233"/>
            </a:solidFill>
            <a:ln w="9525">
              <a:solidFill>
                <a:schemeClr val="tx1"/>
              </a:solidFill>
              <a:round/>
              <a:headEnd/>
              <a:tailEnd/>
            </a:ln>
          </p:spPr>
          <p:txBody>
            <a:bodyPr wrap="none" anchor="ctr">
              <a:prstTxWarp prst="textNoShape">
                <a:avLst/>
              </a:prstTxWarp>
            </a:bodyPr>
            <a:lstStyle/>
            <a:p>
              <a:endParaRPr lang="en-US"/>
            </a:p>
          </p:txBody>
        </p:sp>
        <p:sp>
          <p:nvSpPr>
            <p:cNvPr id="195602" name="Oval 18"/>
            <p:cNvSpPr>
              <a:spLocks noChangeArrowheads="1"/>
            </p:cNvSpPr>
            <p:nvPr/>
          </p:nvSpPr>
          <p:spPr bwMode="auto">
            <a:xfrm>
              <a:off x="3696" y="2344"/>
              <a:ext cx="104" cy="104"/>
            </a:xfrm>
            <a:prstGeom prst="ellipse">
              <a:avLst/>
            </a:prstGeom>
            <a:solidFill>
              <a:srgbClr val="EE9700"/>
            </a:solidFill>
            <a:ln w="9525">
              <a:solidFill>
                <a:schemeClr val="tx1"/>
              </a:solidFill>
              <a:round/>
              <a:headEnd/>
              <a:tailEnd/>
            </a:ln>
          </p:spPr>
          <p:txBody>
            <a:bodyPr wrap="none" anchor="ctr">
              <a:prstTxWarp prst="textNoShape">
                <a:avLst/>
              </a:prstTxWarp>
            </a:bodyPr>
            <a:lstStyle/>
            <a:p>
              <a:endParaRPr lang="en-US"/>
            </a:p>
          </p:txBody>
        </p:sp>
      </p:grpSp>
      <p:sp>
        <p:nvSpPr>
          <p:cNvPr id="195605" name="Rectangle 21"/>
          <p:cNvSpPr>
            <a:spLocks noChangeArrowheads="1"/>
          </p:cNvSpPr>
          <p:nvPr/>
        </p:nvSpPr>
        <p:spPr bwMode="auto">
          <a:xfrm>
            <a:off x="5257800" y="3505200"/>
            <a:ext cx="3505200" cy="830997"/>
          </a:xfrm>
          <a:prstGeom prst="rect">
            <a:avLst/>
          </a:prstGeom>
          <a:noFill/>
          <a:ln w="9525">
            <a:noFill/>
            <a:miter lim="800000"/>
            <a:headEnd/>
            <a:tailEnd/>
          </a:ln>
          <a:effectLst/>
        </p:spPr>
        <p:txBody>
          <a:bodyPr>
            <a:prstTxWarp prst="textNoShape">
              <a:avLst/>
            </a:prstTxWarp>
            <a:spAutoFit/>
          </a:bodyPr>
          <a:lstStyle/>
          <a:p>
            <a:r>
              <a:rPr lang="en-US" sz="1600" i="1" dirty="0" smtClean="0">
                <a:solidFill>
                  <a:srgbClr val="0000FF"/>
                </a:solidFill>
              </a:rPr>
              <a:t>Q</a:t>
            </a:r>
            <a:r>
              <a:rPr lang="en-US" sz="1600" i="1" baseline="-25000" dirty="0" smtClean="0">
                <a:solidFill>
                  <a:srgbClr val="0000FF"/>
                </a:solidFill>
              </a:rPr>
              <a:t>10</a:t>
            </a:r>
            <a:r>
              <a:rPr lang="en-US" sz="1600" i="1" dirty="0" smtClean="0">
                <a:solidFill>
                  <a:srgbClr val="0000FF"/>
                </a:solidFill>
              </a:rPr>
              <a:t> </a:t>
            </a:r>
            <a:r>
              <a:rPr lang="en-US" sz="1600" i="1" dirty="0">
                <a:solidFill>
                  <a:srgbClr val="0000FF"/>
                </a:solidFill>
              </a:rPr>
              <a:t>declines linearly with increasing measurement temperature across diverse plant </a:t>
            </a:r>
            <a:r>
              <a:rPr lang="en-US" sz="1600" i="1" dirty="0" err="1">
                <a:solidFill>
                  <a:srgbClr val="0000FF"/>
                </a:solidFill>
              </a:rPr>
              <a:t>taxa</a:t>
            </a:r>
            <a:r>
              <a:rPr lang="en-US" sz="1600" i="1" dirty="0">
                <a:solidFill>
                  <a:srgbClr val="0000FF"/>
                </a:solidFill>
              </a:rPr>
              <a:t> and biomes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5592" name="Text Box 8"/>
          <p:cNvSpPr txBox="1">
            <a:spLocks noChangeArrowheads="1"/>
          </p:cNvSpPr>
          <p:nvPr/>
        </p:nvSpPr>
        <p:spPr bwMode="auto">
          <a:xfrm>
            <a:off x="609600" y="541338"/>
            <a:ext cx="8116888" cy="519112"/>
          </a:xfrm>
          <a:prstGeom prst="rect">
            <a:avLst/>
          </a:prstGeom>
          <a:noFill/>
          <a:ln w="9525">
            <a:noFill/>
            <a:miter lim="800000"/>
            <a:headEnd/>
            <a:tailEnd/>
          </a:ln>
          <a:effectLst/>
        </p:spPr>
        <p:txBody>
          <a:bodyPr wrap="none">
            <a:prstTxWarp prst="textNoShape">
              <a:avLst/>
            </a:prstTxWarp>
            <a:spAutoFit/>
          </a:bodyPr>
          <a:lstStyle/>
          <a:p>
            <a:r>
              <a:rPr lang="en-US" sz="2800"/>
              <a:t>Q</a:t>
            </a:r>
            <a:r>
              <a:rPr lang="en-US" sz="2800" baseline="-25000"/>
              <a:t>10</a:t>
            </a:r>
            <a:r>
              <a:rPr lang="en-US" sz="2800"/>
              <a:t> is dependent upon measurement temperature</a:t>
            </a:r>
          </a:p>
        </p:txBody>
      </p:sp>
      <p:sp>
        <p:nvSpPr>
          <p:cNvPr id="195594" name="Text Box 10"/>
          <p:cNvSpPr txBox="1">
            <a:spLocks noChangeArrowheads="1"/>
          </p:cNvSpPr>
          <p:nvPr/>
        </p:nvSpPr>
        <p:spPr bwMode="auto">
          <a:xfrm>
            <a:off x="4724400" y="6248400"/>
            <a:ext cx="4195763" cy="336550"/>
          </a:xfrm>
          <a:prstGeom prst="rect">
            <a:avLst/>
          </a:prstGeom>
          <a:noFill/>
          <a:ln w="9525">
            <a:noFill/>
            <a:miter lim="800000"/>
            <a:headEnd/>
            <a:tailEnd/>
          </a:ln>
          <a:effectLst/>
        </p:spPr>
        <p:txBody>
          <a:bodyPr wrap="none">
            <a:prstTxWarp prst="textNoShape">
              <a:avLst/>
            </a:prstTxWarp>
            <a:spAutoFit/>
          </a:bodyPr>
          <a:lstStyle/>
          <a:p>
            <a:r>
              <a:rPr lang="en-US" sz="1600" dirty="0"/>
              <a:t>Tjoelker </a:t>
            </a:r>
            <a:r>
              <a:rPr lang="en-US" sz="1600" i="1" dirty="0"/>
              <a:t>et al.</a:t>
            </a:r>
            <a:r>
              <a:rPr lang="en-US" sz="1600" dirty="0"/>
              <a:t> 2001, </a:t>
            </a:r>
            <a:r>
              <a:rPr lang="en-US" sz="1600" i="1" dirty="0"/>
              <a:t>Global Change Biology</a:t>
            </a:r>
            <a:endParaRPr lang="en-US" sz="1600" dirty="0"/>
          </a:p>
        </p:txBody>
      </p:sp>
      <p:pic>
        <p:nvPicPr>
          <p:cNvPr id="14" name="Picture 13"/>
          <p:cNvPicPr>
            <a:picLocks noChangeAspect="1"/>
          </p:cNvPicPr>
          <p:nvPr/>
        </p:nvPicPr>
        <p:blipFill>
          <a:blip r:embed="rId3"/>
          <a:stretch>
            <a:fillRect/>
          </a:stretch>
        </p:blipFill>
        <p:spPr>
          <a:xfrm>
            <a:off x="1295400" y="1295400"/>
            <a:ext cx="6286500" cy="487680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l="36151" t="6154" r="33138"/>
          <a:stretch>
            <a:fillRect/>
          </a:stretch>
        </p:blipFill>
        <p:spPr bwMode="auto">
          <a:xfrm>
            <a:off x="2412892" y="1210304"/>
            <a:ext cx="2082908" cy="5190496"/>
          </a:xfrm>
          <a:prstGeom prst="rect">
            <a:avLst/>
          </a:prstGeom>
          <a:noFill/>
          <a:ln w="9525">
            <a:noFill/>
            <a:miter lim="800000"/>
            <a:headEnd/>
            <a:tailEnd/>
          </a:ln>
          <a:effectLst/>
        </p:spPr>
      </p:pic>
      <p:sp>
        <p:nvSpPr>
          <p:cNvPr id="19459" name="Text Box 3"/>
          <p:cNvSpPr txBox="1">
            <a:spLocks noChangeArrowheads="1"/>
          </p:cNvSpPr>
          <p:nvPr/>
        </p:nvSpPr>
        <p:spPr bwMode="auto">
          <a:xfrm>
            <a:off x="381000" y="6400800"/>
            <a:ext cx="4267200" cy="336550"/>
          </a:xfrm>
          <a:prstGeom prst="rect">
            <a:avLst/>
          </a:prstGeom>
          <a:noFill/>
          <a:ln w="9525">
            <a:noFill/>
            <a:miter lim="800000"/>
            <a:headEnd/>
            <a:tailEnd/>
          </a:ln>
          <a:effectLst/>
        </p:spPr>
        <p:txBody>
          <a:bodyPr wrap="none">
            <a:prstTxWarp prst="textNoShape">
              <a:avLst/>
            </a:prstTxWarp>
            <a:spAutoFit/>
          </a:bodyPr>
          <a:lstStyle/>
          <a:p>
            <a:r>
              <a:rPr lang="en-US" sz="1600" dirty="0" err="1"/>
              <a:t>Wythers</a:t>
            </a:r>
            <a:r>
              <a:rPr lang="en-US" sz="1600" dirty="0"/>
              <a:t> </a:t>
            </a:r>
            <a:r>
              <a:rPr lang="en-US" sz="1600" i="1" dirty="0"/>
              <a:t>et al.</a:t>
            </a:r>
            <a:r>
              <a:rPr lang="en-US" sz="1600" dirty="0"/>
              <a:t> 2005, </a:t>
            </a:r>
            <a:r>
              <a:rPr lang="en-US" sz="1600" i="1" dirty="0"/>
              <a:t>Global Change Biology</a:t>
            </a:r>
            <a:endParaRPr lang="en-US" sz="1600" dirty="0"/>
          </a:p>
        </p:txBody>
      </p:sp>
      <p:sp>
        <p:nvSpPr>
          <p:cNvPr id="19460" name="Text Box 4"/>
          <p:cNvSpPr txBox="1">
            <a:spLocks noChangeArrowheads="1"/>
          </p:cNvSpPr>
          <p:nvPr/>
        </p:nvSpPr>
        <p:spPr bwMode="auto">
          <a:xfrm>
            <a:off x="304800" y="228600"/>
            <a:ext cx="8153400" cy="830997"/>
          </a:xfrm>
          <a:prstGeom prst="rect">
            <a:avLst/>
          </a:prstGeom>
          <a:noFill/>
          <a:ln w="9525">
            <a:noFill/>
            <a:miter lim="800000"/>
            <a:headEnd/>
            <a:tailEnd/>
          </a:ln>
          <a:effectLst/>
        </p:spPr>
        <p:txBody>
          <a:bodyPr wrap="square">
            <a:prstTxWarp prst="textNoShape">
              <a:avLst/>
            </a:prstTxWarp>
            <a:spAutoFit/>
          </a:bodyPr>
          <a:lstStyle/>
          <a:p>
            <a:r>
              <a:rPr lang="en-US" dirty="0" smtClean="0">
                <a:latin typeface="Chalkboard"/>
                <a:cs typeface="Chalkboard"/>
              </a:rPr>
              <a:t>A t</a:t>
            </a:r>
            <a:r>
              <a:rPr lang="en-US" sz="2400" dirty="0" smtClean="0">
                <a:latin typeface="Chalkboard"/>
                <a:cs typeface="Chalkboard"/>
              </a:rPr>
              <a:t>emperature-sensitive Q</a:t>
            </a:r>
            <a:r>
              <a:rPr lang="en-US" sz="2400" baseline="-25000" dirty="0" smtClean="0">
                <a:latin typeface="Chalkboard"/>
                <a:cs typeface="Chalkboard"/>
              </a:rPr>
              <a:t>10</a:t>
            </a:r>
            <a:r>
              <a:rPr lang="en-US" dirty="0" smtClean="0">
                <a:latin typeface="Chalkboard"/>
                <a:cs typeface="Chalkboard"/>
              </a:rPr>
              <a:t> </a:t>
            </a:r>
            <a:r>
              <a:rPr lang="en-US" sz="2400" dirty="0" smtClean="0">
                <a:latin typeface="Chalkboard"/>
                <a:cs typeface="Chalkboard"/>
              </a:rPr>
              <a:t>reduces </a:t>
            </a:r>
            <a:r>
              <a:rPr lang="en-US" dirty="0" smtClean="0">
                <a:latin typeface="Chalkboard"/>
                <a:cs typeface="Chalkboard"/>
              </a:rPr>
              <a:t>modeled</a:t>
            </a:r>
          </a:p>
          <a:p>
            <a:r>
              <a:rPr lang="en-US" dirty="0" smtClean="0">
                <a:latin typeface="Chalkboard"/>
                <a:cs typeface="Chalkboard"/>
              </a:rPr>
              <a:t>respiration</a:t>
            </a:r>
            <a:endParaRPr lang="en-US" sz="2400" dirty="0">
              <a:latin typeface="Chalkboard"/>
              <a:cs typeface="Chalkboard"/>
            </a:endParaRPr>
          </a:p>
        </p:txBody>
      </p:sp>
      <p:pic>
        <p:nvPicPr>
          <p:cNvPr id="19462" name="Picture 6"/>
          <p:cNvPicPr>
            <a:picLocks noChangeAspect="1" noChangeArrowheads="1"/>
          </p:cNvPicPr>
          <p:nvPr/>
        </p:nvPicPr>
        <p:blipFill>
          <a:blip r:embed="rId4">
            <a:lum bright="8000" contrast="-14000"/>
          </a:blip>
          <a:srcRect t="17204" r="28000"/>
          <a:stretch>
            <a:fillRect/>
          </a:stretch>
        </p:blipFill>
        <p:spPr bwMode="auto">
          <a:xfrm>
            <a:off x="6858000" y="190500"/>
            <a:ext cx="1905000" cy="1409700"/>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9463" name="Picture 7"/>
          <p:cNvPicPr>
            <a:picLocks noChangeAspect="1" noChangeArrowheads="1"/>
          </p:cNvPicPr>
          <p:nvPr/>
        </p:nvPicPr>
        <p:blipFill>
          <a:blip r:embed="rId5"/>
          <a:srcRect r="8696"/>
          <a:stretch>
            <a:fillRect/>
          </a:stretch>
        </p:blipFill>
        <p:spPr bwMode="auto">
          <a:xfrm>
            <a:off x="6858000" y="1676400"/>
            <a:ext cx="1905000" cy="1550988"/>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9464" name="Picture 8"/>
          <p:cNvPicPr>
            <a:picLocks noChangeAspect="1" noChangeArrowheads="1"/>
          </p:cNvPicPr>
          <p:nvPr/>
        </p:nvPicPr>
        <p:blipFill>
          <a:blip r:embed="rId6"/>
          <a:srcRect r="16667"/>
          <a:stretch>
            <a:fillRect/>
          </a:stretch>
        </p:blipFill>
        <p:spPr bwMode="auto">
          <a:xfrm>
            <a:off x="6858000" y="3276600"/>
            <a:ext cx="1905000" cy="1481138"/>
          </a:xfrm>
          <a:prstGeom prst="rect">
            <a:avLst/>
          </a:prstGeom>
          <a:noFill/>
          <a:ln w="9525">
            <a:noFill/>
            <a:miter lim="800000"/>
            <a:headEnd/>
            <a:tailEnd/>
          </a:ln>
          <a:effectLst>
            <a:outerShdw blurRad="63500" dist="38099" dir="2700000" algn="ctr" rotWithShape="0">
              <a:srgbClr val="000000">
                <a:alpha val="74998"/>
              </a:srgbClr>
            </a:outerShdw>
          </a:effectLst>
        </p:spPr>
      </p:pic>
      <p:pic>
        <p:nvPicPr>
          <p:cNvPr id="19465" name="Picture 9"/>
          <p:cNvPicPr>
            <a:picLocks noChangeAspect="1" noChangeArrowheads="1"/>
          </p:cNvPicPr>
          <p:nvPr/>
        </p:nvPicPr>
        <p:blipFill>
          <a:blip r:embed="rId7"/>
          <a:srcRect/>
          <a:stretch>
            <a:fillRect/>
          </a:stretch>
        </p:blipFill>
        <p:spPr bwMode="auto">
          <a:xfrm>
            <a:off x="6858000" y="4843463"/>
            <a:ext cx="1905000" cy="1862137"/>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19466" name="Text Box 10"/>
          <p:cNvSpPr txBox="1">
            <a:spLocks noChangeArrowheads="1"/>
          </p:cNvSpPr>
          <p:nvPr/>
        </p:nvSpPr>
        <p:spPr bwMode="auto">
          <a:xfrm>
            <a:off x="7053263" y="349250"/>
            <a:ext cx="1404937" cy="336550"/>
          </a:xfrm>
          <a:prstGeom prst="rect">
            <a:avLst/>
          </a:prstGeom>
          <a:noFill/>
          <a:ln w="9525">
            <a:noFill/>
            <a:miter lim="800000"/>
            <a:headEnd/>
            <a:tailEnd/>
          </a:ln>
        </p:spPr>
        <p:txBody>
          <a:bodyPr wrap="none">
            <a:prstTxWarp prst="textNoShape">
              <a:avLst/>
            </a:prstTxWarp>
            <a:spAutoFit/>
          </a:bodyPr>
          <a:lstStyle/>
          <a:p>
            <a:r>
              <a:rPr lang="en-US" sz="1600"/>
              <a:t>Boreal forest</a:t>
            </a:r>
            <a:endParaRPr lang="en-US"/>
          </a:p>
        </p:txBody>
      </p:sp>
      <p:sp>
        <p:nvSpPr>
          <p:cNvPr id="19467" name="Text Box 11"/>
          <p:cNvSpPr txBox="1">
            <a:spLocks noChangeArrowheads="1"/>
          </p:cNvSpPr>
          <p:nvPr/>
        </p:nvSpPr>
        <p:spPr bwMode="auto">
          <a:xfrm>
            <a:off x="6934200" y="1828800"/>
            <a:ext cx="1809750" cy="336550"/>
          </a:xfrm>
          <a:prstGeom prst="rect">
            <a:avLst/>
          </a:prstGeom>
          <a:noFill/>
          <a:ln w="9525">
            <a:noFill/>
            <a:miter lim="800000"/>
            <a:headEnd/>
            <a:tailEnd/>
          </a:ln>
        </p:spPr>
        <p:txBody>
          <a:bodyPr wrap="none">
            <a:prstTxWarp prst="textNoShape">
              <a:avLst/>
            </a:prstTxWarp>
            <a:spAutoFit/>
          </a:bodyPr>
          <a:lstStyle/>
          <a:p>
            <a:r>
              <a:rPr lang="en-US" sz="1600"/>
              <a:t>Temperate forest</a:t>
            </a:r>
            <a:endParaRPr lang="en-US"/>
          </a:p>
        </p:txBody>
      </p:sp>
      <p:sp>
        <p:nvSpPr>
          <p:cNvPr id="19468" name="Text Box 12"/>
          <p:cNvSpPr txBox="1">
            <a:spLocks noChangeArrowheads="1"/>
          </p:cNvSpPr>
          <p:nvPr/>
        </p:nvSpPr>
        <p:spPr bwMode="auto">
          <a:xfrm>
            <a:off x="7010400" y="3321050"/>
            <a:ext cx="1731963" cy="336550"/>
          </a:xfrm>
          <a:prstGeom prst="rect">
            <a:avLst/>
          </a:prstGeom>
          <a:noFill/>
          <a:ln w="9525">
            <a:noFill/>
            <a:miter lim="800000"/>
            <a:headEnd/>
            <a:tailEnd/>
          </a:ln>
        </p:spPr>
        <p:txBody>
          <a:bodyPr wrap="none">
            <a:prstTxWarp prst="textNoShape">
              <a:avLst/>
            </a:prstTxWarp>
            <a:spAutoFit/>
          </a:bodyPr>
          <a:lstStyle/>
          <a:p>
            <a:r>
              <a:rPr lang="en-US" sz="1600"/>
              <a:t>Prairie grassland</a:t>
            </a:r>
            <a:endParaRPr lang="en-US"/>
          </a:p>
        </p:txBody>
      </p:sp>
      <p:sp>
        <p:nvSpPr>
          <p:cNvPr id="19469" name="Text Box 13"/>
          <p:cNvSpPr txBox="1">
            <a:spLocks noChangeArrowheads="1"/>
          </p:cNvSpPr>
          <p:nvPr/>
        </p:nvSpPr>
        <p:spPr bwMode="auto">
          <a:xfrm>
            <a:off x="6985000" y="5073650"/>
            <a:ext cx="1701800" cy="336550"/>
          </a:xfrm>
          <a:prstGeom prst="rect">
            <a:avLst/>
          </a:prstGeom>
          <a:noFill/>
          <a:ln w="9525">
            <a:noFill/>
            <a:miter lim="800000"/>
            <a:headEnd/>
            <a:tailEnd/>
          </a:ln>
        </p:spPr>
        <p:txBody>
          <a:bodyPr wrap="none">
            <a:prstTxWarp prst="textNoShape">
              <a:avLst/>
            </a:prstTxWarp>
            <a:spAutoFit/>
          </a:bodyPr>
          <a:lstStyle/>
          <a:p>
            <a:r>
              <a:rPr lang="en-US" sz="1600"/>
              <a:t>Hardwood forest</a:t>
            </a:r>
            <a:endParaRPr lang="en-US"/>
          </a:p>
        </p:txBody>
      </p:sp>
      <p:sp>
        <p:nvSpPr>
          <p:cNvPr id="19470" name="Text Box 14"/>
          <p:cNvSpPr txBox="1">
            <a:spLocks noChangeArrowheads="1"/>
          </p:cNvSpPr>
          <p:nvPr/>
        </p:nvSpPr>
        <p:spPr bwMode="auto">
          <a:xfrm>
            <a:off x="358775" y="1263650"/>
            <a:ext cx="1622425" cy="336550"/>
          </a:xfrm>
          <a:prstGeom prst="rect">
            <a:avLst/>
          </a:prstGeom>
          <a:noFill/>
          <a:ln w="12700">
            <a:noFill/>
            <a:miter lim="800000"/>
            <a:headEnd/>
            <a:tailEnd/>
          </a:ln>
          <a:effectLst/>
        </p:spPr>
        <p:txBody>
          <a:bodyPr wrap="none">
            <a:prstTxWarp prst="textNoShape">
              <a:avLst/>
            </a:prstTxWarp>
            <a:spAutoFit/>
          </a:bodyPr>
          <a:lstStyle/>
          <a:p>
            <a:r>
              <a:rPr lang="en-US" sz="1600" i="1" dirty="0" err="1"/>
              <a:t>PnET</a:t>
            </a:r>
            <a:r>
              <a:rPr lang="en-US" sz="1600" i="1" dirty="0"/>
              <a:t> simulation</a:t>
            </a:r>
            <a:endParaRPr lang="en-US" sz="1600" dirty="0">
              <a:solidFill>
                <a:srgbClr val="0000FF"/>
              </a:solidFill>
            </a:endParaRPr>
          </a:p>
        </p:txBody>
      </p:sp>
      <p:pic>
        <p:nvPicPr>
          <p:cNvPr id="16" name="Picture 2"/>
          <p:cNvPicPr>
            <a:picLocks noChangeAspect="1" noChangeArrowheads="1"/>
          </p:cNvPicPr>
          <p:nvPr/>
        </p:nvPicPr>
        <p:blipFill>
          <a:blip r:embed="rId3"/>
          <a:srcRect t="6154" r="91381"/>
          <a:stretch>
            <a:fillRect/>
          </a:stretch>
        </p:blipFill>
        <p:spPr bwMode="auto">
          <a:xfrm>
            <a:off x="1905000" y="1219200"/>
            <a:ext cx="584531" cy="5190507"/>
          </a:xfrm>
          <a:prstGeom prst="rect">
            <a:avLst/>
          </a:prstGeom>
          <a:noFill/>
          <a:ln w="9525">
            <a:noFill/>
            <a:miter lim="800000"/>
            <a:headEnd/>
            <a:tailEnd/>
          </a:ln>
          <a:effectLst/>
        </p:spPr>
      </p:pic>
      <p:sp>
        <p:nvSpPr>
          <p:cNvPr id="19471" name="Rectangle 15"/>
          <p:cNvSpPr>
            <a:spLocks noChangeArrowheads="1"/>
          </p:cNvSpPr>
          <p:nvPr/>
        </p:nvSpPr>
        <p:spPr bwMode="auto">
          <a:xfrm>
            <a:off x="3944204" y="5486400"/>
            <a:ext cx="2864887" cy="369332"/>
          </a:xfrm>
          <a:prstGeom prst="rect">
            <a:avLst/>
          </a:prstGeom>
          <a:noFill/>
          <a:ln w="9525">
            <a:noFill/>
            <a:miter lim="800000"/>
            <a:headEnd/>
            <a:tailEnd/>
          </a:ln>
        </p:spPr>
        <p:txBody>
          <a:bodyPr wrap="none">
            <a:prstTxWarp prst="textNoShape">
              <a:avLst/>
            </a:prstTxWarp>
            <a:spAutoFit/>
          </a:bodyPr>
          <a:lstStyle/>
          <a:p>
            <a:r>
              <a:rPr lang="en-US" sz="1800" dirty="0" smtClean="0">
                <a:solidFill>
                  <a:srgbClr val="0000FF"/>
                </a:solidFill>
              </a:rPr>
              <a:t>Temperature-sensitive Q</a:t>
            </a:r>
            <a:r>
              <a:rPr lang="en-US" sz="1800" baseline="-25000" dirty="0" smtClean="0">
                <a:solidFill>
                  <a:srgbClr val="0000FF"/>
                </a:solidFill>
              </a:rPr>
              <a:t>10</a:t>
            </a:r>
            <a:endParaRPr lang="en-US" sz="1800" baseline="-25000" dirty="0">
              <a:solidFill>
                <a:srgbClr val="0000FF"/>
              </a:solidFill>
            </a:endParaRPr>
          </a:p>
        </p:txBody>
      </p:sp>
      <p:sp>
        <p:nvSpPr>
          <p:cNvPr id="19472" name="Line 16"/>
          <p:cNvSpPr>
            <a:spLocks noChangeShapeType="1"/>
          </p:cNvSpPr>
          <p:nvPr/>
        </p:nvSpPr>
        <p:spPr bwMode="auto">
          <a:xfrm flipH="1" flipV="1">
            <a:off x="3886200" y="5645150"/>
            <a:ext cx="152400" cy="6985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halkboard"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halkboard"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19065</TotalTime>
  <Words>1534</Words>
  <Application>Microsoft Macintosh PowerPoint</Application>
  <PresentationFormat>On-screen Show (4:3)</PresentationFormat>
  <Paragraphs>282</Paragraphs>
  <Slides>40</Slides>
  <Notes>33</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Blank Presentation</vt:lpstr>
      <vt:lpstr>SPW 11.0 Graph</vt:lpstr>
      <vt:lpstr>Temperature acclimation of respiration in a warming world: What do experiments tell us?</vt:lpstr>
      <vt:lpstr>Slide 2</vt:lpstr>
      <vt:lpstr>Slide 3</vt:lpstr>
      <vt:lpstr>Slide 4</vt:lpstr>
      <vt:lpstr>Overview</vt:lpstr>
      <vt:lpstr>Slide 6</vt:lpstr>
      <vt:lpstr>Slide 7</vt:lpstr>
      <vt:lpstr>Slide 8</vt:lpstr>
      <vt:lpstr>Slide 9</vt:lpstr>
      <vt:lpstr>Slide 10</vt:lpstr>
      <vt:lpstr>Summary</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Conclusions and implications</vt:lpstr>
      <vt:lpstr>Overview</vt:lpstr>
      <vt:lpstr>Slide 32</vt:lpstr>
      <vt:lpstr>Slide 33</vt:lpstr>
      <vt:lpstr>Slide 34</vt:lpstr>
      <vt:lpstr>Slide 35</vt:lpstr>
      <vt:lpstr>Slide 36</vt:lpstr>
      <vt:lpstr>Slide 37</vt:lpstr>
      <vt:lpstr>Slide 38</vt:lpstr>
      <vt:lpstr>Summary</vt:lpstr>
      <vt:lpstr>Slide 40</vt:lpstr>
    </vt:vector>
  </TitlesOfParts>
  <Company>Texas A&amp;M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G Tjoelker</dc:creator>
  <cp:lastModifiedBy>Jeff Dukes</cp:lastModifiedBy>
  <cp:revision>497</cp:revision>
  <dcterms:created xsi:type="dcterms:W3CDTF">2011-03-07T18:14:48Z</dcterms:created>
  <dcterms:modified xsi:type="dcterms:W3CDTF">2011-03-07T18:16:34Z</dcterms:modified>
</cp:coreProperties>
</file>