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46"/>
  </p:notesMasterIdLst>
  <p:handoutMasterIdLst>
    <p:handoutMasterId r:id="rId47"/>
  </p:handoutMasterIdLst>
  <p:sldIdLst>
    <p:sldId id="1819" r:id="rId3"/>
    <p:sldId id="2223" r:id="rId4"/>
    <p:sldId id="2224" r:id="rId5"/>
    <p:sldId id="2225" r:id="rId6"/>
    <p:sldId id="2226" r:id="rId7"/>
    <p:sldId id="2227" r:id="rId8"/>
    <p:sldId id="2228" r:id="rId9"/>
    <p:sldId id="2229" r:id="rId10"/>
    <p:sldId id="2230" r:id="rId11"/>
    <p:sldId id="2231" r:id="rId12"/>
    <p:sldId id="2232" r:id="rId13"/>
    <p:sldId id="2233" r:id="rId14"/>
    <p:sldId id="2069" r:id="rId15"/>
    <p:sldId id="2074" r:id="rId16"/>
    <p:sldId id="1918" r:id="rId17"/>
    <p:sldId id="2070" r:id="rId18"/>
    <p:sldId id="2124" r:id="rId19"/>
    <p:sldId id="2164" r:id="rId20"/>
    <p:sldId id="2130" r:id="rId21"/>
    <p:sldId id="2133" r:id="rId22"/>
    <p:sldId id="2165" r:id="rId23"/>
    <p:sldId id="2037" r:id="rId24"/>
    <p:sldId id="2166" r:id="rId25"/>
    <p:sldId id="2034" r:id="rId26"/>
    <p:sldId id="2235" r:id="rId27"/>
    <p:sldId id="2167" r:id="rId28"/>
    <p:sldId id="2105" r:id="rId29"/>
    <p:sldId id="2129" r:id="rId30"/>
    <p:sldId id="2103" r:id="rId31"/>
    <p:sldId id="2196" r:id="rId32"/>
    <p:sldId id="2146" r:id="rId33"/>
    <p:sldId id="2168" r:id="rId34"/>
    <p:sldId id="2134" r:id="rId35"/>
    <p:sldId id="2190" r:id="rId36"/>
    <p:sldId id="2191" r:id="rId37"/>
    <p:sldId id="2192" r:id="rId38"/>
    <p:sldId id="2234" r:id="rId39"/>
    <p:sldId id="2141" r:id="rId40"/>
    <p:sldId id="2222" r:id="rId41"/>
    <p:sldId id="2135" r:id="rId42"/>
    <p:sldId id="2154" r:id="rId43"/>
    <p:sldId id="2139" r:id="rId44"/>
    <p:sldId id="2111" r:id="rId4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00CC00"/>
    <a:srgbClr val="D5F0F2"/>
    <a:srgbClr val="D5EAF0"/>
    <a:srgbClr val="C8E7EA"/>
    <a:srgbClr val="D8EDF0"/>
    <a:srgbClr val="D9EF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0746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15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195F32-7D00-4D85-9C95-06A2EBEA0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42D346-8421-4CF9-BFCE-EDA118F685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26A1F-2A44-494A-B6E1-3AE43FE00BEF}" type="slidenum">
              <a:rPr lang="en-GB"/>
              <a:pPr/>
              <a:t>35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30F99-75A8-476E-A399-9F0CF2E89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85BE1-31A5-4E91-B102-6FFA247E4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36517-BC60-4835-8621-1523650DF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D9F87-62F5-4612-B839-3AC31ECE7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93913-9858-4749-ADF7-2AE8B0FCB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DB096-A04B-4AC8-AB0C-39598AE45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36A1D-1E17-4C6E-8F39-2C68C8D48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F3E15-5E02-4973-A3D0-A63C21384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905AC-8962-4107-B846-0C29591F7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9FB6-366D-4CE0-A096-8F4FBF886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34963"/>
            <a:ext cx="2114550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34963"/>
            <a:ext cx="6191250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D8066-E2EF-45C5-B2D5-7A73F2E3D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1F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195" name="Picture 20" descr="Exeter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8575" y="12700"/>
            <a:ext cx="1495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34963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324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/>
            </a:lvl1pPr>
          </a:lstStyle>
          <a:p>
            <a:fld id="{52A9671B-41A6-4FFE-A117-0DD041A115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828675" rtl="0" eaLnBrk="0" fontAlgn="base" hangingPunct="0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2pPr>
      <a:lvl3pPr algn="l" defTabSz="828675" rtl="0" eaLnBrk="0" fontAlgn="base" hangingPunct="0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3pPr>
      <a:lvl4pPr algn="l" defTabSz="828675" rtl="0" eaLnBrk="0" fontAlgn="base" hangingPunct="0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4pPr>
      <a:lvl5pPr algn="l" defTabSz="828675" rtl="0" eaLnBrk="0" fontAlgn="base" hangingPunct="0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5pPr>
      <a:lvl6pPr marL="457200" algn="l" defTabSz="828675" rtl="0" fontAlgn="base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6pPr>
      <a:lvl7pPr marL="914400" algn="l" defTabSz="828675" rtl="0" fontAlgn="base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7pPr>
      <a:lvl8pPr marL="1371600" algn="l" defTabSz="828675" rtl="0" fontAlgn="base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8pPr>
      <a:lvl9pPr marL="1828800" algn="l" defTabSz="828675" rtl="0" fontAlgn="base">
        <a:spcBef>
          <a:spcPct val="0"/>
        </a:spcBef>
        <a:spcAft>
          <a:spcPct val="0"/>
        </a:spcAft>
        <a:defRPr sz="3000">
          <a:solidFill>
            <a:srgbClr val="CC0066"/>
          </a:solidFill>
          <a:latin typeface="Lucida Sans" pitchFamily="34" charset="0"/>
          <a:cs typeface="Arial" charset="0"/>
        </a:defRPr>
      </a:lvl9pPr>
    </p:titleStyle>
    <p:bodyStyle>
      <a:lvl1pPr marL="342900" indent="-342900" algn="l" defTabSz="8286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8286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defTabSz="82867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defTabSz="8286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defTabSz="8286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defTabSz="8286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defTabSz="8286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defTabSz="8286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defTabSz="8286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81075"/>
            <a:ext cx="90360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ja-JP" sz="3600" b="1" dirty="0" smtClean="0">
                <a:solidFill>
                  <a:srgbClr val="FF0000"/>
                </a:solidFill>
                <a:ea typeface="ＭＳ Ｐゴシック" charset="-128"/>
              </a:rPr>
              <a:t>Impact of Changes in Atmospheric Composition on Land Carbon Storage: </a:t>
            </a:r>
            <a:r>
              <a:rPr lang="en-GB" altLang="ja-JP" sz="3600" b="1" i="1" dirty="0" smtClean="0">
                <a:solidFill>
                  <a:srgbClr val="FF0000"/>
                </a:solidFill>
                <a:ea typeface="ＭＳ Ｐゴシック" charset="-128"/>
              </a:rPr>
              <a:t>Processes, Metrics and Constraints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GB" sz="36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504355" y="3379788"/>
            <a:ext cx="6163867" cy="2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99"/>
                </a:solidFill>
              </a:rPr>
              <a:t>Peter </a:t>
            </a:r>
            <a:r>
              <a:rPr lang="en-GB" sz="3200" b="1" dirty="0" smtClean="0">
                <a:solidFill>
                  <a:srgbClr val="000099"/>
                </a:solidFill>
              </a:rPr>
              <a:t>Cox </a:t>
            </a:r>
          </a:p>
          <a:p>
            <a:pPr algn="ctr"/>
            <a:r>
              <a:rPr lang="en-GB" sz="3200" b="1" dirty="0" smtClean="0">
                <a:solidFill>
                  <a:srgbClr val="000099"/>
                </a:solidFill>
              </a:rPr>
              <a:t>(University of Exeter)</a:t>
            </a:r>
            <a:endParaRPr lang="en-GB" sz="3200" b="1" dirty="0">
              <a:solidFill>
                <a:srgbClr val="000099"/>
              </a:solidFill>
            </a:endParaRPr>
          </a:p>
          <a:p>
            <a:pPr algn="ctr"/>
            <a:endParaRPr lang="en-GB" sz="2400" b="1" dirty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400" b="1" dirty="0">
                <a:solidFill>
                  <a:srgbClr val="000099"/>
                </a:solidFill>
              </a:rPr>
              <a:t>Chris </a:t>
            </a:r>
            <a:r>
              <a:rPr lang="en-GB" sz="2400" b="1" dirty="0" err="1" smtClean="0">
                <a:solidFill>
                  <a:srgbClr val="000099"/>
                </a:solidFill>
              </a:rPr>
              <a:t>Huntingford</a:t>
            </a:r>
            <a:r>
              <a:rPr lang="en-GB" sz="2400" b="1" dirty="0" smtClean="0">
                <a:solidFill>
                  <a:srgbClr val="000099"/>
                </a:solidFill>
              </a:rPr>
              <a:t>,  </a:t>
            </a:r>
            <a:r>
              <a:rPr lang="en-GB" sz="2400" b="1" dirty="0" err="1">
                <a:solidFill>
                  <a:srgbClr val="000099"/>
                </a:solidFill>
              </a:rPr>
              <a:t>Lina</a:t>
            </a:r>
            <a:r>
              <a:rPr lang="en-GB" sz="2400" b="1" dirty="0">
                <a:solidFill>
                  <a:srgbClr val="000099"/>
                </a:solidFill>
              </a:rPr>
              <a:t> </a:t>
            </a:r>
            <a:r>
              <a:rPr lang="en-GB" sz="2400" b="1" dirty="0" smtClean="0">
                <a:solidFill>
                  <a:srgbClr val="000099"/>
                </a:solidFill>
              </a:rPr>
              <a:t>Mercado (CEH), </a:t>
            </a:r>
          </a:p>
          <a:p>
            <a:pPr algn="ctr">
              <a:lnSpc>
                <a:spcPct val="120000"/>
              </a:lnSpc>
            </a:pPr>
            <a:r>
              <a:rPr lang="en-GB" sz="2400" b="1" dirty="0" smtClean="0">
                <a:solidFill>
                  <a:srgbClr val="000099"/>
                </a:solidFill>
              </a:rPr>
              <a:t>Stephen </a:t>
            </a:r>
            <a:r>
              <a:rPr lang="en-GB" sz="2400" b="1" dirty="0" err="1" smtClean="0">
                <a:solidFill>
                  <a:srgbClr val="000099"/>
                </a:solidFill>
              </a:rPr>
              <a:t>Sitch</a:t>
            </a:r>
            <a:r>
              <a:rPr lang="en-GB" sz="2400" b="1" dirty="0">
                <a:solidFill>
                  <a:srgbClr val="000099"/>
                </a:solidFill>
              </a:rPr>
              <a:t> </a:t>
            </a:r>
            <a:r>
              <a:rPr lang="en-GB" sz="2400" b="1" dirty="0" smtClean="0">
                <a:solidFill>
                  <a:srgbClr val="000099"/>
                </a:solidFill>
              </a:rPr>
              <a:t>(Leeds Uni.),</a:t>
            </a:r>
          </a:p>
          <a:p>
            <a:pPr algn="ctr">
              <a:lnSpc>
                <a:spcPct val="120000"/>
              </a:lnSpc>
            </a:pPr>
            <a:r>
              <a:rPr lang="en-GB" sz="2400" b="1" dirty="0" smtClean="0">
                <a:solidFill>
                  <a:srgbClr val="000099"/>
                </a:solidFill>
              </a:rPr>
              <a:t>Nic </a:t>
            </a:r>
            <a:r>
              <a:rPr lang="en-GB" sz="2400" b="1" dirty="0" err="1" smtClean="0">
                <a:solidFill>
                  <a:srgbClr val="000099"/>
                </a:solidFill>
              </a:rPr>
              <a:t>Gedney</a:t>
            </a:r>
            <a:r>
              <a:rPr lang="en-GB" sz="2400" b="1" dirty="0" smtClean="0">
                <a:solidFill>
                  <a:srgbClr val="000099"/>
                </a:solidFill>
              </a:rPr>
              <a:t> (Met Office)</a:t>
            </a:r>
            <a:endParaRPr lang="en-GB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Constraints from Observed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Interannual</a:t>
            </a:r>
            <a:r>
              <a:rPr lang="en-GB" sz="3600" b="1" dirty="0" smtClean="0">
                <a:solidFill>
                  <a:srgbClr val="FF0000"/>
                </a:solidFill>
              </a:rPr>
              <a:t> Variability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68714"/>
            <a:ext cx="7161245" cy="5731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9896880">
            <a:off x="2601640" y="2924033"/>
            <a:ext cx="4607352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dCO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/</a:t>
            </a:r>
            <a:r>
              <a:rPr lang="en-GB" sz="2000" b="1" dirty="0" err="1" smtClean="0">
                <a:solidFill>
                  <a:srgbClr val="FF0000"/>
                </a:solidFill>
              </a:rPr>
              <a:t>dt</a:t>
            </a:r>
            <a:r>
              <a:rPr lang="en-GB" sz="2000" b="1" dirty="0" smtClean="0">
                <a:solidFill>
                  <a:srgbClr val="FF0000"/>
                </a:solidFill>
              </a:rPr>
              <a:t> (</a:t>
            </a:r>
            <a:r>
              <a:rPr lang="en-GB" sz="2000" b="1" dirty="0" err="1" smtClean="0">
                <a:solidFill>
                  <a:srgbClr val="FF0000"/>
                </a:solidFill>
              </a:rPr>
              <a:t>GtC</a:t>
            </a:r>
            <a:r>
              <a:rPr lang="en-GB" sz="2000" b="1" dirty="0" smtClean="0">
                <a:solidFill>
                  <a:srgbClr val="FF0000"/>
                </a:solidFill>
              </a:rPr>
              <a:t>/yr) = 3.15+/-0.56 </a:t>
            </a:r>
            <a:r>
              <a:rPr lang="en-GB" sz="2000" b="1" dirty="0" err="1" smtClean="0">
                <a:solidFill>
                  <a:srgbClr val="FF0000"/>
                </a:solidFill>
              </a:rPr>
              <a:t>dT</a:t>
            </a:r>
            <a:r>
              <a:rPr lang="en-GB" sz="2000" b="1" dirty="0" smtClean="0">
                <a:solidFill>
                  <a:srgbClr val="FF0000"/>
                </a:solidFill>
              </a:rPr>
              <a:t> (K)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  <a:ln>
            <a:noFill/>
          </a:ln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Climate Sensitivity of Land Carbon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in Tropics (30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N-30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S) related to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err="1" smtClean="0">
                <a:solidFill>
                  <a:srgbClr val="FF0000"/>
                </a:solidFill>
              </a:rPr>
              <a:t>Interannual</a:t>
            </a:r>
            <a:r>
              <a:rPr lang="en-GB" sz="2400" b="1" dirty="0" smtClean="0">
                <a:solidFill>
                  <a:srgbClr val="FF0000"/>
                </a:solidFill>
              </a:rPr>
              <a:t> Variability in CO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</a:rPr>
              <a:t> growth-rate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  </a:t>
            </a:r>
            <a:r>
              <a:rPr lang="en-GB" sz="2000" b="1" dirty="0" smtClean="0">
                <a:solidFill>
                  <a:schemeClr val="tx1"/>
                </a:solidFill>
              </a:rPr>
              <a:t>C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2000" b="1" dirty="0" smtClean="0">
                <a:solidFill>
                  <a:schemeClr val="tx1"/>
                </a:solidFill>
              </a:rPr>
              <a:t>MIP Models (</a:t>
            </a:r>
            <a:r>
              <a:rPr lang="en-GB" sz="2000" b="1" dirty="0" err="1" smtClean="0">
                <a:solidFill>
                  <a:schemeClr val="tx1"/>
                </a:solidFill>
              </a:rPr>
              <a:t>Friedlingstein</a:t>
            </a:r>
            <a:r>
              <a:rPr lang="en-GB" sz="2000" b="1" dirty="0" smtClean="0">
                <a:solidFill>
                  <a:schemeClr val="tx1"/>
                </a:solidFill>
              </a:rPr>
              <a:t> et al., 2006)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43402"/>
            <a:ext cx="6533952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2318262" y="4329100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563888" y="4653136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411760" y="2924944"/>
            <a:ext cx="129614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454742" y="3571428"/>
            <a:ext cx="2174753" cy="15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2688118" y="4857486"/>
            <a:ext cx="3121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</a:rPr>
              <a:t>Variability from Mauna Loa</a:t>
            </a:r>
          </a:p>
          <a:p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3243" y="2973727"/>
            <a:ext cx="421301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Observational Constraint on T Sensitivity</a:t>
            </a:r>
          </a:p>
          <a:p>
            <a:r>
              <a:rPr lang="en-GB" b="1" dirty="0">
                <a:solidFill>
                  <a:srgbClr val="00B050"/>
                </a:solidFill>
              </a:rPr>
              <a:t>o</a:t>
            </a:r>
            <a:r>
              <a:rPr lang="en-GB" b="1" dirty="0" smtClean="0">
                <a:solidFill>
                  <a:srgbClr val="00B050"/>
                </a:solidFill>
              </a:rPr>
              <a:t>f Tropical Land Carbon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688"/>
            <a:ext cx="88201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Land Carbon Dynamics are affected by much more than Climate and CO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endParaRPr lang="en-GB" sz="40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780928"/>
            <a:ext cx="88201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…climate change is much more than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radiative</a:t>
            </a:r>
            <a:r>
              <a:rPr lang="en-US" sz="4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forcing……..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37112"/>
            <a:ext cx="88201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…comparing the impacts of changes in atmospheric composition on Land Carbon..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5714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Rationale</a:t>
            </a:r>
          </a:p>
        </p:txBody>
      </p:sp>
      <p:sp>
        <p:nvSpPr>
          <p:cNvPr id="248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413"/>
            <a:ext cx="9144000" cy="648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400" dirty="0" smtClean="0"/>
              <a:t>The impacts of different atmospheric pollutants on climate are typically compared in terms of </a:t>
            </a:r>
            <a:r>
              <a:rPr lang="en-GB" sz="2400" dirty="0" err="1" smtClean="0"/>
              <a:t>Radiative</a:t>
            </a:r>
            <a:r>
              <a:rPr lang="en-GB" sz="2400" dirty="0" smtClean="0"/>
              <a:t> Forcing or Global Warming Potential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23925" y="3970338"/>
            <a:ext cx="2654300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    GHGs &amp; AEROSOLS    </a:t>
            </a:r>
          </a:p>
        </p:txBody>
      </p:sp>
      <p:sp>
        <p:nvSpPr>
          <p:cNvPr id="2489347" name="Text Box 3"/>
          <p:cNvSpPr txBox="1">
            <a:spLocks noChangeArrowheads="1"/>
          </p:cNvSpPr>
          <p:nvPr/>
        </p:nvSpPr>
        <p:spPr bwMode="auto">
          <a:xfrm>
            <a:off x="3879850" y="1339850"/>
            <a:ext cx="112395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CLIMATE</a:t>
            </a:r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1631950" y="5245100"/>
            <a:ext cx="11064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Anthropogenic</a:t>
            </a:r>
          </a:p>
          <a:p>
            <a:pPr algn="ctr"/>
            <a:r>
              <a:rPr lang="en-US" sz="1000" b="1"/>
              <a:t>Emissions</a:t>
            </a:r>
          </a:p>
        </p:txBody>
      </p:sp>
      <p:sp>
        <p:nvSpPr>
          <p:cNvPr id="12293" name="Line 17"/>
          <p:cNvSpPr>
            <a:spLocks noChangeShapeType="1"/>
          </p:cNvSpPr>
          <p:nvPr/>
        </p:nvSpPr>
        <p:spPr bwMode="auto">
          <a:xfrm flipV="1">
            <a:off x="2124075" y="4354513"/>
            <a:ext cx="0" cy="8651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323850" y="188913"/>
            <a:ext cx="692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Direct Climate Forcing by GHGs and Aerosols </a:t>
            </a:r>
          </a:p>
        </p:txBody>
      </p:sp>
      <p:sp>
        <p:nvSpPr>
          <p:cNvPr id="2489364" name="Freeform 20"/>
          <p:cNvSpPr>
            <a:spLocks/>
          </p:cNvSpPr>
          <p:nvPr/>
        </p:nvSpPr>
        <p:spPr bwMode="auto">
          <a:xfrm>
            <a:off x="2124075" y="1555750"/>
            <a:ext cx="1727200" cy="2376488"/>
          </a:xfrm>
          <a:custGeom>
            <a:avLst/>
            <a:gdLst>
              <a:gd name="T0" fmla="*/ 0 w 1088"/>
              <a:gd name="T1" fmla="*/ 1497 h 1497"/>
              <a:gd name="T2" fmla="*/ 317 w 1088"/>
              <a:gd name="T3" fmla="*/ 590 h 1497"/>
              <a:gd name="T4" fmla="*/ 1088 w 1088"/>
              <a:gd name="T5" fmla="*/ 0 h 1497"/>
              <a:gd name="T6" fmla="*/ 0 60000 65536"/>
              <a:gd name="T7" fmla="*/ 0 60000 65536"/>
              <a:gd name="T8" fmla="*/ 0 60000 65536"/>
              <a:gd name="T9" fmla="*/ 0 w 1088"/>
              <a:gd name="T10" fmla="*/ 0 h 1497"/>
              <a:gd name="T11" fmla="*/ 1088 w 1088"/>
              <a:gd name="T12" fmla="*/ 1497 h 1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8" h="1497">
                <a:moveTo>
                  <a:pt x="0" y="1497"/>
                </a:moveTo>
                <a:cubicBezTo>
                  <a:pt x="68" y="1168"/>
                  <a:pt x="136" y="839"/>
                  <a:pt x="317" y="590"/>
                </a:cubicBezTo>
                <a:cubicBezTo>
                  <a:pt x="498" y="341"/>
                  <a:pt x="974" y="61"/>
                  <a:pt x="10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89365" name="Text Box 21"/>
          <p:cNvSpPr txBox="1">
            <a:spLocks noChangeArrowheads="1"/>
          </p:cNvSpPr>
          <p:nvPr/>
        </p:nvSpPr>
        <p:spPr bwMode="auto">
          <a:xfrm>
            <a:off x="2212975" y="2420938"/>
            <a:ext cx="765175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Radiative</a:t>
            </a:r>
          </a:p>
          <a:p>
            <a:pPr algn="ctr"/>
            <a:r>
              <a:rPr lang="en-US" sz="1000" b="1"/>
              <a:t>Forcing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347" grpId="0" animBg="1"/>
      <p:bldP spid="2489364" grpId="0" animBg="1"/>
      <p:bldP spid="24893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1176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IPCC 2007</a:t>
            </a:r>
            <a:endParaRPr lang="en-US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80975" y="1889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Radiative Forcing of Climate 1750-2005</a:t>
            </a:r>
            <a:endParaRPr lang="en-US" sz="2800" b="1" smtClean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09625"/>
            <a:ext cx="61214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285" name="Text Box 5"/>
          <p:cNvSpPr txBox="1">
            <a:spLocks noChangeArrowheads="1"/>
          </p:cNvSpPr>
          <p:nvPr/>
        </p:nvSpPr>
        <p:spPr bwMode="auto">
          <a:xfrm>
            <a:off x="6100763" y="3213100"/>
            <a:ext cx="3043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i="1"/>
              <a:t>Ignores differing impacts of  pollutants on ecosystem function 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2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Rationale</a:t>
            </a:r>
          </a:p>
        </p:txBody>
      </p:sp>
      <p:sp>
        <p:nvSpPr>
          <p:cNvPr id="248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413"/>
            <a:ext cx="9144000" cy="648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bg2"/>
                </a:solidFill>
              </a:rPr>
              <a:t>The impacts of different atmospheric pollutants on climate are typically compared in terms of </a:t>
            </a:r>
            <a:r>
              <a:rPr lang="en-GB" sz="2400" dirty="0" err="1" smtClean="0">
                <a:solidFill>
                  <a:schemeClr val="bg2"/>
                </a:solidFill>
              </a:rPr>
              <a:t>Radiative</a:t>
            </a:r>
            <a:r>
              <a:rPr lang="en-GB" sz="2400" dirty="0" smtClean="0">
                <a:solidFill>
                  <a:schemeClr val="bg2"/>
                </a:solidFill>
              </a:rPr>
              <a:t> Forcing or Global Warming Potential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endParaRPr lang="en-GB" sz="24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400" dirty="0" smtClean="0"/>
              <a:t>But the Land Carbon Cycle is affected </a:t>
            </a:r>
            <a:r>
              <a:rPr lang="en-GB" sz="2400" i="1" dirty="0" smtClean="0"/>
              <a:t>directly</a:t>
            </a:r>
            <a:r>
              <a:rPr lang="en-GB" sz="2400" dirty="0" smtClean="0"/>
              <a:t> by many atmospheric pollutants, as well as </a:t>
            </a:r>
            <a:r>
              <a:rPr lang="en-GB" sz="2400" i="1" dirty="0" smtClean="0"/>
              <a:t>indirectly</a:t>
            </a:r>
            <a:r>
              <a:rPr lang="en-GB" sz="2400" dirty="0" smtClean="0"/>
              <a:t> via the impact of these pollutants on climate change.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endParaRPr lang="en-GB" sz="2400" dirty="0" smtClean="0"/>
          </a:p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400" dirty="0" smtClean="0"/>
              <a:t>How do the </a:t>
            </a:r>
            <a:r>
              <a:rPr lang="en-GB" sz="2400" i="1" dirty="0" smtClean="0"/>
              <a:t>Physiological Impacts</a:t>
            </a:r>
            <a:r>
              <a:rPr lang="en-GB" sz="2400" dirty="0" smtClean="0"/>
              <a:t> of different pollutants vary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23925" y="3940175"/>
            <a:ext cx="2654300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    GHGs &amp; AEROSOLS   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31950" y="5214938"/>
            <a:ext cx="11064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Anthropogenic</a:t>
            </a:r>
          </a:p>
          <a:p>
            <a:pPr algn="ctr"/>
            <a:r>
              <a:rPr lang="en-US" sz="1000" b="1"/>
              <a:t>Emissions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2124075" y="4324350"/>
            <a:ext cx="0" cy="8651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682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Physiological Effects on Ecosystem Services </a:t>
            </a:r>
          </a:p>
          <a:p>
            <a:pPr algn="ctr"/>
            <a:r>
              <a:rPr lang="en-US" sz="2400" b="1"/>
              <a:t>and Indirect Climate Forcing </a:t>
            </a:r>
          </a:p>
        </p:txBody>
      </p:sp>
      <p:sp>
        <p:nvSpPr>
          <p:cNvPr id="2548745" name="Text Box 9"/>
          <p:cNvSpPr txBox="1">
            <a:spLocks noChangeArrowheads="1"/>
          </p:cNvSpPr>
          <p:nvPr/>
        </p:nvSpPr>
        <p:spPr bwMode="auto">
          <a:xfrm>
            <a:off x="3879850" y="1309688"/>
            <a:ext cx="112395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CLIMATE</a:t>
            </a:r>
          </a:p>
        </p:txBody>
      </p:sp>
      <p:sp>
        <p:nvSpPr>
          <p:cNvPr id="2548746" name="Text Box 10"/>
          <p:cNvSpPr txBox="1">
            <a:spLocks noChangeArrowheads="1"/>
          </p:cNvSpPr>
          <p:nvPr/>
        </p:nvSpPr>
        <p:spPr bwMode="auto">
          <a:xfrm>
            <a:off x="5965825" y="3911600"/>
            <a:ext cx="1630363" cy="619125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33CC33"/>
                </a:solidFill>
              </a:rPr>
              <a:t>LAND</a:t>
            </a:r>
          </a:p>
          <a:p>
            <a:pPr algn="ctr"/>
            <a:r>
              <a:rPr lang="en-US" b="1">
                <a:solidFill>
                  <a:srgbClr val="33CC33"/>
                </a:solidFill>
              </a:rPr>
              <a:t>ECOSYSTEMS</a:t>
            </a:r>
          </a:p>
        </p:txBody>
      </p:sp>
      <p:sp>
        <p:nvSpPr>
          <p:cNvPr id="2548747" name="Text Box 11"/>
          <p:cNvSpPr txBox="1">
            <a:spLocks noChangeArrowheads="1"/>
          </p:cNvSpPr>
          <p:nvPr/>
        </p:nvSpPr>
        <p:spPr bwMode="auto">
          <a:xfrm>
            <a:off x="6156325" y="2101850"/>
            <a:ext cx="604838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</a:t>
            </a:r>
            <a:r>
              <a:rPr lang="en-US" b="1" baseline="-25000"/>
              <a:t>2</a:t>
            </a:r>
          </a:p>
        </p:txBody>
      </p:sp>
      <p:sp>
        <p:nvSpPr>
          <p:cNvPr id="2548748" name="Freeform 12"/>
          <p:cNvSpPr>
            <a:spLocks/>
          </p:cNvSpPr>
          <p:nvPr/>
        </p:nvSpPr>
        <p:spPr bwMode="auto">
          <a:xfrm>
            <a:off x="6588125" y="2462213"/>
            <a:ext cx="504825" cy="1439862"/>
          </a:xfrm>
          <a:custGeom>
            <a:avLst/>
            <a:gdLst>
              <a:gd name="T0" fmla="*/ 318 w 318"/>
              <a:gd name="T1" fmla="*/ 907 h 907"/>
              <a:gd name="T2" fmla="*/ 227 w 318"/>
              <a:gd name="T3" fmla="*/ 453 h 907"/>
              <a:gd name="T4" fmla="*/ 0 w 318"/>
              <a:gd name="T5" fmla="*/ 0 h 907"/>
              <a:gd name="T6" fmla="*/ 0 60000 65536"/>
              <a:gd name="T7" fmla="*/ 0 60000 65536"/>
              <a:gd name="T8" fmla="*/ 0 60000 65536"/>
              <a:gd name="T9" fmla="*/ 0 w 318"/>
              <a:gd name="T10" fmla="*/ 0 h 907"/>
              <a:gd name="T11" fmla="*/ 318 w 318"/>
              <a:gd name="T12" fmla="*/ 907 h 9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907">
                <a:moveTo>
                  <a:pt x="318" y="907"/>
                </a:moveTo>
                <a:cubicBezTo>
                  <a:pt x="299" y="755"/>
                  <a:pt x="280" y="604"/>
                  <a:pt x="227" y="453"/>
                </a:cubicBezTo>
                <a:cubicBezTo>
                  <a:pt x="174" y="302"/>
                  <a:pt x="87" y="151"/>
                  <a:pt x="0" y="0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48749" name="Freeform 13"/>
          <p:cNvSpPr>
            <a:spLocks/>
          </p:cNvSpPr>
          <p:nvPr/>
        </p:nvSpPr>
        <p:spPr bwMode="auto">
          <a:xfrm>
            <a:off x="5014913" y="1454150"/>
            <a:ext cx="1366837" cy="647700"/>
          </a:xfrm>
          <a:custGeom>
            <a:avLst/>
            <a:gdLst>
              <a:gd name="T0" fmla="*/ 861 w 861"/>
              <a:gd name="T1" fmla="*/ 408 h 408"/>
              <a:gd name="T2" fmla="*/ 498 w 861"/>
              <a:gd name="T3" fmla="*/ 136 h 408"/>
              <a:gd name="T4" fmla="*/ 0 w 861"/>
              <a:gd name="T5" fmla="*/ 0 h 408"/>
              <a:gd name="T6" fmla="*/ 0 60000 65536"/>
              <a:gd name="T7" fmla="*/ 0 60000 65536"/>
              <a:gd name="T8" fmla="*/ 0 60000 65536"/>
              <a:gd name="T9" fmla="*/ 0 w 861"/>
              <a:gd name="T10" fmla="*/ 0 h 408"/>
              <a:gd name="T11" fmla="*/ 861 w 86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408">
                <a:moveTo>
                  <a:pt x="861" y="408"/>
                </a:moveTo>
                <a:cubicBezTo>
                  <a:pt x="751" y="306"/>
                  <a:pt x="641" y="204"/>
                  <a:pt x="498" y="136"/>
                </a:cubicBezTo>
                <a:cubicBezTo>
                  <a:pt x="355" y="68"/>
                  <a:pt x="177" y="34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48750" name="Text Box 14"/>
          <p:cNvSpPr txBox="1">
            <a:spLocks noChangeArrowheads="1"/>
          </p:cNvSpPr>
          <p:nvPr/>
        </p:nvSpPr>
        <p:spPr bwMode="auto">
          <a:xfrm>
            <a:off x="5499100" y="1479550"/>
            <a:ext cx="9413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Greenhouse</a:t>
            </a:r>
          </a:p>
          <a:p>
            <a:pPr algn="ctr"/>
            <a:r>
              <a:rPr lang="en-US" sz="1000" b="1"/>
              <a:t>Effect</a:t>
            </a:r>
          </a:p>
        </p:txBody>
      </p:sp>
      <p:sp>
        <p:nvSpPr>
          <p:cNvPr id="2548751" name="Text Box 15"/>
          <p:cNvSpPr txBox="1">
            <a:spLocks noChangeArrowheads="1"/>
          </p:cNvSpPr>
          <p:nvPr/>
        </p:nvSpPr>
        <p:spPr bwMode="auto">
          <a:xfrm>
            <a:off x="6557963" y="2852738"/>
            <a:ext cx="1020762" cy="568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Change in </a:t>
            </a:r>
          </a:p>
          <a:p>
            <a:pPr algn="ctr"/>
            <a:r>
              <a:rPr lang="en-US" sz="1000" b="1"/>
              <a:t>Land Carbon </a:t>
            </a:r>
          </a:p>
          <a:p>
            <a:pPr algn="ctr"/>
            <a:r>
              <a:rPr lang="en-US" sz="1000" b="1"/>
              <a:t>Storage</a:t>
            </a:r>
          </a:p>
        </p:txBody>
      </p:sp>
      <p:sp>
        <p:nvSpPr>
          <p:cNvPr id="2548752" name="Text Box 16"/>
          <p:cNvSpPr txBox="1">
            <a:spLocks noChangeArrowheads="1"/>
          </p:cNvSpPr>
          <p:nvPr/>
        </p:nvSpPr>
        <p:spPr bwMode="auto">
          <a:xfrm>
            <a:off x="5292725" y="5843588"/>
            <a:ext cx="84455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996600"/>
                </a:solidFill>
              </a:rPr>
              <a:t>Food</a:t>
            </a:r>
            <a:endParaRPr lang="en-US" sz="2000" b="1">
              <a:solidFill>
                <a:srgbClr val="996600"/>
              </a:solidFill>
            </a:endParaRPr>
          </a:p>
        </p:txBody>
      </p:sp>
      <p:sp>
        <p:nvSpPr>
          <p:cNvPr id="2548753" name="Text Box 17"/>
          <p:cNvSpPr txBox="1">
            <a:spLocks noChangeArrowheads="1"/>
          </p:cNvSpPr>
          <p:nvPr/>
        </p:nvSpPr>
        <p:spPr bwMode="auto">
          <a:xfrm>
            <a:off x="7389813" y="5843588"/>
            <a:ext cx="927100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Water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2548755" name="Text Box 19"/>
          <p:cNvSpPr txBox="1">
            <a:spLocks noChangeArrowheads="1"/>
          </p:cNvSpPr>
          <p:nvPr/>
        </p:nvSpPr>
        <p:spPr bwMode="auto">
          <a:xfrm>
            <a:off x="5632450" y="6416675"/>
            <a:ext cx="264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i="1"/>
              <a:t>Ecosystem Services</a:t>
            </a:r>
            <a:endParaRPr lang="en-US" sz="2000" b="1" i="1"/>
          </a:p>
        </p:txBody>
      </p:sp>
      <p:sp>
        <p:nvSpPr>
          <p:cNvPr id="2548756" name="Line 20"/>
          <p:cNvSpPr>
            <a:spLocks noChangeShapeType="1"/>
          </p:cNvSpPr>
          <p:nvPr/>
        </p:nvSpPr>
        <p:spPr bwMode="auto">
          <a:xfrm flipH="1">
            <a:off x="5651500" y="4549775"/>
            <a:ext cx="504825" cy="1296988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48757" name="Line 21"/>
          <p:cNvSpPr>
            <a:spLocks noChangeShapeType="1"/>
          </p:cNvSpPr>
          <p:nvPr/>
        </p:nvSpPr>
        <p:spPr bwMode="auto">
          <a:xfrm>
            <a:off x="7451725" y="4549775"/>
            <a:ext cx="433388" cy="1296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48758" name="Line 22"/>
          <p:cNvSpPr>
            <a:spLocks noChangeShapeType="1"/>
          </p:cNvSpPr>
          <p:nvPr/>
        </p:nvSpPr>
        <p:spPr bwMode="auto">
          <a:xfrm>
            <a:off x="3563938" y="4117975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48759" name="Text Box 23"/>
          <p:cNvSpPr txBox="1">
            <a:spLocks noChangeArrowheads="1"/>
          </p:cNvSpPr>
          <p:nvPr/>
        </p:nvSpPr>
        <p:spPr bwMode="auto">
          <a:xfrm>
            <a:off x="4211638" y="3846513"/>
            <a:ext cx="1017587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Physiological</a:t>
            </a:r>
          </a:p>
          <a:p>
            <a:pPr algn="ctr"/>
            <a:r>
              <a:rPr lang="en-US" sz="1000" b="1"/>
              <a:t>Impacts</a:t>
            </a:r>
          </a:p>
        </p:txBody>
      </p:sp>
      <p:sp>
        <p:nvSpPr>
          <p:cNvPr id="2548760" name="Text Box 24"/>
          <p:cNvSpPr txBox="1">
            <a:spLocks noChangeArrowheads="1"/>
          </p:cNvSpPr>
          <p:nvPr/>
        </p:nvSpPr>
        <p:spPr bwMode="auto">
          <a:xfrm>
            <a:off x="6665913" y="1431925"/>
            <a:ext cx="229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i="1"/>
              <a:t>Indirect Radiative</a:t>
            </a:r>
          </a:p>
          <a:p>
            <a:pPr algn="ctr"/>
            <a:r>
              <a:rPr lang="en-GB" sz="2000" b="1" i="1"/>
              <a:t>Forcing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8745" grpId="0" animBg="1"/>
      <p:bldP spid="2548746" grpId="0" animBg="1"/>
      <p:bldP spid="2548747" grpId="0" animBg="1"/>
      <p:bldP spid="2548748" grpId="0" animBg="1"/>
      <p:bldP spid="2548749" grpId="0" animBg="1"/>
      <p:bldP spid="2548750" grpId="0" animBg="1"/>
      <p:bldP spid="2548751" grpId="0" animBg="1"/>
      <p:bldP spid="2548752" grpId="0" animBg="1"/>
      <p:bldP spid="2548753" grpId="0" animBg="1"/>
      <p:bldP spid="2548755" grpId="0"/>
      <p:bldP spid="2548756" grpId="0" animBg="1"/>
      <p:bldP spid="2548757" grpId="0" animBg="1"/>
      <p:bldP spid="2548758" grpId="0" animBg="1"/>
      <p:bldP spid="2548759" grpId="0" animBg="1"/>
      <p:bldP spid="25487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Physiological Effects of </a:t>
            </a:r>
            <a:br>
              <a:rPr lang="en-GB" sz="2800" b="1" smtClean="0">
                <a:solidFill>
                  <a:srgbClr val="FF0000"/>
                </a:solidFill>
              </a:rPr>
            </a:br>
            <a:r>
              <a:rPr lang="en-GB" sz="2800" b="1" smtClean="0">
                <a:solidFill>
                  <a:srgbClr val="FF0000"/>
                </a:solidFill>
              </a:rPr>
              <a:t>Atmospheric Pollutants</a:t>
            </a:r>
            <a:endParaRPr lang="en-GB" sz="2800" b="1" baseline="-25000" smtClean="0">
              <a:solidFill>
                <a:srgbClr val="FF0000"/>
              </a:solidFill>
            </a:endParaRPr>
          </a:p>
        </p:txBody>
      </p:sp>
      <p:sp>
        <p:nvSpPr>
          <p:cNvPr id="259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217025" cy="705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b="1" smtClean="0"/>
              <a:t>CO</a:t>
            </a:r>
            <a:r>
              <a:rPr lang="en-GB" sz="2400" b="1" baseline="-25000" smtClean="0"/>
              <a:t>2</a:t>
            </a:r>
            <a:r>
              <a:rPr lang="en-GB" sz="2400" b="1" smtClean="0"/>
              <a:t> Fertilization Effects - increasing CO</a:t>
            </a:r>
            <a:r>
              <a:rPr lang="en-GB" sz="2400" b="1" baseline="-25000" smtClean="0"/>
              <a:t>2</a:t>
            </a:r>
            <a:r>
              <a:rPr lang="en-GB" sz="2400" b="1" smtClean="0"/>
              <a:t> </a:t>
            </a:r>
            <a:r>
              <a:rPr lang="en-GB" sz="2400" b="1" smtClean="0">
                <a:sym typeface="Wingdings" pitchFamily="2" charset="2"/>
              </a:rPr>
              <a:t></a:t>
            </a:r>
            <a:endParaRPr lang="en-GB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chemeClr val="bg2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Enhancement of Net Primary Productivity (depends on nutrients)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b="1" smtClean="0">
                <a:solidFill>
                  <a:srgbClr val="00CC00"/>
                </a:solidFill>
              </a:rPr>
              <a:t>     	</a:t>
            </a:r>
            <a:endParaRPr lang="en-GB" sz="36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b="1" smtClean="0">
                <a:solidFill>
                  <a:schemeClr val="bg2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908175" y="188913"/>
            <a:ext cx="4887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FF0000"/>
                </a:solidFill>
              </a:rPr>
              <a:t>CO</a:t>
            </a:r>
            <a:r>
              <a:rPr lang="en-GB" sz="3200" b="1" baseline="-25000">
                <a:solidFill>
                  <a:srgbClr val="FF0000"/>
                </a:solidFill>
              </a:rPr>
              <a:t>2</a:t>
            </a:r>
            <a:r>
              <a:rPr lang="en-GB" sz="3200" b="1">
                <a:solidFill>
                  <a:srgbClr val="FF0000"/>
                </a:solidFill>
              </a:rPr>
              <a:t> Fertilization of NPP </a:t>
            </a:r>
          </a:p>
          <a:p>
            <a:pPr algn="ctr" eaLnBrk="0" hangingPunct="0"/>
            <a:r>
              <a:rPr lang="en-GB" sz="3200" b="1">
                <a:solidFill>
                  <a:srgbClr val="FF0000"/>
                </a:solidFill>
              </a:rPr>
              <a:t>(FACE Experiments)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76103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 rot="-5400000">
            <a:off x="1428750" y="2109788"/>
            <a:ext cx="14382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 at 550 ppmv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580063" y="6188075"/>
            <a:ext cx="15128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 at 376 ppmv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508625" y="1341438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CC00"/>
                </a:solidFill>
              </a:rPr>
              <a:t>Norby et al. 2005</a:t>
            </a:r>
            <a:endParaRPr lang="en-US" b="1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24744"/>
            <a:ext cx="88201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Turning Noise into Signal: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endParaRPr lang="en-GB" sz="40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88201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Temporal Variability as a Constraint on Feedbacks</a:t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4869160"/>
            <a:ext cx="54553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kern="0" dirty="0" smtClean="0">
                <a:solidFill>
                  <a:srgbClr val="FF0000"/>
                </a:solidFill>
                <a:latin typeface="Arial"/>
              </a:rPr>
              <a:t>..using model spread </a:t>
            </a:r>
            <a:endParaRPr lang="en-US" sz="4000" b="1" i="1" kern="0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en-US" sz="4000" b="1" i="1" kern="0" dirty="0" smtClean="0">
                <a:solidFill>
                  <a:srgbClr val="FF0000"/>
                </a:solidFill>
                <a:latin typeface="Arial"/>
              </a:rPr>
              <a:t>to </a:t>
            </a:r>
            <a:r>
              <a:rPr lang="en-US" sz="4000" b="1" i="1" kern="0" dirty="0" smtClean="0">
                <a:solidFill>
                  <a:srgbClr val="FF0000"/>
                </a:solidFill>
                <a:latin typeface="Arial"/>
              </a:rPr>
              <a:t>our advantage…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5714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80975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>
                <a:solidFill>
                  <a:srgbClr val="FF0000"/>
                </a:solidFill>
              </a:rPr>
              <a:t>Dynamic Global Vegetation Models </a:t>
            </a:r>
            <a:br>
              <a:rPr lang="en-GB" sz="3200" b="1" smtClean="0">
                <a:solidFill>
                  <a:srgbClr val="FF0000"/>
                </a:solidFill>
              </a:rPr>
            </a:br>
            <a:r>
              <a:rPr lang="en-GB" sz="3200" b="1" smtClean="0">
                <a:solidFill>
                  <a:srgbClr val="FF0000"/>
                </a:solidFill>
              </a:rPr>
              <a:t>agree on NPP increase in 20</a:t>
            </a:r>
            <a:r>
              <a:rPr lang="en-GB" sz="3200" b="1" baseline="30000" smtClean="0">
                <a:solidFill>
                  <a:srgbClr val="FF0000"/>
                </a:solidFill>
              </a:rPr>
              <a:t>th</a:t>
            </a:r>
            <a:r>
              <a:rPr lang="en-GB" sz="3200" b="1" smtClean="0">
                <a:solidFill>
                  <a:srgbClr val="FF0000"/>
                </a:solidFill>
              </a:rPr>
              <a:t> Century</a:t>
            </a:r>
            <a:r>
              <a:rPr lang="en-GB" sz="3200" b="1" baseline="-25000" smtClean="0">
                <a:solidFill>
                  <a:srgbClr val="FF0000"/>
                </a:solidFill>
              </a:rPr>
              <a:t> </a:t>
            </a:r>
            <a:r>
              <a:rPr lang="en-GB" sz="3200" b="1" smtClean="0">
                <a:solidFill>
                  <a:srgbClr val="FF0000"/>
                </a:solidFill>
              </a:rPr>
              <a:t>!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25579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388" y="1125538"/>
          <a:ext cx="8280400" cy="4949825"/>
        </p:xfrm>
        <a:graphic>
          <a:graphicData uri="http://schemas.openxmlformats.org/presentationml/2006/ole">
            <p:oleObj spid="_x0000_s1026" name="Chart" r:id="rId3" imgW="6962954" imgH="4162604" progId="Excel.Sheet.8">
              <p:embed/>
            </p:oleObj>
          </a:graphicData>
        </a:graphic>
      </p:graphicFrame>
      <p:sp>
        <p:nvSpPr>
          <p:cNvPr id="2557956" name="Text Box 4"/>
          <p:cNvSpPr txBox="1">
            <a:spLocks noChangeArrowheads="1"/>
          </p:cNvSpPr>
          <p:nvPr/>
        </p:nvSpPr>
        <p:spPr bwMode="auto">
          <a:xfrm>
            <a:off x="34925" y="6165850"/>
            <a:ext cx="892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Outstanding issue : how will nutrient availability limit CO</a:t>
            </a:r>
            <a:r>
              <a:rPr lang="en-GB" sz="2000" b="1" baseline="-25000"/>
              <a:t>2</a:t>
            </a:r>
            <a:r>
              <a:rPr lang="en-GB" sz="2000" b="1"/>
              <a:t> fertilization ??</a:t>
            </a:r>
            <a:endParaRPr lang="en-US" sz="2000" b="1"/>
          </a:p>
        </p:txBody>
      </p:sp>
      <p:sp>
        <p:nvSpPr>
          <p:cNvPr id="2557957" name="Line 5"/>
          <p:cNvSpPr>
            <a:spLocks noChangeShapeType="1"/>
          </p:cNvSpPr>
          <p:nvPr/>
        </p:nvSpPr>
        <p:spPr bwMode="auto">
          <a:xfrm>
            <a:off x="6659563" y="2708275"/>
            <a:ext cx="15128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57958" name="Text Box 6"/>
          <p:cNvSpPr txBox="1">
            <a:spLocks noChangeArrowheads="1"/>
          </p:cNvSpPr>
          <p:nvPr/>
        </p:nvSpPr>
        <p:spPr bwMode="auto">
          <a:xfrm>
            <a:off x="5651500" y="2516188"/>
            <a:ext cx="14716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25% Increase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57955" grpId="0"/>
      <p:bldP spid="2557956" grpId="0"/>
      <p:bldP spid="2557957" grpId="0" animBg="1"/>
      <p:bldP spid="25579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Physiological Effects of </a:t>
            </a:r>
            <a:br>
              <a:rPr lang="en-GB" sz="2800" b="1" smtClean="0">
                <a:solidFill>
                  <a:srgbClr val="FF0000"/>
                </a:solidFill>
              </a:rPr>
            </a:br>
            <a:r>
              <a:rPr lang="en-GB" sz="2800" b="1" smtClean="0">
                <a:solidFill>
                  <a:srgbClr val="FF0000"/>
                </a:solidFill>
              </a:rPr>
              <a:t>Atmospheric Pollutants</a:t>
            </a:r>
            <a:endParaRPr lang="en-GB" sz="2800" b="1" baseline="-25000" smtClean="0">
              <a:solidFill>
                <a:srgbClr val="FF0000"/>
              </a:solidFill>
            </a:endParaRPr>
          </a:p>
        </p:txBody>
      </p:sp>
      <p:sp>
        <p:nvSpPr>
          <p:cNvPr id="259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217025" cy="705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b="1" smtClean="0"/>
              <a:t>CO</a:t>
            </a:r>
            <a:r>
              <a:rPr lang="en-GB" sz="2400" b="1" baseline="-25000" smtClean="0"/>
              <a:t>2</a:t>
            </a:r>
            <a:r>
              <a:rPr lang="en-GB" sz="2400" b="1" smtClean="0"/>
              <a:t> Fertilization Effects - increasing CO</a:t>
            </a:r>
            <a:r>
              <a:rPr lang="en-GB" sz="2400" b="1" baseline="-25000" smtClean="0"/>
              <a:t>2</a:t>
            </a:r>
            <a:r>
              <a:rPr lang="en-GB" sz="2400" b="1" smtClean="0"/>
              <a:t> </a:t>
            </a:r>
            <a:r>
              <a:rPr lang="en-GB" sz="2400" b="1" smtClean="0">
                <a:sym typeface="Wingdings" pitchFamily="2" charset="2"/>
              </a:rPr>
              <a:t></a:t>
            </a:r>
            <a:endParaRPr lang="en-GB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chemeClr val="bg2"/>
                </a:solidFill>
              </a:rPr>
              <a:t>		</a:t>
            </a:r>
            <a:r>
              <a:rPr lang="en-GB" sz="2000" smtClean="0">
                <a:solidFill>
                  <a:srgbClr val="00CC00"/>
                </a:solidFill>
              </a:rPr>
              <a:t>Enhancement of Net Primary Productivity (depends on nutrients)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>
                <a:solidFill>
                  <a:srgbClr val="00CC00"/>
                </a:solidFill>
              </a:rPr>
              <a:t>     	CO</a:t>
            </a:r>
            <a:r>
              <a:rPr lang="en-GB" sz="2000" b="1" baseline="-25000" smtClean="0">
                <a:solidFill>
                  <a:srgbClr val="00CC00"/>
                </a:solidFill>
              </a:rPr>
              <a:t>2 </a:t>
            </a:r>
            <a:r>
              <a:rPr lang="en-GB" sz="2000" b="1" smtClean="0">
                <a:solidFill>
                  <a:srgbClr val="00CC00"/>
                </a:solidFill>
              </a:rPr>
              <a:t>induced Stomatal Closure (leading to higher Runoff?)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b="1" smtClean="0">
                <a:solidFill>
                  <a:srgbClr val="00CC00"/>
                </a:solidFill>
              </a:rPr>
              <a:t>    	 	</a:t>
            </a:r>
            <a:endParaRPr lang="en-GB" smtClean="0"/>
          </a:p>
          <a:p>
            <a:pPr eaLnBrk="1" hangingPunct="1">
              <a:buFont typeface="Wingdings" pitchFamily="2" charset="2"/>
              <a:buNone/>
            </a:pPr>
            <a:r>
              <a:rPr lang="en-GB" sz="3600" b="1" smtClean="0">
                <a:solidFill>
                  <a:schemeClr val="bg2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797425"/>
            <a:ext cx="8839200" cy="1295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000" smtClean="0">
                <a:solidFill>
                  <a:schemeClr val="tx1"/>
                </a:solidFill>
              </a:rPr>
              <a:t>Stomata are pores on plant leaves (typical dimension 10-100 x 10</a:t>
            </a:r>
            <a:r>
              <a:rPr lang="en-GB" sz="2000" baseline="30000" smtClean="0">
                <a:solidFill>
                  <a:schemeClr val="tx1"/>
                </a:solidFill>
              </a:rPr>
              <a:t>-6</a:t>
            </a:r>
            <a:r>
              <a:rPr lang="en-GB" sz="2000" smtClean="0">
                <a:solidFill>
                  <a:schemeClr val="tx1"/>
                </a:solidFill>
              </a:rPr>
              <a:t> m), which open and close in response to environmental stimuli, allowing carbon dioxide in (to be fixed during photosynthesis) and water vapour out (forming the transpiration flux). </a:t>
            </a:r>
            <a:br>
              <a:rPr lang="en-GB" sz="2000" smtClean="0">
                <a:solidFill>
                  <a:schemeClr val="tx1"/>
                </a:solidFill>
              </a:rPr>
            </a:br>
            <a:r>
              <a:rPr lang="en-GB" sz="2800" smtClean="0">
                <a:solidFill>
                  <a:schemeClr val="tx1"/>
                </a:solidFill>
              </a:rPr>
              <a:t/>
            </a:r>
            <a:br>
              <a:rPr lang="en-GB" sz="2800" smtClean="0">
                <a:solidFill>
                  <a:schemeClr val="tx1"/>
                </a:solidFill>
              </a:rPr>
            </a:br>
            <a:endParaRPr lang="en-GB" sz="200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6324600"/>
            <a:ext cx="692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  <a:latin typeface="Times New Roman" pitchFamily="18" charset="0"/>
              </a:rPr>
              <a:t>Source: Mike Morgan (www.micscape.simplenet.com/mag/arcticles/stomata.html)</a:t>
            </a:r>
            <a:endParaRPr lang="en-GB" sz="2400">
              <a:latin typeface="Times New Roman" pitchFamily="18" charset="0"/>
            </a:endParaRPr>
          </a:p>
        </p:txBody>
      </p:sp>
      <p:pic>
        <p:nvPicPr>
          <p:cNvPr id="19460" name="Picture 4" descr="s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733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to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962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58888" y="404813"/>
            <a:ext cx="549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solidFill>
                  <a:srgbClr val="FF0000"/>
                </a:solidFill>
                <a:latin typeface="Times New Roman" pitchFamily="18" charset="0"/>
              </a:rPr>
              <a:t>Stomata : Linking Water and CO</a:t>
            </a:r>
            <a:r>
              <a:rPr lang="en-GB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Physiological Effects of </a:t>
            </a:r>
            <a:br>
              <a:rPr lang="en-GB" sz="2800" b="1" smtClean="0">
                <a:solidFill>
                  <a:srgbClr val="FF0000"/>
                </a:solidFill>
              </a:rPr>
            </a:br>
            <a:r>
              <a:rPr lang="en-GB" sz="2800" b="1" smtClean="0">
                <a:solidFill>
                  <a:srgbClr val="FF0000"/>
                </a:solidFill>
              </a:rPr>
              <a:t>Atmospheric Pollutants</a:t>
            </a:r>
            <a:endParaRPr lang="en-GB" sz="2800" b="1" baseline="-25000" smtClean="0">
              <a:solidFill>
                <a:srgbClr val="FF0000"/>
              </a:solidFill>
            </a:endParaRPr>
          </a:p>
        </p:txBody>
      </p:sp>
      <p:sp>
        <p:nvSpPr>
          <p:cNvPr id="259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217025" cy="705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b="1" smtClean="0"/>
              <a:t>CO</a:t>
            </a:r>
            <a:r>
              <a:rPr lang="en-GB" sz="2400" b="1" baseline="-25000" smtClean="0"/>
              <a:t>2</a:t>
            </a:r>
            <a:r>
              <a:rPr lang="en-GB" sz="2400" b="1" smtClean="0"/>
              <a:t> Fertilization Effects - increasing CO</a:t>
            </a:r>
            <a:r>
              <a:rPr lang="en-GB" sz="2400" b="1" baseline="-25000" smtClean="0"/>
              <a:t>2</a:t>
            </a:r>
            <a:r>
              <a:rPr lang="en-GB" sz="2400" b="1" smtClean="0"/>
              <a:t> </a:t>
            </a:r>
            <a:r>
              <a:rPr lang="en-GB" sz="2400" b="1" smtClean="0">
                <a:sym typeface="Wingdings" pitchFamily="2" charset="2"/>
              </a:rPr>
              <a:t></a:t>
            </a:r>
            <a:endParaRPr lang="en-GB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chemeClr val="bg2"/>
                </a:solidFill>
              </a:rPr>
              <a:t>		</a:t>
            </a:r>
            <a:r>
              <a:rPr lang="en-GB" sz="2000" smtClean="0">
                <a:solidFill>
                  <a:srgbClr val="00CC00"/>
                </a:solidFill>
              </a:rPr>
              <a:t>Enhancement of Net Primary Productivity (depends on nutrients)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     	CO</a:t>
            </a:r>
            <a:r>
              <a:rPr lang="en-GB" sz="2000" baseline="-25000" smtClean="0">
                <a:solidFill>
                  <a:srgbClr val="00CC00"/>
                </a:solidFill>
              </a:rPr>
              <a:t>2 </a:t>
            </a:r>
            <a:r>
              <a:rPr lang="en-GB" sz="2000" smtClean="0">
                <a:solidFill>
                  <a:srgbClr val="00CC00"/>
                </a:solidFill>
              </a:rPr>
              <a:t>induced Stomatal Closure (leading to higher Runoff?)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>
                <a:solidFill>
                  <a:srgbClr val="00CC00"/>
                </a:solidFill>
              </a:rPr>
              <a:t>    	 	Increase in Water Use Efficiency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b="1" smtClean="0">
                <a:solidFill>
                  <a:schemeClr val="bg2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>
                <a:solidFill>
                  <a:schemeClr val="tx1"/>
                </a:solidFill>
              </a:rPr>
              <a:t>Partitioning of Water on Land</a:t>
            </a:r>
            <a:endParaRPr lang="en-US" sz="3200" b="1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42988" y="4376738"/>
            <a:ext cx="7200900" cy="18002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8" name="Group 4"/>
          <p:cNvGrpSpPr>
            <a:grpSpLocks noChangeAspect="1"/>
          </p:cNvGrpSpPr>
          <p:nvPr/>
        </p:nvGrpSpPr>
        <p:grpSpPr bwMode="auto">
          <a:xfrm>
            <a:off x="2627313" y="1922463"/>
            <a:ext cx="3527425" cy="3482975"/>
            <a:chOff x="1202" y="1480"/>
            <a:chExt cx="2222" cy="2194"/>
          </a:xfrm>
        </p:grpSpPr>
        <p:sp>
          <p:nvSpPr>
            <p:cNvPr id="2151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02" y="1480"/>
              <a:ext cx="2222" cy="2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Rectangle 6"/>
            <p:cNvSpPr>
              <a:spLocks noChangeArrowheads="1"/>
            </p:cNvSpPr>
            <p:nvPr/>
          </p:nvSpPr>
          <p:spPr bwMode="auto">
            <a:xfrm>
              <a:off x="1202" y="3034"/>
              <a:ext cx="2222" cy="640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7"/>
            <p:cNvSpPr>
              <a:spLocks/>
            </p:cNvSpPr>
            <p:nvPr/>
          </p:nvSpPr>
          <p:spPr bwMode="auto">
            <a:xfrm>
              <a:off x="1432" y="3034"/>
              <a:ext cx="1757" cy="545"/>
            </a:xfrm>
            <a:custGeom>
              <a:avLst/>
              <a:gdLst>
                <a:gd name="T0" fmla="*/ 1409 w 1757"/>
                <a:gd name="T1" fmla="*/ 246 h 545"/>
                <a:gd name="T2" fmla="*/ 1715 w 1757"/>
                <a:gd name="T3" fmla="*/ 330 h 545"/>
                <a:gd name="T4" fmla="*/ 1746 w 1757"/>
                <a:gd name="T5" fmla="*/ 299 h 545"/>
                <a:gd name="T6" fmla="*/ 1354 w 1757"/>
                <a:gd name="T7" fmla="*/ 184 h 545"/>
                <a:gd name="T8" fmla="*/ 1347 w 1757"/>
                <a:gd name="T9" fmla="*/ 184 h 545"/>
                <a:gd name="T10" fmla="*/ 771 w 1757"/>
                <a:gd name="T11" fmla="*/ 0 h 545"/>
                <a:gd name="T12" fmla="*/ 674 w 1757"/>
                <a:gd name="T13" fmla="*/ 95 h 545"/>
                <a:gd name="T14" fmla="*/ 173 w 1757"/>
                <a:gd name="T15" fmla="*/ 113 h 545"/>
                <a:gd name="T16" fmla="*/ 3 w 1757"/>
                <a:gd name="T17" fmla="*/ 310 h 545"/>
                <a:gd name="T18" fmla="*/ 42 w 1757"/>
                <a:gd name="T19" fmla="*/ 328 h 545"/>
                <a:gd name="T20" fmla="*/ 9 w 1757"/>
                <a:gd name="T21" fmla="*/ 492 h 545"/>
                <a:gd name="T22" fmla="*/ 9 w 1757"/>
                <a:gd name="T23" fmla="*/ 536 h 545"/>
                <a:gd name="T24" fmla="*/ 51 w 1757"/>
                <a:gd name="T25" fmla="*/ 536 h 545"/>
                <a:gd name="T26" fmla="*/ 361 w 1757"/>
                <a:gd name="T27" fmla="*/ 523 h 545"/>
                <a:gd name="T28" fmla="*/ 393 w 1757"/>
                <a:gd name="T29" fmla="*/ 492 h 545"/>
                <a:gd name="T30" fmla="*/ 346 w 1757"/>
                <a:gd name="T31" fmla="*/ 241 h 545"/>
                <a:gd name="T32" fmla="*/ 492 w 1757"/>
                <a:gd name="T33" fmla="*/ 361 h 545"/>
                <a:gd name="T34" fmla="*/ 510 w 1757"/>
                <a:gd name="T35" fmla="*/ 321 h 545"/>
                <a:gd name="T36" fmla="*/ 614 w 1757"/>
                <a:gd name="T37" fmla="*/ 157 h 545"/>
                <a:gd name="T38" fmla="*/ 514 w 1757"/>
                <a:gd name="T39" fmla="*/ 476 h 545"/>
                <a:gd name="T40" fmla="*/ 530 w 1757"/>
                <a:gd name="T41" fmla="*/ 516 h 545"/>
                <a:gd name="T42" fmla="*/ 696 w 1757"/>
                <a:gd name="T43" fmla="*/ 377 h 545"/>
                <a:gd name="T44" fmla="*/ 847 w 1757"/>
                <a:gd name="T45" fmla="*/ 501 h 545"/>
                <a:gd name="T46" fmla="*/ 862 w 1757"/>
                <a:gd name="T47" fmla="*/ 461 h 545"/>
                <a:gd name="T48" fmla="*/ 849 w 1757"/>
                <a:gd name="T49" fmla="*/ 9 h 545"/>
                <a:gd name="T50" fmla="*/ 849 w 1757"/>
                <a:gd name="T51" fmla="*/ 144 h 545"/>
                <a:gd name="T52" fmla="*/ 745 w 1757"/>
                <a:gd name="T53" fmla="*/ 277 h 545"/>
                <a:gd name="T54" fmla="*/ 785 w 1757"/>
                <a:gd name="T55" fmla="*/ 292 h 545"/>
                <a:gd name="T56" fmla="*/ 980 w 1757"/>
                <a:gd name="T57" fmla="*/ 348 h 545"/>
                <a:gd name="T58" fmla="*/ 1000 w 1757"/>
                <a:gd name="T59" fmla="*/ 507 h 545"/>
                <a:gd name="T60" fmla="*/ 1039 w 1757"/>
                <a:gd name="T61" fmla="*/ 492 h 545"/>
                <a:gd name="T62" fmla="*/ 1139 w 1757"/>
                <a:gd name="T63" fmla="*/ 346 h 545"/>
                <a:gd name="T64" fmla="*/ 1155 w 1757"/>
                <a:gd name="T65" fmla="*/ 306 h 545"/>
                <a:gd name="T66" fmla="*/ 946 w 1757"/>
                <a:gd name="T67" fmla="*/ 288 h 545"/>
                <a:gd name="T68" fmla="*/ 911 w 1757"/>
                <a:gd name="T69" fmla="*/ 9 h 545"/>
                <a:gd name="T70" fmla="*/ 1046 w 1757"/>
                <a:gd name="T71" fmla="*/ 142 h 545"/>
                <a:gd name="T72" fmla="*/ 1044 w 1757"/>
                <a:gd name="T73" fmla="*/ 142 h 545"/>
                <a:gd name="T74" fmla="*/ 986 w 1757"/>
                <a:gd name="T75" fmla="*/ 226 h 545"/>
                <a:gd name="T76" fmla="*/ 1026 w 1757"/>
                <a:gd name="T77" fmla="*/ 244 h 545"/>
                <a:gd name="T78" fmla="*/ 1088 w 1757"/>
                <a:gd name="T79" fmla="*/ 184 h 545"/>
                <a:gd name="T80" fmla="*/ 1197 w 1757"/>
                <a:gd name="T81" fmla="*/ 326 h 545"/>
                <a:gd name="T82" fmla="*/ 1126 w 1757"/>
                <a:gd name="T83" fmla="*/ 423 h 545"/>
                <a:gd name="T84" fmla="*/ 1166 w 1757"/>
                <a:gd name="T85" fmla="*/ 439 h 545"/>
                <a:gd name="T86" fmla="*/ 1199 w 1757"/>
                <a:gd name="T87" fmla="*/ 501 h 545"/>
                <a:gd name="T88" fmla="*/ 1239 w 1757"/>
                <a:gd name="T89" fmla="*/ 516 h 545"/>
                <a:gd name="T90" fmla="*/ 1257 w 1757"/>
                <a:gd name="T91" fmla="*/ 401 h 545"/>
                <a:gd name="T92" fmla="*/ 1363 w 1757"/>
                <a:gd name="T93" fmla="*/ 476 h 545"/>
                <a:gd name="T94" fmla="*/ 1378 w 1757"/>
                <a:gd name="T95" fmla="*/ 436 h 545"/>
                <a:gd name="T96" fmla="*/ 1261 w 1757"/>
                <a:gd name="T97" fmla="*/ 184 h 545"/>
                <a:gd name="T98" fmla="*/ 1476 w 1757"/>
                <a:gd name="T99" fmla="*/ 501 h 545"/>
                <a:gd name="T100" fmla="*/ 1520 w 1757"/>
                <a:gd name="T101" fmla="*/ 501 h 545"/>
                <a:gd name="T102" fmla="*/ 1607 w 1757"/>
                <a:gd name="T103" fmla="*/ 408 h 545"/>
                <a:gd name="T104" fmla="*/ 1728 w 1757"/>
                <a:gd name="T105" fmla="*/ 512 h 545"/>
                <a:gd name="T106" fmla="*/ 1757 w 1757"/>
                <a:gd name="T107" fmla="*/ 478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7"/>
                <a:gd name="T163" fmla="*/ 0 h 545"/>
                <a:gd name="T164" fmla="*/ 1757 w 1757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7" h="545">
                  <a:moveTo>
                    <a:pt x="1748" y="456"/>
                  </a:moveTo>
                  <a:lnTo>
                    <a:pt x="1631" y="348"/>
                  </a:lnTo>
                  <a:lnTo>
                    <a:pt x="1511" y="348"/>
                  </a:lnTo>
                  <a:lnTo>
                    <a:pt x="1409" y="246"/>
                  </a:lnTo>
                  <a:lnTo>
                    <a:pt x="1618" y="246"/>
                  </a:lnTo>
                  <a:lnTo>
                    <a:pt x="1693" y="321"/>
                  </a:lnTo>
                  <a:lnTo>
                    <a:pt x="1704" y="328"/>
                  </a:lnTo>
                  <a:lnTo>
                    <a:pt x="1715" y="330"/>
                  </a:lnTo>
                  <a:lnTo>
                    <a:pt x="1726" y="328"/>
                  </a:lnTo>
                  <a:lnTo>
                    <a:pt x="1737" y="321"/>
                  </a:lnTo>
                  <a:lnTo>
                    <a:pt x="1744" y="310"/>
                  </a:lnTo>
                  <a:lnTo>
                    <a:pt x="1746" y="299"/>
                  </a:lnTo>
                  <a:lnTo>
                    <a:pt x="1744" y="288"/>
                  </a:lnTo>
                  <a:lnTo>
                    <a:pt x="1737" y="277"/>
                  </a:lnTo>
                  <a:lnTo>
                    <a:pt x="1644" y="184"/>
                  </a:lnTo>
                  <a:lnTo>
                    <a:pt x="1354" y="184"/>
                  </a:lnTo>
                  <a:lnTo>
                    <a:pt x="1352" y="184"/>
                  </a:lnTo>
                  <a:lnTo>
                    <a:pt x="1350" y="184"/>
                  </a:lnTo>
                  <a:lnTo>
                    <a:pt x="1347" y="184"/>
                  </a:lnTo>
                  <a:lnTo>
                    <a:pt x="1285" y="122"/>
                  </a:lnTo>
                  <a:lnTo>
                    <a:pt x="1113" y="122"/>
                  </a:lnTo>
                  <a:lnTo>
                    <a:pt x="988" y="0"/>
                  </a:lnTo>
                  <a:lnTo>
                    <a:pt x="771" y="0"/>
                  </a:lnTo>
                  <a:lnTo>
                    <a:pt x="676" y="95"/>
                  </a:lnTo>
                  <a:lnTo>
                    <a:pt x="674" y="95"/>
                  </a:lnTo>
                  <a:lnTo>
                    <a:pt x="406" y="95"/>
                  </a:lnTo>
                  <a:lnTo>
                    <a:pt x="280" y="222"/>
                  </a:lnTo>
                  <a:lnTo>
                    <a:pt x="173" y="113"/>
                  </a:lnTo>
                  <a:lnTo>
                    <a:pt x="9" y="277"/>
                  </a:lnTo>
                  <a:lnTo>
                    <a:pt x="3" y="288"/>
                  </a:lnTo>
                  <a:lnTo>
                    <a:pt x="0" y="299"/>
                  </a:lnTo>
                  <a:lnTo>
                    <a:pt x="3" y="310"/>
                  </a:lnTo>
                  <a:lnTo>
                    <a:pt x="9" y="321"/>
                  </a:lnTo>
                  <a:lnTo>
                    <a:pt x="18" y="328"/>
                  </a:lnTo>
                  <a:lnTo>
                    <a:pt x="31" y="330"/>
                  </a:lnTo>
                  <a:lnTo>
                    <a:pt x="42" y="328"/>
                  </a:lnTo>
                  <a:lnTo>
                    <a:pt x="51" y="321"/>
                  </a:lnTo>
                  <a:lnTo>
                    <a:pt x="173" y="199"/>
                  </a:lnTo>
                  <a:lnTo>
                    <a:pt x="237" y="264"/>
                  </a:lnTo>
                  <a:lnTo>
                    <a:pt x="9" y="492"/>
                  </a:lnTo>
                  <a:lnTo>
                    <a:pt x="3" y="503"/>
                  </a:lnTo>
                  <a:lnTo>
                    <a:pt x="0" y="514"/>
                  </a:lnTo>
                  <a:lnTo>
                    <a:pt x="3" y="527"/>
                  </a:lnTo>
                  <a:lnTo>
                    <a:pt x="9" y="536"/>
                  </a:lnTo>
                  <a:lnTo>
                    <a:pt x="18" y="543"/>
                  </a:lnTo>
                  <a:lnTo>
                    <a:pt x="31" y="545"/>
                  </a:lnTo>
                  <a:lnTo>
                    <a:pt x="42" y="543"/>
                  </a:lnTo>
                  <a:lnTo>
                    <a:pt x="51" y="536"/>
                  </a:lnTo>
                  <a:lnTo>
                    <a:pt x="206" y="381"/>
                  </a:lnTo>
                  <a:lnTo>
                    <a:pt x="339" y="514"/>
                  </a:lnTo>
                  <a:lnTo>
                    <a:pt x="350" y="520"/>
                  </a:lnTo>
                  <a:lnTo>
                    <a:pt x="361" y="523"/>
                  </a:lnTo>
                  <a:lnTo>
                    <a:pt x="373" y="520"/>
                  </a:lnTo>
                  <a:lnTo>
                    <a:pt x="384" y="514"/>
                  </a:lnTo>
                  <a:lnTo>
                    <a:pt x="390" y="503"/>
                  </a:lnTo>
                  <a:lnTo>
                    <a:pt x="393" y="492"/>
                  </a:lnTo>
                  <a:lnTo>
                    <a:pt x="390" y="478"/>
                  </a:lnTo>
                  <a:lnTo>
                    <a:pt x="384" y="470"/>
                  </a:lnTo>
                  <a:lnTo>
                    <a:pt x="251" y="337"/>
                  </a:lnTo>
                  <a:lnTo>
                    <a:pt x="346" y="241"/>
                  </a:lnTo>
                  <a:lnTo>
                    <a:pt x="459" y="354"/>
                  </a:lnTo>
                  <a:lnTo>
                    <a:pt x="468" y="361"/>
                  </a:lnTo>
                  <a:lnTo>
                    <a:pt x="481" y="363"/>
                  </a:lnTo>
                  <a:lnTo>
                    <a:pt x="492" y="361"/>
                  </a:lnTo>
                  <a:lnTo>
                    <a:pt x="503" y="354"/>
                  </a:lnTo>
                  <a:lnTo>
                    <a:pt x="510" y="346"/>
                  </a:lnTo>
                  <a:lnTo>
                    <a:pt x="512" y="332"/>
                  </a:lnTo>
                  <a:lnTo>
                    <a:pt x="510" y="321"/>
                  </a:lnTo>
                  <a:lnTo>
                    <a:pt x="503" y="312"/>
                  </a:lnTo>
                  <a:lnTo>
                    <a:pt x="390" y="199"/>
                  </a:lnTo>
                  <a:lnTo>
                    <a:pt x="432" y="157"/>
                  </a:lnTo>
                  <a:lnTo>
                    <a:pt x="614" y="157"/>
                  </a:lnTo>
                  <a:lnTo>
                    <a:pt x="545" y="226"/>
                  </a:lnTo>
                  <a:lnTo>
                    <a:pt x="652" y="334"/>
                  </a:lnTo>
                  <a:lnTo>
                    <a:pt x="521" y="465"/>
                  </a:lnTo>
                  <a:lnTo>
                    <a:pt x="514" y="476"/>
                  </a:lnTo>
                  <a:lnTo>
                    <a:pt x="512" y="487"/>
                  </a:lnTo>
                  <a:lnTo>
                    <a:pt x="514" y="498"/>
                  </a:lnTo>
                  <a:lnTo>
                    <a:pt x="521" y="509"/>
                  </a:lnTo>
                  <a:lnTo>
                    <a:pt x="530" y="516"/>
                  </a:lnTo>
                  <a:lnTo>
                    <a:pt x="543" y="518"/>
                  </a:lnTo>
                  <a:lnTo>
                    <a:pt x="554" y="516"/>
                  </a:lnTo>
                  <a:lnTo>
                    <a:pt x="563" y="509"/>
                  </a:lnTo>
                  <a:lnTo>
                    <a:pt x="696" y="377"/>
                  </a:lnTo>
                  <a:lnTo>
                    <a:pt x="813" y="494"/>
                  </a:lnTo>
                  <a:lnTo>
                    <a:pt x="822" y="501"/>
                  </a:lnTo>
                  <a:lnTo>
                    <a:pt x="836" y="503"/>
                  </a:lnTo>
                  <a:lnTo>
                    <a:pt x="847" y="501"/>
                  </a:lnTo>
                  <a:lnTo>
                    <a:pt x="856" y="494"/>
                  </a:lnTo>
                  <a:lnTo>
                    <a:pt x="862" y="483"/>
                  </a:lnTo>
                  <a:lnTo>
                    <a:pt x="867" y="472"/>
                  </a:lnTo>
                  <a:lnTo>
                    <a:pt x="862" y="461"/>
                  </a:lnTo>
                  <a:lnTo>
                    <a:pt x="856" y="450"/>
                  </a:lnTo>
                  <a:lnTo>
                    <a:pt x="632" y="226"/>
                  </a:lnTo>
                  <a:lnTo>
                    <a:pt x="849" y="9"/>
                  </a:lnTo>
                  <a:lnTo>
                    <a:pt x="849" y="7"/>
                  </a:lnTo>
                  <a:lnTo>
                    <a:pt x="849" y="144"/>
                  </a:lnTo>
                  <a:lnTo>
                    <a:pt x="751" y="241"/>
                  </a:lnTo>
                  <a:lnTo>
                    <a:pt x="745" y="253"/>
                  </a:lnTo>
                  <a:lnTo>
                    <a:pt x="743" y="264"/>
                  </a:lnTo>
                  <a:lnTo>
                    <a:pt x="745" y="277"/>
                  </a:lnTo>
                  <a:lnTo>
                    <a:pt x="751" y="286"/>
                  </a:lnTo>
                  <a:lnTo>
                    <a:pt x="760" y="292"/>
                  </a:lnTo>
                  <a:lnTo>
                    <a:pt x="774" y="295"/>
                  </a:lnTo>
                  <a:lnTo>
                    <a:pt x="785" y="292"/>
                  </a:lnTo>
                  <a:lnTo>
                    <a:pt x="796" y="286"/>
                  </a:lnTo>
                  <a:lnTo>
                    <a:pt x="827" y="255"/>
                  </a:lnTo>
                  <a:lnTo>
                    <a:pt x="922" y="348"/>
                  </a:lnTo>
                  <a:lnTo>
                    <a:pt x="980" y="348"/>
                  </a:lnTo>
                  <a:lnTo>
                    <a:pt x="980" y="481"/>
                  </a:lnTo>
                  <a:lnTo>
                    <a:pt x="982" y="492"/>
                  </a:lnTo>
                  <a:lnTo>
                    <a:pt x="988" y="501"/>
                  </a:lnTo>
                  <a:lnTo>
                    <a:pt x="1000" y="507"/>
                  </a:lnTo>
                  <a:lnTo>
                    <a:pt x="1011" y="509"/>
                  </a:lnTo>
                  <a:lnTo>
                    <a:pt x="1024" y="507"/>
                  </a:lnTo>
                  <a:lnTo>
                    <a:pt x="1033" y="501"/>
                  </a:lnTo>
                  <a:lnTo>
                    <a:pt x="1039" y="492"/>
                  </a:lnTo>
                  <a:lnTo>
                    <a:pt x="1042" y="481"/>
                  </a:lnTo>
                  <a:lnTo>
                    <a:pt x="1042" y="348"/>
                  </a:lnTo>
                  <a:lnTo>
                    <a:pt x="1126" y="348"/>
                  </a:lnTo>
                  <a:lnTo>
                    <a:pt x="1139" y="346"/>
                  </a:lnTo>
                  <a:lnTo>
                    <a:pt x="1148" y="339"/>
                  </a:lnTo>
                  <a:lnTo>
                    <a:pt x="1155" y="330"/>
                  </a:lnTo>
                  <a:lnTo>
                    <a:pt x="1157" y="319"/>
                  </a:lnTo>
                  <a:lnTo>
                    <a:pt x="1155" y="306"/>
                  </a:lnTo>
                  <a:lnTo>
                    <a:pt x="1148" y="297"/>
                  </a:lnTo>
                  <a:lnTo>
                    <a:pt x="1139" y="290"/>
                  </a:lnTo>
                  <a:lnTo>
                    <a:pt x="1126" y="288"/>
                  </a:lnTo>
                  <a:lnTo>
                    <a:pt x="946" y="288"/>
                  </a:lnTo>
                  <a:lnTo>
                    <a:pt x="871" y="210"/>
                  </a:lnTo>
                  <a:lnTo>
                    <a:pt x="911" y="168"/>
                  </a:lnTo>
                  <a:lnTo>
                    <a:pt x="911" y="7"/>
                  </a:lnTo>
                  <a:lnTo>
                    <a:pt x="911" y="9"/>
                  </a:lnTo>
                  <a:lnTo>
                    <a:pt x="913" y="9"/>
                  </a:lnTo>
                  <a:lnTo>
                    <a:pt x="1046" y="142"/>
                  </a:lnTo>
                  <a:lnTo>
                    <a:pt x="1044" y="142"/>
                  </a:lnTo>
                  <a:lnTo>
                    <a:pt x="993" y="193"/>
                  </a:lnTo>
                  <a:lnTo>
                    <a:pt x="986" y="202"/>
                  </a:lnTo>
                  <a:lnTo>
                    <a:pt x="984" y="215"/>
                  </a:lnTo>
                  <a:lnTo>
                    <a:pt x="986" y="226"/>
                  </a:lnTo>
                  <a:lnTo>
                    <a:pt x="993" y="237"/>
                  </a:lnTo>
                  <a:lnTo>
                    <a:pt x="1004" y="244"/>
                  </a:lnTo>
                  <a:lnTo>
                    <a:pt x="1015" y="246"/>
                  </a:lnTo>
                  <a:lnTo>
                    <a:pt x="1026" y="244"/>
                  </a:lnTo>
                  <a:lnTo>
                    <a:pt x="1037" y="237"/>
                  </a:lnTo>
                  <a:lnTo>
                    <a:pt x="1086" y="186"/>
                  </a:lnTo>
                  <a:lnTo>
                    <a:pt x="1088" y="186"/>
                  </a:lnTo>
                  <a:lnTo>
                    <a:pt x="1088" y="184"/>
                  </a:lnTo>
                  <a:lnTo>
                    <a:pt x="1197" y="184"/>
                  </a:lnTo>
                  <a:lnTo>
                    <a:pt x="1197" y="326"/>
                  </a:lnTo>
                  <a:lnTo>
                    <a:pt x="1132" y="388"/>
                  </a:lnTo>
                  <a:lnTo>
                    <a:pt x="1126" y="399"/>
                  </a:lnTo>
                  <a:lnTo>
                    <a:pt x="1124" y="410"/>
                  </a:lnTo>
                  <a:lnTo>
                    <a:pt x="1126" y="423"/>
                  </a:lnTo>
                  <a:lnTo>
                    <a:pt x="1132" y="432"/>
                  </a:lnTo>
                  <a:lnTo>
                    <a:pt x="1141" y="439"/>
                  </a:lnTo>
                  <a:lnTo>
                    <a:pt x="1155" y="441"/>
                  </a:lnTo>
                  <a:lnTo>
                    <a:pt x="1166" y="439"/>
                  </a:lnTo>
                  <a:lnTo>
                    <a:pt x="1175" y="432"/>
                  </a:lnTo>
                  <a:lnTo>
                    <a:pt x="1197" y="412"/>
                  </a:lnTo>
                  <a:lnTo>
                    <a:pt x="1197" y="487"/>
                  </a:lnTo>
                  <a:lnTo>
                    <a:pt x="1199" y="501"/>
                  </a:lnTo>
                  <a:lnTo>
                    <a:pt x="1206" y="509"/>
                  </a:lnTo>
                  <a:lnTo>
                    <a:pt x="1214" y="516"/>
                  </a:lnTo>
                  <a:lnTo>
                    <a:pt x="1228" y="518"/>
                  </a:lnTo>
                  <a:lnTo>
                    <a:pt x="1239" y="516"/>
                  </a:lnTo>
                  <a:lnTo>
                    <a:pt x="1248" y="509"/>
                  </a:lnTo>
                  <a:lnTo>
                    <a:pt x="1254" y="501"/>
                  </a:lnTo>
                  <a:lnTo>
                    <a:pt x="1257" y="487"/>
                  </a:lnTo>
                  <a:lnTo>
                    <a:pt x="1257" y="401"/>
                  </a:lnTo>
                  <a:lnTo>
                    <a:pt x="1327" y="470"/>
                  </a:lnTo>
                  <a:lnTo>
                    <a:pt x="1338" y="476"/>
                  </a:lnTo>
                  <a:lnTo>
                    <a:pt x="1350" y="478"/>
                  </a:lnTo>
                  <a:lnTo>
                    <a:pt x="1363" y="476"/>
                  </a:lnTo>
                  <a:lnTo>
                    <a:pt x="1372" y="470"/>
                  </a:lnTo>
                  <a:lnTo>
                    <a:pt x="1378" y="461"/>
                  </a:lnTo>
                  <a:lnTo>
                    <a:pt x="1381" y="447"/>
                  </a:lnTo>
                  <a:lnTo>
                    <a:pt x="1378" y="436"/>
                  </a:lnTo>
                  <a:lnTo>
                    <a:pt x="1372" y="427"/>
                  </a:lnTo>
                  <a:lnTo>
                    <a:pt x="1257" y="312"/>
                  </a:lnTo>
                  <a:lnTo>
                    <a:pt x="1257" y="184"/>
                  </a:lnTo>
                  <a:lnTo>
                    <a:pt x="1261" y="184"/>
                  </a:lnTo>
                  <a:lnTo>
                    <a:pt x="1467" y="390"/>
                  </a:lnTo>
                  <a:lnTo>
                    <a:pt x="1467" y="481"/>
                  </a:lnTo>
                  <a:lnTo>
                    <a:pt x="1469" y="492"/>
                  </a:lnTo>
                  <a:lnTo>
                    <a:pt x="1476" y="501"/>
                  </a:lnTo>
                  <a:lnTo>
                    <a:pt x="1485" y="507"/>
                  </a:lnTo>
                  <a:lnTo>
                    <a:pt x="1498" y="509"/>
                  </a:lnTo>
                  <a:lnTo>
                    <a:pt x="1511" y="507"/>
                  </a:lnTo>
                  <a:lnTo>
                    <a:pt x="1520" y="501"/>
                  </a:lnTo>
                  <a:lnTo>
                    <a:pt x="1527" y="492"/>
                  </a:lnTo>
                  <a:lnTo>
                    <a:pt x="1529" y="481"/>
                  </a:lnTo>
                  <a:lnTo>
                    <a:pt x="1529" y="408"/>
                  </a:lnTo>
                  <a:lnTo>
                    <a:pt x="1607" y="408"/>
                  </a:lnTo>
                  <a:lnTo>
                    <a:pt x="1706" y="503"/>
                  </a:lnTo>
                  <a:lnTo>
                    <a:pt x="1715" y="509"/>
                  </a:lnTo>
                  <a:lnTo>
                    <a:pt x="1728" y="512"/>
                  </a:lnTo>
                  <a:lnTo>
                    <a:pt x="1739" y="507"/>
                  </a:lnTo>
                  <a:lnTo>
                    <a:pt x="1748" y="501"/>
                  </a:lnTo>
                  <a:lnTo>
                    <a:pt x="1755" y="489"/>
                  </a:lnTo>
                  <a:lnTo>
                    <a:pt x="1757" y="478"/>
                  </a:lnTo>
                  <a:lnTo>
                    <a:pt x="1755" y="467"/>
                  </a:lnTo>
                  <a:lnTo>
                    <a:pt x="1748" y="456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Freeform 8"/>
            <p:cNvSpPr>
              <a:spLocks/>
            </p:cNvSpPr>
            <p:nvPr/>
          </p:nvSpPr>
          <p:spPr bwMode="auto">
            <a:xfrm>
              <a:off x="1647" y="1480"/>
              <a:ext cx="1312" cy="1554"/>
            </a:xfrm>
            <a:custGeom>
              <a:avLst/>
              <a:gdLst>
                <a:gd name="T0" fmla="*/ 1305 w 1312"/>
                <a:gd name="T1" fmla="*/ 733 h 1554"/>
                <a:gd name="T2" fmla="*/ 1279 w 1312"/>
                <a:gd name="T3" fmla="*/ 651 h 1554"/>
                <a:gd name="T4" fmla="*/ 1234 w 1312"/>
                <a:gd name="T5" fmla="*/ 580 h 1554"/>
                <a:gd name="T6" fmla="*/ 1267 w 1312"/>
                <a:gd name="T7" fmla="*/ 489 h 1554"/>
                <a:gd name="T8" fmla="*/ 1254 w 1312"/>
                <a:gd name="T9" fmla="*/ 368 h 1554"/>
                <a:gd name="T10" fmla="*/ 1179 w 1312"/>
                <a:gd name="T11" fmla="*/ 266 h 1554"/>
                <a:gd name="T12" fmla="*/ 1061 w 1312"/>
                <a:gd name="T13" fmla="*/ 217 h 1554"/>
                <a:gd name="T14" fmla="*/ 1028 w 1312"/>
                <a:gd name="T15" fmla="*/ 159 h 1554"/>
                <a:gd name="T16" fmla="*/ 971 w 1312"/>
                <a:gd name="T17" fmla="*/ 122 h 1554"/>
                <a:gd name="T18" fmla="*/ 909 w 1312"/>
                <a:gd name="T19" fmla="*/ 115 h 1554"/>
                <a:gd name="T20" fmla="*/ 866 w 1312"/>
                <a:gd name="T21" fmla="*/ 126 h 1554"/>
                <a:gd name="T22" fmla="*/ 789 w 1312"/>
                <a:gd name="T23" fmla="*/ 53 h 1554"/>
                <a:gd name="T24" fmla="*/ 689 w 1312"/>
                <a:gd name="T25" fmla="*/ 9 h 1554"/>
                <a:gd name="T26" fmla="*/ 561 w 1312"/>
                <a:gd name="T27" fmla="*/ 4 h 1554"/>
                <a:gd name="T28" fmla="*/ 417 w 1312"/>
                <a:gd name="T29" fmla="*/ 71 h 1554"/>
                <a:gd name="T30" fmla="*/ 324 w 1312"/>
                <a:gd name="T31" fmla="*/ 195 h 1554"/>
                <a:gd name="T32" fmla="*/ 306 w 1312"/>
                <a:gd name="T33" fmla="*/ 246 h 1554"/>
                <a:gd name="T34" fmla="*/ 264 w 1312"/>
                <a:gd name="T35" fmla="*/ 250 h 1554"/>
                <a:gd name="T36" fmla="*/ 169 w 1312"/>
                <a:gd name="T37" fmla="*/ 299 h 1554"/>
                <a:gd name="T38" fmla="*/ 120 w 1312"/>
                <a:gd name="T39" fmla="*/ 394 h 1554"/>
                <a:gd name="T40" fmla="*/ 118 w 1312"/>
                <a:gd name="T41" fmla="*/ 449 h 1554"/>
                <a:gd name="T42" fmla="*/ 96 w 1312"/>
                <a:gd name="T43" fmla="*/ 474 h 1554"/>
                <a:gd name="T44" fmla="*/ 34 w 1312"/>
                <a:gd name="T45" fmla="*/ 518 h 1554"/>
                <a:gd name="T46" fmla="*/ 3 w 1312"/>
                <a:gd name="T47" fmla="*/ 587 h 1554"/>
                <a:gd name="T48" fmla="*/ 16 w 1312"/>
                <a:gd name="T49" fmla="*/ 677 h 1554"/>
                <a:gd name="T50" fmla="*/ 49 w 1312"/>
                <a:gd name="T51" fmla="*/ 751 h 1554"/>
                <a:gd name="T52" fmla="*/ 40 w 1312"/>
                <a:gd name="T53" fmla="*/ 824 h 1554"/>
                <a:gd name="T54" fmla="*/ 71 w 1312"/>
                <a:gd name="T55" fmla="*/ 948 h 1554"/>
                <a:gd name="T56" fmla="*/ 153 w 1312"/>
                <a:gd name="T57" fmla="*/ 1038 h 1554"/>
                <a:gd name="T58" fmla="*/ 257 w 1312"/>
                <a:gd name="T59" fmla="*/ 1111 h 1554"/>
                <a:gd name="T60" fmla="*/ 368 w 1312"/>
                <a:gd name="T61" fmla="*/ 1204 h 1554"/>
                <a:gd name="T62" fmla="*/ 505 w 1312"/>
                <a:gd name="T63" fmla="*/ 1255 h 1554"/>
                <a:gd name="T64" fmla="*/ 778 w 1312"/>
                <a:gd name="T65" fmla="*/ 1554 h 1554"/>
                <a:gd name="T66" fmla="*/ 780 w 1312"/>
                <a:gd name="T67" fmla="*/ 1218 h 1554"/>
                <a:gd name="T68" fmla="*/ 793 w 1312"/>
                <a:gd name="T69" fmla="*/ 1222 h 1554"/>
                <a:gd name="T70" fmla="*/ 827 w 1312"/>
                <a:gd name="T71" fmla="*/ 1235 h 1554"/>
                <a:gd name="T72" fmla="*/ 862 w 1312"/>
                <a:gd name="T73" fmla="*/ 1242 h 1554"/>
                <a:gd name="T74" fmla="*/ 935 w 1312"/>
                <a:gd name="T75" fmla="*/ 1233 h 1554"/>
                <a:gd name="T76" fmla="*/ 1010 w 1312"/>
                <a:gd name="T77" fmla="*/ 1184 h 1554"/>
                <a:gd name="T78" fmla="*/ 1057 w 1312"/>
                <a:gd name="T79" fmla="*/ 1109 h 1554"/>
                <a:gd name="T80" fmla="*/ 1201 w 1312"/>
                <a:gd name="T81" fmla="*/ 1036 h 1554"/>
                <a:gd name="T82" fmla="*/ 1292 w 1312"/>
                <a:gd name="T83" fmla="*/ 903 h 15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2"/>
                <a:gd name="T127" fmla="*/ 0 h 1554"/>
                <a:gd name="T128" fmla="*/ 1312 w 1312"/>
                <a:gd name="T129" fmla="*/ 1554 h 15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2" h="1554">
                  <a:moveTo>
                    <a:pt x="1312" y="793"/>
                  </a:moveTo>
                  <a:lnTo>
                    <a:pt x="1310" y="762"/>
                  </a:lnTo>
                  <a:lnTo>
                    <a:pt x="1305" y="733"/>
                  </a:lnTo>
                  <a:lnTo>
                    <a:pt x="1298" y="704"/>
                  </a:lnTo>
                  <a:lnTo>
                    <a:pt x="1290" y="677"/>
                  </a:lnTo>
                  <a:lnTo>
                    <a:pt x="1279" y="651"/>
                  </a:lnTo>
                  <a:lnTo>
                    <a:pt x="1265" y="627"/>
                  </a:lnTo>
                  <a:lnTo>
                    <a:pt x="1252" y="602"/>
                  </a:lnTo>
                  <a:lnTo>
                    <a:pt x="1234" y="580"/>
                  </a:lnTo>
                  <a:lnTo>
                    <a:pt x="1250" y="551"/>
                  </a:lnTo>
                  <a:lnTo>
                    <a:pt x="1261" y="520"/>
                  </a:lnTo>
                  <a:lnTo>
                    <a:pt x="1267" y="489"/>
                  </a:lnTo>
                  <a:lnTo>
                    <a:pt x="1270" y="454"/>
                  </a:lnTo>
                  <a:lnTo>
                    <a:pt x="1265" y="410"/>
                  </a:lnTo>
                  <a:lnTo>
                    <a:pt x="1254" y="368"/>
                  </a:lnTo>
                  <a:lnTo>
                    <a:pt x="1234" y="330"/>
                  </a:lnTo>
                  <a:lnTo>
                    <a:pt x="1210" y="294"/>
                  </a:lnTo>
                  <a:lnTo>
                    <a:pt x="1179" y="266"/>
                  </a:lnTo>
                  <a:lnTo>
                    <a:pt x="1143" y="244"/>
                  </a:lnTo>
                  <a:lnTo>
                    <a:pt x="1104" y="226"/>
                  </a:lnTo>
                  <a:lnTo>
                    <a:pt x="1061" y="217"/>
                  </a:lnTo>
                  <a:lnTo>
                    <a:pt x="1053" y="195"/>
                  </a:lnTo>
                  <a:lnTo>
                    <a:pt x="1042" y="175"/>
                  </a:lnTo>
                  <a:lnTo>
                    <a:pt x="1028" y="159"/>
                  </a:lnTo>
                  <a:lnTo>
                    <a:pt x="1010" y="144"/>
                  </a:lnTo>
                  <a:lnTo>
                    <a:pt x="991" y="131"/>
                  </a:lnTo>
                  <a:lnTo>
                    <a:pt x="971" y="122"/>
                  </a:lnTo>
                  <a:lnTo>
                    <a:pt x="948" y="117"/>
                  </a:lnTo>
                  <a:lnTo>
                    <a:pt x="924" y="115"/>
                  </a:lnTo>
                  <a:lnTo>
                    <a:pt x="909" y="115"/>
                  </a:lnTo>
                  <a:lnTo>
                    <a:pt x="895" y="117"/>
                  </a:lnTo>
                  <a:lnTo>
                    <a:pt x="880" y="122"/>
                  </a:lnTo>
                  <a:lnTo>
                    <a:pt x="866" y="126"/>
                  </a:lnTo>
                  <a:lnTo>
                    <a:pt x="844" y="100"/>
                  </a:lnTo>
                  <a:lnTo>
                    <a:pt x="818" y="73"/>
                  </a:lnTo>
                  <a:lnTo>
                    <a:pt x="789" y="53"/>
                  </a:lnTo>
                  <a:lnTo>
                    <a:pt x="758" y="33"/>
                  </a:lnTo>
                  <a:lnTo>
                    <a:pt x="725" y="20"/>
                  </a:lnTo>
                  <a:lnTo>
                    <a:pt x="689" y="9"/>
                  </a:lnTo>
                  <a:lnTo>
                    <a:pt x="654" y="2"/>
                  </a:lnTo>
                  <a:lnTo>
                    <a:pt x="616" y="0"/>
                  </a:lnTo>
                  <a:lnTo>
                    <a:pt x="561" y="4"/>
                  </a:lnTo>
                  <a:lnTo>
                    <a:pt x="510" y="18"/>
                  </a:lnTo>
                  <a:lnTo>
                    <a:pt x="461" y="42"/>
                  </a:lnTo>
                  <a:lnTo>
                    <a:pt x="417" y="71"/>
                  </a:lnTo>
                  <a:lnTo>
                    <a:pt x="379" y="106"/>
                  </a:lnTo>
                  <a:lnTo>
                    <a:pt x="348" y="148"/>
                  </a:lnTo>
                  <a:lnTo>
                    <a:pt x="324" y="195"/>
                  </a:lnTo>
                  <a:lnTo>
                    <a:pt x="308" y="246"/>
                  </a:lnTo>
                  <a:lnTo>
                    <a:pt x="306" y="246"/>
                  </a:lnTo>
                  <a:lnTo>
                    <a:pt x="304" y="246"/>
                  </a:lnTo>
                  <a:lnTo>
                    <a:pt x="302" y="246"/>
                  </a:lnTo>
                  <a:lnTo>
                    <a:pt x="264" y="250"/>
                  </a:lnTo>
                  <a:lnTo>
                    <a:pt x="228" y="261"/>
                  </a:lnTo>
                  <a:lnTo>
                    <a:pt x="197" y="277"/>
                  </a:lnTo>
                  <a:lnTo>
                    <a:pt x="169" y="299"/>
                  </a:lnTo>
                  <a:lnTo>
                    <a:pt x="146" y="328"/>
                  </a:lnTo>
                  <a:lnTo>
                    <a:pt x="131" y="359"/>
                  </a:lnTo>
                  <a:lnTo>
                    <a:pt x="120" y="394"/>
                  </a:lnTo>
                  <a:lnTo>
                    <a:pt x="115" y="432"/>
                  </a:lnTo>
                  <a:lnTo>
                    <a:pt x="115" y="441"/>
                  </a:lnTo>
                  <a:lnTo>
                    <a:pt x="118" y="449"/>
                  </a:lnTo>
                  <a:lnTo>
                    <a:pt x="118" y="458"/>
                  </a:lnTo>
                  <a:lnTo>
                    <a:pt x="120" y="467"/>
                  </a:lnTo>
                  <a:lnTo>
                    <a:pt x="96" y="474"/>
                  </a:lnTo>
                  <a:lnTo>
                    <a:pt x="71" y="485"/>
                  </a:lnTo>
                  <a:lnTo>
                    <a:pt x="51" y="500"/>
                  </a:lnTo>
                  <a:lnTo>
                    <a:pt x="34" y="518"/>
                  </a:lnTo>
                  <a:lnTo>
                    <a:pt x="20" y="540"/>
                  </a:lnTo>
                  <a:lnTo>
                    <a:pt x="9" y="562"/>
                  </a:lnTo>
                  <a:lnTo>
                    <a:pt x="3" y="587"/>
                  </a:lnTo>
                  <a:lnTo>
                    <a:pt x="0" y="613"/>
                  </a:lnTo>
                  <a:lnTo>
                    <a:pt x="5" y="646"/>
                  </a:lnTo>
                  <a:lnTo>
                    <a:pt x="16" y="677"/>
                  </a:lnTo>
                  <a:lnTo>
                    <a:pt x="34" y="706"/>
                  </a:lnTo>
                  <a:lnTo>
                    <a:pt x="56" y="728"/>
                  </a:lnTo>
                  <a:lnTo>
                    <a:pt x="49" y="751"/>
                  </a:lnTo>
                  <a:lnTo>
                    <a:pt x="45" y="775"/>
                  </a:lnTo>
                  <a:lnTo>
                    <a:pt x="40" y="799"/>
                  </a:lnTo>
                  <a:lnTo>
                    <a:pt x="40" y="824"/>
                  </a:lnTo>
                  <a:lnTo>
                    <a:pt x="45" y="868"/>
                  </a:lnTo>
                  <a:lnTo>
                    <a:pt x="53" y="908"/>
                  </a:lnTo>
                  <a:lnTo>
                    <a:pt x="71" y="948"/>
                  </a:lnTo>
                  <a:lnTo>
                    <a:pt x="93" y="981"/>
                  </a:lnTo>
                  <a:lnTo>
                    <a:pt x="122" y="1012"/>
                  </a:lnTo>
                  <a:lnTo>
                    <a:pt x="153" y="1038"/>
                  </a:lnTo>
                  <a:lnTo>
                    <a:pt x="189" y="1058"/>
                  </a:lnTo>
                  <a:lnTo>
                    <a:pt x="228" y="1074"/>
                  </a:lnTo>
                  <a:lnTo>
                    <a:pt x="257" y="1111"/>
                  </a:lnTo>
                  <a:lnTo>
                    <a:pt x="290" y="1147"/>
                  </a:lnTo>
                  <a:lnTo>
                    <a:pt x="328" y="1178"/>
                  </a:lnTo>
                  <a:lnTo>
                    <a:pt x="368" y="1204"/>
                  </a:lnTo>
                  <a:lnTo>
                    <a:pt x="410" y="1227"/>
                  </a:lnTo>
                  <a:lnTo>
                    <a:pt x="457" y="1242"/>
                  </a:lnTo>
                  <a:lnTo>
                    <a:pt x="505" y="1255"/>
                  </a:lnTo>
                  <a:lnTo>
                    <a:pt x="554" y="1262"/>
                  </a:lnTo>
                  <a:lnTo>
                    <a:pt x="554" y="1554"/>
                  </a:lnTo>
                  <a:lnTo>
                    <a:pt x="778" y="1554"/>
                  </a:lnTo>
                  <a:lnTo>
                    <a:pt x="778" y="1220"/>
                  </a:lnTo>
                  <a:lnTo>
                    <a:pt x="780" y="1218"/>
                  </a:lnTo>
                  <a:lnTo>
                    <a:pt x="782" y="1218"/>
                  </a:lnTo>
                  <a:lnTo>
                    <a:pt x="793" y="1222"/>
                  </a:lnTo>
                  <a:lnTo>
                    <a:pt x="804" y="1229"/>
                  </a:lnTo>
                  <a:lnTo>
                    <a:pt x="816" y="1233"/>
                  </a:lnTo>
                  <a:lnTo>
                    <a:pt x="827" y="1235"/>
                  </a:lnTo>
                  <a:lnTo>
                    <a:pt x="838" y="1238"/>
                  </a:lnTo>
                  <a:lnTo>
                    <a:pt x="851" y="1240"/>
                  </a:lnTo>
                  <a:lnTo>
                    <a:pt x="862" y="1242"/>
                  </a:lnTo>
                  <a:lnTo>
                    <a:pt x="875" y="1242"/>
                  </a:lnTo>
                  <a:lnTo>
                    <a:pt x="906" y="1240"/>
                  </a:lnTo>
                  <a:lnTo>
                    <a:pt x="935" y="1233"/>
                  </a:lnTo>
                  <a:lnTo>
                    <a:pt x="962" y="1220"/>
                  </a:lnTo>
                  <a:lnTo>
                    <a:pt x="988" y="1204"/>
                  </a:lnTo>
                  <a:lnTo>
                    <a:pt x="1010" y="1184"/>
                  </a:lnTo>
                  <a:lnTo>
                    <a:pt x="1028" y="1162"/>
                  </a:lnTo>
                  <a:lnTo>
                    <a:pt x="1046" y="1138"/>
                  </a:lnTo>
                  <a:lnTo>
                    <a:pt x="1057" y="1109"/>
                  </a:lnTo>
                  <a:lnTo>
                    <a:pt x="1110" y="1094"/>
                  </a:lnTo>
                  <a:lnTo>
                    <a:pt x="1157" y="1069"/>
                  </a:lnTo>
                  <a:lnTo>
                    <a:pt x="1201" y="1036"/>
                  </a:lnTo>
                  <a:lnTo>
                    <a:pt x="1239" y="996"/>
                  </a:lnTo>
                  <a:lnTo>
                    <a:pt x="1270" y="952"/>
                  </a:lnTo>
                  <a:lnTo>
                    <a:pt x="1292" y="903"/>
                  </a:lnTo>
                  <a:lnTo>
                    <a:pt x="1307" y="850"/>
                  </a:lnTo>
                  <a:lnTo>
                    <a:pt x="1312" y="79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9"/>
            <p:cNvSpPr>
              <a:spLocks/>
            </p:cNvSpPr>
            <p:nvPr/>
          </p:nvSpPr>
          <p:spPr bwMode="auto">
            <a:xfrm>
              <a:off x="1747" y="1591"/>
              <a:ext cx="1114" cy="1040"/>
            </a:xfrm>
            <a:custGeom>
              <a:avLst/>
              <a:gdLst>
                <a:gd name="T0" fmla="*/ 1037 w 1114"/>
                <a:gd name="T1" fmla="*/ 440 h 1040"/>
                <a:gd name="T2" fmla="*/ 1072 w 1114"/>
                <a:gd name="T3" fmla="*/ 365 h 1040"/>
                <a:gd name="T4" fmla="*/ 1050 w 1114"/>
                <a:gd name="T5" fmla="*/ 263 h 1040"/>
                <a:gd name="T6" fmla="*/ 959 w 1114"/>
                <a:gd name="T7" fmla="*/ 201 h 1040"/>
                <a:gd name="T8" fmla="*/ 899 w 1114"/>
                <a:gd name="T9" fmla="*/ 203 h 1040"/>
                <a:gd name="T10" fmla="*/ 875 w 1114"/>
                <a:gd name="T11" fmla="*/ 190 h 1040"/>
                <a:gd name="T12" fmla="*/ 882 w 1114"/>
                <a:gd name="T13" fmla="*/ 159 h 1040"/>
                <a:gd name="T14" fmla="*/ 846 w 1114"/>
                <a:gd name="T15" fmla="*/ 97 h 1040"/>
                <a:gd name="T16" fmla="*/ 775 w 1114"/>
                <a:gd name="T17" fmla="*/ 115 h 1040"/>
                <a:gd name="T18" fmla="*/ 720 w 1114"/>
                <a:gd name="T19" fmla="*/ 126 h 1040"/>
                <a:gd name="T20" fmla="*/ 654 w 1114"/>
                <a:gd name="T21" fmla="*/ 53 h 1040"/>
                <a:gd name="T22" fmla="*/ 547 w 1114"/>
                <a:gd name="T23" fmla="*/ 2 h 1040"/>
                <a:gd name="T24" fmla="*/ 401 w 1114"/>
                <a:gd name="T25" fmla="*/ 35 h 1040"/>
                <a:gd name="T26" fmla="*/ 315 w 1114"/>
                <a:gd name="T27" fmla="*/ 161 h 1040"/>
                <a:gd name="T28" fmla="*/ 312 w 1114"/>
                <a:gd name="T29" fmla="*/ 214 h 1040"/>
                <a:gd name="T30" fmla="*/ 264 w 1114"/>
                <a:gd name="T31" fmla="*/ 232 h 1040"/>
                <a:gd name="T32" fmla="*/ 215 w 1114"/>
                <a:gd name="T33" fmla="*/ 228 h 1040"/>
                <a:gd name="T34" fmla="*/ 148 w 1114"/>
                <a:gd name="T35" fmla="*/ 243 h 1040"/>
                <a:gd name="T36" fmla="*/ 111 w 1114"/>
                <a:gd name="T37" fmla="*/ 303 h 1040"/>
                <a:gd name="T38" fmla="*/ 126 w 1114"/>
                <a:gd name="T39" fmla="*/ 374 h 1040"/>
                <a:gd name="T40" fmla="*/ 109 w 1114"/>
                <a:gd name="T41" fmla="*/ 407 h 1040"/>
                <a:gd name="T42" fmla="*/ 78 w 1114"/>
                <a:gd name="T43" fmla="*/ 447 h 1040"/>
                <a:gd name="T44" fmla="*/ 58 w 1114"/>
                <a:gd name="T45" fmla="*/ 451 h 1040"/>
                <a:gd name="T46" fmla="*/ 4 w 1114"/>
                <a:gd name="T47" fmla="*/ 482 h 1040"/>
                <a:gd name="T48" fmla="*/ 31 w 1114"/>
                <a:gd name="T49" fmla="*/ 549 h 1040"/>
                <a:gd name="T50" fmla="*/ 75 w 1114"/>
                <a:gd name="T51" fmla="*/ 547 h 1040"/>
                <a:gd name="T52" fmla="*/ 106 w 1114"/>
                <a:gd name="T53" fmla="*/ 573 h 1040"/>
                <a:gd name="T54" fmla="*/ 75 w 1114"/>
                <a:gd name="T55" fmla="*/ 617 h 1040"/>
                <a:gd name="T56" fmla="*/ 46 w 1114"/>
                <a:gd name="T57" fmla="*/ 690 h 1040"/>
                <a:gd name="T58" fmla="*/ 71 w 1114"/>
                <a:gd name="T59" fmla="*/ 799 h 1040"/>
                <a:gd name="T60" fmla="*/ 168 w 1114"/>
                <a:gd name="T61" fmla="*/ 865 h 1040"/>
                <a:gd name="T62" fmla="*/ 272 w 1114"/>
                <a:gd name="T63" fmla="*/ 961 h 1040"/>
                <a:gd name="T64" fmla="*/ 414 w 1114"/>
                <a:gd name="T65" fmla="*/ 1034 h 1040"/>
                <a:gd name="T66" fmla="*/ 501 w 1114"/>
                <a:gd name="T67" fmla="*/ 965 h 1040"/>
                <a:gd name="T68" fmla="*/ 567 w 1114"/>
                <a:gd name="T69" fmla="*/ 874 h 1040"/>
                <a:gd name="T70" fmla="*/ 600 w 1114"/>
                <a:gd name="T71" fmla="*/ 841 h 1040"/>
                <a:gd name="T72" fmla="*/ 642 w 1114"/>
                <a:gd name="T73" fmla="*/ 868 h 1040"/>
                <a:gd name="T74" fmla="*/ 673 w 1114"/>
                <a:gd name="T75" fmla="*/ 985 h 1040"/>
                <a:gd name="T76" fmla="*/ 696 w 1114"/>
                <a:gd name="T77" fmla="*/ 987 h 1040"/>
                <a:gd name="T78" fmla="*/ 733 w 1114"/>
                <a:gd name="T79" fmla="*/ 1025 h 1040"/>
                <a:gd name="T80" fmla="*/ 793 w 1114"/>
                <a:gd name="T81" fmla="*/ 1031 h 1040"/>
                <a:gd name="T82" fmla="*/ 853 w 1114"/>
                <a:gd name="T83" fmla="*/ 992 h 1040"/>
                <a:gd name="T84" fmla="*/ 868 w 1114"/>
                <a:gd name="T85" fmla="*/ 932 h 1040"/>
                <a:gd name="T86" fmla="*/ 868 w 1114"/>
                <a:gd name="T87" fmla="*/ 910 h 1040"/>
                <a:gd name="T88" fmla="*/ 930 w 1114"/>
                <a:gd name="T89" fmla="*/ 905 h 1040"/>
                <a:gd name="T90" fmla="*/ 1074 w 1114"/>
                <a:gd name="T91" fmla="*/ 810 h 1040"/>
                <a:gd name="T92" fmla="*/ 1112 w 1114"/>
                <a:gd name="T93" fmla="*/ 648 h 1040"/>
                <a:gd name="T94" fmla="*/ 1059 w 1114"/>
                <a:gd name="T95" fmla="*/ 533 h 10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4"/>
                <a:gd name="T145" fmla="*/ 0 h 1040"/>
                <a:gd name="T146" fmla="*/ 1114 w 1114"/>
                <a:gd name="T147" fmla="*/ 1040 h 10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4" h="1040">
                  <a:moveTo>
                    <a:pt x="984" y="476"/>
                  </a:moveTo>
                  <a:lnTo>
                    <a:pt x="1004" y="467"/>
                  </a:lnTo>
                  <a:lnTo>
                    <a:pt x="1021" y="454"/>
                  </a:lnTo>
                  <a:lnTo>
                    <a:pt x="1037" y="440"/>
                  </a:lnTo>
                  <a:lnTo>
                    <a:pt x="1050" y="423"/>
                  </a:lnTo>
                  <a:lnTo>
                    <a:pt x="1059" y="405"/>
                  </a:lnTo>
                  <a:lnTo>
                    <a:pt x="1068" y="385"/>
                  </a:lnTo>
                  <a:lnTo>
                    <a:pt x="1072" y="365"/>
                  </a:lnTo>
                  <a:lnTo>
                    <a:pt x="1074" y="343"/>
                  </a:lnTo>
                  <a:lnTo>
                    <a:pt x="1072" y="314"/>
                  </a:lnTo>
                  <a:lnTo>
                    <a:pt x="1063" y="288"/>
                  </a:lnTo>
                  <a:lnTo>
                    <a:pt x="1050" y="263"/>
                  </a:lnTo>
                  <a:lnTo>
                    <a:pt x="1032" y="241"/>
                  </a:lnTo>
                  <a:lnTo>
                    <a:pt x="1010" y="223"/>
                  </a:lnTo>
                  <a:lnTo>
                    <a:pt x="986" y="210"/>
                  </a:lnTo>
                  <a:lnTo>
                    <a:pt x="959" y="201"/>
                  </a:lnTo>
                  <a:lnTo>
                    <a:pt x="930" y="199"/>
                  </a:lnTo>
                  <a:lnTo>
                    <a:pt x="919" y="199"/>
                  </a:lnTo>
                  <a:lnTo>
                    <a:pt x="910" y="201"/>
                  </a:lnTo>
                  <a:lnTo>
                    <a:pt x="899" y="203"/>
                  </a:lnTo>
                  <a:lnTo>
                    <a:pt x="888" y="206"/>
                  </a:lnTo>
                  <a:lnTo>
                    <a:pt x="884" y="201"/>
                  </a:lnTo>
                  <a:lnTo>
                    <a:pt x="879" y="195"/>
                  </a:lnTo>
                  <a:lnTo>
                    <a:pt x="875" y="190"/>
                  </a:lnTo>
                  <a:lnTo>
                    <a:pt x="871" y="186"/>
                  </a:lnTo>
                  <a:lnTo>
                    <a:pt x="875" y="179"/>
                  </a:lnTo>
                  <a:lnTo>
                    <a:pt x="879" y="170"/>
                  </a:lnTo>
                  <a:lnTo>
                    <a:pt x="882" y="159"/>
                  </a:lnTo>
                  <a:lnTo>
                    <a:pt x="882" y="150"/>
                  </a:lnTo>
                  <a:lnTo>
                    <a:pt x="877" y="128"/>
                  </a:lnTo>
                  <a:lnTo>
                    <a:pt x="864" y="110"/>
                  </a:lnTo>
                  <a:lnTo>
                    <a:pt x="846" y="97"/>
                  </a:lnTo>
                  <a:lnTo>
                    <a:pt x="824" y="93"/>
                  </a:lnTo>
                  <a:lnTo>
                    <a:pt x="804" y="95"/>
                  </a:lnTo>
                  <a:lnTo>
                    <a:pt x="789" y="104"/>
                  </a:lnTo>
                  <a:lnTo>
                    <a:pt x="775" y="115"/>
                  </a:lnTo>
                  <a:lnTo>
                    <a:pt x="769" y="130"/>
                  </a:lnTo>
                  <a:lnTo>
                    <a:pt x="753" y="128"/>
                  </a:lnTo>
                  <a:lnTo>
                    <a:pt x="738" y="126"/>
                  </a:lnTo>
                  <a:lnTo>
                    <a:pt x="720" y="126"/>
                  </a:lnTo>
                  <a:lnTo>
                    <a:pt x="704" y="126"/>
                  </a:lnTo>
                  <a:lnTo>
                    <a:pt x="691" y="99"/>
                  </a:lnTo>
                  <a:lnTo>
                    <a:pt x="673" y="75"/>
                  </a:lnTo>
                  <a:lnTo>
                    <a:pt x="654" y="53"/>
                  </a:lnTo>
                  <a:lnTo>
                    <a:pt x="631" y="35"/>
                  </a:lnTo>
                  <a:lnTo>
                    <a:pt x="605" y="20"/>
                  </a:lnTo>
                  <a:lnTo>
                    <a:pt x="576" y="9"/>
                  </a:lnTo>
                  <a:lnTo>
                    <a:pt x="547" y="2"/>
                  </a:lnTo>
                  <a:lnTo>
                    <a:pt x="516" y="0"/>
                  </a:lnTo>
                  <a:lnTo>
                    <a:pt x="474" y="4"/>
                  </a:lnTo>
                  <a:lnTo>
                    <a:pt x="436" y="15"/>
                  </a:lnTo>
                  <a:lnTo>
                    <a:pt x="401" y="35"/>
                  </a:lnTo>
                  <a:lnTo>
                    <a:pt x="370" y="59"/>
                  </a:lnTo>
                  <a:lnTo>
                    <a:pt x="346" y="88"/>
                  </a:lnTo>
                  <a:lnTo>
                    <a:pt x="326" y="124"/>
                  </a:lnTo>
                  <a:lnTo>
                    <a:pt x="315" y="161"/>
                  </a:lnTo>
                  <a:lnTo>
                    <a:pt x="310" y="203"/>
                  </a:lnTo>
                  <a:lnTo>
                    <a:pt x="310" y="208"/>
                  </a:lnTo>
                  <a:lnTo>
                    <a:pt x="312" y="212"/>
                  </a:lnTo>
                  <a:lnTo>
                    <a:pt x="312" y="214"/>
                  </a:lnTo>
                  <a:lnTo>
                    <a:pt x="312" y="219"/>
                  </a:lnTo>
                  <a:lnTo>
                    <a:pt x="295" y="221"/>
                  </a:lnTo>
                  <a:lnTo>
                    <a:pt x="279" y="226"/>
                  </a:lnTo>
                  <a:lnTo>
                    <a:pt x="264" y="232"/>
                  </a:lnTo>
                  <a:lnTo>
                    <a:pt x="248" y="241"/>
                  </a:lnTo>
                  <a:lnTo>
                    <a:pt x="237" y="234"/>
                  </a:lnTo>
                  <a:lnTo>
                    <a:pt x="226" y="230"/>
                  </a:lnTo>
                  <a:lnTo>
                    <a:pt x="215" y="228"/>
                  </a:lnTo>
                  <a:lnTo>
                    <a:pt x="202" y="228"/>
                  </a:lnTo>
                  <a:lnTo>
                    <a:pt x="182" y="230"/>
                  </a:lnTo>
                  <a:lnTo>
                    <a:pt x="164" y="234"/>
                  </a:lnTo>
                  <a:lnTo>
                    <a:pt x="148" y="243"/>
                  </a:lnTo>
                  <a:lnTo>
                    <a:pt x="135" y="254"/>
                  </a:lnTo>
                  <a:lnTo>
                    <a:pt x="124" y="270"/>
                  </a:lnTo>
                  <a:lnTo>
                    <a:pt x="115" y="285"/>
                  </a:lnTo>
                  <a:lnTo>
                    <a:pt x="111" y="303"/>
                  </a:lnTo>
                  <a:lnTo>
                    <a:pt x="109" y="321"/>
                  </a:lnTo>
                  <a:lnTo>
                    <a:pt x="111" y="341"/>
                  </a:lnTo>
                  <a:lnTo>
                    <a:pt x="117" y="358"/>
                  </a:lnTo>
                  <a:lnTo>
                    <a:pt x="126" y="374"/>
                  </a:lnTo>
                  <a:lnTo>
                    <a:pt x="140" y="387"/>
                  </a:lnTo>
                  <a:lnTo>
                    <a:pt x="128" y="392"/>
                  </a:lnTo>
                  <a:lnTo>
                    <a:pt x="117" y="398"/>
                  </a:lnTo>
                  <a:lnTo>
                    <a:pt x="109" y="407"/>
                  </a:lnTo>
                  <a:lnTo>
                    <a:pt x="100" y="416"/>
                  </a:lnTo>
                  <a:lnTo>
                    <a:pt x="91" y="425"/>
                  </a:lnTo>
                  <a:lnTo>
                    <a:pt x="84" y="436"/>
                  </a:lnTo>
                  <a:lnTo>
                    <a:pt x="78" y="447"/>
                  </a:lnTo>
                  <a:lnTo>
                    <a:pt x="73" y="458"/>
                  </a:lnTo>
                  <a:lnTo>
                    <a:pt x="69" y="456"/>
                  </a:lnTo>
                  <a:lnTo>
                    <a:pt x="62" y="454"/>
                  </a:lnTo>
                  <a:lnTo>
                    <a:pt x="58" y="451"/>
                  </a:lnTo>
                  <a:lnTo>
                    <a:pt x="51" y="451"/>
                  </a:lnTo>
                  <a:lnTo>
                    <a:pt x="31" y="456"/>
                  </a:lnTo>
                  <a:lnTo>
                    <a:pt x="15" y="467"/>
                  </a:lnTo>
                  <a:lnTo>
                    <a:pt x="4" y="482"/>
                  </a:lnTo>
                  <a:lnTo>
                    <a:pt x="0" y="502"/>
                  </a:lnTo>
                  <a:lnTo>
                    <a:pt x="4" y="522"/>
                  </a:lnTo>
                  <a:lnTo>
                    <a:pt x="15" y="538"/>
                  </a:lnTo>
                  <a:lnTo>
                    <a:pt x="31" y="549"/>
                  </a:lnTo>
                  <a:lnTo>
                    <a:pt x="51" y="553"/>
                  </a:lnTo>
                  <a:lnTo>
                    <a:pt x="60" y="553"/>
                  </a:lnTo>
                  <a:lnTo>
                    <a:pt x="66" y="551"/>
                  </a:lnTo>
                  <a:lnTo>
                    <a:pt x="75" y="547"/>
                  </a:lnTo>
                  <a:lnTo>
                    <a:pt x="82" y="542"/>
                  </a:lnTo>
                  <a:lnTo>
                    <a:pt x="89" y="553"/>
                  </a:lnTo>
                  <a:lnTo>
                    <a:pt x="97" y="564"/>
                  </a:lnTo>
                  <a:lnTo>
                    <a:pt x="106" y="573"/>
                  </a:lnTo>
                  <a:lnTo>
                    <a:pt x="117" y="580"/>
                  </a:lnTo>
                  <a:lnTo>
                    <a:pt x="102" y="591"/>
                  </a:lnTo>
                  <a:lnTo>
                    <a:pt x="86" y="604"/>
                  </a:lnTo>
                  <a:lnTo>
                    <a:pt x="75" y="617"/>
                  </a:lnTo>
                  <a:lnTo>
                    <a:pt x="64" y="635"/>
                  </a:lnTo>
                  <a:lnTo>
                    <a:pt x="55" y="653"/>
                  </a:lnTo>
                  <a:lnTo>
                    <a:pt x="49" y="671"/>
                  </a:lnTo>
                  <a:lnTo>
                    <a:pt x="46" y="690"/>
                  </a:lnTo>
                  <a:lnTo>
                    <a:pt x="44" y="713"/>
                  </a:lnTo>
                  <a:lnTo>
                    <a:pt x="46" y="744"/>
                  </a:lnTo>
                  <a:lnTo>
                    <a:pt x="55" y="772"/>
                  </a:lnTo>
                  <a:lnTo>
                    <a:pt x="71" y="799"/>
                  </a:lnTo>
                  <a:lnTo>
                    <a:pt x="89" y="823"/>
                  </a:lnTo>
                  <a:lnTo>
                    <a:pt x="113" y="841"/>
                  </a:lnTo>
                  <a:lnTo>
                    <a:pt x="140" y="856"/>
                  </a:lnTo>
                  <a:lnTo>
                    <a:pt x="168" y="865"/>
                  </a:lnTo>
                  <a:lnTo>
                    <a:pt x="199" y="868"/>
                  </a:lnTo>
                  <a:lnTo>
                    <a:pt x="219" y="901"/>
                  </a:lnTo>
                  <a:lnTo>
                    <a:pt x="244" y="934"/>
                  </a:lnTo>
                  <a:lnTo>
                    <a:pt x="272" y="961"/>
                  </a:lnTo>
                  <a:lnTo>
                    <a:pt x="303" y="985"/>
                  </a:lnTo>
                  <a:lnTo>
                    <a:pt x="337" y="1005"/>
                  </a:lnTo>
                  <a:lnTo>
                    <a:pt x="374" y="1023"/>
                  </a:lnTo>
                  <a:lnTo>
                    <a:pt x="414" y="1034"/>
                  </a:lnTo>
                  <a:lnTo>
                    <a:pt x="454" y="1040"/>
                  </a:lnTo>
                  <a:lnTo>
                    <a:pt x="454" y="996"/>
                  </a:lnTo>
                  <a:lnTo>
                    <a:pt x="478" y="980"/>
                  </a:lnTo>
                  <a:lnTo>
                    <a:pt x="501" y="965"/>
                  </a:lnTo>
                  <a:lnTo>
                    <a:pt x="521" y="945"/>
                  </a:lnTo>
                  <a:lnTo>
                    <a:pt x="538" y="923"/>
                  </a:lnTo>
                  <a:lnTo>
                    <a:pt x="554" y="901"/>
                  </a:lnTo>
                  <a:lnTo>
                    <a:pt x="567" y="874"/>
                  </a:lnTo>
                  <a:lnTo>
                    <a:pt x="578" y="848"/>
                  </a:lnTo>
                  <a:lnTo>
                    <a:pt x="585" y="821"/>
                  </a:lnTo>
                  <a:lnTo>
                    <a:pt x="591" y="832"/>
                  </a:lnTo>
                  <a:lnTo>
                    <a:pt x="600" y="841"/>
                  </a:lnTo>
                  <a:lnTo>
                    <a:pt x="609" y="850"/>
                  </a:lnTo>
                  <a:lnTo>
                    <a:pt x="618" y="859"/>
                  </a:lnTo>
                  <a:lnTo>
                    <a:pt x="629" y="863"/>
                  </a:lnTo>
                  <a:lnTo>
                    <a:pt x="642" y="868"/>
                  </a:lnTo>
                  <a:lnTo>
                    <a:pt x="656" y="872"/>
                  </a:lnTo>
                  <a:lnTo>
                    <a:pt x="669" y="872"/>
                  </a:lnTo>
                  <a:lnTo>
                    <a:pt x="669" y="989"/>
                  </a:lnTo>
                  <a:lnTo>
                    <a:pt x="673" y="985"/>
                  </a:lnTo>
                  <a:lnTo>
                    <a:pt x="680" y="983"/>
                  </a:lnTo>
                  <a:lnTo>
                    <a:pt x="685" y="978"/>
                  </a:lnTo>
                  <a:lnTo>
                    <a:pt x="689" y="976"/>
                  </a:lnTo>
                  <a:lnTo>
                    <a:pt x="696" y="987"/>
                  </a:lnTo>
                  <a:lnTo>
                    <a:pt x="702" y="998"/>
                  </a:lnTo>
                  <a:lnTo>
                    <a:pt x="711" y="1009"/>
                  </a:lnTo>
                  <a:lnTo>
                    <a:pt x="722" y="1018"/>
                  </a:lnTo>
                  <a:lnTo>
                    <a:pt x="733" y="1025"/>
                  </a:lnTo>
                  <a:lnTo>
                    <a:pt x="747" y="1029"/>
                  </a:lnTo>
                  <a:lnTo>
                    <a:pt x="760" y="1031"/>
                  </a:lnTo>
                  <a:lnTo>
                    <a:pt x="775" y="1034"/>
                  </a:lnTo>
                  <a:lnTo>
                    <a:pt x="793" y="1031"/>
                  </a:lnTo>
                  <a:lnTo>
                    <a:pt x="811" y="1027"/>
                  </a:lnTo>
                  <a:lnTo>
                    <a:pt x="826" y="1018"/>
                  </a:lnTo>
                  <a:lnTo>
                    <a:pt x="842" y="1007"/>
                  </a:lnTo>
                  <a:lnTo>
                    <a:pt x="853" y="992"/>
                  </a:lnTo>
                  <a:lnTo>
                    <a:pt x="862" y="976"/>
                  </a:lnTo>
                  <a:lnTo>
                    <a:pt x="866" y="958"/>
                  </a:lnTo>
                  <a:lnTo>
                    <a:pt x="868" y="941"/>
                  </a:lnTo>
                  <a:lnTo>
                    <a:pt x="868" y="932"/>
                  </a:lnTo>
                  <a:lnTo>
                    <a:pt x="866" y="923"/>
                  </a:lnTo>
                  <a:lnTo>
                    <a:pt x="866" y="916"/>
                  </a:lnTo>
                  <a:lnTo>
                    <a:pt x="864" y="907"/>
                  </a:lnTo>
                  <a:lnTo>
                    <a:pt x="868" y="910"/>
                  </a:lnTo>
                  <a:lnTo>
                    <a:pt x="875" y="910"/>
                  </a:lnTo>
                  <a:lnTo>
                    <a:pt x="879" y="910"/>
                  </a:lnTo>
                  <a:lnTo>
                    <a:pt x="884" y="910"/>
                  </a:lnTo>
                  <a:lnTo>
                    <a:pt x="930" y="905"/>
                  </a:lnTo>
                  <a:lnTo>
                    <a:pt x="973" y="892"/>
                  </a:lnTo>
                  <a:lnTo>
                    <a:pt x="1012" y="870"/>
                  </a:lnTo>
                  <a:lnTo>
                    <a:pt x="1046" y="843"/>
                  </a:lnTo>
                  <a:lnTo>
                    <a:pt x="1074" y="810"/>
                  </a:lnTo>
                  <a:lnTo>
                    <a:pt x="1097" y="770"/>
                  </a:lnTo>
                  <a:lnTo>
                    <a:pt x="1110" y="728"/>
                  </a:lnTo>
                  <a:lnTo>
                    <a:pt x="1114" y="682"/>
                  </a:lnTo>
                  <a:lnTo>
                    <a:pt x="1112" y="648"/>
                  </a:lnTo>
                  <a:lnTo>
                    <a:pt x="1105" y="617"/>
                  </a:lnTo>
                  <a:lnTo>
                    <a:pt x="1094" y="586"/>
                  </a:lnTo>
                  <a:lnTo>
                    <a:pt x="1079" y="558"/>
                  </a:lnTo>
                  <a:lnTo>
                    <a:pt x="1059" y="533"/>
                  </a:lnTo>
                  <a:lnTo>
                    <a:pt x="1037" y="511"/>
                  </a:lnTo>
                  <a:lnTo>
                    <a:pt x="1012" y="491"/>
                  </a:lnTo>
                  <a:lnTo>
                    <a:pt x="984" y="47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36106" name="AutoShape 10"/>
          <p:cNvSpPr>
            <a:spLocks noChangeArrowheads="1"/>
          </p:cNvSpPr>
          <p:nvPr/>
        </p:nvSpPr>
        <p:spPr bwMode="auto">
          <a:xfrm>
            <a:off x="1547813" y="1412875"/>
            <a:ext cx="1655762" cy="1152525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436107" name="AutoShape 11"/>
          <p:cNvSpPr>
            <a:spLocks noChangeArrowheads="1"/>
          </p:cNvSpPr>
          <p:nvPr/>
        </p:nvSpPr>
        <p:spPr bwMode="auto">
          <a:xfrm>
            <a:off x="4211638" y="1196975"/>
            <a:ext cx="360362" cy="4392613"/>
          </a:xfrm>
          <a:prstGeom prst="upArrow">
            <a:avLst>
              <a:gd name="adj1" fmla="val 50000"/>
              <a:gd name="adj2" fmla="val 304736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6108" name="AutoShape 12"/>
          <p:cNvSpPr>
            <a:spLocks noChangeArrowheads="1"/>
          </p:cNvSpPr>
          <p:nvPr/>
        </p:nvSpPr>
        <p:spPr bwMode="auto">
          <a:xfrm>
            <a:off x="5508625" y="1208088"/>
            <a:ext cx="288925" cy="3240087"/>
          </a:xfrm>
          <a:prstGeom prst="upArrow">
            <a:avLst>
              <a:gd name="adj1" fmla="val 50000"/>
              <a:gd name="adj2" fmla="val 28035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436109" name="AutoShape 13"/>
          <p:cNvSpPr>
            <a:spLocks noChangeArrowheads="1"/>
          </p:cNvSpPr>
          <p:nvPr/>
        </p:nvSpPr>
        <p:spPr bwMode="auto">
          <a:xfrm>
            <a:off x="6588125" y="40052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6110" name="AutoShape 14"/>
          <p:cNvSpPr>
            <a:spLocks noChangeArrowheads="1"/>
          </p:cNvSpPr>
          <p:nvPr/>
        </p:nvSpPr>
        <p:spPr bwMode="auto">
          <a:xfrm>
            <a:off x="5076825" y="5589588"/>
            <a:ext cx="936625" cy="1008062"/>
          </a:xfrm>
          <a:prstGeom prst="downArrow">
            <a:avLst>
              <a:gd name="adj1" fmla="val 50000"/>
              <a:gd name="adj2" fmla="val 2690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6111" name="Text Box 15"/>
          <p:cNvSpPr txBox="1">
            <a:spLocks noChangeArrowheads="1"/>
          </p:cNvSpPr>
          <p:nvPr/>
        </p:nvSpPr>
        <p:spPr bwMode="auto">
          <a:xfrm>
            <a:off x="6535738" y="3824288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</a:rPr>
              <a:t>River Runoff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436112" name="Text Box 16"/>
          <p:cNvSpPr txBox="1">
            <a:spLocks noChangeArrowheads="1"/>
          </p:cNvSpPr>
          <p:nvPr/>
        </p:nvSpPr>
        <p:spPr bwMode="auto">
          <a:xfrm>
            <a:off x="6011863" y="6165850"/>
            <a:ext cx="299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</a:rPr>
              <a:t>Groundwater Recharge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436113" name="Text Box 17"/>
          <p:cNvSpPr txBox="1">
            <a:spLocks noChangeArrowheads="1"/>
          </p:cNvSpPr>
          <p:nvPr/>
        </p:nvSpPr>
        <p:spPr bwMode="auto">
          <a:xfrm>
            <a:off x="5672138" y="2455863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8000"/>
                </a:solidFill>
              </a:rPr>
              <a:t>Evaporation</a:t>
            </a:r>
            <a:endParaRPr lang="en-US" sz="2000" b="1">
              <a:solidFill>
                <a:srgbClr val="008000"/>
              </a:solidFill>
            </a:endParaRPr>
          </a:p>
        </p:txBody>
      </p:sp>
      <p:sp>
        <p:nvSpPr>
          <p:cNvPr id="2436114" name="Text Box 18"/>
          <p:cNvSpPr txBox="1">
            <a:spLocks noChangeArrowheads="1"/>
          </p:cNvSpPr>
          <p:nvPr/>
        </p:nvSpPr>
        <p:spPr bwMode="auto">
          <a:xfrm>
            <a:off x="2411413" y="3895725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8000"/>
                </a:solidFill>
              </a:rPr>
              <a:t>Transpiration</a:t>
            </a:r>
            <a:endParaRPr lang="en-US" sz="2000" b="1">
              <a:solidFill>
                <a:srgbClr val="008000"/>
              </a:solidFill>
            </a:endParaRPr>
          </a:p>
        </p:txBody>
      </p:sp>
      <p:sp>
        <p:nvSpPr>
          <p:cNvPr id="2436115" name="Text Box 19"/>
          <p:cNvSpPr txBox="1">
            <a:spLocks noChangeArrowheads="1"/>
          </p:cNvSpPr>
          <p:nvPr/>
        </p:nvSpPr>
        <p:spPr bwMode="auto">
          <a:xfrm>
            <a:off x="1403350" y="9810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Precipitation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6106" grpId="0" animBg="1"/>
      <p:bldP spid="2436107" grpId="0" animBg="1"/>
      <p:bldP spid="2436108" grpId="0" animBg="1"/>
      <p:bldP spid="2436109" grpId="0" animBg="1"/>
      <p:bldP spid="2436110" grpId="0" animBg="1"/>
      <p:bldP spid="2436111" grpId="0"/>
      <p:bldP spid="2436112" grpId="0"/>
      <p:bldP spid="2436113" grpId="0"/>
      <p:bldP spid="2436114" grpId="0"/>
      <p:bldP spid="24361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908050"/>
            <a:ext cx="59864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>
                <a:solidFill>
                  <a:srgbClr val="FF0000"/>
                </a:solidFill>
              </a:rPr>
              <a:t>Attribution of Trend in Global Runoff to Forcing Factors</a:t>
            </a:r>
          </a:p>
        </p:txBody>
      </p:sp>
      <p:sp>
        <p:nvSpPr>
          <p:cNvPr id="2444291" name="Text Box 3"/>
          <p:cNvSpPr txBox="1">
            <a:spLocks noChangeArrowheads="1"/>
          </p:cNvSpPr>
          <p:nvPr/>
        </p:nvSpPr>
        <p:spPr bwMode="auto">
          <a:xfrm>
            <a:off x="467544" y="5300663"/>
            <a:ext cx="8093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2000" dirty="0"/>
              <a:t>…CO</a:t>
            </a:r>
            <a:r>
              <a:rPr lang="en-GB" sz="2000" baseline="-25000" dirty="0"/>
              <a:t>2</a:t>
            </a:r>
            <a:r>
              <a:rPr lang="en-GB" sz="2000" dirty="0"/>
              <a:t> effect on water use efficiency detected at the global </a:t>
            </a:r>
            <a:r>
              <a:rPr lang="en-GB" sz="2000" dirty="0" smtClean="0"/>
              <a:t>scale...? </a:t>
            </a:r>
            <a:endParaRPr lang="en-GB" sz="2000" dirty="0"/>
          </a:p>
          <a:p>
            <a:pPr algn="r"/>
            <a:endParaRPr lang="en-GB" sz="2000" dirty="0"/>
          </a:p>
          <a:p>
            <a:pPr algn="r"/>
            <a:endParaRPr lang="en-GB" sz="2000" dirty="0"/>
          </a:p>
        </p:txBody>
      </p:sp>
      <p:pic>
        <p:nvPicPr>
          <p:cNvPr id="2444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92375"/>
            <a:ext cx="6840537" cy="2054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444293" name="Text Box 5"/>
          <p:cNvSpPr txBox="1">
            <a:spLocks noChangeArrowheads="1"/>
          </p:cNvSpPr>
          <p:nvPr/>
        </p:nvSpPr>
        <p:spPr bwMode="auto">
          <a:xfrm>
            <a:off x="6227763" y="6381750"/>
            <a:ext cx="20345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Gedney</a:t>
            </a:r>
            <a:r>
              <a:rPr lang="en-GB" b="1" dirty="0">
                <a:solidFill>
                  <a:srgbClr val="FF0000"/>
                </a:solidFill>
              </a:rPr>
              <a:t> et al., </a:t>
            </a:r>
            <a:r>
              <a:rPr lang="en-GB" b="1" dirty="0" smtClean="0">
                <a:solidFill>
                  <a:srgbClr val="FF0000"/>
                </a:solidFill>
              </a:rPr>
              <a:t>2006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44294" name="Oval 6"/>
          <p:cNvSpPr>
            <a:spLocks noChangeArrowheads="1"/>
          </p:cNvSpPr>
          <p:nvPr/>
        </p:nvSpPr>
        <p:spPr bwMode="auto">
          <a:xfrm>
            <a:off x="5940425" y="2781300"/>
            <a:ext cx="863600" cy="1800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44295" name="Line 7"/>
          <p:cNvSpPr>
            <a:spLocks noChangeShapeType="1"/>
          </p:cNvSpPr>
          <p:nvPr/>
        </p:nvSpPr>
        <p:spPr bwMode="auto">
          <a:xfrm flipV="1">
            <a:off x="5219700" y="4581525"/>
            <a:ext cx="8651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4294" grpId="0" animBg="1"/>
      <p:bldP spid="24442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Physiological Effects of </a:t>
            </a:r>
            <a:br>
              <a:rPr lang="en-GB" sz="2800" b="1" smtClean="0">
                <a:solidFill>
                  <a:srgbClr val="FF0000"/>
                </a:solidFill>
              </a:rPr>
            </a:br>
            <a:r>
              <a:rPr lang="en-GB" sz="2800" b="1" smtClean="0">
                <a:solidFill>
                  <a:srgbClr val="FF0000"/>
                </a:solidFill>
              </a:rPr>
              <a:t>Atmospheric Pollutants</a:t>
            </a:r>
            <a:endParaRPr lang="en-GB" sz="2800" b="1" baseline="-25000" smtClean="0">
              <a:solidFill>
                <a:srgbClr val="FF0000"/>
              </a:solidFill>
            </a:endParaRPr>
          </a:p>
        </p:txBody>
      </p:sp>
      <p:sp>
        <p:nvSpPr>
          <p:cNvPr id="259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217025" cy="705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smtClean="0"/>
              <a:t>CO</a:t>
            </a:r>
            <a:r>
              <a:rPr lang="en-GB" sz="2400" baseline="-25000" smtClean="0"/>
              <a:t>2</a:t>
            </a:r>
            <a:r>
              <a:rPr lang="en-GB" sz="2400" smtClean="0"/>
              <a:t> Fertilization Effects - increasing CO</a:t>
            </a:r>
            <a:r>
              <a:rPr lang="en-GB" sz="2400" baseline="-25000" smtClean="0"/>
              <a:t>2</a:t>
            </a:r>
            <a:r>
              <a:rPr lang="en-GB" sz="2400" smtClean="0"/>
              <a:t> </a:t>
            </a:r>
            <a:r>
              <a:rPr lang="en-GB" sz="2400" smtClean="0">
                <a:sym typeface="Wingdings" pitchFamily="2" charset="2"/>
              </a:rPr>
              <a:t></a:t>
            </a:r>
            <a:endParaRPr lang="en-GB" sz="24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solidFill>
                  <a:schemeClr val="bg2"/>
                </a:solidFill>
              </a:rPr>
              <a:t>		</a:t>
            </a:r>
            <a:r>
              <a:rPr lang="en-GB" sz="2000" smtClean="0">
                <a:solidFill>
                  <a:srgbClr val="00CC00"/>
                </a:solidFill>
              </a:rPr>
              <a:t>Enhancement of Net Primary Productivity (depends on nutrients)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     	CO</a:t>
            </a:r>
            <a:r>
              <a:rPr lang="en-GB" sz="2000" baseline="-25000" smtClean="0">
                <a:solidFill>
                  <a:srgbClr val="00CC00"/>
                </a:solidFill>
              </a:rPr>
              <a:t>2 </a:t>
            </a:r>
            <a:r>
              <a:rPr lang="en-GB" sz="2000" smtClean="0">
                <a:solidFill>
                  <a:srgbClr val="00CC00"/>
                </a:solidFill>
              </a:rPr>
              <a:t>induced Stomatal Closure (leading to higher Runoff?)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    	 	Increase in Water Use Efficiency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sz="2400" b="1" smtClean="0"/>
              <a:t>Diffuse Radiation Fertilization - increasing aerosols </a:t>
            </a:r>
            <a:r>
              <a:rPr lang="en-GB" sz="2400" b="1" smtClean="0">
                <a:sym typeface="Wingdings" pitchFamily="2" charset="2"/>
              </a:rPr>
              <a:t></a:t>
            </a:r>
            <a:endParaRPr lang="en-GB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2800" b="1" smtClean="0">
                <a:solidFill>
                  <a:schemeClr val="bg2"/>
                </a:solidFill>
              </a:rPr>
              <a:t>     	</a:t>
            </a:r>
            <a:r>
              <a:rPr lang="en-GB" sz="2000" b="1" smtClean="0">
                <a:solidFill>
                  <a:srgbClr val="00CC00"/>
                </a:solidFill>
              </a:rPr>
              <a:t>Reduces sunlight reaching the surface reducing NPP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>
                <a:solidFill>
                  <a:srgbClr val="00CC00"/>
                </a:solidFill>
              </a:rPr>
              <a:t>     	Increases ‘diffuse fraction’ of sunlight increasing NPP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>
                <a:solidFill>
                  <a:srgbClr val="00CC00"/>
                </a:solidFill>
              </a:rPr>
              <a:t>		</a:t>
            </a:r>
            <a:r>
              <a:rPr lang="en-GB" sz="2000" b="1" i="1" smtClean="0">
                <a:solidFill>
                  <a:srgbClr val="00CC00"/>
                </a:solidFill>
              </a:rPr>
              <a:t>Overall plants like it hazy…..</a:t>
            </a:r>
          </a:p>
          <a:p>
            <a:pPr eaLnBrk="1" hangingPunct="1">
              <a:buFont typeface="Wingdings" pitchFamily="2" charset="2"/>
              <a:buNone/>
            </a:pPr>
            <a:endParaRPr lang="en-GB" sz="2800" b="1" i="1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36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b="1" smtClean="0">
                <a:solidFill>
                  <a:schemeClr val="bg2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20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/>
              <a:t>Diffuse Radiation Fertilization</a:t>
            </a:r>
            <a:endParaRPr lang="en-US" sz="3200" b="1" smtClean="0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 flipV="1">
            <a:off x="1476375" y="1773238"/>
            <a:ext cx="0" cy="3816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1476375" y="5589588"/>
            <a:ext cx="70564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5" name="Freeform 8"/>
          <p:cNvSpPr>
            <a:spLocks/>
          </p:cNvSpPr>
          <p:nvPr/>
        </p:nvSpPr>
        <p:spPr bwMode="auto">
          <a:xfrm>
            <a:off x="1476375" y="2852738"/>
            <a:ext cx="5759450" cy="2736850"/>
          </a:xfrm>
          <a:custGeom>
            <a:avLst/>
            <a:gdLst>
              <a:gd name="T0" fmla="*/ 0 w 3628"/>
              <a:gd name="T1" fmla="*/ 1724 h 1724"/>
              <a:gd name="T2" fmla="*/ 771 w 3628"/>
              <a:gd name="T3" fmla="*/ 408 h 1724"/>
              <a:gd name="T4" fmla="*/ 3628 w 3628"/>
              <a:gd name="T5" fmla="*/ 0 h 1724"/>
              <a:gd name="T6" fmla="*/ 0 60000 65536"/>
              <a:gd name="T7" fmla="*/ 0 60000 65536"/>
              <a:gd name="T8" fmla="*/ 0 60000 65536"/>
              <a:gd name="T9" fmla="*/ 0 w 3628"/>
              <a:gd name="T10" fmla="*/ 0 h 1724"/>
              <a:gd name="T11" fmla="*/ 3628 w 3628"/>
              <a:gd name="T12" fmla="*/ 1724 h 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" h="1724">
                <a:moveTo>
                  <a:pt x="0" y="1724"/>
                </a:moveTo>
                <a:cubicBezTo>
                  <a:pt x="83" y="1209"/>
                  <a:pt x="166" y="695"/>
                  <a:pt x="771" y="408"/>
                </a:cubicBezTo>
                <a:cubicBezTo>
                  <a:pt x="1376" y="121"/>
                  <a:pt x="2502" y="60"/>
                  <a:pt x="3628" y="0"/>
                </a:cubicBez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 rot="-5400000">
            <a:off x="-333375" y="3311525"/>
            <a:ext cx="300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Rate of Photosynthesis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5508625" y="5734050"/>
            <a:ext cx="224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Incident Sunlight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2553867" name="Text Box 11"/>
          <p:cNvSpPr txBox="1">
            <a:spLocks noChangeArrowheads="1"/>
          </p:cNvSpPr>
          <p:nvPr/>
        </p:nvSpPr>
        <p:spPr bwMode="auto">
          <a:xfrm>
            <a:off x="1743075" y="4673600"/>
            <a:ext cx="347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i="1"/>
              <a:t>Shaded Leaves – Light-limited</a:t>
            </a:r>
            <a:endParaRPr lang="en-US" sz="1800" b="1" i="1"/>
          </a:p>
        </p:txBody>
      </p:sp>
      <p:sp>
        <p:nvSpPr>
          <p:cNvPr id="2553868" name="Text Box 12"/>
          <p:cNvSpPr txBox="1">
            <a:spLocks noChangeArrowheads="1"/>
          </p:cNvSpPr>
          <p:nvPr/>
        </p:nvSpPr>
        <p:spPr bwMode="auto">
          <a:xfrm>
            <a:off x="5076825" y="2420938"/>
            <a:ext cx="318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i="1">
                <a:solidFill>
                  <a:srgbClr val="FF0000"/>
                </a:solidFill>
              </a:rPr>
              <a:t>Sunflecks – Light-saturated</a:t>
            </a:r>
            <a:endParaRPr lang="en-US" sz="1800" b="1" i="1">
              <a:solidFill>
                <a:srgbClr val="FF0000"/>
              </a:solidFill>
            </a:endParaRPr>
          </a:p>
        </p:txBody>
      </p:sp>
      <p:sp>
        <p:nvSpPr>
          <p:cNvPr id="2553869" name="Text Box 13"/>
          <p:cNvSpPr txBox="1">
            <a:spLocks noChangeArrowheads="1"/>
          </p:cNvSpPr>
          <p:nvPr/>
        </p:nvSpPr>
        <p:spPr bwMode="auto">
          <a:xfrm>
            <a:off x="2916238" y="3500438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i="1">
                <a:solidFill>
                  <a:srgbClr val="00CC00"/>
                </a:solidFill>
              </a:rPr>
              <a:t>Leaves in Diffuse Sunlight </a:t>
            </a:r>
          </a:p>
          <a:p>
            <a:r>
              <a:rPr lang="en-GB" sz="1800" b="1" i="1">
                <a:solidFill>
                  <a:srgbClr val="00CC00"/>
                </a:solidFill>
              </a:rPr>
              <a:t>	– More Light-Use Efficient</a:t>
            </a:r>
            <a:endParaRPr lang="en-US" sz="1800" b="1" i="1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867" grpId="0"/>
      <p:bldP spid="2553868" grpId="0"/>
      <p:bldP spid="25538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052513"/>
            <a:ext cx="897731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324600" y="414972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Mercado et al., 2009</a:t>
            </a:r>
            <a:endParaRPr lang="en-US" sz="1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413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An Example from Climate Science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905" y="929288"/>
            <a:ext cx="6375423" cy="5740072"/>
          </a:xfrm>
          <a:noFill/>
          <a:ln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68344" y="6165304"/>
            <a:ext cx="1439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IPCC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Diffuse vs. Direct Light-Response Curves: </a:t>
            </a:r>
            <a:br>
              <a:rPr lang="en-GB" sz="2800" b="1" smtClean="0">
                <a:solidFill>
                  <a:srgbClr val="FF0000"/>
                </a:solidFill>
              </a:rPr>
            </a:br>
            <a:r>
              <a:rPr lang="en-GB" sz="2800" b="1" smtClean="0">
                <a:solidFill>
                  <a:srgbClr val="FF0000"/>
                </a:solidFill>
              </a:rPr>
              <a:t>Model &amp; Observations</a:t>
            </a:r>
          </a:p>
        </p:txBody>
      </p:sp>
      <p:pic>
        <p:nvPicPr>
          <p:cNvPr id="263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449513"/>
            <a:ext cx="4797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454275"/>
            <a:ext cx="4762500" cy="3467100"/>
          </a:xfrm>
          <a:noFill/>
          <a:ln>
            <a:miter lim="800000"/>
            <a:headEnd/>
            <a:tailEnd/>
          </a:ln>
        </p:spPr>
      </p:pic>
      <p:pic>
        <p:nvPicPr>
          <p:cNvPr id="263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5784850"/>
            <a:ext cx="5276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1628775"/>
            <a:ext cx="5487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3399"/>
                </a:solidFill>
              </a:rPr>
              <a:t>MODIFIED JULES MODEL, </a:t>
            </a:r>
            <a:r>
              <a:rPr lang="en-GB" sz="2000" b="1"/>
              <a:t>OBSERVATIONS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78125" y="4292600"/>
            <a:ext cx="150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i="1"/>
              <a:t>Direct PAR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71775" y="2924175"/>
            <a:ext cx="16430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i="1"/>
              <a:t>Diffuse PAR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87450" y="2378075"/>
            <a:ext cx="313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Broadleaf Tree </a:t>
            </a:r>
            <a:r>
              <a:rPr lang="en-GB" sz="2000"/>
              <a:t>(Hainich)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2725" y="2363788"/>
            <a:ext cx="349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Needleleaf Tree </a:t>
            </a:r>
            <a:r>
              <a:rPr lang="en-GB" sz="2000"/>
              <a:t>(Wetzstein)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81075"/>
            <a:ext cx="341947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Impact of Diffuse PAR on the </a:t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n-US" sz="2800" b="1" smtClean="0">
                <a:solidFill>
                  <a:schemeClr val="tx1"/>
                </a:solidFill>
              </a:rPr>
              <a:t>20</a:t>
            </a:r>
            <a:r>
              <a:rPr lang="en-US" sz="2800" b="1" baseline="30000" smtClean="0">
                <a:solidFill>
                  <a:schemeClr val="tx1"/>
                </a:solidFill>
              </a:rPr>
              <a:t>th</a:t>
            </a:r>
            <a:r>
              <a:rPr lang="en-US" sz="2800" b="1" smtClean="0">
                <a:solidFill>
                  <a:schemeClr val="tx1"/>
                </a:solidFill>
              </a:rPr>
              <a:t> Century </a:t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n-US" sz="2800" b="1" smtClean="0">
                <a:solidFill>
                  <a:schemeClr val="tx1"/>
                </a:solidFill>
              </a:rPr>
              <a:t>Land Carbon Sink </a:t>
            </a:r>
          </a:p>
        </p:txBody>
      </p:sp>
      <p:pic>
        <p:nvPicPr>
          <p:cNvPr id="257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4888" y="3789363"/>
            <a:ext cx="54197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0" y="854075"/>
            <a:ext cx="55594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2293" name="Text Box 5"/>
          <p:cNvSpPr txBox="1">
            <a:spLocks noChangeArrowheads="1"/>
          </p:cNvSpPr>
          <p:nvPr/>
        </p:nvSpPr>
        <p:spPr bwMode="auto">
          <a:xfrm>
            <a:off x="7874000" y="3549650"/>
            <a:ext cx="1162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Pinatubo</a:t>
            </a:r>
          </a:p>
        </p:txBody>
      </p:sp>
      <p:sp>
        <p:nvSpPr>
          <p:cNvPr id="2572294" name="Line 6"/>
          <p:cNvSpPr>
            <a:spLocks noChangeShapeType="1"/>
          </p:cNvSpPr>
          <p:nvPr/>
        </p:nvSpPr>
        <p:spPr bwMode="auto">
          <a:xfrm flipV="1">
            <a:off x="8369300" y="2349500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72295" name="Line 7"/>
          <p:cNvSpPr>
            <a:spLocks noChangeShapeType="1"/>
          </p:cNvSpPr>
          <p:nvPr/>
        </p:nvSpPr>
        <p:spPr bwMode="auto">
          <a:xfrm>
            <a:off x="8388350" y="3933825"/>
            <a:ext cx="0" cy="12239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72296" name="Text Box 8"/>
          <p:cNvSpPr txBox="1">
            <a:spLocks noChangeArrowheads="1"/>
          </p:cNvSpPr>
          <p:nvPr/>
        </p:nvSpPr>
        <p:spPr bwMode="auto">
          <a:xfrm>
            <a:off x="0" y="3933825"/>
            <a:ext cx="355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25% enhancement of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1960-1999 land carbon sink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by variations in diffuse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radiation</a:t>
            </a:r>
          </a:p>
        </p:txBody>
      </p:sp>
      <p:sp>
        <p:nvSpPr>
          <p:cNvPr id="2572297" name="Text Box 9"/>
          <p:cNvSpPr txBox="1">
            <a:spLocks noChangeArrowheads="1"/>
          </p:cNvSpPr>
          <p:nvPr/>
        </p:nvSpPr>
        <p:spPr bwMode="auto">
          <a:xfrm>
            <a:off x="0" y="5876925"/>
            <a:ext cx="345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33CC33"/>
                </a:solidFill>
              </a:rPr>
              <a:t>Partial offset by reductions</a:t>
            </a:r>
          </a:p>
          <a:p>
            <a:pPr algn="ctr"/>
            <a:r>
              <a:rPr lang="en-US" sz="2000" b="1">
                <a:solidFill>
                  <a:srgbClr val="33CC33"/>
                </a:solidFill>
              </a:rPr>
              <a:t> in Total PAR</a:t>
            </a:r>
          </a:p>
        </p:txBody>
      </p:sp>
      <p:sp>
        <p:nvSpPr>
          <p:cNvPr id="2572298" name="Line 10"/>
          <p:cNvSpPr>
            <a:spLocks noChangeShapeType="1"/>
          </p:cNvSpPr>
          <p:nvPr/>
        </p:nvSpPr>
        <p:spPr bwMode="auto">
          <a:xfrm>
            <a:off x="3492500" y="4437063"/>
            <a:ext cx="3816350" cy="1079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72299" name="Line 11"/>
          <p:cNvSpPr>
            <a:spLocks noChangeShapeType="1"/>
          </p:cNvSpPr>
          <p:nvPr/>
        </p:nvSpPr>
        <p:spPr bwMode="auto">
          <a:xfrm flipV="1">
            <a:off x="3348038" y="5805488"/>
            <a:ext cx="3455987" cy="576262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293" grpId="0" animBg="1"/>
      <p:bldP spid="2572293" grpId="1" animBg="1"/>
      <p:bldP spid="2572294" grpId="0" animBg="1"/>
      <p:bldP spid="2572294" grpId="1" animBg="1"/>
      <p:bldP spid="2572295" grpId="0" animBg="1"/>
      <p:bldP spid="2572295" grpId="1" animBg="1"/>
      <p:bldP spid="2572296" grpId="0"/>
      <p:bldP spid="2572297" grpId="0"/>
      <p:bldP spid="2572298" grpId="0" animBg="1"/>
      <p:bldP spid="25722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Physiological Effects of </a:t>
            </a:r>
            <a:br>
              <a:rPr lang="en-GB" sz="2800" b="1" smtClean="0">
                <a:solidFill>
                  <a:srgbClr val="FF0000"/>
                </a:solidFill>
              </a:rPr>
            </a:br>
            <a:r>
              <a:rPr lang="en-GB" sz="2800" b="1" smtClean="0">
                <a:solidFill>
                  <a:srgbClr val="FF0000"/>
                </a:solidFill>
              </a:rPr>
              <a:t>Atmospheric Pollutants</a:t>
            </a:r>
            <a:endParaRPr lang="en-GB" sz="2800" b="1" baseline="-25000" smtClean="0">
              <a:solidFill>
                <a:srgbClr val="FF0000"/>
              </a:solidFill>
            </a:endParaRPr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217025" cy="705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smtClean="0"/>
              <a:t>CO</a:t>
            </a:r>
            <a:r>
              <a:rPr lang="en-GB" sz="2400" baseline="-25000" smtClean="0"/>
              <a:t>2</a:t>
            </a:r>
            <a:r>
              <a:rPr lang="en-GB" sz="2400" smtClean="0"/>
              <a:t> Fertilization Effects - increasing CO</a:t>
            </a:r>
            <a:r>
              <a:rPr lang="en-GB" sz="2400" baseline="-25000" smtClean="0"/>
              <a:t>2</a:t>
            </a:r>
            <a:r>
              <a:rPr lang="en-GB" sz="2400" smtClean="0"/>
              <a:t> </a:t>
            </a:r>
            <a:r>
              <a:rPr lang="en-GB" sz="2400" smtClean="0">
                <a:sym typeface="Wingdings" pitchFamily="2" charset="2"/>
              </a:rPr>
              <a:t></a:t>
            </a: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600" smtClean="0">
                <a:solidFill>
                  <a:schemeClr val="bg2"/>
                </a:solidFill>
              </a:rPr>
              <a:t>		</a:t>
            </a:r>
            <a:r>
              <a:rPr lang="en-GB" sz="2000" smtClean="0">
                <a:solidFill>
                  <a:srgbClr val="00CC00"/>
                </a:solidFill>
              </a:rPr>
              <a:t>Enhancement of Net Primary Productivity (depends on nutrients)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     	CO</a:t>
            </a:r>
            <a:r>
              <a:rPr lang="en-GB" sz="2000" baseline="-25000" smtClean="0">
                <a:solidFill>
                  <a:srgbClr val="00CC00"/>
                </a:solidFill>
              </a:rPr>
              <a:t>2 </a:t>
            </a:r>
            <a:r>
              <a:rPr lang="en-GB" sz="2000" smtClean="0">
                <a:solidFill>
                  <a:srgbClr val="00CC00"/>
                </a:solidFill>
              </a:rPr>
              <a:t>induced Stomatal Closure (leading to higher Runoff?)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    	 	Increase in Water Use Efficiency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smtClean="0"/>
              <a:t>Diffuse Radiation Fertilization - increasing aerosols </a:t>
            </a:r>
            <a:r>
              <a:rPr lang="en-GB" sz="2400" smtClean="0">
                <a:sym typeface="Wingdings" pitchFamily="2" charset="2"/>
              </a:rPr>
              <a:t></a:t>
            </a: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>
                <a:solidFill>
                  <a:schemeClr val="bg2"/>
                </a:solidFill>
              </a:rPr>
              <a:t>     	</a:t>
            </a:r>
            <a:r>
              <a:rPr lang="en-GB" sz="2000" smtClean="0">
                <a:solidFill>
                  <a:srgbClr val="00CC00"/>
                </a:solidFill>
              </a:rPr>
              <a:t>Reduces sunlight reaching the surface reducing NPP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     	Increases ‘diffuse fraction’ of sunlight increasing NPP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>
                <a:solidFill>
                  <a:srgbClr val="00CC00"/>
                </a:solidFill>
              </a:rPr>
              <a:t>		</a:t>
            </a:r>
            <a:r>
              <a:rPr lang="en-GB" sz="2000" i="1" smtClean="0">
                <a:solidFill>
                  <a:srgbClr val="00CC00"/>
                </a:solidFill>
              </a:rPr>
              <a:t>Overall plants like it hazy…..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i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="1" smtClean="0"/>
              <a:t>O</a:t>
            </a:r>
            <a:r>
              <a:rPr lang="en-GB" sz="2400" b="1" baseline="-25000" smtClean="0"/>
              <a:t>3</a:t>
            </a:r>
            <a:r>
              <a:rPr lang="en-GB" sz="2400" b="1" smtClean="0"/>
              <a:t> Damage to plants – increases in ground-level ozone </a:t>
            </a:r>
            <a:r>
              <a:rPr lang="en-GB" sz="2400" b="1" smtClean="0">
                <a:sym typeface="Wingdings" pitchFamily="2" charset="2"/>
              </a:rPr>
              <a:t></a:t>
            </a:r>
            <a:endParaRPr lang="en-GB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smtClean="0"/>
              <a:t>		</a:t>
            </a:r>
            <a:r>
              <a:rPr lang="en-GB" sz="2000" b="1" smtClean="0">
                <a:solidFill>
                  <a:srgbClr val="FF0000"/>
                </a:solidFill>
              </a:rPr>
              <a:t>Reduced NPP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smtClean="0">
                <a:solidFill>
                  <a:srgbClr val="FF0000"/>
                </a:solidFill>
              </a:rPr>
              <a:t>		Reduced Stomatal Conductance (increasing Runoff)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smtClean="0">
                <a:solidFill>
                  <a:srgbClr val="FF0000"/>
                </a:solidFill>
              </a:rPr>
              <a:t>		Damage to photosynthetic machinery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solidFill>
                  <a:schemeClr val="bg2"/>
                </a:solidFill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7288"/>
            <a:ext cx="891698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Sitch et al., 2007</a:t>
            </a:r>
            <a:endParaRPr lang="en-US" sz="1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_S2_2006-09-0998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03325"/>
            <a:ext cx="7700962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572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“High” and “Low” Plant Ozone Sensitivities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6156325" y="4868863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516688" y="4005263"/>
            <a:ext cx="1727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MOSES </a:t>
            </a:r>
          </a:p>
          <a:p>
            <a:r>
              <a:rPr lang="en-GB" sz="1800">
                <a:solidFill>
                  <a:srgbClr val="000000"/>
                </a:solidFill>
              </a:rPr>
              <a:t>Sensitivity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“High”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FF"/>
                </a:solidFill>
              </a:rPr>
              <a:t>“Low”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156325" y="5805488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651500" y="5318125"/>
            <a:ext cx="313213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</a:rPr>
              <a:t>	Observations</a:t>
            </a:r>
          </a:p>
          <a:p>
            <a:endParaRPr lang="en-GB">
              <a:solidFill>
                <a:srgbClr val="000000"/>
              </a:solidFill>
            </a:endParaRPr>
          </a:p>
          <a:p>
            <a:endParaRPr lang="en-GB" sz="1200">
              <a:solidFill>
                <a:srgbClr val="000000"/>
              </a:solidFill>
            </a:endParaRPr>
          </a:p>
          <a:p>
            <a:r>
              <a:rPr lang="en-GB" sz="1200">
                <a:solidFill>
                  <a:srgbClr val="000000"/>
                </a:solidFill>
              </a:rPr>
              <a:t>(Pleijel et al., 2004; Karlson et al., 2004)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6156325" y="5300663"/>
            <a:ext cx="3603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156325" y="6021388"/>
            <a:ext cx="360363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875"/>
            <a:ext cx="8229600" cy="744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Evaluation Against FACE experimental data</a:t>
            </a:r>
          </a:p>
        </p:txBody>
      </p:sp>
      <p:pic>
        <p:nvPicPr>
          <p:cNvPr id="36867" name="Picture 3" descr="pce_1362_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12875"/>
            <a:ext cx="4762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547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Karnosky </a:t>
            </a:r>
            <a:r>
              <a:rPr lang="en-GB" sz="2000" b="1" i="1"/>
              <a:t>et al.</a:t>
            </a:r>
            <a:r>
              <a:rPr lang="en-GB" sz="2000" b="1"/>
              <a:t> 2005, PCE 28, 965-981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908175" y="1238250"/>
            <a:ext cx="6761163" cy="4826000"/>
            <a:chOff x="1202" y="780"/>
            <a:chExt cx="4259" cy="3040"/>
          </a:xfrm>
        </p:grpSpPr>
        <p:pic>
          <p:nvPicPr>
            <p:cNvPr id="36870" name="Picture 6" descr="Fig_S3_2006-09-09987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2" y="780"/>
              <a:ext cx="4259" cy="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1791" y="3381"/>
              <a:ext cx="15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>
                  <a:solidFill>
                    <a:srgbClr val="0000FF"/>
                  </a:solidFill>
                </a:rPr>
                <a:t>Measurements (Amax)</a:t>
              </a:r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3877" y="3385"/>
              <a:ext cx="15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</a:rPr>
                <a:t>Model (GPP)</a:t>
              </a:r>
            </a:p>
          </p:txBody>
        </p:sp>
        <p:sp>
          <p:nvSpPr>
            <p:cNvPr id="36873" name="AutoShape 9"/>
            <p:cNvSpPr>
              <a:spLocks/>
            </p:cNvSpPr>
            <p:nvPr/>
          </p:nvSpPr>
          <p:spPr bwMode="auto">
            <a:xfrm rot="5400000">
              <a:off x="2449" y="2773"/>
              <a:ext cx="182" cy="952"/>
            </a:xfrm>
            <a:prstGeom prst="rightBrace">
              <a:avLst>
                <a:gd name="adj1" fmla="val 435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AutoShape 10"/>
            <p:cNvSpPr>
              <a:spLocks/>
            </p:cNvSpPr>
            <p:nvPr/>
          </p:nvSpPr>
          <p:spPr bwMode="auto">
            <a:xfrm rot="5400000">
              <a:off x="3991" y="2772"/>
              <a:ext cx="182" cy="952"/>
            </a:xfrm>
            <a:prstGeom prst="rightBrace">
              <a:avLst>
                <a:gd name="adj1" fmla="val 43590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>
                <a:solidFill>
                  <a:srgbClr val="FF0000"/>
                </a:solidFill>
              </a:rPr>
              <a:t>How can we compare</a:t>
            </a:r>
            <a:br>
              <a:rPr lang="en-GB" sz="3200" b="1" smtClean="0">
                <a:solidFill>
                  <a:srgbClr val="FF0000"/>
                </a:solidFill>
              </a:rPr>
            </a:br>
            <a:r>
              <a:rPr lang="en-GB" sz="3200" b="1" smtClean="0">
                <a:solidFill>
                  <a:srgbClr val="FF0000"/>
                </a:solidFill>
              </a:rPr>
              <a:t> overall impacts of different Pollutants?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262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686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b="1" dirty="0" smtClean="0"/>
              <a:t>Consider physiological effects of a concentration change of each pollutant equivalent to +1 W m</a:t>
            </a:r>
            <a:r>
              <a:rPr lang="en-GB" sz="2400" b="1" baseline="30000" dirty="0" smtClean="0"/>
              <a:t>-2</a:t>
            </a:r>
            <a:r>
              <a:rPr lang="en-GB" sz="2400" b="1" dirty="0" smtClean="0"/>
              <a:t> of direct </a:t>
            </a:r>
            <a:r>
              <a:rPr lang="en-GB" sz="2400" b="1" dirty="0" err="1" smtClean="0"/>
              <a:t>radiative</a:t>
            </a:r>
            <a:r>
              <a:rPr lang="en-GB" sz="2400" b="1" dirty="0" smtClean="0"/>
              <a:t> forcing.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400" b="1" dirty="0" smtClean="0"/>
              <a:t>Use IMOGEN/MOSES model to estimate physiological impacts 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dirty="0" smtClean="0"/>
              <a:t>		Net Primary Productivity (which is related to crop yield)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dirty="0" smtClean="0"/>
              <a:t>		River Runoff (related to freshwater availability)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dirty="0" smtClean="0"/>
              <a:t>		Land carbon storage (implies change in atmospheric CO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GB" sz="20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z="2400" b="1" dirty="0" smtClean="0"/>
              <a:t>Compare to impacts +1 W m</a:t>
            </a:r>
            <a:r>
              <a:rPr lang="en-GB" sz="2400" b="1" baseline="30000" dirty="0" smtClean="0"/>
              <a:t>-2</a:t>
            </a:r>
            <a:r>
              <a:rPr lang="en-GB" sz="2400" b="1" dirty="0" smtClean="0"/>
              <a:t> of climate change alone.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2400" b="1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4341"/>
            <a:ext cx="9144000" cy="36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23925" y="3940175"/>
            <a:ext cx="2654300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    GHGs &amp; AEROSOLS   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31950" y="5214938"/>
            <a:ext cx="11064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Anthropogenic</a:t>
            </a:r>
          </a:p>
          <a:p>
            <a:pPr algn="ctr"/>
            <a:r>
              <a:rPr lang="en-US" sz="1000" b="1"/>
              <a:t>Emissions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2124075" y="4324350"/>
            <a:ext cx="0" cy="8651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682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Physiological Effects on Ecosystem Services </a:t>
            </a:r>
          </a:p>
          <a:p>
            <a:pPr algn="ctr"/>
            <a:endParaRPr lang="en-US" sz="2400" b="1"/>
          </a:p>
        </p:txBody>
      </p:sp>
      <p:sp>
        <p:nvSpPr>
          <p:cNvPr id="2566151" name="Text Box 7"/>
          <p:cNvSpPr txBox="1">
            <a:spLocks noChangeArrowheads="1"/>
          </p:cNvSpPr>
          <p:nvPr/>
        </p:nvSpPr>
        <p:spPr bwMode="auto">
          <a:xfrm>
            <a:off x="5965825" y="3911600"/>
            <a:ext cx="1630363" cy="619125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33CC33"/>
                </a:solidFill>
              </a:rPr>
              <a:t>LAND</a:t>
            </a:r>
          </a:p>
          <a:p>
            <a:pPr algn="ctr"/>
            <a:r>
              <a:rPr lang="en-US" b="1">
                <a:solidFill>
                  <a:srgbClr val="33CC33"/>
                </a:solidFill>
              </a:rPr>
              <a:t>ECOSYSTEMS</a:t>
            </a:r>
          </a:p>
        </p:txBody>
      </p:sp>
      <p:sp>
        <p:nvSpPr>
          <p:cNvPr id="2566157" name="Text Box 13"/>
          <p:cNvSpPr txBox="1">
            <a:spLocks noChangeArrowheads="1"/>
          </p:cNvSpPr>
          <p:nvPr/>
        </p:nvSpPr>
        <p:spPr bwMode="auto">
          <a:xfrm>
            <a:off x="5292725" y="5843588"/>
            <a:ext cx="84455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996600"/>
                </a:solidFill>
              </a:rPr>
              <a:t>Food</a:t>
            </a:r>
            <a:endParaRPr lang="en-US" sz="2000" b="1">
              <a:solidFill>
                <a:srgbClr val="996600"/>
              </a:solidFill>
            </a:endParaRPr>
          </a:p>
        </p:txBody>
      </p:sp>
      <p:sp>
        <p:nvSpPr>
          <p:cNvPr id="2566158" name="Text Box 14"/>
          <p:cNvSpPr txBox="1">
            <a:spLocks noChangeArrowheads="1"/>
          </p:cNvSpPr>
          <p:nvPr/>
        </p:nvSpPr>
        <p:spPr bwMode="auto">
          <a:xfrm>
            <a:off x="7389813" y="5843588"/>
            <a:ext cx="927100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Water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2566159" name="Text Box 15"/>
          <p:cNvSpPr txBox="1">
            <a:spLocks noChangeArrowheads="1"/>
          </p:cNvSpPr>
          <p:nvPr/>
        </p:nvSpPr>
        <p:spPr bwMode="auto">
          <a:xfrm>
            <a:off x="5632450" y="6416675"/>
            <a:ext cx="264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i="1"/>
              <a:t>Ecosystem Services</a:t>
            </a:r>
            <a:endParaRPr lang="en-US" sz="2000" b="1" i="1"/>
          </a:p>
        </p:txBody>
      </p:sp>
      <p:sp>
        <p:nvSpPr>
          <p:cNvPr id="2566160" name="Line 16"/>
          <p:cNvSpPr>
            <a:spLocks noChangeShapeType="1"/>
          </p:cNvSpPr>
          <p:nvPr/>
        </p:nvSpPr>
        <p:spPr bwMode="auto">
          <a:xfrm flipH="1">
            <a:off x="5651500" y="4549775"/>
            <a:ext cx="504825" cy="1296988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6161" name="Line 17"/>
          <p:cNvSpPr>
            <a:spLocks noChangeShapeType="1"/>
          </p:cNvSpPr>
          <p:nvPr/>
        </p:nvSpPr>
        <p:spPr bwMode="auto">
          <a:xfrm>
            <a:off x="7451725" y="4549775"/>
            <a:ext cx="433388" cy="1296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6162" name="Line 18"/>
          <p:cNvSpPr>
            <a:spLocks noChangeShapeType="1"/>
          </p:cNvSpPr>
          <p:nvPr/>
        </p:nvSpPr>
        <p:spPr bwMode="auto">
          <a:xfrm>
            <a:off x="3563938" y="4117975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6163" name="Text Box 19"/>
          <p:cNvSpPr txBox="1">
            <a:spLocks noChangeArrowheads="1"/>
          </p:cNvSpPr>
          <p:nvPr/>
        </p:nvSpPr>
        <p:spPr bwMode="auto">
          <a:xfrm>
            <a:off x="4211638" y="3846513"/>
            <a:ext cx="1017587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Physiological</a:t>
            </a:r>
          </a:p>
          <a:p>
            <a:pPr algn="ctr"/>
            <a:r>
              <a:rPr lang="en-US" sz="1000" b="1"/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151" grpId="0" animBg="1"/>
      <p:bldP spid="2566157" grpId="0" animBg="1"/>
      <p:bldP spid="2566158" grpId="0" animBg="1"/>
      <p:bldP spid="2566159" grpId="0"/>
      <p:bldP spid="2566160" grpId="0" animBg="1"/>
      <p:bldP spid="2566161" grpId="0" animBg="1"/>
      <p:bldP spid="2566162" grpId="0" animBg="1"/>
      <p:bldP spid="25661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080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>
                <a:solidFill>
                  <a:srgbClr val="FF0000"/>
                </a:solidFill>
              </a:rPr>
              <a:t>Contrasting Impacts on NPP and Runoff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989" name="Picture 5" descr="pl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57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30" name="Rectangle 6"/>
          <p:cNvSpPr>
            <a:spLocks noChangeArrowheads="1"/>
          </p:cNvSpPr>
          <p:nvPr/>
        </p:nvSpPr>
        <p:spPr bwMode="auto">
          <a:xfrm>
            <a:off x="2268538" y="4724400"/>
            <a:ext cx="2159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1" name="Rectangle 7"/>
          <p:cNvSpPr>
            <a:spLocks noChangeArrowheads="1"/>
          </p:cNvSpPr>
          <p:nvPr/>
        </p:nvSpPr>
        <p:spPr bwMode="auto">
          <a:xfrm>
            <a:off x="3419475" y="3860800"/>
            <a:ext cx="2159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2" name="Rectangle 8"/>
          <p:cNvSpPr>
            <a:spLocks noChangeArrowheads="1"/>
          </p:cNvSpPr>
          <p:nvPr/>
        </p:nvSpPr>
        <p:spPr bwMode="auto">
          <a:xfrm>
            <a:off x="2195513" y="3932238"/>
            <a:ext cx="215900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3" name="Rectangle 9"/>
          <p:cNvSpPr>
            <a:spLocks noChangeArrowheads="1"/>
          </p:cNvSpPr>
          <p:nvPr/>
        </p:nvSpPr>
        <p:spPr bwMode="auto">
          <a:xfrm>
            <a:off x="1331913" y="2708275"/>
            <a:ext cx="2159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4" name="Rectangle 10"/>
          <p:cNvSpPr>
            <a:spLocks noChangeArrowheads="1"/>
          </p:cNvSpPr>
          <p:nvPr/>
        </p:nvSpPr>
        <p:spPr bwMode="auto">
          <a:xfrm>
            <a:off x="2771775" y="2492375"/>
            <a:ext cx="10795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5" name="Rectangle 11"/>
          <p:cNvSpPr>
            <a:spLocks noChangeArrowheads="1"/>
          </p:cNvSpPr>
          <p:nvPr/>
        </p:nvSpPr>
        <p:spPr bwMode="auto">
          <a:xfrm>
            <a:off x="2771775" y="2684463"/>
            <a:ext cx="10795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6" name="Rectangle 12"/>
          <p:cNvSpPr>
            <a:spLocks noChangeArrowheads="1"/>
          </p:cNvSpPr>
          <p:nvPr/>
        </p:nvSpPr>
        <p:spPr bwMode="auto">
          <a:xfrm>
            <a:off x="2771775" y="3141663"/>
            <a:ext cx="12239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7" name="Rectangle 13"/>
          <p:cNvSpPr>
            <a:spLocks noChangeArrowheads="1"/>
          </p:cNvSpPr>
          <p:nvPr/>
        </p:nvSpPr>
        <p:spPr bwMode="auto">
          <a:xfrm>
            <a:off x="2700338" y="2924175"/>
            <a:ext cx="12239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38" name="Rectangle 14"/>
          <p:cNvSpPr>
            <a:spLocks noChangeArrowheads="1"/>
          </p:cNvSpPr>
          <p:nvPr/>
        </p:nvSpPr>
        <p:spPr bwMode="auto">
          <a:xfrm>
            <a:off x="4643438" y="1628775"/>
            <a:ext cx="4500562" cy="4752975"/>
          </a:xfrm>
          <a:prstGeom prst="rect">
            <a:avLst/>
          </a:prstGeom>
          <a:solidFill>
            <a:srgbClr val="E1F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07016" y="6177498"/>
            <a:ext cx="65294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000" b="1" dirty="0" smtClean="0"/>
              <a:t>Can the combination of Carbon and Water Changes </a:t>
            </a:r>
          </a:p>
          <a:p>
            <a:pPr algn="r"/>
            <a:r>
              <a:rPr lang="en-GB" sz="2000" b="1" dirty="0" smtClean="0"/>
              <a:t>tell us the causes of those changes?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30" grpId="0" animBg="1"/>
      <p:bldP spid="2561031" grpId="0" animBg="1"/>
      <p:bldP spid="2561032" grpId="0" animBg="1"/>
      <p:bldP spid="2561033" grpId="0" animBg="1"/>
      <p:bldP spid="2561034" grpId="0" animBg="1"/>
      <p:bldP spid="2561035" grpId="0" animBg="1"/>
      <p:bldP spid="2561036" grpId="0" animBg="1"/>
      <p:bldP spid="25610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Uncertainty in Future Land 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FF0000"/>
                </a:solidFill>
              </a:rPr>
              <a:t>Carbon Storage in Tropics (30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3200" b="1" dirty="0" smtClean="0">
                <a:solidFill>
                  <a:srgbClr val="FF0000"/>
                </a:solidFill>
              </a:rPr>
              <a:t>N-30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3200" b="1" dirty="0" smtClean="0">
                <a:solidFill>
                  <a:srgbClr val="FF0000"/>
                </a:solidFill>
              </a:rPr>
              <a:t>S)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 C</a:t>
            </a:r>
            <a:r>
              <a:rPr lang="en-GB" sz="28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2800" b="1" dirty="0" smtClean="0">
                <a:solidFill>
                  <a:schemeClr val="tx1"/>
                </a:solidFill>
              </a:rPr>
              <a:t>MIP Models (</a:t>
            </a:r>
            <a:r>
              <a:rPr lang="en-GB" sz="2800" b="1" dirty="0" err="1" smtClean="0">
                <a:solidFill>
                  <a:schemeClr val="tx1"/>
                </a:solidFill>
              </a:rPr>
              <a:t>Friedlingstein</a:t>
            </a:r>
            <a:r>
              <a:rPr lang="en-GB" sz="2800" b="1" dirty="0" smtClean="0">
                <a:solidFill>
                  <a:schemeClr val="tx1"/>
                </a:solidFill>
              </a:rPr>
              <a:t> et al., 2006)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973" y="2856098"/>
            <a:ext cx="4571999" cy="365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0" y="2852935"/>
            <a:ext cx="4575952" cy="3662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0876" y="2175836"/>
            <a:ext cx="407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Models without </a:t>
            </a:r>
          </a:p>
          <a:p>
            <a:pPr algn="ctr"/>
            <a:r>
              <a:rPr lang="en-GB" sz="2000" b="1" dirty="0" smtClean="0"/>
              <a:t>climate affects on Carbon Cycle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1396" y="2132856"/>
            <a:ext cx="407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Models with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climate affects on Carbon Cycle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717032"/>
            <a:ext cx="1872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Symbol" pitchFamily="18" charset="2"/>
              </a:rPr>
              <a:t>D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L</a:t>
            </a:r>
            <a:r>
              <a:rPr lang="en-GB" sz="2000" b="1" dirty="0" smtClean="0"/>
              <a:t> = </a:t>
            </a:r>
            <a:r>
              <a:rPr lang="en-GB" sz="2000" b="1" dirty="0" smtClean="0">
                <a:latin typeface="Symbol" pitchFamily="18" charset="2"/>
              </a:rPr>
              <a:t>b. D</a:t>
            </a:r>
            <a:r>
              <a:rPr lang="en-GB" sz="2000" b="1" dirty="0" smtClean="0">
                <a:latin typeface="Arial" pitchFamily="34" charset="0"/>
              </a:rPr>
              <a:t>C</a:t>
            </a:r>
            <a:r>
              <a:rPr lang="en-GB" sz="2000" b="1" dirty="0" smtClean="0">
                <a:latin typeface="+mn-lt"/>
              </a:rPr>
              <a:t>O</a:t>
            </a:r>
            <a:r>
              <a:rPr lang="en-GB" sz="2000" b="1" baseline="-25000" dirty="0" smtClean="0">
                <a:latin typeface="+mn-lt"/>
              </a:rPr>
              <a:t>2</a:t>
            </a:r>
            <a:endParaRPr lang="en-GB" sz="2000" b="1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3717032"/>
            <a:ext cx="272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sz="2000" b="1" dirty="0" smtClean="0">
                <a:solidFill>
                  <a:srgbClr val="FF0000"/>
                </a:solidFill>
              </a:rPr>
              <a:t>C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L</a:t>
            </a:r>
            <a:r>
              <a:rPr lang="en-GB" sz="2000" b="1" dirty="0" smtClean="0">
                <a:solidFill>
                  <a:srgbClr val="FF0000"/>
                </a:solidFill>
              </a:rPr>
              <a:t> = 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</a:rPr>
              <a:t>b. D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GB" sz="2000" b="1" dirty="0" smtClean="0">
                <a:solidFill>
                  <a:srgbClr val="FF0000"/>
                </a:solidFill>
              </a:rPr>
              <a:t>O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 </a:t>
            </a:r>
            <a:r>
              <a:rPr lang="en-GB" sz="2000" b="1" dirty="0" smtClean="0">
                <a:solidFill>
                  <a:srgbClr val="FF0000"/>
                </a:solidFill>
              </a:rPr>
              <a:t>+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</a:rPr>
              <a:t>g. D</a:t>
            </a:r>
            <a:r>
              <a:rPr lang="en-GB" sz="2000" b="1" dirty="0" smtClean="0">
                <a:solidFill>
                  <a:srgbClr val="FF0000"/>
                </a:solidFill>
              </a:rPr>
              <a:t>T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L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52413" y="-26988"/>
            <a:ext cx="8229601" cy="11430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smtClean="0">
                <a:solidFill>
                  <a:srgbClr val="FF0000"/>
                </a:solidFill>
              </a:rPr>
              <a:t>Contrasting Climate &amp; Physiological</a:t>
            </a:r>
            <a:br>
              <a:rPr lang="en-GB" sz="3200" b="1" smtClean="0">
                <a:solidFill>
                  <a:srgbClr val="FF0000"/>
                </a:solidFill>
              </a:rPr>
            </a:br>
            <a:r>
              <a:rPr lang="en-GB" sz="3200" b="1" smtClean="0">
                <a:solidFill>
                  <a:srgbClr val="FF0000"/>
                </a:solidFill>
              </a:rPr>
              <a:t>Impacts on NPP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12" name="Picture 4" descr="fig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208963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05" name="Rectangle 5"/>
          <p:cNvSpPr>
            <a:spLocks noChangeArrowheads="1"/>
          </p:cNvSpPr>
          <p:nvPr/>
        </p:nvSpPr>
        <p:spPr bwMode="auto">
          <a:xfrm>
            <a:off x="4500563" y="981075"/>
            <a:ext cx="4032250" cy="2933700"/>
          </a:xfrm>
          <a:prstGeom prst="rect">
            <a:avLst/>
          </a:prstGeom>
          <a:solidFill>
            <a:srgbClr val="E1F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006" name="Rectangle 6"/>
          <p:cNvSpPr>
            <a:spLocks noChangeArrowheads="1"/>
          </p:cNvSpPr>
          <p:nvPr/>
        </p:nvSpPr>
        <p:spPr bwMode="auto">
          <a:xfrm>
            <a:off x="250825" y="981075"/>
            <a:ext cx="4249738" cy="2952750"/>
          </a:xfrm>
          <a:prstGeom prst="rect">
            <a:avLst/>
          </a:prstGeom>
          <a:solidFill>
            <a:srgbClr val="E1F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007" name="Rectangle 7"/>
          <p:cNvSpPr>
            <a:spLocks noChangeArrowheads="1"/>
          </p:cNvSpPr>
          <p:nvPr/>
        </p:nvSpPr>
        <p:spPr bwMode="auto">
          <a:xfrm>
            <a:off x="250825" y="3860800"/>
            <a:ext cx="4249738" cy="2952750"/>
          </a:xfrm>
          <a:prstGeom prst="rect">
            <a:avLst/>
          </a:prstGeom>
          <a:solidFill>
            <a:srgbClr val="E1F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008" name="Rectangle 8"/>
          <p:cNvSpPr>
            <a:spLocks noChangeArrowheads="1"/>
          </p:cNvSpPr>
          <p:nvPr/>
        </p:nvSpPr>
        <p:spPr bwMode="auto">
          <a:xfrm>
            <a:off x="4283075" y="3860800"/>
            <a:ext cx="4249738" cy="2952750"/>
          </a:xfrm>
          <a:prstGeom prst="rect">
            <a:avLst/>
          </a:prstGeom>
          <a:solidFill>
            <a:srgbClr val="E1F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009" name="Text Box 9"/>
          <p:cNvSpPr txBox="1">
            <a:spLocks noChangeArrowheads="1"/>
          </p:cNvSpPr>
          <p:nvPr/>
        </p:nvSpPr>
        <p:spPr bwMode="auto">
          <a:xfrm>
            <a:off x="1403350" y="981075"/>
            <a:ext cx="219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CC00"/>
                </a:solidFill>
              </a:rPr>
              <a:t>CO</a:t>
            </a:r>
            <a:r>
              <a:rPr lang="en-GB" b="1" baseline="-25000">
                <a:solidFill>
                  <a:srgbClr val="00CC00"/>
                </a:solidFill>
              </a:rPr>
              <a:t>2 </a:t>
            </a:r>
            <a:r>
              <a:rPr lang="en-GB" b="1">
                <a:solidFill>
                  <a:srgbClr val="00CC00"/>
                </a:solidFill>
              </a:rPr>
              <a:t>Physiology Only</a:t>
            </a:r>
            <a:endParaRPr lang="en-US" b="1">
              <a:solidFill>
                <a:srgbClr val="00CC00"/>
              </a:solidFill>
            </a:endParaRPr>
          </a:p>
        </p:txBody>
      </p:sp>
      <p:sp>
        <p:nvSpPr>
          <p:cNvPr id="2560010" name="Text Box 10"/>
          <p:cNvSpPr txBox="1">
            <a:spLocks noChangeArrowheads="1"/>
          </p:cNvSpPr>
          <p:nvPr/>
        </p:nvSpPr>
        <p:spPr bwMode="auto">
          <a:xfrm>
            <a:off x="5580063" y="981075"/>
            <a:ext cx="222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Climate Change Only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560011" name="Text Box 11"/>
          <p:cNvSpPr txBox="1">
            <a:spLocks noChangeArrowheads="1"/>
          </p:cNvSpPr>
          <p:nvPr/>
        </p:nvSpPr>
        <p:spPr bwMode="auto">
          <a:xfrm>
            <a:off x="5364163" y="3956050"/>
            <a:ext cx="265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9900"/>
                </a:solidFill>
              </a:rPr>
              <a:t>-Aerosol Physiology Only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2560012" name="Text Box 12"/>
          <p:cNvSpPr txBox="1">
            <a:spLocks noChangeArrowheads="1"/>
          </p:cNvSpPr>
          <p:nvPr/>
        </p:nvSpPr>
        <p:spPr bwMode="auto">
          <a:xfrm>
            <a:off x="1403350" y="3956050"/>
            <a:ext cx="205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O</a:t>
            </a:r>
            <a:r>
              <a:rPr lang="en-GB" b="1" baseline="-25000">
                <a:solidFill>
                  <a:schemeClr val="accent2"/>
                </a:solidFill>
              </a:rPr>
              <a:t>3 </a:t>
            </a:r>
            <a:r>
              <a:rPr lang="en-GB" b="1">
                <a:solidFill>
                  <a:schemeClr val="accent2"/>
                </a:solidFill>
              </a:rPr>
              <a:t>Physiology Only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09" grpId="0"/>
      <p:bldP spid="2560010" grpId="0"/>
      <p:bldP spid="2560011" grpId="0"/>
      <p:bldP spid="25600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23925" y="3940175"/>
            <a:ext cx="2654300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    GHGs &amp; AEROSOLS   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631950" y="5214938"/>
            <a:ext cx="11064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Anthropogenic</a:t>
            </a:r>
          </a:p>
          <a:p>
            <a:pPr algn="ctr"/>
            <a:r>
              <a:rPr lang="en-US" sz="1000" b="1"/>
              <a:t>Emissions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2124075" y="4324350"/>
            <a:ext cx="0" cy="8651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57375" y="188913"/>
            <a:ext cx="375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/>
              <a:t>Indirect Climate Forcing </a:t>
            </a:r>
          </a:p>
        </p:txBody>
      </p:sp>
      <p:sp>
        <p:nvSpPr>
          <p:cNvPr id="2580486" name="Text Box 6"/>
          <p:cNvSpPr txBox="1">
            <a:spLocks noChangeArrowheads="1"/>
          </p:cNvSpPr>
          <p:nvPr/>
        </p:nvSpPr>
        <p:spPr bwMode="auto">
          <a:xfrm>
            <a:off x="3879850" y="1309688"/>
            <a:ext cx="112395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CLIMATE</a:t>
            </a:r>
          </a:p>
        </p:txBody>
      </p:sp>
      <p:sp>
        <p:nvSpPr>
          <p:cNvPr id="2580487" name="Text Box 7"/>
          <p:cNvSpPr txBox="1">
            <a:spLocks noChangeArrowheads="1"/>
          </p:cNvSpPr>
          <p:nvPr/>
        </p:nvSpPr>
        <p:spPr bwMode="auto">
          <a:xfrm>
            <a:off x="5965825" y="3911600"/>
            <a:ext cx="1630363" cy="619125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33CC33"/>
                </a:solidFill>
              </a:rPr>
              <a:t>LAND</a:t>
            </a:r>
          </a:p>
          <a:p>
            <a:pPr algn="ctr"/>
            <a:r>
              <a:rPr lang="en-US" b="1">
                <a:solidFill>
                  <a:srgbClr val="33CC33"/>
                </a:solidFill>
              </a:rPr>
              <a:t>ECOSYSTEMS</a:t>
            </a:r>
          </a:p>
        </p:txBody>
      </p:sp>
      <p:sp>
        <p:nvSpPr>
          <p:cNvPr id="2580488" name="Text Box 8"/>
          <p:cNvSpPr txBox="1">
            <a:spLocks noChangeArrowheads="1"/>
          </p:cNvSpPr>
          <p:nvPr/>
        </p:nvSpPr>
        <p:spPr bwMode="auto">
          <a:xfrm>
            <a:off x="6156325" y="2101850"/>
            <a:ext cx="604838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</a:t>
            </a:r>
            <a:r>
              <a:rPr lang="en-US" b="1" baseline="-25000"/>
              <a:t>2</a:t>
            </a:r>
          </a:p>
        </p:txBody>
      </p:sp>
      <p:sp>
        <p:nvSpPr>
          <p:cNvPr id="2580489" name="Freeform 9"/>
          <p:cNvSpPr>
            <a:spLocks/>
          </p:cNvSpPr>
          <p:nvPr/>
        </p:nvSpPr>
        <p:spPr bwMode="auto">
          <a:xfrm>
            <a:off x="6588125" y="2462213"/>
            <a:ext cx="504825" cy="1439862"/>
          </a:xfrm>
          <a:custGeom>
            <a:avLst/>
            <a:gdLst>
              <a:gd name="T0" fmla="*/ 318 w 318"/>
              <a:gd name="T1" fmla="*/ 907 h 907"/>
              <a:gd name="T2" fmla="*/ 227 w 318"/>
              <a:gd name="T3" fmla="*/ 453 h 907"/>
              <a:gd name="T4" fmla="*/ 0 w 318"/>
              <a:gd name="T5" fmla="*/ 0 h 907"/>
              <a:gd name="T6" fmla="*/ 0 60000 65536"/>
              <a:gd name="T7" fmla="*/ 0 60000 65536"/>
              <a:gd name="T8" fmla="*/ 0 60000 65536"/>
              <a:gd name="T9" fmla="*/ 0 w 318"/>
              <a:gd name="T10" fmla="*/ 0 h 907"/>
              <a:gd name="T11" fmla="*/ 318 w 318"/>
              <a:gd name="T12" fmla="*/ 907 h 9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907">
                <a:moveTo>
                  <a:pt x="318" y="907"/>
                </a:moveTo>
                <a:cubicBezTo>
                  <a:pt x="299" y="755"/>
                  <a:pt x="280" y="604"/>
                  <a:pt x="227" y="453"/>
                </a:cubicBezTo>
                <a:cubicBezTo>
                  <a:pt x="174" y="302"/>
                  <a:pt x="87" y="151"/>
                  <a:pt x="0" y="0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490" name="Freeform 10"/>
          <p:cNvSpPr>
            <a:spLocks/>
          </p:cNvSpPr>
          <p:nvPr/>
        </p:nvSpPr>
        <p:spPr bwMode="auto">
          <a:xfrm>
            <a:off x="5014913" y="1454150"/>
            <a:ext cx="1366837" cy="647700"/>
          </a:xfrm>
          <a:custGeom>
            <a:avLst/>
            <a:gdLst>
              <a:gd name="T0" fmla="*/ 861 w 861"/>
              <a:gd name="T1" fmla="*/ 408 h 408"/>
              <a:gd name="T2" fmla="*/ 498 w 861"/>
              <a:gd name="T3" fmla="*/ 136 h 408"/>
              <a:gd name="T4" fmla="*/ 0 w 861"/>
              <a:gd name="T5" fmla="*/ 0 h 408"/>
              <a:gd name="T6" fmla="*/ 0 60000 65536"/>
              <a:gd name="T7" fmla="*/ 0 60000 65536"/>
              <a:gd name="T8" fmla="*/ 0 60000 65536"/>
              <a:gd name="T9" fmla="*/ 0 w 861"/>
              <a:gd name="T10" fmla="*/ 0 h 408"/>
              <a:gd name="T11" fmla="*/ 861 w 86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408">
                <a:moveTo>
                  <a:pt x="861" y="408"/>
                </a:moveTo>
                <a:cubicBezTo>
                  <a:pt x="751" y="306"/>
                  <a:pt x="641" y="204"/>
                  <a:pt x="498" y="136"/>
                </a:cubicBezTo>
                <a:cubicBezTo>
                  <a:pt x="355" y="68"/>
                  <a:pt x="177" y="34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491" name="Text Box 11"/>
          <p:cNvSpPr txBox="1">
            <a:spLocks noChangeArrowheads="1"/>
          </p:cNvSpPr>
          <p:nvPr/>
        </p:nvSpPr>
        <p:spPr bwMode="auto">
          <a:xfrm>
            <a:off x="5499100" y="1479550"/>
            <a:ext cx="941388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Greenhouse</a:t>
            </a:r>
          </a:p>
          <a:p>
            <a:pPr algn="ctr"/>
            <a:r>
              <a:rPr lang="en-US" sz="1000" b="1"/>
              <a:t>Effect</a:t>
            </a:r>
          </a:p>
        </p:txBody>
      </p:sp>
      <p:sp>
        <p:nvSpPr>
          <p:cNvPr id="2580492" name="Text Box 12"/>
          <p:cNvSpPr txBox="1">
            <a:spLocks noChangeArrowheads="1"/>
          </p:cNvSpPr>
          <p:nvPr/>
        </p:nvSpPr>
        <p:spPr bwMode="auto">
          <a:xfrm>
            <a:off x="6557963" y="2852738"/>
            <a:ext cx="1020762" cy="568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Change in </a:t>
            </a:r>
          </a:p>
          <a:p>
            <a:pPr algn="ctr"/>
            <a:r>
              <a:rPr lang="en-US" sz="1000" b="1"/>
              <a:t>Land Carbon </a:t>
            </a:r>
          </a:p>
          <a:p>
            <a:pPr algn="ctr"/>
            <a:r>
              <a:rPr lang="en-US" sz="1000" b="1"/>
              <a:t>Storage</a:t>
            </a:r>
          </a:p>
        </p:txBody>
      </p:sp>
      <p:sp>
        <p:nvSpPr>
          <p:cNvPr id="2580493" name="Line 13"/>
          <p:cNvSpPr>
            <a:spLocks noChangeShapeType="1"/>
          </p:cNvSpPr>
          <p:nvPr/>
        </p:nvSpPr>
        <p:spPr bwMode="auto">
          <a:xfrm>
            <a:off x="3563938" y="4117975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494" name="Text Box 14"/>
          <p:cNvSpPr txBox="1">
            <a:spLocks noChangeArrowheads="1"/>
          </p:cNvSpPr>
          <p:nvPr/>
        </p:nvSpPr>
        <p:spPr bwMode="auto">
          <a:xfrm>
            <a:off x="4211638" y="3846513"/>
            <a:ext cx="1017587" cy="415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Physiological</a:t>
            </a:r>
          </a:p>
          <a:p>
            <a:pPr algn="ctr"/>
            <a:r>
              <a:rPr lang="en-US" sz="1000" b="1"/>
              <a:t>Effects</a:t>
            </a:r>
          </a:p>
        </p:txBody>
      </p:sp>
      <p:sp>
        <p:nvSpPr>
          <p:cNvPr id="2580495" name="Text Box 15"/>
          <p:cNvSpPr txBox="1">
            <a:spLocks noChangeArrowheads="1"/>
          </p:cNvSpPr>
          <p:nvPr/>
        </p:nvSpPr>
        <p:spPr bwMode="auto">
          <a:xfrm>
            <a:off x="6665913" y="1431925"/>
            <a:ext cx="229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i="1"/>
              <a:t>Indirect Radiative</a:t>
            </a:r>
          </a:p>
          <a:p>
            <a:pPr algn="ctr"/>
            <a:r>
              <a:rPr lang="en-GB" sz="2000" b="1" i="1"/>
              <a:t>Forcing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486" grpId="0" animBg="1"/>
      <p:bldP spid="2580487" grpId="0" animBg="1"/>
      <p:bldP spid="2580488" grpId="0" animBg="1"/>
      <p:bldP spid="2580489" grpId="0" animBg="1"/>
      <p:bldP spid="2580490" grpId="0" animBg="1"/>
      <p:bldP spid="2580491" grpId="0" animBg="1"/>
      <p:bldP spid="2580492" grpId="0" animBg="1"/>
      <p:bldP spid="2580493" grpId="0" animBg="1"/>
      <p:bldP spid="2580494" grpId="0" animBg="1"/>
      <p:bldP spid="25804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b="1" smtClean="0">
                <a:solidFill>
                  <a:schemeClr val="tx1"/>
                </a:solidFill>
              </a:rPr>
              <a:t>Impact on Land Carbon Storage of +1 W m</a:t>
            </a:r>
            <a:r>
              <a:rPr lang="en-GB" sz="2400" b="1" baseline="30000" smtClean="0">
                <a:solidFill>
                  <a:schemeClr val="tx1"/>
                </a:solidFill>
              </a:rPr>
              <a:t>-2</a:t>
            </a:r>
            <a:br>
              <a:rPr lang="en-GB" sz="2400" b="1" baseline="30000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graphicFrame>
        <p:nvGraphicFramePr>
          <p:cNvPr id="256409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70088"/>
          <a:ext cx="4038600" cy="3784600"/>
        </p:xfrm>
        <a:graphic>
          <a:graphicData uri="http://schemas.openxmlformats.org/presentationml/2006/ole">
            <p:oleObj spid="_x0000_s5122" name="Chart" r:id="rId3" imgW="4238446" imgH="3971746" progId="Excel.Sheet.8">
              <p:embed/>
            </p:oleObj>
          </a:graphicData>
        </a:graphic>
      </p:graphicFrame>
      <p:sp>
        <p:nvSpPr>
          <p:cNvPr id="2564100" name="Text Box 4"/>
          <p:cNvSpPr txBox="1">
            <a:spLocks noChangeArrowheads="1"/>
          </p:cNvSpPr>
          <p:nvPr/>
        </p:nvSpPr>
        <p:spPr bwMode="auto">
          <a:xfrm>
            <a:off x="5589588" y="4029075"/>
            <a:ext cx="56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CC00"/>
                </a:solidFill>
              </a:rPr>
              <a:t>CO</a:t>
            </a:r>
            <a:r>
              <a:rPr lang="en-GB" b="1" baseline="-25000">
                <a:solidFill>
                  <a:srgbClr val="00CC00"/>
                </a:solidFill>
              </a:rPr>
              <a:t>2</a:t>
            </a:r>
            <a:endParaRPr lang="en-US" b="1" baseline="-25000">
              <a:solidFill>
                <a:srgbClr val="00CC00"/>
              </a:solidFill>
            </a:endParaRPr>
          </a:p>
        </p:txBody>
      </p:sp>
      <p:sp>
        <p:nvSpPr>
          <p:cNvPr id="2564101" name="Text Box 5"/>
          <p:cNvSpPr txBox="1">
            <a:spLocks noChangeArrowheads="1"/>
          </p:cNvSpPr>
          <p:nvPr/>
        </p:nvSpPr>
        <p:spPr bwMode="auto">
          <a:xfrm>
            <a:off x="6372225" y="2852738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33CC"/>
                </a:solidFill>
              </a:rPr>
              <a:t>O</a:t>
            </a:r>
            <a:r>
              <a:rPr lang="en-GB" b="1" baseline="-25000">
                <a:solidFill>
                  <a:srgbClr val="3333CC"/>
                </a:solidFill>
              </a:rPr>
              <a:t>3</a:t>
            </a:r>
            <a:endParaRPr lang="en-US" b="1" baseline="-25000">
              <a:solidFill>
                <a:srgbClr val="3333CC"/>
              </a:solidFill>
            </a:endParaRPr>
          </a:p>
        </p:txBody>
      </p:sp>
      <p:sp>
        <p:nvSpPr>
          <p:cNvPr id="2564102" name="Text Box 6"/>
          <p:cNvSpPr txBox="1">
            <a:spLocks noChangeArrowheads="1"/>
          </p:cNvSpPr>
          <p:nvPr/>
        </p:nvSpPr>
        <p:spPr bwMode="auto">
          <a:xfrm>
            <a:off x="7019925" y="3357563"/>
            <a:ext cx="623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9900"/>
                </a:solidFill>
              </a:rPr>
              <a:t>AERO</a:t>
            </a:r>
            <a:endParaRPr lang="en-US" sz="1200" b="1">
              <a:solidFill>
                <a:srgbClr val="FF9900"/>
              </a:solidFill>
            </a:endParaRPr>
          </a:p>
        </p:txBody>
      </p:sp>
      <p:sp>
        <p:nvSpPr>
          <p:cNvPr id="2564103" name="Text Box 7"/>
          <p:cNvSpPr txBox="1">
            <a:spLocks noChangeArrowheads="1"/>
          </p:cNvSpPr>
          <p:nvPr/>
        </p:nvSpPr>
        <p:spPr bwMode="auto">
          <a:xfrm>
            <a:off x="7812088" y="342900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CH</a:t>
            </a:r>
            <a:r>
              <a:rPr lang="en-GB" b="1" baseline="-25000">
                <a:solidFill>
                  <a:srgbClr val="FF0000"/>
                </a:solidFill>
              </a:rPr>
              <a:t>4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564104" name="Line 8"/>
          <p:cNvSpPr>
            <a:spLocks noChangeShapeType="1"/>
          </p:cNvSpPr>
          <p:nvPr/>
        </p:nvSpPr>
        <p:spPr bwMode="auto">
          <a:xfrm>
            <a:off x="5435600" y="5257800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56410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970088"/>
          <a:ext cx="4038600" cy="3784600"/>
        </p:xfrm>
        <a:graphic>
          <a:graphicData uri="http://schemas.openxmlformats.org/presentationml/2006/ole">
            <p:oleObj spid="_x0000_s5123" name="Chart" r:id="rId4" imgW="4229279" imgH="3962579" progId="Excel.Sheet.8">
              <p:embed/>
            </p:oleObj>
          </a:graphicData>
        </a:graphic>
      </p:graphicFrame>
      <p:sp>
        <p:nvSpPr>
          <p:cNvPr id="2564106" name="Text Box 10"/>
          <p:cNvSpPr txBox="1">
            <a:spLocks noChangeArrowheads="1"/>
          </p:cNvSpPr>
          <p:nvPr/>
        </p:nvSpPr>
        <p:spPr bwMode="auto">
          <a:xfrm>
            <a:off x="1476375" y="3135313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CC00"/>
                </a:solidFill>
              </a:rPr>
              <a:t>CO</a:t>
            </a:r>
            <a:r>
              <a:rPr lang="en-GB" b="1" baseline="-25000">
                <a:solidFill>
                  <a:srgbClr val="00CC00"/>
                </a:solidFill>
              </a:rPr>
              <a:t>2</a:t>
            </a:r>
            <a:endParaRPr lang="en-US" b="1" baseline="-25000">
              <a:solidFill>
                <a:srgbClr val="00CC00"/>
              </a:solidFill>
            </a:endParaRPr>
          </a:p>
        </p:txBody>
      </p:sp>
      <p:sp>
        <p:nvSpPr>
          <p:cNvPr id="2564107" name="Text Box 11"/>
          <p:cNvSpPr txBox="1">
            <a:spLocks noChangeArrowheads="1"/>
          </p:cNvSpPr>
          <p:nvPr/>
        </p:nvSpPr>
        <p:spPr bwMode="auto">
          <a:xfrm>
            <a:off x="2297113" y="5321300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33CC"/>
                </a:solidFill>
              </a:rPr>
              <a:t>O</a:t>
            </a:r>
            <a:r>
              <a:rPr lang="en-GB" b="1" baseline="-25000">
                <a:solidFill>
                  <a:srgbClr val="3333CC"/>
                </a:solidFill>
              </a:rPr>
              <a:t>3</a:t>
            </a:r>
            <a:endParaRPr lang="en-US" b="1" baseline="-25000">
              <a:solidFill>
                <a:srgbClr val="3333CC"/>
              </a:solidFill>
            </a:endParaRPr>
          </a:p>
        </p:txBody>
      </p:sp>
      <p:sp>
        <p:nvSpPr>
          <p:cNvPr id="2564108" name="Text Box 12"/>
          <p:cNvSpPr txBox="1">
            <a:spLocks noChangeArrowheads="1"/>
          </p:cNvSpPr>
          <p:nvPr/>
        </p:nvSpPr>
        <p:spPr bwMode="auto">
          <a:xfrm>
            <a:off x="2916238" y="4548188"/>
            <a:ext cx="623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9900"/>
                </a:solidFill>
              </a:rPr>
              <a:t>AERO</a:t>
            </a:r>
            <a:endParaRPr lang="en-US" sz="1200" b="1">
              <a:solidFill>
                <a:srgbClr val="FF9900"/>
              </a:solidFill>
            </a:endParaRPr>
          </a:p>
        </p:txBody>
      </p:sp>
      <p:sp>
        <p:nvSpPr>
          <p:cNvPr id="2564109" name="Text Box 13"/>
          <p:cNvSpPr txBox="1">
            <a:spLocks noChangeArrowheads="1"/>
          </p:cNvSpPr>
          <p:nvPr/>
        </p:nvSpPr>
        <p:spPr bwMode="auto">
          <a:xfrm>
            <a:off x="3708400" y="4270375"/>
            <a:ext cx="554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CH</a:t>
            </a:r>
            <a:r>
              <a:rPr lang="en-GB" b="1" baseline="-25000">
                <a:solidFill>
                  <a:srgbClr val="FF0000"/>
                </a:solidFill>
              </a:rPr>
              <a:t>4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564110" name="Line 14"/>
          <p:cNvSpPr>
            <a:spLocks noChangeShapeType="1"/>
          </p:cNvSpPr>
          <p:nvPr/>
        </p:nvSpPr>
        <p:spPr bwMode="auto">
          <a:xfrm>
            <a:off x="1365250" y="383222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4111" name="Text Box 15"/>
          <p:cNvSpPr txBox="1">
            <a:spLocks noChangeArrowheads="1"/>
          </p:cNvSpPr>
          <p:nvPr/>
        </p:nvSpPr>
        <p:spPr bwMode="auto">
          <a:xfrm>
            <a:off x="519113" y="5921375"/>
            <a:ext cx="8032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i="1"/>
              <a:t>Land Carbon Radiative Forcing</a:t>
            </a:r>
            <a:r>
              <a:rPr lang="en-GB"/>
              <a:t> is extra radiative forcing due to released land carbon </a:t>
            </a:r>
          </a:p>
          <a:p>
            <a:pPr algn="ctr"/>
            <a:r>
              <a:rPr lang="en-GB"/>
              <a:t>relative to CO</a:t>
            </a:r>
            <a:r>
              <a:rPr lang="en-GB" baseline="-25000"/>
              <a:t>2</a:t>
            </a:r>
            <a:r>
              <a:rPr lang="en-GB"/>
              <a:t> </a:t>
            </a:r>
          </a:p>
          <a:p>
            <a:pPr algn="ctr"/>
            <a:r>
              <a:rPr lang="en-GB"/>
              <a:t>(assuming an Airborne Fraction of 0.5)</a:t>
            </a:r>
            <a:endParaRPr lang="en-US"/>
          </a:p>
        </p:txBody>
      </p:sp>
      <p:sp>
        <p:nvSpPr>
          <p:cNvPr id="2564112" name="Line 16"/>
          <p:cNvSpPr>
            <a:spLocks noChangeShapeType="1"/>
          </p:cNvSpPr>
          <p:nvPr/>
        </p:nvSpPr>
        <p:spPr bwMode="auto">
          <a:xfrm>
            <a:off x="5508625" y="4346575"/>
            <a:ext cx="32400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4113" name="Line 17"/>
          <p:cNvSpPr>
            <a:spLocks noChangeShapeType="1"/>
          </p:cNvSpPr>
          <p:nvPr/>
        </p:nvSpPr>
        <p:spPr bwMode="auto">
          <a:xfrm flipV="1">
            <a:off x="8748713" y="2636838"/>
            <a:ext cx="0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4114" name="Text Box 18"/>
          <p:cNvSpPr txBox="1">
            <a:spLocks noChangeArrowheads="1"/>
          </p:cNvSpPr>
          <p:nvPr/>
        </p:nvSpPr>
        <p:spPr bwMode="auto">
          <a:xfrm>
            <a:off x="8315325" y="2997200"/>
            <a:ext cx="79375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/>
              <a:t>Land C</a:t>
            </a:r>
          </a:p>
          <a:p>
            <a:pPr algn="ctr"/>
            <a:r>
              <a:rPr lang="en-GB" sz="1400" b="1"/>
              <a:t>RF</a:t>
            </a:r>
            <a:endParaRPr lang="en-US" sz="1400" b="1"/>
          </a:p>
        </p:txBody>
      </p:sp>
      <p:sp>
        <p:nvSpPr>
          <p:cNvPr id="2564115" name="Rectangle 19"/>
          <p:cNvSpPr>
            <a:spLocks noChangeArrowheads="1"/>
          </p:cNvSpPr>
          <p:nvPr/>
        </p:nvSpPr>
        <p:spPr bwMode="auto">
          <a:xfrm>
            <a:off x="468313" y="1206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b="1"/>
              <a:t>and Total Effective Radiative Forcing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64099" grpId="0"/>
      <p:bldP spid="2564100" grpId="0"/>
      <p:bldP spid="2564101" grpId="0"/>
      <p:bldP spid="2564102" grpId="0"/>
      <p:bldP spid="2564103" grpId="0"/>
      <p:bldP spid="2564104" grpId="0" animBg="1"/>
      <p:bldOleChart spid="2564105" grpId="0"/>
      <p:bldP spid="2564106" grpId="0"/>
      <p:bldP spid="2564107" grpId="0"/>
      <p:bldP spid="2564108" grpId="0"/>
      <p:bldP spid="2564109" grpId="0"/>
      <p:bldP spid="2564110" grpId="0" animBg="1"/>
      <p:bldP spid="2564111" grpId="0"/>
      <p:bldP spid="2564112" grpId="0" animBg="1"/>
      <p:bldP spid="2564112" grpId="1" animBg="1"/>
      <p:bldP spid="2564113" grpId="0" animBg="1"/>
      <p:bldP spid="2564114" grpId="0" animBg="1"/>
      <p:bldP spid="25641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252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48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000" dirty="0" smtClean="0"/>
              <a:t>The Land Carbon Cycle is affected </a:t>
            </a:r>
            <a:r>
              <a:rPr lang="en-GB" sz="2000" i="1" dirty="0" smtClean="0"/>
              <a:t>physiologically </a:t>
            </a:r>
            <a:r>
              <a:rPr lang="en-GB" sz="2000" dirty="0" smtClean="0"/>
              <a:t>by many atmospheric pollutants, as well as via the impact of these pollutants on climate change.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000" dirty="0" smtClean="0"/>
              <a:t>The </a:t>
            </a:r>
            <a:r>
              <a:rPr lang="en-GB" sz="2000" i="1" dirty="0" smtClean="0"/>
              <a:t>Physiological Impacts</a:t>
            </a:r>
            <a:r>
              <a:rPr lang="en-GB" sz="2000" dirty="0" smtClean="0"/>
              <a:t> of different atmospheric pollutants on land ecosystem services vary radically, and are often larger than the impacts of climate change alone.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000" dirty="0" smtClean="0"/>
              <a:t>Current global models suggest that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fertilization will increase land carbon storage, whereas climate change alone will tend to reduce it. Reductions in aerosols or increases in ground-level 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would have even more negative impacts on land carbon storage. 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000" dirty="0" smtClean="0"/>
              <a:t>There are significant uncertainties in the size of each of these effects. These uncertainties matter for Earth System Models and also climate policy.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Char char="Ø"/>
            </a:pPr>
            <a:r>
              <a:rPr lang="en-GB" sz="2000" dirty="0" smtClean="0"/>
              <a:t>In some cases the spread in global model results, reveals an across-model relationship between some “observable” (e.g. </a:t>
            </a:r>
            <a:r>
              <a:rPr lang="en-GB" sz="2000" dirty="0" err="1" smtClean="0"/>
              <a:t>Interannual</a:t>
            </a:r>
            <a:r>
              <a:rPr lang="en-GB" sz="2000" dirty="0" smtClean="0"/>
              <a:t> variability in CO2) and something we would like to predict (e.g. Climate sensitivity of tropical land carbon).  </a:t>
            </a:r>
            <a:endParaRPr lang="en-GB" sz="20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  <a:ln>
            <a:noFill/>
          </a:ln>
        </p:spPr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Uncertainty in Future Land 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FF0000"/>
                </a:solidFill>
              </a:rPr>
              <a:t>Carbon Storage in Tropics (30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3200" b="1" dirty="0" smtClean="0">
                <a:solidFill>
                  <a:srgbClr val="FF0000"/>
                </a:solidFill>
              </a:rPr>
              <a:t>N-30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3200" b="1" dirty="0" smtClean="0">
                <a:solidFill>
                  <a:srgbClr val="FF0000"/>
                </a:solidFill>
              </a:rPr>
              <a:t>S)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 C</a:t>
            </a:r>
            <a:r>
              <a:rPr lang="en-GB" sz="28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2800" b="1" dirty="0" smtClean="0">
                <a:solidFill>
                  <a:schemeClr val="tx1"/>
                </a:solidFill>
              </a:rPr>
              <a:t>MIP Models (</a:t>
            </a:r>
            <a:r>
              <a:rPr lang="en-GB" sz="2800" b="1" dirty="0" err="1" smtClean="0">
                <a:solidFill>
                  <a:schemeClr val="tx1"/>
                </a:solidFill>
              </a:rPr>
              <a:t>Friedlingstein</a:t>
            </a:r>
            <a:r>
              <a:rPr lang="en-GB" sz="2800" b="1" dirty="0" smtClean="0">
                <a:solidFill>
                  <a:schemeClr val="tx1"/>
                </a:solidFill>
              </a:rPr>
              <a:t> et al., 2006)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533952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627784" y="4797152"/>
            <a:ext cx="1008112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2160" y="2276872"/>
            <a:ext cx="1152128" cy="936104"/>
          </a:xfrm>
          <a:prstGeom prst="straightConnector1">
            <a:avLst/>
          </a:prstGeom>
          <a:ln w="762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4509120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TROPICS become a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1783" y="2204864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TROPICS becomes a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Strong CO</a:t>
            </a:r>
            <a:r>
              <a:rPr lang="en-GB" b="1" baseline="-25000" dirty="0" smtClean="0">
                <a:solidFill>
                  <a:srgbClr val="00B050"/>
                </a:solidFill>
              </a:rPr>
              <a:t>2</a:t>
            </a:r>
            <a:r>
              <a:rPr lang="en-GB" b="1" dirty="0" smtClean="0">
                <a:solidFill>
                  <a:srgbClr val="00B050"/>
                </a:solidFill>
              </a:rPr>
              <a:t> Sink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9431" y="3585210"/>
            <a:ext cx="455284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Factor of 4 Uncertainty in Climate</a:t>
            </a:r>
          </a:p>
          <a:p>
            <a:r>
              <a:rPr lang="en-GB" sz="2000" b="1" i="1" dirty="0" smtClean="0">
                <a:solidFill>
                  <a:srgbClr val="FF0000"/>
                </a:solidFill>
              </a:rPr>
              <a:t>Sensitivity of Tropical Land Carbon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4175162" y="2816932"/>
            <a:ext cx="1368152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11960" y="5013176"/>
            <a:ext cx="1296144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6376" y="5733256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endParaRPr lang="en-GB" sz="60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8"/>
            <a:ext cx="502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n-GB" sz="60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Uncertainty in Future Land 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FF0000"/>
                </a:solidFill>
              </a:rPr>
              <a:t>Carbon Storage in Tropics (30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3200" b="1" dirty="0" smtClean="0">
                <a:solidFill>
                  <a:srgbClr val="FF0000"/>
                </a:solidFill>
              </a:rPr>
              <a:t>N-30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3200" b="1" dirty="0" smtClean="0">
                <a:solidFill>
                  <a:srgbClr val="FF0000"/>
                </a:solidFill>
              </a:rPr>
              <a:t>S)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 C</a:t>
            </a:r>
            <a:r>
              <a:rPr lang="en-GB" sz="28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2800" b="1" dirty="0" smtClean="0">
                <a:solidFill>
                  <a:schemeClr val="tx1"/>
                </a:solidFill>
              </a:rPr>
              <a:t>MIP Models (</a:t>
            </a:r>
            <a:r>
              <a:rPr lang="en-GB" sz="2800" b="1" dirty="0" err="1" smtClean="0">
                <a:solidFill>
                  <a:schemeClr val="tx1"/>
                </a:solidFill>
              </a:rPr>
              <a:t>Friedlingstein</a:t>
            </a:r>
            <a:r>
              <a:rPr lang="en-GB" sz="2800" b="1" dirty="0" smtClean="0">
                <a:solidFill>
                  <a:schemeClr val="tx1"/>
                </a:solidFill>
              </a:rPr>
              <a:t> et al., 2006)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24" y="2350621"/>
            <a:ext cx="4040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/>
              <a:t>T sensitivity of land carbon related</a:t>
            </a:r>
          </a:p>
          <a:p>
            <a:pPr algn="ctr"/>
            <a:r>
              <a:rPr lang="en-GB" sz="1800" b="1" dirty="0" smtClean="0"/>
              <a:t>to sensitivity of NEP to T variability</a:t>
            </a:r>
            <a:endParaRPr lang="en-GB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87276" y="2341329"/>
            <a:ext cx="473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Sensitivity of NEP to T variability related  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to variability in CO</a:t>
            </a:r>
            <a:r>
              <a:rPr lang="en-GB" sz="1800" b="1" baseline="-25000" dirty="0" smtClean="0">
                <a:solidFill>
                  <a:srgbClr val="FF0000"/>
                </a:solidFill>
              </a:rPr>
              <a:t>2 </a:t>
            </a:r>
            <a:r>
              <a:rPr lang="en-GB" sz="1800" b="1" dirty="0" smtClean="0">
                <a:solidFill>
                  <a:srgbClr val="FF0000"/>
                </a:solidFill>
              </a:rPr>
              <a:t>growth-rate</a:t>
            </a:r>
          </a:p>
          <a:p>
            <a:pPr algn="ctr"/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8"/>
            <a:ext cx="4392050" cy="3515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140968"/>
            <a:ext cx="4330799" cy="3465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  <a:ln>
            <a:noFill/>
          </a:ln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Climate Sensitivity of Land Carbon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in Tropics (30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N-30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S) related to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err="1" smtClean="0">
                <a:solidFill>
                  <a:srgbClr val="FF0000"/>
                </a:solidFill>
              </a:rPr>
              <a:t>Interannual</a:t>
            </a:r>
            <a:r>
              <a:rPr lang="en-GB" sz="2400" b="1" dirty="0" smtClean="0">
                <a:solidFill>
                  <a:srgbClr val="FF0000"/>
                </a:solidFill>
              </a:rPr>
              <a:t> Variability in CO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</a:rPr>
              <a:t> growth-rate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  </a:t>
            </a:r>
            <a:r>
              <a:rPr lang="en-GB" sz="2000" b="1" dirty="0" smtClean="0">
                <a:solidFill>
                  <a:schemeClr val="tx1"/>
                </a:solidFill>
              </a:rPr>
              <a:t>C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2000" b="1" dirty="0" smtClean="0">
                <a:solidFill>
                  <a:schemeClr val="tx1"/>
                </a:solidFill>
              </a:rPr>
              <a:t>MIP Models (</a:t>
            </a:r>
            <a:r>
              <a:rPr lang="en-GB" sz="2000" b="1" dirty="0" err="1" smtClean="0">
                <a:solidFill>
                  <a:schemeClr val="tx1"/>
                </a:solidFill>
              </a:rPr>
              <a:t>Friedlingstein</a:t>
            </a:r>
            <a:r>
              <a:rPr lang="en-GB" sz="2000" b="1" dirty="0" smtClean="0">
                <a:solidFill>
                  <a:schemeClr val="tx1"/>
                </a:solidFill>
              </a:rPr>
              <a:t> et al., 2006)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43402"/>
            <a:ext cx="6533952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Constraints from Observed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Interannual</a:t>
            </a:r>
            <a:r>
              <a:rPr lang="en-GB" sz="3600" b="1" dirty="0" smtClean="0">
                <a:solidFill>
                  <a:srgbClr val="FF0000"/>
                </a:solidFill>
              </a:rPr>
              <a:t> Variability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49566"/>
            <a:ext cx="4320480" cy="3457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49828"/>
            <a:ext cx="4320480" cy="3457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118866"/>
            <a:ext cx="389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Growth-rate at Mauna Loa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77561" y="2118866"/>
            <a:ext cx="384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Mean Temperature 30</a:t>
            </a:r>
            <a:r>
              <a:rPr lang="en-GB" sz="2000" b="1" baseline="30000" dirty="0" smtClean="0"/>
              <a:t>o</a:t>
            </a:r>
            <a:r>
              <a:rPr lang="en-GB" sz="2000" b="1" dirty="0" smtClean="0"/>
              <a:t>N-30</a:t>
            </a:r>
            <a:r>
              <a:rPr lang="en-GB" sz="2000" b="1" baseline="30000" dirty="0" smtClean="0"/>
              <a:t>o</a:t>
            </a:r>
            <a:r>
              <a:rPr lang="en-GB" sz="2000" b="1" dirty="0" smtClean="0"/>
              <a:t>S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Constraints from Observed</a:t>
            </a:r>
            <a:br>
              <a:rPr lang="en-GB" sz="3600" b="1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Interannual</a:t>
            </a:r>
            <a:r>
              <a:rPr lang="en-GB" sz="3600" b="1" dirty="0" smtClean="0">
                <a:solidFill>
                  <a:srgbClr val="FF0000"/>
                </a:solidFill>
              </a:rPr>
              <a:t> Variability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69526"/>
            <a:ext cx="6624736" cy="530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99792" y="2452826"/>
            <a:ext cx="38940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Growth-rate at Mauna Loa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4581128"/>
            <a:ext cx="38429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Mean Temperature 30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2000" b="1" dirty="0" smtClean="0">
                <a:solidFill>
                  <a:srgbClr val="FF0000"/>
                </a:solidFill>
              </a:rPr>
              <a:t>N-30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GB" sz="2000" b="1" dirty="0" smtClean="0">
                <a:solidFill>
                  <a:srgbClr val="FF0000"/>
                </a:solidFill>
              </a:rPr>
              <a:t>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EHSlides2landscape V2">
  <a:themeElements>
    <a:clrScheme name="CEHSlides2landscape 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HSlides2landscape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HSlides2landscap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HSlides2landscap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HSlides2landscap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HSlides2landscap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HSlides2landscap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HSlides2landscap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HSlides2landscap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HSlides2landscap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HSlides2landscap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HSlides2landscap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HSlides2landscap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HSlides2landscap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CEHSlides2landscape V2</Template>
  <TotalTime>10269</TotalTime>
  <Words>1034</Words>
  <Application>Microsoft Office PowerPoint</Application>
  <PresentationFormat>On-screen Show (4:3)</PresentationFormat>
  <Paragraphs>266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CEHSlides2landscape V2</vt:lpstr>
      <vt:lpstr>3_Blank Presentation</vt:lpstr>
      <vt:lpstr>Chart</vt:lpstr>
      <vt:lpstr>Impact of Changes in Atmospheric Composition on Land Carbon Storage: Processes, Metrics and Constraints </vt:lpstr>
      <vt:lpstr>Turning Noise into Signal:        </vt:lpstr>
      <vt:lpstr>An Example from Climate Science</vt:lpstr>
      <vt:lpstr>Uncertainty in Future Land  Carbon Storage in Tropics (30oN-30oS)   C4MIP Models (Friedlingstein et al., 2006)</vt:lpstr>
      <vt:lpstr>Uncertainty in Future Land  Carbon Storage in Tropics (30oN-30oS)   C4MIP Models (Friedlingstein et al., 2006)</vt:lpstr>
      <vt:lpstr>Uncertainty in Future Land  Carbon Storage in Tropics (30oN-30oS)   C4MIP Models (Friedlingstein et al., 2006)</vt:lpstr>
      <vt:lpstr>Climate Sensitivity of Land Carbon  in Tropics (30oN-30oS) related to  Interannual Variability in CO2 growth-rate   C4MIP Models (Friedlingstein et al., 2006)</vt:lpstr>
      <vt:lpstr>Constraints from Observed Interannual Variability</vt:lpstr>
      <vt:lpstr>Constraints from Observed Interannual Variability</vt:lpstr>
      <vt:lpstr>Constraints from Observed Interannual Variability</vt:lpstr>
      <vt:lpstr>Climate Sensitivity of Land Carbon  in Tropics (30oN-30oS) related to  Interannual Variability in CO2 growth-rate   C4MIP Models (Friedlingstein et al., 2006)</vt:lpstr>
      <vt:lpstr>Land Carbon Dynamics are affected by much more than Climate and CO2        </vt:lpstr>
      <vt:lpstr>Rationale</vt:lpstr>
      <vt:lpstr>Slide 14</vt:lpstr>
      <vt:lpstr>Radiative Forcing of Climate 1750-2005</vt:lpstr>
      <vt:lpstr>Rationale</vt:lpstr>
      <vt:lpstr>Slide 17</vt:lpstr>
      <vt:lpstr>Physiological Effects of  Atmospheric Pollutants</vt:lpstr>
      <vt:lpstr>Slide 19</vt:lpstr>
      <vt:lpstr>Dynamic Global Vegetation Models  agree on NPP increase in 20th Century !</vt:lpstr>
      <vt:lpstr>Physiological Effects of  Atmospheric Pollutants</vt:lpstr>
      <vt:lpstr>Stomata are pores on plant leaves (typical dimension 10-100 x 10-6 m), which open and close in response to environmental stimuli, allowing carbon dioxide in (to be fixed during photosynthesis) and water vapour out (forming the transpiration flux).   </vt:lpstr>
      <vt:lpstr>Physiological Effects of  Atmospheric Pollutants</vt:lpstr>
      <vt:lpstr>Partitioning of Water on Land</vt:lpstr>
      <vt:lpstr>Attribution of Trend in Global Runoff to Forcing Factors</vt:lpstr>
      <vt:lpstr>Physiological Effects of  Atmospheric Pollutants</vt:lpstr>
      <vt:lpstr>Slide 27</vt:lpstr>
      <vt:lpstr>Diffuse Radiation Fertilization</vt:lpstr>
      <vt:lpstr>Slide 29</vt:lpstr>
      <vt:lpstr>Diffuse vs. Direct Light-Response Curves:  Model &amp; Observations</vt:lpstr>
      <vt:lpstr>Impact of Diffuse PAR on the  20th Century  Land Carbon Sink </vt:lpstr>
      <vt:lpstr>Physiological Effects of  Atmospheric Pollutants</vt:lpstr>
      <vt:lpstr>Slide 33</vt:lpstr>
      <vt:lpstr>“High” and “Low” Plant Ozone Sensitivities</vt:lpstr>
      <vt:lpstr>Evaluation Against FACE experimental data</vt:lpstr>
      <vt:lpstr>How can we compare  overall impacts of different Pollutants?</vt:lpstr>
      <vt:lpstr>Slide 37</vt:lpstr>
      <vt:lpstr>Slide 38</vt:lpstr>
      <vt:lpstr>Contrasting Impacts on NPP and Runoff</vt:lpstr>
      <vt:lpstr>Contrasting Climate &amp; Physiological Impacts on NPP</vt:lpstr>
      <vt:lpstr>Slide 41</vt:lpstr>
      <vt:lpstr>Impact on Land Carbon Storage of +1 W m-2 </vt:lpstr>
      <vt:lpstr>Conclusions</vt:lpstr>
    </vt:vector>
  </TitlesOfParts>
  <Company>&lt;CEH Dorset&gt;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CEH-Dorset</dc:creator>
  <cp:lastModifiedBy>pmc205</cp:lastModifiedBy>
  <cp:revision>835</cp:revision>
  <dcterms:created xsi:type="dcterms:W3CDTF">2005-01-06T16:33:53Z</dcterms:created>
  <dcterms:modified xsi:type="dcterms:W3CDTF">2011-03-02T14:55:23Z</dcterms:modified>
</cp:coreProperties>
</file>