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8"/>
  </p:handoutMasterIdLst>
  <p:sldIdLst>
    <p:sldId id="381" r:id="rId2"/>
    <p:sldId id="418" r:id="rId3"/>
    <p:sldId id="386" r:id="rId4"/>
    <p:sldId id="385" r:id="rId5"/>
    <p:sldId id="363" r:id="rId6"/>
    <p:sldId id="406" r:id="rId7"/>
    <p:sldId id="365" r:id="rId8"/>
    <p:sldId id="419" r:id="rId9"/>
    <p:sldId id="420" r:id="rId10"/>
    <p:sldId id="421" r:id="rId11"/>
    <p:sldId id="423" r:id="rId12"/>
    <p:sldId id="391" r:id="rId13"/>
    <p:sldId id="393" r:id="rId14"/>
    <p:sldId id="394" r:id="rId15"/>
    <p:sldId id="395" r:id="rId16"/>
    <p:sldId id="396" r:id="rId17"/>
    <p:sldId id="410" r:id="rId18"/>
    <p:sldId id="411" r:id="rId19"/>
    <p:sldId id="412" r:id="rId20"/>
    <p:sldId id="413" r:id="rId21"/>
    <p:sldId id="414" r:id="rId22"/>
    <p:sldId id="415" r:id="rId23"/>
    <p:sldId id="416" r:id="rId24"/>
    <p:sldId id="417" r:id="rId25"/>
    <p:sldId id="353" r:id="rId26"/>
    <p:sldId id="361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  <a:srgbClr val="EAEAEA"/>
    <a:srgbClr val="F8F8F8"/>
    <a:srgbClr val="CCFFFF"/>
    <a:srgbClr val="00FFCC"/>
    <a:srgbClr val="00FFFF"/>
    <a:srgbClr val="33CCFF"/>
    <a:srgbClr val="DDDDDD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 varScale="1">
        <p:scale>
          <a:sx n="121" d="100"/>
          <a:sy n="121" d="100"/>
        </p:scale>
        <p:origin x="-32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4.wmf"/><Relationship Id="rId1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55939B1A-4BDC-4EB3-A9E0-EF3CCED24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E5A09C-32FC-48BC-AD25-CF8FDDF732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A9EF5-A227-457A-855D-3D454E9C43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5C5E3-C38E-4C34-BF96-93D4362C3A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FAC99-B4DC-4B6B-AFE7-43DC8063B2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E42F8-A31C-4FB9-9924-B244823607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975B98-9733-413E-B891-5F742FCFCE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8B4A11-D2B3-48FF-8698-FA6B37179D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CC442F-96C2-4228-8EDE-86651925CE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EA013-BEBC-440C-8159-B27A15C544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4497B3-60B6-424D-931A-CA4896A0E8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ECAC1-7ED5-41E7-B88E-C8EEC68385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CCCC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02AD7989-3938-42DD-A082-7E415202B0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7.emf"/><Relationship Id="rId4" Type="http://schemas.openxmlformats.org/officeDocument/2006/relationships/image" Target="../media/image26.e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emf"/><Relationship Id="rId3" Type="http://schemas.openxmlformats.org/officeDocument/2006/relationships/image" Target="../media/image24.emf"/><Relationship Id="rId7" Type="http://schemas.openxmlformats.org/officeDocument/2006/relationships/image" Target="../media/image29.emf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emf"/><Relationship Id="rId5" Type="http://schemas.openxmlformats.org/officeDocument/2006/relationships/image" Target="../media/image26.emf"/><Relationship Id="rId4" Type="http://schemas.openxmlformats.org/officeDocument/2006/relationships/image" Target="../media/image25.e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emf"/><Relationship Id="rId3" Type="http://schemas.openxmlformats.org/officeDocument/2006/relationships/image" Target="../media/image24.emf"/><Relationship Id="rId7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emf"/><Relationship Id="rId5" Type="http://schemas.openxmlformats.org/officeDocument/2006/relationships/image" Target="../media/image26.emf"/><Relationship Id="rId4" Type="http://schemas.openxmlformats.org/officeDocument/2006/relationships/image" Target="../media/image25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emf"/><Relationship Id="rId3" Type="http://schemas.openxmlformats.org/officeDocument/2006/relationships/image" Target="../media/image25.emf"/><Relationship Id="rId7" Type="http://schemas.openxmlformats.org/officeDocument/2006/relationships/image" Target="../media/image29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emf"/><Relationship Id="rId11" Type="http://schemas.openxmlformats.org/officeDocument/2006/relationships/image" Target="../media/image33.emf"/><Relationship Id="rId5" Type="http://schemas.openxmlformats.org/officeDocument/2006/relationships/image" Target="../media/image27.emf"/><Relationship Id="rId10" Type="http://schemas.openxmlformats.org/officeDocument/2006/relationships/image" Target="../media/image30.emf"/><Relationship Id="rId4" Type="http://schemas.openxmlformats.org/officeDocument/2006/relationships/image" Target="../media/image26.emf"/><Relationship Id="rId9" Type="http://schemas.openxmlformats.org/officeDocument/2006/relationships/image" Target="../media/image31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7.emf"/><Relationship Id="rId4" Type="http://schemas.openxmlformats.org/officeDocument/2006/relationships/image" Target="../media/image36.e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emf"/><Relationship Id="rId3" Type="http://schemas.openxmlformats.org/officeDocument/2006/relationships/image" Target="../media/image38.emf"/><Relationship Id="rId7" Type="http://schemas.openxmlformats.org/officeDocument/2006/relationships/image" Target="../media/image37.emf"/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emf"/><Relationship Id="rId5" Type="http://schemas.openxmlformats.org/officeDocument/2006/relationships/image" Target="../media/image39.emf"/><Relationship Id="rId4" Type="http://schemas.openxmlformats.org/officeDocument/2006/relationships/image" Target="../media/image35.e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emf"/><Relationship Id="rId3" Type="http://schemas.openxmlformats.org/officeDocument/2006/relationships/image" Target="../media/image35.emf"/><Relationship Id="rId7" Type="http://schemas.openxmlformats.org/officeDocument/2006/relationships/image" Target="../media/image42.emf"/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emf"/><Relationship Id="rId5" Type="http://schemas.openxmlformats.org/officeDocument/2006/relationships/image" Target="../media/image37.emf"/><Relationship Id="rId4" Type="http://schemas.openxmlformats.org/officeDocument/2006/relationships/image" Target="../media/image36.e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emf"/><Relationship Id="rId3" Type="http://schemas.openxmlformats.org/officeDocument/2006/relationships/image" Target="../media/image35.emf"/><Relationship Id="rId7" Type="http://schemas.openxmlformats.org/officeDocument/2006/relationships/image" Target="../media/image39.emf"/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emf"/><Relationship Id="rId11" Type="http://schemas.openxmlformats.org/officeDocument/2006/relationships/image" Target="../media/image43.emf"/><Relationship Id="rId5" Type="http://schemas.openxmlformats.org/officeDocument/2006/relationships/image" Target="../media/image37.emf"/><Relationship Id="rId10" Type="http://schemas.openxmlformats.org/officeDocument/2006/relationships/image" Target="../media/image42.emf"/><Relationship Id="rId4" Type="http://schemas.openxmlformats.org/officeDocument/2006/relationships/image" Target="../media/image36.emf"/><Relationship Id="rId9" Type="http://schemas.openxmlformats.org/officeDocument/2006/relationships/image" Target="../media/image41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390650" y="1478340"/>
            <a:ext cx="6400800" cy="156966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 smtClean="0"/>
              <a:t>Modeling Nutrient Limitation: Ecosystem Consequences of Resource </a:t>
            </a:r>
            <a:r>
              <a:rPr lang="en-US" sz="3200" b="1" dirty="0"/>
              <a:t>Optimization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1695450" y="3219271"/>
            <a:ext cx="5791200" cy="1200329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/>
              <a:t>Nature should weed out sub-optimal strategies of acquiring resources from the environment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685800" y="5029200"/>
            <a:ext cx="3581400" cy="1323439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000" dirty="0" smtClean="0"/>
              <a:t>E.B. Rastetter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The Ecosystems Center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Marine Biological Laboratory 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Woods Hole, MA 02543</a:t>
            </a:r>
          </a:p>
        </p:txBody>
      </p:sp>
      <p:pic>
        <p:nvPicPr>
          <p:cNvPr id="5" name="Picture 1029" descr="C:\AON IPY Project\SAON Edmondton APR 08\header_logo_new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25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5867400" y="5336976"/>
            <a:ext cx="2819400" cy="70788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ts val="0"/>
              </a:spcBef>
            </a:pPr>
            <a:r>
              <a:rPr lang="en-US" sz="2000" dirty="0" err="1" smtClean="0"/>
              <a:t>Captiva</a:t>
            </a:r>
            <a:r>
              <a:rPr lang="en-US" sz="2000" dirty="0" smtClean="0"/>
              <a:t> Island Meeting </a:t>
            </a:r>
          </a:p>
          <a:p>
            <a:pPr algn="r">
              <a:spcBef>
                <a:spcPts val="0"/>
              </a:spcBef>
            </a:pPr>
            <a:r>
              <a:rPr lang="en-US" sz="2000" dirty="0" smtClean="0"/>
              <a:t>March 2011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8455" y="1221938"/>
            <a:ext cx="556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/>
              <a:t>Uncoupled</a:t>
            </a:r>
            <a:r>
              <a:rPr lang="en-US" sz="2800" b="1" dirty="0" smtClean="0"/>
              <a:t>:   U</a:t>
            </a:r>
            <a:r>
              <a:rPr lang="en-US" sz="2800" b="1" baseline="-25000" dirty="0" smtClean="0"/>
              <a:t>1U</a:t>
            </a:r>
            <a:r>
              <a:rPr lang="en-US" sz="2800" b="1" dirty="0" smtClean="0"/>
              <a:t> = g B </a:t>
            </a:r>
            <a:r>
              <a:rPr lang="en-US" sz="2800" b="1" dirty="0" smtClean="0">
                <a:solidFill>
                  <a:srgbClr val="C00000"/>
                </a:solidFill>
              </a:rPr>
              <a:t>f(R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1</a:t>
            </a:r>
            <a:r>
              <a:rPr lang="en-US" sz="2800" b="1" dirty="0" smtClean="0">
                <a:solidFill>
                  <a:srgbClr val="C00000"/>
                </a:solidFill>
              </a:rPr>
              <a:t>)</a:t>
            </a:r>
            <a:r>
              <a:rPr lang="en-US" sz="2800" b="1" dirty="0" smtClean="0"/>
              <a:t> f(T)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18455" y="1878945"/>
            <a:ext cx="82515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/>
              <a:t>Liebig</a:t>
            </a:r>
            <a:r>
              <a:rPr lang="en-US" sz="2800" b="1" dirty="0" smtClean="0"/>
              <a:t>:   </a:t>
            </a:r>
            <a:r>
              <a:rPr lang="en-US" sz="2800" b="1" dirty="0" err="1" smtClean="0"/>
              <a:t>U</a:t>
            </a:r>
            <a:r>
              <a:rPr lang="en-US" sz="2800" b="1" baseline="-25000" dirty="0" err="1" smtClean="0"/>
              <a:t>iL</a:t>
            </a:r>
            <a:r>
              <a:rPr lang="en-US" sz="2800" b="1" dirty="0" smtClean="0"/>
              <a:t> = </a:t>
            </a:r>
            <a:r>
              <a:rPr lang="en-US" sz="2800" b="1" dirty="0" err="1" smtClean="0"/>
              <a:t>q</a:t>
            </a:r>
            <a:r>
              <a:rPr lang="en-US" sz="2800" b="1" baseline="-25000" dirty="0" err="1" smtClean="0"/>
              <a:t>i</a:t>
            </a:r>
            <a:r>
              <a:rPr lang="en-US" sz="2800" b="1" dirty="0" smtClean="0"/>
              <a:t> g B </a:t>
            </a:r>
            <a:r>
              <a:rPr lang="en-US" sz="2800" b="1" dirty="0" smtClean="0">
                <a:solidFill>
                  <a:srgbClr val="C00000"/>
                </a:solidFill>
              </a:rPr>
              <a:t>min{f(R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1</a:t>
            </a:r>
            <a:r>
              <a:rPr lang="en-US" sz="2800" b="1" dirty="0" smtClean="0">
                <a:solidFill>
                  <a:srgbClr val="C00000"/>
                </a:solidFill>
              </a:rPr>
              <a:t>), f(R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2800" b="1" dirty="0" smtClean="0">
                <a:solidFill>
                  <a:srgbClr val="C00000"/>
                </a:solidFill>
              </a:rPr>
              <a:t>), f(R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3</a:t>
            </a:r>
            <a:r>
              <a:rPr lang="en-US" sz="2800" b="1" dirty="0" smtClean="0">
                <a:solidFill>
                  <a:srgbClr val="C00000"/>
                </a:solidFill>
              </a:rPr>
              <a:t>)}</a:t>
            </a:r>
            <a:r>
              <a:rPr lang="en-US" sz="2800" b="1" dirty="0" smtClean="0"/>
              <a:t> f(T)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18455" y="2535952"/>
            <a:ext cx="85731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/>
              <a:t>Concurrent</a:t>
            </a:r>
            <a:r>
              <a:rPr lang="en-US" sz="2800" b="1" dirty="0" smtClean="0"/>
              <a:t>:   </a:t>
            </a:r>
            <a:r>
              <a:rPr lang="en-US" sz="2800" b="1" dirty="0" err="1" smtClean="0"/>
              <a:t>U</a:t>
            </a:r>
            <a:r>
              <a:rPr lang="en-US" sz="2800" b="1" baseline="-25000" dirty="0" err="1" smtClean="0"/>
              <a:t>iC</a:t>
            </a:r>
            <a:r>
              <a:rPr lang="en-US" sz="2800" b="1" dirty="0" smtClean="0"/>
              <a:t> = </a:t>
            </a:r>
            <a:r>
              <a:rPr lang="en-US" sz="2800" b="1" dirty="0" err="1" smtClean="0"/>
              <a:t>q</a:t>
            </a:r>
            <a:r>
              <a:rPr lang="en-US" sz="2800" b="1" baseline="-25000" dirty="0" err="1" smtClean="0"/>
              <a:t>i</a:t>
            </a:r>
            <a:r>
              <a:rPr lang="en-US" sz="2800" b="1" dirty="0" smtClean="0"/>
              <a:t> g B </a:t>
            </a:r>
            <a:r>
              <a:rPr lang="en-US" sz="2800" b="1" dirty="0" smtClean="0">
                <a:solidFill>
                  <a:srgbClr val="C00000"/>
                </a:solidFill>
              </a:rPr>
              <a:t>{f(R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1</a:t>
            </a:r>
            <a:r>
              <a:rPr lang="en-US" sz="2800" b="1" dirty="0" smtClean="0">
                <a:solidFill>
                  <a:srgbClr val="C00000"/>
                </a:solidFill>
              </a:rPr>
              <a:t>) f(R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2800" b="1" dirty="0" smtClean="0">
                <a:solidFill>
                  <a:srgbClr val="C00000"/>
                </a:solidFill>
              </a:rPr>
              <a:t>) f(R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3</a:t>
            </a:r>
            <a:r>
              <a:rPr lang="en-US" sz="2800" b="1" dirty="0" smtClean="0">
                <a:solidFill>
                  <a:srgbClr val="C00000"/>
                </a:solidFill>
              </a:rPr>
              <a:t>)}</a:t>
            </a:r>
            <a:r>
              <a:rPr lang="en-US" sz="2800" b="1" dirty="0" smtClean="0"/>
              <a:t> f(T)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18455" y="3192958"/>
            <a:ext cx="71925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/>
              <a:t>Optimized</a:t>
            </a:r>
            <a:r>
              <a:rPr lang="en-US" sz="2800" b="1" dirty="0" smtClean="0"/>
              <a:t>:   </a:t>
            </a:r>
            <a:r>
              <a:rPr lang="en-US" sz="2800" b="1" dirty="0" err="1" smtClean="0"/>
              <a:t>U</a:t>
            </a:r>
            <a:r>
              <a:rPr lang="en-US" sz="2800" b="1" baseline="-25000" dirty="0" err="1" smtClean="0"/>
              <a:t>iO</a:t>
            </a:r>
            <a:r>
              <a:rPr lang="en-US" sz="2800" b="1" dirty="0" smtClean="0"/>
              <a:t> = </a:t>
            </a:r>
            <a:r>
              <a:rPr lang="en-US" sz="2800" b="1" dirty="0" err="1" smtClean="0"/>
              <a:t>g</a:t>
            </a:r>
            <a:r>
              <a:rPr lang="en-US" sz="2800" b="1" baseline="-25000" dirty="0" err="1" smtClean="0"/>
              <a:t>i</a:t>
            </a:r>
            <a:r>
              <a:rPr lang="en-US" sz="2800" b="1" dirty="0" smtClean="0"/>
              <a:t> B </a:t>
            </a:r>
            <a:r>
              <a:rPr lang="en-US" sz="2800" b="1" dirty="0" smtClean="0">
                <a:solidFill>
                  <a:srgbClr val="C00000"/>
                </a:solidFill>
              </a:rPr>
              <a:t>V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i </a:t>
            </a:r>
            <a:r>
              <a:rPr lang="en-US" sz="2800" b="1" dirty="0" smtClean="0">
                <a:solidFill>
                  <a:srgbClr val="C00000"/>
                </a:solidFill>
              </a:rPr>
              <a:t>f(</a:t>
            </a:r>
            <a:r>
              <a:rPr lang="en-US" sz="2800" b="1" dirty="0" err="1" smtClean="0">
                <a:solidFill>
                  <a:srgbClr val="C00000"/>
                </a:solidFill>
              </a:rPr>
              <a:t>R</a:t>
            </a:r>
            <a:r>
              <a:rPr lang="en-US" sz="2800" b="1" baseline="-25000" dirty="0" err="1" smtClean="0">
                <a:solidFill>
                  <a:srgbClr val="C00000"/>
                </a:solidFill>
              </a:rPr>
              <a:t>i</a:t>
            </a:r>
            <a:r>
              <a:rPr lang="en-US" sz="2800" b="1" dirty="0" smtClean="0">
                <a:solidFill>
                  <a:srgbClr val="C00000"/>
                </a:solidFill>
              </a:rPr>
              <a:t>)</a:t>
            </a:r>
            <a:r>
              <a:rPr lang="en-US" sz="2800" b="1" dirty="0" smtClean="0"/>
              <a:t> f(T)</a:t>
            </a:r>
            <a:endParaRPr lang="en-US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3899118"/>
            <a:ext cx="556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If f(R</a:t>
            </a:r>
            <a:r>
              <a:rPr lang="en-US" sz="2800" b="1" baseline="-25000" dirty="0" smtClean="0"/>
              <a:t>1</a:t>
            </a:r>
            <a:r>
              <a:rPr lang="en-US" sz="2800" b="1" dirty="0" smtClean="0"/>
              <a:t>) doubles: 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828800" y="4280118"/>
            <a:ext cx="5562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U</a:t>
            </a:r>
            <a:r>
              <a:rPr lang="en-US" sz="2800" b="1" baseline="-25000" dirty="0" smtClean="0"/>
              <a:t>1U</a:t>
            </a:r>
            <a:r>
              <a:rPr lang="en-US" sz="2800" b="1" dirty="0" smtClean="0"/>
              <a:t>			2×</a:t>
            </a:r>
          </a:p>
          <a:p>
            <a:r>
              <a:rPr lang="en-US" sz="2800" b="1" dirty="0" err="1" smtClean="0"/>
              <a:t>U</a:t>
            </a:r>
            <a:r>
              <a:rPr lang="en-US" sz="2800" b="1" baseline="-25000" dirty="0" err="1" smtClean="0"/>
              <a:t>iL</a:t>
            </a:r>
            <a:r>
              <a:rPr lang="en-US" sz="2800" b="1" dirty="0" smtClean="0"/>
              <a:t>			≥ 0×, ≤ 2×</a:t>
            </a:r>
          </a:p>
          <a:p>
            <a:r>
              <a:rPr lang="en-US" sz="2800" b="1" dirty="0" err="1" smtClean="0"/>
              <a:t>U</a:t>
            </a:r>
            <a:r>
              <a:rPr lang="en-US" sz="2800" b="1" baseline="-25000" dirty="0" err="1" smtClean="0"/>
              <a:t>iC</a:t>
            </a:r>
            <a:r>
              <a:rPr lang="en-US" sz="2800" b="1" baseline="-25000" dirty="0" smtClean="0"/>
              <a:t>			</a:t>
            </a:r>
            <a:r>
              <a:rPr lang="en-US" sz="2800" b="1" dirty="0" smtClean="0"/>
              <a:t>2×</a:t>
            </a:r>
          </a:p>
          <a:p>
            <a:r>
              <a:rPr lang="en-US" sz="2800" b="1" dirty="0" err="1" smtClean="0"/>
              <a:t>U</a:t>
            </a:r>
            <a:r>
              <a:rPr lang="en-US" sz="2800" b="1" baseline="-25000" dirty="0" err="1" smtClean="0"/>
              <a:t>iO</a:t>
            </a:r>
            <a:r>
              <a:rPr lang="en-US" sz="2800" b="1" dirty="0" smtClean="0"/>
              <a:t>   			&gt; 0×, &lt; 2×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81000" y="152400"/>
            <a:ext cx="853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</a:rPr>
              <a:t>Comparison of responses for </a:t>
            </a:r>
          </a:p>
          <a:p>
            <a:pPr algn="ctr"/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</a:rPr>
              <a:t>3-resource models:</a:t>
            </a:r>
            <a:endParaRPr lang="en-US" sz="32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828800" y="4281714"/>
            <a:ext cx="5562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U</a:t>
            </a:r>
            <a:r>
              <a:rPr lang="en-US" sz="2800" b="1" baseline="-25000" dirty="0" smtClean="0"/>
              <a:t>1U</a:t>
            </a:r>
            <a:r>
              <a:rPr lang="en-US" sz="2800" b="1" dirty="0" smtClean="0"/>
              <a:t>			2×</a:t>
            </a:r>
          </a:p>
          <a:p>
            <a:r>
              <a:rPr lang="en-US" sz="2800" b="1" dirty="0" err="1" smtClean="0"/>
              <a:t>U</a:t>
            </a:r>
            <a:r>
              <a:rPr lang="en-US" sz="2800" b="1" baseline="-25000" dirty="0" err="1" smtClean="0"/>
              <a:t>iL</a:t>
            </a:r>
            <a:r>
              <a:rPr lang="en-US" sz="2800" b="1" dirty="0" smtClean="0"/>
              <a:t>			2×</a:t>
            </a:r>
          </a:p>
          <a:p>
            <a:r>
              <a:rPr lang="en-US" sz="2800" b="1" dirty="0" err="1" smtClean="0"/>
              <a:t>U</a:t>
            </a:r>
            <a:r>
              <a:rPr lang="en-US" sz="2800" b="1" baseline="-25000" dirty="0" err="1" smtClean="0"/>
              <a:t>iC</a:t>
            </a:r>
            <a:r>
              <a:rPr lang="en-US" sz="2800" b="1" baseline="-25000" dirty="0" smtClean="0"/>
              <a:t>			</a:t>
            </a:r>
            <a:r>
              <a:rPr lang="en-US" sz="2800" b="1" dirty="0" smtClean="0"/>
              <a:t>8×</a:t>
            </a:r>
          </a:p>
          <a:p>
            <a:r>
              <a:rPr lang="en-US" sz="2800" b="1" dirty="0" err="1" smtClean="0"/>
              <a:t>U</a:t>
            </a:r>
            <a:r>
              <a:rPr lang="en-US" sz="2800" b="1" baseline="-25000" dirty="0" err="1" smtClean="0"/>
              <a:t>iO</a:t>
            </a:r>
            <a:r>
              <a:rPr lang="en-US" sz="2800" b="1" dirty="0" smtClean="0"/>
              <a:t>   			2×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" y="3900714"/>
            <a:ext cx="556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If all three f(</a:t>
            </a:r>
            <a:r>
              <a:rPr lang="en-US" sz="2800" b="1" dirty="0" err="1" smtClean="0"/>
              <a:t>R</a:t>
            </a:r>
            <a:r>
              <a:rPr lang="en-US" sz="2800" b="1" baseline="-25000" dirty="0" err="1" smtClean="0"/>
              <a:t>i</a:t>
            </a:r>
            <a:r>
              <a:rPr lang="en-US" sz="2800" b="1" dirty="0" smtClean="0"/>
              <a:t>) double: </a:t>
            </a:r>
            <a:endParaRPr lang="en-US" sz="28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418455" y="1221938"/>
            <a:ext cx="556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/>
              <a:t>Uncoupled</a:t>
            </a:r>
            <a:r>
              <a:rPr lang="en-US" sz="2800" b="1" dirty="0" smtClean="0"/>
              <a:t>:   U</a:t>
            </a:r>
            <a:r>
              <a:rPr lang="en-US" sz="2800" b="1" baseline="-25000" dirty="0" smtClean="0"/>
              <a:t>1U</a:t>
            </a:r>
            <a:r>
              <a:rPr lang="en-US" sz="2800" b="1" dirty="0" smtClean="0"/>
              <a:t> = g B </a:t>
            </a:r>
            <a:r>
              <a:rPr lang="en-US" sz="2800" b="1" dirty="0" smtClean="0">
                <a:solidFill>
                  <a:srgbClr val="C00000"/>
                </a:solidFill>
              </a:rPr>
              <a:t>f(R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1</a:t>
            </a:r>
            <a:r>
              <a:rPr lang="en-US" sz="2800" b="1" dirty="0" smtClean="0">
                <a:solidFill>
                  <a:srgbClr val="C00000"/>
                </a:solidFill>
              </a:rPr>
              <a:t>)</a:t>
            </a:r>
            <a:r>
              <a:rPr lang="en-US" sz="2800" b="1" dirty="0" smtClean="0"/>
              <a:t> f(T)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18455" y="1878945"/>
            <a:ext cx="82515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/>
              <a:t>Liebig</a:t>
            </a:r>
            <a:r>
              <a:rPr lang="en-US" sz="2800" b="1" dirty="0" smtClean="0"/>
              <a:t>:   </a:t>
            </a:r>
            <a:r>
              <a:rPr lang="en-US" sz="2800" b="1" dirty="0" err="1" smtClean="0"/>
              <a:t>U</a:t>
            </a:r>
            <a:r>
              <a:rPr lang="en-US" sz="2800" b="1" baseline="-25000" dirty="0" err="1" smtClean="0"/>
              <a:t>iL</a:t>
            </a:r>
            <a:r>
              <a:rPr lang="en-US" sz="2800" b="1" dirty="0" smtClean="0"/>
              <a:t> = </a:t>
            </a:r>
            <a:r>
              <a:rPr lang="en-US" sz="2800" b="1" dirty="0" err="1" smtClean="0"/>
              <a:t>q</a:t>
            </a:r>
            <a:r>
              <a:rPr lang="en-US" sz="2800" b="1" baseline="-25000" dirty="0" err="1" smtClean="0"/>
              <a:t>i</a:t>
            </a:r>
            <a:r>
              <a:rPr lang="en-US" sz="2800" b="1" dirty="0" smtClean="0"/>
              <a:t> g B </a:t>
            </a:r>
            <a:r>
              <a:rPr lang="en-US" sz="2800" b="1" dirty="0" smtClean="0">
                <a:solidFill>
                  <a:srgbClr val="C00000"/>
                </a:solidFill>
              </a:rPr>
              <a:t>min{f(R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1</a:t>
            </a:r>
            <a:r>
              <a:rPr lang="en-US" sz="2800" b="1" dirty="0" smtClean="0">
                <a:solidFill>
                  <a:srgbClr val="C00000"/>
                </a:solidFill>
              </a:rPr>
              <a:t>), f(R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2800" b="1" dirty="0" smtClean="0">
                <a:solidFill>
                  <a:srgbClr val="C00000"/>
                </a:solidFill>
              </a:rPr>
              <a:t>), f(R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3</a:t>
            </a:r>
            <a:r>
              <a:rPr lang="en-US" sz="2800" b="1" dirty="0" smtClean="0">
                <a:solidFill>
                  <a:srgbClr val="C00000"/>
                </a:solidFill>
              </a:rPr>
              <a:t>)}</a:t>
            </a:r>
            <a:r>
              <a:rPr lang="en-US" sz="2800" b="1" dirty="0" smtClean="0"/>
              <a:t> f(T)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18455" y="2535952"/>
            <a:ext cx="85731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/>
              <a:t>Concurrent</a:t>
            </a:r>
            <a:r>
              <a:rPr lang="en-US" sz="2800" b="1" dirty="0" smtClean="0"/>
              <a:t>:   </a:t>
            </a:r>
            <a:r>
              <a:rPr lang="en-US" sz="2800" b="1" dirty="0" err="1" smtClean="0"/>
              <a:t>U</a:t>
            </a:r>
            <a:r>
              <a:rPr lang="en-US" sz="2800" b="1" baseline="-25000" dirty="0" err="1" smtClean="0"/>
              <a:t>iC</a:t>
            </a:r>
            <a:r>
              <a:rPr lang="en-US" sz="2800" b="1" dirty="0" smtClean="0"/>
              <a:t> = </a:t>
            </a:r>
            <a:r>
              <a:rPr lang="en-US" sz="2800" b="1" dirty="0" err="1" smtClean="0"/>
              <a:t>q</a:t>
            </a:r>
            <a:r>
              <a:rPr lang="en-US" sz="2800" b="1" baseline="-25000" dirty="0" err="1" smtClean="0"/>
              <a:t>i</a:t>
            </a:r>
            <a:r>
              <a:rPr lang="en-US" sz="2800" b="1" dirty="0" smtClean="0"/>
              <a:t> g B </a:t>
            </a:r>
            <a:r>
              <a:rPr lang="en-US" sz="2800" b="1" dirty="0" smtClean="0">
                <a:solidFill>
                  <a:srgbClr val="C00000"/>
                </a:solidFill>
              </a:rPr>
              <a:t>{f(R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1</a:t>
            </a:r>
            <a:r>
              <a:rPr lang="en-US" sz="2800" b="1" dirty="0" smtClean="0">
                <a:solidFill>
                  <a:srgbClr val="C00000"/>
                </a:solidFill>
              </a:rPr>
              <a:t>) f(R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2800" b="1" dirty="0" smtClean="0">
                <a:solidFill>
                  <a:srgbClr val="C00000"/>
                </a:solidFill>
              </a:rPr>
              <a:t>) f(R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3</a:t>
            </a:r>
            <a:r>
              <a:rPr lang="en-US" sz="2800" b="1" dirty="0" smtClean="0">
                <a:solidFill>
                  <a:srgbClr val="C00000"/>
                </a:solidFill>
              </a:rPr>
              <a:t>)}</a:t>
            </a:r>
            <a:r>
              <a:rPr lang="en-US" sz="2800" b="1" dirty="0" smtClean="0"/>
              <a:t> f(T)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18455" y="3192958"/>
            <a:ext cx="71925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/>
              <a:t>Optimized</a:t>
            </a:r>
            <a:r>
              <a:rPr lang="en-US" sz="2800" b="1" dirty="0" smtClean="0"/>
              <a:t>:   </a:t>
            </a:r>
            <a:r>
              <a:rPr lang="en-US" sz="2800" b="1" dirty="0" err="1" smtClean="0"/>
              <a:t>U</a:t>
            </a:r>
            <a:r>
              <a:rPr lang="en-US" sz="2800" b="1" baseline="-25000" dirty="0" err="1" smtClean="0"/>
              <a:t>iO</a:t>
            </a:r>
            <a:r>
              <a:rPr lang="en-US" sz="2800" b="1" dirty="0" smtClean="0"/>
              <a:t> = </a:t>
            </a:r>
            <a:r>
              <a:rPr lang="en-US" sz="2800" b="1" dirty="0" err="1" smtClean="0"/>
              <a:t>g</a:t>
            </a:r>
            <a:r>
              <a:rPr lang="en-US" sz="2800" b="1" baseline="-25000" dirty="0" err="1" smtClean="0"/>
              <a:t>i</a:t>
            </a:r>
            <a:r>
              <a:rPr lang="en-US" sz="2800" b="1" dirty="0" smtClean="0"/>
              <a:t> B </a:t>
            </a:r>
            <a:r>
              <a:rPr lang="en-US" sz="2800" b="1" dirty="0" smtClean="0">
                <a:solidFill>
                  <a:srgbClr val="C00000"/>
                </a:solidFill>
              </a:rPr>
              <a:t>V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i </a:t>
            </a:r>
            <a:r>
              <a:rPr lang="en-US" sz="2800" b="1" dirty="0" smtClean="0">
                <a:solidFill>
                  <a:srgbClr val="C00000"/>
                </a:solidFill>
              </a:rPr>
              <a:t>f(</a:t>
            </a:r>
            <a:r>
              <a:rPr lang="en-US" sz="2800" b="1" dirty="0" err="1" smtClean="0">
                <a:solidFill>
                  <a:srgbClr val="C00000"/>
                </a:solidFill>
              </a:rPr>
              <a:t>R</a:t>
            </a:r>
            <a:r>
              <a:rPr lang="en-US" sz="2800" b="1" baseline="-25000" dirty="0" err="1" smtClean="0">
                <a:solidFill>
                  <a:srgbClr val="C00000"/>
                </a:solidFill>
              </a:rPr>
              <a:t>i</a:t>
            </a:r>
            <a:r>
              <a:rPr lang="en-US" sz="2800" b="1" dirty="0" smtClean="0">
                <a:solidFill>
                  <a:srgbClr val="C00000"/>
                </a:solidFill>
              </a:rPr>
              <a:t>)</a:t>
            </a:r>
            <a:r>
              <a:rPr lang="en-US" sz="2800" b="1" dirty="0" smtClean="0"/>
              <a:t> f(T)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81000" y="152400"/>
            <a:ext cx="853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</a:rPr>
              <a:t>Comparison of responses for </a:t>
            </a:r>
          </a:p>
          <a:p>
            <a:pPr algn="ctr"/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</a:rPr>
              <a:t>3-resource models:</a:t>
            </a:r>
            <a:endParaRPr lang="en-US" sz="32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86" name="Group 1"/>
          <p:cNvGrpSpPr>
            <a:grpSpLocks/>
          </p:cNvGrpSpPr>
          <p:nvPr/>
        </p:nvGrpSpPr>
        <p:grpSpPr bwMode="auto">
          <a:xfrm>
            <a:off x="1873250" y="731838"/>
            <a:ext cx="4281488" cy="5910262"/>
            <a:chOff x="1843046" y="838201"/>
            <a:chExt cx="4281982" cy="5910412"/>
          </a:xfrm>
        </p:grpSpPr>
        <p:sp>
          <p:nvSpPr>
            <p:cNvPr id="3" name="Rectangle 2"/>
            <p:cNvSpPr/>
            <p:nvPr/>
          </p:nvSpPr>
          <p:spPr>
            <a:xfrm>
              <a:off x="1843046" y="2757537"/>
              <a:ext cx="1298725" cy="942999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4756445" y="838201"/>
              <a:ext cx="1298725" cy="1216056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4594501" y="4005343"/>
              <a:ext cx="1530527" cy="1749469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6" name="Straight Arrow Connector 5"/>
            <p:cNvCxnSpPr/>
            <p:nvPr/>
          </p:nvCxnSpPr>
          <p:spPr>
            <a:xfrm rot="5400000">
              <a:off x="4889061" y="6249331"/>
              <a:ext cx="996975" cy="1588"/>
            </a:xfrm>
            <a:prstGeom prst="straightConnector1">
              <a:avLst/>
            </a:prstGeom>
            <a:ln w="508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rot="16200000" flipH="1">
              <a:off x="4610448" y="2824213"/>
              <a:ext cx="1549439" cy="6351"/>
            </a:xfrm>
            <a:prstGeom prst="straightConnector1">
              <a:avLst/>
            </a:prstGeom>
            <a:ln w="508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rot="5400000">
              <a:off x="1106483" y="5067408"/>
              <a:ext cx="2709932" cy="1587"/>
            </a:xfrm>
            <a:prstGeom prst="straightConnector1">
              <a:avLst/>
            </a:prstGeom>
            <a:ln w="508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5400000">
              <a:off x="1775632" y="1842319"/>
              <a:ext cx="1371635" cy="1587"/>
            </a:xfrm>
            <a:prstGeom prst="straightConnector1">
              <a:avLst/>
            </a:prstGeom>
            <a:ln w="508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2848050" y="1992342"/>
              <a:ext cx="1724224" cy="1588"/>
            </a:xfrm>
            <a:prstGeom prst="straightConnector1">
              <a:avLst/>
            </a:prstGeom>
            <a:ln w="508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2852812" y="5694486"/>
              <a:ext cx="1567044" cy="1588"/>
            </a:xfrm>
            <a:prstGeom prst="straightConnector1">
              <a:avLst/>
            </a:prstGeom>
            <a:ln w="508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rot="10800000">
              <a:off x="3316416" y="2828977"/>
              <a:ext cx="1524176" cy="1587"/>
            </a:xfrm>
            <a:prstGeom prst="straightConnector1">
              <a:avLst/>
            </a:prstGeom>
            <a:ln w="508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 flipV="1">
              <a:off x="2481330" y="2373353"/>
              <a:ext cx="784245" cy="0"/>
            </a:xfrm>
            <a:prstGeom prst="line">
              <a:avLst/>
            </a:prstGeom>
            <a:ln w="508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 flipH="1" flipV="1">
              <a:off x="1851076" y="4702274"/>
              <a:ext cx="2025701" cy="0"/>
            </a:xfrm>
            <a:prstGeom prst="line">
              <a:avLst/>
            </a:prstGeom>
            <a:ln w="508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 flipH="1" flipV="1">
              <a:off x="4216687" y="3419542"/>
              <a:ext cx="1200180" cy="0"/>
            </a:xfrm>
            <a:prstGeom prst="line">
              <a:avLst/>
            </a:prstGeom>
            <a:ln w="508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987" name="Group 15"/>
          <p:cNvGrpSpPr>
            <a:grpSpLocks/>
          </p:cNvGrpSpPr>
          <p:nvPr/>
        </p:nvGrpSpPr>
        <p:grpSpPr bwMode="auto">
          <a:xfrm>
            <a:off x="1698625" y="557213"/>
            <a:ext cx="5203825" cy="5910262"/>
            <a:chOff x="1668875" y="664030"/>
            <a:chExt cx="5203642" cy="5910412"/>
          </a:xfrm>
        </p:grpSpPr>
        <p:sp>
          <p:nvSpPr>
            <p:cNvPr id="17" name="Rectangle 16"/>
            <p:cNvSpPr/>
            <p:nvPr/>
          </p:nvSpPr>
          <p:spPr>
            <a:xfrm>
              <a:off x="1668875" y="2583366"/>
              <a:ext cx="1298529" cy="942999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581836" y="664030"/>
              <a:ext cx="1300116" cy="1216056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419916" y="3831172"/>
              <a:ext cx="1530296" cy="1749469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rot="5400000">
              <a:off x="4714357" y="6075160"/>
              <a:ext cx="996975" cy="1588"/>
            </a:xfrm>
            <a:prstGeom prst="straightConnector1">
              <a:avLst/>
            </a:prstGeom>
            <a:ln w="508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rot="16200000" flipH="1">
              <a:off x="4435744" y="2650043"/>
              <a:ext cx="1549439" cy="6350"/>
            </a:xfrm>
            <a:prstGeom prst="straightConnector1">
              <a:avLst/>
            </a:prstGeom>
            <a:ln w="508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rot="5400000">
              <a:off x="932219" y="4893237"/>
              <a:ext cx="2709932" cy="1587"/>
            </a:xfrm>
            <a:prstGeom prst="straightConnector1">
              <a:avLst/>
            </a:prstGeom>
            <a:ln w="508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rot="5400000">
              <a:off x="1601368" y="1668149"/>
              <a:ext cx="1371635" cy="1587"/>
            </a:xfrm>
            <a:prstGeom prst="straightConnector1">
              <a:avLst/>
            </a:prstGeom>
            <a:ln w="508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H="1">
              <a:off x="6034346" y="710068"/>
              <a:ext cx="838171" cy="1588"/>
            </a:xfrm>
            <a:prstGeom prst="straightConnector1">
              <a:avLst/>
            </a:prstGeom>
            <a:ln w="508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2673728" y="1824521"/>
              <a:ext cx="1746189" cy="1588"/>
            </a:xfrm>
            <a:prstGeom prst="straightConnector1">
              <a:avLst/>
            </a:prstGeom>
            <a:ln w="508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rot="10800000">
              <a:off x="3142023" y="2654806"/>
              <a:ext cx="1523946" cy="1587"/>
            </a:xfrm>
            <a:prstGeom prst="straightConnector1">
              <a:avLst/>
            </a:prstGeom>
            <a:ln w="508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 flipH="1" flipV="1">
              <a:off x="2318117" y="2210294"/>
              <a:ext cx="762019" cy="0"/>
            </a:xfrm>
            <a:prstGeom prst="line">
              <a:avLst/>
            </a:prstGeom>
            <a:ln w="508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 flipH="1" flipV="1">
              <a:off x="4053180" y="3256484"/>
              <a:ext cx="1177955" cy="0"/>
            </a:xfrm>
            <a:prstGeom prst="line">
              <a:avLst/>
            </a:prstGeom>
            <a:ln w="508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2681664" y="5540954"/>
              <a:ext cx="1566808" cy="1587"/>
            </a:xfrm>
            <a:prstGeom prst="straightConnector1">
              <a:avLst/>
            </a:prstGeom>
            <a:ln w="508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 flipH="1" flipV="1">
              <a:off x="1679926" y="4547154"/>
              <a:ext cx="2025701" cy="0"/>
            </a:xfrm>
            <a:prstGeom prst="line">
              <a:avLst/>
            </a:prstGeom>
            <a:ln w="508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988" name="Group 30"/>
          <p:cNvGrpSpPr>
            <a:grpSpLocks/>
          </p:cNvGrpSpPr>
          <p:nvPr/>
        </p:nvGrpSpPr>
        <p:grpSpPr bwMode="auto">
          <a:xfrm>
            <a:off x="4275138" y="382588"/>
            <a:ext cx="3048000" cy="5910262"/>
            <a:chOff x="4245429" y="489859"/>
            <a:chExt cx="3048000" cy="5910412"/>
          </a:xfrm>
        </p:grpSpPr>
        <p:sp>
          <p:nvSpPr>
            <p:cNvPr id="32" name="Rectangle 31"/>
            <p:cNvSpPr/>
            <p:nvPr/>
          </p:nvSpPr>
          <p:spPr>
            <a:xfrm>
              <a:off x="4408941" y="489859"/>
              <a:ext cx="1298575" cy="1216056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245429" y="3657001"/>
              <a:ext cx="1531937" cy="1749469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 rot="5400000">
              <a:off x="4539897" y="5900989"/>
              <a:ext cx="996975" cy="1588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 rot="16200000" flipH="1">
              <a:off x="4262078" y="2476664"/>
              <a:ext cx="1549439" cy="4763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flipH="1">
              <a:off x="5863091" y="542247"/>
              <a:ext cx="838200" cy="1588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>
              <a:off x="5783716" y="4244391"/>
              <a:ext cx="1509713" cy="1588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989" name="TextBox 3"/>
          <p:cNvSpPr txBox="1">
            <a:spLocks noChangeArrowheads="1"/>
          </p:cNvSpPr>
          <p:nvPr/>
        </p:nvSpPr>
        <p:spPr bwMode="auto">
          <a:xfrm>
            <a:off x="4433888" y="392113"/>
            <a:ext cx="1295400" cy="120015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latin typeface="Calibri" pitchFamily="34" charset="0"/>
              </a:rPr>
              <a:t>Plants</a:t>
            </a:r>
          </a:p>
          <a:p>
            <a:pPr algn="ctr"/>
            <a:r>
              <a:rPr lang="en-US" b="1">
                <a:latin typeface="Calibri" pitchFamily="34" charset="0"/>
              </a:rPr>
              <a:t>B</a:t>
            </a:r>
            <a:r>
              <a:rPr lang="en-US" b="1" baseline="-25000">
                <a:latin typeface="Calibri" pitchFamily="34" charset="0"/>
              </a:rPr>
              <a:t>C</a:t>
            </a:r>
            <a:r>
              <a:rPr lang="en-US" b="1">
                <a:latin typeface="Calibri" pitchFamily="34" charset="0"/>
              </a:rPr>
              <a:t>: 43550</a:t>
            </a:r>
          </a:p>
          <a:p>
            <a:pPr algn="ctr"/>
            <a:r>
              <a:rPr lang="en-US" b="1">
                <a:solidFill>
                  <a:srgbClr val="0070C0"/>
                </a:solidFill>
                <a:latin typeface="Calibri" pitchFamily="34" charset="0"/>
              </a:rPr>
              <a:t>B</a:t>
            </a:r>
            <a:r>
              <a:rPr lang="en-US" b="1" baseline="-25000">
                <a:solidFill>
                  <a:srgbClr val="0070C0"/>
                </a:solidFill>
                <a:latin typeface="Calibri" pitchFamily="34" charset="0"/>
              </a:rPr>
              <a:t>N</a:t>
            </a:r>
            <a:r>
              <a:rPr lang="en-US" b="1">
                <a:solidFill>
                  <a:srgbClr val="0070C0"/>
                </a:solidFill>
                <a:latin typeface="Calibri" pitchFamily="34" charset="0"/>
              </a:rPr>
              <a:t>: 74</a:t>
            </a:r>
          </a:p>
          <a:p>
            <a:pPr algn="ctr"/>
            <a:r>
              <a:rPr lang="en-US" b="1">
                <a:solidFill>
                  <a:srgbClr val="00B050"/>
                </a:solidFill>
                <a:latin typeface="Calibri" pitchFamily="34" charset="0"/>
              </a:rPr>
              <a:t>B</a:t>
            </a:r>
            <a:r>
              <a:rPr lang="en-US" b="1" baseline="-25000">
                <a:solidFill>
                  <a:srgbClr val="00B050"/>
                </a:solidFill>
                <a:latin typeface="Calibri" pitchFamily="34" charset="0"/>
              </a:rPr>
              <a:t>P</a:t>
            </a:r>
            <a:r>
              <a:rPr lang="en-US" b="1">
                <a:solidFill>
                  <a:srgbClr val="00B050"/>
                </a:solidFill>
                <a:latin typeface="Calibri" pitchFamily="34" charset="0"/>
              </a:rPr>
              <a:t>: 11</a:t>
            </a:r>
          </a:p>
        </p:txBody>
      </p:sp>
      <p:sp>
        <p:nvSpPr>
          <p:cNvPr id="41990" name="TextBox 4"/>
          <p:cNvSpPr txBox="1">
            <a:spLocks noChangeArrowheads="1"/>
          </p:cNvSpPr>
          <p:nvPr/>
        </p:nvSpPr>
        <p:spPr bwMode="auto">
          <a:xfrm>
            <a:off x="1689100" y="2489200"/>
            <a:ext cx="1295400" cy="9239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latin typeface="Calibri" pitchFamily="34" charset="0"/>
              </a:rPr>
              <a:t>Inorganic</a:t>
            </a:r>
          </a:p>
          <a:p>
            <a:pPr algn="ctr"/>
            <a:r>
              <a:rPr lang="en-US" b="1">
                <a:solidFill>
                  <a:srgbClr val="0070C0"/>
                </a:solidFill>
                <a:latin typeface="Calibri" pitchFamily="34" charset="0"/>
              </a:rPr>
              <a:t>E</a:t>
            </a:r>
            <a:r>
              <a:rPr lang="en-US" b="1" baseline="-25000">
                <a:solidFill>
                  <a:srgbClr val="0070C0"/>
                </a:solidFill>
                <a:latin typeface="Calibri" pitchFamily="34" charset="0"/>
              </a:rPr>
              <a:t>N</a:t>
            </a:r>
            <a:r>
              <a:rPr lang="en-US" b="1">
                <a:solidFill>
                  <a:srgbClr val="0070C0"/>
                </a:solidFill>
                <a:latin typeface="Calibri" pitchFamily="34" charset="0"/>
              </a:rPr>
              <a:t>: 2.6</a:t>
            </a:r>
          </a:p>
          <a:p>
            <a:pPr algn="ctr"/>
            <a:r>
              <a:rPr lang="en-US" b="1">
                <a:solidFill>
                  <a:srgbClr val="00B050"/>
                </a:solidFill>
                <a:latin typeface="Calibri" pitchFamily="34" charset="0"/>
              </a:rPr>
              <a:t>E</a:t>
            </a:r>
            <a:r>
              <a:rPr lang="en-US" b="1" baseline="-25000">
                <a:solidFill>
                  <a:srgbClr val="00B050"/>
                </a:solidFill>
                <a:latin typeface="Calibri" pitchFamily="34" charset="0"/>
              </a:rPr>
              <a:t>P</a:t>
            </a:r>
            <a:r>
              <a:rPr lang="en-US" b="1">
                <a:solidFill>
                  <a:srgbClr val="00B050"/>
                </a:solidFill>
                <a:latin typeface="Calibri" pitchFamily="34" charset="0"/>
              </a:rPr>
              <a:t>:0.26</a:t>
            </a:r>
          </a:p>
        </p:txBody>
      </p:sp>
      <p:sp>
        <p:nvSpPr>
          <p:cNvPr id="41991" name="TextBox 7"/>
          <p:cNvSpPr txBox="1">
            <a:spLocks noChangeArrowheads="1"/>
          </p:cNvSpPr>
          <p:nvPr/>
        </p:nvSpPr>
        <p:spPr bwMode="auto">
          <a:xfrm>
            <a:off x="4271963" y="3544888"/>
            <a:ext cx="1524000" cy="17557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latin typeface="Calibri" pitchFamily="34" charset="0"/>
              </a:rPr>
              <a:t>Microbes and soil organic matter</a:t>
            </a:r>
          </a:p>
          <a:p>
            <a:pPr algn="ctr"/>
            <a:r>
              <a:rPr lang="en-US" b="1">
                <a:latin typeface="Calibri" pitchFamily="34" charset="0"/>
              </a:rPr>
              <a:t>D</a:t>
            </a:r>
            <a:r>
              <a:rPr lang="en-US" b="1" baseline="-25000">
                <a:latin typeface="Calibri" pitchFamily="34" charset="0"/>
              </a:rPr>
              <a:t>C</a:t>
            </a:r>
            <a:r>
              <a:rPr lang="en-US" b="1">
                <a:latin typeface="Calibri" pitchFamily="34" charset="0"/>
              </a:rPr>
              <a:t>: 19960</a:t>
            </a:r>
          </a:p>
          <a:p>
            <a:pPr algn="ctr"/>
            <a:r>
              <a:rPr lang="en-US" b="1">
                <a:solidFill>
                  <a:srgbClr val="0070C0"/>
                </a:solidFill>
                <a:latin typeface="Calibri" pitchFamily="34" charset="0"/>
              </a:rPr>
              <a:t>D</a:t>
            </a:r>
            <a:r>
              <a:rPr lang="en-US" b="1" baseline="-25000">
                <a:solidFill>
                  <a:srgbClr val="0070C0"/>
                </a:solidFill>
                <a:latin typeface="Calibri" pitchFamily="34" charset="0"/>
              </a:rPr>
              <a:t>N</a:t>
            </a:r>
            <a:r>
              <a:rPr lang="en-US" b="1">
                <a:solidFill>
                  <a:srgbClr val="0070C0"/>
                </a:solidFill>
                <a:latin typeface="Calibri" pitchFamily="34" charset="0"/>
              </a:rPr>
              <a:t>: 420</a:t>
            </a:r>
          </a:p>
          <a:p>
            <a:pPr algn="ctr"/>
            <a:r>
              <a:rPr lang="en-US" b="1">
                <a:solidFill>
                  <a:srgbClr val="00B050"/>
                </a:solidFill>
                <a:latin typeface="Calibri" pitchFamily="34" charset="0"/>
              </a:rPr>
              <a:t>D</a:t>
            </a:r>
            <a:r>
              <a:rPr lang="en-US" b="1" baseline="-25000">
                <a:solidFill>
                  <a:srgbClr val="00B050"/>
                </a:solidFill>
                <a:latin typeface="Calibri" pitchFamily="34" charset="0"/>
              </a:rPr>
              <a:t>P</a:t>
            </a:r>
            <a:r>
              <a:rPr lang="en-US" b="1">
                <a:solidFill>
                  <a:srgbClr val="00B050"/>
                </a:solidFill>
                <a:latin typeface="Calibri" pitchFamily="34" charset="0"/>
              </a:rPr>
              <a:t>: 42</a:t>
            </a:r>
          </a:p>
        </p:txBody>
      </p:sp>
      <p:sp>
        <p:nvSpPr>
          <p:cNvPr id="41992" name="TextBox 28"/>
          <p:cNvSpPr txBox="1">
            <a:spLocks noChangeArrowheads="1"/>
          </p:cNvSpPr>
          <p:nvPr/>
        </p:nvSpPr>
        <p:spPr bwMode="auto">
          <a:xfrm>
            <a:off x="3360738" y="1870075"/>
            <a:ext cx="106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>
                <a:solidFill>
                  <a:srgbClr val="0070C0"/>
                </a:solidFill>
              </a:rPr>
              <a:t>U</a:t>
            </a:r>
            <a:r>
              <a:rPr lang="en-US" sz="1400" b="1" baseline="-25000">
                <a:solidFill>
                  <a:srgbClr val="0070C0"/>
                </a:solidFill>
              </a:rPr>
              <a:t>N</a:t>
            </a:r>
            <a:r>
              <a:rPr lang="en-US" sz="1400" b="1">
                <a:solidFill>
                  <a:srgbClr val="0070C0"/>
                </a:solidFill>
              </a:rPr>
              <a:t>: 6.5</a:t>
            </a:r>
          </a:p>
          <a:p>
            <a:r>
              <a:rPr lang="en-US" sz="1400" b="1">
                <a:solidFill>
                  <a:srgbClr val="00B050"/>
                </a:solidFill>
              </a:rPr>
              <a:t>U</a:t>
            </a:r>
            <a:r>
              <a:rPr lang="en-US" sz="1400" b="1" baseline="-25000">
                <a:solidFill>
                  <a:srgbClr val="00B050"/>
                </a:solidFill>
              </a:rPr>
              <a:t>P</a:t>
            </a:r>
            <a:r>
              <a:rPr lang="en-US" sz="1400" b="1">
                <a:solidFill>
                  <a:srgbClr val="00B050"/>
                </a:solidFill>
              </a:rPr>
              <a:t>: 1.2</a:t>
            </a:r>
          </a:p>
        </p:txBody>
      </p:sp>
      <p:sp>
        <p:nvSpPr>
          <p:cNvPr id="42" name="TextBox 29"/>
          <p:cNvSpPr txBox="1">
            <a:spLocks noChangeArrowheads="1"/>
          </p:cNvSpPr>
          <p:nvPr/>
        </p:nvSpPr>
        <p:spPr bwMode="auto">
          <a:xfrm>
            <a:off x="1554480" y="1188720"/>
            <a:ext cx="10668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0070C0"/>
                </a:solidFill>
              </a:rPr>
              <a:t>I</a:t>
            </a:r>
            <a:r>
              <a:rPr lang="en-US" sz="1400" b="1" baseline="-25000" dirty="0">
                <a:solidFill>
                  <a:srgbClr val="0070C0"/>
                </a:solidFill>
              </a:rPr>
              <a:t>NF</a:t>
            </a:r>
            <a:r>
              <a:rPr lang="en-US" sz="1400" b="1" dirty="0">
                <a:solidFill>
                  <a:srgbClr val="0070C0"/>
                </a:solidFill>
              </a:rPr>
              <a:t>: 0.28</a:t>
            </a:r>
          </a:p>
          <a:p>
            <a:pPr>
              <a:defRPr/>
            </a:pPr>
            <a:r>
              <a:rPr lang="en-US" sz="1400" b="1" dirty="0">
                <a:solidFill>
                  <a:srgbClr val="0070C0"/>
                </a:solidFill>
              </a:rPr>
              <a:t>I</a:t>
            </a:r>
            <a:r>
              <a:rPr lang="en-US" sz="1400" b="1" baseline="-25000" dirty="0">
                <a:solidFill>
                  <a:srgbClr val="0070C0"/>
                </a:solidFill>
              </a:rPr>
              <a:t>ND</a:t>
            </a:r>
            <a:r>
              <a:rPr lang="en-US" sz="1400" b="1" dirty="0">
                <a:solidFill>
                  <a:srgbClr val="0070C0"/>
                </a:solidFill>
              </a:rPr>
              <a:t>: 0.2</a:t>
            </a:r>
            <a:endParaRPr lang="en-US" sz="1400" b="1" dirty="0">
              <a:ln>
                <a:solidFill>
                  <a:srgbClr val="0070C0"/>
                </a:solidFill>
              </a:ln>
              <a:solidFill>
                <a:srgbClr val="0070C0"/>
              </a:solidFill>
            </a:endParaRPr>
          </a:p>
          <a:p>
            <a:pPr>
              <a:defRPr/>
            </a:pPr>
            <a:r>
              <a:rPr lang="en-US" sz="1400" b="1" dirty="0">
                <a:solidFill>
                  <a:srgbClr val="00B050"/>
                </a:solidFill>
              </a:rPr>
              <a:t>I</a:t>
            </a:r>
            <a:r>
              <a:rPr lang="en-US" sz="1400" b="1" baseline="-25000" dirty="0">
                <a:solidFill>
                  <a:srgbClr val="00B050"/>
                </a:solidFill>
              </a:rPr>
              <a:t>P</a:t>
            </a:r>
            <a:r>
              <a:rPr lang="en-US" sz="1400" b="1" dirty="0">
                <a:solidFill>
                  <a:srgbClr val="00B050"/>
                </a:solidFill>
              </a:rPr>
              <a:t>: 0.05</a:t>
            </a:r>
          </a:p>
        </p:txBody>
      </p:sp>
      <p:sp>
        <p:nvSpPr>
          <p:cNvPr id="41994" name="TextBox 32"/>
          <p:cNvSpPr txBox="1">
            <a:spLocks noChangeArrowheads="1"/>
          </p:cNvSpPr>
          <p:nvPr/>
        </p:nvSpPr>
        <p:spPr bwMode="auto">
          <a:xfrm>
            <a:off x="5403850" y="2038350"/>
            <a:ext cx="8382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L</a:t>
            </a:r>
            <a:r>
              <a:rPr lang="en-US" sz="1400" b="1" baseline="-25000"/>
              <a:t>C</a:t>
            </a:r>
            <a:r>
              <a:rPr lang="en-US" sz="1400" b="1"/>
              <a:t>: 770</a:t>
            </a:r>
          </a:p>
          <a:p>
            <a:r>
              <a:rPr lang="en-US" sz="1400" b="1">
                <a:solidFill>
                  <a:srgbClr val="0070C0"/>
                </a:solidFill>
              </a:rPr>
              <a:t>L</a:t>
            </a:r>
            <a:r>
              <a:rPr lang="en-US" sz="1400" b="1" baseline="-25000">
                <a:solidFill>
                  <a:srgbClr val="0070C0"/>
                </a:solidFill>
              </a:rPr>
              <a:t>N</a:t>
            </a:r>
            <a:r>
              <a:rPr lang="en-US" sz="1400" b="1">
                <a:solidFill>
                  <a:srgbClr val="0070C0"/>
                </a:solidFill>
              </a:rPr>
              <a:t>: 6.5</a:t>
            </a:r>
          </a:p>
          <a:p>
            <a:r>
              <a:rPr lang="en-US" sz="1400" b="1">
                <a:solidFill>
                  <a:srgbClr val="00B050"/>
                </a:solidFill>
              </a:rPr>
              <a:t>L</a:t>
            </a:r>
            <a:r>
              <a:rPr lang="en-US" sz="1400" b="1" baseline="-25000">
                <a:solidFill>
                  <a:srgbClr val="00B050"/>
                </a:solidFill>
              </a:rPr>
              <a:t>P</a:t>
            </a:r>
            <a:r>
              <a:rPr lang="en-US" sz="1400" b="1">
                <a:solidFill>
                  <a:srgbClr val="00B050"/>
                </a:solidFill>
              </a:rPr>
              <a:t>: 1.2</a:t>
            </a:r>
          </a:p>
        </p:txBody>
      </p:sp>
      <p:sp>
        <p:nvSpPr>
          <p:cNvPr id="41995" name="TextBox 33"/>
          <p:cNvSpPr txBox="1">
            <a:spLocks noChangeArrowheads="1"/>
          </p:cNvSpPr>
          <p:nvPr/>
        </p:nvSpPr>
        <p:spPr bwMode="auto">
          <a:xfrm>
            <a:off x="1401763" y="4551363"/>
            <a:ext cx="106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>
                <a:solidFill>
                  <a:srgbClr val="0070C0"/>
                </a:solidFill>
              </a:rPr>
              <a:t>Q</a:t>
            </a:r>
            <a:r>
              <a:rPr lang="en-US" sz="1400" b="1" baseline="-25000">
                <a:solidFill>
                  <a:srgbClr val="0070C0"/>
                </a:solidFill>
              </a:rPr>
              <a:t>N</a:t>
            </a:r>
            <a:r>
              <a:rPr lang="en-US" sz="1400" b="1">
                <a:solidFill>
                  <a:srgbClr val="0070C0"/>
                </a:solidFill>
              </a:rPr>
              <a:t>: 0.014</a:t>
            </a:r>
          </a:p>
          <a:p>
            <a:r>
              <a:rPr lang="en-US" sz="1400" b="1">
                <a:solidFill>
                  <a:srgbClr val="00B050"/>
                </a:solidFill>
              </a:rPr>
              <a:t>Q</a:t>
            </a:r>
            <a:r>
              <a:rPr lang="en-US" sz="1400" b="1" baseline="-25000">
                <a:solidFill>
                  <a:srgbClr val="00B050"/>
                </a:solidFill>
              </a:rPr>
              <a:t>P</a:t>
            </a:r>
            <a:r>
              <a:rPr lang="en-US" sz="1400" b="1">
                <a:solidFill>
                  <a:srgbClr val="00B050"/>
                </a:solidFill>
              </a:rPr>
              <a:t>: 0.025 </a:t>
            </a:r>
          </a:p>
        </p:txBody>
      </p:sp>
      <p:sp>
        <p:nvSpPr>
          <p:cNvPr id="41996" name="TextBox 35"/>
          <p:cNvSpPr txBox="1">
            <a:spLocks noChangeArrowheads="1"/>
          </p:cNvSpPr>
          <p:nvPr/>
        </p:nvSpPr>
        <p:spPr bwMode="auto">
          <a:xfrm>
            <a:off x="5407025" y="5672138"/>
            <a:ext cx="1277938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Q</a:t>
            </a:r>
            <a:r>
              <a:rPr lang="en-US" sz="1400" b="1" baseline="-25000"/>
              <a:t>OC</a:t>
            </a:r>
            <a:r>
              <a:rPr lang="en-US" sz="1400" b="1"/>
              <a:t>: 255</a:t>
            </a:r>
          </a:p>
          <a:p>
            <a:r>
              <a:rPr lang="en-US" sz="1400" b="1">
                <a:solidFill>
                  <a:srgbClr val="0070C0"/>
                </a:solidFill>
              </a:rPr>
              <a:t>Q</a:t>
            </a:r>
            <a:r>
              <a:rPr lang="en-US" sz="1400" b="1" baseline="-25000">
                <a:solidFill>
                  <a:srgbClr val="0070C0"/>
                </a:solidFill>
              </a:rPr>
              <a:t>ON</a:t>
            </a:r>
            <a:r>
              <a:rPr lang="en-US" sz="1400" b="1">
                <a:solidFill>
                  <a:srgbClr val="0070C0"/>
                </a:solidFill>
              </a:rPr>
              <a:t>: 0.47</a:t>
            </a:r>
          </a:p>
          <a:p>
            <a:r>
              <a:rPr lang="en-US" sz="1400" b="1">
                <a:solidFill>
                  <a:srgbClr val="00B050"/>
                </a:solidFill>
              </a:rPr>
              <a:t>Q</a:t>
            </a:r>
            <a:r>
              <a:rPr lang="en-US" sz="1400" b="1" baseline="-25000">
                <a:solidFill>
                  <a:srgbClr val="00B050"/>
                </a:solidFill>
              </a:rPr>
              <a:t>OP</a:t>
            </a:r>
            <a:r>
              <a:rPr lang="en-US" sz="1400" b="1">
                <a:solidFill>
                  <a:srgbClr val="00B050"/>
                </a:solidFill>
              </a:rPr>
              <a:t>: 0.025</a:t>
            </a:r>
          </a:p>
        </p:txBody>
      </p:sp>
      <p:sp>
        <p:nvSpPr>
          <p:cNvPr id="41997" name="TextBox 36"/>
          <p:cNvSpPr txBox="1">
            <a:spLocks noChangeArrowheads="1"/>
          </p:cNvSpPr>
          <p:nvPr/>
        </p:nvSpPr>
        <p:spPr bwMode="auto">
          <a:xfrm>
            <a:off x="3038475" y="4921250"/>
            <a:ext cx="106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>
                <a:solidFill>
                  <a:srgbClr val="0070C0"/>
                </a:solidFill>
              </a:rPr>
              <a:t>U</a:t>
            </a:r>
            <a:r>
              <a:rPr lang="en-US" sz="1400" b="1" baseline="-25000">
                <a:solidFill>
                  <a:srgbClr val="0070C0"/>
                </a:solidFill>
              </a:rPr>
              <a:t>mN</a:t>
            </a:r>
            <a:r>
              <a:rPr lang="en-US" sz="1400" b="1">
                <a:solidFill>
                  <a:srgbClr val="0070C0"/>
                </a:solidFill>
              </a:rPr>
              <a:t>: 19.98</a:t>
            </a:r>
          </a:p>
          <a:p>
            <a:r>
              <a:rPr lang="en-US" sz="1400" b="1">
                <a:solidFill>
                  <a:srgbClr val="00B050"/>
                </a:solidFill>
              </a:rPr>
              <a:t>U</a:t>
            </a:r>
            <a:r>
              <a:rPr lang="en-US" sz="1400" b="1" baseline="-25000">
                <a:solidFill>
                  <a:srgbClr val="00B050"/>
                </a:solidFill>
              </a:rPr>
              <a:t>mP</a:t>
            </a:r>
            <a:r>
              <a:rPr lang="en-US" sz="1400" b="1">
                <a:solidFill>
                  <a:srgbClr val="00B050"/>
                </a:solidFill>
              </a:rPr>
              <a:t>: 1.387</a:t>
            </a:r>
            <a:r>
              <a:rPr lang="en-US" sz="1400" b="1"/>
              <a:t> </a:t>
            </a:r>
          </a:p>
        </p:txBody>
      </p:sp>
      <p:sp>
        <p:nvSpPr>
          <p:cNvPr id="41998" name="TextBox 37"/>
          <p:cNvSpPr txBox="1">
            <a:spLocks noChangeArrowheads="1"/>
          </p:cNvSpPr>
          <p:nvPr/>
        </p:nvSpPr>
        <p:spPr bwMode="auto">
          <a:xfrm>
            <a:off x="3695700" y="2698750"/>
            <a:ext cx="10668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>
                <a:solidFill>
                  <a:srgbClr val="0070C0"/>
                </a:solidFill>
              </a:rPr>
              <a:t>M</a:t>
            </a:r>
            <a:r>
              <a:rPr lang="en-US" sz="1400" b="1" baseline="-25000">
                <a:solidFill>
                  <a:srgbClr val="0070C0"/>
                </a:solidFill>
              </a:rPr>
              <a:t>N</a:t>
            </a:r>
            <a:r>
              <a:rPr lang="en-US" sz="1400" b="1">
                <a:solidFill>
                  <a:srgbClr val="0070C0"/>
                </a:solidFill>
              </a:rPr>
              <a:t>: 26</a:t>
            </a:r>
          </a:p>
          <a:p>
            <a:r>
              <a:rPr lang="en-US" sz="1400" b="1">
                <a:solidFill>
                  <a:srgbClr val="00B050"/>
                </a:solidFill>
              </a:rPr>
              <a:t>M</a:t>
            </a:r>
            <a:r>
              <a:rPr lang="en-US" sz="1400" b="1" baseline="-25000">
                <a:solidFill>
                  <a:srgbClr val="00B050"/>
                </a:solidFill>
              </a:rPr>
              <a:t>P</a:t>
            </a:r>
            <a:r>
              <a:rPr lang="en-US" sz="1400" b="1">
                <a:solidFill>
                  <a:srgbClr val="00B050"/>
                </a:solidFill>
              </a:rPr>
              <a:t>: 2.6</a:t>
            </a:r>
            <a:r>
              <a:rPr lang="en-US" sz="1400" b="1">
                <a:solidFill>
                  <a:srgbClr val="FFC000"/>
                </a:solidFill>
              </a:rPr>
              <a:t> </a:t>
            </a:r>
          </a:p>
        </p:txBody>
      </p:sp>
      <p:sp>
        <p:nvSpPr>
          <p:cNvPr id="41999" name="TextBox 52"/>
          <p:cNvSpPr txBox="1">
            <a:spLocks noChangeArrowheads="1"/>
          </p:cNvSpPr>
          <p:nvPr/>
        </p:nvSpPr>
        <p:spPr bwMode="auto">
          <a:xfrm>
            <a:off x="6296025" y="3829050"/>
            <a:ext cx="1066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R</a:t>
            </a:r>
            <a:r>
              <a:rPr lang="en-US" sz="1400" b="1" baseline="-25000"/>
              <a:t>m</a:t>
            </a:r>
            <a:r>
              <a:rPr lang="en-US" sz="1400" b="1"/>
              <a:t>: 515</a:t>
            </a:r>
          </a:p>
        </p:txBody>
      </p:sp>
      <p:sp>
        <p:nvSpPr>
          <p:cNvPr id="42000" name="TextBox 32"/>
          <p:cNvSpPr txBox="1">
            <a:spLocks noChangeArrowheads="1"/>
          </p:cNvSpPr>
          <p:nvPr/>
        </p:nvSpPr>
        <p:spPr bwMode="auto">
          <a:xfrm>
            <a:off x="6297613" y="601663"/>
            <a:ext cx="11430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P</a:t>
            </a:r>
            <a:r>
              <a:rPr lang="en-US" sz="1400" b="1" baseline="-25000"/>
              <a:t>n</a:t>
            </a:r>
            <a:r>
              <a:rPr lang="en-US" sz="1400" b="1"/>
              <a:t>: 770</a:t>
            </a:r>
          </a:p>
          <a:p>
            <a:r>
              <a:rPr lang="en-US" sz="1400" b="1">
                <a:solidFill>
                  <a:srgbClr val="0070C0"/>
                </a:solidFill>
              </a:rPr>
              <a:t>U</a:t>
            </a:r>
            <a:r>
              <a:rPr lang="en-US" sz="1400" b="1" baseline="-25000">
                <a:solidFill>
                  <a:srgbClr val="0070C0"/>
                </a:solidFill>
              </a:rPr>
              <a:t>Nfix</a:t>
            </a:r>
            <a:r>
              <a:rPr lang="en-US" sz="1400" b="1">
                <a:solidFill>
                  <a:srgbClr val="0070C0"/>
                </a:solidFill>
              </a:rPr>
              <a:t>: 0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0" y="0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Based on </a:t>
            </a:r>
            <a:r>
              <a:rPr lang="en-US" dirty="0" err="1" smtClean="0"/>
              <a:t>Sollins</a:t>
            </a:r>
            <a:r>
              <a:rPr lang="en-US" dirty="0" smtClean="0"/>
              <a:t> et al. 1980</a:t>
            </a:r>
          </a:p>
          <a:p>
            <a:r>
              <a:rPr lang="en-US" dirty="0" smtClean="0"/>
              <a:t>HJ Andrews Forest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7315200" y="64886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Rastetter 2011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1184275" y="1219200"/>
          <a:ext cx="2760663" cy="869950"/>
        </p:xfrm>
        <a:graphic>
          <a:graphicData uri="http://schemas.openxmlformats.org/presentationml/2006/ole">
            <p:oleObj spid="_x0000_s10242" name="Equation" r:id="rId3" imgW="1371600" imgH="431640" progId="Equation.3">
              <p:embed/>
            </p:oleObj>
          </a:graphicData>
        </a:graphic>
      </p:graphicFrame>
      <p:sp>
        <p:nvSpPr>
          <p:cNvPr id="10245" name="TextBox 2"/>
          <p:cNvSpPr txBox="1">
            <a:spLocks noChangeArrowheads="1"/>
          </p:cNvSpPr>
          <p:nvPr/>
        </p:nvSpPr>
        <p:spPr bwMode="auto">
          <a:xfrm>
            <a:off x="1143000" y="304800"/>
            <a:ext cx="1905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Uncoupled:</a:t>
            </a:r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1346200" y="2463800"/>
          <a:ext cx="1473200" cy="457200"/>
        </p:xfrm>
        <a:graphic>
          <a:graphicData uri="http://schemas.openxmlformats.org/presentationml/2006/ole">
            <p:oleObj spid="_x0000_s10243" name="Equation" r:id="rId4" imgW="736560" imgH="228600" progId="Equation.3">
              <p:embed/>
            </p:oleObj>
          </a:graphicData>
        </a:graphic>
      </p:graphicFrame>
      <p:graphicFrame>
        <p:nvGraphicFramePr>
          <p:cNvPr id="10244" name="Object 4"/>
          <p:cNvGraphicFramePr>
            <a:graphicFrameLocks noChangeAspect="1"/>
          </p:cNvGraphicFramePr>
          <p:nvPr/>
        </p:nvGraphicFramePr>
        <p:xfrm>
          <a:off x="1371600" y="3492500"/>
          <a:ext cx="1447800" cy="431800"/>
        </p:xfrm>
        <a:graphic>
          <a:graphicData uri="http://schemas.openxmlformats.org/presentationml/2006/ole">
            <p:oleObj spid="_x0000_s10244" name="Equation" r:id="rId5" imgW="72360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1184275" y="742950"/>
          <a:ext cx="4040188" cy="2743200"/>
        </p:xfrm>
        <a:graphic>
          <a:graphicData uri="http://schemas.openxmlformats.org/presentationml/2006/ole">
            <p:oleObj spid="_x0000_s11266" name="Equation" r:id="rId3" imgW="2019240" imgH="1371600" progId="Equation.3">
              <p:embed/>
            </p:oleObj>
          </a:graphicData>
        </a:graphic>
      </p:graphicFrame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1150938" y="3776663"/>
          <a:ext cx="1196975" cy="866775"/>
        </p:xfrm>
        <a:graphic>
          <a:graphicData uri="http://schemas.openxmlformats.org/presentationml/2006/ole">
            <p:oleObj spid="_x0000_s11267" name="Equation" r:id="rId4" imgW="596880" imgH="431640" progId="Equation.3">
              <p:embed/>
            </p:oleObj>
          </a:graphicData>
        </a:graphic>
      </p:graphicFrame>
      <p:graphicFrame>
        <p:nvGraphicFramePr>
          <p:cNvPr id="11268" name="Object 4"/>
          <p:cNvGraphicFramePr>
            <a:graphicFrameLocks noChangeAspect="1"/>
          </p:cNvGraphicFramePr>
          <p:nvPr/>
        </p:nvGraphicFramePr>
        <p:xfrm>
          <a:off x="1195388" y="4933950"/>
          <a:ext cx="1133475" cy="857250"/>
        </p:xfrm>
        <a:graphic>
          <a:graphicData uri="http://schemas.openxmlformats.org/presentationml/2006/ole">
            <p:oleObj spid="_x0000_s11268" name="Equation" r:id="rId5" imgW="571320" imgH="431640" progId="Equation.3">
              <p:embed/>
            </p:oleObj>
          </a:graphicData>
        </a:graphic>
      </p:graphicFrame>
      <p:sp>
        <p:nvSpPr>
          <p:cNvPr id="11269" name="TextBox 4"/>
          <p:cNvSpPr txBox="1">
            <a:spLocks noChangeArrowheads="1"/>
          </p:cNvSpPr>
          <p:nvPr/>
        </p:nvSpPr>
        <p:spPr bwMode="auto">
          <a:xfrm>
            <a:off x="1143000" y="304800"/>
            <a:ext cx="1905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Liebig: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1189038" y="1143000"/>
          <a:ext cx="6016625" cy="965200"/>
        </p:xfrm>
        <a:graphic>
          <a:graphicData uri="http://schemas.openxmlformats.org/presentationml/2006/ole">
            <p:oleObj spid="_x0000_s12290" name="Equation" r:id="rId3" imgW="3009600" imgH="482400" progId="Equation.3">
              <p:embed/>
            </p:oleObj>
          </a:graphicData>
        </a:graphic>
      </p:graphicFrame>
      <p:graphicFrame>
        <p:nvGraphicFramePr>
          <p:cNvPr id="12291" name="Object 3"/>
          <p:cNvGraphicFramePr>
            <a:graphicFrameLocks noChangeAspect="1"/>
          </p:cNvGraphicFramePr>
          <p:nvPr/>
        </p:nvGraphicFramePr>
        <p:xfrm>
          <a:off x="1150938" y="2260600"/>
          <a:ext cx="1193800" cy="863600"/>
        </p:xfrm>
        <a:graphic>
          <a:graphicData uri="http://schemas.openxmlformats.org/presentationml/2006/ole">
            <p:oleObj spid="_x0000_s12291" name="Equation" r:id="rId4" imgW="596880" imgH="431640" progId="Equation.3">
              <p:embed/>
            </p:oleObj>
          </a:graphicData>
        </a:graphic>
      </p:graphicFrame>
      <p:graphicFrame>
        <p:nvGraphicFramePr>
          <p:cNvPr id="12292" name="Object 4"/>
          <p:cNvGraphicFramePr>
            <a:graphicFrameLocks noChangeAspect="1"/>
          </p:cNvGraphicFramePr>
          <p:nvPr/>
        </p:nvGraphicFramePr>
        <p:xfrm>
          <a:off x="1193800" y="3276600"/>
          <a:ext cx="1143000" cy="863600"/>
        </p:xfrm>
        <a:graphic>
          <a:graphicData uri="http://schemas.openxmlformats.org/presentationml/2006/ole">
            <p:oleObj spid="_x0000_s12292" name="Equation" r:id="rId5" imgW="571320" imgH="431640" progId="Equation.3">
              <p:embed/>
            </p:oleObj>
          </a:graphicData>
        </a:graphic>
      </p:graphicFrame>
      <p:sp>
        <p:nvSpPr>
          <p:cNvPr id="12293" name="TextBox 4"/>
          <p:cNvSpPr txBox="1">
            <a:spLocks noChangeArrowheads="1"/>
          </p:cNvSpPr>
          <p:nvPr/>
        </p:nvSpPr>
        <p:spPr bwMode="auto">
          <a:xfrm>
            <a:off x="1143000" y="304800"/>
            <a:ext cx="2133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Concurrent: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1187450" y="914400"/>
          <a:ext cx="3071813" cy="863600"/>
        </p:xfrm>
        <a:graphic>
          <a:graphicData uri="http://schemas.openxmlformats.org/presentationml/2006/ole">
            <p:oleObj spid="_x0000_s13314" name="Equation" r:id="rId3" imgW="1536480" imgH="431640" progId="Equation.3">
              <p:embed/>
            </p:oleObj>
          </a:graphicData>
        </a:graphic>
      </p:graphicFrame>
      <p:graphicFrame>
        <p:nvGraphicFramePr>
          <p:cNvPr id="13315" name="Object 3"/>
          <p:cNvGraphicFramePr>
            <a:graphicFrameLocks noChangeAspect="1"/>
          </p:cNvGraphicFramePr>
          <p:nvPr/>
        </p:nvGraphicFramePr>
        <p:xfrm>
          <a:off x="1163638" y="1993900"/>
          <a:ext cx="3300412" cy="863600"/>
        </p:xfrm>
        <a:graphic>
          <a:graphicData uri="http://schemas.openxmlformats.org/presentationml/2006/ole">
            <p:oleObj spid="_x0000_s13315" name="Equation" r:id="rId4" imgW="1650960" imgH="431640" progId="Equation.3">
              <p:embed/>
            </p:oleObj>
          </a:graphicData>
        </a:graphic>
      </p:graphicFrame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1150938" y="3073400"/>
          <a:ext cx="3173412" cy="863600"/>
        </p:xfrm>
        <a:graphic>
          <a:graphicData uri="http://schemas.openxmlformats.org/presentationml/2006/ole">
            <p:oleObj spid="_x0000_s13316" name="Equation" r:id="rId5" imgW="1587240" imgH="431640" progId="Equation.3">
              <p:embed/>
            </p:oleObj>
          </a:graphicData>
        </a:graphic>
      </p:graphicFrame>
      <p:graphicFrame>
        <p:nvGraphicFramePr>
          <p:cNvPr id="13317" name="Object 5"/>
          <p:cNvGraphicFramePr>
            <a:graphicFrameLocks noChangeAspect="1"/>
          </p:cNvGraphicFramePr>
          <p:nvPr/>
        </p:nvGraphicFramePr>
        <p:xfrm>
          <a:off x="1042988" y="4152900"/>
          <a:ext cx="2563812" cy="965200"/>
        </p:xfrm>
        <a:graphic>
          <a:graphicData uri="http://schemas.openxmlformats.org/presentationml/2006/ole">
            <p:oleObj spid="_x0000_s13317" name="Equation" r:id="rId6" imgW="1282680" imgH="482400" progId="Equation.3">
              <p:embed/>
            </p:oleObj>
          </a:graphicData>
        </a:graphic>
      </p:graphicFrame>
      <p:graphicFrame>
        <p:nvGraphicFramePr>
          <p:cNvPr id="13318" name="Object 6"/>
          <p:cNvGraphicFramePr>
            <a:graphicFrameLocks noChangeAspect="1"/>
          </p:cNvGraphicFramePr>
          <p:nvPr/>
        </p:nvGraphicFramePr>
        <p:xfrm>
          <a:off x="1322388" y="5334000"/>
          <a:ext cx="3706812" cy="1016000"/>
        </p:xfrm>
        <a:graphic>
          <a:graphicData uri="http://schemas.openxmlformats.org/presentationml/2006/ole">
            <p:oleObj spid="_x0000_s13318" name="Equation" r:id="rId7" imgW="1854000" imgH="507960" progId="Equation.3">
              <p:embed/>
            </p:oleObj>
          </a:graphicData>
        </a:graphic>
      </p:graphicFrame>
      <p:sp>
        <p:nvSpPr>
          <p:cNvPr id="13320" name="TextBox 6"/>
          <p:cNvSpPr txBox="1">
            <a:spLocks noChangeArrowheads="1"/>
          </p:cNvSpPr>
          <p:nvPr/>
        </p:nvSpPr>
        <p:spPr bwMode="auto">
          <a:xfrm>
            <a:off x="1143000" y="304800"/>
            <a:ext cx="1905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Adaptive: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715000" y="3733800"/>
            <a:ext cx="2286000" cy="1338263"/>
            <a:chOff x="5715000" y="3733800"/>
            <a:chExt cx="2286000" cy="1338263"/>
          </a:xfrm>
        </p:grpSpPr>
        <p:graphicFrame>
          <p:nvGraphicFramePr>
            <p:cNvPr id="13319" name="Object 7"/>
            <p:cNvGraphicFramePr>
              <a:graphicFrameLocks noChangeAspect="1"/>
            </p:cNvGraphicFramePr>
            <p:nvPr/>
          </p:nvGraphicFramePr>
          <p:xfrm>
            <a:off x="5867400" y="4208463"/>
            <a:ext cx="1066800" cy="863600"/>
          </p:xfrm>
          <a:graphic>
            <a:graphicData uri="http://schemas.openxmlformats.org/presentationml/2006/ole">
              <p:oleObj spid="_x0000_s13319" name="Equation" r:id="rId8" imgW="533160" imgH="431640" progId="Equation.3">
                <p:embed/>
              </p:oleObj>
            </a:graphicData>
          </a:graphic>
        </p:graphicFrame>
        <p:sp>
          <p:nvSpPr>
            <p:cNvPr id="13322" name="TextBox 9"/>
            <p:cNvSpPr txBox="1">
              <a:spLocks noChangeArrowheads="1"/>
            </p:cNvSpPr>
            <p:nvPr/>
          </p:nvSpPr>
          <p:spPr bwMode="auto">
            <a:xfrm>
              <a:off x="5715000" y="3733800"/>
              <a:ext cx="2286000" cy="38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At steady state: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89504" y="3831336"/>
            <a:ext cx="3383641" cy="203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/>
          <a:srcRect b="13411"/>
          <a:stretch>
            <a:fillRect/>
          </a:stretch>
        </p:blipFill>
        <p:spPr bwMode="auto">
          <a:xfrm>
            <a:off x="2953512" y="2185416"/>
            <a:ext cx="3331585" cy="1735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 b="13653"/>
          <a:stretch>
            <a:fillRect/>
          </a:stretch>
        </p:blipFill>
        <p:spPr bwMode="auto">
          <a:xfrm>
            <a:off x="2850158" y="609600"/>
            <a:ext cx="3435697" cy="178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3013" name="TextBox 4"/>
          <p:cNvSpPr txBox="1">
            <a:spLocks noChangeArrowheads="1"/>
          </p:cNvSpPr>
          <p:nvPr/>
        </p:nvSpPr>
        <p:spPr bwMode="auto">
          <a:xfrm>
            <a:off x="3844925" y="5842000"/>
            <a:ext cx="1600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/>
              <a:t>Years</a:t>
            </a:r>
          </a:p>
        </p:txBody>
      </p:sp>
      <p:sp>
        <p:nvSpPr>
          <p:cNvPr id="43014" name="TextBox 5"/>
          <p:cNvSpPr txBox="1">
            <a:spLocks noChangeArrowheads="1"/>
          </p:cNvSpPr>
          <p:nvPr/>
        </p:nvSpPr>
        <p:spPr bwMode="auto">
          <a:xfrm rot="-5400000">
            <a:off x="1407319" y="1212057"/>
            <a:ext cx="179387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/>
              <a:t>NPP</a:t>
            </a:r>
          </a:p>
          <a:p>
            <a:pPr algn="ctr"/>
            <a:r>
              <a:rPr lang="en-US" sz="1600" b="1"/>
              <a:t>(g C m</a:t>
            </a:r>
            <a:r>
              <a:rPr lang="en-US" sz="1600" b="1" baseline="30000"/>
              <a:t>-2 </a:t>
            </a:r>
            <a:r>
              <a:rPr lang="en-US" sz="1600" b="1"/>
              <a:t>yr</a:t>
            </a:r>
            <a:r>
              <a:rPr lang="en-US" sz="1600" b="1" baseline="30000"/>
              <a:t>-1 </a:t>
            </a:r>
            <a:r>
              <a:rPr lang="en-US" sz="1600" b="1"/>
              <a:t>)</a:t>
            </a:r>
          </a:p>
        </p:txBody>
      </p:sp>
      <p:sp>
        <p:nvSpPr>
          <p:cNvPr id="43015" name="TextBox 6"/>
          <p:cNvSpPr txBox="1">
            <a:spLocks noChangeArrowheads="1"/>
          </p:cNvSpPr>
          <p:nvPr/>
        </p:nvSpPr>
        <p:spPr bwMode="auto">
          <a:xfrm rot="-5400000">
            <a:off x="1254919" y="2793206"/>
            <a:ext cx="20986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/>
              <a:t>Net N </a:t>
            </a:r>
          </a:p>
          <a:p>
            <a:pPr algn="ctr"/>
            <a:r>
              <a:rPr lang="en-US" sz="1600" b="1"/>
              <a:t>mineralization </a:t>
            </a:r>
          </a:p>
          <a:p>
            <a:pPr algn="ctr"/>
            <a:r>
              <a:rPr lang="en-US" sz="1600" b="1"/>
              <a:t>(g N m</a:t>
            </a:r>
            <a:r>
              <a:rPr lang="en-US" sz="1600" b="1" baseline="30000"/>
              <a:t>-2 </a:t>
            </a:r>
            <a:r>
              <a:rPr lang="en-US" sz="1600" b="1"/>
              <a:t>yr</a:t>
            </a:r>
            <a:r>
              <a:rPr lang="en-US" sz="1600" b="1" baseline="30000"/>
              <a:t>-1 </a:t>
            </a:r>
            <a:r>
              <a:rPr lang="en-US" sz="1600" b="1"/>
              <a:t>)</a:t>
            </a:r>
          </a:p>
        </p:txBody>
      </p:sp>
      <p:sp>
        <p:nvSpPr>
          <p:cNvPr id="43016" name="TextBox 7"/>
          <p:cNvSpPr txBox="1">
            <a:spLocks noChangeArrowheads="1"/>
          </p:cNvSpPr>
          <p:nvPr/>
        </p:nvSpPr>
        <p:spPr bwMode="auto">
          <a:xfrm rot="-5400000">
            <a:off x="1408113" y="4505325"/>
            <a:ext cx="17922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/>
              <a:t>Net P mineralization</a:t>
            </a:r>
          </a:p>
          <a:p>
            <a:pPr algn="ctr"/>
            <a:r>
              <a:rPr lang="en-US" sz="1600" b="1"/>
              <a:t>(g P m</a:t>
            </a:r>
            <a:r>
              <a:rPr lang="en-US" sz="1600" b="1" baseline="30000"/>
              <a:t>-2 </a:t>
            </a:r>
            <a:r>
              <a:rPr lang="en-US" sz="1600" b="1"/>
              <a:t>yr</a:t>
            </a:r>
            <a:r>
              <a:rPr lang="en-US" sz="1600" b="1" baseline="30000"/>
              <a:t>-1 </a:t>
            </a:r>
            <a:r>
              <a:rPr lang="en-US" sz="1600" b="1"/>
              <a:t>)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567113" y="5173663"/>
            <a:ext cx="2492375" cy="331787"/>
            <a:chOff x="3504026" y="5173070"/>
            <a:chExt cx="2491332" cy="332871"/>
          </a:xfrm>
        </p:grpSpPr>
        <p:sp>
          <p:nvSpPr>
            <p:cNvPr id="43018" name="TextBox 9"/>
            <p:cNvSpPr txBox="1">
              <a:spLocks noChangeArrowheads="1"/>
            </p:cNvSpPr>
            <p:nvPr/>
          </p:nvSpPr>
          <p:spPr bwMode="auto">
            <a:xfrm>
              <a:off x="3521018" y="5173070"/>
              <a:ext cx="24384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b="1"/>
                <a:t>2 x CO</a:t>
              </a:r>
              <a:r>
                <a:rPr lang="en-US" sz="1200" b="1" baseline="-25000"/>
                <a:t>2  </a:t>
              </a:r>
              <a:endParaRPr lang="en-US" sz="1200" b="1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3518307" y="5435863"/>
              <a:ext cx="2477051" cy="1593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3434744" y="5436659"/>
              <a:ext cx="138563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 l="13271" b="20923"/>
          <a:stretch>
            <a:fillRect/>
          </a:stretch>
        </p:blipFill>
        <p:spPr bwMode="auto">
          <a:xfrm>
            <a:off x="3308888" y="612648"/>
            <a:ext cx="2979737" cy="1634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 b="13025"/>
          <a:stretch>
            <a:fillRect/>
          </a:stretch>
        </p:blipFill>
        <p:spPr bwMode="auto">
          <a:xfrm>
            <a:off x="2953512" y="2185416"/>
            <a:ext cx="3331585" cy="17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89504" y="3831336"/>
            <a:ext cx="3383641" cy="203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4" cstate="print"/>
          <a:srcRect l="10667" b="13798"/>
          <a:stretch>
            <a:fillRect/>
          </a:stretch>
        </p:blipFill>
        <p:spPr bwMode="auto">
          <a:xfrm>
            <a:off x="3308888" y="2185416"/>
            <a:ext cx="2976209" cy="1727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/>
          <a:srcRect b="14028"/>
          <a:stretch>
            <a:fillRect/>
          </a:stretch>
        </p:blipFill>
        <p:spPr bwMode="auto">
          <a:xfrm>
            <a:off x="2850158" y="609600"/>
            <a:ext cx="3435697" cy="1777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3013" name="TextBox 4"/>
          <p:cNvSpPr txBox="1">
            <a:spLocks noChangeArrowheads="1"/>
          </p:cNvSpPr>
          <p:nvPr/>
        </p:nvSpPr>
        <p:spPr bwMode="auto">
          <a:xfrm>
            <a:off x="3844925" y="5842000"/>
            <a:ext cx="1600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/>
              <a:t>Years</a:t>
            </a:r>
          </a:p>
        </p:txBody>
      </p:sp>
      <p:sp>
        <p:nvSpPr>
          <p:cNvPr id="43014" name="TextBox 5"/>
          <p:cNvSpPr txBox="1">
            <a:spLocks noChangeArrowheads="1"/>
          </p:cNvSpPr>
          <p:nvPr/>
        </p:nvSpPr>
        <p:spPr bwMode="auto">
          <a:xfrm rot="-5400000">
            <a:off x="1407319" y="1212057"/>
            <a:ext cx="179387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/>
              <a:t>NPP</a:t>
            </a:r>
          </a:p>
          <a:p>
            <a:pPr algn="ctr"/>
            <a:r>
              <a:rPr lang="en-US" sz="1600" b="1"/>
              <a:t>(g C m</a:t>
            </a:r>
            <a:r>
              <a:rPr lang="en-US" sz="1600" b="1" baseline="30000"/>
              <a:t>-2 </a:t>
            </a:r>
            <a:r>
              <a:rPr lang="en-US" sz="1600" b="1"/>
              <a:t>yr</a:t>
            </a:r>
            <a:r>
              <a:rPr lang="en-US" sz="1600" b="1" baseline="30000"/>
              <a:t>-1 </a:t>
            </a:r>
            <a:r>
              <a:rPr lang="en-US" sz="1600" b="1"/>
              <a:t>)</a:t>
            </a:r>
          </a:p>
        </p:txBody>
      </p:sp>
      <p:sp>
        <p:nvSpPr>
          <p:cNvPr id="43015" name="TextBox 6"/>
          <p:cNvSpPr txBox="1">
            <a:spLocks noChangeArrowheads="1"/>
          </p:cNvSpPr>
          <p:nvPr/>
        </p:nvSpPr>
        <p:spPr bwMode="auto">
          <a:xfrm rot="-5400000">
            <a:off x="1254919" y="2793206"/>
            <a:ext cx="20986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/>
              <a:t>Net N </a:t>
            </a:r>
          </a:p>
          <a:p>
            <a:pPr algn="ctr"/>
            <a:r>
              <a:rPr lang="en-US" sz="1600" b="1"/>
              <a:t>mineralization </a:t>
            </a:r>
          </a:p>
          <a:p>
            <a:pPr algn="ctr"/>
            <a:r>
              <a:rPr lang="en-US" sz="1600" b="1"/>
              <a:t>(g N m</a:t>
            </a:r>
            <a:r>
              <a:rPr lang="en-US" sz="1600" b="1" baseline="30000"/>
              <a:t>-2 </a:t>
            </a:r>
            <a:r>
              <a:rPr lang="en-US" sz="1600" b="1"/>
              <a:t>yr</a:t>
            </a:r>
            <a:r>
              <a:rPr lang="en-US" sz="1600" b="1" baseline="30000"/>
              <a:t>-1 </a:t>
            </a:r>
            <a:r>
              <a:rPr lang="en-US" sz="1600" b="1"/>
              <a:t>)</a:t>
            </a:r>
          </a:p>
        </p:txBody>
      </p:sp>
      <p:sp>
        <p:nvSpPr>
          <p:cNvPr id="43016" name="TextBox 7"/>
          <p:cNvSpPr txBox="1">
            <a:spLocks noChangeArrowheads="1"/>
          </p:cNvSpPr>
          <p:nvPr/>
        </p:nvSpPr>
        <p:spPr bwMode="auto">
          <a:xfrm rot="-5400000">
            <a:off x="1408113" y="4505325"/>
            <a:ext cx="17922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/>
              <a:t>Net P mineralization</a:t>
            </a:r>
          </a:p>
          <a:p>
            <a:pPr algn="ctr"/>
            <a:r>
              <a:rPr lang="en-US" sz="1600" b="1"/>
              <a:t>(g P m</a:t>
            </a:r>
            <a:r>
              <a:rPr lang="en-US" sz="1600" b="1" baseline="30000"/>
              <a:t>-2 </a:t>
            </a:r>
            <a:r>
              <a:rPr lang="en-US" sz="1600" b="1"/>
              <a:t>yr</a:t>
            </a:r>
            <a:r>
              <a:rPr lang="en-US" sz="1600" b="1" baseline="30000"/>
              <a:t>-1 </a:t>
            </a:r>
            <a:r>
              <a:rPr lang="en-US" sz="1600" b="1"/>
              <a:t>)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567113" y="5173663"/>
            <a:ext cx="2492375" cy="331787"/>
            <a:chOff x="3504026" y="5173070"/>
            <a:chExt cx="2491332" cy="332871"/>
          </a:xfrm>
        </p:grpSpPr>
        <p:sp>
          <p:nvSpPr>
            <p:cNvPr id="43018" name="TextBox 9"/>
            <p:cNvSpPr txBox="1">
              <a:spLocks noChangeArrowheads="1"/>
            </p:cNvSpPr>
            <p:nvPr/>
          </p:nvSpPr>
          <p:spPr bwMode="auto">
            <a:xfrm>
              <a:off x="3521018" y="5173070"/>
              <a:ext cx="24384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b="1"/>
                <a:t>2 x CO</a:t>
              </a:r>
              <a:r>
                <a:rPr lang="en-US" sz="1200" b="1" baseline="-25000"/>
                <a:t>2  </a:t>
              </a:r>
              <a:endParaRPr lang="en-US" sz="1200" b="1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3518307" y="5435863"/>
              <a:ext cx="2477051" cy="1593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3434744" y="5436659"/>
              <a:ext cx="138563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/>
          <a:srcRect l="13497" b="14551"/>
          <a:stretch>
            <a:fillRect/>
          </a:stretch>
        </p:blipFill>
        <p:spPr bwMode="auto">
          <a:xfrm>
            <a:off x="3316637" y="612648"/>
            <a:ext cx="2971988" cy="1766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7" cstate="print"/>
          <a:srcRect l="13722" b="20549"/>
          <a:stretch>
            <a:fillRect/>
          </a:stretch>
        </p:blipFill>
        <p:spPr bwMode="auto">
          <a:xfrm>
            <a:off x="3324386" y="612648"/>
            <a:ext cx="2964239" cy="1642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8" cstate="print"/>
          <a:srcRect l="12623" b="18321"/>
          <a:stretch>
            <a:fillRect/>
          </a:stretch>
        </p:blipFill>
        <p:spPr bwMode="auto">
          <a:xfrm>
            <a:off x="3316637" y="3831336"/>
            <a:ext cx="2956508" cy="166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 b="13025"/>
          <a:stretch>
            <a:fillRect/>
          </a:stretch>
        </p:blipFill>
        <p:spPr bwMode="auto">
          <a:xfrm>
            <a:off x="2953512" y="2185416"/>
            <a:ext cx="3331585" cy="17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89504" y="3831336"/>
            <a:ext cx="3383641" cy="203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4" cstate="print"/>
          <a:srcRect l="10899" b="14184"/>
          <a:stretch>
            <a:fillRect/>
          </a:stretch>
        </p:blipFill>
        <p:spPr bwMode="auto">
          <a:xfrm>
            <a:off x="3316637" y="2185416"/>
            <a:ext cx="2968460" cy="1720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/>
          <a:srcRect b="13653"/>
          <a:stretch>
            <a:fillRect/>
          </a:stretch>
        </p:blipFill>
        <p:spPr bwMode="auto">
          <a:xfrm>
            <a:off x="2850158" y="609600"/>
            <a:ext cx="3435697" cy="178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3013" name="TextBox 4"/>
          <p:cNvSpPr txBox="1">
            <a:spLocks noChangeArrowheads="1"/>
          </p:cNvSpPr>
          <p:nvPr/>
        </p:nvSpPr>
        <p:spPr bwMode="auto">
          <a:xfrm>
            <a:off x="3844925" y="5842000"/>
            <a:ext cx="1600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/>
              <a:t>Years</a:t>
            </a:r>
          </a:p>
        </p:txBody>
      </p:sp>
      <p:sp>
        <p:nvSpPr>
          <p:cNvPr id="43014" name="TextBox 5"/>
          <p:cNvSpPr txBox="1">
            <a:spLocks noChangeArrowheads="1"/>
          </p:cNvSpPr>
          <p:nvPr/>
        </p:nvSpPr>
        <p:spPr bwMode="auto">
          <a:xfrm rot="-5400000">
            <a:off x="1407319" y="1212057"/>
            <a:ext cx="179387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/>
              <a:t>NPP</a:t>
            </a:r>
          </a:p>
          <a:p>
            <a:pPr algn="ctr"/>
            <a:r>
              <a:rPr lang="en-US" sz="1600" b="1"/>
              <a:t>(g C m</a:t>
            </a:r>
            <a:r>
              <a:rPr lang="en-US" sz="1600" b="1" baseline="30000"/>
              <a:t>-2 </a:t>
            </a:r>
            <a:r>
              <a:rPr lang="en-US" sz="1600" b="1"/>
              <a:t>yr</a:t>
            </a:r>
            <a:r>
              <a:rPr lang="en-US" sz="1600" b="1" baseline="30000"/>
              <a:t>-1 </a:t>
            </a:r>
            <a:r>
              <a:rPr lang="en-US" sz="1600" b="1"/>
              <a:t>)</a:t>
            </a:r>
          </a:p>
        </p:txBody>
      </p:sp>
      <p:sp>
        <p:nvSpPr>
          <p:cNvPr id="43015" name="TextBox 6"/>
          <p:cNvSpPr txBox="1">
            <a:spLocks noChangeArrowheads="1"/>
          </p:cNvSpPr>
          <p:nvPr/>
        </p:nvSpPr>
        <p:spPr bwMode="auto">
          <a:xfrm rot="-5400000">
            <a:off x="1254919" y="2793206"/>
            <a:ext cx="20986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/>
              <a:t>Net N </a:t>
            </a:r>
          </a:p>
          <a:p>
            <a:pPr algn="ctr"/>
            <a:r>
              <a:rPr lang="en-US" sz="1600" b="1"/>
              <a:t>mineralization </a:t>
            </a:r>
          </a:p>
          <a:p>
            <a:pPr algn="ctr"/>
            <a:r>
              <a:rPr lang="en-US" sz="1600" b="1"/>
              <a:t>(g N m</a:t>
            </a:r>
            <a:r>
              <a:rPr lang="en-US" sz="1600" b="1" baseline="30000"/>
              <a:t>-2 </a:t>
            </a:r>
            <a:r>
              <a:rPr lang="en-US" sz="1600" b="1"/>
              <a:t>yr</a:t>
            </a:r>
            <a:r>
              <a:rPr lang="en-US" sz="1600" b="1" baseline="30000"/>
              <a:t>-1 </a:t>
            </a:r>
            <a:r>
              <a:rPr lang="en-US" sz="1600" b="1"/>
              <a:t>)</a:t>
            </a:r>
          </a:p>
        </p:txBody>
      </p:sp>
      <p:sp>
        <p:nvSpPr>
          <p:cNvPr id="43016" name="TextBox 7"/>
          <p:cNvSpPr txBox="1">
            <a:spLocks noChangeArrowheads="1"/>
          </p:cNvSpPr>
          <p:nvPr/>
        </p:nvSpPr>
        <p:spPr bwMode="auto">
          <a:xfrm rot="-5400000">
            <a:off x="1408113" y="4505325"/>
            <a:ext cx="17922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/>
              <a:t>Net P mineralization</a:t>
            </a:r>
          </a:p>
          <a:p>
            <a:pPr algn="ctr"/>
            <a:r>
              <a:rPr lang="en-US" sz="1600" b="1"/>
              <a:t>(g P m</a:t>
            </a:r>
            <a:r>
              <a:rPr lang="en-US" sz="1600" b="1" baseline="30000"/>
              <a:t>-2 </a:t>
            </a:r>
            <a:r>
              <a:rPr lang="en-US" sz="1600" b="1"/>
              <a:t>yr</a:t>
            </a:r>
            <a:r>
              <a:rPr lang="en-US" sz="1600" b="1" baseline="30000"/>
              <a:t>-1 </a:t>
            </a:r>
            <a:r>
              <a:rPr lang="en-US" sz="1600" b="1"/>
              <a:t>)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567113" y="5173663"/>
            <a:ext cx="2492375" cy="331787"/>
            <a:chOff x="3504026" y="5173070"/>
            <a:chExt cx="2491332" cy="332871"/>
          </a:xfrm>
        </p:grpSpPr>
        <p:sp>
          <p:nvSpPr>
            <p:cNvPr id="43018" name="TextBox 9"/>
            <p:cNvSpPr txBox="1">
              <a:spLocks noChangeArrowheads="1"/>
            </p:cNvSpPr>
            <p:nvPr/>
          </p:nvSpPr>
          <p:spPr bwMode="auto">
            <a:xfrm>
              <a:off x="3521018" y="5173070"/>
              <a:ext cx="24384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b="1"/>
                <a:t>2 x CO</a:t>
              </a:r>
              <a:r>
                <a:rPr lang="en-US" sz="1200" b="1" baseline="-25000"/>
                <a:t>2  </a:t>
              </a:r>
              <a:endParaRPr lang="en-US" sz="1200" b="1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3518307" y="5435863"/>
              <a:ext cx="2477051" cy="1593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3434744" y="5436659"/>
              <a:ext cx="138563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/>
          <a:srcRect l="13271" b="17924"/>
          <a:stretch>
            <a:fillRect/>
          </a:stretch>
        </p:blipFill>
        <p:spPr bwMode="auto">
          <a:xfrm>
            <a:off x="3308888" y="612648"/>
            <a:ext cx="2979737" cy="1696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 cstate="print"/>
          <a:srcRect l="13722" b="19049"/>
          <a:stretch>
            <a:fillRect/>
          </a:stretch>
        </p:blipFill>
        <p:spPr bwMode="auto">
          <a:xfrm>
            <a:off x="3324386" y="612648"/>
            <a:ext cx="2964239" cy="1673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8" cstate="print"/>
          <a:srcRect l="12852" b="18321"/>
          <a:stretch>
            <a:fillRect/>
          </a:stretch>
        </p:blipFill>
        <p:spPr bwMode="auto">
          <a:xfrm>
            <a:off x="3324386" y="3831336"/>
            <a:ext cx="2948759" cy="166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"/>
          <p:cNvGrpSpPr/>
          <p:nvPr/>
        </p:nvGrpSpPr>
        <p:grpSpPr>
          <a:xfrm>
            <a:off x="914400" y="686257"/>
            <a:ext cx="6781800" cy="894040"/>
            <a:chOff x="914400" y="467380"/>
            <a:chExt cx="6781800" cy="894040"/>
          </a:xfrm>
        </p:grpSpPr>
        <p:sp>
          <p:nvSpPr>
            <p:cNvPr id="4" name="TextBox 3"/>
            <p:cNvSpPr txBox="1"/>
            <p:nvPr/>
          </p:nvSpPr>
          <p:spPr>
            <a:xfrm>
              <a:off x="2133600" y="838200"/>
              <a:ext cx="5562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U</a:t>
              </a:r>
              <a:r>
                <a:rPr lang="en-US" sz="2800" b="1" baseline="-25000" dirty="0" smtClean="0"/>
                <a:t>1</a:t>
              </a:r>
              <a:r>
                <a:rPr lang="en-US" sz="2800" b="1" dirty="0" smtClean="0"/>
                <a:t> = g B </a:t>
              </a:r>
              <a:r>
                <a:rPr lang="en-US" sz="2800" b="1" dirty="0" smtClean="0">
                  <a:solidFill>
                    <a:srgbClr val="C00000"/>
                  </a:solidFill>
                </a:rPr>
                <a:t>f(R</a:t>
              </a:r>
              <a:r>
                <a:rPr lang="en-US" sz="2800" b="1" baseline="-25000" dirty="0" smtClean="0">
                  <a:solidFill>
                    <a:srgbClr val="C00000"/>
                  </a:solidFill>
                </a:rPr>
                <a:t>1</a:t>
              </a:r>
              <a:r>
                <a:rPr lang="en-US" sz="2800" b="1" dirty="0" smtClean="0">
                  <a:solidFill>
                    <a:srgbClr val="C00000"/>
                  </a:solidFill>
                </a:rPr>
                <a:t>)</a:t>
              </a:r>
              <a:r>
                <a:rPr lang="en-US" sz="2800" b="1" dirty="0" smtClean="0"/>
                <a:t> f(T)</a:t>
              </a:r>
              <a:endParaRPr lang="en-US" sz="28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914400" y="467380"/>
              <a:ext cx="2438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i="1" dirty="0" smtClean="0"/>
                <a:t>Uncoupled:</a:t>
              </a:r>
              <a:endParaRPr lang="en-US" sz="2800" b="1" i="1" dirty="0"/>
            </a:p>
          </p:txBody>
        </p:sp>
      </p:grpSp>
      <p:grpSp>
        <p:nvGrpSpPr>
          <p:cNvPr id="3" name="Group 15"/>
          <p:cNvGrpSpPr/>
          <p:nvPr/>
        </p:nvGrpSpPr>
        <p:grpSpPr>
          <a:xfrm>
            <a:off x="914400" y="1785531"/>
            <a:ext cx="7696200" cy="2342912"/>
            <a:chOff x="914400" y="1640086"/>
            <a:chExt cx="7696200" cy="2342912"/>
          </a:xfrm>
        </p:grpSpPr>
        <p:sp>
          <p:nvSpPr>
            <p:cNvPr id="5" name="TextBox 4"/>
            <p:cNvSpPr txBox="1"/>
            <p:nvPr/>
          </p:nvSpPr>
          <p:spPr>
            <a:xfrm>
              <a:off x="2133600" y="2019300"/>
              <a:ext cx="6477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U</a:t>
              </a:r>
              <a:r>
                <a:rPr lang="en-US" sz="2800" b="1" baseline="-25000" dirty="0" smtClean="0"/>
                <a:t>1</a:t>
              </a:r>
              <a:r>
                <a:rPr lang="en-US" sz="2800" b="1" dirty="0" smtClean="0"/>
                <a:t> = g B </a:t>
              </a:r>
              <a:r>
                <a:rPr lang="en-US" sz="2800" b="1" dirty="0" smtClean="0">
                  <a:solidFill>
                    <a:srgbClr val="C00000"/>
                  </a:solidFill>
                </a:rPr>
                <a:t>min{f(R</a:t>
              </a:r>
              <a:r>
                <a:rPr lang="en-US" sz="2800" b="1" baseline="-25000" dirty="0" smtClean="0">
                  <a:solidFill>
                    <a:srgbClr val="C00000"/>
                  </a:solidFill>
                </a:rPr>
                <a:t>1</a:t>
              </a:r>
              <a:r>
                <a:rPr lang="en-US" sz="2800" b="1" dirty="0" smtClean="0">
                  <a:solidFill>
                    <a:srgbClr val="C00000"/>
                  </a:solidFill>
                </a:rPr>
                <a:t>), f(R</a:t>
              </a:r>
              <a:r>
                <a:rPr lang="en-US" sz="2800" b="1" baseline="-25000" dirty="0" smtClean="0">
                  <a:solidFill>
                    <a:srgbClr val="C00000"/>
                  </a:solidFill>
                </a:rPr>
                <a:t>2</a:t>
              </a:r>
              <a:r>
                <a:rPr lang="en-US" sz="2800" b="1" dirty="0" smtClean="0">
                  <a:solidFill>
                    <a:srgbClr val="C00000"/>
                  </a:solidFill>
                </a:rPr>
                <a:t>), f(R</a:t>
              </a:r>
              <a:r>
                <a:rPr lang="en-US" sz="2800" b="1" baseline="-25000" dirty="0" smtClean="0">
                  <a:solidFill>
                    <a:srgbClr val="C00000"/>
                  </a:solidFill>
                </a:rPr>
                <a:t>3</a:t>
              </a:r>
              <a:r>
                <a:rPr lang="en-US" sz="2800" b="1" dirty="0" smtClean="0">
                  <a:solidFill>
                    <a:srgbClr val="C00000"/>
                  </a:solidFill>
                </a:rPr>
                <a:t>)</a:t>
              </a:r>
              <a:r>
                <a:rPr lang="en-US" sz="2800" b="1" baseline="30000" dirty="0" smtClean="0">
                  <a:solidFill>
                    <a:srgbClr val="C00000"/>
                  </a:solidFill>
                </a:rPr>
                <a:t>...</a:t>
              </a:r>
              <a:r>
                <a:rPr lang="en-US" sz="2800" b="1" dirty="0" smtClean="0">
                  <a:solidFill>
                    <a:srgbClr val="C00000"/>
                  </a:solidFill>
                </a:rPr>
                <a:t>}</a:t>
              </a:r>
              <a:r>
                <a:rPr lang="en-US" sz="2800" b="1" dirty="0" smtClean="0"/>
                <a:t> f(T)</a:t>
              </a:r>
              <a:endParaRPr lang="en-US" sz="2800" b="1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133600" y="2462540"/>
              <a:ext cx="5562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U</a:t>
              </a:r>
              <a:r>
                <a:rPr lang="en-US" sz="2800" b="1" baseline="-25000" dirty="0" smtClean="0"/>
                <a:t>2</a:t>
              </a:r>
              <a:r>
                <a:rPr lang="en-US" sz="2800" b="1" dirty="0" smtClean="0"/>
                <a:t> = q</a:t>
              </a:r>
              <a:r>
                <a:rPr lang="en-US" sz="2800" b="1" baseline="-25000" dirty="0" smtClean="0"/>
                <a:t>2</a:t>
              </a:r>
              <a:r>
                <a:rPr lang="en-US" sz="2800" b="1" dirty="0" smtClean="0"/>
                <a:t> U</a:t>
              </a:r>
              <a:r>
                <a:rPr lang="en-US" sz="2800" b="1" baseline="-25000" dirty="0" smtClean="0"/>
                <a:t>1</a:t>
              </a:r>
              <a:endParaRPr lang="en-US" sz="2800" b="1" baseline="-25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133600" y="2905780"/>
              <a:ext cx="5562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U</a:t>
              </a:r>
              <a:r>
                <a:rPr lang="en-US" sz="2800" b="1" baseline="-25000" dirty="0" smtClean="0"/>
                <a:t>3</a:t>
              </a:r>
              <a:r>
                <a:rPr lang="en-US" sz="2800" b="1" dirty="0" smtClean="0"/>
                <a:t> = q</a:t>
              </a:r>
              <a:r>
                <a:rPr lang="en-US" sz="2800" b="1" baseline="-25000" dirty="0" smtClean="0"/>
                <a:t>3</a:t>
              </a:r>
              <a:r>
                <a:rPr lang="en-US" sz="2800" b="1" dirty="0" smtClean="0"/>
                <a:t> U</a:t>
              </a:r>
              <a:r>
                <a:rPr lang="en-US" sz="2800" b="1" baseline="-25000" dirty="0" smtClean="0"/>
                <a:t>1</a:t>
              </a:r>
              <a:endParaRPr lang="en-US" sz="2800" b="1" baseline="-25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590800" y="3429000"/>
              <a:ext cx="239252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200"/>
                </a:lnSpc>
              </a:pPr>
              <a:r>
                <a:rPr lang="en-US" sz="2800" b="1" dirty="0" smtClean="0"/>
                <a:t>.</a:t>
              </a:r>
            </a:p>
            <a:p>
              <a:pPr>
                <a:lnSpc>
                  <a:spcPts val="1200"/>
                </a:lnSpc>
              </a:pPr>
              <a:r>
                <a:rPr lang="en-US" sz="2800" b="1" dirty="0" smtClean="0"/>
                <a:t>.</a:t>
              </a:r>
            </a:p>
            <a:p>
              <a:pPr>
                <a:lnSpc>
                  <a:spcPts val="1200"/>
                </a:lnSpc>
              </a:pPr>
              <a:r>
                <a:rPr lang="en-US" sz="2800" b="1" dirty="0"/>
                <a:t>.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914400" y="1640086"/>
              <a:ext cx="4343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i="1" dirty="0" smtClean="0"/>
                <a:t>Liebig Limitation:</a:t>
              </a:r>
              <a:endParaRPr lang="en-US" sz="2800" b="1" i="1" dirty="0"/>
            </a:p>
          </p:txBody>
        </p:sp>
      </p:grpSp>
      <p:grpSp>
        <p:nvGrpSpPr>
          <p:cNvPr id="16" name="Group 17"/>
          <p:cNvGrpSpPr/>
          <p:nvPr/>
        </p:nvGrpSpPr>
        <p:grpSpPr>
          <a:xfrm>
            <a:off x="914400" y="4333677"/>
            <a:ext cx="6781800" cy="2371923"/>
            <a:chOff x="914400" y="4201180"/>
            <a:chExt cx="6781800" cy="2371923"/>
          </a:xfrm>
        </p:grpSpPr>
        <p:sp>
          <p:nvSpPr>
            <p:cNvPr id="6" name="TextBox 5"/>
            <p:cNvSpPr txBox="1"/>
            <p:nvPr/>
          </p:nvSpPr>
          <p:spPr>
            <a:xfrm>
              <a:off x="2133600" y="4582180"/>
              <a:ext cx="5562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U</a:t>
              </a:r>
              <a:r>
                <a:rPr lang="en-US" sz="2800" b="1" baseline="-25000" dirty="0" smtClean="0"/>
                <a:t>1</a:t>
              </a:r>
              <a:r>
                <a:rPr lang="en-US" sz="2800" b="1" dirty="0" smtClean="0"/>
                <a:t> = g B </a:t>
              </a:r>
              <a:r>
                <a:rPr lang="en-US" sz="2800" b="1" dirty="0" smtClean="0">
                  <a:solidFill>
                    <a:srgbClr val="C00000"/>
                  </a:solidFill>
                </a:rPr>
                <a:t>{f(R</a:t>
              </a:r>
              <a:r>
                <a:rPr lang="en-US" sz="2800" b="1" baseline="-25000" dirty="0" smtClean="0">
                  <a:solidFill>
                    <a:srgbClr val="C00000"/>
                  </a:solidFill>
                </a:rPr>
                <a:t>1</a:t>
              </a:r>
              <a:r>
                <a:rPr lang="en-US" sz="2800" b="1" dirty="0" smtClean="0">
                  <a:solidFill>
                    <a:srgbClr val="C00000"/>
                  </a:solidFill>
                </a:rPr>
                <a:t>) f(R</a:t>
              </a:r>
              <a:r>
                <a:rPr lang="en-US" sz="2800" b="1" baseline="-25000" dirty="0" smtClean="0">
                  <a:solidFill>
                    <a:srgbClr val="C00000"/>
                  </a:solidFill>
                </a:rPr>
                <a:t>2</a:t>
              </a:r>
              <a:r>
                <a:rPr lang="en-US" sz="2800" b="1" dirty="0" smtClean="0">
                  <a:solidFill>
                    <a:srgbClr val="C00000"/>
                  </a:solidFill>
                </a:rPr>
                <a:t>) f(R</a:t>
              </a:r>
              <a:r>
                <a:rPr lang="en-US" sz="2800" b="1" baseline="-25000" dirty="0" smtClean="0">
                  <a:solidFill>
                    <a:srgbClr val="C00000"/>
                  </a:solidFill>
                </a:rPr>
                <a:t>3</a:t>
              </a:r>
              <a:r>
                <a:rPr lang="en-US" sz="2800" b="1" dirty="0" smtClean="0">
                  <a:solidFill>
                    <a:srgbClr val="C00000"/>
                  </a:solidFill>
                </a:rPr>
                <a:t>)</a:t>
              </a:r>
              <a:r>
                <a:rPr lang="en-US" sz="2800" b="1" baseline="30000" dirty="0" smtClean="0">
                  <a:solidFill>
                    <a:srgbClr val="C00000"/>
                  </a:solidFill>
                </a:rPr>
                <a:t>...</a:t>
              </a:r>
              <a:r>
                <a:rPr lang="en-US" sz="2800" b="1" dirty="0" smtClean="0">
                  <a:solidFill>
                    <a:srgbClr val="C00000"/>
                  </a:solidFill>
                </a:rPr>
                <a:t>}</a:t>
              </a:r>
              <a:r>
                <a:rPr lang="en-US" sz="2800" b="1" dirty="0" smtClean="0"/>
                <a:t> f(T)</a:t>
              </a:r>
              <a:endParaRPr lang="en-US" sz="28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133600" y="5039032"/>
              <a:ext cx="5562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U</a:t>
              </a:r>
              <a:r>
                <a:rPr lang="en-US" sz="2800" b="1" baseline="-25000" dirty="0" smtClean="0"/>
                <a:t>2</a:t>
              </a:r>
              <a:r>
                <a:rPr lang="en-US" sz="2800" b="1" dirty="0" smtClean="0"/>
                <a:t> = q</a:t>
              </a:r>
              <a:r>
                <a:rPr lang="en-US" sz="2800" b="1" baseline="-25000" dirty="0" smtClean="0"/>
                <a:t>2</a:t>
              </a:r>
              <a:r>
                <a:rPr lang="en-US" sz="2800" b="1" dirty="0" smtClean="0"/>
                <a:t> U</a:t>
              </a:r>
              <a:r>
                <a:rPr lang="en-US" sz="2800" b="1" baseline="-25000" dirty="0" smtClean="0"/>
                <a:t>1</a:t>
              </a:r>
              <a:endParaRPr lang="en-US" sz="2800" b="1" baseline="-250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133600" y="5495885"/>
              <a:ext cx="5562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U</a:t>
              </a:r>
              <a:r>
                <a:rPr lang="en-US" sz="2800" b="1" baseline="-25000" dirty="0" smtClean="0"/>
                <a:t>3</a:t>
              </a:r>
              <a:r>
                <a:rPr lang="en-US" sz="2800" b="1" dirty="0" smtClean="0"/>
                <a:t> = q</a:t>
              </a:r>
              <a:r>
                <a:rPr lang="en-US" sz="2800" b="1" baseline="-25000" dirty="0" smtClean="0"/>
                <a:t>3</a:t>
              </a:r>
              <a:r>
                <a:rPr lang="en-US" sz="2800" b="1" dirty="0" smtClean="0"/>
                <a:t> U</a:t>
              </a:r>
              <a:r>
                <a:rPr lang="en-US" sz="2800" b="1" baseline="-25000" dirty="0" smtClean="0"/>
                <a:t>1</a:t>
              </a:r>
              <a:endParaRPr lang="en-US" sz="2800" b="1" baseline="-250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590800" y="6019105"/>
              <a:ext cx="239252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200"/>
                </a:lnSpc>
              </a:pPr>
              <a:r>
                <a:rPr lang="en-US" sz="2800" b="1" dirty="0" smtClean="0"/>
                <a:t>.</a:t>
              </a:r>
            </a:p>
            <a:p>
              <a:pPr>
                <a:lnSpc>
                  <a:spcPts val="1200"/>
                </a:lnSpc>
              </a:pPr>
              <a:r>
                <a:rPr lang="en-US" sz="2800" b="1" dirty="0" smtClean="0"/>
                <a:t>.</a:t>
              </a:r>
            </a:p>
            <a:p>
              <a:pPr>
                <a:lnSpc>
                  <a:spcPts val="1200"/>
                </a:lnSpc>
              </a:pPr>
              <a:r>
                <a:rPr lang="en-US" sz="2800" b="1" dirty="0"/>
                <a:t>.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14400" y="4201180"/>
              <a:ext cx="4343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i="1" dirty="0" smtClean="0"/>
                <a:t>Concurrent Limitation:</a:t>
              </a:r>
              <a:endParaRPr lang="en-US" sz="2800" b="1" i="1" dirty="0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304800" y="152400"/>
            <a:ext cx="876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Strategies for modeling resource acquisition: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2" cstate="print"/>
          <a:srcRect b="1192"/>
          <a:stretch>
            <a:fillRect/>
          </a:stretch>
        </p:blipFill>
        <p:spPr bwMode="auto">
          <a:xfrm>
            <a:off x="2889504" y="3831336"/>
            <a:ext cx="3383641" cy="20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3" cstate="print"/>
          <a:srcRect b="12638"/>
          <a:stretch>
            <a:fillRect/>
          </a:stretch>
        </p:blipFill>
        <p:spPr bwMode="auto">
          <a:xfrm>
            <a:off x="2953512" y="2185416"/>
            <a:ext cx="3331585" cy="1751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 b="14028"/>
          <a:stretch>
            <a:fillRect/>
          </a:stretch>
        </p:blipFill>
        <p:spPr bwMode="auto">
          <a:xfrm>
            <a:off x="2850158" y="609600"/>
            <a:ext cx="3435697" cy="1777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3013" name="TextBox 4"/>
          <p:cNvSpPr txBox="1">
            <a:spLocks noChangeArrowheads="1"/>
          </p:cNvSpPr>
          <p:nvPr/>
        </p:nvSpPr>
        <p:spPr bwMode="auto">
          <a:xfrm>
            <a:off x="3844925" y="5842000"/>
            <a:ext cx="1600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/>
              <a:t>Years</a:t>
            </a:r>
          </a:p>
        </p:txBody>
      </p:sp>
      <p:sp>
        <p:nvSpPr>
          <p:cNvPr id="43014" name="TextBox 5"/>
          <p:cNvSpPr txBox="1">
            <a:spLocks noChangeArrowheads="1"/>
          </p:cNvSpPr>
          <p:nvPr/>
        </p:nvSpPr>
        <p:spPr bwMode="auto">
          <a:xfrm rot="-5400000">
            <a:off x="1407319" y="1212057"/>
            <a:ext cx="179387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/>
              <a:t>NPP</a:t>
            </a:r>
          </a:p>
          <a:p>
            <a:pPr algn="ctr"/>
            <a:r>
              <a:rPr lang="en-US" sz="1600" b="1"/>
              <a:t>(g C m</a:t>
            </a:r>
            <a:r>
              <a:rPr lang="en-US" sz="1600" b="1" baseline="30000"/>
              <a:t>-2 </a:t>
            </a:r>
            <a:r>
              <a:rPr lang="en-US" sz="1600" b="1"/>
              <a:t>yr</a:t>
            </a:r>
            <a:r>
              <a:rPr lang="en-US" sz="1600" b="1" baseline="30000"/>
              <a:t>-1 </a:t>
            </a:r>
            <a:r>
              <a:rPr lang="en-US" sz="1600" b="1"/>
              <a:t>)</a:t>
            </a:r>
          </a:p>
        </p:txBody>
      </p:sp>
      <p:sp>
        <p:nvSpPr>
          <p:cNvPr id="43015" name="TextBox 6"/>
          <p:cNvSpPr txBox="1">
            <a:spLocks noChangeArrowheads="1"/>
          </p:cNvSpPr>
          <p:nvPr/>
        </p:nvSpPr>
        <p:spPr bwMode="auto">
          <a:xfrm rot="-5400000">
            <a:off x="1254919" y="2793206"/>
            <a:ext cx="20986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/>
              <a:t>Net N </a:t>
            </a:r>
          </a:p>
          <a:p>
            <a:pPr algn="ctr"/>
            <a:r>
              <a:rPr lang="en-US" sz="1600" b="1"/>
              <a:t>mineralization </a:t>
            </a:r>
          </a:p>
          <a:p>
            <a:pPr algn="ctr"/>
            <a:r>
              <a:rPr lang="en-US" sz="1600" b="1"/>
              <a:t>(g N m</a:t>
            </a:r>
            <a:r>
              <a:rPr lang="en-US" sz="1600" b="1" baseline="30000"/>
              <a:t>-2 </a:t>
            </a:r>
            <a:r>
              <a:rPr lang="en-US" sz="1600" b="1"/>
              <a:t>yr</a:t>
            </a:r>
            <a:r>
              <a:rPr lang="en-US" sz="1600" b="1" baseline="30000"/>
              <a:t>-1 </a:t>
            </a:r>
            <a:r>
              <a:rPr lang="en-US" sz="1600" b="1"/>
              <a:t>)</a:t>
            </a:r>
          </a:p>
        </p:txBody>
      </p:sp>
      <p:sp>
        <p:nvSpPr>
          <p:cNvPr id="43016" name="TextBox 7"/>
          <p:cNvSpPr txBox="1">
            <a:spLocks noChangeArrowheads="1"/>
          </p:cNvSpPr>
          <p:nvPr/>
        </p:nvSpPr>
        <p:spPr bwMode="auto">
          <a:xfrm rot="-5400000">
            <a:off x="1408113" y="4505325"/>
            <a:ext cx="17922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/>
              <a:t>Net P mineralization</a:t>
            </a:r>
          </a:p>
          <a:p>
            <a:pPr algn="ctr"/>
            <a:r>
              <a:rPr lang="en-US" sz="1600" b="1"/>
              <a:t>(g P m</a:t>
            </a:r>
            <a:r>
              <a:rPr lang="en-US" sz="1600" b="1" baseline="30000"/>
              <a:t>-2 </a:t>
            </a:r>
            <a:r>
              <a:rPr lang="en-US" sz="1600" b="1"/>
              <a:t>yr</a:t>
            </a:r>
            <a:r>
              <a:rPr lang="en-US" sz="1600" b="1" baseline="30000"/>
              <a:t>-1 </a:t>
            </a:r>
            <a:r>
              <a:rPr lang="en-US" sz="1600" b="1"/>
              <a:t>)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567113" y="5173663"/>
            <a:ext cx="2492375" cy="331787"/>
            <a:chOff x="3504026" y="5173070"/>
            <a:chExt cx="2491332" cy="332871"/>
          </a:xfrm>
        </p:grpSpPr>
        <p:sp>
          <p:nvSpPr>
            <p:cNvPr id="43018" name="TextBox 9"/>
            <p:cNvSpPr txBox="1">
              <a:spLocks noChangeArrowheads="1"/>
            </p:cNvSpPr>
            <p:nvPr/>
          </p:nvSpPr>
          <p:spPr bwMode="auto">
            <a:xfrm>
              <a:off x="3521018" y="5173070"/>
              <a:ext cx="24384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b="1"/>
                <a:t>2 x CO</a:t>
              </a:r>
              <a:r>
                <a:rPr lang="en-US" sz="1200" b="1" baseline="-25000"/>
                <a:t>2  </a:t>
              </a:r>
              <a:endParaRPr lang="en-US" sz="1200" b="1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3518307" y="5435863"/>
              <a:ext cx="2477051" cy="1593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3434744" y="5436659"/>
              <a:ext cx="138563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 l="13497" b="20549"/>
          <a:stretch>
            <a:fillRect/>
          </a:stretch>
        </p:blipFill>
        <p:spPr bwMode="auto">
          <a:xfrm>
            <a:off x="3316637" y="612648"/>
            <a:ext cx="2971988" cy="1642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 cstate="print"/>
          <a:srcRect l="13271" b="19799"/>
          <a:stretch>
            <a:fillRect/>
          </a:stretch>
        </p:blipFill>
        <p:spPr bwMode="auto">
          <a:xfrm>
            <a:off x="3308888" y="612648"/>
            <a:ext cx="2979737" cy="1657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7" cstate="print"/>
          <a:srcRect l="13497" b="22048"/>
          <a:stretch>
            <a:fillRect/>
          </a:stretch>
        </p:blipFill>
        <p:spPr bwMode="auto">
          <a:xfrm>
            <a:off x="3316637" y="612648"/>
            <a:ext cx="2971988" cy="1611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8" cstate="print"/>
          <a:srcRect l="10667" b="19210"/>
          <a:stretch>
            <a:fillRect/>
          </a:stretch>
        </p:blipFill>
        <p:spPr bwMode="auto">
          <a:xfrm>
            <a:off x="3308888" y="2185416"/>
            <a:ext cx="2976209" cy="1619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9" cstate="print"/>
          <a:srcRect l="10899" b="19210"/>
          <a:stretch>
            <a:fillRect/>
          </a:stretch>
        </p:blipFill>
        <p:spPr bwMode="auto">
          <a:xfrm>
            <a:off x="3316637" y="2185416"/>
            <a:ext cx="2968460" cy="1619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10" cstate="print"/>
          <a:srcRect l="13082" b="18321"/>
          <a:stretch>
            <a:fillRect/>
          </a:stretch>
        </p:blipFill>
        <p:spPr bwMode="auto">
          <a:xfrm>
            <a:off x="3332136" y="3831336"/>
            <a:ext cx="2941009" cy="166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11" cstate="print"/>
          <a:srcRect l="12852" b="19463"/>
          <a:stretch>
            <a:fillRect/>
          </a:stretch>
        </p:blipFill>
        <p:spPr bwMode="auto">
          <a:xfrm>
            <a:off x="3324386" y="3831336"/>
            <a:ext cx="2948759" cy="1639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51496" y="3831336"/>
            <a:ext cx="3435697" cy="2067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 cstate="print"/>
          <a:srcRect b="12661"/>
          <a:stretch>
            <a:fillRect/>
          </a:stretch>
        </p:blipFill>
        <p:spPr bwMode="auto">
          <a:xfrm>
            <a:off x="2953512" y="2185416"/>
            <a:ext cx="3435697" cy="1805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/>
          <a:srcRect b="13801"/>
          <a:stretch>
            <a:fillRect/>
          </a:stretch>
        </p:blipFill>
        <p:spPr bwMode="auto">
          <a:xfrm>
            <a:off x="2852928" y="612648"/>
            <a:ext cx="3435697" cy="1781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3013" name="TextBox 4"/>
          <p:cNvSpPr txBox="1">
            <a:spLocks noChangeArrowheads="1"/>
          </p:cNvSpPr>
          <p:nvPr/>
        </p:nvSpPr>
        <p:spPr bwMode="auto">
          <a:xfrm>
            <a:off x="3844925" y="5842000"/>
            <a:ext cx="1600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/>
              <a:t>Years</a:t>
            </a:r>
          </a:p>
        </p:txBody>
      </p:sp>
      <p:sp>
        <p:nvSpPr>
          <p:cNvPr id="43014" name="TextBox 5"/>
          <p:cNvSpPr txBox="1">
            <a:spLocks noChangeArrowheads="1"/>
          </p:cNvSpPr>
          <p:nvPr/>
        </p:nvSpPr>
        <p:spPr bwMode="auto">
          <a:xfrm rot="-5400000">
            <a:off x="1407319" y="1212057"/>
            <a:ext cx="179387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/>
              <a:t>NPP</a:t>
            </a:r>
          </a:p>
          <a:p>
            <a:pPr algn="ctr"/>
            <a:r>
              <a:rPr lang="en-US" sz="1600" b="1"/>
              <a:t>(g C m</a:t>
            </a:r>
            <a:r>
              <a:rPr lang="en-US" sz="1600" b="1" baseline="30000"/>
              <a:t>-2 </a:t>
            </a:r>
            <a:r>
              <a:rPr lang="en-US" sz="1600" b="1"/>
              <a:t>yr</a:t>
            </a:r>
            <a:r>
              <a:rPr lang="en-US" sz="1600" b="1" baseline="30000"/>
              <a:t>-1 </a:t>
            </a:r>
            <a:r>
              <a:rPr lang="en-US" sz="1600" b="1"/>
              <a:t>)</a:t>
            </a:r>
          </a:p>
        </p:txBody>
      </p:sp>
      <p:sp>
        <p:nvSpPr>
          <p:cNvPr id="43015" name="TextBox 6"/>
          <p:cNvSpPr txBox="1">
            <a:spLocks noChangeArrowheads="1"/>
          </p:cNvSpPr>
          <p:nvPr/>
        </p:nvSpPr>
        <p:spPr bwMode="auto">
          <a:xfrm rot="-5400000">
            <a:off x="1254919" y="2793206"/>
            <a:ext cx="20986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/>
              <a:t>Net N </a:t>
            </a:r>
          </a:p>
          <a:p>
            <a:pPr algn="ctr"/>
            <a:r>
              <a:rPr lang="en-US" sz="1600" b="1"/>
              <a:t>mineralization </a:t>
            </a:r>
          </a:p>
          <a:p>
            <a:pPr algn="ctr"/>
            <a:r>
              <a:rPr lang="en-US" sz="1600" b="1"/>
              <a:t>(g N m</a:t>
            </a:r>
            <a:r>
              <a:rPr lang="en-US" sz="1600" b="1" baseline="30000"/>
              <a:t>-2 </a:t>
            </a:r>
            <a:r>
              <a:rPr lang="en-US" sz="1600" b="1"/>
              <a:t>yr</a:t>
            </a:r>
            <a:r>
              <a:rPr lang="en-US" sz="1600" b="1" baseline="30000"/>
              <a:t>-1 </a:t>
            </a:r>
            <a:r>
              <a:rPr lang="en-US" sz="1600" b="1"/>
              <a:t>)</a:t>
            </a:r>
          </a:p>
        </p:txBody>
      </p:sp>
      <p:sp>
        <p:nvSpPr>
          <p:cNvPr id="43016" name="TextBox 7"/>
          <p:cNvSpPr txBox="1">
            <a:spLocks noChangeArrowheads="1"/>
          </p:cNvSpPr>
          <p:nvPr/>
        </p:nvSpPr>
        <p:spPr bwMode="auto">
          <a:xfrm rot="-5400000">
            <a:off x="1408113" y="4505325"/>
            <a:ext cx="17922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/>
              <a:t>Net P mineralization</a:t>
            </a:r>
          </a:p>
          <a:p>
            <a:pPr algn="ctr"/>
            <a:r>
              <a:rPr lang="en-US" sz="1600" b="1"/>
              <a:t>(g P m</a:t>
            </a:r>
            <a:r>
              <a:rPr lang="en-US" sz="1600" b="1" baseline="30000"/>
              <a:t>-2 </a:t>
            </a:r>
            <a:r>
              <a:rPr lang="en-US" sz="1600" b="1"/>
              <a:t>yr</a:t>
            </a:r>
            <a:r>
              <a:rPr lang="en-US" sz="1600" b="1" baseline="30000"/>
              <a:t>-1 </a:t>
            </a:r>
            <a:r>
              <a:rPr lang="en-US" sz="1600" b="1"/>
              <a:t>)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 cstate="print"/>
          <a:srcRect l="13497" b="19049"/>
          <a:stretch>
            <a:fillRect/>
          </a:stretch>
        </p:blipFill>
        <p:spPr bwMode="auto">
          <a:xfrm>
            <a:off x="3316637" y="612648"/>
            <a:ext cx="2971988" cy="1673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567113" y="5173663"/>
            <a:ext cx="2492375" cy="331787"/>
            <a:chOff x="3504026" y="5173070"/>
            <a:chExt cx="2491332" cy="332871"/>
          </a:xfrm>
        </p:grpSpPr>
        <p:sp>
          <p:nvSpPr>
            <p:cNvPr id="22" name="TextBox 9"/>
            <p:cNvSpPr txBox="1">
              <a:spLocks noChangeArrowheads="1"/>
            </p:cNvSpPr>
            <p:nvPr/>
          </p:nvSpPr>
          <p:spPr bwMode="auto">
            <a:xfrm>
              <a:off x="3521018" y="5173070"/>
              <a:ext cx="24384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b="1" dirty="0"/>
                <a:t>2 x CO</a:t>
              </a:r>
              <a:r>
                <a:rPr lang="en-US" sz="1200" b="1" baseline="-25000" dirty="0"/>
                <a:t>2</a:t>
              </a:r>
              <a:r>
                <a:rPr lang="en-US" sz="1200" b="1" dirty="0"/>
                <a:t> </a:t>
              </a:r>
              <a:r>
                <a:rPr lang="en-US" sz="1200" b="1" dirty="0" smtClean="0"/>
                <a:t> + 4</a:t>
              </a:r>
              <a:r>
                <a:rPr lang="en-US" sz="1200" b="1" baseline="30000" dirty="0" smtClean="0"/>
                <a:t>o</a:t>
              </a:r>
              <a:r>
                <a:rPr lang="en-US" sz="1200" b="1" dirty="0" smtClean="0"/>
                <a:t>C</a:t>
              </a:r>
              <a:r>
                <a:rPr lang="en-US" sz="1200" b="1" baseline="-25000" dirty="0" smtClean="0"/>
                <a:t> </a:t>
              </a:r>
              <a:endParaRPr lang="en-US" sz="1200" b="1" dirty="0"/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>
              <a:off x="3518307" y="5435863"/>
              <a:ext cx="2477051" cy="1593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3434744" y="5436659"/>
              <a:ext cx="138563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51496" y="3831336"/>
            <a:ext cx="3435697" cy="2067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/>
          <a:srcRect l="11020" b="20309"/>
          <a:stretch>
            <a:fillRect/>
          </a:stretch>
        </p:blipFill>
        <p:spPr bwMode="auto">
          <a:xfrm>
            <a:off x="3332136" y="3831336"/>
            <a:ext cx="3057073" cy="1647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 cstate="print"/>
          <a:srcRect b="12661"/>
          <a:stretch>
            <a:fillRect/>
          </a:stretch>
        </p:blipFill>
        <p:spPr bwMode="auto">
          <a:xfrm>
            <a:off x="2953512" y="2185416"/>
            <a:ext cx="3435697" cy="1805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5" cstate="print"/>
          <a:srcRect l="10795" b="22408"/>
          <a:stretch>
            <a:fillRect/>
          </a:stretch>
        </p:blipFill>
        <p:spPr bwMode="auto">
          <a:xfrm>
            <a:off x="3324386" y="2185416"/>
            <a:ext cx="3064823" cy="1603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6" cstate="print"/>
          <a:srcRect b="13801"/>
          <a:stretch>
            <a:fillRect/>
          </a:stretch>
        </p:blipFill>
        <p:spPr bwMode="auto">
          <a:xfrm>
            <a:off x="2852928" y="612648"/>
            <a:ext cx="3435697" cy="1781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3013" name="TextBox 4"/>
          <p:cNvSpPr txBox="1">
            <a:spLocks noChangeArrowheads="1"/>
          </p:cNvSpPr>
          <p:nvPr/>
        </p:nvSpPr>
        <p:spPr bwMode="auto">
          <a:xfrm>
            <a:off x="3844925" y="5842000"/>
            <a:ext cx="1600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/>
              <a:t>Years</a:t>
            </a:r>
          </a:p>
        </p:txBody>
      </p:sp>
      <p:sp>
        <p:nvSpPr>
          <p:cNvPr id="43014" name="TextBox 5"/>
          <p:cNvSpPr txBox="1">
            <a:spLocks noChangeArrowheads="1"/>
          </p:cNvSpPr>
          <p:nvPr/>
        </p:nvSpPr>
        <p:spPr bwMode="auto">
          <a:xfrm rot="-5400000">
            <a:off x="1407319" y="1212057"/>
            <a:ext cx="179387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/>
              <a:t>NPP</a:t>
            </a:r>
          </a:p>
          <a:p>
            <a:pPr algn="ctr"/>
            <a:r>
              <a:rPr lang="en-US" sz="1600" b="1"/>
              <a:t>(g C m</a:t>
            </a:r>
            <a:r>
              <a:rPr lang="en-US" sz="1600" b="1" baseline="30000"/>
              <a:t>-2 </a:t>
            </a:r>
            <a:r>
              <a:rPr lang="en-US" sz="1600" b="1"/>
              <a:t>yr</a:t>
            </a:r>
            <a:r>
              <a:rPr lang="en-US" sz="1600" b="1" baseline="30000"/>
              <a:t>-1 </a:t>
            </a:r>
            <a:r>
              <a:rPr lang="en-US" sz="1600" b="1"/>
              <a:t>)</a:t>
            </a:r>
          </a:p>
        </p:txBody>
      </p:sp>
      <p:sp>
        <p:nvSpPr>
          <p:cNvPr id="43015" name="TextBox 6"/>
          <p:cNvSpPr txBox="1">
            <a:spLocks noChangeArrowheads="1"/>
          </p:cNvSpPr>
          <p:nvPr/>
        </p:nvSpPr>
        <p:spPr bwMode="auto">
          <a:xfrm rot="-5400000">
            <a:off x="1254919" y="2793206"/>
            <a:ext cx="20986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/>
              <a:t>Net N </a:t>
            </a:r>
          </a:p>
          <a:p>
            <a:pPr algn="ctr"/>
            <a:r>
              <a:rPr lang="en-US" sz="1600" b="1"/>
              <a:t>mineralization </a:t>
            </a:r>
          </a:p>
          <a:p>
            <a:pPr algn="ctr"/>
            <a:r>
              <a:rPr lang="en-US" sz="1600" b="1"/>
              <a:t>(g N m</a:t>
            </a:r>
            <a:r>
              <a:rPr lang="en-US" sz="1600" b="1" baseline="30000"/>
              <a:t>-2 </a:t>
            </a:r>
            <a:r>
              <a:rPr lang="en-US" sz="1600" b="1"/>
              <a:t>yr</a:t>
            </a:r>
            <a:r>
              <a:rPr lang="en-US" sz="1600" b="1" baseline="30000"/>
              <a:t>-1 </a:t>
            </a:r>
            <a:r>
              <a:rPr lang="en-US" sz="1600" b="1"/>
              <a:t>)</a:t>
            </a:r>
          </a:p>
        </p:txBody>
      </p:sp>
      <p:sp>
        <p:nvSpPr>
          <p:cNvPr id="43016" name="TextBox 7"/>
          <p:cNvSpPr txBox="1">
            <a:spLocks noChangeArrowheads="1"/>
          </p:cNvSpPr>
          <p:nvPr/>
        </p:nvSpPr>
        <p:spPr bwMode="auto">
          <a:xfrm rot="-5400000">
            <a:off x="1408113" y="4505325"/>
            <a:ext cx="17922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/>
              <a:t>Net P mineralization</a:t>
            </a:r>
          </a:p>
          <a:p>
            <a:pPr algn="ctr"/>
            <a:r>
              <a:rPr lang="en-US" sz="1600" b="1"/>
              <a:t>(g P m</a:t>
            </a:r>
            <a:r>
              <a:rPr lang="en-US" sz="1600" b="1" baseline="30000"/>
              <a:t>-2 </a:t>
            </a:r>
            <a:r>
              <a:rPr lang="en-US" sz="1600" b="1"/>
              <a:t>yr</a:t>
            </a:r>
            <a:r>
              <a:rPr lang="en-US" sz="1600" b="1" baseline="30000"/>
              <a:t>-1 </a:t>
            </a:r>
            <a:r>
              <a:rPr lang="en-US" sz="1600" b="1"/>
              <a:t>)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567113" y="5173663"/>
            <a:ext cx="2492375" cy="331787"/>
            <a:chOff x="3504026" y="5173070"/>
            <a:chExt cx="2491332" cy="332871"/>
          </a:xfrm>
        </p:grpSpPr>
        <p:sp>
          <p:nvSpPr>
            <p:cNvPr id="43018" name="TextBox 9"/>
            <p:cNvSpPr txBox="1">
              <a:spLocks noChangeArrowheads="1"/>
            </p:cNvSpPr>
            <p:nvPr/>
          </p:nvSpPr>
          <p:spPr bwMode="auto">
            <a:xfrm>
              <a:off x="3521018" y="5173070"/>
              <a:ext cx="24384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b="1" dirty="0"/>
                <a:t>2 x CO</a:t>
              </a:r>
              <a:r>
                <a:rPr lang="en-US" sz="1200" b="1" baseline="-25000" dirty="0"/>
                <a:t>2</a:t>
              </a:r>
              <a:r>
                <a:rPr lang="en-US" sz="1200" b="1" dirty="0"/>
                <a:t> </a:t>
              </a:r>
              <a:r>
                <a:rPr lang="en-US" sz="1200" b="1" dirty="0" smtClean="0"/>
                <a:t> + 4</a:t>
              </a:r>
              <a:r>
                <a:rPr lang="en-US" sz="1200" b="1" baseline="30000" dirty="0" smtClean="0"/>
                <a:t>o</a:t>
              </a:r>
              <a:r>
                <a:rPr lang="en-US" sz="1200" b="1" dirty="0" smtClean="0"/>
                <a:t>C</a:t>
              </a:r>
              <a:r>
                <a:rPr lang="en-US" sz="1200" b="1" baseline="-25000" dirty="0" smtClean="0"/>
                <a:t> </a:t>
              </a:r>
              <a:endParaRPr lang="en-US" sz="1200" b="1" dirty="0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3518307" y="5435863"/>
              <a:ext cx="2477051" cy="1593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3434744" y="5436659"/>
              <a:ext cx="138563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7" cstate="print"/>
          <a:srcRect l="13497" b="19049"/>
          <a:stretch>
            <a:fillRect/>
          </a:stretch>
        </p:blipFill>
        <p:spPr bwMode="auto">
          <a:xfrm>
            <a:off x="3316637" y="612648"/>
            <a:ext cx="2971988" cy="1673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8" cstate="print"/>
          <a:srcRect l="13271" b="20923"/>
          <a:stretch>
            <a:fillRect/>
          </a:stretch>
        </p:blipFill>
        <p:spPr bwMode="auto">
          <a:xfrm>
            <a:off x="3308888" y="612648"/>
            <a:ext cx="2979737" cy="1634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TextBox 16"/>
          <p:cNvSpPr txBox="1"/>
          <p:nvPr/>
        </p:nvSpPr>
        <p:spPr>
          <a:xfrm rot="16200000">
            <a:off x="3424172" y="1009943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6602</a:t>
            </a:r>
            <a:endParaRPr lang="en-US" sz="1200" b="1" dirty="0"/>
          </a:p>
        </p:txBody>
      </p:sp>
      <p:cxnSp>
        <p:nvCxnSpPr>
          <p:cNvPr id="19" name="Straight Arrow Connector 18"/>
          <p:cNvCxnSpPr/>
          <p:nvPr/>
        </p:nvCxnSpPr>
        <p:spPr bwMode="auto">
          <a:xfrm rot="5400000" flipH="1" flipV="1">
            <a:off x="3575164" y="807363"/>
            <a:ext cx="228600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51496" y="3831336"/>
            <a:ext cx="3435697" cy="2067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 cstate="print"/>
          <a:srcRect b="12661"/>
          <a:stretch>
            <a:fillRect/>
          </a:stretch>
        </p:blipFill>
        <p:spPr bwMode="auto">
          <a:xfrm>
            <a:off x="2953512" y="2185416"/>
            <a:ext cx="3435697" cy="1805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/>
          <a:srcRect b="13801"/>
          <a:stretch>
            <a:fillRect/>
          </a:stretch>
        </p:blipFill>
        <p:spPr bwMode="auto">
          <a:xfrm>
            <a:off x="2852928" y="612648"/>
            <a:ext cx="3435697" cy="1781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3013" name="TextBox 4"/>
          <p:cNvSpPr txBox="1">
            <a:spLocks noChangeArrowheads="1"/>
          </p:cNvSpPr>
          <p:nvPr/>
        </p:nvSpPr>
        <p:spPr bwMode="auto">
          <a:xfrm>
            <a:off x="3844925" y="5842000"/>
            <a:ext cx="1600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/>
              <a:t>Years</a:t>
            </a:r>
          </a:p>
        </p:txBody>
      </p:sp>
      <p:sp>
        <p:nvSpPr>
          <p:cNvPr id="43014" name="TextBox 5"/>
          <p:cNvSpPr txBox="1">
            <a:spLocks noChangeArrowheads="1"/>
          </p:cNvSpPr>
          <p:nvPr/>
        </p:nvSpPr>
        <p:spPr bwMode="auto">
          <a:xfrm rot="-5400000">
            <a:off x="1407319" y="1212057"/>
            <a:ext cx="179387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/>
              <a:t>NPP</a:t>
            </a:r>
          </a:p>
          <a:p>
            <a:pPr algn="ctr"/>
            <a:r>
              <a:rPr lang="en-US" sz="1600" b="1"/>
              <a:t>(g C m</a:t>
            </a:r>
            <a:r>
              <a:rPr lang="en-US" sz="1600" b="1" baseline="30000"/>
              <a:t>-2 </a:t>
            </a:r>
            <a:r>
              <a:rPr lang="en-US" sz="1600" b="1"/>
              <a:t>yr</a:t>
            </a:r>
            <a:r>
              <a:rPr lang="en-US" sz="1600" b="1" baseline="30000"/>
              <a:t>-1 </a:t>
            </a:r>
            <a:r>
              <a:rPr lang="en-US" sz="1600" b="1"/>
              <a:t>)</a:t>
            </a:r>
          </a:p>
        </p:txBody>
      </p:sp>
      <p:sp>
        <p:nvSpPr>
          <p:cNvPr id="43015" name="TextBox 6"/>
          <p:cNvSpPr txBox="1">
            <a:spLocks noChangeArrowheads="1"/>
          </p:cNvSpPr>
          <p:nvPr/>
        </p:nvSpPr>
        <p:spPr bwMode="auto">
          <a:xfrm rot="-5400000">
            <a:off x="1254919" y="2793206"/>
            <a:ext cx="20986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/>
              <a:t>Net N </a:t>
            </a:r>
          </a:p>
          <a:p>
            <a:pPr algn="ctr"/>
            <a:r>
              <a:rPr lang="en-US" sz="1600" b="1"/>
              <a:t>mineralization </a:t>
            </a:r>
          </a:p>
          <a:p>
            <a:pPr algn="ctr"/>
            <a:r>
              <a:rPr lang="en-US" sz="1600" b="1"/>
              <a:t>(g N m</a:t>
            </a:r>
            <a:r>
              <a:rPr lang="en-US" sz="1600" b="1" baseline="30000"/>
              <a:t>-2 </a:t>
            </a:r>
            <a:r>
              <a:rPr lang="en-US" sz="1600" b="1"/>
              <a:t>yr</a:t>
            </a:r>
            <a:r>
              <a:rPr lang="en-US" sz="1600" b="1" baseline="30000"/>
              <a:t>-1 </a:t>
            </a:r>
            <a:r>
              <a:rPr lang="en-US" sz="1600" b="1"/>
              <a:t>)</a:t>
            </a:r>
          </a:p>
        </p:txBody>
      </p:sp>
      <p:sp>
        <p:nvSpPr>
          <p:cNvPr id="43016" name="TextBox 7"/>
          <p:cNvSpPr txBox="1">
            <a:spLocks noChangeArrowheads="1"/>
          </p:cNvSpPr>
          <p:nvPr/>
        </p:nvSpPr>
        <p:spPr bwMode="auto">
          <a:xfrm rot="-5400000">
            <a:off x="1408113" y="4505325"/>
            <a:ext cx="17922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/>
              <a:t>Net P mineralization</a:t>
            </a:r>
          </a:p>
          <a:p>
            <a:pPr algn="ctr"/>
            <a:r>
              <a:rPr lang="en-US" sz="1600" b="1"/>
              <a:t>(g P m</a:t>
            </a:r>
            <a:r>
              <a:rPr lang="en-US" sz="1600" b="1" baseline="30000"/>
              <a:t>-2 </a:t>
            </a:r>
            <a:r>
              <a:rPr lang="en-US" sz="1600" b="1"/>
              <a:t>yr</a:t>
            </a:r>
            <a:r>
              <a:rPr lang="en-US" sz="1600" b="1" baseline="30000"/>
              <a:t>-1 </a:t>
            </a:r>
            <a:r>
              <a:rPr lang="en-US" sz="1600" b="1"/>
              <a:t>)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 cstate="print"/>
          <a:srcRect l="13497" b="19049"/>
          <a:stretch>
            <a:fillRect/>
          </a:stretch>
        </p:blipFill>
        <p:spPr bwMode="auto">
          <a:xfrm>
            <a:off x="3316637" y="612648"/>
            <a:ext cx="2971988" cy="1673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567113" y="5173663"/>
            <a:ext cx="2492375" cy="331787"/>
            <a:chOff x="3504026" y="5173070"/>
            <a:chExt cx="2491332" cy="332871"/>
          </a:xfrm>
        </p:grpSpPr>
        <p:sp>
          <p:nvSpPr>
            <p:cNvPr id="15" name="TextBox 9"/>
            <p:cNvSpPr txBox="1">
              <a:spLocks noChangeArrowheads="1"/>
            </p:cNvSpPr>
            <p:nvPr/>
          </p:nvSpPr>
          <p:spPr bwMode="auto">
            <a:xfrm>
              <a:off x="3521018" y="5173070"/>
              <a:ext cx="24384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b="1" dirty="0"/>
                <a:t>2 x CO</a:t>
              </a:r>
              <a:r>
                <a:rPr lang="en-US" sz="1200" b="1" baseline="-25000" dirty="0"/>
                <a:t>2</a:t>
              </a:r>
              <a:r>
                <a:rPr lang="en-US" sz="1200" b="1" dirty="0"/>
                <a:t> </a:t>
              </a:r>
              <a:r>
                <a:rPr lang="en-US" sz="1200" b="1" dirty="0" smtClean="0"/>
                <a:t> + 4</a:t>
              </a:r>
              <a:r>
                <a:rPr lang="en-US" sz="1200" b="1" baseline="30000" dirty="0" smtClean="0"/>
                <a:t>o</a:t>
              </a:r>
              <a:r>
                <a:rPr lang="en-US" sz="1200" b="1" dirty="0" smtClean="0"/>
                <a:t>C</a:t>
              </a:r>
              <a:r>
                <a:rPr lang="en-US" sz="1200" b="1" baseline="-25000" dirty="0" smtClean="0"/>
                <a:t> </a:t>
              </a:r>
              <a:endParaRPr lang="en-US" sz="1200" b="1" dirty="0"/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3518307" y="5435863"/>
              <a:ext cx="2477051" cy="1593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3434744" y="5436659"/>
              <a:ext cx="138563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6" cstate="print"/>
          <a:srcRect l="11020" b="18059"/>
          <a:stretch>
            <a:fillRect/>
          </a:stretch>
        </p:blipFill>
        <p:spPr bwMode="auto">
          <a:xfrm>
            <a:off x="3332136" y="3831336"/>
            <a:ext cx="3057073" cy="1693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7" cstate="print"/>
          <a:srcRect l="10795" b="18659"/>
          <a:stretch>
            <a:fillRect/>
          </a:stretch>
        </p:blipFill>
        <p:spPr bwMode="auto">
          <a:xfrm>
            <a:off x="3324386" y="2185416"/>
            <a:ext cx="3064823" cy="1681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8" cstate="print"/>
          <a:srcRect l="13722" b="19049"/>
          <a:stretch>
            <a:fillRect/>
          </a:stretch>
        </p:blipFill>
        <p:spPr bwMode="auto">
          <a:xfrm>
            <a:off x="3324386" y="612648"/>
            <a:ext cx="2964239" cy="1673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51496" y="3831336"/>
            <a:ext cx="3435697" cy="2067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 cstate="print"/>
          <a:srcRect b="12661"/>
          <a:stretch>
            <a:fillRect/>
          </a:stretch>
        </p:blipFill>
        <p:spPr bwMode="auto">
          <a:xfrm>
            <a:off x="2953512" y="2185416"/>
            <a:ext cx="3435697" cy="1805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/>
          <a:srcRect b="13801"/>
          <a:stretch>
            <a:fillRect/>
          </a:stretch>
        </p:blipFill>
        <p:spPr bwMode="auto">
          <a:xfrm>
            <a:off x="2852928" y="612648"/>
            <a:ext cx="3435697" cy="1781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3013" name="TextBox 4"/>
          <p:cNvSpPr txBox="1">
            <a:spLocks noChangeArrowheads="1"/>
          </p:cNvSpPr>
          <p:nvPr/>
        </p:nvSpPr>
        <p:spPr bwMode="auto">
          <a:xfrm>
            <a:off x="3844925" y="5842000"/>
            <a:ext cx="1600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/>
              <a:t>Years</a:t>
            </a:r>
          </a:p>
        </p:txBody>
      </p:sp>
      <p:sp>
        <p:nvSpPr>
          <p:cNvPr id="43014" name="TextBox 5"/>
          <p:cNvSpPr txBox="1">
            <a:spLocks noChangeArrowheads="1"/>
          </p:cNvSpPr>
          <p:nvPr/>
        </p:nvSpPr>
        <p:spPr bwMode="auto">
          <a:xfrm rot="-5400000">
            <a:off x="1407319" y="1212057"/>
            <a:ext cx="179387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/>
              <a:t>NPP</a:t>
            </a:r>
          </a:p>
          <a:p>
            <a:pPr algn="ctr"/>
            <a:r>
              <a:rPr lang="en-US" sz="1600" b="1"/>
              <a:t>(g C m</a:t>
            </a:r>
            <a:r>
              <a:rPr lang="en-US" sz="1600" b="1" baseline="30000"/>
              <a:t>-2 </a:t>
            </a:r>
            <a:r>
              <a:rPr lang="en-US" sz="1600" b="1"/>
              <a:t>yr</a:t>
            </a:r>
            <a:r>
              <a:rPr lang="en-US" sz="1600" b="1" baseline="30000"/>
              <a:t>-1 </a:t>
            </a:r>
            <a:r>
              <a:rPr lang="en-US" sz="1600" b="1"/>
              <a:t>)</a:t>
            </a:r>
          </a:p>
        </p:txBody>
      </p:sp>
      <p:sp>
        <p:nvSpPr>
          <p:cNvPr id="43015" name="TextBox 6"/>
          <p:cNvSpPr txBox="1">
            <a:spLocks noChangeArrowheads="1"/>
          </p:cNvSpPr>
          <p:nvPr/>
        </p:nvSpPr>
        <p:spPr bwMode="auto">
          <a:xfrm rot="-5400000">
            <a:off x="1254919" y="2793206"/>
            <a:ext cx="20986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/>
              <a:t>Net N </a:t>
            </a:r>
          </a:p>
          <a:p>
            <a:pPr algn="ctr"/>
            <a:r>
              <a:rPr lang="en-US" sz="1600" b="1"/>
              <a:t>mineralization </a:t>
            </a:r>
          </a:p>
          <a:p>
            <a:pPr algn="ctr"/>
            <a:r>
              <a:rPr lang="en-US" sz="1600" b="1"/>
              <a:t>(g N m</a:t>
            </a:r>
            <a:r>
              <a:rPr lang="en-US" sz="1600" b="1" baseline="30000"/>
              <a:t>-2 </a:t>
            </a:r>
            <a:r>
              <a:rPr lang="en-US" sz="1600" b="1"/>
              <a:t>yr</a:t>
            </a:r>
            <a:r>
              <a:rPr lang="en-US" sz="1600" b="1" baseline="30000"/>
              <a:t>-1 </a:t>
            </a:r>
            <a:r>
              <a:rPr lang="en-US" sz="1600" b="1"/>
              <a:t>)</a:t>
            </a:r>
          </a:p>
        </p:txBody>
      </p:sp>
      <p:sp>
        <p:nvSpPr>
          <p:cNvPr id="43016" name="TextBox 7"/>
          <p:cNvSpPr txBox="1">
            <a:spLocks noChangeArrowheads="1"/>
          </p:cNvSpPr>
          <p:nvPr/>
        </p:nvSpPr>
        <p:spPr bwMode="auto">
          <a:xfrm rot="-5400000">
            <a:off x="1408113" y="4505325"/>
            <a:ext cx="17922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/>
              <a:t>Net P mineralization</a:t>
            </a:r>
          </a:p>
          <a:p>
            <a:pPr algn="ctr"/>
            <a:r>
              <a:rPr lang="en-US" sz="1600" b="1"/>
              <a:t>(g P m</a:t>
            </a:r>
            <a:r>
              <a:rPr lang="en-US" sz="1600" b="1" baseline="30000"/>
              <a:t>-2 </a:t>
            </a:r>
            <a:r>
              <a:rPr lang="en-US" sz="1600" b="1"/>
              <a:t>yr</a:t>
            </a:r>
            <a:r>
              <a:rPr lang="en-US" sz="1600" b="1" baseline="30000"/>
              <a:t>-1 </a:t>
            </a:r>
            <a:r>
              <a:rPr lang="en-US" sz="1600" b="1"/>
              <a:t>)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 cstate="print"/>
          <a:srcRect l="13497" b="19049"/>
          <a:stretch>
            <a:fillRect/>
          </a:stretch>
        </p:blipFill>
        <p:spPr bwMode="auto">
          <a:xfrm>
            <a:off x="3316637" y="612648"/>
            <a:ext cx="2971988" cy="1673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567113" y="5173663"/>
            <a:ext cx="2492375" cy="331787"/>
            <a:chOff x="3504026" y="5173070"/>
            <a:chExt cx="2491332" cy="332871"/>
          </a:xfrm>
        </p:grpSpPr>
        <p:sp>
          <p:nvSpPr>
            <p:cNvPr id="15" name="TextBox 9"/>
            <p:cNvSpPr txBox="1">
              <a:spLocks noChangeArrowheads="1"/>
            </p:cNvSpPr>
            <p:nvPr/>
          </p:nvSpPr>
          <p:spPr bwMode="auto">
            <a:xfrm>
              <a:off x="3521018" y="5173070"/>
              <a:ext cx="24384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b="1" dirty="0"/>
                <a:t>2 x CO</a:t>
              </a:r>
              <a:r>
                <a:rPr lang="en-US" sz="1200" b="1" baseline="-25000" dirty="0"/>
                <a:t>2</a:t>
              </a:r>
              <a:r>
                <a:rPr lang="en-US" sz="1200" b="1" dirty="0"/>
                <a:t> </a:t>
              </a:r>
              <a:r>
                <a:rPr lang="en-US" sz="1200" b="1" dirty="0" smtClean="0"/>
                <a:t> + 4</a:t>
              </a:r>
              <a:r>
                <a:rPr lang="en-US" sz="1200" b="1" baseline="30000" dirty="0" smtClean="0"/>
                <a:t>o</a:t>
              </a:r>
              <a:r>
                <a:rPr lang="en-US" sz="1200" b="1" dirty="0" smtClean="0"/>
                <a:t>C</a:t>
              </a:r>
              <a:r>
                <a:rPr lang="en-US" sz="1200" b="1" baseline="-25000" dirty="0" smtClean="0"/>
                <a:t> </a:t>
              </a:r>
              <a:endParaRPr lang="en-US" sz="1200" b="1" dirty="0"/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3518307" y="5435863"/>
              <a:ext cx="2477051" cy="1593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3434744" y="5436659"/>
              <a:ext cx="138563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6" cstate="print"/>
          <a:srcRect l="11020" b="20309"/>
          <a:stretch>
            <a:fillRect/>
          </a:stretch>
        </p:blipFill>
        <p:spPr bwMode="auto">
          <a:xfrm>
            <a:off x="3332136" y="3831336"/>
            <a:ext cx="3057073" cy="1647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7" cstate="print"/>
          <a:srcRect l="10795" b="22408"/>
          <a:stretch>
            <a:fillRect/>
          </a:stretch>
        </p:blipFill>
        <p:spPr bwMode="auto">
          <a:xfrm>
            <a:off x="3324386" y="2185416"/>
            <a:ext cx="3064823" cy="1603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8" cstate="print"/>
          <a:srcRect l="13271" b="20923"/>
          <a:stretch>
            <a:fillRect/>
          </a:stretch>
        </p:blipFill>
        <p:spPr bwMode="auto">
          <a:xfrm>
            <a:off x="3308888" y="612648"/>
            <a:ext cx="2979737" cy="1634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9" cstate="print"/>
          <a:srcRect l="11020" b="18059"/>
          <a:stretch>
            <a:fillRect/>
          </a:stretch>
        </p:blipFill>
        <p:spPr bwMode="auto">
          <a:xfrm>
            <a:off x="3332136" y="3831336"/>
            <a:ext cx="3057073" cy="1693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10" cstate="print"/>
          <a:srcRect l="10795" b="18659"/>
          <a:stretch>
            <a:fillRect/>
          </a:stretch>
        </p:blipFill>
        <p:spPr bwMode="auto">
          <a:xfrm>
            <a:off x="3324386" y="2185416"/>
            <a:ext cx="3064823" cy="1681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11" cstate="print"/>
          <a:srcRect l="13722" b="19049"/>
          <a:stretch>
            <a:fillRect/>
          </a:stretch>
        </p:blipFill>
        <p:spPr bwMode="auto">
          <a:xfrm>
            <a:off x="3324386" y="612648"/>
            <a:ext cx="2964239" cy="1673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TextBox 23"/>
          <p:cNvSpPr txBox="1"/>
          <p:nvPr/>
        </p:nvSpPr>
        <p:spPr>
          <a:xfrm rot="16200000">
            <a:off x="3424172" y="1009943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6602</a:t>
            </a:r>
            <a:endParaRPr lang="en-US" sz="1200" b="1" dirty="0"/>
          </a:p>
        </p:txBody>
      </p:sp>
      <p:cxnSp>
        <p:nvCxnSpPr>
          <p:cNvPr id="25" name="Straight Arrow Connector 24"/>
          <p:cNvCxnSpPr/>
          <p:nvPr/>
        </p:nvCxnSpPr>
        <p:spPr bwMode="auto">
          <a:xfrm rot="5400000" flipH="1" flipV="1">
            <a:off x="3575164" y="807363"/>
            <a:ext cx="228600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2133600" y="90488"/>
            <a:ext cx="4800600" cy="51911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Conclusions:</a:t>
            </a:r>
          </a:p>
        </p:txBody>
      </p:sp>
      <p:sp>
        <p:nvSpPr>
          <p:cNvPr id="115715" name="Text Box 3"/>
          <p:cNvSpPr txBox="1">
            <a:spLocks noChangeArrowheads="1"/>
          </p:cNvSpPr>
          <p:nvPr/>
        </p:nvSpPr>
        <p:spPr bwMode="auto">
          <a:xfrm>
            <a:off x="533400" y="762000"/>
            <a:ext cx="8229600" cy="57261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b="1"/>
              <a:t>Acclimation toward optimal resource use adds additional dynamics that propagate through and interact with ecosystem resource cycles.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b="1"/>
              <a:t>These dynamics reflect adjustments within the biotic components of the ecosystem to maintain a metabolic balance and meet stoichiometric constraints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b="1"/>
              <a:t>These dynamics are not represented in either “Liebig’s Law of the minimum” or “Concurrent” models of resource acquisition.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b="1"/>
              <a:t>Because of these additional dynamics, initial responses are not likely to reflect long-term responses, making long-term projections from short-term experiments or observations difficult. 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b="1"/>
              <a:t>The optimization of resource use will tend to synchronize ecosystem resource cycles in the long term unless disturbance resets the system.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b="1"/>
              <a:t>These “acclimation” responses act on many time scales and include activation/deactivation of enzyme systems, allocation of resources to individual tissues, replacement of suboptimal species </a:t>
            </a:r>
            <a:r>
              <a:rPr lang="en-US" b="1">
                <a:solidFill>
                  <a:schemeClr val="tx1"/>
                </a:solidFill>
              </a:rPr>
              <a:t>with other species with more “optimal” uptake characteristics, and even natural selection of more “optimal” uptake characteristics.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2133600" y="90488"/>
            <a:ext cx="4800600" cy="51911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Conclusions:</a:t>
            </a:r>
          </a:p>
        </p:txBody>
      </p:sp>
      <p:sp>
        <p:nvSpPr>
          <p:cNvPr id="123907" name="Text Box 3"/>
          <p:cNvSpPr txBox="1">
            <a:spLocks noChangeArrowheads="1"/>
          </p:cNvSpPr>
          <p:nvPr/>
        </p:nvSpPr>
        <p:spPr bwMode="auto">
          <a:xfrm>
            <a:off x="533400" y="762000"/>
            <a:ext cx="8229600" cy="452431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 startAt="6"/>
            </a:pPr>
            <a:r>
              <a:rPr lang="en-US" b="1" dirty="0">
                <a:solidFill>
                  <a:schemeClr val="tx1"/>
                </a:solidFill>
              </a:rPr>
              <a:t>Resource optimization in </a:t>
            </a:r>
            <a:r>
              <a:rPr lang="en-US" b="1" dirty="0" smtClean="0">
                <a:solidFill>
                  <a:schemeClr val="tx1"/>
                </a:solidFill>
              </a:rPr>
              <a:t>my </a:t>
            </a:r>
            <a:r>
              <a:rPr lang="en-US" b="1" dirty="0">
                <a:solidFill>
                  <a:schemeClr val="tx1"/>
                </a:solidFill>
              </a:rPr>
              <a:t>model is simulated through the reallocation of an abstract quantity </a:t>
            </a:r>
            <a:r>
              <a:rPr lang="en-US" b="1" dirty="0" smtClean="0">
                <a:solidFill>
                  <a:schemeClr val="tx1"/>
                </a:solidFill>
              </a:rPr>
              <a:t>I </a:t>
            </a:r>
            <a:r>
              <a:rPr lang="en-US" b="1" dirty="0">
                <a:solidFill>
                  <a:schemeClr val="tx1"/>
                </a:solidFill>
              </a:rPr>
              <a:t>call “effort” (V</a:t>
            </a:r>
            <a:r>
              <a:rPr lang="en-US" b="1" baseline="-25000" dirty="0">
                <a:solidFill>
                  <a:schemeClr val="tx1"/>
                </a:solidFill>
              </a:rPr>
              <a:t>i</a:t>
            </a:r>
            <a:r>
              <a:rPr lang="en-US" b="1" dirty="0">
                <a:solidFill>
                  <a:schemeClr val="tx1"/>
                </a:solidFill>
              </a:rPr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 startAt="6"/>
            </a:pPr>
            <a:r>
              <a:rPr lang="en-US" b="1" dirty="0">
                <a:solidFill>
                  <a:schemeClr val="tx1"/>
                </a:solidFill>
              </a:rPr>
              <a:t>Because the allocation of “effort” represents many processes within the vegetation, it is difficult to quantify except in terms of the observed long-terms dynamics of the ecosystem; this is the model’s biggest weakness.</a:t>
            </a:r>
          </a:p>
          <a:p>
            <a:pPr marL="457200" indent="-457200">
              <a:spcBef>
                <a:spcPct val="50000"/>
              </a:spcBef>
              <a:buFontTx/>
              <a:buAutoNum type="arabicPeriod" startAt="6"/>
            </a:pPr>
            <a:r>
              <a:rPr lang="en-US" b="1" dirty="0">
                <a:solidFill>
                  <a:schemeClr val="tx1"/>
                </a:solidFill>
              </a:rPr>
              <a:t>Currently the allocation of “effort” is tied to a single rate constant.  Because of the many processes involved in acclimation, a formulation with several rate constants might be more </a:t>
            </a:r>
            <a:r>
              <a:rPr lang="en-US" b="1" dirty="0" smtClean="0">
                <a:solidFill>
                  <a:schemeClr val="tx1"/>
                </a:solidFill>
              </a:rPr>
              <a:t>realistic</a:t>
            </a:r>
          </a:p>
          <a:p>
            <a:pPr marL="457200" indent="-457200">
              <a:spcBef>
                <a:spcPct val="50000"/>
              </a:spcBef>
              <a:buFontTx/>
              <a:buAutoNum type="arabicPeriod" startAt="6"/>
            </a:pPr>
            <a:r>
              <a:rPr lang="en-US" b="1" dirty="0" smtClean="0">
                <a:solidFill>
                  <a:schemeClr val="tx1"/>
                </a:solidFill>
              </a:rPr>
              <a:t>Model description in Rastetter EB. 2011. Modeling coupled biogeochemical cycles. Frontiers in Ecology and the Environment 9:68-73.</a:t>
            </a:r>
          </a:p>
          <a:p>
            <a:pPr marL="457200" indent="-457200">
              <a:spcBef>
                <a:spcPct val="50000"/>
              </a:spcBef>
              <a:buFontTx/>
              <a:buAutoNum type="arabicPeriod" startAt="6"/>
            </a:pPr>
            <a:r>
              <a:rPr lang="en-US" b="1" dirty="0" smtClean="0">
                <a:solidFill>
                  <a:schemeClr val="tx1"/>
                </a:solidFill>
              </a:rPr>
              <a:t>Executable code, sample data files, and instructions are available at http://dryas.mbl.edu/Research/Models/frontiers/welcome.html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8700" y="342900"/>
            <a:ext cx="6819900" cy="613886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7772400" y="64912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</a:rPr>
              <a:t>Drew 1975</a:t>
            </a:r>
          </a:p>
        </p:txBody>
      </p:sp>
      <p:sp>
        <p:nvSpPr>
          <p:cNvPr id="20484" name="Rectangle 3"/>
          <p:cNvSpPr>
            <a:spLocks noChangeArrowheads="1"/>
          </p:cNvSpPr>
          <p:nvPr/>
        </p:nvSpPr>
        <p:spPr bwMode="auto">
          <a:xfrm>
            <a:off x="1038225" y="312738"/>
            <a:ext cx="6810375" cy="6172200"/>
          </a:xfrm>
          <a:prstGeom prst="rect">
            <a:avLst/>
          </a:prstGeom>
          <a:noFill/>
          <a:ln w="50800" algn="ctr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0485" name="Straight Connector 22"/>
          <p:cNvCxnSpPr>
            <a:cxnSpLocks noChangeShapeType="1"/>
          </p:cNvCxnSpPr>
          <p:nvPr/>
        </p:nvCxnSpPr>
        <p:spPr bwMode="auto">
          <a:xfrm>
            <a:off x="2044700" y="1436688"/>
            <a:ext cx="457200" cy="1587"/>
          </a:xfrm>
          <a:prstGeom prst="line">
            <a:avLst/>
          </a:prstGeom>
          <a:noFill/>
          <a:ln w="508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486" name="Straight Connector 23"/>
          <p:cNvCxnSpPr>
            <a:cxnSpLocks noChangeShapeType="1"/>
          </p:cNvCxnSpPr>
          <p:nvPr/>
        </p:nvCxnSpPr>
        <p:spPr bwMode="auto">
          <a:xfrm>
            <a:off x="2044700" y="1828800"/>
            <a:ext cx="457200" cy="1588"/>
          </a:xfrm>
          <a:prstGeom prst="line">
            <a:avLst/>
          </a:prstGeom>
          <a:noFill/>
          <a:ln w="508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487" name="Straight Connector 24"/>
          <p:cNvCxnSpPr>
            <a:cxnSpLocks noChangeShapeType="1"/>
          </p:cNvCxnSpPr>
          <p:nvPr/>
        </p:nvCxnSpPr>
        <p:spPr bwMode="auto">
          <a:xfrm>
            <a:off x="4191000" y="1358900"/>
            <a:ext cx="457200" cy="1588"/>
          </a:xfrm>
          <a:prstGeom prst="line">
            <a:avLst/>
          </a:prstGeom>
          <a:noFill/>
          <a:ln w="508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488" name="Straight Connector 25"/>
          <p:cNvCxnSpPr>
            <a:cxnSpLocks noChangeShapeType="1"/>
          </p:cNvCxnSpPr>
          <p:nvPr/>
        </p:nvCxnSpPr>
        <p:spPr bwMode="auto">
          <a:xfrm>
            <a:off x="4191000" y="1751013"/>
            <a:ext cx="457200" cy="1587"/>
          </a:xfrm>
          <a:prstGeom prst="line">
            <a:avLst/>
          </a:prstGeom>
          <a:noFill/>
          <a:ln w="508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489" name="Straight Connector 26"/>
          <p:cNvCxnSpPr>
            <a:cxnSpLocks noChangeShapeType="1"/>
          </p:cNvCxnSpPr>
          <p:nvPr/>
        </p:nvCxnSpPr>
        <p:spPr bwMode="auto">
          <a:xfrm>
            <a:off x="6324600" y="1247775"/>
            <a:ext cx="457200" cy="1588"/>
          </a:xfrm>
          <a:prstGeom prst="line">
            <a:avLst/>
          </a:prstGeom>
          <a:noFill/>
          <a:ln w="508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490" name="Straight Connector 27"/>
          <p:cNvCxnSpPr>
            <a:cxnSpLocks noChangeShapeType="1"/>
          </p:cNvCxnSpPr>
          <p:nvPr/>
        </p:nvCxnSpPr>
        <p:spPr bwMode="auto">
          <a:xfrm>
            <a:off x="6324600" y="1639888"/>
            <a:ext cx="457200" cy="1587"/>
          </a:xfrm>
          <a:prstGeom prst="line">
            <a:avLst/>
          </a:prstGeom>
          <a:noFill/>
          <a:ln w="508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491" name="Straight Connector 28"/>
          <p:cNvCxnSpPr>
            <a:cxnSpLocks noChangeShapeType="1"/>
          </p:cNvCxnSpPr>
          <p:nvPr/>
        </p:nvCxnSpPr>
        <p:spPr bwMode="auto">
          <a:xfrm>
            <a:off x="3175000" y="4360863"/>
            <a:ext cx="457200" cy="1587"/>
          </a:xfrm>
          <a:prstGeom prst="line">
            <a:avLst/>
          </a:prstGeom>
          <a:noFill/>
          <a:ln w="508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492" name="Straight Connector 29"/>
          <p:cNvCxnSpPr>
            <a:cxnSpLocks noChangeShapeType="1"/>
          </p:cNvCxnSpPr>
          <p:nvPr/>
        </p:nvCxnSpPr>
        <p:spPr bwMode="auto">
          <a:xfrm>
            <a:off x="3175000" y="4813300"/>
            <a:ext cx="457200" cy="1588"/>
          </a:xfrm>
          <a:prstGeom prst="line">
            <a:avLst/>
          </a:prstGeom>
          <a:noFill/>
          <a:ln w="508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493" name="Straight Connector 30"/>
          <p:cNvCxnSpPr>
            <a:cxnSpLocks noChangeShapeType="1"/>
          </p:cNvCxnSpPr>
          <p:nvPr/>
        </p:nvCxnSpPr>
        <p:spPr bwMode="auto">
          <a:xfrm>
            <a:off x="5438775" y="4406900"/>
            <a:ext cx="457200" cy="1588"/>
          </a:xfrm>
          <a:prstGeom prst="line">
            <a:avLst/>
          </a:prstGeom>
          <a:noFill/>
          <a:ln w="508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494" name="Straight Connector 31"/>
          <p:cNvCxnSpPr>
            <a:cxnSpLocks noChangeShapeType="1"/>
          </p:cNvCxnSpPr>
          <p:nvPr/>
        </p:nvCxnSpPr>
        <p:spPr bwMode="auto">
          <a:xfrm>
            <a:off x="5438775" y="4838700"/>
            <a:ext cx="457200" cy="1588"/>
          </a:xfrm>
          <a:prstGeom prst="line">
            <a:avLst/>
          </a:prstGeom>
          <a:noFill/>
          <a:ln w="5080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20495" name="TextBox 32"/>
          <p:cNvSpPr txBox="1">
            <a:spLocks noChangeArrowheads="1"/>
          </p:cNvSpPr>
          <p:nvPr/>
        </p:nvSpPr>
        <p:spPr bwMode="auto">
          <a:xfrm>
            <a:off x="1404938" y="457200"/>
            <a:ext cx="16764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Control (HHH)</a:t>
            </a:r>
          </a:p>
        </p:txBody>
      </p:sp>
      <p:sp>
        <p:nvSpPr>
          <p:cNvPr id="20496" name="TextBox 33"/>
          <p:cNvSpPr txBox="1">
            <a:spLocks noChangeArrowheads="1"/>
          </p:cNvSpPr>
          <p:nvPr/>
        </p:nvSpPr>
        <p:spPr bwMode="auto">
          <a:xfrm>
            <a:off x="3657600" y="457200"/>
            <a:ext cx="16764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PO</a:t>
            </a:r>
            <a:r>
              <a:rPr lang="en-US" baseline="-25000"/>
              <a:t>4</a:t>
            </a:r>
            <a:r>
              <a:rPr lang="en-US"/>
              <a:t> (LHL)</a:t>
            </a:r>
          </a:p>
        </p:txBody>
      </p:sp>
      <p:sp>
        <p:nvSpPr>
          <p:cNvPr id="20497" name="TextBox 34"/>
          <p:cNvSpPr txBox="1">
            <a:spLocks noChangeArrowheads="1"/>
          </p:cNvSpPr>
          <p:nvPr/>
        </p:nvSpPr>
        <p:spPr bwMode="auto">
          <a:xfrm>
            <a:off x="5791200" y="457200"/>
            <a:ext cx="16764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NO</a:t>
            </a:r>
            <a:r>
              <a:rPr lang="en-US" baseline="-25000"/>
              <a:t>3</a:t>
            </a:r>
            <a:r>
              <a:rPr lang="en-US"/>
              <a:t> (LHL)</a:t>
            </a:r>
          </a:p>
        </p:txBody>
      </p:sp>
      <p:sp>
        <p:nvSpPr>
          <p:cNvPr id="20498" name="TextBox 35"/>
          <p:cNvSpPr txBox="1">
            <a:spLocks noChangeArrowheads="1"/>
          </p:cNvSpPr>
          <p:nvPr/>
        </p:nvSpPr>
        <p:spPr bwMode="auto">
          <a:xfrm>
            <a:off x="2667000" y="3363913"/>
            <a:ext cx="1676400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NH</a:t>
            </a:r>
            <a:r>
              <a:rPr lang="en-US" baseline="-25000"/>
              <a:t>4</a:t>
            </a:r>
            <a:r>
              <a:rPr lang="en-US"/>
              <a:t> (LHL)</a:t>
            </a:r>
          </a:p>
        </p:txBody>
      </p:sp>
      <p:sp>
        <p:nvSpPr>
          <p:cNvPr id="20499" name="TextBox 36"/>
          <p:cNvSpPr txBox="1">
            <a:spLocks noChangeArrowheads="1"/>
          </p:cNvSpPr>
          <p:nvPr/>
        </p:nvSpPr>
        <p:spPr bwMode="auto">
          <a:xfrm>
            <a:off x="4800600" y="3363913"/>
            <a:ext cx="1676400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K (LHL)</a:t>
            </a:r>
          </a:p>
        </p:txBody>
      </p:sp>
      <p:sp>
        <p:nvSpPr>
          <p:cNvPr id="20500" name="TextBox 37"/>
          <p:cNvSpPr txBox="1">
            <a:spLocks noChangeArrowheads="1"/>
          </p:cNvSpPr>
          <p:nvPr/>
        </p:nvSpPr>
        <p:spPr bwMode="auto">
          <a:xfrm>
            <a:off x="1081088" y="6070600"/>
            <a:ext cx="1676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Barley roots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38"/>
          <p:cNvGrpSpPr>
            <a:grpSpLocks/>
          </p:cNvGrpSpPr>
          <p:nvPr/>
        </p:nvGrpSpPr>
        <p:grpSpPr bwMode="auto">
          <a:xfrm>
            <a:off x="1766888" y="673100"/>
            <a:ext cx="5091112" cy="5651500"/>
            <a:chOff x="1113" y="424"/>
            <a:chExt cx="3207" cy="3560"/>
          </a:xfrm>
        </p:grpSpPr>
        <p:pic>
          <p:nvPicPr>
            <p:cNvPr id="21508" name="Picture 28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566" y="424"/>
              <a:ext cx="2754" cy="11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09" name="Picture 2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66" y="1520"/>
              <a:ext cx="2754" cy="11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10" name="Picture 2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570" y="2616"/>
              <a:ext cx="2718" cy="11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511" name="Text Box 6"/>
            <p:cNvSpPr txBox="1">
              <a:spLocks noChangeArrowheads="1"/>
            </p:cNvSpPr>
            <p:nvPr/>
          </p:nvSpPr>
          <p:spPr bwMode="auto">
            <a:xfrm>
              <a:off x="1426" y="3624"/>
              <a:ext cx="26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400" b="1"/>
                <a:t>0</a:t>
              </a:r>
            </a:p>
          </p:txBody>
        </p:sp>
        <p:sp>
          <p:nvSpPr>
            <p:cNvPr id="21512" name="Text Box 7"/>
            <p:cNvSpPr txBox="1">
              <a:spLocks noChangeArrowheads="1"/>
            </p:cNvSpPr>
            <p:nvPr/>
          </p:nvSpPr>
          <p:spPr bwMode="auto">
            <a:xfrm>
              <a:off x="1296" y="3222"/>
              <a:ext cx="39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400" b="1"/>
                <a:t>100</a:t>
              </a:r>
            </a:p>
          </p:txBody>
        </p:sp>
        <p:sp>
          <p:nvSpPr>
            <p:cNvPr id="21513" name="Text Box 8"/>
            <p:cNvSpPr txBox="1">
              <a:spLocks noChangeArrowheads="1"/>
            </p:cNvSpPr>
            <p:nvPr/>
          </p:nvSpPr>
          <p:spPr bwMode="auto">
            <a:xfrm>
              <a:off x="1296" y="2820"/>
              <a:ext cx="39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400" b="1"/>
                <a:t>200</a:t>
              </a:r>
            </a:p>
          </p:txBody>
        </p:sp>
        <p:sp>
          <p:nvSpPr>
            <p:cNvPr id="21514" name="Text Box 9"/>
            <p:cNvSpPr txBox="1">
              <a:spLocks noChangeArrowheads="1"/>
            </p:cNvSpPr>
            <p:nvPr/>
          </p:nvSpPr>
          <p:spPr bwMode="auto">
            <a:xfrm>
              <a:off x="1426" y="2532"/>
              <a:ext cx="26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400" b="1"/>
                <a:t>0</a:t>
              </a:r>
            </a:p>
          </p:txBody>
        </p:sp>
        <p:sp>
          <p:nvSpPr>
            <p:cNvPr id="21515" name="Text Box 10"/>
            <p:cNvSpPr txBox="1">
              <a:spLocks noChangeArrowheads="1"/>
            </p:cNvSpPr>
            <p:nvPr/>
          </p:nvSpPr>
          <p:spPr bwMode="auto">
            <a:xfrm>
              <a:off x="1296" y="2130"/>
              <a:ext cx="39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400" b="1"/>
                <a:t>100</a:t>
              </a:r>
            </a:p>
          </p:txBody>
        </p:sp>
        <p:sp>
          <p:nvSpPr>
            <p:cNvPr id="21516" name="Text Box 11"/>
            <p:cNvSpPr txBox="1">
              <a:spLocks noChangeArrowheads="1"/>
            </p:cNvSpPr>
            <p:nvPr/>
          </p:nvSpPr>
          <p:spPr bwMode="auto">
            <a:xfrm>
              <a:off x="1296" y="1728"/>
              <a:ext cx="39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400" b="1"/>
                <a:t>200</a:t>
              </a:r>
            </a:p>
          </p:txBody>
        </p:sp>
        <p:sp>
          <p:nvSpPr>
            <p:cNvPr id="21517" name="Text Box 12"/>
            <p:cNvSpPr txBox="1">
              <a:spLocks noChangeArrowheads="1"/>
            </p:cNvSpPr>
            <p:nvPr/>
          </p:nvSpPr>
          <p:spPr bwMode="auto">
            <a:xfrm>
              <a:off x="1426" y="1428"/>
              <a:ext cx="26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400" b="1"/>
                <a:t>0</a:t>
              </a:r>
            </a:p>
          </p:txBody>
        </p:sp>
        <p:sp>
          <p:nvSpPr>
            <p:cNvPr id="21518" name="Text Box 13"/>
            <p:cNvSpPr txBox="1">
              <a:spLocks noChangeArrowheads="1"/>
            </p:cNvSpPr>
            <p:nvPr/>
          </p:nvSpPr>
          <p:spPr bwMode="auto">
            <a:xfrm>
              <a:off x="1296" y="1026"/>
              <a:ext cx="39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400" b="1"/>
                <a:t>100</a:t>
              </a:r>
            </a:p>
          </p:txBody>
        </p:sp>
        <p:sp>
          <p:nvSpPr>
            <p:cNvPr id="21519" name="Text Box 14"/>
            <p:cNvSpPr txBox="1">
              <a:spLocks noChangeArrowheads="1"/>
            </p:cNvSpPr>
            <p:nvPr/>
          </p:nvSpPr>
          <p:spPr bwMode="auto">
            <a:xfrm>
              <a:off x="1296" y="624"/>
              <a:ext cx="39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400" b="1"/>
                <a:t>200</a:t>
              </a:r>
            </a:p>
          </p:txBody>
        </p:sp>
        <p:sp>
          <p:nvSpPr>
            <p:cNvPr id="21520" name="Text Box 15"/>
            <p:cNvSpPr txBox="1">
              <a:spLocks noChangeArrowheads="1"/>
            </p:cNvSpPr>
            <p:nvPr/>
          </p:nvSpPr>
          <p:spPr bwMode="auto">
            <a:xfrm rot="-5400000">
              <a:off x="-404" y="1996"/>
              <a:ext cx="326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/>
                <a:t>Length of primary lateral roots (% control)</a:t>
              </a:r>
            </a:p>
          </p:txBody>
        </p:sp>
        <p:sp>
          <p:nvSpPr>
            <p:cNvPr id="21521" name="Text Box 16"/>
            <p:cNvSpPr txBox="1">
              <a:spLocks noChangeArrowheads="1"/>
            </p:cNvSpPr>
            <p:nvPr/>
          </p:nvSpPr>
          <p:spPr bwMode="auto">
            <a:xfrm>
              <a:off x="1776" y="3753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/>
                <a:t>PO</a:t>
              </a:r>
              <a:r>
                <a:rPr lang="en-US" b="1" baseline="-25000"/>
                <a:t>4</a:t>
              </a:r>
              <a:endParaRPr lang="en-US" b="1"/>
            </a:p>
          </p:txBody>
        </p:sp>
        <p:sp>
          <p:nvSpPr>
            <p:cNvPr id="21522" name="Text Box 17"/>
            <p:cNvSpPr txBox="1">
              <a:spLocks noChangeArrowheads="1"/>
            </p:cNvSpPr>
            <p:nvPr/>
          </p:nvSpPr>
          <p:spPr bwMode="auto">
            <a:xfrm>
              <a:off x="2400" y="3753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/>
                <a:t>NO</a:t>
              </a:r>
              <a:r>
                <a:rPr lang="en-US" b="1" baseline="-25000"/>
                <a:t>3</a:t>
              </a:r>
              <a:endParaRPr lang="en-US" b="1"/>
            </a:p>
          </p:txBody>
        </p:sp>
        <p:sp>
          <p:nvSpPr>
            <p:cNvPr id="21523" name="Text Box 18"/>
            <p:cNvSpPr txBox="1">
              <a:spLocks noChangeArrowheads="1"/>
            </p:cNvSpPr>
            <p:nvPr/>
          </p:nvSpPr>
          <p:spPr bwMode="auto">
            <a:xfrm>
              <a:off x="3036" y="3753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/>
                <a:t>K</a:t>
              </a:r>
            </a:p>
          </p:txBody>
        </p:sp>
        <p:sp>
          <p:nvSpPr>
            <p:cNvPr id="21524" name="Text Box 19"/>
            <p:cNvSpPr txBox="1">
              <a:spLocks noChangeArrowheads="1"/>
            </p:cNvSpPr>
            <p:nvPr/>
          </p:nvSpPr>
          <p:spPr bwMode="auto">
            <a:xfrm>
              <a:off x="3660" y="3753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/>
                <a:t>NH</a:t>
              </a:r>
              <a:r>
                <a:rPr lang="en-US" b="1" baseline="-25000"/>
                <a:t>4</a:t>
              </a:r>
              <a:endParaRPr lang="en-US" b="1"/>
            </a:p>
          </p:txBody>
        </p:sp>
        <p:sp>
          <p:nvSpPr>
            <p:cNvPr id="21525" name="Text Box 20"/>
            <p:cNvSpPr txBox="1">
              <a:spLocks noChangeArrowheads="1"/>
            </p:cNvSpPr>
            <p:nvPr/>
          </p:nvSpPr>
          <p:spPr bwMode="auto">
            <a:xfrm>
              <a:off x="3528" y="932"/>
              <a:ext cx="720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/>
                <a:t>Nutrient limiting in all layers</a:t>
              </a:r>
            </a:p>
          </p:txBody>
        </p:sp>
        <p:sp>
          <p:nvSpPr>
            <p:cNvPr id="21526" name="Text Box 21"/>
            <p:cNvSpPr txBox="1">
              <a:spLocks noChangeArrowheads="1"/>
            </p:cNvSpPr>
            <p:nvPr/>
          </p:nvSpPr>
          <p:spPr bwMode="auto">
            <a:xfrm>
              <a:off x="3456" y="1816"/>
              <a:ext cx="864" cy="7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/>
                <a:t>Nutrient supplied to top and bottom  layers</a:t>
              </a:r>
            </a:p>
          </p:txBody>
        </p:sp>
        <p:sp>
          <p:nvSpPr>
            <p:cNvPr id="21527" name="Text Box 22"/>
            <p:cNvSpPr txBox="1">
              <a:spLocks noChangeArrowheads="1"/>
            </p:cNvSpPr>
            <p:nvPr/>
          </p:nvSpPr>
          <p:spPr bwMode="auto">
            <a:xfrm>
              <a:off x="3456" y="2688"/>
              <a:ext cx="864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/>
                <a:t>Nutrient supplied to middle  layer</a:t>
              </a:r>
            </a:p>
          </p:txBody>
        </p:sp>
        <p:grpSp>
          <p:nvGrpSpPr>
            <p:cNvPr id="21528" name="Group 35"/>
            <p:cNvGrpSpPr>
              <a:grpSpLocks/>
            </p:cNvGrpSpPr>
            <p:nvPr/>
          </p:nvGrpSpPr>
          <p:grpSpPr bwMode="auto">
            <a:xfrm>
              <a:off x="1776" y="520"/>
              <a:ext cx="768" cy="192"/>
              <a:chOff x="1776" y="520"/>
              <a:chExt cx="768" cy="192"/>
            </a:xfrm>
          </p:grpSpPr>
          <p:sp>
            <p:nvSpPr>
              <p:cNvPr id="21535" name="Rectangle 29" descr="Dark horizontal"/>
              <p:cNvSpPr>
                <a:spLocks noChangeArrowheads="1"/>
              </p:cNvSpPr>
              <p:nvPr/>
            </p:nvSpPr>
            <p:spPr bwMode="auto">
              <a:xfrm>
                <a:off x="1776" y="544"/>
                <a:ext cx="144" cy="144"/>
              </a:xfrm>
              <a:prstGeom prst="rect">
                <a:avLst/>
              </a:prstGeom>
              <a:pattFill prst="dkHorz">
                <a:fgClr>
                  <a:schemeClr val="tx1"/>
                </a:fgClr>
                <a:bgClr>
                  <a:schemeClr val="bg1"/>
                </a:bgClr>
              </a:patt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6" name="Text Box 32"/>
              <p:cNvSpPr txBox="1">
                <a:spLocks noChangeArrowheads="1"/>
              </p:cNvSpPr>
              <p:nvPr/>
            </p:nvSpPr>
            <p:spPr bwMode="auto">
              <a:xfrm>
                <a:off x="1920" y="520"/>
                <a:ext cx="62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b="1"/>
                  <a:t>0 - 4 cm</a:t>
                </a:r>
              </a:p>
            </p:txBody>
          </p:sp>
        </p:grpSp>
        <p:grpSp>
          <p:nvGrpSpPr>
            <p:cNvPr id="21529" name="Group 36"/>
            <p:cNvGrpSpPr>
              <a:grpSpLocks/>
            </p:cNvGrpSpPr>
            <p:nvPr/>
          </p:nvGrpSpPr>
          <p:grpSpPr bwMode="auto">
            <a:xfrm>
              <a:off x="1776" y="708"/>
              <a:ext cx="768" cy="192"/>
              <a:chOff x="1776" y="720"/>
              <a:chExt cx="768" cy="192"/>
            </a:xfrm>
          </p:grpSpPr>
          <p:sp>
            <p:nvSpPr>
              <p:cNvPr id="21533" name="Rectangle 30" descr="Dark horizontal"/>
              <p:cNvSpPr>
                <a:spLocks noChangeArrowheads="1"/>
              </p:cNvSpPr>
              <p:nvPr/>
            </p:nvSpPr>
            <p:spPr bwMode="auto">
              <a:xfrm>
                <a:off x="1776" y="744"/>
                <a:ext cx="144" cy="14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4" name="Text Box 33"/>
              <p:cNvSpPr txBox="1">
                <a:spLocks noChangeArrowheads="1"/>
              </p:cNvSpPr>
              <p:nvPr/>
            </p:nvSpPr>
            <p:spPr bwMode="auto">
              <a:xfrm>
                <a:off x="1920" y="720"/>
                <a:ext cx="62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b="1"/>
                  <a:t>4 - 8 cm</a:t>
                </a:r>
              </a:p>
            </p:txBody>
          </p:sp>
        </p:grpSp>
        <p:grpSp>
          <p:nvGrpSpPr>
            <p:cNvPr id="21530" name="Group 37"/>
            <p:cNvGrpSpPr>
              <a:grpSpLocks/>
            </p:cNvGrpSpPr>
            <p:nvPr/>
          </p:nvGrpSpPr>
          <p:grpSpPr bwMode="auto">
            <a:xfrm>
              <a:off x="1776" y="896"/>
              <a:ext cx="768" cy="192"/>
              <a:chOff x="1776" y="896"/>
              <a:chExt cx="768" cy="192"/>
            </a:xfrm>
          </p:grpSpPr>
          <p:sp>
            <p:nvSpPr>
              <p:cNvPr id="21531" name="Rectangle 31" descr="Wide downward diagonal"/>
              <p:cNvSpPr>
                <a:spLocks noChangeArrowheads="1"/>
              </p:cNvSpPr>
              <p:nvPr/>
            </p:nvSpPr>
            <p:spPr bwMode="auto">
              <a:xfrm>
                <a:off x="1776" y="920"/>
                <a:ext cx="144" cy="144"/>
              </a:xfrm>
              <a:prstGeom prst="rect">
                <a:avLst/>
              </a:prstGeom>
              <a:pattFill prst="wdDnDiag">
                <a:fgClr>
                  <a:schemeClr val="tx1"/>
                </a:fgClr>
                <a:bgClr>
                  <a:schemeClr val="bg1"/>
                </a:bgClr>
              </a:patt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2" name="Text Box 34"/>
              <p:cNvSpPr txBox="1">
                <a:spLocks noChangeArrowheads="1"/>
              </p:cNvSpPr>
              <p:nvPr/>
            </p:nvSpPr>
            <p:spPr bwMode="auto">
              <a:xfrm>
                <a:off x="1920" y="896"/>
                <a:ext cx="62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b="1"/>
                  <a:t>8 - 12 cm</a:t>
                </a:r>
              </a:p>
            </p:txBody>
          </p:sp>
        </p:grpSp>
      </p:grp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6172200" y="6415088"/>
            <a:ext cx="2895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</a:rPr>
              <a:t>Data from Drew 1975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 l="14900" t="3090" r="2757" b="20715"/>
          <a:stretch>
            <a:fillRect/>
          </a:stretch>
        </p:blipFill>
        <p:spPr bwMode="auto">
          <a:xfrm>
            <a:off x="2265363" y="1228725"/>
            <a:ext cx="5403850" cy="395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8003" name="Picture 3"/>
          <p:cNvPicPr>
            <a:picLocks noChangeAspect="1" noChangeArrowheads="1"/>
          </p:cNvPicPr>
          <p:nvPr/>
        </p:nvPicPr>
        <p:blipFill>
          <a:blip r:embed="rId3" cstate="print"/>
          <a:srcRect l="15239" t="2937" r="2322" b="20709"/>
          <a:stretch>
            <a:fillRect/>
          </a:stretch>
        </p:blipFill>
        <p:spPr bwMode="auto">
          <a:xfrm>
            <a:off x="2286000" y="1219200"/>
            <a:ext cx="54102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3810000" y="6415088"/>
            <a:ext cx="5257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</a:rPr>
              <a:t>Data from Wikström and Ericsson 1995</a:t>
            </a:r>
          </a:p>
        </p:txBody>
      </p:sp>
      <p:grpSp>
        <p:nvGrpSpPr>
          <p:cNvPr id="19461" name="Group 5"/>
          <p:cNvGrpSpPr>
            <a:grpSpLocks/>
          </p:cNvGrpSpPr>
          <p:nvPr/>
        </p:nvGrpSpPr>
        <p:grpSpPr bwMode="auto">
          <a:xfrm>
            <a:off x="1625600" y="1511300"/>
            <a:ext cx="762000" cy="3765550"/>
            <a:chOff x="1032" y="892"/>
            <a:chExt cx="480" cy="2372"/>
          </a:xfrm>
        </p:grpSpPr>
        <p:sp>
          <p:nvSpPr>
            <p:cNvPr id="19471" name="Text Box 6"/>
            <p:cNvSpPr txBox="1">
              <a:spLocks noChangeArrowheads="1"/>
            </p:cNvSpPr>
            <p:nvPr/>
          </p:nvSpPr>
          <p:spPr bwMode="auto">
            <a:xfrm>
              <a:off x="1248" y="892"/>
              <a:ext cx="192" cy="21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/>
                <a:t>1</a:t>
              </a:r>
            </a:p>
          </p:txBody>
        </p:sp>
        <p:sp>
          <p:nvSpPr>
            <p:cNvPr id="19472" name="Text Box 7"/>
            <p:cNvSpPr txBox="1">
              <a:spLocks noChangeArrowheads="1"/>
            </p:cNvSpPr>
            <p:nvPr/>
          </p:nvSpPr>
          <p:spPr bwMode="auto">
            <a:xfrm>
              <a:off x="1032" y="2524"/>
              <a:ext cx="480" cy="21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/>
                <a:t>0.25</a:t>
              </a:r>
            </a:p>
          </p:txBody>
        </p:sp>
        <p:sp>
          <p:nvSpPr>
            <p:cNvPr id="19473" name="Text Box 8"/>
            <p:cNvSpPr txBox="1">
              <a:spLocks noChangeArrowheads="1"/>
            </p:cNvSpPr>
            <p:nvPr/>
          </p:nvSpPr>
          <p:spPr bwMode="auto">
            <a:xfrm>
              <a:off x="1080" y="1968"/>
              <a:ext cx="432" cy="21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/>
                <a:t>0.5</a:t>
              </a:r>
            </a:p>
          </p:txBody>
        </p:sp>
        <p:sp>
          <p:nvSpPr>
            <p:cNvPr id="19474" name="Text Box 9"/>
            <p:cNvSpPr txBox="1">
              <a:spLocks noChangeArrowheads="1"/>
            </p:cNvSpPr>
            <p:nvPr/>
          </p:nvSpPr>
          <p:spPr bwMode="auto">
            <a:xfrm>
              <a:off x="1048" y="1440"/>
              <a:ext cx="432" cy="21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/>
                <a:t>0.75</a:t>
              </a:r>
            </a:p>
          </p:txBody>
        </p:sp>
        <p:sp>
          <p:nvSpPr>
            <p:cNvPr id="19475" name="Text Box 10"/>
            <p:cNvSpPr txBox="1">
              <a:spLocks noChangeArrowheads="1"/>
            </p:cNvSpPr>
            <p:nvPr/>
          </p:nvSpPr>
          <p:spPr bwMode="auto">
            <a:xfrm>
              <a:off x="1248" y="3052"/>
              <a:ext cx="192" cy="21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/>
                <a:t>0</a:t>
              </a:r>
            </a:p>
          </p:txBody>
        </p:sp>
      </p:grpSp>
      <p:grpSp>
        <p:nvGrpSpPr>
          <p:cNvPr id="19462" name="Group 11"/>
          <p:cNvGrpSpPr>
            <a:grpSpLocks/>
          </p:cNvGrpSpPr>
          <p:nvPr/>
        </p:nvGrpSpPr>
        <p:grpSpPr bwMode="auto">
          <a:xfrm>
            <a:off x="1968500" y="5181600"/>
            <a:ext cx="5461000" cy="336550"/>
            <a:chOff x="1240" y="3264"/>
            <a:chExt cx="3440" cy="212"/>
          </a:xfrm>
        </p:grpSpPr>
        <p:sp>
          <p:nvSpPr>
            <p:cNvPr id="19466" name="Text Box 12"/>
            <p:cNvSpPr txBox="1">
              <a:spLocks noChangeArrowheads="1"/>
            </p:cNvSpPr>
            <p:nvPr/>
          </p:nvSpPr>
          <p:spPr bwMode="auto">
            <a:xfrm>
              <a:off x="1240" y="3264"/>
              <a:ext cx="480" cy="21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/>
                <a:t>0.2</a:t>
              </a:r>
            </a:p>
          </p:txBody>
        </p:sp>
        <p:sp>
          <p:nvSpPr>
            <p:cNvPr id="19467" name="Text Box 13"/>
            <p:cNvSpPr txBox="1">
              <a:spLocks noChangeArrowheads="1"/>
            </p:cNvSpPr>
            <p:nvPr/>
          </p:nvSpPr>
          <p:spPr bwMode="auto">
            <a:xfrm>
              <a:off x="1976" y="3264"/>
              <a:ext cx="480" cy="21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/>
                <a:t>0.4</a:t>
              </a:r>
            </a:p>
          </p:txBody>
        </p:sp>
        <p:sp>
          <p:nvSpPr>
            <p:cNvPr id="19468" name="Text Box 14"/>
            <p:cNvSpPr txBox="1">
              <a:spLocks noChangeArrowheads="1"/>
            </p:cNvSpPr>
            <p:nvPr/>
          </p:nvSpPr>
          <p:spPr bwMode="auto">
            <a:xfrm>
              <a:off x="2712" y="3264"/>
              <a:ext cx="480" cy="21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/>
                <a:t>0.6</a:t>
              </a:r>
            </a:p>
          </p:txBody>
        </p:sp>
        <p:sp>
          <p:nvSpPr>
            <p:cNvPr id="19469" name="Text Box 15"/>
            <p:cNvSpPr txBox="1">
              <a:spLocks noChangeArrowheads="1"/>
            </p:cNvSpPr>
            <p:nvPr/>
          </p:nvSpPr>
          <p:spPr bwMode="auto">
            <a:xfrm>
              <a:off x="3456" y="3264"/>
              <a:ext cx="480" cy="21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/>
                <a:t>0.8</a:t>
              </a:r>
            </a:p>
          </p:txBody>
        </p:sp>
        <p:sp>
          <p:nvSpPr>
            <p:cNvPr id="19470" name="Text Box 16"/>
            <p:cNvSpPr txBox="1">
              <a:spLocks noChangeArrowheads="1"/>
            </p:cNvSpPr>
            <p:nvPr/>
          </p:nvSpPr>
          <p:spPr bwMode="auto">
            <a:xfrm>
              <a:off x="4200" y="3264"/>
              <a:ext cx="480" cy="21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/>
                <a:t>1</a:t>
              </a:r>
            </a:p>
          </p:txBody>
        </p:sp>
      </p:grpSp>
      <p:sp>
        <p:nvSpPr>
          <p:cNvPr id="19463" name="Text Box 17"/>
          <p:cNvSpPr txBox="1">
            <a:spLocks noChangeArrowheads="1"/>
          </p:cNvSpPr>
          <p:nvPr/>
        </p:nvSpPr>
        <p:spPr bwMode="auto">
          <a:xfrm>
            <a:off x="1739900" y="5473700"/>
            <a:ext cx="6172200" cy="64135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/>
              <a:t>Concentration of nutrient in the plant</a:t>
            </a:r>
          </a:p>
          <a:p>
            <a:pPr algn="ctr"/>
            <a:r>
              <a:rPr lang="en-US" b="1"/>
              <a:t>(fraction of optimum)</a:t>
            </a:r>
          </a:p>
        </p:txBody>
      </p:sp>
      <p:sp>
        <p:nvSpPr>
          <p:cNvPr id="19464" name="Text Box 18"/>
          <p:cNvSpPr txBox="1">
            <a:spLocks noChangeArrowheads="1"/>
          </p:cNvSpPr>
          <p:nvPr/>
        </p:nvSpPr>
        <p:spPr bwMode="auto">
          <a:xfrm rot="-5400000">
            <a:off x="-40481" y="3053557"/>
            <a:ext cx="3276600" cy="36671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Root:shoot ratio</a:t>
            </a:r>
          </a:p>
        </p:txBody>
      </p:sp>
      <p:sp>
        <p:nvSpPr>
          <p:cNvPr id="19465" name="Text Box 19"/>
          <p:cNvSpPr txBox="1">
            <a:spLocks noChangeArrowheads="1"/>
          </p:cNvSpPr>
          <p:nvPr/>
        </p:nvSpPr>
        <p:spPr bwMode="auto">
          <a:xfrm>
            <a:off x="1600200" y="381000"/>
            <a:ext cx="662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chemeClr val="tx1"/>
                </a:solidFill>
              </a:rPr>
              <a:t>Response of birch seedlings to element limitation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28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838200"/>
            <a:ext cx="7808402" cy="469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5410200" y="59436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/>
              <a:t>Nadelhoffer et al. 2002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ChangeArrowheads="1"/>
          </p:cNvSpPr>
          <p:nvPr/>
        </p:nvSpPr>
        <p:spPr bwMode="auto">
          <a:xfrm>
            <a:off x="1781175" y="2466975"/>
            <a:ext cx="6781800" cy="228600"/>
          </a:xfrm>
          <a:prstGeom prst="rect">
            <a:avLst/>
          </a:prstGeom>
          <a:solidFill>
            <a:schemeClr val="accent1"/>
          </a:solidFill>
          <a:ln w="317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81000"/>
            <a:ext cx="8547100" cy="625792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828800" y="609600"/>
            <a:ext cx="5334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chemeClr val="tx1"/>
                </a:solidFill>
              </a:rPr>
              <a:t>Response of an arctic </a:t>
            </a:r>
          </a:p>
          <a:p>
            <a:r>
              <a:rPr lang="en-US" sz="2800" b="1">
                <a:solidFill>
                  <a:schemeClr val="tx1"/>
                </a:solidFill>
              </a:rPr>
              <a:t>cotton grass to elevated CO</a:t>
            </a:r>
            <a:r>
              <a:rPr lang="en-US" sz="2800" b="1" baseline="-25000">
                <a:solidFill>
                  <a:schemeClr val="tx1"/>
                </a:solidFill>
              </a:rPr>
              <a:t>2</a:t>
            </a:r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3657600" y="6400800"/>
            <a:ext cx="525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b="1">
                <a:solidFill>
                  <a:schemeClr val="tx1"/>
                </a:solidFill>
              </a:rPr>
              <a:t>data from Tissue &amp; Oechel 1987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0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33600" y="1382900"/>
            <a:ext cx="556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U</a:t>
            </a:r>
            <a:r>
              <a:rPr lang="en-US" sz="2800" b="1" baseline="-25000" dirty="0" smtClean="0"/>
              <a:t>1</a:t>
            </a:r>
            <a:r>
              <a:rPr lang="en-US" sz="2800" b="1" dirty="0" smtClean="0"/>
              <a:t> = g</a:t>
            </a:r>
            <a:r>
              <a:rPr lang="en-US" sz="2800" b="1" baseline="-25000" dirty="0" smtClean="0"/>
              <a:t>1</a:t>
            </a:r>
            <a:r>
              <a:rPr lang="en-US" sz="2800" b="1" dirty="0" smtClean="0"/>
              <a:t> B </a:t>
            </a:r>
            <a:r>
              <a:rPr lang="en-US" sz="2800" b="1" dirty="0" smtClean="0">
                <a:solidFill>
                  <a:srgbClr val="C00000"/>
                </a:solidFill>
              </a:rPr>
              <a:t>V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1 </a:t>
            </a:r>
            <a:r>
              <a:rPr lang="en-US" sz="2800" b="1" dirty="0" smtClean="0">
                <a:solidFill>
                  <a:srgbClr val="C00000"/>
                </a:solidFill>
              </a:rPr>
              <a:t>f(R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1</a:t>
            </a:r>
            <a:r>
              <a:rPr lang="en-US" sz="2800" b="1" dirty="0" smtClean="0">
                <a:solidFill>
                  <a:srgbClr val="C00000"/>
                </a:solidFill>
              </a:rPr>
              <a:t>)</a:t>
            </a:r>
            <a:r>
              <a:rPr lang="en-US" sz="2800" b="1" dirty="0" smtClean="0"/>
              <a:t> f(T)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101208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/>
              <a:t>Optimized:</a:t>
            </a:r>
            <a:endParaRPr lang="en-US" sz="28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2133600" y="1827024"/>
            <a:ext cx="556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U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 = g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 B </a:t>
            </a:r>
            <a:r>
              <a:rPr lang="en-US" sz="2800" b="1" dirty="0" smtClean="0">
                <a:solidFill>
                  <a:srgbClr val="C00000"/>
                </a:solidFill>
              </a:rPr>
              <a:t>V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2 </a:t>
            </a:r>
            <a:r>
              <a:rPr lang="en-US" sz="2800" b="1" dirty="0" smtClean="0">
                <a:solidFill>
                  <a:srgbClr val="C00000"/>
                </a:solidFill>
              </a:rPr>
              <a:t>f(R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2800" b="1" dirty="0" smtClean="0">
                <a:solidFill>
                  <a:srgbClr val="C00000"/>
                </a:solidFill>
              </a:rPr>
              <a:t>)</a:t>
            </a:r>
            <a:r>
              <a:rPr lang="en-US" sz="2800" b="1" dirty="0" smtClean="0"/>
              <a:t> f(T)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133600" y="2266295"/>
            <a:ext cx="556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U</a:t>
            </a:r>
            <a:r>
              <a:rPr lang="en-US" sz="2800" b="1" baseline="-25000" dirty="0" smtClean="0"/>
              <a:t>3</a:t>
            </a:r>
            <a:r>
              <a:rPr lang="en-US" sz="2800" b="1" dirty="0" smtClean="0"/>
              <a:t> = g</a:t>
            </a:r>
            <a:r>
              <a:rPr lang="en-US" sz="2800" b="1" baseline="-25000" dirty="0" smtClean="0"/>
              <a:t>3</a:t>
            </a:r>
            <a:r>
              <a:rPr lang="en-US" sz="2800" b="1" dirty="0" smtClean="0"/>
              <a:t> B </a:t>
            </a:r>
            <a:r>
              <a:rPr lang="en-US" sz="2800" b="1" dirty="0" smtClean="0">
                <a:solidFill>
                  <a:srgbClr val="C00000"/>
                </a:solidFill>
              </a:rPr>
              <a:t>V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3 </a:t>
            </a:r>
            <a:r>
              <a:rPr lang="en-US" sz="2800" b="1" dirty="0" smtClean="0">
                <a:solidFill>
                  <a:srgbClr val="C00000"/>
                </a:solidFill>
              </a:rPr>
              <a:t>f(R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3</a:t>
            </a:r>
            <a:r>
              <a:rPr lang="en-US" sz="2800" b="1" dirty="0" smtClean="0">
                <a:solidFill>
                  <a:srgbClr val="C00000"/>
                </a:solidFill>
              </a:rPr>
              <a:t>)</a:t>
            </a:r>
            <a:r>
              <a:rPr lang="en-US" sz="2800" b="1" dirty="0" smtClean="0"/>
              <a:t> f(T)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590800" y="2754500"/>
            <a:ext cx="2392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lang="en-US" sz="2800" b="1" dirty="0" smtClean="0"/>
              <a:t>.</a:t>
            </a:r>
          </a:p>
          <a:p>
            <a:pPr>
              <a:lnSpc>
                <a:spcPts val="1200"/>
              </a:lnSpc>
            </a:pPr>
            <a:r>
              <a:rPr lang="en-US" sz="2800" b="1" dirty="0" smtClean="0"/>
              <a:t>.</a:t>
            </a:r>
          </a:p>
          <a:p>
            <a:pPr>
              <a:lnSpc>
                <a:spcPts val="1200"/>
              </a:lnSpc>
            </a:pPr>
            <a:r>
              <a:rPr lang="en-US" sz="2800" b="1" dirty="0"/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33600" y="3852078"/>
            <a:ext cx="556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V</a:t>
            </a:r>
            <a:r>
              <a:rPr lang="en-US" sz="2800" b="1" baseline="-25000" dirty="0" smtClean="0"/>
              <a:t>1</a:t>
            </a:r>
            <a:r>
              <a:rPr lang="en-US" sz="2800" b="1" dirty="0" smtClean="0"/>
              <a:t> + V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 + V</a:t>
            </a:r>
            <a:r>
              <a:rPr lang="en-US" sz="2800" b="1" baseline="-25000" dirty="0" smtClean="0"/>
              <a:t>2</a:t>
            </a:r>
            <a:r>
              <a:rPr lang="en-US" sz="2800" b="1" baseline="30000" dirty="0" smtClean="0"/>
              <a:t> ... </a:t>
            </a:r>
            <a:r>
              <a:rPr lang="en-US" sz="2800" b="1" dirty="0" smtClean="0"/>
              <a:t>= 1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133600" y="4291340"/>
            <a:ext cx="556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U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 = q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 U</a:t>
            </a:r>
            <a:r>
              <a:rPr lang="en-US" sz="2800" b="1" baseline="-25000" dirty="0" smtClean="0"/>
              <a:t>1</a:t>
            </a:r>
            <a:endParaRPr lang="en-US" sz="2800" b="1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2133600" y="4734580"/>
            <a:ext cx="556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U</a:t>
            </a:r>
            <a:r>
              <a:rPr lang="en-US" sz="2800" b="1" baseline="-25000" dirty="0" smtClean="0"/>
              <a:t>3</a:t>
            </a:r>
            <a:r>
              <a:rPr lang="en-US" sz="2800" b="1" dirty="0" smtClean="0"/>
              <a:t> = q</a:t>
            </a:r>
            <a:r>
              <a:rPr lang="en-US" sz="2800" b="1" baseline="-25000" dirty="0" smtClean="0"/>
              <a:t>3</a:t>
            </a:r>
            <a:r>
              <a:rPr lang="en-US" sz="2800" b="1" dirty="0" smtClean="0"/>
              <a:t> U</a:t>
            </a:r>
            <a:r>
              <a:rPr lang="en-US" sz="2800" b="1" baseline="-25000" dirty="0" smtClean="0"/>
              <a:t>1</a:t>
            </a:r>
            <a:endParaRPr lang="en-US" sz="2800" b="1" baseline="-25000" dirty="0"/>
          </a:p>
        </p:txBody>
      </p:sp>
      <p:sp>
        <p:nvSpPr>
          <p:cNvPr id="13" name="TextBox 12"/>
          <p:cNvSpPr txBox="1"/>
          <p:nvPr/>
        </p:nvSpPr>
        <p:spPr>
          <a:xfrm>
            <a:off x="2590800" y="5237202"/>
            <a:ext cx="2392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lang="en-US" sz="2800" b="1" dirty="0" smtClean="0"/>
              <a:t>.</a:t>
            </a:r>
          </a:p>
          <a:p>
            <a:pPr>
              <a:lnSpc>
                <a:spcPts val="1200"/>
              </a:lnSpc>
            </a:pPr>
            <a:r>
              <a:rPr lang="en-US" sz="2800" b="1" dirty="0" smtClean="0"/>
              <a:t>.</a:t>
            </a:r>
          </a:p>
          <a:p>
            <a:pPr>
              <a:lnSpc>
                <a:spcPts val="1200"/>
              </a:lnSpc>
            </a:pPr>
            <a:r>
              <a:rPr lang="en-US" sz="2800" b="1" dirty="0"/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47800" y="337428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/>
              <a:t>Maximize U</a:t>
            </a:r>
            <a:r>
              <a:rPr lang="en-US" sz="2800" b="1" i="1" baseline="-25000" dirty="0" smtClean="0"/>
              <a:t>1</a:t>
            </a:r>
            <a:r>
              <a:rPr lang="en-US" sz="2800" b="1" i="1" dirty="0" smtClean="0"/>
              <a:t> under the constraints that</a:t>
            </a:r>
            <a:endParaRPr lang="en-US" sz="2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33600" y="1447800"/>
            <a:ext cx="556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U</a:t>
            </a:r>
            <a:r>
              <a:rPr lang="en-US" sz="2800" b="1" baseline="-25000" dirty="0" err="1" smtClean="0"/>
              <a:t>i</a:t>
            </a:r>
            <a:r>
              <a:rPr lang="en-US" sz="2800" b="1" dirty="0" smtClean="0"/>
              <a:t> = </a:t>
            </a:r>
            <a:r>
              <a:rPr lang="en-US" sz="2800" b="1" dirty="0" err="1" smtClean="0"/>
              <a:t>g</a:t>
            </a:r>
            <a:r>
              <a:rPr lang="en-US" sz="2800" b="1" baseline="-25000" dirty="0" err="1" smtClean="0"/>
              <a:t>i</a:t>
            </a:r>
            <a:r>
              <a:rPr lang="en-US" sz="2800" b="1" dirty="0" smtClean="0"/>
              <a:t> B </a:t>
            </a:r>
            <a:r>
              <a:rPr lang="en-US" sz="2800" b="1" dirty="0" smtClean="0">
                <a:solidFill>
                  <a:srgbClr val="C00000"/>
                </a:solidFill>
              </a:rPr>
              <a:t>V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i </a:t>
            </a:r>
            <a:r>
              <a:rPr lang="en-US" sz="2800" b="1" dirty="0" smtClean="0">
                <a:solidFill>
                  <a:srgbClr val="C00000"/>
                </a:solidFill>
              </a:rPr>
              <a:t>f(</a:t>
            </a:r>
            <a:r>
              <a:rPr lang="en-US" sz="2800" b="1" dirty="0" err="1" smtClean="0">
                <a:solidFill>
                  <a:srgbClr val="C00000"/>
                </a:solidFill>
              </a:rPr>
              <a:t>R</a:t>
            </a:r>
            <a:r>
              <a:rPr lang="en-US" sz="2800" b="1" baseline="-25000" dirty="0" err="1" smtClean="0">
                <a:solidFill>
                  <a:srgbClr val="C00000"/>
                </a:solidFill>
              </a:rPr>
              <a:t>i</a:t>
            </a:r>
            <a:r>
              <a:rPr lang="en-US" sz="2800" b="1" dirty="0" smtClean="0">
                <a:solidFill>
                  <a:srgbClr val="C00000"/>
                </a:solidFill>
              </a:rPr>
              <a:t>)</a:t>
            </a:r>
            <a:r>
              <a:rPr lang="en-US" sz="2800" b="1" dirty="0" smtClean="0"/>
              <a:t> f(T)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838200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/>
              <a:t>Adaptive (Optimiz</a:t>
            </a:r>
            <a:r>
              <a:rPr lang="en-US" sz="2800" b="1" i="1" dirty="0" smtClean="0">
                <a:solidFill>
                  <a:srgbClr val="C00000"/>
                </a:solidFill>
              </a:rPr>
              <a:t>ing)</a:t>
            </a:r>
            <a:r>
              <a:rPr lang="en-US" sz="2800" b="1" i="1" dirty="0" smtClean="0"/>
              <a:t>:</a:t>
            </a:r>
            <a:endParaRPr lang="en-US" sz="2800" b="1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2133600" y="2067580"/>
            <a:ext cx="556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dV</a:t>
            </a:r>
            <a:r>
              <a:rPr lang="en-US" sz="2800" b="1" baseline="-25000" dirty="0" err="1" smtClean="0"/>
              <a:t>i</a:t>
            </a:r>
            <a:r>
              <a:rPr lang="en-US" sz="2800" b="1" dirty="0" smtClean="0"/>
              <a:t>/</a:t>
            </a:r>
            <a:r>
              <a:rPr lang="en-US" sz="2800" b="1" dirty="0" err="1" smtClean="0"/>
              <a:t>dt</a:t>
            </a:r>
            <a:r>
              <a:rPr lang="en-US" sz="2800" b="1" dirty="0" smtClean="0"/>
              <a:t> = a </a:t>
            </a:r>
            <a:r>
              <a:rPr lang="en-US" sz="2800" b="1" i="1" dirty="0" err="1" smtClean="0"/>
              <a:t>ln</a:t>
            </a:r>
            <a:r>
              <a:rPr lang="en-US" sz="2800" b="1" dirty="0" smtClean="0"/>
              <a:t>{</a:t>
            </a:r>
            <a:r>
              <a:rPr lang="el-GR" sz="2800" b="1" dirty="0" smtClean="0"/>
              <a:t>Φ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q</a:t>
            </a:r>
            <a:r>
              <a:rPr lang="en-US" sz="2800" b="1" baseline="-25000" dirty="0" err="1" smtClean="0"/>
              <a:t>i</a:t>
            </a:r>
            <a:r>
              <a:rPr lang="en-US" sz="2800" b="1" dirty="0" smtClean="0"/>
              <a:t> U</a:t>
            </a:r>
            <a:r>
              <a:rPr lang="en-US" sz="2800" b="1" baseline="-25000" dirty="0" smtClean="0"/>
              <a:t>1</a:t>
            </a:r>
            <a:r>
              <a:rPr lang="en-US" sz="2800" b="1" dirty="0" smtClean="0"/>
              <a:t>/</a:t>
            </a:r>
            <a:r>
              <a:rPr lang="en-US" sz="2800" b="1" dirty="0" err="1" smtClean="0"/>
              <a:t>U</a:t>
            </a:r>
            <a:r>
              <a:rPr lang="en-US" sz="2800" b="1" baseline="-25000" dirty="0" err="1" smtClean="0"/>
              <a:t>i</a:t>
            </a:r>
            <a:r>
              <a:rPr lang="en-US" sz="2800" b="1" dirty="0" smtClean="0"/>
              <a:t> } V</a:t>
            </a:r>
            <a:r>
              <a:rPr lang="en-US" sz="2800" b="1" baseline="-25000" dirty="0" smtClean="0"/>
              <a:t>i</a:t>
            </a:r>
            <a:endParaRPr lang="en-US" sz="2800" b="1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990600" y="2895600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/>
              <a:t>Select </a:t>
            </a:r>
            <a:r>
              <a:rPr lang="el-GR" sz="2800" b="1" dirty="0" smtClean="0"/>
              <a:t>Φ</a:t>
            </a:r>
            <a:r>
              <a:rPr lang="en-US" sz="2800" b="1" i="1" dirty="0" smtClean="0"/>
              <a:t> so that </a:t>
            </a:r>
            <a:r>
              <a:rPr lang="en-US" sz="2800" b="1" dirty="0" smtClean="0"/>
              <a:t>∑</a:t>
            </a:r>
            <a:r>
              <a:rPr lang="en-US" sz="2800" b="1" dirty="0" err="1" smtClean="0"/>
              <a:t>dV</a:t>
            </a:r>
            <a:r>
              <a:rPr lang="en-US" sz="2800" b="1" baseline="-25000" dirty="0" err="1" smtClean="0"/>
              <a:t>i</a:t>
            </a:r>
            <a:r>
              <a:rPr lang="en-US" sz="2800" b="1" dirty="0" smtClean="0"/>
              <a:t>/</a:t>
            </a:r>
            <a:r>
              <a:rPr lang="en-US" sz="2800" b="1" dirty="0" err="1" smtClean="0"/>
              <a:t>dt</a:t>
            </a:r>
            <a:r>
              <a:rPr lang="en-US" sz="2800" b="1" dirty="0" smtClean="0"/>
              <a:t> </a:t>
            </a:r>
            <a:r>
              <a:rPr lang="en-US" sz="2800" b="1" baseline="30000" dirty="0" smtClean="0"/>
              <a:t> </a:t>
            </a:r>
            <a:r>
              <a:rPr lang="en-US" sz="2800" b="1" dirty="0" smtClean="0"/>
              <a:t>= 0 (i.e., ∑V</a:t>
            </a:r>
            <a:r>
              <a:rPr lang="en-US" sz="2800" b="1" baseline="-25000" dirty="0" smtClean="0"/>
              <a:t>i</a:t>
            </a:r>
            <a:r>
              <a:rPr lang="en-US" sz="2800" b="1" dirty="0"/>
              <a:t> </a:t>
            </a:r>
            <a:r>
              <a:rPr lang="en-US" sz="2800" b="1" dirty="0" smtClean="0"/>
              <a:t>= 1):</a:t>
            </a:r>
            <a:endParaRPr lang="en-US" sz="2800" b="1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2133600" y="4048780"/>
            <a:ext cx="556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q</a:t>
            </a:r>
            <a:r>
              <a:rPr lang="en-US" sz="2800" b="1" baseline="-25000" dirty="0" smtClean="0"/>
              <a:t>1</a:t>
            </a:r>
            <a:r>
              <a:rPr lang="en-US" sz="2800" b="1" dirty="0" smtClean="0"/>
              <a:t> ≡ 1</a:t>
            </a:r>
            <a:endParaRPr lang="en-US" sz="2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133600" y="3276600"/>
            <a:ext cx="5562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Φ</a:t>
            </a:r>
            <a:r>
              <a:rPr lang="en-US" sz="2800" b="1" dirty="0" smtClean="0"/>
              <a:t> = </a:t>
            </a:r>
            <a:r>
              <a:rPr lang="el-GR" sz="4400" dirty="0" smtClean="0"/>
              <a:t>π</a:t>
            </a:r>
            <a:r>
              <a:rPr lang="en-US" sz="2800" b="1" dirty="0" smtClean="0"/>
              <a:t>(</a:t>
            </a:r>
            <a:r>
              <a:rPr lang="en-US" sz="2800" b="1" dirty="0" err="1" smtClean="0"/>
              <a:t>U</a:t>
            </a:r>
            <a:r>
              <a:rPr lang="en-US" sz="2800" b="1" baseline="-25000" dirty="0" err="1" smtClean="0"/>
              <a:t>i</a:t>
            </a:r>
            <a:r>
              <a:rPr lang="en-US" sz="2800" b="1" dirty="0" smtClean="0"/>
              <a:t>/(</a:t>
            </a:r>
            <a:r>
              <a:rPr lang="en-US" sz="2800" b="1" dirty="0" err="1" smtClean="0"/>
              <a:t>q</a:t>
            </a:r>
            <a:r>
              <a:rPr lang="en-US" sz="2800" b="1" baseline="-25000" dirty="0" err="1" smtClean="0"/>
              <a:t>i</a:t>
            </a:r>
            <a:r>
              <a:rPr lang="en-US" sz="2800" b="1" dirty="0" smtClean="0"/>
              <a:t> U</a:t>
            </a:r>
            <a:r>
              <a:rPr lang="en-US" sz="2800" b="1" baseline="-25000" dirty="0" smtClean="0"/>
              <a:t>1</a:t>
            </a:r>
            <a:r>
              <a:rPr lang="en-US" sz="2800" b="1" dirty="0" smtClean="0"/>
              <a:t>))</a:t>
            </a:r>
            <a:r>
              <a:rPr lang="en-US" sz="2800" b="1" baseline="30000" dirty="0" smtClean="0"/>
              <a:t>Vi</a:t>
            </a:r>
            <a:endParaRPr lang="en-US" sz="2800" b="1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1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1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6158</TotalTime>
  <Words>1131</Words>
  <Application>Microsoft Office PowerPoint</Application>
  <PresentationFormat>On-screen Show (4:3)</PresentationFormat>
  <Paragraphs>240</Paragraphs>
  <Slides>26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Default Design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</vt:vector>
  </TitlesOfParts>
  <Company>Ecosystems Center - MBL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Edward B. Rastetter</dc:creator>
  <cp:lastModifiedBy>erastett</cp:lastModifiedBy>
  <cp:revision>272</cp:revision>
  <dcterms:created xsi:type="dcterms:W3CDTF">2005-06-16T19:41:41Z</dcterms:created>
  <dcterms:modified xsi:type="dcterms:W3CDTF">2011-02-25T22:00:37Z</dcterms:modified>
</cp:coreProperties>
</file>