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27" r:id="rId3"/>
    <p:sldId id="259" r:id="rId4"/>
    <p:sldId id="312" r:id="rId5"/>
    <p:sldId id="322" r:id="rId6"/>
    <p:sldId id="274" r:id="rId7"/>
    <p:sldId id="270" r:id="rId8"/>
    <p:sldId id="275" r:id="rId9"/>
    <p:sldId id="321" r:id="rId10"/>
    <p:sldId id="277" r:id="rId11"/>
    <p:sldId id="278" r:id="rId12"/>
    <p:sldId id="303" r:id="rId13"/>
    <p:sldId id="304" r:id="rId14"/>
    <p:sldId id="325" r:id="rId15"/>
    <p:sldId id="326" r:id="rId16"/>
    <p:sldId id="279" r:id="rId17"/>
    <p:sldId id="280" r:id="rId18"/>
    <p:sldId id="281" r:id="rId19"/>
    <p:sldId id="282" r:id="rId20"/>
    <p:sldId id="299" r:id="rId21"/>
    <p:sldId id="300" r:id="rId22"/>
    <p:sldId id="283" r:id="rId23"/>
    <p:sldId id="301" r:id="rId24"/>
    <p:sldId id="285" r:id="rId25"/>
    <p:sldId id="286" r:id="rId26"/>
    <p:sldId id="316" r:id="rId27"/>
    <p:sldId id="317" r:id="rId28"/>
    <p:sldId id="287" r:id="rId29"/>
    <p:sldId id="288" r:id="rId30"/>
    <p:sldId id="289" r:id="rId31"/>
    <p:sldId id="290" r:id="rId32"/>
    <p:sldId id="291" r:id="rId33"/>
    <p:sldId id="292" r:id="rId34"/>
    <p:sldId id="295" r:id="rId35"/>
    <p:sldId id="296" r:id="rId36"/>
    <p:sldId id="305" r:id="rId37"/>
    <p:sldId id="306" r:id="rId38"/>
    <p:sldId id="323" r:id="rId39"/>
    <p:sldId id="324" r:id="rId40"/>
    <p:sldId id="307" r:id="rId41"/>
    <p:sldId id="308" r:id="rId42"/>
    <p:sldId id="309" r:id="rId43"/>
    <p:sldId id="310" r:id="rId44"/>
    <p:sldId id="319" r:id="rId45"/>
    <p:sldId id="313" r:id="rId46"/>
    <p:sldId id="314"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4902" autoAdjust="0"/>
  </p:normalViewPr>
  <p:slideViewPr>
    <p:cSldViewPr showGuides="1">
      <p:cViewPr varScale="1">
        <p:scale>
          <a:sx n="103" d="100"/>
          <a:sy n="103" d="100"/>
        </p:scale>
        <p:origin x="-1854" y="-102"/>
      </p:cViewPr>
      <p:guideLst>
        <p:guide orient="horz" pos="1565"/>
        <p:guide pos="385"/>
      </p:guideLst>
    </p:cSldViewPr>
  </p:slideViewPr>
  <p:outlineViewPr>
    <p:cViewPr>
      <p:scale>
        <a:sx n="33" d="100"/>
        <a:sy n="33" d="100"/>
      </p:scale>
      <p:origin x="0" y="2334"/>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79DBF5A6-845E-4B90-A5AD-99ACC6F15AFB}" type="datetimeFigureOut">
              <a:rPr lang="en-GB" smtClean="0"/>
              <a:t>04/06/2013</a:t>
            </a:fld>
            <a:endParaRPr lang="en-GB"/>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714D6E0-9995-4AA5-BEAD-F4AB4DD0C233}" type="slidenum">
              <a:rPr lang="en-GB" smtClean="0"/>
              <a:t>‹Nr.›</a:t>
            </a:fld>
            <a:endParaRPr lang="en-GB"/>
          </a:p>
        </p:txBody>
      </p:sp>
    </p:spTree>
    <p:extLst>
      <p:ext uri="{BB962C8B-B14F-4D97-AF65-F5344CB8AC3E}">
        <p14:creationId xmlns:p14="http://schemas.microsoft.com/office/powerpoint/2010/main" val="133780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AFFD732C-9C29-4754-8629-8EA9BB4C0E1C}" type="datetimeFigureOut">
              <a:rPr lang="en-GB" smtClean="0"/>
              <a:t>04/06/2013</a:t>
            </a:fld>
            <a:endParaRPr lang="en-GB"/>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EA54512-345A-42FD-BDCC-CFA6CEF6053D}" type="slidenum">
              <a:rPr lang="en-GB" smtClean="0"/>
              <a:t>‹Nr.›</a:t>
            </a:fld>
            <a:endParaRPr lang="en-GB"/>
          </a:p>
        </p:txBody>
      </p:sp>
    </p:spTree>
    <p:extLst>
      <p:ext uri="{BB962C8B-B14F-4D97-AF65-F5344CB8AC3E}">
        <p14:creationId xmlns:p14="http://schemas.microsoft.com/office/powerpoint/2010/main" val="139144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1</a:t>
            </a:fld>
            <a:endParaRPr lang="en-GB"/>
          </a:p>
        </p:txBody>
      </p:sp>
    </p:spTree>
    <p:extLst>
      <p:ext uri="{BB962C8B-B14F-4D97-AF65-F5344CB8AC3E}">
        <p14:creationId xmlns:p14="http://schemas.microsoft.com/office/powerpoint/2010/main" val="222460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All </a:t>
            </a:r>
            <a:r>
              <a:rPr lang="de-AT" dirty="0" err="1" smtClean="0"/>
              <a:t>analysis</a:t>
            </a:r>
            <a:r>
              <a:rPr lang="de-AT" baseline="0" dirty="0" smtClean="0"/>
              <a:t> </a:t>
            </a:r>
            <a:r>
              <a:rPr lang="de-AT" baseline="0" dirty="0" err="1" smtClean="0"/>
              <a:t>done</a:t>
            </a:r>
            <a:r>
              <a:rPr lang="de-AT" baseline="0" dirty="0" smtClean="0"/>
              <a:t> in lab</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10</a:t>
            </a:fld>
            <a:endParaRPr lang="en-GB"/>
          </a:p>
        </p:txBody>
      </p:sp>
    </p:spTree>
    <p:extLst>
      <p:ext uri="{BB962C8B-B14F-4D97-AF65-F5344CB8AC3E}">
        <p14:creationId xmlns:p14="http://schemas.microsoft.com/office/powerpoint/2010/main" val="387332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We found no significant relationship between microbial biomass, or lipid diversity, and soil process rates. We also found that the first principal component was a good summary variable to represent the microbial community, and could be related to soil processes. Our data indicated that microbial community characteristics may mediate or constrain soil process rates independent of environmental changes. More specifically, we found a relationship between specific components of the microbial community and those soil processes that are more tightly linked to microbial phylogeny. In addition, we found that microbial community composition may not equilibrate to an environmental change as readily or as rapidly as we have often assumed. If microbial communities evolve or shift slowly in response to environmental change, and particularly if their response potentially constrains soil process rates, then it may be advantageous to include parameters quantifying microbial community responses in our conceptual and mechanistic models of ecosystem functioning.</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11</a:t>
            </a:fld>
            <a:endParaRPr lang="en-GB"/>
          </a:p>
        </p:txBody>
      </p:sp>
    </p:spTree>
    <p:extLst>
      <p:ext uri="{BB962C8B-B14F-4D97-AF65-F5344CB8AC3E}">
        <p14:creationId xmlns:p14="http://schemas.microsoft.com/office/powerpoint/2010/main" val="125040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Enchytraeids</a:t>
            </a:r>
            <a:r>
              <a:rPr lang="de-AT" dirty="0" smtClean="0"/>
              <a:t> = </a:t>
            </a:r>
            <a:r>
              <a:rPr lang="de-AT" dirty="0" err="1" smtClean="0"/>
              <a:t>Earhworms</a:t>
            </a:r>
            <a:endParaRPr lang="de-AT" dirty="0" smtClean="0"/>
          </a:p>
          <a:p>
            <a:r>
              <a:rPr lang="de-AT" dirty="0" err="1" smtClean="0"/>
              <a:t>Diptera</a:t>
            </a:r>
            <a:r>
              <a:rPr lang="de-AT" dirty="0" smtClean="0"/>
              <a:t> =</a:t>
            </a:r>
            <a:r>
              <a:rPr lang="de-AT" baseline="0" dirty="0" smtClean="0"/>
              <a:t> Flies</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12</a:t>
            </a:fld>
            <a:endParaRPr lang="en-GB"/>
          </a:p>
        </p:txBody>
      </p:sp>
    </p:spTree>
    <p:extLst>
      <p:ext uri="{BB962C8B-B14F-4D97-AF65-F5344CB8AC3E}">
        <p14:creationId xmlns:p14="http://schemas.microsoft.com/office/powerpoint/2010/main" val="70689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Results from the canonical correspondence analysis showed that the 'temperature-moisture' gradient determined species composition at Moor House. Therefore, we can infer that climate change would result in new species associations in the soils investigated and increasing temperatures would result in increasing numbers of the more tolerant species (A. </a:t>
            </a:r>
            <a:r>
              <a:rPr lang="en-GB" sz="1200" b="0" i="1" u="none" strike="noStrike" kern="1200" baseline="0" dirty="0" err="1" smtClean="0">
                <a:solidFill>
                  <a:schemeClr val="tx1"/>
                </a:solidFill>
                <a:latin typeface="+mn-lt"/>
                <a:ea typeface="+mn-ea"/>
                <a:cs typeface="+mn-cs"/>
              </a:rPr>
              <a:t>eiseni</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migrations to other microhabitats or layers </a:t>
            </a:r>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Cognettia</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dormancy and resistant states (</a:t>
            </a:r>
            <a:r>
              <a:rPr lang="en-GB" sz="1200" b="0" i="0" u="none" strike="noStrike" kern="1200" baseline="0" dirty="0" err="1" smtClean="0">
                <a:solidFill>
                  <a:schemeClr val="tx1"/>
                </a:solidFill>
                <a:latin typeface="+mn-lt"/>
                <a:ea typeface="+mn-ea"/>
                <a:cs typeface="+mn-cs"/>
              </a:rPr>
              <a:t>tardigrades</a:t>
            </a:r>
            <a:r>
              <a:rPr lang="en-GB" sz="1200" b="0" i="0" u="none" strike="noStrike" kern="1200" baseline="0" dirty="0" smtClean="0">
                <a:solidFill>
                  <a:schemeClr val="tx1"/>
                </a:solidFill>
                <a:latin typeface="+mn-lt"/>
                <a:ea typeface="+mn-ea"/>
                <a:cs typeface="+mn-cs"/>
              </a:rPr>
              <a:t>); or extinction </a:t>
            </a:r>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Cernosvitoviella</a:t>
            </a:r>
            <a:r>
              <a:rPr lang="en-GB" sz="1200" b="0" i="1"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Diptera</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Vertical migration seems to be a successful strategy for avoiding adverse climatic conditions, but appendages and certain body shapes prevent penetration into deeper soil layers; in addition, readily-available organic matter is concentrated in the upper top 10 cm of the current soil, limiting the extent to which downward faunal movements can occur. Thus, if new climatic conditions persist then migration to the deeper layers may become an unsuitable strategy due to food exhaustion. In the short-term survival can also be ensured by entering dormancy states, but many species do not have this alternative strategy.</a:t>
            </a:r>
          </a:p>
          <a:p>
            <a:r>
              <a:rPr lang="en-GB" sz="1200" b="0" i="0" u="none" strike="noStrike" kern="1200" baseline="0" dirty="0" smtClean="0">
                <a:solidFill>
                  <a:schemeClr val="tx1"/>
                </a:solidFill>
                <a:latin typeface="+mn-lt"/>
                <a:ea typeface="+mn-ea"/>
                <a:cs typeface="+mn-cs"/>
              </a:rPr>
              <a:t>Many soil processes are affected by the activities of soil fauna, and any alterations in numbers, species composition, and distribution through the soil profile may have important implications for nutrient cycling, with particular impacts on organic matter turnover (</a:t>
            </a:r>
            <a:r>
              <a:rPr lang="en-GB" sz="1200" b="0" i="0" u="none" strike="noStrike" kern="1200" baseline="0" dirty="0" err="1" smtClean="0">
                <a:solidFill>
                  <a:schemeClr val="tx1"/>
                </a:solidFill>
                <a:latin typeface="+mn-lt"/>
                <a:ea typeface="+mn-ea"/>
                <a:cs typeface="+mn-cs"/>
              </a:rPr>
              <a:t>Briones</a:t>
            </a:r>
            <a:r>
              <a:rPr lang="en-GB" sz="1200" b="0" i="0" u="none" strike="noStrike" kern="1200" baseline="0" dirty="0" smtClean="0">
                <a:solidFill>
                  <a:schemeClr val="tx1"/>
                </a:solidFill>
                <a:latin typeface="+mn-lt"/>
                <a:ea typeface="+mn-ea"/>
                <a:cs typeface="+mn-cs"/>
              </a:rPr>
              <a:t> et al., submitted). Also, increasing temperatures result in changes in plant productivity which, in turn, may have important effects on the soil community. We conclude that assumptions that the soil fauna may respond little to predicted temperature changes (</a:t>
            </a:r>
            <a:r>
              <a:rPr lang="en-GB" sz="1200" b="0" i="0" u="none" strike="noStrike" kern="1200" baseline="0" dirty="0" err="1" smtClean="0">
                <a:solidFill>
                  <a:schemeClr val="tx1"/>
                </a:solidFill>
                <a:latin typeface="+mn-lt"/>
                <a:ea typeface="+mn-ea"/>
                <a:cs typeface="+mn-cs"/>
              </a:rPr>
              <a:t>Whitford</a:t>
            </a:r>
            <a:r>
              <a:rPr lang="en-GB" sz="1200" b="0" i="0" u="none" strike="noStrike" kern="1200" baseline="0" dirty="0" smtClean="0">
                <a:solidFill>
                  <a:schemeClr val="tx1"/>
                </a:solidFill>
                <a:latin typeface="+mn-lt"/>
                <a:ea typeface="+mn-ea"/>
                <a:cs typeface="+mn-cs"/>
              </a:rPr>
              <a:t>, 1992) are not substantiated by the current work.</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13</a:t>
            </a:fld>
            <a:endParaRPr lang="en-GB"/>
          </a:p>
        </p:txBody>
      </p:sp>
    </p:spTree>
    <p:extLst>
      <p:ext uri="{BB962C8B-B14F-4D97-AF65-F5344CB8AC3E}">
        <p14:creationId xmlns:p14="http://schemas.microsoft.com/office/powerpoint/2010/main" val="339865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14</a:t>
            </a:fld>
            <a:endParaRPr lang="en-GB"/>
          </a:p>
        </p:txBody>
      </p:sp>
    </p:spTree>
    <p:extLst>
      <p:ext uri="{BB962C8B-B14F-4D97-AF65-F5344CB8AC3E}">
        <p14:creationId xmlns:p14="http://schemas.microsoft.com/office/powerpoint/2010/main" val="70689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Results from the canonical correspondence analysis showed that the 'temperature-moisture' gradient determined species composition at Moor House. Therefore, we can infer that climate change would result in new species associations in the soils investigated and increasing temperatures would result in increasing numbers of the more tolerant species (A. </a:t>
            </a:r>
            <a:r>
              <a:rPr lang="en-GB" sz="1200" b="0" i="1" u="none" strike="noStrike" kern="1200" baseline="0" dirty="0" err="1" smtClean="0">
                <a:solidFill>
                  <a:schemeClr val="tx1"/>
                </a:solidFill>
                <a:latin typeface="+mn-lt"/>
                <a:ea typeface="+mn-ea"/>
                <a:cs typeface="+mn-cs"/>
              </a:rPr>
              <a:t>eiseni</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migrations to other microhabitats or layers </a:t>
            </a:r>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Cognettia</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dormancy and resistant states (</a:t>
            </a:r>
            <a:r>
              <a:rPr lang="en-GB" sz="1200" b="0" i="0" u="none" strike="noStrike" kern="1200" baseline="0" dirty="0" err="1" smtClean="0">
                <a:solidFill>
                  <a:schemeClr val="tx1"/>
                </a:solidFill>
                <a:latin typeface="+mn-lt"/>
                <a:ea typeface="+mn-ea"/>
                <a:cs typeface="+mn-cs"/>
              </a:rPr>
              <a:t>tardigrades</a:t>
            </a:r>
            <a:r>
              <a:rPr lang="en-GB" sz="1200" b="0" i="0" u="none" strike="noStrike" kern="1200" baseline="0" dirty="0" smtClean="0">
                <a:solidFill>
                  <a:schemeClr val="tx1"/>
                </a:solidFill>
                <a:latin typeface="+mn-lt"/>
                <a:ea typeface="+mn-ea"/>
                <a:cs typeface="+mn-cs"/>
              </a:rPr>
              <a:t>); or extinction </a:t>
            </a:r>
            <a:r>
              <a:rPr lang="en-GB" sz="1200" b="0" i="1" u="none" strike="noStrike" kern="1200" baseline="0" dirty="0" smtClean="0">
                <a:solidFill>
                  <a:schemeClr val="tx1"/>
                </a:solidFill>
                <a:latin typeface="+mn-lt"/>
                <a:ea typeface="+mn-ea"/>
                <a:cs typeface="+mn-cs"/>
              </a:rPr>
              <a:t>(</a:t>
            </a:r>
            <a:r>
              <a:rPr lang="en-GB" sz="1200" b="0" i="1" u="none" strike="noStrike" kern="1200" baseline="0" dirty="0" err="1" smtClean="0">
                <a:solidFill>
                  <a:schemeClr val="tx1"/>
                </a:solidFill>
                <a:latin typeface="+mn-lt"/>
                <a:ea typeface="+mn-ea"/>
                <a:cs typeface="+mn-cs"/>
              </a:rPr>
              <a:t>Cernosvitoviella</a:t>
            </a:r>
            <a:r>
              <a:rPr lang="en-GB" sz="1200" b="0" i="1"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Diptera</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Vertical migration seems to be a successful strategy for avoiding adverse climatic conditions, but appendages and certain body shapes prevent penetration into deeper soil layers; in addition, readily-available organic matter is concentrated in the upper top 10 cm of the current soil, limiting the extent to which downward faunal movements can occur. Thus, if new climatic conditions persist then migration to the deeper layers may become an unsuitable strategy due to food exhaustion. In the short-term survival can also be ensured by entering dormancy states, but many species do not have this alternative strategy.</a:t>
            </a:r>
          </a:p>
          <a:p>
            <a:r>
              <a:rPr lang="en-GB" sz="1200" b="0" i="0" u="none" strike="noStrike" kern="1200" baseline="0" dirty="0" smtClean="0">
                <a:solidFill>
                  <a:schemeClr val="tx1"/>
                </a:solidFill>
                <a:latin typeface="+mn-lt"/>
                <a:ea typeface="+mn-ea"/>
                <a:cs typeface="+mn-cs"/>
              </a:rPr>
              <a:t>Many soil processes are affected by the activities of soil fauna, and any alterations in numbers, species composition, and distribution through the soil profile may have important implications for nutrient cycling, with particular impacts on organic matter turnover (</a:t>
            </a:r>
            <a:r>
              <a:rPr lang="en-GB" sz="1200" b="0" i="0" u="none" strike="noStrike" kern="1200" baseline="0" dirty="0" err="1" smtClean="0">
                <a:solidFill>
                  <a:schemeClr val="tx1"/>
                </a:solidFill>
                <a:latin typeface="+mn-lt"/>
                <a:ea typeface="+mn-ea"/>
                <a:cs typeface="+mn-cs"/>
              </a:rPr>
              <a:t>Briones</a:t>
            </a:r>
            <a:r>
              <a:rPr lang="en-GB" sz="1200" b="0" i="0" u="none" strike="noStrike" kern="1200" baseline="0" dirty="0" smtClean="0">
                <a:solidFill>
                  <a:schemeClr val="tx1"/>
                </a:solidFill>
                <a:latin typeface="+mn-lt"/>
                <a:ea typeface="+mn-ea"/>
                <a:cs typeface="+mn-cs"/>
              </a:rPr>
              <a:t> et al., submitted). Also, increasing temperatures result in changes in plant productivity which, in turn, may have important effects on the soil community. We conclude that assumptions that the soil fauna may respond little to predicted temperature changes (</a:t>
            </a:r>
            <a:r>
              <a:rPr lang="en-GB" sz="1200" b="0" i="0" u="none" strike="noStrike" kern="1200" baseline="0" dirty="0" err="1" smtClean="0">
                <a:solidFill>
                  <a:schemeClr val="tx1"/>
                </a:solidFill>
                <a:latin typeface="+mn-lt"/>
                <a:ea typeface="+mn-ea"/>
                <a:cs typeface="+mn-cs"/>
              </a:rPr>
              <a:t>Whitford</a:t>
            </a:r>
            <a:r>
              <a:rPr lang="en-GB" sz="1200" b="0" i="0" u="none" strike="noStrike" kern="1200" baseline="0" dirty="0" smtClean="0">
                <a:solidFill>
                  <a:schemeClr val="tx1"/>
                </a:solidFill>
                <a:latin typeface="+mn-lt"/>
                <a:ea typeface="+mn-ea"/>
                <a:cs typeface="+mn-cs"/>
              </a:rPr>
              <a:t>, 1992) are not substantiated by the current work.</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15</a:t>
            </a:fld>
            <a:endParaRPr lang="en-GB"/>
          </a:p>
        </p:txBody>
      </p:sp>
    </p:spTree>
    <p:extLst>
      <p:ext uri="{BB962C8B-B14F-4D97-AF65-F5344CB8AC3E}">
        <p14:creationId xmlns:p14="http://schemas.microsoft.com/office/powerpoint/2010/main" val="339865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48 </a:t>
            </a:r>
            <a:r>
              <a:rPr lang="de-AT" dirty="0" err="1" smtClean="0"/>
              <a:t>soil</a:t>
            </a:r>
            <a:r>
              <a:rPr lang="de-AT" dirty="0" smtClean="0"/>
              <a:t> </a:t>
            </a:r>
            <a:r>
              <a:rPr lang="de-AT" dirty="0" err="1" smtClean="0"/>
              <a:t>cores</a:t>
            </a:r>
            <a:r>
              <a:rPr lang="de-AT" dirty="0" smtClean="0"/>
              <a:t> wer </a:t>
            </a:r>
            <a:r>
              <a:rPr lang="de-AT" dirty="0" err="1" smtClean="0"/>
              <a:t>translocated</a:t>
            </a:r>
            <a:r>
              <a:rPr lang="de-AT" dirty="0" smtClean="0"/>
              <a:t> </a:t>
            </a:r>
            <a:r>
              <a:rPr lang="de-AT" dirty="0" err="1" smtClean="0"/>
              <a:t>downwards</a:t>
            </a:r>
            <a:r>
              <a:rPr lang="de-AT" dirty="0" smtClean="0"/>
              <a:t>, </a:t>
            </a:r>
            <a:r>
              <a:rPr lang="de-AT" dirty="0" err="1" smtClean="0"/>
              <a:t>and</a:t>
            </a:r>
            <a:r>
              <a:rPr lang="de-AT" dirty="0" smtClean="0"/>
              <a:t> </a:t>
            </a:r>
            <a:r>
              <a:rPr lang="de-AT" dirty="0" err="1" smtClean="0"/>
              <a:t>at</a:t>
            </a:r>
            <a:r>
              <a:rPr lang="de-AT" dirty="0" smtClean="0"/>
              <a:t> </a:t>
            </a:r>
            <a:r>
              <a:rPr lang="de-AT" dirty="0" err="1" smtClean="0"/>
              <a:t>each</a:t>
            </a:r>
            <a:r>
              <a:rPr lang="de-AT" dirty="0" smtClean="0"/>
              <a:t> </a:t>
            </a:r>
            <a:r>
              <a:rPr lang="de-AT" dirty="0" err="1" smtClean="0"/>
              <a:t>site</a:t>
            </a:r>
            <a:r>
              <a:rPr lang="de-AT" dirty="0" smtClean="0"/>
              <a:t> 24 </a:t>
            </a:r>
            <a:r>
              <a:rPr lang="de-AT" dirty="0" err="1" smtClean="0"/>
              <a:t>cores</a:t>
            </a:r>
            <a:r>
              <a:rPr lang="de-AT" dirty="0" smtClean="0"/>
              <a:t> </a:t>
            </a:r>
            <a:r>
              <a:rPr lang="de-AT" dirty="0" err="1" smtClean="0"/>
              <a:t>as</a:t>
            </a:r>
            <a:r>
              <a:rPr lang="de-AT" dirty="0" smtClean="0"/>
              <a:t> </a:t>
            </a:r>
            <a:r>
              <a:rPr lang="de-AT" dirty="0" err="1" smtClean="0"/>
              <a:t>controls</a:t>
            </a:r>
            <a:r>
              <a:rPr lang="de-AT" dirty="0" smtClean="0"/>
              <a:t> </a:t>
            </a:r>
            <a:r>
              <a:rPr lang="de-AT" dirty="0" err="1" smtClean="0"/>
              <a:t>taken</a:t>
            </a:r>
            <a:r>
              <a:rPr lang="de-AT" dirty="0" smtClean="0"/>
              <a:t> </a:t>
            </a:r>
            <a:r>
              <a:rPr lang="de-AT" dirty="0" err="1" smtClean="0"/>
              <a:t>and</a:t>
            </a:r>
            <a:r>
              <a:rPr lang="de-AT" dirty="0" smtClean="0"/>
              <a:t> </a:t>
            </a:r>
            <a:r>
              <a:rPr lang="de-AT" dirty="0" err="1" smtClean="0"/>
              <a:t>installed</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16</a:t>
            </a:fld>
            <a:endParaRPr lang="en-GB"/>
          </a:p>
        </p:txBody>
      </p:sp>
    </p:spTree>
    <p:extLst>
      <p:ext uri="{BB962C8B-B14F-4D97-AF65-F5344CB8AC3E}">
        <p14:creationId xmlns:p14="http://schemas.microsoft.com/office/powerpoint/2010/main" val="187250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summary, our study shows that different climatic conditions along the studied elevation gradient and related differences in vegetation composition, physicochemical soil properties and abundance and structure of </a:t>
            </a:r>
            <a:r>
              <a:rPr lang="fr-FR" sz="1200" b="0" i="0" u="none" strike="noStrike" kern="1200" baseline="0" dirty="0" err="1" smtClean="0">
                <a:solidFill>
                  <a:schemeClr val="tx1"/>
                </a:solidFill>
                <a:latin typeface="+mn-lt"/>
                <a:ea typeface="+mn-ea"/>
                <a:cs typeface="+mn-cs"/>
              </a:rPr>
              <a:t>soil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microorganism</a:t>
            </a:r>
            <a:r>
              <a:rPr lang="fr-FR" sz="1200" b="0" i="0" u="none" strike="noStrike" kern="1200" baseline="0" dirty="0" smtClean="0">
                <a:solidFill>
                  <a:schemeClr val="tx1"/>
                </a:solidFill>
                <a:latin typeface="+mn-lt"/>
                <a:ea typeface="+mn-ea"/>
                <a:cs typeface="+mn-cs"/>
              </a:rPr>
              <a:t> groups </a:t>
            </a:r>
            <a:r>
              <a:rPr lang="fr-FR" sz="1200" b="0" i="0" u="none" strike="noStrike" kern="1200" baseline="0" dirty="0" err="1" smtClean="0">
                <a:solidFill>
                  <a:schemeClr val="tx1"/>
                </a:solidFill>
                <a:latin typeface="+mn-lt"/>
                <a:ea typeface="+mn-ea"/>
                <a:cs typeface="+mn-cs"/>
              </a:rPr>
              <a:t>exert</a:t>
            </a:r>
            <a:r>
              <a:rPr lang="fr-FR" sz="1200" b="0" i="0" u="none" strike="noStrike" kern="1200" baseline="0" dirty="0" smtClean="0">
                <a:solidFill>
                  <a:schemeClr val="tx1"/>
                </a:solidFill>
                <a:latin typeface="+mn-lt"/>
                <a:ea typeface="+mn-ea"/>
                <a:cs typeface="+mn-cs"/>
              </a:rPr>
              <a:t> an influence on </a:t>
            </a:r>
            <a:r>
              <a:rPr lang="fr-FR" sz="1200" b="0" i="0" u="none" strike="noStrike" kern="1200" baseline="0" dirty="0" err="1" smtClean="0">
                <a:solidFill>
                  <a:schemeClr val="tx1"/>
                </a:solidFill>
                <a:latin typeface="+mn-lt"/>
                <a:ea typeface="+mn-ea"/>
                <a:cs typeface="+mn-cs"/>
              </a:rPr>
              <a:t>litter</a:t>
            </a:r>
            <a:r>
              <a:rPr lang="fr-F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decomposition at different points in time and to different extents. Decomposition of litter carbon accelerates when temperatures rise; however, decomposition processes do not necessarily follow a linear pathway with regard to increasing temperature but may also be determined by exceeding of threshold values such as water availability during the winter months. Our study also demonstrates that changing environmental conditions entails a very fast adaptation of the soil microbial communities.</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17</a:t>
            </a:fld>
            <a:endParaRPr lang="en-GB"/>
          </a:p>
        </p:txBody>
      </p:sp>
    </p:spTree>
    <p:extLst>
      <p:ext uri="{BB962C8B-B14F-4D97-AF65-F5344CB8AC3E}">
        <p14:creationId xmlns:p14="http://schemas.microsoft.com/office/powerpoint/2010/main" val="200606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18</a:t>
            </a:fld>
            <a:endParaRPr lang="en-GB"/>
          </a:p>
        </p:txBody>
      </p:sp>
    </p:spTree>
    <p:extLst>
      <p:ext uri="{BB962C8B-B14F-4D97-AF65-F5344CB8AC3E}">
        <p14:creationId xmlns:p14="http://schemas.microsoft.com/office/powerpoint/2010/main" val="429329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Therefore, it cannot be fully excluded that the experimental design influenced the results. Translocation of soil cores from a very cool to a warmer site led to a distinct decrease in above-ground </a:t>
            </a:r>
            <a:r>
              <a:rPr lang="en-GB" dirty="0" err="1" smtClean="0"/>
              <a:t>phytomass</a:t>
            </a:r>
            <a:r>
              <a:rPr lang="en-GB" dirty="0" smtClean="0"/>
              <a:t> (about –45%) over the experimental period of two years. Below-ground </a:t>
            </a:r>
            <a:r>
              <a:rPr lang="en-GB" dirty="0" err="1" smtClean="0"/>
              <a:t>phytomass</a:t>
            </a:r>
            <a:r>
              <a:rPr lang="en-GB" dirty="0" smtClean="0"/>
              <a:t> significantly decreased (up to –50%) in the topsoil (0–5 cm) after artificial warming. Possible mechanisms are that roots reduced photosynthesis and hence C flow below-ground, a reduction of soil moisture that would have led to root death (not a very probable cause, however) or an abrupt change in the radiation duration and flux which affected root growth (also not very probable). Fast climate change exceeded the ability of the above-ground and below-ground </a:t>
            </a:r>
            <a:r>
              <a:rPr lang="en-GB" dirty="0" err="1" smtClean="0"/>
              <a:t>phytomass</a:t>
            </a:r>
            <a:r>
              <a:rPr lang="en-GB" dirty="0" smtClean="0"/>
              <a:t> to adapt quickly. Whether the decrease in </a:t>
            </a:r>
            <a:r>
              <a:rPr lang="en-GB" dirty="0" err="1" smtClean="0"/>
              <a:t>phytomass</a:t>
            </a:r>
            <a:r>
              <a:rPr lang="en-GB" dirty="0" smtClean="0"/>
              <a:t> was a short-term or a long-term response to climate warming remains uncertain. Based on a gradient study (</a:t>
            </a:r>
            <a:r>
              <a:rPr lang="en-GB" dirty="0" err="1" smtClean="0"/>
              <a:t>climosequence</a:t>
            </a:r>
            <a:r>
              <a:rPr lang="en-GB" dirty="0" smtClean="0"/>
              <a:t> at the same locality), we hypothesize that the decreased plant productivity might be a short-term effect.</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19</a:t>
            </a:fld>
            <a:endParaRPr lang="en-GB"/>
          </a:p>
        </p:txBody>
      </p:sp>
    </p:spTree>
    <p:extLst>
      <p:ext uri="{BB962C8B-B14F-4D97-AF65-F5344CB8AC3E}">
        <p14:creationId xmlns:p14="http://schemas.microsoft.com/office/powerpoint/2010/main" val="254044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2</a:t>
            </a:fld>
            <a:endParaRPr lang="en-GB"/>
          </a:p>
        </p:txBody>
      </p:sp>
    </p:spTree>
    <p:extLst>
      <p:ext uri="{BB962C8B-B14F-4D97-AF65-F5344CB8AC3E}">
        <p14:creationId xmlns:p14="http://schemas.microsoft.com/office/powerpoint/2010/main" val="2051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20</a:t>
            </a:fld>
            <a:endParaRPr lang="en-GB"/>
          </a:p>
        </p:txBody>
      </p:sp>
    </p:spTree>
    <p:extLst>
      <p:ext uri="{BB962C8B-B14F-4D97-AF65-F5344CB8AC3E}">
        <p14:creationId xmlns:p14="http://schemas.microsoft.com/office/powerpoint/2010/main" val="73360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Subalpine and alpine environments are characterised by extreme climatic conditions and are likely to be especially sensitive to changing environmental conditions such as global warming. The microbial community in soils across a (sub)alpine grassland elevation gradient could be a good indicator of present-day climate influence and future induced changes. Our principal findings are the following:</a:t>
            </a:r>
          </a:p>
          <a:p>
            <a:r>
              <a:rPr lang="en-GB" sz="1200" b="0" i="0" u="none" strike="noStrike" kern="1200" baseline="0" dirty="0" smtClean="0">
                <a:solidFill>
                  <a:schemeClr val="tx1"/>
                </a:solidFill>
                <a:latin typeface="+mn-lt"/>
                <a:ea typeface="+mn-ea"/>
                <a:cs typeface="+mn-cs"/>
              </a:rPr>
              <a:t>- Simulated climate warming through soil translocation induced a shift of the total microbial biomass towards that of lower elevations, with a slight reduction at 0e10 cm soil depth and a significant increase at 10e20 cm soil depth.</a:t>
            </a:r>
          </a:p>
          <a:p>
            <a:r>
              <a:rPr lang="en-GB" sz="1200" b="0" i="0" u="none" strike="noStrike" kern="1200" baseline="0" dirty="0" smtClean="0">
                <a:solidFill>
                  <a:schemeClr val="tx1"/>
                </a:solidFill>
                <a:latin typeface="+mn-lt"/>
                <a:ea typeface="+mn-ea"/>
                <a:cs typeface="+mn-cs"/>
              </a:rPr>
              <a:t>- PLFA analyses confirmed that significant differences in microbial communities exist between the sites. The proportions of all structural groups at lower soil depth and some structural groups in the upper depth indicate a trend from the high elevation site towards the lower elevation site which may be driven by combined </a:t>
            </a:r>
            <a:r>
              <a:rPr lang="en-GB" sz="1200" b="0" i="0" u="none" strike="noStrike" kern="1200" baseline="0" dirty="0" err="1" smtClean="0">
                <a:solidFill>
                  <a:schemeClr val="tx1"/>
                </a:solidFill>
                <a:latin typeface="+mn-lt"/>
                <a:ea typeface="+mn-ea"/>
                <a:cs typeface="+mn-cs"/>
              </a:rPr>
              <a:t>temperatureevegetation</a:t>
            </a:r>
            <a:r>
              <a:rPr lang="en-GB" sz="1200" b="0" i="0" u="none" strike="noStrike" kern="1200" baseline="0" dirty="0" smtClean="0">
                <a:solidFill>
                  <a:schemeClr val="tx1"/>
                </a:solidFill>
                <a:latin typeface="+mn-lt"/>
                <a:ea typeface="+mn-ea"/>
                <a:cs typeface="+mn-cs"/>
              </a:rPr>
              <a:t> effects.</a:t>
            </a:r>
          </a:p>
          <a:p>
            <a:r>
              <a:rPr lang="en-GB" sz="1200" b="0" i="0" u="none" strike="noStrike" kern="1200" baseline="0" dirty="0" smtClean="0">
                <a:solidFill>
                  <a:schemeClr val="tx1"/>
                </a:solidFill>
                <a:latin typeface="+mn-lt"/>
                <a:ea typeface="+mn-ea"/>
                <a:cs typeface="+mn-cs"/>
              </a:rPr>
              <a:t>- Across our three (sub)alpine grassland sites, EM fungi proportions increased with elevation while AM fungi decreased.</a:t>
            </a:r>
          </a:p>
          <a:p>
            <a:r>
              <a:rPr lang="en-GB" sz="1200" b="0" i="0" u="none" strike="noStrike" kern="1200" baseline="0" dirty="0" smtClean="0">
                <a:solidFill>
                  <a:schemeClr val="tx1"/>
                </a:solidFill>
                <a:latin typeface="+mn-lt"/>
                <a:ea typeface="+mn-ea"/>
                <a:cs typeface="+mn-cs"/>
              </a:rPr>
              <a:t>- High soil carbon concentrations and low microbial content at one of our sites indicated factors other than air temperature and carbon availability were more influential for microbial activity and decomposition.</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21</a:t>
            </a:fld>
            <a:endParaRPr lang="en-GB"/>
          </a:p>
        </p:txBody>
      </p:sp>
    </p:spTree>
    <p:extLst>
      <p:ext uri="{BB962C8B-B14F-4D97-AF65-F5344CB8AC3E}">
        <p14:creationId xmlns:p14="http://schemas.microsoft.com/office/powerpoint/2010/main" val="382165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22</a:t>
            </a:fld>
            <a:endParaRPr lang="en-GB"/>
          </a:p>
        </p:txBody>
      </p:sp>
    </p:spTree>
    <p:extLst>
      <p:ext uri="{BB962C8B-B14F-4D97-AF65-F5344CB8AC3E}">
        <p14:creationId xmlns:p14="http://schemas.microsoft.com/office/powerpoint/2010/main" val="47498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results of this small case study indicate that a future warmer and drier climate could cause losses of forest soil C at high elevations in the Great Smoky Mountains National Park and that these losses are not necessarily limited to more labile soil C pools (like POM C). By comparison, reciprocal transplants of low-elevation forest soils to high elevations produced no detectable change in C concentrations. Numerous studies indicate that the decomposition rate of soil organic matter will accelerate with increasing temperature (</a:t>
            </a:r>
            <a:r>
              <a:rPr lang="en-GB" sz="1200" b="0" i="0" u="none" strike="noStrike" kern="1200" baseline="0" dirty="0" err="1" smtClean="0">
                <a:solidFill>
                  <a:schemeClr val="tx1"/>
                </a:solidFill>
                <a:latin typeface="+mn-lt"/>
                <a:ea typeface="+mn-ea"/>
                <a:cs typeface="+mn-cs"/>
              </a:rPr>
              <a:t>Kirschbaum</a:t>
            </a:r>
            <a:r>
              <a:rPr lang="en-GB" sz="1200" b="0" i="0" u="none" strike="noStrike" kern="1200" baseline="0" dirty="0" smtClean="0">
                <a:solidFill>
                  <a:schemeClr val="tx1"/>
                </a:solidFill>
                <a:latin typeface="+mn-lt"/>
                <a:ea typeface="+mn-ea"/>
                <a:cs typeface="+mn-cs"/>
              </a:rPr>
              <a:t> 1995; </a:t>
            </a:r>
            <a:r>
              <a:rPr lang="en-GB" sz="1200" b="0" i="0" u="none" strike="noStrike" kern="1200" baseline="0" dirty="0" err="1" smtClean="0">
                <a:solidFill>
                  <a:schemeClr val="tx1"/>
                </a:solidFill>
                <a:latin typeface="+mn-lt"/>
                <a:ea typeface="+mn-ea"/>
                <a:cs typeface="+mn-cs"/>
              </a:rPr>
              <a:t>Trumbore</a:t>
            </a:r>
            <a:r>
              <a:rPr lang="en-GB" sz="1200" b="0" i="0" u="none" strike="noStrike" kern="1200" baseline="0" dirty="0" smtClean="0">
                <a:solidFill>
                  <a:schemeClr val="tx1"/>
                </a:solidFill>
                <a:latin typeface="+mn-lt"/>
                <a:ea typeface="+mn-ea"/>
                <a:cs typeface="+mn-cs"/>
              </a:rPr>
              <a:t>, </a:t>
            </a:r>
            <a:r>
              <a:rPr lang="da-DK" sz="1200" b="0" i="0" u="none" strike="noStrike" kern="1200" baseline="0" dirty="0" smtClean="0">
                <a:solidFill>
                  <a:schemeClr val="tx1"/>
                </a:solidFill>
                <a:latin typeface="+mn-lt"/>
                <a:ea typeface="+mn-ea"/>
                <a:cs typeface="+mn-cs"/>
              </a:rPr>
              <a:t>Chadwick, and Amundson 1996; Yang et al. 2002; Knorr et al. 2005), </a:t>
            </a:r>
            <a:r>
              <a:rPr lang="en-GB" sz="1200" b="0" i="0" u="none" strike="noStrike" kern="1200" baseline="0" dirty="0" smtClean="0">
                <a:solidFill>
                  <a:schemeClr val="tx1"/>
                </a:solidFill>
                <a:latin typeface="+mn-lt"/>
                <a:ea typeface="+mn-ea"/>
                <a:cs typeface="+mn-cs"/>
              </a:rPr>
              <a:t>although the relationship has been challenged (</a:t>
            </a:r>
            <a:r>
              <a:rPr lang="en-GB" sz="1200" b="0" i="0" u="none" strike="noStrike" kern="1200" baseline="0" dirty="0" err="1" smtClean="0">
                <a:solidFill>
                  <a:schemeClr val="tx1"/>
                </a:solidFill>
                <a:latin typeface="+mn-lt"/>
                <a:ea typeface="+mn-ea"/>
                <a:cs typeface="+mn-cs"/>
              </a:rPr>
              <a:t>Liski</a:t>
            </a:r>
            <a:r>
              <a:rPr lang="en-GB" sz="1200" b="0" i="0" u="none" strike="noStrike" kern="1200" baseline="0" dirty="0" smtClean="0">
                <a:solidFill>
                  <a:schemeClr val="tx1"/>
                </a:solidFill>
                <a:latin typeface="+mn-lt"/>
                <a:ea typeface="+mn-ea"/>
                <a:cs typeface="+mn-cs"/>
              </a:rPr>
              <a:t> et al. 1999; </a:t>
            </a:r>
            <a:r>
              <a:rPr lang="en-GB" sz="1200" b="0" i="0" u="none" strike="noStrike" kern="1200" baseline="0" dirty="0" err="1" smtClean="0">
                <a:solidFill>
                  <a:schemeClr val="tx1"/>
                </a:solidFill>
                <a:latin typeface="+mn-lt"/>
                <a:ea typeface="+mn-ea"/>
                <a:cs typeface="+mn-cs"/>
              </a:rPr>
              <a:t>Giardina</a:t>
            </a:r>
            <a:r>
              <a:rPr lang="en-GB" sz="1200" b="0" i="0" u="none" strike="noStrike" kern="1200" baseline="0" dirty="0" smtClean="0">
                <a:solidFill>
                  <a:schemeClr val="tx1"/>
                </a:solidFill>
                <a:latin typeface="+mn-lt"/>
                <a:ea typeface="+mn-ea"/>
                <a:cs typeface="+mn-cs"/>
              </a:rPr>
              <a:t> and Ryan 2000). Decomposition rates, normalized for soil C concentrations, appear to decline with increasing elevation in forests represented by this case study (</a:t>
            </a:r>
            <a:r>
              <a:rPr lang="en-GB" sz="1200" b="0" i="0" u="none" strike="noStrike" kern="1200" baseline="0" dirty="0" err="1" smtClean="0">
                <a:solidFill>
                  <a:schemeClr val="tx1"/>
                </a:solidFill>
                <a:latin typeface="+mn-lt"/>
                <a:ea typeface="+mn-ea"/>
                <a:cs typeface="+mn-cs"/>
              </a:rPr>
              <a:t>Garten</a:t>
            </a:r>
            <a:r>
              <a:rPr lang="en-GB" sz="1200" b="0" i="0" u="none" strike="noStrike" kern="1200" baseline="0" dirty="0" smtClean="0">
                <a:solidFill>
                  <a:schemeClr val="tx1"/>
                </a:solidFill>
                <a:latin typeface="+mn-lt"/>
                <a:ea typeface="+mn-ea"/>
                <a:cs typeface="+mn-cs"/>
              </a:rPr>
              <a:t> 2006). Moreover, relatively rapid, short-term losses of labile soil C are one observed outcome of soil warming experiments (</a:t>
            </a:r>
            <a:r>
              <a:rPr lang="en-GB" sz="1200" b="0" i="0" u="none" strike="noStrike" kern="1200" baseline="0" dirty="0" err="1" smtClean="0">
                <a:solidFill>
                  <a:schemeClr val="tx1"/>
                </a:solidFill>
                <a:latin typeface="+mn-lt"/>
                <a:ea typeface="+mn-ea"/>
                <a:cs typeface="+mn-cs"/>
              </a:rPr>
              <a:t>Melillo</a:t>
            </a:r>
            <a:r>
              <a:rPr lang="en-GB" sz="1200" b="0" i="0" u="none" strike="noStrike" kern="1200" baseline="0" dirty="0" smtClean="0">
                <a:solidFill>
                  <a:schemeClr val="tx1"/>
                </a:solidFill>
                <a:latin typeface="+mn-lt"/>
                <a:ea typeface="+mn-ea"/>
                <a:cs typeface="+mn-cs"/>
              </a:rPr>
              <a:t> et al. 2002).</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23</a:t>
            </a:fld>
            <a:endParaRPr lang="en-GB"/>
          </a:p>
        </p:txBody>
      </p:sp>
    </p:spTree>
    <p:extLst>
      <p:ext uri="{BB962C8B-B14F-4D97-AF65-F5344CB8AC3E}">
        <p14:creationId xmlns:p14="http://schemas.microsoft.com/office/powerpoint/2010/main" val="3197754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24</a:t>
            </a:fld>
            <a:endParaRPr lang="en-GB"/>
          </a:p>
        </p:txBody>
      </p:sp>
    </p:spTree>
    <p:extLst>
      <p:ext uri="{BB962C8B-B14F-4D97-AF65-F5344CB8AC3E}">
        <p14:creationId xmlns:p14="http://schemas.microsoft.com/office/powerpoint/2010/main" val="1244494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Our results support the hypothesis that high-elevation, old-growth forest soils in the central Cascades have higher C and N storage than their low­ elevation analogues primarily because low temperatures limit net C and N mineralization rates at higher elevations. Hence, increases in surface temperatures associated with global warming will likely increase net rates of C and N mineralization from these high-elevation forest soils. However, it is unclear if the additional amounts of mineralized soil C and N will contribute to increases in global warming (from  increased emissions of C02 or N20) and eutrophication of downslope aquatic ecosystems (from increased inputs of N to N-limited streams), or if concomitant increases in net primary production will sequester all or part of the released C and N. Experimental evidence from arctic tundra ecosystems suggests that net primary productivity is less temperature-limited than soil microbial activity (Shaver et al. 1992), implying that at least some of the global warming-released soil C and N will have an impact on </a:t>
            </a:r>
            <a:r>
              <a:rPr lang="en-GB" sz="1200" b="0" i="0" u="none" strike="noStrike" kern="1200" baseline="0" dirty="0" err="1" smtClean="0">
                <a:solidFill>
                  <a:schemeClr val="tx1"/>
                </a:solidFill>
                <a:latin typeface="+mn-lt"/>
                <a:ea typeface="+mn-ea"/>
                <a:cs typeface="+mn-cs"/>
              </a:rPr>
              <a:t>athmospheric</a:t>
            </a:r>
            <a:r>
              <a:rPr lang="en-GB" sz="1200" b="0" i="0" u="none" strike="noStrike" kern="1200" baseline="0" dirty="0" smtClean="0">
                <a:solidFill>
                  <a:schemeClr val="tx1"/>
                </a:solidFill>
                <a:latin typeface="+mn-lt"/>
                <a:ea typeface="+mn-ea"/>
                <a:cs typeface="+mn-cs"/>
              </a:rPr>
              <a:t> and aquatic systems.</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25</a:t>
            </a:fld>
            <a:endParaRPr lang="en-GB"/>
          </a:p>
        </p:txBody>
      </p:sp>
    </p:spTree>
    <p:extLst>
      <p:ext uri="{BB962C8B-B14F-4D97-AF65-F5344CB8AC3E}">
        <p14:creationId xmlns:p14="http://schemas.microsoft.com/office/powerpoint/2010/main" val="1606982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Total bacteria biomass was determined by counting numbers and diameters of all bacteria in soil suspensions stained with fluorescein </a:t>
            </a:r>
            <a:r>
              <a:rPr lang="en-GB" sz="1200" b="0" i="0" u="none" strike="noStrike" kern="1200" baseline="0" dirty="0" err="1" smtClean="0">
                <a:solidFill>
                  <a:schemeClr val="tx1"/>
                </a:solidFill>
                <a:latin typeface="+mn-lt"/>
                <a:ea typeface="+mn-ea"/>
                <a:cs typeface="+mn-cs"/>
              </a:rPr>
              <a:t>isothiocyanate</a:t>
            </a:r>
            <a:r>
              <a:rPr lang="en-GB" sz="1200" b="0" i="0" u="none" strike="noStrike" kern="1200" baseline="0" dirty="0" smtClean="0">
                <a:solidFill>
                  <a:schemeClr val="tx1"/>
                </a:solidFill>
                <a:latin typeface="+mn-lt"/>
                <a:ea typeface="+mn-ea"/>
                <a:cs typeface="+mn-cs"/>
              </a:rPr>
              <a:t> (FITC) and filtered onto </a:t>
            </a:r>
            <a:r>
              <a:rPr lang="en-GB" sz="1200" b="0" i="0" u="none" strike="noStrike" kern="1200" baseline="0" dirty="0" err="1" smtClean="0">
                <a:solidFill>
                  <a:schemeClr val="tx1"/>
                </a:solidFill>
                <a:latin typeface="+mn-lt"/>
                <a:ea typeface="+mn-ea"/>
                <a:cs typeface="+mn-cs"/>
              </a:rPr>
              <a:t>Nuclepore</a:t>
            </a:r>
            <a:r>
              <a:rPr lang="en-GB" sz="1200" b="0" i="0" u="none" strike="noStrike" kern="1200" baseline="0" dirty="0" smtClean="0">
                <a:solidFill>
                  <a:schemeClr val="tx1"/>
                </a:solidFill>
                <a:latin typeface="+mn-lt"/>
                <a:ea typeface="+mn-ea"/>
                <a:cs typeface="+mn-cs"/>
              </a:rPr>
              <a:t> black-stained filters (</a:t>
            </a:r>
            <a:r>
              <a:rPr lang="en-GB" sz="1200" b="0" i="0" u="none" strike="noStrike" kern="1200" baseline="0" dirty="0" err="1" smtClean="0">
                <a:solidFill>
                  <a:schemeClr val="tx1"/>
                </a:solidFill>
                <a:latin typeface="+mn-lt"/>
                <a:ea typeface="+mn-ea"/>
                <a:cs typeface="+mn-cs"/>
              </a:rPr>
              <a:t>Babiuk</a:t>
            </a:r>
            <a:r>
              <a:rPr lang="en-GB" sz="1200" b="0" i="0" u="none" strike="noStrike" kern="1200" baseline="0" dirty="0" smtClean="0">
                <a:solidFill>
                  <a:schemeClr val="tx1"/>
                </a:solidFill>
                <a:latin typeface="+mn-lt"/>
                <a:ea typeface="+mn-ea"/>
                <a:cs typeface="+mn-cs"/>
              </a:rPr>
              <a:t> &amp; Paul, 1970). Active bacterial biomass was determined by counting fluorescein </a:t>
            </a:r>
            <a:r>
              <a:rPr lang="en-GB" sz="1200" b="0" i="0" u="none" strike="noStrike" kern="1200" baseline="0" dirty="0" err="1" smtClean="0">
                <a:solidFill>
                  <a:schemeClr val="tx1"/>
                </a:solidFill>
                <a:latin typeface="+mn-lt"/>
                <a:ea typeface="+mn-ea"/>
                <a:cs typeface="+mn-cs"/>
              </a:rPr>
              <a:t>diacetate</a:t>
            </a:r>
            <a:r>
              <a:rPr lang="en-GB" sz="1200" b="0" i="0" u="none" strike="noStrike" kern="1200" baseline="0" dirty="0" smtClean="0">
                <a:solidFill>
                  <a:schemeClr val="tx1"/>
                </a:solidFill>
                <a:latin typeface="+mn-lt"/>
                <a:ea typeface="+mn-ea"/>
                <a:cs typeface="+mn-cs"/>
              </a:rPr>
              <a:t> (FDA)-stained bacteria in agar-film soil suspensions (Lodge &amp; </a:t>
            </a:r>
            <a:r>
              <a:rPr lang="en-GB" sz="1200" b="0" i="0" u="none" strike="noStrike" kern="1200" baseline="0" dirty="0" err="1" smtClean="0">
                <a:solidFill>
                  <a:schemeClr val="tx1"/>
                </a:solidFill>
                <a:latin typeface="+mn-lt"/>
                <a:ea typeface="+mn-ea"/>
                <a:cs typeface="+mn-cs"/>
              </a:rPr>
              <a:t>Ingham</a:t>
            </a:r>
            <a:r>
              <a:rPr lang="en-GB" sz="1200" b="0" i="0" u="none" strike="noStrike" kern="1200" baseline="0" dirty="0" smtClean="0">
                <a:solidFill>
                  <a:schemeClr val="tx1"/>
                </a:solidFill>
                <a:latin typeface="+mn-lt"/>
                <a:ea typeface="+mn-ea"/>
                <a:cs typeface="+mn-cs"/>
              </a:rPr>
              <a:t>, 1991). Total fungal biomass was determined by measuring the length and diameters of all hyphae, whereas active fungal biomass was determined by measuring the length and diameter of FDA stained hyphae in agar-film soil suspensions using a combination of </a:t>
            </a:r>
            <a:r>
              <a:rPr lang="en-GB" sz="1200" b="0" i="0" u="none" strike="noStrike" kern="1200" baseline="0" dirty="0" err="1" smtClean="0">
                <a:solidFill>
                  <a:schemeClr val="tx1"/>
                </a:solidFill>
                <a:latin typeface="+mn-lt"/>
                <a:ea typeface="+mn-ea"/>
                <a:cs typeface="+mn-cs"/>
              </a:rPr>
              <a:t>epi</a:t>
            </a:r>
            <a:r>
              <a:rPr lang="en-GB" sz="1200" b="0" i="0" u="none" strike="noStrike" kern="1200" baseline="0" dirty="0" smtClean="0">
                <a:solidFill>
                  <a:schemeClr val="tx1"/>
                </a:solidFill>
                <a:latin typeface="+mn-lt"/>
                <a:ea typeface="+mn-ea"/>
                <a:cs typeface="+mn-cs"/>
              </a:rPr>
              <a:t>-fluorescence and phase contrast microscopy</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26</a:t>
            </a:fld>
            <a:endParaRPr lang="en-GB"/>
          </a:p>
        </p:txBody>
      </p:sp>
    </p:spTree>
    <p:extLst>
      <p:ext uri="{BB962C8B-B14F-4D97-AF65-F5344CB8AC3E}">
        <p14:creationId xmlns:p14="http://schemas.microsoft.com/office/powerpoint/2010/main" val="2659919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my study, soil cores were isolated from the effects of plant roots for extended periods of time, and this isolation may have impacted the soil pools and processes that I measured. I evaluated the effect of soil coring (disturbance that included root severing) on soil microclimate (temperature and water content) and net trace-gas fluxes at both sites. Overall, I found very few impacts of soil coring on these variables suggesting that, at least in these soils, short-term (13 months or less) containment does not lead to substantial changes in these soil processes. The relative responses of forest soils to experimental warming induced by soil transfer along an altitudinal gradient were generally higher than those found in other warming studies using different heating methods.</a:t>
            </a:r>
          </a:p>
          <a:p>
            <a:r>
              <a:rPr lang="en-GB" sz="1200" b="0" i="0" u="none" strike="noStrike" kern="1200" baseline="0" dirty="0" smtClean="0">
                <a:solidFill>
                  <a:schemeClr val="tx1"/>
                </a:solidFill>
                <a:latin typeface="+mn-lt"/>
                <a:ea typeface="+mn-ea"/>
                <a:cs typeface="+mn-cs"/>
              </a:rPr>
              <a:t>In a recent synthesis of global warming studies that had experimentally increased soil temperature by 0.3–6.0 1C for 2–9 years, </a:t>
            </a:r>
            <a:r>
              <a:rPr lang="en-GB" sz="1200" b="0" i="0" u="none" strike="noStrike" kern="1200" baseline="0" dirty="0" err="1" smtClean="0">
                <a:solidFill>
                  <a:schemeClr val="tx1"/>
                </a:solidFill>
                <a:latin typeface="+mn-lt"/>
                <a:ea typeface="+mn-ea"/>
                <a:cs typeface="+mn-cs"/>
              </a:rPr>
              <a:t>Rustad</a:t>
            </a:r>
            <a:r>
              <a:rPr lang="en-GB" sz="1200" b="0" i="0" u="none" strike="noStrike" kern="1200" baseline="0" dirty="0" smtClean="0">
                <a:solidFill>
                  <a:schemeClr val="tx1"/>
                </a:solidFill>
                <a:latin typeface="+mn-lt"/>
                <a:ea typeface="+mn-ea"/>
                <a:cs typeface="+mn-cs"/>
              </a:rPr>
              <a:t> et al. (2001) found that the mean relative increase in net N mineralization following warming was 46% across 12 sites. The relative increases in net N mineralization that I observed with warming using the soil transfer approach in forest soils of the SW and PNW (Hart &amp; Perry, 1999) were substantially higher than this mean value; however, the magnitude of response in these soil transfer studies was still within the range of responses found in their synthesis. In the SW, the relative increase in soil net CO2 flux that I observed by transferring high-elevation soil cores to a lower elevation site was considerably higher than the mean increase found in these other studies (20%), and this change was outside the range of increases observed among the 16 studies evaluated (</a:t>
            </a:r>
            <a:r>
              <a:rPr lang="en-GB" sz="1200" b="0" i="0" u="none" strike="noStrike" kern="1200" baseline="0" dirty="0" err="1" smtClean="0">
                <a:solidFill>
                  <a:schemeClr val="tx1"/>
                </a:solidFill>
                <a:latin typeface="+mn-lt"/>
                <a:ea typeface="+mn-ea"/>
                <a:cs typeface="+mn-cs"/>
              </a:rPr>
              <a:t>Rustad</a:t>
            </a:r>
            <a:r>
              <a:rPr lang="en-GB" sz="1200" b="0" i="0" u="none" strike="noStrike" kern="1200" baseline="0" dirty="0" smtClean="0">
                <a:solidFill>
                  <a:schemeClr val="tx1"/>
                </a:solidFill>
                <a:latin typeface="+mn-lt"/>
                <a:ea typeface="+mn-ea"/>
                <a:cs typeface="+mn-cs"/>
              </a:rPr>
              <a:t> et al., 2001).</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27</a:t>
            </a:fld>
            <a:endParaRPr lang="en-GB"/>
          </a:p>
        </p:txBody>
      </p:sp>
    </p:spTree>
    <p:extLst>
      <p:ext uri="{BB962C8B-B14F-4D97-AF65-F5344CB8AC3E}">
        <p14:creationId xmlns:p14="http://schemas.microsoft.com/office/powerpoint/2010/main" val="2034236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28</a:t>
            </a:fld>
            <a:endParaRPr lang="en-GB"/>
          </a:p>
        </p:txBody>
      </p:sp>
    </p:spTree>
    <p:extLst>
      <p:ext uri="{BB962C8B-B14F-4D97-AF65-F5344CB8AC3E}">
        <p14:creationId xmlns:p14="http://schemas.microsoft.com/office/powerpoint/2010/main" val="214524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29</a:t>
            </a:fld>
            <a:endParaRPr lang="en-GB"/>
          </a:p>
        </p:txBody>
      </p:sp>
    </p:spTree>
    <p:extLst>
      <p:ext uri="{BB962C8B-B14F-4D97-AF65-F5344CB8AC3E}">
        <p14:creationId xmlns:p14="http://schemas.microsoft.com/office/powerpoint/2010/main" val="116821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a:t>
            </a:fld>
            <a:endParaRPr lang="en-GB"/>
          </a:p>
        </p:txBody>
      </p:sp>
    </p:spTree>
    <p:extLst>
      <p:ext uri="{BB962C8B-B14F-4D97-AF65-F5344CB8AC3E}">
        <p14:creationId xmlns:p14="http://schemas.microsoft.com/office/powerpoint/2010/main" val="3281499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30</a:t>
            </a:fld>
            <a:endParaRPr lang="en-GB"/>
          </a:p>
        </p:txBody>
      </p:sp>
    </p:spTree>
    <p:extLst>
      <p:ext uri="{BB962C8B-B14F-4D97-AF65-F5344CB8AC3E}">
        <p14:creationId xmlns:p14="http://schemas.microsoft.com/office/powerpoint/2010/main" val="197244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 mineralization and nitrification rates in soils from the northern hardwood (NH) site were significantly increased when soils were transplanted to warmer sites. N mineralization rates also increased in transplanted soil from the dry mixed-oak/pine site to a wetter site. Multiple regression analysis of N mineralization from all five sites found that biotic (total soil N and C:N ratios) and climatic factors (moisture and temperature) regulate N mineralization. Regression analyses of individual sites showed that N mineralization rates responded to variation in temperature and moisture at only the high elevation northern hardwood site and moisture alone on the dry warm mixed-oak/ pine site. N mineralization was unrelated to temperature or moisture at any of the other sites. Results indicate that soil properties plus climatic conditions affect soil N transformations along the environmental gradient at </a:t>
            </a:r>
            <a:r>
              <a:rPr lang="en-US" sz="1200" kern="1200" dirty="0" err="1" smtClean="0">
                <a:solidFill>
                  <a:schemeClr val="tx1"/>
                </a:solidFill>
                <a:effectLst/>
                <a:latin typeface="+mn-lt"/>
                <a:ea typeface="+mn-ea"/>
                <a:cs typeface="+mn-cs"/>
              </a:rPr>
              <a:t>Coweeta</a:t>
            </a:r>
            <a:r>
              <a:rPr lang="en-US" sz="1200" kern="1200" dirty="0" smtClean="0">
                <a:solidFill>
                  <a:schemeClr val="tx1"/>
                </a:solidFill>
                <a:effectLst/>
                <a:latin typeface="+mn-lt"/>
                <a:ea typeface="+mn-ea"/>
                <a:cs typeface="+mn-cs"/>
              </a:rPr>
              <a:t>. Environmental controls were significant only at the extreme sites; i.e., at the wettest and warmest sites and soils with  highest and lowest C  and N contents. The high degree of  temperature sensitivity for the northern hardwood soils indicates potentially large responses  to climatic change at these sites.</a:t>
            </a:r>
            <a:endParaRPr lang="en-GB" sz="1200" kern="1200" dirty="0" smtClean="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31</a:t>
            </a:fld>
            <a:endParaRPr lang="en-GB"/>
          </a:p>
        </p:txBody>
      </p:sp>
    </p:spTree>
    <p:extLst>
      <p:ext uri="{BB962C8B-B14F-4D97-AF65-F5344CB8AC3E}">
        <p14:creationId xmlns:p14="http://schemas.microsoft.com/office/powerpoint/2010/main" val="2140628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32</a:t>
            </a:fld>
            <a:endParaRPr lang="en-GB"/>
          </a:p>
        </p:txBody>
      </p:sp>
    </p:spTree>
    <p:extLst>
      <p:ext uri="{BB962C8B-B14F-4D97-AF65-F5344CB8AC3E}">
        <p14:creationId xmlns:p14="http://schemas.microsoft.com/office/powerpoint/2010/main" val="519680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Our  results suggest that the consequences of a cooler, wetter climate are severe for the lower elevation plants and likely to result in the loss of current populations. The upper elevation plants are more likely to be successful in a warmer, drier climate. Temperature is likely a strong factor explaining reduced production in our experiment. If  P. </a:t>
            </a:r>
            <a:r>
              <a:rPr lang="en-US" sz="1200" kern="1200" dirty="0" err="1" smtClean="0">
                <a:solidFill>
                  <a:schemeClr val="tx1"/>
                </a:solidFill>
                <a:effectLst/>
                <a:latin typeface="+mn-lt"/>
                <a:ea typeface="+mn-ea"/>
                <a:cs typeface="+mn-cs"/>
              </a:rPr>
              <a:t>secunda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behaves as other </a:t>
            </a:r>
            <a:r>
              <a:rPr lang="en-US" sz="1200" kern="1200" dirty="0" err="1" smtClean="0">
                <a:solidFill>
                  <a:schemeClr val="tx1"/>
                </a:solidFill>
                <a:effectLst/>
                <a:latin typeface="+mn-lt"/>
                <a:ea typeface="+mn-ea"/>
                <a:cs typeface="+mn-cs"/>
              </a:rPr>
              <a:t>Poa</a:t>
            </a:r>
            <a:r>
              <a:rPr lang="en-US" sz="1200" kern="1200" dirty="0" smtClean="0">
                <a:solidFill>
                  <a:schemeClr val="tx1"/>
                </a:solidFill>
                <a:effectLst/>
                <a:latin typeface="+mn-lt"/>
                <a:ea typeface="+mn-ea"/>
                <a:cs typeface="+mn-cs"/>
              </a:rPr>
              <a:t>  species (Woodward, 1979; </a:t>
            </a:r>
            <a:r>
              <a:rPr lang="en-US" sz="1200" kern="1200" dirty="0" err="1" smtClean="0">
                <a:solidFill>
                  <a:schemeClr val="tx1"/>
                </a:solidFill>
                <a:effectLst/>
                <a:latin typeface="+mn-lt"/>
                <a:ea typeface="+mn-ea"/>
                <a:cs typeface="+mn-cs"/>
              </a:rPr>
              <a:t>Korner</a:t>
            </a:r>
            <a:r>
              <a:rPr lang="en-US" sz="1200" kern="1200" dirty="0" smtClean="0">
                <a:solidFill>
                  <a:schemeClr val="tx1"/>
                </a:solidFill>
                <a:effectLst/>
                <a:latin typeface="+mn-lt"/>
                <a:ea typeface="+mn-ea"/>
                <a:cs typeface="+mn-cs"/>
              </a:rPr>
              <a:t> &amp; Woodward,  1987), then populations adapted to warm temperatures will  be less successful in a cooler climate. There was no reproductive effort in plants exposed to the cooler, wetter climate. The P. </a:t>
            </a:r>
            <a:r>
              <a:rPr lang="en-US" sz="1200" kern="1200" dirty="0" err="1" smtClean="0">
                <a:solidFill>
                  <a:schemeClr val="tx1"/>
                </a:solidFill>
                <a:effectLst/>
                <a:latin typeface="+mn-lt"/>
                <a:ea typeface="+mn-ea"/>
                <a:cs typeface="+mn-cs"/>
              </a:rPr>
              <a:t>secunda</a:t>
            </a:r>
            <a:r>
              <a:rPr lang="en-US" sz="1200" kern="1200" dirty="0" smtClean="0">
                <a:solidFill>
                  <a:schemeClr val="tx1"/>
                </a:solidFill>
                <a:effectLst/>
                <a:latin typeface="+mn-lt"/>
                <a:ea typeface="+mn-ea"/>
                <a:cs typeface="+mn-cs"/>
              </a:rPr>
              <a:t> populations may differ genetically. An investigation into the genetic basis for photosynthetic adaptations to altitude may show differences between P. </a:t>
            </a:r>
            <a:r>
              <a:rPr lang="en-US" sz="1200" kern="1200" dirty="0" err="1" smtClean="0">
                <a:solidFill>
                  <a:schemeClr val="tx1"/>
                </a:solidFill>
                <a:effectLst/>
                <a:latin typeface="+mn-lt"/>
                <a:ea typeface="+mn-ea"/>
                <a:cs typeface="+mn-cs"/>
              </a:rPr>
              <a:t>secunda</a:t>
            </a:r>
            <a:r>
              <a:rPr lang="en-US" sz="1200" kern="1200" dirty="0" smtClean="0">
                <a:solidFill>
                  <a:schemeClr val="tx1"/>
                </a:solidFill>
                <a:effectLst/>
                <a:latin typeface="+mn-lt"/>
                <a:ea typeface="+mn-ea"/>
                <a:cs typeface="+mn-cs"/>
              </a:rPr>
              <a:t> populations that can account for the effects of the cooler, wetter climate found in this study.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Soil C and N losses are a serious consequence of climate change. In this study, climate change resulted in a very rapid decrease in soil C and N compared to tillage, which  can reduce SOM levels over long periods. The reduction in soil organic matter can affect the soil chemical, physical, and biological properties that contribute to ecosystem function and stability. The significant loss of C and N from the POM fraction of soil along with decreasing C/N ratios and increasing mineral SOM fractions can affect nutrient distribution patterns. Such changes may cause a shift in plant and microbial diversity leading to a functional change in the ecosystem.</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33</a:t>
            </a:fld>
            <a:endParaRPr lang="en-GB"/>
          </a:p>
        </p:txBody>
      </p:sp>
    </p:spTree>
    <p:extLst>
      <p:ext uri="{BB962C8B-B14F-4D97-AF65-F5344CB8AC3E}">
        <p14:creationId xmlns:p14="http://schemas.microsoft.com/office/powerpoint/2010/main" val="2996670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34</a:t>
            </a:fld>
            <a:endParaRPr lang="en-GB"/>
          </a:p>
        </p:txBody>
      </p:sp>
    </p:spTree>
    <p:extLst>
      <p:ext uri="{BB962C8B-B14F-4D97-AF65-F5344CB8AC3E}">
        <p14:creationId xmlns:p14="http://schemas.microsoft.com/office/powerpoint/2010/main" val="3563467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35</a:t>
            </a:fld>
            <a:endParaRPr lang="en-GB"/>
          </a:p>
        </p:txBody>
      </p:sp>
    </p:spTree>
    <p:extLst>
      <p:ext uri="{BB962C8B-B14F-4D97-AF65-F5344CB8AC3E}">
        <p14:creationId xmlns:p14="http://schemas.microsoft.com/office/powerpoint/2010/main" val="2585367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36</a:t>
            </a:fld>
            <a:endParaRPr lang="en-GB"/>
          </a:p>
        </p:txBody>
      </p:sp>
    </p:spTree>
    <p:extLst>
      <p:ext uri="{BB962C8B-B14F-4D97-AF65-F5344CB8AC3E}">
        <p14:creationId xmlns:p14="http://schemas.microsoft.com/office/powerpoint/2010/main" val="44112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37</a:t>
            </a:fld>
            <a:endParaRPr lang="en-GB"/>
          </a:p>
        </p:txBody>
      </p:sp>
    </p:spTree>
    <p:extLst>
      <p:ext uri="{BB962C8B-B14F-4D97-AF65-F5344CB8AC3E}">
        <p14:creationId xmlns:p14="http://schemas.microsoft.com/office/powerpoint/2010/main" val="1074503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38</a:t>
            </a:fld>
            <a:endParaRPr lang="en-GB"/>
          </a:p>
        </p:txBody>
      </p:sp>
    </p:spTree>
    <p:extLst>
      <p:ext uri="{BB962C8B-B14F-4D97-AF65-F5344CB8AC3E}">
        <p14:creationId xmlns:p14="http://schemas.microsoft.com/office/powerpoint/2010/main" val="107450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39</a:t>
            </a:fld>
            <a:endParaRPr lang="en-GB"/>
          </a:p>
        </p:txBody>
      </p:sp>
    </p:spTree>
    <p:extLst>
      <p:ext uri="{BB962C8B-B14F-4D97-AF65-F5344CB8AC3E}">
        <p14:creationId xmlns:p14="http://schemas.microsoft.com/office/powerpoint/2010/main" val="107450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4</a:t>
            </a:fld>
            <a:endParaRPr lang="en-GB"/>
          </a:p>
        </p:txBody>
      </p:sp>
    </p:spTree>
    <p:extLst>
      <p:ext uri="{BB962C8B-B14F-4D97-AF65-F5344CB8AC3E}">
        <p14:creationId xmlns:p14="http://schemas.microsoft.com/office/powerpoint/2010/main" val="361918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40</a:t>
            </a:fld>
            <a:endParaRPr lang="en-GB"/>
          </a:p>
        </p:txBody>
      </p:sp>
    </p:spTree>
    <p:extLst>
      <p:ext uri="{BB962C8B-B14F-4D97-AF65-F5344CB8AC3E}">
        <p14:creationId xmlns:p14="http://schemas.microsoft.com/office/powerpoint/2010/main" val="414425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41</a:t>
            </a:fld>
            <a:endParaRPr lang="en-GB"/>
          </a:p>
        </p:txBody>
      </p:sp>
    </p:spTree>
    <p:extLst>
      <p:ext uri="{BB962C8B-B14F-4D97-AF65-F5344CB8AC3E}">
        <p14:creationId xmlns:p14="http://schemas.microsoft.com/office/powerpoint/2010/main" val="150758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42</a:t>
            </a:fld>
            <a:endParaRPr lang="en-GB"/>
          </a:p>
        </p:txBody>
      </p:sp>
    </p:spTree>
    <p:extLst>
      <p:ext uri="{BB962C8B-B14F-4D97-AF65-F5344CB8AC3E}">
        <p14:creationId xmlns:p14="http://schemas.microsoft.com/office/powerpoint/2010/main" val="2735408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43</a:t>
            </a:fld>
            <a:endParaRPr lang="en-GB"/>
          </a:p>
        </p:txBody>
      </p:sp>
    </p:spTree>
    <p:extLst>
      <p:ext uri="{BB962C8B-B14F-4D97-AF65-F5344CB8AC3E}">
        <p14:creationId xmlns:p14="http://schemas.microsoft.com/office/powerpoint/2010/main" val="3121111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Warming typically stimulates nutrient availability via enhanced net N mineralization rates. Second, in contrast to elevated [CO2] experiments, higher temperatures enhance aboveground biomass, but do not stimulate (fine) root biomass (Fig. 1b). This apparent difference in the impact on biomass distribution patterns may be partly due to the increased N availability in warming experiments (Fig. 1b), as higher nutrient availability reduces the need to develop an elaborate belowground nutrient acquisition system (</a:t>
            </a:r>
            <a:r>
              <a:rPr lang="en-GB" sz="1200" b="0" i="0" u="none" strike="noStrike" kern="1200" baseline="0" dirty="0" err="1" smtClean="0">
                <a:solidFill>
                  <a:schemeClr val="tx1"/>
                </a:solidFill>
                <a:latin typeface="+mn-lt"/>
                <a:ea typeface="+mn-ea"/>
                <a:cs typeface="+mn-cs"/>
              </a:rPr>
              <a:t>Melillo</a:t>
            </a:r>
            <a:r>
              <a:rPr lang="en-GB" sz="1200" b="0" i="0" u="none" strike="noStrike" kern="1200" baseline="0" dirty="0" smtClean="0">
                <a:solidFill>
                  <a:schemeClr val="tx1"/>
                </a:solidFill>
                <a:latin typeface="+mn-lt"/>
                <a:ea typeface="+mn-ea"/>
                <a:cs typeface="+mn-cs"/>
              </a:rPr>
              <a:t> et al., 2011). A third striking difference is the lack of stimulation of soil respiration in the warming experiments (Fig. 1b). Whereas elevated [CO2] typically increases soil respiration, soil respiration does not show a consistent long-term response to warming (Fig. 1b). Although soil respiration generally increases when temperature rises on a short time scale (±5 years), several mechanisms can prevent a persistent positive warming effect on microbial and soil respiration. Particularly important in this regard are depletion of labile soil organic matter pools following extended stimulation of microbial decomposition during earlier phases in the warming experiments</a:t>
            </a:r>
            <a:r>
              <a:rPr lang="da-DK" sz="1200" b="0" i="0" u="none" strike="noStrike" kern="1200" baseline="0" dirty="0" smtClean="0">
                <a:solidFill>
                  <a:schemeClr val="tx1"/>
                </a:solidFill>
                <a:latin typeface="+mn-lt"/>
                <a:ea typeface="+mn-ea"/>
                <a:cs typeface="+mn-cs"/>
              </a:rPr>
              <a:t>, warming-</a:t>
            </a:r>
            <a:r>
              <a:rPr lang="en-GB" sz="1200" b="0" i="0" u="none" strike="noStrike" kern="1200" baseline="0" dirty="0" smtClean="0">
                <a:solidFill>
                  <a:schemeClr val="tx1"/>
                </a:solidFill>
                <a:latin typeface="+mn-lt"/>
                <a:ea typeface="+mn-ea"/>
                <a:cs typeface="+mn-cs"/>
              </a:rPr>
              <a:t>induced water limitation of microbial activity (</a:t>
            </a:r>
            <a:r>
              <a:rPr lang="en-GB" sz="1200" b="0" i="0" u="none" strike="noStrike" kern="1200" baseline="0" dirty="0" err="1" smtClean="0">
                <a:solidFill>
                  <a:schemeClr val="tx1"/>
                </a:solidFill>
                <a:latin typeface="+mn-lt"/>
                <a:ea typeface="+mn-ea"/>
                <a:cs typeface="+mn-cs"/>
              </a:rPr>
              <a:t>Suseela</a:t>
            </a:r>
            <a:r>
              <a:rPr lang="en-GB" sz="1200" b="0" i="0" u="none" strike="noStrike" kern="1200" baseline="0" dirty="0" smtClean="0">
                <a:solidFill>
                  <a:schemeClr val="tx1"/>
                </a:solidFill>
                <a:latin typeface="+mn-lt"/>
                <a:ea typeface="+mn-ea"/>
                <a:cs typeface="+mn-cs"/>
              </a:rPr>
              <a:t> et al., 2012), and thermal acclimatization of root and/or </a:t>
            </a:r>
            <a:r>
              <a:rPr lang="en-GB" sz="1200" b="0" i="0" u="none" strike="noStrike" kern="1200" baseline="0" smtClean="0">
                <a:solidFill>
                  <a:schemeClr val="tx1"/>
                </a:solidFill>
                <a:latin typeface="+mn-lt"/>
                <a:ea typeface="+mn-ea"/>
                <a:cs typeface="+mn-cs"/>
              </a:rPr>
              <a:t>microbial respiration.</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Elevated [CO2] and warming thus elicit very different ecosystem responses, but in situ these two global change factors are changing concurrently. Therefore, combined [CO2] enrichment and warming experiments are crucial to test whether ecosystem processes in a warmer, [CO2]-enriched world will mirror those observed in warming, those in elevated [CO2], or whether their responses will be additive, antagonistic or even synergistic.</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44</a:t>
            </a:fld>
            <a:endParaRPr lang="en-GB"/>
          </a:p>
        </p:txBody>
      </p:sp>
    </p:spTree>
    <p:extLst>
      <p:ext uri="{BB962C8B-B14F-4D97-AF65-F5344CB8AC3E}">
        <p14:creationId xmlns:p14="http://schemas.microsoft.com/office/powerpoint/2010/main" val="2132665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Most </a:t>
            </a:r>
            <a:r>
              <a:rPr lang="de-AT" dirty="0" err="1" smtClean="0"/>
              <a:t>data</a:t>
            </a:r>
            <a:r>
              <a:rPr lang="de-AT" dirty="0" smtClean="0"/>
              <a:t> </a:t>
            </a:r>
            <a:r>
              <a:rPr lang="de-AT" dirty="0" err="1" smtClean="0"/>
              <a:t>from</a:t>
            </a:r>
            <a:r>
              <a:rPr lang="de-AT" dirty="0" smtClean="0"/>
              <a:t> </a:t>
            </a:r>
            <a:r>
              <a:rPr lang="de-AT" dirty="0" err="1" smtClean="0"/>
              <a:t>translocations</a:t>
            </a:r>
            <a:r>
              <a:rPr lang="de-AT" baseline="0" dirty="0" smtClean="0"/>
              <a:t> just </a:t>
            </a:r>
            <a:r>
              <a:rPr lang="de-AT" baseline="0" dirty="0" err="1" smtClean="0"/>
              <a:t>from</a:t>
            </a:r>
            <a:r>
              <a:rPr lang="de-AT" baseline="0" dirty="0" smtClean="0"/>
              <a:t> 1-2 </a:t>
            </a:r>
            <a:r>
              <a:rPr lang="de-AT" baseline="0" dirty="0" err="1" smtClean="0"/>
              <a:t>years</a:t>
            </a:r>
            <a:r>
              <a:rPr lang="de-AT" baseline="0" dirty="0" smtClean="0"/>
              <a:t>, </a:t>
            </a:r>
            <a:r>
              <a:rPr lang="de-AT" baseline="0" dirty="0" err="1" smtClean="0"/>
              <a:t>much</a:t>
            </a:r>
            <a:r>
              <a:rPr lang="de-AT" baseline="0" dirty="0" smtClean="0"/>
              <a:t> </a:t>
            </a:r>
            <a:r>
              <a:rPr lang="de-AT" baseline="0" dirty="0" err="1" smtClean="0"/>
              <a:t>too</a:t>
            </a:r>
            <a:r>
              <a:rPr lang="de-AT" baseline="0" dirty="0" smtClean="0"/>
              <a:t> </a:t>
            </a:r>
            <a:r>
              <a:rPr lang="de-AT" baseline="0" dirty="0" err="1" smtClean="0"/>
              <a:t>short</a:t>
            </a:r>
            <a:r>
              <a:rPr lang="de-AT" baseline="0" dirty="0" smtClean="0"/>
              <a:t>…</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45</a:t>
            </a:fld>
            <a:endParaRPr lang="en-GB"/>
          </a:p>
        </p:txBody>
      </p:sp>
    </p:spTree>
    <p:extLst>
      <p:ext uri="{BB962C8B-B14F-4D97-AF65-F5344CB8AC3E}">
        <p14:creationId xmlns:p14="http://schemas.microsoft.com/office/powerpoint/2010/main" val="3133622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46</a:t>
            </a:fld>
            <a:endParaRPr lang="en-GB"/>
          </a:p>
        </p:txBody>
      </p:sp>
    </p:spTree>
    <p:extLst>
      <p:ext uri="{BB962C8B-B14F-4D97-AF65-F5344CB8AC3E}">
        <p14:creationId xmlns:p14="http://schemas.microsoft.com/office/powerpoint/2010/main" val="380616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5</a:t>
            </a:fld>
            <a:endParaRPr lang="en-GB"/>
          </a:p>
        </p:txBody>
      </p:sp>
    </p:spTree>
    <p:extLst>
      <p:ext uri="{BB962C8B-B14F-4D97-AF65-F5344CB8AC3E}">
        <p14:creationId xmlns:p14="http://schemas.microsoft.com/office/powerpoint/2010/main" val="94242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6</a:t>
            </a:fld>
            <a:endParaRPr lang="en-GB"/>
          </a:p>
        </p:txBody>
      </p:sp>
    </p:spTree>
    <p:extLst>
      <p:ext uri="{BB962C8B-B14F-4D97-AF65-F5344CB8AC3E}">
        <p14:creationId xmlns:p14="http://schemas.microsoft.com/office/powerpoint/2010/main" val="358173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7</a:t>
            </a:fld>
            <a:endParaRPr lang="en-GB"/>
          </a:p>
        </p:txBody>
      </p:sp>
    </p:spTree>
    <p:extLst>
      <p:ext uri="{BB962C8B-B14F-4D97-AF65-F5344CB8AC3E}">
        <p14:creationId xmlns:p14="http://schemas.microsoft.com/office/powerpoint/2010/main" val="146878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9EA54512-345A-42FD-BDCC-CFA6CEF6053D}" type="slidenum">
              <a:rPr lang="en-GB" smtClean="0"/>
              <a:t>8</a:t>
            </a:fld>
            <a:endParaRPr lang="en-GB"/>
          </a:p>
        </p:txBody>
      </p:sp>
    </p:spTree>
    <p:extLst>
      <p:ext uri="{BB962C8B-B14F-4D97-AF65-F5344CB8AC3E}">
        <p14:creationId xmlns:p14="http://schemas.microsoft.com/office/powerpoint/2010/main" val="266647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12 </a:t>
            </a:r>
            <a:r>
              <a:rPr lang="de-AT" dirty="0" err="1" smtClean="0"/>
              <a:t>sites</a:t>
            </a:r>
            <a:r>
              <a:rPr lang="de-AT" dirty="0" smtClean="0"/>
              <a:t>, 10 in </a:t>
            </a:r>
            <a:r>
              <a:rPr lang="de-AT" dirty="0" err="1" smtClean="0"/>
              <a:t>temperate</a:t>
            </a:r>
            <a:r>
              <a:rPr lang="de-AT" dirty="0" smtClean="0"/>
              <a:t> </a:t>
            </a:r>
            <a:r>
              <a:rPr lang="de-AT" dirty="0" err="1" smtClean="0"/>
              <a:t>to</a:t>
            </a:r>
            <a:r>
              <a:rPr lang="de-AT" dirty="0" smtClean="0"/>
              <a:t> semi-arid </a:t>
            </a:r>
            <a:r>
              <a:rPr lang="de-AT" dirty="0" err="1" smtClean="0"/>
              <a:t>zones</a:t>
            </a:r>
            <a:r>
              <a:rPr lang="de-AT" dirty="0" smtClean="0"/>
              <a:t>, 2 in </a:t>
            </a:r>
            <a:r>
              <a:rPr lang="de-AT" dirty="0" err="1" smtClean="0"/>
              <a:t>tropics</a:t>
            </a:r>
            <a:endParaRPr lang="en-GB" dirty="0"/>
          </a:p>
        </p:txBody>
      </p:sp>
      <p:sp>
        <p:nvSpPr>
          <p:cNvPr id="4" name="Foliennummernplatzhalter 3"/>
          <p:cNvSpPr>
            <a:spLocks noGrp="1"/>
          </p:cNvSpPr>
          <p:nvPr>
            <p:ph type="sldNum" sz="quarter" idx="10"/>
          </p:nvPr>
        </p:nvSpPr>
        <p:spPr/>
        <p:txBody>
          <a:bodyPr/>
          <a:lstStyle/>
          <a:p>
            <a:fld id="{9EA54512-345A-42FD-BDCC-CFA6CEF6053D}" type="slidenum">
              <a:rPr lang="en-GB" smtClean="0"/>
              <a:t>9</a:t>
            </a:fld>
            <a:endParaRPr lang="en-GB"/>
          </a:p>
        </p:txBody>
      </p:sp>
    </p:spTree>
    <p:extLst>
      <p:ext uri="{BB962C8B-B14F-4D97-AF65-F5344CB8AC3E}">
        <p14:creationId xmlns:p14="http://schemas.microsoft.com/office/powerpoint/2010/main" val="373400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BB9E1405-3440-40F5-9D74-FB1114E442B4}" type="datetimeFigureOut">
              <a:rPr lang="en-GB" smtClean="0"/>
              <a:t>04/06/2013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405096316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BB9E1405-3440-40F5-9D74-FB1114E442B4}" type="datetimeFigureOut">
              <a:rPr lang="en-GB" smtClean="0"/>
              <a:t>04/06/2013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306578293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BB9E1405-3440-40F5-9D74-FB1114E442B4}" type="datetimeFigureOut">
              <a:rPr lang="en-GB" smtClean="0"/>
              <a:t>04/06/2013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128354882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BB9E1405-3440-40F5-9D74-FB1114E442B4}" type="datetimeFigureOut">
              <a:rPr lang="en-GB" smtClean="0"/>
              <a:t>04/06/2013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94182175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B9E1405-3440-40F5-9D74-FB1114E442B4}" type="datetimeFigureOut">
              <a:rPr lang="en-GB" smtClean="0"/>
              <a:t>04/06/2013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29114007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BB9E1405-3440-40F5-9D74-FB1114E442B4}" type="datetimeFigureOut">
              <a:rPr lang="en-GB" smtClean="0"/>
              <a:t>04/06/2013</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68171637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BB9E1405-3440-40F5-9D74-FB1114E442B4}" type="datetimeFigureOut">
              <a:rPr lang="en-GB" smtClean="0"/>
              <a:t>04/06/2013</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7242093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BB9E1405-3440-40F5-9D74-FB1114E442B4}" type="datetimeFigureOut">
              <a:rPr lang="en-GB" smtClean="0"/>
              <a:t>04/06/2013</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226583771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B9E1405-3440-40F5-9D74-FB1114E442B4}" type="datetimeFigureOut">
              <a:rPr lang="en-GB" smtClean="0"/>
              <a:t>04/06/2013</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45048769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B9E1405-3440-40F5-9D74-FB1114E442B4}" type="datetimeFigureOut">
              <a:rPr lang="en-GB" smtClean="0"/>
              <a:t>04/06/2013</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321201802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B9E1405-3440-40F5-9D74-FB1114E442B4}" type="datetimeFigureOut">
              <a:rPr lang="en-GB" smtClean="0"/>
              <a:t>04/06/2013</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509DA2B-5154-4CA3-86C7-E9ABA7D32563}" type="slidenum">
              <a:rPr lang="en-GB" smtClean="0"/>
              <a:t>‹Nr.›</a:t>
            </a:fld>
            <a:endParaRPr lang="en-GB"/>
          </a:p>
        </p:txBody>
      </p:sp>
    </p:spTree>
    <p:extLst>
      <p:ext uri="{BB962C8B-B14F-4D97-AF65-F5344CB8AC3E}">
        <p14:creationId xmlns:p14="http://schemas.microsoft.com/office/powerpoint/2010/main" val="162318077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E1405-3440-40F5-9D74-FB1114E442B4}" type="datetimeFigureOut">
              <a:rPr lang="en-GB" smtClean="0"/>
              <a:t>04/06/2013</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9DA2B-5154-4CA3-86C7-E9ABA7D32563}" type="slidenum">
              <a:rPr lang="en-GB" smtClean="0"/>
              <a:t>‹Nr.›</a:t>
            </a:fld>
            <a:endParaRPr lang="en-GB"/>
          </a:p>
        </p:txBody>
      </p:sp>
    </p:spTree>
    <p:extLst>
      <p:ext uri="{BB962C8B-B14F-4D97-AF65-F5344CB8AC3E}">
        <p14:creationId xmlns:p14="http://schemas.microsoft.com/office/powerpoint/2010/main" val="38069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en-GB" dirty="0"/>
          </a:p>
        </p:txBody>
      </p:sp>
      <p:pic>
        <p:nvPicPr>
          <p:cNvPr id="5" name="Picture 34" descr="Wald_Bo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94129"/>
            <a:ext cx="9160542" cy="3700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644200" y="1268760"/>
            <a:ext cx="6201435" cy="3693319"/>
          </a:xfrm>
          <a:prstGeom prst="rect">
            <a:avLst/>
          </a:prstGeom>
        </p:spPr>
        <p:txBody>
          <a:bodyPr wrap="square">
            <a:spAutoFit/>
          </a:bodyPr>
          <a:lstStyle/>
          <a:p>
            <a:r>
              <a:rPr lang="de-DE" sz="3600" b="1" dirty="0" err="1" smtClean="0">
                <a:solidFill>
                  <a:schemeClr val="tx1"/>
                </a:solidFill>
                <a:latin typeface="Arial" charset="0"/>
              </a:rPr>
              <a:t>Soil</a:t>
            </a:r>
            <a:r>
              <a:rPr lang="de-DE" sz="3600" b="1" dirty="0" smtClean="0">
                <a:solidFill>
                  <a:schemeClr val="tx1"/>
                </a:solidFill>
                <a:latin typeface="Arial" charset="0"/>
              </a:rPr>
              <a:t> </a:t>
            </a:r>
            <a:r>
              <a:rPr lang="de-DE" sz="3600" b="1" dirty="0" err="1" smtClean="0">
                <a:solidFill>
                  <a:schemeClr val="tx1"/>
                </a:solidFill>
                <a:latin typeface="Arial" charset="0"/>
              </a:rPr>
              <a:t>warming</a:t>
            </a:r>
            <a:r>
              <a:rPr lang="de-DE" sz="3600" b="1" dirty="0" smtClean="0">
                <a:solidFill>
                  <a:schemeClr val="tx1"/>
                </a:solidFill>
                <a:latin typeface="Arial" charset="0"/>
              </a:rPr>
              <a:t> </a:t>
            </a:r>
            <a:r>
              <a:rPr lang="de-DE" sz="3600" b="1" dirty="0" err="1" smtClean="0">
                <a:solidFill>
                  <a:schemeClr val="tx1"/>
                </a:solidFill>
                <a:latin typeface="Arial" charset="0"/>
              </a:rPr>
              <a:t>experiments</a:t>
            </a:r>
            <a:r>
              <a:rPr lang="de-DE" sz="3600" b="1" dirty="0" smtClean="0">
                <a:solidFill>
                  <a:schemeClr val="tx1"/>
                </a:solidFill>
                <a:latin typeface="Arial" charset="0"/>
              </a:rPr>
              <a:t>: </a:t>
            </a:r>
            <a:r>
              <a:rPr lang="en-GB" sz="3600" b="1" dirty="0" smtClean="0">
                <a:solidFill>
                  <a:schemeClr val="tx1"/>
                </a:solidFill>
                <a:latin typeface="Arial" charset="0"/>
              </a:rPr>
              <a:t>bringing the climate to the soil or the soil to the climate?</a:t>
            </a:r>
            <a:r>
              <a:rPr lang="de-DE" dirty="0" smtClean="0">
                <a:solidFill>
                  <a:schemeClr val="tx1"/>
                </a:solidFill>
                <a:latin typeface="Arial" charset="0"/>
              </a:rPr>
              <a:t/>
            </a:r>
            <a:br>
              <a:rPr lang="de-DE" dirty="0" smtClean="0">
                <a:solidFill>
                  <a:schemeClr val="tx1"/>
                </a:solidFill>
                <a:latin typeface="Arial" charset="0"/>
              </a:rPr>
            </a:br>
            <a:r>
              <a:rPr lang="de-DE" dirty="0" smtClean="0">
                <a:solidFill>
                  <a:schemeClr val="tx1"/>
                </a:solidFill>
                <a:latin typeface="Arial" charset="0"/>
              </a:rPr>
              <a:t> </a:t>
            </a:r>
            <a:br>
              <a:rPr lang="de-DE" dirty="0" smtClean="0">
                <a:solidFill>
                  <a:schemeClr val="tx1"/>
                </a:solidFill>
                <a:latin typeface="Arial" charset="0"/>
              </a:rPr>
            </a:br>
            <a:r>
              <a:rPr lang="de-DE" sz="2400" dirty="0" smtClean="0">
                <a:solidFill>
                  <a:schemeClr val="tx1"/>
                </a:solidFill>
                <a:latin typeface="Arial" charset="0"/>
              </a:rPr>
              <a:t/>
            </a:r>
            <a:br>
              <a:rPr lang="de-DE" sz="2400" dirty="0" smtClean="0">
                <a:solidFill>
                  <a:schemeClr val="tx1"/>
                </a:solidFill>
                <a:latin typeface="Arial" charset="0"/>
              </a:rPr>
            </a:br>
            <a:r>
              <a:rPr lang="de-DE" sz="2400" b="0" dirty="0" smtClean="0">
                <a:solidFill>
                  <a:schemeClr val="tx1"/>
                </a:solidFill>
                <a:latin typeface="Arial" charset="0"/>
              </a:rPr>
              <a:t>Michael Zimmermann</a:t>
            </a:r>
            <a:br>
              <a:rPr lang="de-DE" sz="2400" b="0" dirty="0" smtClean="0">
                <a:solidFill>
                  <a:schemeClr val="tx1"/>
                </a:solidFill>
                <a:latin typeface="Arial" charset="0"/>
              </a:rPr>
            </a:br>
            <a:r>
              <a:rPr lang="de-DE" sz="2400" b="0" dirty="0" smtClean="0">
                <a:solidFill>
                  <a:schemeClr val="tx1"/>
                </a:solidFill>
                <a:latin typeface="Arial" charset="0"/>
              </a:rPr>
              <a:t>BOKU University, Vienna, Austria</a:t>
            </a:r>
            <a:endParaRPr lang="en-GB" sz="2400" dirty="0"/>
          </a:p>
        </p:txBody>
      </p:sp>
      <p:pic>
        <p:nvPicPr>
          <p:cNvPr id="1026" name="Picture 2" descr="S:\Corporate_Design\Wald_und_Bodenwissenschaften\Basiselemente\DEPARTMENT_Logo\A3 und A4\JPG - fuer Bildschirmanwendung\WB_Logo_A3-A4_ENG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2908" y="458669"/>
            <a:ext cx="2179602" cy="182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9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7965885" cy="1530170"/>
          </a:xfrm>
          <a:prstGeom prst="roundRect">
            <a:avLst/>
          </a:prstGeom>
          <a:gradFill>
            <a:gsLst>
              <a:gs pos="0">
                <a:schemeClr val="accent1">
                  <a:tint val="66000"/>
                  <a:satMod val="160000"/>
                  <a:alpha val="18000"/>
                </a:scheme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lnSpcReduction="10000"/>
          </a:bodyPr>
          <a:lstStyle/>
          <a:p>
            <a:pPr marL="0" indent="0">
              <a:buNone/>
            </a:pPr>
            <a:r>
              <a:rPr lang="en-GB" sz="2400" dirty="0">
                <a:latin typeface="Adobe Heiti Std R" pitchFamily="34" charset="-128"/>
                <a:ea typeface="Adobe Heiti Std R" pitchFamily="34" charset="-128"/>
              </a:rPr>
              <a:t>Linking microbial community composition and </a:t>
            </a:r>
            <a:r>
              <a:rPr lang="en-GB" sz="2400" dirty="0" smtClean="0">
                <a:latin typeface="Adobe Heiti Std R" pitchFamily="34" charset="-128"/>
                <a:ea typeface="Adobe Heiti Std R" pitchFamily="34" charset="-128"/>
              </a:rPr>
              <a:t>soil processes </a:t>
            </a:r>
            <a:r>
              <a:rPr lang="en-GB" sz="2400" dirty="0">
                <a:latin typeface="Adobe Heiti Std R" pitchFamily="34" charset="-128"/>
                <a:ea typeface="Adobe Heiti Std R" pitchFamily="34" charset="-128"/>
              </a:rPr>
              <a:t>in a California annual grassland </a:t>
            </a:r>
            <a:r>
              <a:rPr lang="en-GB" sz="2400" dirty="0" smtClean="0">
                <a:latin typeface="Adobe Heiti Std R" pitchFamily="34" charset="-128"/>
                <a:ea typeface="Adobe Heiti Std R" pitchFamily="34" charset="-128"/>
              </a:rPr>
              <a:t>and mixed-conifer forest. </a:t>
            </a:r>
            <a:r>
              <a:rPr lang="en-GB" sz="2800" dirty="0" smtClean="0"/>
              <a:t/>
            </a:r>
            <a:br>
              <a:rPr lang="en-GB" sz="2800" dirty="0" smtClean="0"/>
            </a:br>
            <a:r>
              <a:rPr lang="en-GB" sz="1800" i="1" dirty="0" err="1" smtClean="0"/>
              <a:t>Balser</a:t>
            </a:r>
            <a:r>
              <a:rPr lang="en-GB" sz="1800" i="1" dirty="0" smtClean="0"/>
              <a:t> TC &amp; Firestone MK, 2005, Biogeochemistry, 73, 395-415</a:t>
            </a:r>
            <a:endParaRPr lang="de-AT" sz="1800" i="1" dirty="0" smtClean="0"/>
          </a:p>
        </p:txBody>
      </p:sp>
      <p:sp>
        <p:nvSpPr>
          <p:cNvPr id="3" name="Textfeld 2"/>
          <p:cNvSpPr txBox="1"/>
          <p:nvPr/>
        </p:nvSpPr>
        <p:spPr>
          <a:xfrm>
            <a:off x="521551" y="2753925"/>
            <a:ext cx="8622450" cy="3785652"/>
          </a:xfrm>
          <a:prstGeom prst="rect">
            <a:avLst/>
          </a:prstGeom>
          <a:noFill/>
        </p:spPr>
        <p:txBody>
          <a:bodyPr wrap="square" rtlCol="0">
            <a:spAutoFit/>
          </a:bodyPr>
          <a:lstStyle/>
          <a:p>
            <a:r>
              <a:rPr lang="de-AT" sz="2400" b="1" dirty="0" smtClean="0"/>
              <a:t>Location</a:t>
            </a:r>
            <a:r>
              <a:rPr lang="de-AT" sz="2400" dirty="0" smtClean="0"/>
              <a:t>: Sierra Nevada, USA</a:t>
            </a:r>
          </a:p>
          <a:p>
            <a:r>
              <a:rPr lang="de-AT" sz="2400" b="1" dirty="0" smtClean="0"/>
              <a:t>Sites</a:t>
            </a:r>
            <a:r>
              <a:rPr lang="de-AT" sz="2400" dirty="0" smtClean="0"/>
              <a:t>: 2 </a:t>
            </a:r>
            <a:r>
              <a:rPr lang="de-AT" sz="2400" dirty="0" err="1" smtClean="0"/>
              <a:t>sites</a:t>
            </a:r>
            <a:r>
              <a:rPr lang="de-AT" sz="2400" dirty="0" smtClean="0"/>
              <a:t>, </a:t>
            </a:r>
            <a:r>
              <a:rPr lang="de-AT" sz="2400" dirty="0" err="1" smtClean="0"/>
              <a:t>blue</a:t>
            </a:r>
            <a:r>
              <a:rPr lang="de-AT" sz="2400" dirty="0" smtClean="0"/>
              <a:t> </a:t>
            </a:r>
            <a:r>
              <a:rPr lang="de-AT" sz="2400" dirty="0" err="1" smtClean="0"/>
              <a:t>oak</a:t>
            </a:r>
            <a:r>
              <a:rPr lang="de-AT" sz="2400" dirty="0" smtClean="0"/>
              <a:t> </a:t>
            </a:r>
            <a:r>
              <a:rPr lang="de-AT" sz="2400" dirty="0" err="1" smtClean="0"/>
              <a:t>grassland</a:t>
            </a:r>
            <a:r>
              <a:rPr lang="de-AT" sz="2400" dirty="0" smtClean="0"/>
              <a:t> </a:t>
            </a:r>
            <a:r>
              <a:rPr lang="de-AT" sz="2400" dirty="0" err="1" smtClean="0"/>
              <a:t>savanna</a:t>
            </a:r>
            <a:r>
              <a:rPr lang="de-AT" sz="2400" dirty="0" smtClean="0"/>
              <a:t>, </a:t>
            </a:r>
            <a:r>
              <a:rPr lang="de-AT" sz="2400" dirty="0" err="1" smtClean="0"/>
              <a:t>mixed</a:t>
            </a:r>
            <a:r>
              <a:rPr lang="de-AT" sz="2400" dirty="0" smtClean="0"/>
              <a:t> </a:t>
            </a:r>
            <a:r>
              <a:rPr lang="de-AT" sz="2400" dirty="0" err="1" smtClean="0"/>
              <a:t>conifer</a:t>
            </a:r>
            <a:r>
              <a:rPr lang="de-AT" sz="2400" dirty="0" smtClean="0"/>
              <a:t> </a:t>
            </a:r>
            <a:r>
              <a:rPr lang="de-AT" sz="2400" dirty="0" err="1" smtClean="0"/>
              <a:t>forest</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470 – 1240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a:t>
            </a:r>
            <a:r>
              <a:rPr lang="de-AT" sz="2400" dirty="0"/>
              <a:t>17.8 – </a:t>
            </a:r>
            <a:r>
              <a:rPr lang="de-AT" sz="2400" dirty="0" smtClean="0"/>
              <a:t>8.9 °C; MAP 310 – 950 mm</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in </a:t>
            </a:r>
            <a:r>
              <a:rPr lang="de-AT" sz="2400" dirty="0" err="1" smtClean="0"/>
              <a:t>tubes</a:t>
            </a:r>
            <a:r>
              <a:rPr lang="de-AT" sz="2400" dirty="0" smtClean="0"/>
              <a:t> </a:t>
            </a:r>
            <a:r>
              <a:rPr lang="de-AT" sz="2400" dirty="0" err="1" smtClean="0"/>
              <a:t>of</a:t>
            </a:r>
            <a:r>
              <a:rPr lang="de-AT" sz="2400" dirty="0" smtClean="0"/>
              <a:t> 10 × 5 cm; 2 × 150 </a:t>
            </a:r>
            <a:r>
              <a:rPr lang="de-AT" sz="2400" dirty="0" err="1" smtClean="0"/>
              <a:t>cores</a:t>
            </a:r>
            <a:endParaRPr lang="de-AT" sz="2400" dirty="0" smtClean="0"/>
          </a:p>
          <a:p>
            <a:r>
              <a:rPr lang="de-AT" sz="2400" b="1" dirty="0" smtClean="0"/>
              <a:t>Duration</a:t>
            </a:r>
            <a:r>
              <a:rPr lang="de-AT" sz="2400" dirty="0" smtClean="0"/>
              <a:t>: 2 </a:t>
            </a:r>
            <a:r>
              <a:rPr lang="de-AT" sz="2400" dirty="0" err="1" smtClean="0"/>
              <a:t>years</a:t>
            </a:r>
            <a:endParaRPr lang="de-AT" sz="2400" dirty="0" smtClean="0"/>
          </a:p>
          <a:p>
            <a:r>
              <a:rPr lang="de-AT" sz="2400" b="1" dirty="0" err="1" smtClean="0"/>
              <a:t>Scope</a:t>
            </a:r>
            <a:r>
              <a:rPr lang="de-AT" sz="2400" dirty="0" smtClean="0"/>
              <a:t>: Impact </a:t>
            </a:r>
            <a:r>
              <a:rPr lang="de-AT" sz="2400" dirty="0" err="1" smtClean="0"/>
              <a:t>of</a:t>
            </a:r>
            <a:r>
              <a:rPr lang="de-AT" sz="2400" dirty="0" smtClean="0"/>
              <a:t> </a:t>
            </a:r>
            <a:r>
              <a:rPr lang="de-AT" sz="2400" dirty="0" err="1" smtClean="0"/>
              <a:t>climate</a:t>
            </a:r>
            <a:r>
              <a:rPr lang="de-AT" sz="2400" dirty="0" smtClean="0"/>
              <a:t> </a:t>
            </a:r>
            <a:r>
              <a:rPr lang="de-AT" sz="2400" dirty="0" err="1" smtClean="0"/>
              <a:t>change</a:t>
            </a:r>
            <a:r>
              <a:rPr lang="de-AT" sz="2400" dirty="0" smtClean="0"/>
              <a:t> on </a:t>
            </a:r>
            <a:r>
              <a:rPr lang="de-AT" sz="2400" dirty="0" err="1" smtClean="0"/>
              <a:t>microbial</a:t>
            </a:r>
            <a:r>
              <a:rPr lang="de-AT" sz="2400" dirty="0" smtClean="0"/>
              <a:t> </a:t>
            </a:r>
            <a:br>
              <a:rPr lang="de-AT" sz="2400" dirty="0" smtClean="0"/>
            </a:br>
            <a:r>
              <a:rPr lang="de-AT" sz="2400" dirty="0" err="1" smtClean="0"/>
              <a:t>communities</a:t>
            </a:r>
            <a:r>
              <a:rPr lang="de-AT" sz="2400" dirty="0" smtClean="0"/>
              <a:t/>
            </a:r>
            <a:br>
              <a:rPr lang="de-AT" sz="2400" dirty="0" smtClean="0"/>
            </a:br>
            <a:r>
              <a:rPr lang="de-AT" sz="2400" b="1" dirty="0" smtClean="0"/>
              <a:t>Analysis</a:t>
            </a:r>
            <a:r>
              <a:rPr lang="de-AT" sz="2400" dirty="0" smtClean="0"/>
              <a:t>: PLFA, CO</a:t>
            </a:r>
            <a:r>
              <a:rPr lang="de-AT" sz="2400" baseline="-25000" dirty="0" smtClean="0"/>
              <a:t>2</a:t>
            </a:r>
            <a:r>
              <a:rPr lang="de-AT" sz="2400" dirty="0" smtClean="0"/>
              <a:t>, N</a:t>
            </a:r>
            <a:r>
              <a:rPr lang="de-AT" sz="2400" baseline="-25000" dirty="0" smtClean="0"/>
              <a:t>2</a:t>
            </a:r>
            <a:r>
              <a:rPr lang="de-AT" sz="2400" dirty="0" smtClean="0"/>
              <a:t>O, NH</a:t>
            </a:r>
            <a:r>
              <a:rPr lang="de-AT" sz="2400" baseline="-25000" dirty="0" smtClean="0"/>
              <a:t>4</a:t>
            </a:r>
            <a:r>
              <a:rPr lang="de-AT" sz="2400" baseline="30000" dirty="0" smtClean="0"/>
              <a:t>+</a:t>
            </a:r>
            <a:r>
              <a:rPr lang="de-AT" sz="2400" dirty="0" smtClean="0"/>
              <a:t>, NO</a:t>
            </a:r>
            <a:r>
              <a:rPr lang="de-AT" sz="2400" baseline="-25000" dirty="0" smtClean="0"/>
              <a:t>3</a:t>
            </a:r>
            <a:r>
              <a:rPr lang="de-AT" sz="2400" baseline="30000" dirty="0" smtClean="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342" y="5454225"/>
            <a:ext cx="2065659" cy="14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2375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431540" y="908991"/>
            <a:ext cx="7965885" cy="1530170"/>
          </a:xfrm>
          <a:prstGeom prst="roundRect">
            <a:avLst/>
          </a:prstGeom>
          <a:gradFill>
            <a:gsLst>
              <a:gs pos="0">
                <a:schemeClr val="accent1">
                  <a:tint val="66000"/>
                  <a:satMod val="160000"/>
                  <a:alpha val="18000"/>
                </a:scheme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p:spPr>
        <p:txBody>
          <a:bodyPr>
            <a:normAutofit lnSpcReduction="10000"/>
          </a:bodyPr>
          <a:lstStyle/>
          <a:p>
            <a:pPr marL="0" indent="0">
              <a:buNone/>
            </a:pPr>
            <a:r>
              <a:rPr lang="en-GB" sz="2400" dirty="0">
                <a:latin typeface="Adobe Heiti Std R" pitchFamily="34" charset="-128"/>
                <a:ea typeface="Adobe Heiti Std R" pitchFamily="34" charset="-128"/>
              </a:rPr>
              <a:t>Linking microbial community composition and </a:t>
            </a:r>
            <a:r>
              <a:rPr lang="en-GB" sz="2400" dirty="0" smtClean="0">
                <a:latin typeface="Adobe Heiti Std R" pitchFamily="34" charset="-128"/>
                <a:ea typeface="Adobe Heiti Std R" pitchFamily="34" charset="-128"/>
              </a:rPr>
              <a:t>soil processes </a:t>
            </a:r>
            <a:r>
              <a:rPr lang="en-GB" sz="2400" dirty="0">
                <a:latin typeface="Adobe Heiti Std R" pitchFamily="34" charset="-128"/>
                <a:ea typeface="Adobe Heiti Std R" pitchFamily="34" charset="-128"/>
              </a:rPr>
              <a:t>in a California annual grassland </a:t>
            </a:r>
            <a:r>
              <a:rPr lang="en-GB" sz="2400" dirty="0" smtClean="0">
                <a:latin typeface="Adobe Heiti Std R" pitchFamily="34" charset="-128"/>
                <a:ea typeface="Adobe Heiti Std R" pitchFamily="34" charset="-128"/>
              </a:rPr>
              <a:t>and mixed-conifer forest. </a:t>
            </a:r>
            <a:r>
              <a:rPr lang="en-GB" sz="2800" dirty="0" smtClean="0"/>
              <a:t/>
            </a:r>
            <a:br>
              <a:rPr lang="en-GB" sz="2800" dirty="0" smtClean="0"/>
            </a:br>
            <a:r>
              <a:rPr lang="en-GB" sz="1800" i="1" dirty="0" err="1" smtClean="0"/>
              <a:t>Balser</a:t>
            </a:r>
            <a:r>
              <a:rPr lang="en-GB" sz="1800" i="1" dirty="0" smtClean="0"/>
              <a:t> TC &amp; Firestone MK, 2005, Biogeochemistry, 73, 395-415</a:t>
            </a:r>
            <a:endParaRPr lang="de-AT" sz="1800" i="1" dirty="0" smtClean="0"/>
          </a:p>
        </p:txBody>
      </p:sp>
      <p:sp>
        <p:nvSpPr>
          <p:cNvPr id="3" name="Textfeld 2"/>
          <p:cNvSpPr txBox="1"/>
          <p:nvPr/>
        </p:nvSpPr>
        <p:spPr>
          <a:xfrm>
            <a:off x="521550" y="2748693"/>
            <a:ext cx="8622450" cy="4154984"/>
          </a:xfrm>
          <a:prstGeom prst="rect">
            <a:avLst/>
          </a:prstGeom>
          <a:noFill/>
        </p:spPr>
        <p:txBody>
          <a:bodyPr wrap="square" rtlCol="0">
            <a:spAutoFit/>
          </a:bodyPr>
          <a:lstStyle/>
          <a:p>
            <a:r>
              <a:rPr lang="de-AT" sz="2400" b="1" dirty="0" smtClean="0"/>
              <a:t>Main </a:t>
            </a:r>
            <a:r>
              <a:rPr lang="de-AT" sz="2400" b="1" dirty="0" err="1" smtClean="0"/>
              <a:t>findings</a:t>
            </a:r>
            <a:r>
              <a:rPr lang="de-AT" sz="2400" dirty="0" smtClean="0"/>
              <a:t>: </a:t>
            </a:r>
            <a:br>
              <a:rPr lang="de-AT" sz="2400" dirty="0" smtClean="0"/>
            </a:br>
            <a:endParaRPr lang="de-AT" sz="2400" dirty="0" smtClean="0"/>
          </a:p>
          <a:p>
            <a:pPr marL="342900" indent="-342900">
              <a:buFont typeface="Arial" pitchFamily="34" charset="0"/>
              <a:buChar char="•"/>
            </a:pPr>
            <a:r>
              <a:rPr lang="en-GB" sz="2400" dirty="0" smtClean="0"/>
              <a:t>Field soil temperature had the strongest relationship with CO</a:t>
            </a:r>
            <a:r>
              <a:rPr lang="en-GB" sz="2400" baseline="-25000" dirty="0" smtClean="0"/>
              <a:t>2</a:t>
            </a:r>
            <a:r>
              <a:rPr lang="en-GB" sz="2400" dirty="0" smtClean="0"/>
              <a:t> production and soil NH</a:t>
            </a:r>
            <a:r>
              <a:rPr lang="en-GB" sz="2400" baseline="-25000" dirty="0" smtClean="0"/>
              <a:t>4</a:t>
            </a:r>
            <a:r>
              <a:rPr lang="en-GB" sz="2400" baseline="30000" dirty="0" smtClean="0"/>
              <a:t>+</a:t>
            </a:r>
            <a:r>
              <a:rPr lang="en-GB" sz="2400" dirty="0" smtClean="0"/>
              <a:t> concentration.</a:t>
            </a:r>
          </a:p>
          <a:p>
            <a:pPr marL="342900" indent="-342900">
              <a:buFont typeface="Arial" pitchFamily="34" charset="0"/>
              <a:buChar char="•"/>
            </a:pPr>
            <a:r>
              <a:rPr lang="en-GB" sz="2400" dirty="0" smtClean="0"/>
              <a:t>Microbial community characteristics correlated with N</a:t>
            </a:r>
            <a:r>
              <a:rPr lang="en-GB" sz="2400" baseline="-25000" dirty="0" smtClean="0"/>
              <a:t>2</a:t>
            </a:r>
            <a:r>
              <a:rPr lang="en-GB" sz="2400" dirty="0" smtClean="0"/>
              <a:t>O production, nitrification potential, gross N-mineralization, and soil NO</a:t>
            </a:r>
            <a:r>
              <a:rPr lang="en-GB" sz="2400" baseline="-25000" dirty="0" smtClean="0"/>
              <a:t>3</a:t>
            </a:r>
            <a:r>
              <a:rPr lang="en-GB" sz="2400" baseline="30000" dirty="0" smtClean="0"/>
              <a:t>-</a:t>
            </a:r>
            <a:r>
              <a:rPr lang="en-GB" sz="2400" baseline="-25000" dirty="0" smtClean="0"/>
              <a:t> </a:t>
            </a:r>
            <a:r>
              <a:rPr lang="en-GB" sz="2400" dirty="0" smtClean="0"/>
              <a:t>concentration independent of environmental controllers.</a:t>
            </a:r>
          </a:p>
          <a:p>
            <a:pPr marL="342900" indent="-342900">
              <a:buFont typeface="Arial" pitchFamily="34" charset="0"/>
              <a:buChar char="•"/>
            </a:pPr>
            <a:r>
              <a:rPr lang="en-GB" sz="2400" dirty="0" smtClean="0"/>
              <a:t>Microbial biomass and community composition remained  constant over two years with just a small shift in fungal abundance in grassland soils.</a:t>
            </a:r>
            <a:endParaRPr lang="en-GB" sz="2400" dirty="0"/>
          </a:p>
        </p:txBody>
      </p:sp>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155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813876"/>
            <a:ext cx="8622450" cy="3785652"/>
          </a:xfrm>
          <a:prstGeom prst="rect">
            <a:avLst/>
          </a:prstGeom>
          <a:noFill/>
        </p:spPr>
        <p:txBody>
          <a:bodyPr wrap="square" rtlCol="0">
            <a:spAutoFit/>
          </a:bodyPr>
          <a:lstStyle/>
          <a:p>
            <a:r>
              <a:rPr lang="de-AT" sz="2400" b="1" dirty="0"/>
              <a:t>Location</a:t>
            </a:r>
            <a:r>
              <a:rPr lang="de-AT" sz="2400" dirty="0"/>
              <a:t>: </a:t>
            </a:r>
            <a:r>
              <a:rPr lang="de-AT" sz="2400" dirty="0" smtClean="0"/>
              <a:t>Northern </a:t>
            </a:r>
            <a:r>
              <a:rPr lang="de-AT" sz="2400" dirty="0" err="1"/>
              <a:t>Pennies</a:t>
            </a:r>
            <a:r>
              <a:rPr lang="de-AT" sz="2400" dirty="0"/>
              <a:t>, </a:t>
            </a:r>
            <a:r>
              <a:rPr lang="de-AT" sz="2400" dirty="0" err="1"/>
              <a:t>Cumbria</a:t>
            </a:r>
            <a:r>
              <a:rPr lang="de-AT" sz="2400" dirty="0"/>
              <a:t>, UK</a:t>
            </a:r>
          </a:p>
          <a:p>
            <a:r>
              <a:rPr lang="de-AT" sz="2400" b="1" dirty="0" smtClean="0"/>
              <a:t>Sites</a:t>
            </a:r>
            <a:r>
              <a:rPr lang="de-AT" sz="2400" dirty="0"/>
              <a:t>: </a:t>
            </a:r>
            <a:r>
              <a:rPr lang="de-AT" sz="2400" dirty="0" smtClean="0"/>
              <a:t>2 </a:t>
            </a:r>
            <a:r>
              <a:rPr lang="de-AT" sz="2400" dirty="0" err="1"/>
              <a:t>sites</a:t>
            </a:r>
            <a:r>
              <a:rPr lang="de-AT" sz="2400" dirty="0"/>
              <a:t>, </a:t>
            </a:r>
            <a:r>
              <a:rPr lang="de-AT" sz="2400" dirty="0" err="1"/>
              <a:t>pastured</a:t>
            </a:r>
            <a:r>
              <a:rPr lang="de-AT" sz="2400" dirty="0"/>
              <a:t> </a:t>
            </a:r>
            <a:r>
              <a:rPr lang="de-AT" sz="2400" dirty="0" err="1"/>
              <a:t>grasslands</a:t>
            </a:r>
            <a:endParaRPr lang="de-AT" sz="2400" dirty="0"/>
          </a:p>
          <a:p>
            <a:r>
              <a:rPr lang="de-AT" sz="2400" b="1" dirty="0" err="1"/>
              <a:t>Altitudinal</a:t>
            </a:r>
            <a:r>
              <a:rPr lang="de-AT" sz="2400" b="1" dirty="0"/>
              <a:t> </a:t>
            </a:r>
            <a:r>
              <a:rPr lang="de-AT" sz="2400" b="1" dirty="0" err="1"/>
              <a:t>range</a:t>
            </a:r>
            <a:r>
              <a:rPr lang="de-AT" sz="2400" dirty="0"/>
              <a:t>: </a:t>
            </a:r>
            <a:r>
              <a:rPr lang="de-AT" sz="2400" dirty="0" smtClean="0"/>
              <a:t>480 </a:t>
            </a:r>
            <a:r>
              <a:rPr lang="de-AT" sz="2400" dirty="0"/>
              <a:t>- 845 m </a:t>
            </a:r>
            <a:r>
              <a:rPr lang="de-AT" sz="2400" dirty="0" err="1"/>
              <a:t>asl</a:t>
            </a:r>
            <a:endParaRPr lang="de-AT" sz="2400" dirty="0"/>
          </a:p>
          <a:p>
            <a:r>
              <a:rPr lang="de-AT" sz="2400" b="1" dirty="0" err="1"/>
              <a:t>Climatic</a:t>
            </a:r>
            <a:r>
              <a:rPr lang="de-AT" sz="2400" b="1" dirty="0"/>
              <a:t> </a:t>
            </a:r>
            <a:r>
              <a:rPr lang="de-AT" sz="2400" b="1" dirty="0" err="1"/>
              <a:t>range</a:t>
            </a:r>
            <a:r>
              <a:rPr lang="de-AT" sz="2400" dirty="0"/>
              <a:t>: </a:t>
            </a:r>
            <a:r>
              <a:rPr lang="de-AT" sz="2400" dirty="0" smtClean="0"/>
              <a:t>MAT 6.3 – 3.5 °C</a:t>
            </a:r>
            <a:r>
              <a:rPr lang="de-AT" sz="2400" dirty="0"/>
              <a:t>; </a:t>
            </a:r>
            <a:r>
              <a:rPr lang="de-AT" sz="2400" dirty="0" smtClean="0"/>
              <a:t>MAP </a:t>
            </a:r>
            <a:r>
              <a:rPr lang="de-AT" sz="2400" dirty="0"/>
              <a:t>1270 – </a:t>
            </a:r>
            <a:r>
              <a:rPr lang="de-AT" sz="2400" dirty="0" smtClean="0"/>
              <a:t>1605 </a:t>
            </a:r>
            <a:r>
              <a:rPr lang="de-AT" sz="2400" dirty="0"/>
              <a:t>mm</a:t>
            </a:r>
          </a:p>
          <a:p>
            <a:r>
              <a:rPr lang="de-AT" sz="2400" b="1" dirty="0" err="1"/>
              <a:t>Method</a:t>
            </a:r>
            <a:r>
              <a:rPr lang="de-AT" sz="2400" dirty="0"/>
              <a:t>: high-</a:t>
            </a:r>
            <a:r>
              <a:rPr lang="de-AT" sz="2400" dirty="0" err="1"/>
              <a:t>to</a:t>
            </a:r>
            <a:r>
              <a:rPr lang="de-AT" sz="2400" dirty="0"/>
              <a:t>-</a:t>
            </a:r>
            <a:r>
              <a:rPr lang="de-AT" sz="2400" dirty="0" err="1"/>
              <a:t>low</a:t>
            </a:r>
            <a:r>
              <a:rPr lang="de-AT" sz="2400" dirty="0"/>
              <a:t>; </a:t>
            </a:r>
            <a:r>
              <a:rPr lang="de-AT" sz="2400" dirty="0" err="1"/>
              <a:t>intact</a:t>
            </a:r>
            <a:r>
              <a:rPr lang="de-AT" sz="2400" dirty="0"/>
              <a:t> </a:t>
            </a:r>
            <a:r>
              <a:rPr lang="de-AT" sz="2400" dirty="0" err="1"/>
              <a:t>soil</a:t>
            </a:r>
            <a:r>
              <a:rPr lang="de-AT" sz="2400" dirty="0"/>
              <a:t> </a:t>
            </a:r>
            <a:r>
              <a:rPr lang="de-AT" sz="2400" dirty="0" err="1"/>
              <a:t>cores</a:t>
            </a:r>
            <a:r>
              <a:rPr lang="de-AT" sz="2400" dirty="0"/>
              <a:t> in </a:t>
            </a:r>
            <a:r>
              <a:rPr lang="de-AT" sz="2400" dirty="0" err="1"/>
              <a:t>tubes</a:t>
            </a:r>
            <a:r>
              <a:rPr lang="de-AT" sz="2400" dirty="0"/>
              <a:t> </a:t>
            </a:r>
            <a:r>
              <a:rPr lang="de-AT" sz="2400" dirty="0" err="1"/>
              <a:t>of</a:t>
            </a:r>
            <a:r>
              <a:rPr lang="de-AT" sz="2400" dirty="0"/>
              <a:t> 15 × 28 </a:t>
            </a:r>
            <a:r>
              <a:rPr lang="de-AT" sz="2400" dirty="0" smtClean="0"/>
              <a:t>cm; 2 </a:t>
            </a:r>
            <a:r>
              <a:rPr lang="de-AT" sz="2400" dirty="0"/>
              <a:t>× </a:t>
            </a:r>
            <a:r>
              <a:rPr lang="de-AT" sz="2400" dirty="0" smtClean="0"/>
              <a:t>60 </a:t>
            </a:r>
            <a:r>
              <a:rPr lang="de-AT" sz="2400" dirty="0" err="1"/>
              <a:t>cores</a:t>
            </a:r>
            <a:endParaRPr lang="de-AT" sz="2400" dirty="0"/>
          </a:p>
          <a:p>
            <a:r>
              <a:rPr lang="de-AT" sz="2400" b="1" dirty="0"/>
              <a:t>Duration</a:t>
            </a:r>
            <a:r>
              <a:rPr lang="de-AT" sz="2400" dirty="0"/>
              <a:t>: </a:t>
            </a:r>
            <a:r>
              <a:rPr lang="de-AT" sz="2400" dirty="0" smtClean="0"/>
              <a:t>6 </a:t>
            </a:r>
            <a:r>
              <a:rPr lang="de-AT" sz="2400" dirty="0" err="1" smtClean="0"/>
              <a:t>weeks</a:t>
            </a:r>
            <a:endParaRPr lang="de-AT" sz="2400" dirty="0"/>
          </a:p>
          <a:p>
            <a:r>
              <a:rPr lang="de-AT" sz="2400" b="1" dirty="0" err="1"/>
              <a:t>Scope</a:t>
            </a:r>
            <a:r>
              <a:rPr lang="de-AT" sz="2400" dirty="0"/>
              <a:t>: </a:t>
            </a:r>
            <a:r>
              <a:rPr lang="de-AT" sz="2400" dirty="0" smtClean="0"/>
              <a:t>Impact </a:t>
            </a:r>
            <a:r>
              <a:rPr lang="de-AT" sz="2400" dirty="0" err="1" smtClean="0"/>
              <a:t>of</a:t>
            </a:r>
            <a:r>
              <a:rPr lang="de-AT" sz="2400" dirty="0" smtClean="0"/>
              <a:t> </a:t>
            </a:r>
            <a:r>
              <a:rPr lang="de-AT" sz="2400" dirty="0" err="1" smtClean="0"/>
              <a:t>climate</a:t>
            </a:r>
            <a:r>
              <a:rPr lang="de-AT" sz="2400" dirty="0" smtClean="0"/>
              <a:t> </a:t>
            </a:r>
            <a:r>
              <a:rPr lang="de-AT" sz="2400" dirty="0" err="1" smtClean="0"/>
              <a:t>conditions</a:t>
            </a:r>
            <a:r>
              <a:rPr lang="de-AT" sz="2400" dirty="0"/>
              <a:t> on </a:t>
            </a:r>
            <a:r>
              <a:rPr lang="de-AT" sz="2400" dirty="0" err="1" smtClean="0"/>
              <a:t>soil</a:t>
            </a:r>
            <a:r>
              <a:rPr lang="de-AT" sz="2400" dirty="0" smtClean="0"/>
              <a:t> </a:t>
            </a:r>
            <a:br>
              <a:rPr lang="de-AT" sz="2400" dirty="0" smtClean="0"/>
            </a:br>
            <a:r>
              <a:rPr lang="de-AT" sz="2400" dirty="0" err="1" smtClean="0"/>
              <a:t>invertebrates</a:t>
            </a:r>
            <a:r>
              <a:rPr lang="de-AT" sz="2400" dirty="0"/>
              <a:t/>
            </a:r>
            <a:br>
              <a:rPr lang="de-AT" sz="2400" dirty="0"/>
            </a:br>
            <a:r>
              <a:rPr lang="de-AT" sz="2400" b="1" dirty="0"/>
              <a:t>Analysis</a:t>
            </a:r>
            <a:r>
              <a:rPr lang="de-AT" sz="2400" dirty="0"/>
              <a:t>: </a:t>
            </a:r>
            <a:r>
              <a:rPr lang="de-AT" sz="2400" dirty="0" err="1" smtClean="0"/>
              <a:t>Extraction</a:t>
            </a:r>
            <a:r>
              <a:rPr lang="de-AT" sz="2400" dirty="0" smtClean="0"/>
              <a:t> </a:t>
            </a:r>
            <a:r>
              <a:rPr lang="de-AT" sz="2400" dirty="0" err="1" smtClean="0"/>
              <a:t>of</a:t>
            </a:r>
            <a:r>
              <a:rPr lang="de-AT" sz="2400" dirty="0" smtClean="0"/>
              <a:t> </a:t>
            </a:r>
            <a:r>
              <a:rPr lang="de-AT" sz="2400" dirty="0" err="1" smtClean="0"/>
              <a:t>invertebrates</a:t>
            </a:r>
            <a:endParaRPr lang="de-AT" sz="2400" baseline="30000" dirty="0"/>
          </a:p>
        </p:txBody>
      </p:sp>
      <p:sp>
        <p:nvSpPr>
          <p:cNvPr id="7" name="Abgerundetes Rechteck 6"/>
          <p:cNvSpPr/>
          <p:nvPr/>
        </p:nvSpPr>
        <p:spPr>
          <a:xfrm>
            <a:off x="467437" y="1043735"/>
            <a:ext cx="7965885" cy="1530170"/>
          </a:xfrm>
          <a:prstGeom prst="roundRect">
            <a:avLst/>
          </a:prstGeom>
          <a:gradFill>
            <a:gsLst>
              <a:gs pos="0">
                <a:srgbClr val="FF0000">
                  <a:alpha val="17647"/>
                </a:srgbClr>
              </a:gs>
              <a:gs pos="100000">
                <a:srgbClr val="FFFF00">
                  <a:alpha val="4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76045" y="1043735"/>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Effects of climate change on soil fauna; responses </a:t>
            </a:r>
            <a:r>
              <a:rPr lang="en-GB" sz="2400" dirty="0" smtClean="0">
                <a:latin typeface="Adobe Heiti Std R" pitchFamily="34" charset="-128"/>
                <a:ea typeface="Adobe Heiti Std R" pitchFamily="34" charset="-128"/>
              </a:rPr>
              <a:t>of </a:t>
            </a:r>
            <a:r>
              <a:rPr lang="en-GB" sz="2400" dirty="0" err="1">
                <a:latin typeface="Adobe Heiti Std R" pitchFamily="34" charset="-128"/>
                <a:ea typeface="Adobe Heiti Std R" pitchFamily="34" charset="-128"/>
              </a:rPr>
              <a:t>E</a:t>
            </a:r>
            <a:r>
              <a:rPr lang="en-GB" sz="2400" dirty="0" err="1" smtClean="0">
                <a:latin typeface="Adobe Heiti Std R" pitchFamily="34" charset="-128"/>
                <a:ea typeface="Adobe Heiti Std R" pitchFamily="34" charset="-128"/>
              </a:rPr>
              <a:t>nchytraeids</a:t>
            </a:r>
            <a:r>
              <a:rPr lang="en-GB" sz="2400" dirty="0">
                <a:latin typeface="Adobe Heiti Std R" pitchFamily="34" charset="-128"/>
                <a:ea typeface="Adobe Heiti Std R" pitchFamily="34" charset="-128"/>
              </a:rPr>
              <a:t>, </a:t>
            </a:r>
            <a:r>
              <a:rPr lang="en-GB" sz="2400" dirty="0" err="1">
                <a:latin typeface="Adobe Heiti Std R" pitchFamily="34" charset="-128"/>
                <a:ea typeface="Adobe Heiti Std R" pitchFamily="34" charset="-128"/>
              </a:rPr>
              <a:t>Diptera</a:t>
            </a:r>
            <a:r>
              <a:rPr lang="en-GB" sz="2400" dirty="0">
                <a:latin typeface="Adobe Heiti Std R" pitchFamily="34" charset="-128"/>
                <a:ea typeface="Adobe Heiti Std R" pitchFamily="34" charset="-128"/>
              </a:rPr>
              <a:t> larvae and </a:t>
            </a:r>
            <a:r>
              <a:rPr lang="en-GB" sz="2400" dirty="0" err="1">
                <a:latin typeface="Adobe Heiti Std R" pitchFamily="34" charset="-128"/>
                <a:ea typeface="Adobe Heiti Std R" pitchFamily="34" charset="-128"/>
              </a:rPr>
              <a:t>T</a:t>
            </a:r>
            <a:r>
              <a:rPr lang="en-GB" sz="2400" dirty="0" err="1" smtClean="0">
                <a:latin typeface="Adobe Heiti Std R" pitchFamily="34" charset="-128"/>
                <a:ea typeface="Adobe Heiti Std R" pitchFamily="34" charset="-128"/>
              </a:rPr>
              <a:t>ardigrades</a:t>
            </a:r>
            <a:r>
              <a:rPr lang="en-GB" sz="2400" dirty="0" smtClean="0">
                <a:latin typeface="Adobe Heiti Std R" pitchFamily="34" charset="-128"/>
                <a:ea typeface="Adobe Heiti Std R" pitchFamily="34" charset="-128"/>
              </a:rPr>
              <a:t> </a:t>
            </a:r>
            <a:r>
              <a:rPr lang="en-GB" sz="2400" dirty="0">
                <a:latin typeface="Adobe Heiti Std R" pitchFamily="34" charset="-128"/>
                <a:ea typeface="Adobe Heiti Std R" pitchFamily="34" charset="-128"/>
              </a:rPr>
              <a:t>in a transplant</a:t>
            </a:r>
          </a:p>
          <a:p>
            <a:pPr marL="0" indent="0">
              <a:buNone/>
            </a:pPr>
            <a:r>
              <a:rPr lang="en-GB" sz="2400" dirty="0">
                <a:latin typeface="Adobe Heiti Std R" pitchFamily="34" charset="-128"/>
                <a:ea typeface="Adobe Heiti Std R" pitchFamily="34" charset="-128"/>
              </a:rPr>
              <a:t>experiment. </a:t>
            </a:r>
            <a:r>
              <a:rPr lang="en-GB" sz="2800" dirty="0" smtClean="0"/>
              <a:t/>
            </a:r>
            <a:br>
              <a:rPr lang="en-GB" sz="2800" dirty="0" smtClean="0"/>
            </a:br>
            <a:r>
              <a:rPr lang="en-GB" sz="1800" i="1" dirty="0" err="1" smtClean="0"/>
              <a:t>Briones</a:t>
            </a:r>
            <a:r>
              <a:rPr lang="en-GB" sz="1800" i="1" dirty="0" smtClean="0"/>
              <a:t> MJI et al., 1997, Applied Soil Ecology, 6, 117-134</a:t>
            </a:r>
            <a:endParaRPr lang="de-AT" sz="1800" i="1"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271" y="5269899"/>
            <a:ext cx="2141730" cy="160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85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3416320"/>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a:t>Different species of </a:t>
            </a:r>
            <a:r>
              <a:rPr lang="en-GB" sz="2400" dirty="0" err="1"/>
              <a:t>enchytraeids</a:t>
            </a:r>
            <a:r>
              <a:rPr lang="en-GB" sz="2400" dirty="0"/>
              <a:t> responded </a:t>
            </a:r>
            <a:r>
              <a:rPr lang="en-GB" sz="2400" dirty="0" smtClean="0"/>
              <a:t>differently; e.g. numbers </a:t>
            </a:r>
            <a:r>
              <a:rPr lang="en-GB" sz="2400" dirty="0"/>
              <a:t>of </a:t>
            </a:r>
            <a:r>
              <a:rPr lang="en-GB" sz="2400" dirty="0" err="1"/>
              <a:t>Cognettia</a:t>
            </a:r>
            <a:r>
              <a:rPr lang="en-GB" sz="2400" dirty="0"/>
              <a:t> </a:t>
            </a:r>
            <a:r>
              <a:rPr lang="en-GB" sz="2400" dirty="0" err="1"/>
              <a:t>sphagnetorum</a:t>
            </a:r>
            <a:r>
              <a:rPr lang="en-GB" sz="2400" dirty="0"/>
              <a:t> were correlated positively </a:t>
            </a:r>
            <a:r>
              <a:rPr lang="en-GB" sz="2400" dirty="0" smtClean="0"/>
              <a:t>with temperature</a:t>
            </a:r>
            <a:r>
              <a:rPr lang="en-GB" sz="2400" dirty="0"/>
              <a:t>, whereas their vertical distribution was determined by moisture</a:t>
            </a:r>
            <a:r>
              <a:rPr lang="en-GB" sz="2400" dirty="0" smtClean="0"/>
              <a:t>.</a:t>
            </a:r>
          </a:p>
          <a:p>
            <a:pPr marL="342900" indent="-342900">
              <a:buFont typeface="Arial" pitchFamily="34" charset="0"/>
              <a:buChar char="•"/>
            </a:pPr>
            <a:r>
              <a:rPr lang="en-GB" sz="2400" dirty="0" smtClean="0"/>
              <a:t>Vertical migration to avoid adverse climatic conditions might be an unsuitable strategy due to food exhaustion, as organic matter is concentrated in top 10 cm.</a:t>
            </a:r>
          </a:p>
        </p:txBody>
      </p:sp>
      <p:sp>
        <p:nvSpPr>
          <p:cNvPr id="7" name="Abgerundetes Rechteck 6"/>
          <p:cNvSpPr/>
          <p:nvPr/>
        </p:nvSpPr>
        <p:spPr>
          <a:xfrm>
            <a:off x="467437" y="1043735"/>
            <a:ext cx="7965885" cy="1530170"/>
          </a:xfrm>
          <a:prstGeom prst="roundRect">
            <a:avLst/>
          </a:prstGeom>
          <a:gradFill>
            <a:gsLst>
              <a:gs pos="0">
                <a:srgbClr val="FF0000">
                  <a:alpha val="17647"/>
                </a:srgbClr>
              </a:gs>
              <a:gs pos="100000">
                <a:srgbClr val="FFFF00">
                  <a:alpha val="4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76045" y="1043735"/>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Effects of climate change on soil fauna; responses </a:t>
            </a:r>
            <a:r>
              <a:rPr lang="en-GB" sz="2400" dirty="0" smtClean="0">
                <a:latin typeface="Adobe Heiti Std R" pitchFamily="34" charset="-128"/>
                <a:ea typeface="Adobe Heiti Std R" pitchFamily="34" charset="-128"/>
              </a:rPr>
              <a:t>of </a:t>
            </a:r>
            <a:r>
              <a:rPr lang="en-GB" sz="2400" dirty="0" err="1">
                <a:latin typeface="Adobe Heiti Std R" pitchFamily="34" charset="-128"/>
                <a:ea typeface="Adobe Heiti Std R" pitchFamily="34" charset="-128"/>
              </a:rPr>
              <a:t>E</a:t>
            </a:r>
            <a:r>
              <a:rPr lang="en-GB" sz="2400" dirty="0" err="1" smtClean="0">
                <a:latin typeface="Adobe Heiti Std R" pitchFamily="34" charset="-128"/>
                <a:ea typeface="Adobe Heiti Std R" pitchFamily="34" charset="-128"/>
              </a:rPr>
              <a:t>nchytraeids</a:t>
            </a:r>
            <a:r>
              <a:rPr lang="en-GB" sz="2400" dirty="0">
                <a:latin typeface="Adobe Heiti Std R" pitchFamily="34" charset="-128"/>
                <a:ea typeface="Adobe Heiti Std R" pitchFamily="34" charset="-128"/>
              </a:rPr>
              <a:t>, </a:t>
            </a:r>
            <a:r>
              <a:rPr lang="en-GB" sz="2400" dirty="0" err="1">
                <a:latin typeface="Adobe Heiti Std R" pitchFamily="34" charset="-128"/>
                <a:ea typeface="Adobe Heiti Std R" pitchFamily="34" charset="-128"/>
              </a:rPr>
              <a:t>Diptera</a:t>
            </a:r>
            <a:r>
              <a:rPr lang="en-GB" sz="2400" dirty="0">
                <a:latin typeface="Adobe Heiti Std R" pitchFamily="34" charset="-128"/>
                <a:ea typeface="Adobe Heiti Std R" pitchFamily="34" charset="-128"/>
              </a:rPr>
              <a:t> larvae and </a:t>
            </a:r>
            <a:r>
              <a:rPr lang="en-GB" sz="2400" dirty="0" err="1">
                <a:latin typeface="Adobe Heiti Std R" pitchFamily="34" charset="-128"/>
                <a:ea typeface="Adobe Heiti Std R" pitchFamily="34" charset="-128"/>
              </a:rPr>
              <a:t>T</a:t>
            </a:r>
            <a:r>
              <a:rPr lang="en-GB" sz="2400" dirty="0" err="1" smtClean="0">
                <a:latin typeface="Adobe Heiti Std R" pitchFamily="34" charset="-128"/>
                <a:ea typeface="Adobe Heiti Std R" pitchFamily="34" charset="-128"/>
              </a:rPr>
              <a:t>ardigrades</a:t>
            </a:r>
            <a:r>
              <a:rPr lang="en-GB" sz="2400" dirty="0" smtClean="0">
                <a:latin typeface="Adobe Heiti Std R" pitchFamily="34" charset="-128"/>
                <a:ea typeface="Adobe Heiti Std R" pitchFamily="34" charset="-128"/>
              </a:rPr>
              <a:t> </a:t>
            </a:r>
            <a:r>
              <a:rPr lang="en-GB" sz="2400" dirty="0">
                <a:latin typeface="Adobe Heiti Std R" pitchFamily="34" charset="-128"/>
                <a:ea typeface="Adobe Heiti Std R" pitchFamily="34" charset="-128"/>
              </a:rPr>
              <a:t>in a transplant</a:t>
            </a:r>
          </a:p>
          <a:p>
            <a:pPr marL="0" indent="0">
              <a:buNone/>
            </a:pPr>
            <a:r>
              <a:rPr lang="en-GB" sz="2400" dirty="0">
                <a:latin typeface="Adobe Heiti Std R" pitchFamily="34" charset="-128"/>
                <a:ea typeface="Adobe Heiti Std R" pitchFamily="34" charset="-128"/>
              </a:rPr>
              <a:t>experiment. </a:t>
            </a:r>
            <a:r>
              <a:rPr lang="en-GB" sz="2800" dirty="0" smtClean="0"/>
              <a:t/>
            </a:r>
            <a:br>
              <a:rPr lang="en-GB" sz="2800" dirty="0" smtClean="0"/>
            </a:br>
            <a:r>
              <a:rPr lang="en-GB" sz="1800" i="1" dirty="0" err="1" smtClean="0"/>
              <a:t>Briones</a:t>
            </a:r>
            <a:r>
              <a:rPr lang="en-GB" sz="1800" i="1" dirty="0" smtClean="0"/>
              <a:t> MJI et al., 1997, Applied Soil Ecology, 6, 117-134</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6081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7205" y="5179632"/>
            <a:ext cx="2745305" cy="167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495055" y="2813876"/>
            <a:ext cx="8622450" cy="3785652"/>
          </a:xfrm>
          <a:prstGeom prst="rect">
            <a:avLst/>
          </a:prstGeom>
          <a:noFill/>
        </p:spPr>
        <p:txBody>
          <a:bodyPr wrap="square" rtlCol="0">
            <a:spAutoFit/>
          </a:bodyPr>
          <a:lstStyle/>
          <a:p>
            <a:r>
              <a:rPr lang="de-AT" sz="2400" b="1" dirty="0"/>
              <a:t>Location</a:t>
            </a:r>
            <a:r>
              <a:rPr lang="de-AT" sz="2400" dirty="0"/>
              <a:t>: </a:t>
            </a:r>
            <a:r>
              <a:rPr lang="de-AT" sz="2400" dirty="0" smtClean="0"/>
              <a:t>San Francisco Mountains, Arizona, USA</a:t>
            </a:r>
            <a:endParaRPr lang="de-AT" sz="2400" dirty="0"/>
          </a:p>
          <a:p>
            <a:r>
              <a:rPr lang="de-AT" sz="2400" b="1" dirty="0" smtClean="0"/>
              <a:t>Sites</a:t>
            </a:r>
            <a:r>
              <a:rPr lang="de-AT" sz="2400" dirty="0"/>
              <a:t>: </a:t>
            </a:r>
            <a:r>
              <a:rPr lang="de-AT" sz="2400" dirty="0" smtClean="0"/>
              <a:t>3 </a:t>
            </a:r>
            <a:r>
              <a:rPr lang="de-AT" sz="2400" dirty="0" err="1"/>
              <a:t>sites</a:t>
            </a:r>
            <a:r>
              <a:rPr lang="de-AT" sz="2400" dirty="0"/>
              <a:t>, </a:t>
            </a:r>
            <a:r>
              <a:rPr lang="de-AT" sz="2400" dirty="0" err="1" smtClean="0"/>
              <a:t>desert</a:t>
            </a:r>
            <a:r>
              <a:rPr lang="de-AT" sz="2400" dirty="0" smtClean="0"/>
              <a:t> </a:t>
            </a:r>
            <a:r>
              <a:rPr lang="de-AT" sz="2400" dirty="0" err="1" smtClean="0"/>
              <a:t>shrub</a:t>
            </a:r>
            <a:r>
              <a:rPr lang="de-AT" sz="2400" dirty="0" smtClean="0"/>
              <a:t>, </a:t>
            </a:r>
            <a:r>
              <a:rPr lang="de-AT" sz="2400" dirty="0" err="1"/>
              <a:t>p</a:t>
            </a:r>
            <a:r>
              <a:rPr lang="de-AT" sz="2400" dirty="0" err="1" smtClean="0"/>
              <a:t>inyon-juniper</a:t>
            </a:r>
            <a:r>
              <a:rPr lang="de-AT" sz="2400" dirty="0" smtClean="0"/>
              <a:t> </a:t>
            </a:r>
            <a:r>
              <a:rPr lang="de-AT" sz="2400" dirty="0" err="1" smtClean="0"/>
              <a:t>woodland</a:t>
            </a:r>
            <a:r>
              <a:rPr lang="de-AT" sz="2400" dirty="0" smtClean="0"/>
              <a:t>, </a:t>
            </a:r>
            <a:r>
              <a:rPr lang="de-AT" sz="2400" dirty="0" err="1" smtClean="0"/>
              <a:t>pine</a:t>
            </a:r>
            <a:r>
              <a:rPr lang="de-AT" sz="2400" dirty="0" smtClean="0"/>
              <a:t> </a:t>
            </a:r>
            <a:r>
              <a:rPr lang="de-AT" sz="2400" dirty="0" err="1" smtClean="0"/>
              <a:t>forest</a:t>
            </a:r>
            <a:endParaRPr lang="de-AT" sz="2400" dirty="0"/>
          </a:p>
          <a:p>
            <a:r>
              <a:rPr lang="de-AT" sz="2400" b="1" dirty="0" err="1"/>
              <a:t>Altitudinal</a:t>
            </a:r>
            <a:r>
              <a:rPr lang="de-AT" sz="2400" b="1" dirty="0"/>
              <a:t> </a:t>
            </a:r>
            <a:r>
              <a:rPr lang="de-AT" sz="2400" b="1" dirty="0" err="1"/>
              <a:t>range</a:t>
            </a:r>
            <a:r>
              <a:rPr lang="de-AT" sz="2400" dirty="0"/>
              <a:t>: </a:t>
            </a:r>
            <a:r>
              <a:rPr lang="de-AT" sz="2400" dirty="0" smtClean="0"/>
              <a:t>1987 - 2295m </a:t>
            </a:r>
            <a:r>
              <a:rPr lang="de-AT" sz="2400" dirty="0" err="1"/>
              <a:t>asl</a:t>
            </a:r>
            <a:endParaRPr lang="de-AT" sz="2400" dirty="0"/>
          </a:p>
          <a:p>
            <a:r>
              <a:rPr lang="de-AT" sz="2400" b="1" dirty="0" err="1"/>
              <a:t>Climatic</a:t>
            </a:r>
            <a:r>
              <a:rPr lang="de-AT" sz="2400" b="1" dirty="0"/>
              <a:t> </a:t>
            </a:r>
            <a:r>
              <a:rPr lang="de-AT" sz="2400" b="1" dirty="0" err="1"/>
              <a:t>range</a:t>
            </a:r>
            <a:r>
              <a:rPr lang="de-AT" sz="2400" dirty="0"/>
              <a:t>: </a:t>
            </a:r>
            <a:r>
              <a:rPr lang="de-AT" sz="2400" dirty="0" smtClean="0"/>
              <a:t>MAT 8.5 – 5.5 °C</a:t>
            </a:r>
            <a:r>
              <a:rPr lang="de-AT" sz="2400" dirty="0"/>
              <a:t>; </a:t>
            </a:r>
            <a:r>
              <a:rPr lang="de-AT" sz="2400" dirty="0" smtClean="0"/>
              <a:t>MAP </a:t>
            </a:r>
            <a:r>
              <a:rPr lang="de-AT" sz="2400" dirty="0"/>
              <a:t>320 – </a:t>
            </a:r>
            <a:r>
              <a:rPr lang="de-AT" sz="2400" dirty="0" smtClean="0"/>
              <a:t>530 </a:t>
            </a:r>
            <a:r>
              <a:rPr lang="de-AT" sz="2400" dirty="0"/>
              <a:t>mm</a:t>
            </a:r>
          </a:p>
          <a:p>
            <a:r>
              <a:rPr lang="de-AT" sz="2400" b="1" dirty="0" err="1"/>
              <a:t>Method</a:t>
            </a:r>
            <a:r>
              <a:rPr lang="de-AT" sz="2400" dirty="0"/>
              <a:t>: </a:t>
            </a:r>
            <a:r>
              <a:rPr lang="de-AT" sz="2400" dirty="0" err="1" smtClean="0"/>
              <a:t>reciprocal</a:t>
            </a:r>
            <a:r>
              <a:rPr lang="de-AT" sz="2400" dirty="0" smtClean="0"/>
              <a:t>, </a:t>
            </a:r>
            <a:r>
              <a:rPr lang="de-AT" sz="2400" dirty="0" err="1" smtClean="0"/>
              <a:t>sieved</a:t>
            </a:r>
            <a:r>
              <a:rPr lang="de-AT" sz="2400" dirty="0" smtClean="0"/>
              <a:t> </a:t>
            </a:r>
            <a:r>
              <a:rPr lang="de-AT" sz="2400" dirty="0" err="1" smtClean="0"/>
              <a:t>soils</a:t>
            </a:r>
            <a:r>
              <a:rPr lang="de-AT" sz="2400" dirty="0" smtClean="0"/>
              <a:t> (1.5 cm) </a:t>
            </a:r>
            <a:r>
              <a:rPr lang="de-AT" sz="2400" dirty="0" err="1" smtClean="0"/>
              <a:t>as</a:t>
            </a:r>
            <a:r>
              <a:rPr lang="de-AT" sz="2400" dirty="0" smtClean="0"/>
              <a:t> </a:t>
            </a:r>
            <a:r>
              <a:rPr lang="de-AT" sz="2400" dirty="0" err="1" smtClean="0"/>
              <a:t>mesocosms</a:t>
            </a:r>
            <a:r>
              <a:rPr lang="de-AT" sz="2400" dirty="0" smtClean="0"/>
              <a:t> in </a:t>
            </a:r>
            <a:r>
              <a:rPr lang="de-AT" sz="2400" dirty="0" err="1" smtClean="0"/>
              <a:t>plastic</a:t>
            </a:r>
            <a:r>
              <a:rPr lang="de-AT" sz="2400" dirty="0" smtClean="0"/>
              <a:t> </a:t>
            </a:r>
            <a:r>
              <a:rPr lang="de-AT" sz="2400" dirty="0" err="1" smtClean="0"/>
              <a:t>pots</a:t>
            </a:r>
            <a:r>
              <a:rPr lang="de-AT" sz="2400" dirty="0" smtClean="0"/>
              <a:t>, 60 in total</a:t>
            </a:r>
            <a:endParaRPr lang="de-AT" sz="2400" dirty="0"/>
          </a:p>
          <a:p>
            <a:r>
              <a:rPr lang="de-AT" sz="2400" b="1" dirty="0"/>
              <a:t>Duration</a:t>
            </a:r>
            <a:r>
              <a:rPr lang="de-AT" sz="2400" dirty="0"/>
              <a:t>: </a:t>
            </a:r>
            <a:r>
              <a:rPr lang="de-AT" sz="2400" dirty="0" smtClean="0"/>
              <a:t>18 </a:t>
            </a:r>
            <a:r>
              <a:rPr lang="de-AT" sz="2400" dirty="0" err="1" smtClean="0"/>
              <a:t>months</a:t>
            </a:r>
            <a:endParaRPr lang="de-AT" sz="2400" dirty="0"/>
          </a:p>
          <a:p>
            <a:r>
              <a:rPr lang="de-AT" sz="2400" b="1" dirty="0" err="1"/>
              <a:t>Scope</a:t>
            </a:r>
            <a:r>
              <a:rPr lang="de-AT" sz="2400" dirty="0"/>
              <a:t>: </a:t>
            </a:r>
            <a:r>
              <a:rPr lang="de-AT" sz="2400" dirty="0" smtClean="0"/>
              <a:t>Impact </a:t>
            </a:r>
            <a:r>
              <a:rPr lang="de-AT" sz="2400" dirty="0" err="1" smtClean="0"/>
              <a:t>of</a:t>
            </a:r>
            <a:r>
              <a:rPr lang="de-AT" sz="2400" dirty="0" smtClean="0"/>
              <a:t> </a:t>
            </a:r>
            <a:r>
              <a:rPr lang="de-AT" sz="2400" dirty="0" err="1" smtClean="0"/>
              <a:t>climate</a:t>
            </a:r>
            <a:r>
              <a:rPr lang="de-AT" sz="2400" dirty="0" smtClean="0"/>
              <a:t> </a:t>
            </a:r>
            <a:r>
              <a:rPr lang="de-AT" sz="2400" dirty="0" err="1" smtClean="0"/>
              <a:t>conditions</a:t>
            </a:r>
            <a:r>
              <a:rPr lang="de-AT" sz="2400" dirty="0"/>
              <a:t> </a:t>
            </a:r>
            <a:r>
              <a:rPr lang="de-AT" sz="2400" dirty="0" err="1" smtClean="0"/>
              <a:t>and</a:t>
            </a:r>
            <a:r>
              <a:rPr lang="de-AT" sz="2400" dirty="0" smtClean="0"/>
              <a:t> </a:t>
            </a:r>
            <a:r>
              <a:rPr lang="de-AT" sz="2400" dirty="0" err="1" smtClean="0"/>
              <a:t>soil</a:t>
            </a:r>
            <a:r>
              <a:rPr lang="de-AT" sz="2400" dirty="0" smtClean="0"/>
              <a:t> C </a:t>
            </a:r>
            <a:br>
              <a:rPr lang="de-AT" sz="2400" dirty="0" smtClean="0"/>
            </a:br>
            <a:r>
              <a:rPr lang="de-AT" sz="2400" dirty="0" err="1" smtClean="0"/>
              <a:t>pools</a:t>
            </a:r>
            <a:r>
              <a:rPr lang="de-AT" sz="2400" dirty="0" smtClean="0"/>
              <a:t> on </a:t>
            </a:r>
            <a:r>
              <a:rPr lang="de-AT" sz="2400" dirty="0" err="1" smtClean="0"/>
              <a:t>heterotrophic</a:t>
            </a:r>
            <a:r>
              <a:rPr lang="de-AT" sz="2400" dirty="0" smtClean="0"/>
              <a:t> </a:t>
            </a:r>
            <a:r>
              <a:rPr lang="de-AT" sz="2400" dirty="0" err="1" smtClean="0"/>
              <a:t>respiration</a:t>
            </a:r>
            <a:r>
              <a:rPr lang="de-AT" sz="2400" dirty="0" smtClean="0"/>
              <a:t> </a:t>
            </a:r>
            <a:r>
              <a:rPr lang="de-AT" sz="2400" dirty="0" err="1" smtClean="0"/>
              <a:t>rates</a:t>
            </a:r>
            <a:r>
              <a:rPr lang="de-AT" sz="2400" dirty="0" smtClean="0"/>
              <a:t> </a:t>
            </a:r>
            <a:br>
              <a:rPr lang="de-AT" sz="2400" dirty="0" smtClean="0"/>
            </a:br>
            <a:r>
              <a:rPr lang="de-AT" sz="2400" b="1" dirty="0" smtClean="0"/>
              <a:t>Analysis</a:t>
            </a:r>
            <a:r>
              <a:rPr lang="de-AT" sz="2400" dirty="0"/>
              <a:t>: </a:t>
            </a:r>
            <a:r>
              <a:rPr lang="de-AT" sz="2400" dirty="0" smtClean="0"/>
              <a:t>CO</a:t>
            </a:r>
            <a:r>
              <a:rPr lang="de-AT" sz="2400" baseline="-25000" dirty="0" smtClean="0"/>
              <a:t>2</a:t>
            </a:r>
            <a:r>
              <a:rPr lang="de-AT" sz="2400" dirty="0" smtClean="0"/>
              <a:t>, </a:t>
            </a:r>
            <a:r>
              <a:rPr lang="de-AT" sz="2400" dirty="0" err="1" smtClean="0"/>
              <a:t>soil</a:t>
            </a:r>
            <a:r>
              <a:rPr lang="de-AT" sz="2400" dirty="0" smtClean="0"/>
              <a:t> C </a:t>
            </a:r>
            <a:r>
              <a:rPr lang="de-AT" sz="2400" dirty="0" err="1" smtClean="0"/>
              <a:t>pools</a:t>
            </a:r>
            <a:endParaRPr lang="de-AT" sz="2400" baseline="30000" dirty="0"/>
          </a:p>
        </p:txBody>
      </p:sp>
      <p:sp>
        <p:nvSpPr>
          <p:cNvPr id="7" name="Abgerundetes Rechteck 6"/>
          <p:cNvSpPr/>
          <p:nvPr/>
        </p:nvSpPr>
        <p:spPr>
          <a:xfrm>
            <a:off x="467437" y="1043735"/>
            <a:ext cx="7965885" cy="1530170"/>
          </a:xfrm>
          <a:prstGeom prst="roundRect">
            <a:avLst/>
          </a:prstGeom>
          <a:gradFill>
            <a:gsLst>
              <a:gs pos="0">
                <a:schemeClr val="tx2">
                  <a:lumMod val="40000"/>
                  <a:lumOff val="60000"/>
                </a:schemeClr>
              </a:gs>
              <a:gs pos="100000">
                <a:srgbClr val="FFFF00">
                  <a:alpha val="4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76045" y="1133745"/>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Environmental Factors Controlling Soil Respiration in Three Semiarid </a:t>
            </a:r>
            <a:r>
              <a:rPr lang="en-GB" sz="2400" dirty="0" smtClean="0">
                <a:latin typeface="Adobe Heiti Std R" pitchFamily="34" charset="-128"/>
                <a:ea typeface="Adobe Heiti Std R" pitchFamily="34" charset="-128"/>
              </a:rPr>
              <a:t>Ecosystems.</a:t>
            </a:r>
            <a:r>
              <a:rPr lang="en-GB" sz="2800" dirty="0" smtClean="0"/>
              <a:t/>
            </a:r>
            <a:br>
              <a:rPr lang="en-GB" sz="2800" dirty="0" smtClean="0"/>
            </a:br>
            <a:r>
              <a:rPr lang="en-GB" sz="1800" i="1" dirty="0" smtClean="0"/>
              <a:t>Conant R et al., 2000, Soil Science Society of America Journal, 64, 383-390</a:t>
            </a:r>
            <a:endParaRPr lang="de-AT" sz="1800" i="1" dirty="0" smtClean="0"/>
          </a:p>
        </p:txBody>
      </p:sp>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1027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3046988"/>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smtClean="0"/>
              <a:t>Soil respiration rates were highest at the wettest (coldest) site.</a:t>
            </a:r>
          </a:p>
          <a:p>
            <a:pPr marL="342900" indent="-342900">
              <a:buFont typeface="Arial" pitchFamily="34" charset="0"/>
              <a:buChar char="•"/>
            </a:pPr>
            <a:r>
              <a:rPr lang="en-GB" sz="2400" dirty="0" smtClean="0"/>
              <a:t>Temperature was negatively correlated to soil respiration, with exceptions at the coolest times.</a:t>
            </a:r>
          </a:p>
          <a:p>
            <a:pPr marL="342900" indent="-342900">
              <a:buFont typeface="Arial" pitchFamily="34" charset="0"/>
              <a:buChar char="•"/>
            </a:pPr>
            <a:r>
              <a:rPr lang="de-AT" sz="2400" dirty="0"/>
              <a:t>R</a:t>
            </a:r>
            <a:r>
              <a:rPr lang="de-AT" sz="2400" dirty="0" smtClean="0"/>
              <a:t>espiration </a:t>
            </a:r>
            <a:r>
              <a:rPr lang="de-AT" sz="2400" dirty="0" err="1" smtClean="0"/>
              <a:t>rates</a:t>
            </a:r>
            <a:r>
              <a:rPr lang="de-AT" sz="2400" dirty="0" smtClean="0"/>
              <a:t> </a:t>
            </a:r>
            <a:r>
              <a:rPr lang="de-AT" sz="2400" dirty="0" err="1" smtClean="0"/>
              <a:t>were</a:t>
            </a:r>
            <a:r>
              <a:rPr lang="de-AT" sz="2400" dirty="0" smtClean="0"/>
              <a:t> </a:t>
            </a:r>
            <a:r>
              <a:rPr lang="de-AT" sz="2400" dirty="0" err="1" smtClean="0"/>
              <a:t>strongest</a:t>
            </a:r>
            <a:r>
              <a:rPr lang="de-AT" sz="2400" dirty="0" smtClean="0"/>
              <a:t> </a:t>
            </a:r>
            <a:r>
              <a:rPr lang="de-AT" sz="2400" dirty="0" err="1" smtClean="0"/>
              <a:t>influenced</a:t>
            </a:r>
            <a:r>
              <a:rPr lang="de-AT" sz="2400" dirty="0" smtClean="0"/>
              <a:t> </a:t>
            </a:r>
            <a:r>
              <a:rPr lang="de-AT" sz="2400" dirty="0" err="1" smtClean="0"/>
              <a:t>by</a:t>
            </a:r>
            <a:r>
              <a:rPr lang="de-AT" sz="2400" dirty="0" smtClean="0"/>
              <a:t> total </a:t>
            </a:r>
            <a:r>
              <a:rPr lang="de-AT" sz="2400" dirty="0" err="1"/>
              <a:t>soil</a:t>
            </a:r>
            <a:r>
              <a:rPr lang="de-AT" sz="2400" dirty="0"/>
              <a:t> </a:t>
            </a:r>
            <a:r>
              <a:rPr lang="de-AT" sz="2400" dirty="0" smtClean="0"/>
              <a:t>C.</a:t>
            </a:r>
          </a:p>
          <a:p>
            <a:pPr marL="342900" indent="-342900">
              <a:buFont typeface="Arial" pitchFamily="34" charset="0"/>
              <a:buChar char="•"/>
            </a:pPr>
            <a:r>
              <a:rPr lang="de-AT" sz="2400" dirty="0" smtClean="0"/>
              <a:t>In </a:t>
            </a:r>
            <a:r>
              <a:rPr lang="de-AT" sz="2400" dirty="0" err="1" smtClean="0"/>
              <a:t>this</a:t>
            </a:r>
            <a:r>
              <a:rPr lang="de-AT" sz="2400" dirty="0" smtClean="0"/>
              <a:t> semi-arid </a:t>
            </a:r>
            <a:r>
              <a:rPr lang="de-AT" sz="2400" dirty="0" err="1" smtClean="0"/>
              <a:t>ecosystem</a:t>
            </a:r>
            <a:r>
              <a:rPr lang="de-AT" sz="2400" dirty="0" smtClean="0"/>
              <a:t>, </a:t>
            </a:r>
            <a:r>
              <a:rPr lang="de-AT" sz="2400" dirty="0" err="1" smtClean="0"/>
              <a:t>soil</a:t>
            </a:r>
            <a:r>
              <a:rPr lang="de-AT" sz="2400" dirty="0" smtClean="0"/>
              <a:t> </a:t>
            </a:r>
            <a:r>
              <a:rPr lang="de-AT" sz="2400" dirty="0" err="1" smtClean="0"/>
              <a:t>respiration</a:t>
            </a:r>
            <a:r>
              <a:rPr lang="de-AT" sz="2400" dirty="0" smtClean="0"/>
              <a:t> was </a:t>
            </a:r>
            <a:r>
              <a:rPr lang="de-AT" sz="2400" dirty="0" err="1" smtClean="0"/>
              <a:t>controlled</a:t>
            </a:r>
            <a:r>
              <a:rPr lang="de-AT" sz="2400" dirty="0" smtClean="0"/>
              <a:t> </a:t>
            </a:r>
            <a:r>
              <a:rPr lang="de-AT" sz="2400" dirty="0" err="1" smtClean="0"/>
              <a:t>by</a:t>
            </a:r>
            <a:r>
              <a:rPr lang="de-AT" sz="2400" dirty="0" smtClean="0"/>
              <a:t> </a:t>
            </a:r>
            <a:r>
              <a:rPr lang="de-AT" sz="2400" dirty="0" err="1" smtClean="0"/>
              <a:t>the</a:t>
            </a:r>
            <a:r>
              <a:rPr lang="de-AT" sz="2400" dirty="0" smtClean="0"/>
              <a:t> </a:t>
            </a:r>
            <a:r>
              <a:rPr lang="de-AT" sz="2400" dirty="0" err="1" smtClean="0"/>
              <a:t>soil</a:t>
            </a:r>
            <a:r>
              <a:rPr lang="de-AT" sz="2400" dirty="0" smtClean="0"/>
              <a:t> C </a:t>
            </a:r>
            <a:r>
              <a:rPr lang="de-AT" sz="2400" dirty="0" err="1" smtClean="0"/>
              <a:t>pool</a:t>
            </a:r>
            <a:r>
              <a:rPr lang="de-AT" sz="2400" dirty="0" smtClean="0"/>
              <a:t> </a:t>
            </a:r>
            <a:r>
              <a:rPr lang="de-AT" sz="2400" dirty="0" err="1" smtClean="0"/>
              <a:t>and</a:t>
            </a:r>
            <a:r>
              <a:rPr lang="de-AT" sz="2400" dirty="0" smtClean="0"/>
              <a:t> </a:t>
            </a:r>
            <a:r>
              <a:rPr lang="de-AT" sz="2400" dirty="0" err="1" smtClean="0"/>
              <a:t>soil</a:t>
            </a:r>
            <a:r>
              <a:rPr lang="de-AT" sz="2400" dirty="0" smtClean="0"/>
              <a:t> </a:t>
            </a:r>
            <a:r>
              <a:rPr lang="de-AT" sz="2400" dirty="0" err="1" smtClean="0"/>
              <a:t>moisture</a:t>
            </a:r>
            <a:r>
              <a:rPr lang="de-AT" sz="2400" dirty="0" smtClean="0"/>
              <a:t>.</a:t>
            </a:r>
            <a:endParaRPr lang="en-GB" sz="2400"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bgerundetes Rechteck 8"/>
          <p:cNvSpPr/>
          <p:nvPr/>
        </p:nvSpPr>
        <p:spPr>
          <a:xfrm>
            <a:off x="467437" y="1043735"/>
            <a:ext cx="7965885" cy="1530170"/>
          </a:xfrm>
          <a:prstGeom prst="roundRect">
            <a:avLst/>
          </a:prstGeom>
          <a:gradFill>
            <a:gsLst>
              <a:gs pos="0">
                <a:schemeClr val="tx2">
                  <a:lumMod val="40000"/>
                  <a:lumOff val="60000"/>
                </a:schemeClr>
              </a:gs>
              <a:gs pos="100000">
                <a:srgbClr val="FFFF00">
                  <a:alpha val="4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nhaltsplatzhalter 2"/>
          <p:cNvSpPr txBox="1">
            <a:spLocks/>
          </p:cNvSpPr>
          <p:nvPr/>
        </p:nvSpPr>
        <p:spPr>
          <a:xfrm>
            <a:off x="476045" y="1133745"/>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Environmental Factors Controlling Soil Respiration in Three Semiarid </a:t>
            </a:r>
            <a:r>
              <a:rPr lang="en-GB" sz="2400" dirty="0" smtClean="0">
                <a:latin typeface="Adobe Heiti Std R" pitchFamily="34" charset="-128"/>
                <a:ea typeface="Adobe Heiti Std R" pitchFamily="34" charset="-128"/>
              </a:rPr>
              <a:t>Ecosystems.</a:t>
            </a:r>
            <a:r>
              <a:rPr lang="en-GB" sz="2800" dirty="0" smtClean="0"/>
              <a:t/>
            </a:r>
            <a:br>
              <a:rPr lang="en-GB" sz="2800" dirty="0" smtClean="0"/>
            </a:br>
            <a:r>
              <a:rPr lang="en-GB" sz="1800" i="1" dirty="0" smtClean="0"/>
              <a:t>Conant R et al., 2000, Soil Science Society of America Journal, 64, 383-390</a:t>
            </a:r>
            <a:endParaRPr lang="de-AT" sz="1800" i="1" dirty="0" smtClean="0"/>
          </a:p>
        </p:txBody>
      </p:sp>
    </p:spTree>
    <p:extLst>
      <p:ext uri="{BB962C8B-B14F-4D97-AF65-F5344CB8AC3E}">
        <p14:creationId xmlns:p14="http://schemas.microsoft.com/office/powerpoint/2010/main" val="1407324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7965885" cy="1349879"/>
          </a:xfrm>
          <a:prstGeom prst="roundRect">
            <a:avLst/>
          </a:prstGeom>
          <a:gradFill>
            <a:gsLst>
              <a:gs pos="0">
                <a:schemeClr val="accent2">
                  <a:lumMod val="40000"/>
                  <a:lumOff val="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998730"/>
            <a:ext cx="8210255" cy="1305145"/>
          </a:xfrm>
          <a:ln>
            <a:noFill/>
          </a:ln>
          <a:effectLst>
            <a:innerShdw blurRad="63500" dist="50800" dir="8100000">
              <a:prstClr val="black">
                <a:alpha val="50000"/>
              </a:prstClr>
            </a:innerShdw>
          </a:effectLst>
        </p:spPr>
        <p:txBody>
          <a:bodyPr>
            <a:normAutofit fontScale="70000" lnSpcReduction="20000"/>
          </a:bodyPr>
          <a:lstStyle/>
          <a:p>
            <a:pPr marL="0" indent="0">
              <a:buNone/>
            </a:pPr>
            <a:r>
              <a:rPr lang="en-GB" sz="3400" dirty="0">
                <a:latin typeface="Adobe Heiti Std R" pitchFamily="34" charset="-128"/>
                <a:ea typeface="Adobe Heiti Std R" pitchFamily="34" charset="-128"/>
              </a:rPr>
              <a:t>In situ carbon turnover dynamics and the role of soil</a:t>
            </a:r>
          </a:p>
          <a:p>
            <a:pPr marL="0" indent="0">
              <a:buNone/>
            </a:pPr>
            <a:r>
              <a:rPr lang="en-GB" sz="3400" dirty="0">
                <a:latin typeface="Adobe Heiti Std R" pitchFamily="34" charset="-128"/>
                <a:ea typeface="Adobe Heiti Std R" pitchFamily="34" charset="-128"/>
              </a:rPr>
              <a:t>microorganisms therein: a climate warming study in an </a:t>
            </a:r>
            <a:r>
              <a:rPr lang="en-GB" sz="3400" dirty="0" smtClean="0">
                <a:latin typeface="Adobe Heiti Std R" pitchFamily="34" charset="-128"/>
                <a:ea typeface="Adobe Heiti Std R" pitchFamily="34" charset="-128"/>
              </a:rPr>
              <a:t>Alpine ecosystem</a:t>
            </a:r>
            <a:r>
              <a:rPr lang="en-GB" sz="2800" dirty="0" smtClean="0"/>
              <a:t/>
            </a:r>
            <a:br>
              <a:rPr lang="en-GB" sz="2800" dirty="0" smtClean="0"/>
            </a:br>
            <a:r>
              <a:rPr lang="en-GB" sz="2300" i="1" dirty="0" err="1"/>
              <a:t>Djukic</a:t>
            </a:r>
            <a:r>
              <a:rPr lang="en-GB" sz="2300" i="1" dirty="0"/>
              <a:t> I et al., 2013, FEMS Microbiology Ecology, 83, 112-124</a:t>
            </a:r>
            <a:endParaRPr lang="de-AT" sz="2300" i="1" dirty="0"/>
          </a:p>
          <a:p>
            <a:pPr marL="0" indent="0">
              <a:buNone/>
            </a:pPr>
            <a:endParaRPr lang="de-AT" sz="2300" i="1" dirty="0" smtClean="0"/>
          </a:p>
        </p:txBody>
      </p:sp>
      <p:sp>
        <p:nvSpPr>
          <p:cNvPr id="3" name="Textfeld 2"/>
          <p:cNvSpPr txBox="1"/>
          <p:nvPr/>
        </p:nvSpPr>
        <p:spPr>
          <a:xfrm>
            <a:off x="521551" y="2753925"/>
            <a:ext cx="8622450" cy="3785652"/>
          </a:xfrm>
          <a:prstGeom prst="rect">
            <a:avLst/>
          </a:prstGeom>
          <a:noFill/>
        </p:spPr>
        <p:txBody>
          <a:bodyPr wrap="square" rtlCol="0">
            <a:spAutoFit/>
          </a:bodyPr>
          <a:lstStyle/>
          <a:p>
            <a:r>
              <a:rPr lang="de-AT" sz="2400" b="1" dirty="0" smtClean="0"/>
              <a:t>Location</a:t>
            </a:r>
            <a:r>
              <a:rPr lang="de-AT" sz="2400" dirty="0" smtClean="0"/>
              <a:t>: </a:t>
            </a:r>
            <a:r>
              <a:rPr lang="en-GB" sz="2400" dirty="0" err="1"/>
              <a:t>Hochschwab</a:t>
            </a:r>
            <a:r>
              <a:rPr lang="en-GB" sz="2400" dirty="0"/>
              <a:t> </a:t>
            </a:r>
            <a:r>
              <a:rPr lang="en-GB" sz="2400" dirty="0" smtClean="0"/>
              <a:t>in the </a:t>
            </a:r>
            <a:r>
              <a:rPr lang="en-GB" sz="2400" dirty="0"/>
              <a:t>Northern Limestone Alps of Austria</a:t>
            </a:r>
            <a:endParaRPr lang="de-AT" sz="2400" dirty="0" smtClean="0"/>
          </a:p>
          <a:p>
            <a:r>
              <a:rPr lang="de-AT" sz="2400" b="1" dirty="0" smtClean="0"/>
              <a:t>Sites</a:t>
            </a:r>
            <a:r>
              <a:rPr lang="de-AT" sz="2400" dirty="0" smtClean="0"/>
              <a:t>: 3 </a:t>
            </a:r>
            <a:r>
              <a:rPr lang="de-AT" sz="2400" dirty="0" err="1" smtClean="0"/>
              <a:t>sites</a:t>
            </a:r>
            <a:r>
              <a:rPr lang="de-AT" sz="2400" dirty="0" smtClean="0"/>
              <a:t>, </a:t>
            </a:r>
            <a:r>
              <a:rPr lang="de-AT" sz="2400" dirty="0" err="1" smtClean="0"/>
              <a:t>beech</a:t>
            </a:r>
            <a:r>
              <a:rPr lang="de-AT" sz="2400" dirty="0" smtClean="0"/>
              <a:t> </a:t>
            </a:r>
            <a:r>
              <a:rPr lang="de-AT" sz="2400" dirty="0" err="1" smtClean="0"/>
              <a:t>forest</a:t>
            </a:r>
            <a:r>
              <a:rPr lang="de-AT" sz="2400" dirty="0" smtClean="0"/>
              <a:t>, </a:t>
            </a:r>
            <a:r>
              <a:rPr lang="de-AT" sz="2400" dirty="0" err="1" smtClean="0"/>
              <a:t>spruce</a:t>
            </a:r>
            <a:r>
              <a:rPr lang="de-AT" sz="2400" dirty="0" smtClean="0"/>
              <a:t> </a:t>
            </a:r>
            <a:r>
              <a:rPr lang="de-AT" sz="2400" dirty="0" err="1" smtClean="0"/>
              <a:t>forest</a:t>
            </a:r>
            <a:r>
              <a:rPr lang="de-AT" sz="2400" dirty="0" smtClean="0"/>
              <a:t>, alpine </a:t>
            </a:r>
            <a:r>
              <a:rPr lang="de-AT" sz="2400" dirty="0" err="1" smtClean="0"/>
              <a:t>grassland</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900 – 1900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6.2 – 2.1 °C; MAP </a:t>
            </a:r>
            <a:r>
              <a:rPr lang="de-AT" sz="2400" dirty="0"/>
              <a:t>1178 – </a:t>
            </a:r>
            <a:r>
              <a:rPr lang="de-AT" sz="2400" dirty="0" smtClean="0"/>
              <a:t>1715 mm</a:t>
            </a:r>
          </a:p>
          <a:p>
            <a:r>
              <a:rPr lang="de-AT" sz="2400" b="1" dirty="0" err="1" smtClean="0"/>
              <a:t>Method</a:t>
            </a:r>
            <a:r>
              <a:rPr lang="de-AT" sz="2400" dirty="0" smtClean="0"/>
              <a:t>: high-</a:t>
            </a:r>
            <a:r>
              <a:rPr lang="de-AT" sz="2400" dirty="0" err="1" smtClean="0"/>
              <a:t>to</a:t>
            </a:r>
            <a:r>
              <a:rPr lang="de-AT" sz="2400" dirty="0" smtClean="0"/>
              <a:t>-</a:t>
            </a:r>
            <a:r>
              <a:rPr lang="de-AT" sz="2400" dirty="0" err="1" smtClean="0"/>
              <a:t>low</a:t>
            </a:r>
            <a:r>
              <a:rPr lang="de-AT" sz="2400" dirty="0" smtClean="0"/>
              <a:t>; </a:t>
            </a:r>
            <a:r>
              <a:rPr lang="de-AT" sz="2400" dirty="0" err="1" smtClean="0"/>
              <a:t>intact</a:t>
            </a:r>
            <a:r>
              <a:rPr lang="de-AT" sz="2400" dirty="0" smtClean="0"/>
              <a:t> open </a:t>
            </a:r>
            <a:r>
              <a:rPr lang="de-AT" sz="2400" dirty="0" err="1" smtClean="0"/>
              <a:t>soil</a:t>
            </a:r>
            <a:r>
              <a:rPr lang="de-AT" sz="2400" dirty="0" smtClean="0"/>
              <a:t> </a:t>
            </a:r>
            <a:r>
              <a:rPr lang="de-AT" sz="2400" dirty="0" err="1" smtClean="0"/>
              <a:t>cores</a:t>
            </a:r>
            <a:r>
              <a:rPr lang="de-AT" sz="2400" dirty="0" smtClean="0"/>
              <a:t> </a:t>
            </a:r>
            <a:r>
              <a:rPr lang="de-AT" sz="2400" dirty="0" err="1" smtClean="0"/>
              <a:t>of</a:t>
            </a:r>
            <a:r>
              <a:rPr lang="de-AT" sz="2400" dirty="0" smtClean="0"/>
              <a:t> 15 × 10 cm; </a:t>
            </a:r>
            <a:r>
              <a:rPr lang="de-AT" sz="2400" dirty="0" err="1" smtClean="0"/>
              <a:t>added</a:t>
            </a:r>
            <a:r>
              <a:rPr lang="de-AT" sz="2400" dirty="0" smtClean="0"/>
              <a:t> </a:t>
            </a:r>
            <a:r>
              <a:rPr lang="de-AT" sz="2400" dirty="0" err="1" smtClean="0"/>
              <a:t>maize</a:t>
            </a:r>
            <a:r>
              <a:rPr lang="de-AT" sz="2400" dirty="0" smtClean="0"/>
              <a:t> </a:t>
            </a:r>
            <a:r>
              <a:rPr lang="de-AT" sz="2400" dirty="0" err="1" smtClean="0"/>
              <a:t>litter</a:t>
            </a:r>
            <a:r>
              <a:rPr lang="de-AT" sz="2400" dirty="0" smtClean="0"/>
              <a:t>; 48 </a:t>
            </a:r>
            <a:r>
              <a:rPr lang="de-AT" sz="2400" dirty="0" err="1" smtClean="0"/>
              <a:t>cores</a:t>
            </a:r>
            <a:r>
              <a:rPr lang="de-AT" sz="2400" dirty="0" smtClean="0"/>
              <a:t> </a:t>
            </a:r>
            <a:r>
              <a:rPr lang="de-AT" sz="2400" dirty="0" err="1" smtClean="0"/>
              <a:t>at</a:t>
            </a:r>
            <a:r>
              <a:rPr lang="de-AT" sz="2400" dirty="0" smtClean="0"/>
              <a:t> top </a:t>
            </a:r>
            <a:r>
              <a:rPr lang="de-AT" sz="2400" dirty="0" err="1" smtClean="0"/>
              <a:t>for</a:t>
            </a:r>
            <a:r>
              <a:rPr lang="de-AT" sz="2400" dirty="0" smtClean="0"/>
              <a:t> </a:t>
            </a:r>
            <a:r>
              <a:rPr lang="de-AT" sz="2400" dirty="0" err="1" smtClean="0"/>
              <a:t>translocation</a:t>
            </a:r>
            <a:r>
              <a:rPr lang="de-AT" sz="2400" dirty="0" smtClean="0"/>
              <a:t>, 3 × 24 </a:t>
            </a:r>
            <a:r>
              <a:rPr lang="de-AT" sz="2400" dirty="0" err="1" smtClean="0"/>
              <a:t>as</a:t>
            </a:r>
            <a:r>
              <a:rPr lang="de-AT" sz="2400" dirty="0" smtClean="0"/>
              <a:t> </a:t>
            </a:r>
            <a:r>
              <a:rPr lang="de-AT" sz="2400" dirty="0" err="1" smtClean="0"/>
              <a:t>controls</a:t>
            </a:r>
            <a:endParaRPr lang="de-AT" sz="2400" dirty="0" smtClean="0"/>
          </a:p>
          <a:p>
            <a:r>
              <a:rPr lang="de-AT" sz="2400" b="1" dirty="0" smtClean="0"/>
              <a:t>Duration</a:t>
            </a:r>
            <a:r>
              <a:rPr lang="de-AT" sz="2400" dirty="0" smtClean="0"/>
              <a:t>: 2 </a:t>
            </a:r>
            <a:r>
              <a:rPr lang="de-AT" sz="2400" dirty="0" err="1" smtClean="0"/>
              <a:t>years</a:t>
            </a:r>
            <a:endParaRPr lang="de-AT" sz="2400" dirty="0" smtClean="0"/>
          </a:p>
          <a:p>
            <a:r>
              <a:rPr lang="de-AT" sz="2400" b="1" dirty="0" err="1" smtClean="0"/>
              <a:t>Scope</a:t>
            </a:r>
            <a:r>
              <a:rPr lang="de-AT" sz="2400" dirty="0" smtClean="0"/>
              <a:t>: R</a:t>
            </a:r>
            <a:r>
              <a:rPr lang="en-GB" sz="2400" dirty="0" smtClean="0"/>
              <a:t>ole </a:t>
            </a:r>
            <a:r>
              <a:rPr lang="en-GB" sz="2400" dirty="0"/>
              <a:t>of </a:t>
            </a:r>
            <a:r>
              <a:rPr lang="en-GB" sz="2400" dirty="0" smtClean="0"/>
              <a:t>soil microorganisms </a:t>
            </a:r>
            <a:r>
              <a:rPr lang="en-GB" sz="2400" dirty="0"/>
              <a:t>in </a:t>
            </a:r>
            <a:r>
              <a:rPr lang="en-GB" sz="2400" dirty="0" smtClean="0"/>
              <a:t>the </a:t>
            </a:r>
            <a:br>
              <a:rPr lang="en-GB" sz="2400" dirty="0" smtClean="0"/>
            </a:br>
            <a:r>
              <a:rPr lang="en-GB" sz="2400" dirty="0" smtClean="0"/>
              <a:t>C turnover under changed climatic conditions</a:t>
            </a:r>
            <a:r>
              <a:rPr lang="de-AT" sz="2400" dirty="0" smtClean="0"/>
              <a:t/>
            </a:r>
            <a:br>
              <a:rPr lang="de-AT" sz="2400" dirty="0" smtClean="0"/>
            </a:br>
            <a:r>
              <a:rPr lang="de-AT" sz="2400" b="1" dirty="0" smtClean="0"/>
              <a:t>Analysis</a:t>
            </a:r>
            <a:r>
              <a:rPr lang="de-AT" sz="2400" dirty="0" smtClean="0"/>
              <a:t>: PLFAs, </a:t>
            </a:r>
            <a:r>
              <a:rPr lang="el-GR" sz="2400" dirty="0" smtClean="0"/>
              <a:t>δ</a:t>
            </a:r>
            <a:r>
              <a:rPr lang="de-AT" sz="2400" baseline="30000" dirty="0" smtClean="0"/>
              <a:t>13</a:t>
            </a:r>
            <a:r>
              <a:rPr lang="de-AT" sz="2400" dirty="0" smtClean="0"/>
              <a:t>C</a:t>
            </a:r>
            <a:endParaRPr lang="de-AT" sz="2400" baseline="30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210" y="5671879"/>
            <a:ext cx="2681790" cy="117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3785652"/>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smtClean="0"/>
              <a:t>Prevailing </a:t>
            </a:r>
            <a:r>
              <a:rPr lang="en-GB" sz="2400" dirty="0"/>
              <a:t>environmental site conditions </a:t>
            </a:r>
            <a:r>
              <a:rPr lang="en-GB" sz="2400" dirty="0" smtClean="0"/>
              <a:t>influenced </a:t>
            </a:r>
            <a:r>
              <a:rPr lang="en-GB" sz="2400" dirty="0"/>
              <a:t>microbial community composition </a:t>
            </a:r>
            <a:r>
              <a:rPr lang="en-GB" sz="2400" dirty="0" smtClean="0"/>
              <a:t>more than </a:t>
            </a:r>
            <a:r>
              <a:rPr lang="en-GB" sz="2400" dirty="0"/>
              <a:t>substrate quantity </a:t>
            </a:r>
            <a:r>
              <a:rPr lang="en-GB" sz="2400" dirty="0" smtClean="0"/>
              <a:t>and quality.</a:t>
            </a:r>
          </a:p>
          <a:p>
            <a:pPr marL="342900" indent="-342900">
              <a:buFont typeface="Arial" pitchFamily="34" charset="0"/>
              <a:buChar char="•"/>
            </a:pPr>
            <a:r>
              <a:rPr lang="en-GB" sz="2400" dirty="0" smtClean="0"/>
              <a:t>Adaptation of </a:t>
            </a:r>
            <a:r>
              <a:rPr lang="en-GB" sz="2400" dirty="0"/>
              <a:t>the microbial </a:t>
            </a:r>
            <a:r>
              <a:rPr lang="en-GB" sz="2400" dirty="0" smtClean="0"/>
              <a:t>community to new climatic and site conditions as well as to substrate quality and quantity.</a:t>
            </a:r>
          </a:p>
          <a:p>
            <a:pPr marL="342900" indent="-342900">
              <a:buFont typeface="Arial" pitchFamily="34" charset="0"/>
              <a:buChar char="•"/>
            </a:pPr>
            <a:r>
              <a:rPr lang="en-GB" sz="2400" dirty="0" smtClean="0"/>
              <a:t>Microbial </a:t>
            </a:r>
            <a:r>
              <a:rPr lang="en-GB" sz="2400" dirty="0"/>
              <a:t>community </a:t>
            </a:r>
            <a:r>
              <a:rPr lang="en-GB" sz="2400" dirty="0" smtClean="0"/>
              <a:t>composition and </a:t>
            </a:r>
            <a:r>
              <a:rPr lang="en-GB" sz="2400" dirty="0"/>
              <a:t>function significantly affected substrate decomposition rates only in </a:t>
            </a:r>
            <a:r>
              <a:rPr lang="en-GB" sz="2400" dirty="0" smtClean="0"/>
              <a:t>the later </a:t>
            </a:r>
            <a:r>
              <a:rPr lang="en-GB" sz="2400" dirty="0"/>
              <a:t>stage of </a:t>
            </a:r>
            <a:r>
              <a:rPr lang="en-GB" sz="2400" dirty="0" smtClean="0"/>
              <a:t>decomposition.</a:t>
            </a:r>
            <a:endParaRPr lang="en-GB" sz="2400" dirty="0"/>
          </a:p>
        </p:txBody>
      </p:sp>
      <p:sp>
        <p:nvSpPr>
          <p:cNvPr id="7" name="Abgerundetes Rechteck 6"/>
          <p:cNvSpPr/>
          <p:nvPr/>
        </p:nvSpPr>
        <p:spPr>
          <a:xfrm>
            <a:off x="431540" y="908991"/>
            <a:ext cx="7965885" cy="1349879"/>
          </a:xfrm>
          <a:prstGeom prst="roundRect">
            <a:avLst/>
          </a:prstGeom>
          <a:gradFill>
            <a:gsLst>
              <a:gs pos="0">
                <a:schemeClr val="accent2">
                  <a:lumMod val="40000"/>
                  <a:lumOff val="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998730"/>
            <a:ext cx="8210255" cy="1305145"/>
          </a:xfrm>
          <a:prstGeom prst="rect">
            <a:avLst/>
          </a:prstGeom>
          <a:ln>
            <a:noFill/>
          </a:ln>
          <a:effectLst>
            <a:innerShdw blurRad="63500" dist="50800" dir="8100000">
              <a:prstClr val="black">
                <a:alpha val="50000"/>
              </a:prstClr>
            </a:innerShdw>
          </a:effec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400" dirty="0" smtClean="0">
                <a:latin typeface="Adobe Heiti Std R" pitchFamily="34" charset="-128"/>
                <a:ea typeface="Adobe Heiti Std R" pitchFamily="34" charset="-128"/>
              </a:rPr>
              <a:t>In situ carbon turnover dynamics and the role of soil</a:t>
            </a:r>
          </a:p>
          <a:p>
            <a:pPr marL="0" indent="0">
              <a:buFont typeface="Arial" pitchFamily="34" charset="0"/>
              <a:buNone/>
            </a:pPr>
            <a:r>
              <a:rPr lang="en-GB" sz="3400" dirty="0" smtClean="0">
                <a:latin typeface="Adobe Heiti Std R" pitchFamily="34" charset="-128"/>
                <a:ea typeface="Adobe Heiti Std R" pitchFamily="34" charset="-128"/>
              </a:rPr>
              <a:t>microorganisms therein: a climate warming study in an Alpine ecosystem</a:t>
            </a:r>
            <a:r>
              <a:rPr lang="en-GB" sz="2800" dirty="0" smtClean="0"/>
              <a:t/>
            </a:r>
            <a:br>
              <a:rPr lang="en-GB" sz="2800" dirty="0" smtClean="0"/>
            </a:br>
            <a:r>
              <a:rPr lang="en-GB" sz="2300" i="1" dirty="0" err="1" smtClean="0"/>
              <a:t>Djukic</a:t>
            </a:r>
            <a:r>
              <a:rPr lang="en-GB" sz="2300" i="1" dirty="0" smtClean="0"/>
              <a:t> I et al., 2013, FEMS Microbiology Ecology, 83, 112-124</a:t>
            </a:r>
            <a:endParaRPr lang="de-AT" sz="23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8235915" cy="1530170"/>
          </a:xfrm>
          <a:prstGeom prst="roundRect">
            <a:avLst/>
          </a:prstGeom>
          <a:gradFill>
            <a:gsLst>
              <a:gs pos="0">
                <a:schemeClr val="accent3"/>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lnSpcReduction="10000"/>
          </a:bodyPr>
          <a:lstStyle/>
          <a:p>
            <a:pPr marL="0" indent="0">
              <a:buNone/>
            </a:pPr>
            <a:r>
              <a:rPr lang="en-GB" sz="2400" dirty="0" smtClean="0">
                <a:latin typeface="Adobe Heiti Std R" pitchFamily="34" charset="-128"/>
                <a:ea typeface="Adobe Heiti Std R" pitchFamily="34" charset="-128"/>
              </a:rPr>
              <a:t>Experimental determination of climate-change effects on above-ground and below-ground organic matter in alpine grasslands by translocation of cores</a:t>
            </a:r>
            <a:r>
              <a:rPr lang="en-GB" sz="2800" dirty="0" smtClean="0"/>
              <a:t/>
            </a:r>
            <a:br>
              <a:rPr lang="en-GB" sz="2800" dirty="0" smtClean="0"/>
            </a:br>
            <a:r>
              <a:rPr lang="en-GB" sz="1800" i="1" dirty="0" err="1" smtClean="0"/>
              <a:t>Egli</a:t>
            </a:r>
            <a:r>
              <a:rPr lang="en-GB" sz="1800" i="1" dirty="0" smtClean="0"/>
              <a:t> M et al., 2004, Journal of Plant Nutrition &amp; Soil Science, 167, 457-470</a:t>
            </a:r>
            <a:endParaRPr lang="de-AT" sz="1800" i="1" dirty="0" smtClean="0"/>
          </a:p>
        </p:txBody>
      </p:sp>
      <p:sp>
        <p:nvSpPr>
          <p:cNvPr id="3" name="Textfeld 2"/>
          <p:cNvSpPr txBox="1"/>
          <p:nvPr/>
        </p:nvSpPr>
        <p:spPr>
          <a:xfrm>
            <a:off x="521551" y="2753925"/>
            <a:ext cx="8622450" cy="3785652"/>
          </a:xfrm>
          <a:prstGeom prst="rect">
            <a:avLst/>
          </a:prstGeom>
          <a:noFill/>
        </p:spPr>
        <p:txBody>
          <a:bodyPr wrap="square" rtlCol="0">
            <a:spAutoFit/>
          </a:bodyPr>
          <a:lstStyle/>
          <a:p>
            <a:r>
              <a:rPr lang="de-AT" sz="2400" b="1" dirty="0" smtClean="0"/>
              <a:t>Location</a:t>
            </a:r>
            <a:r>
              <a:rPr lang="de-AT" sz="2400" dirty="0" smtClean="0"/>
              <a:t>: </a:t>
            </a:r>
            <a:r>
              <a:rPr lang="de-AT" sz="2400" dirty="0" err="1" smtClean="0"/>
              <a:t>Vereina</a:t>
            </a:r>
            <a:r>
              <a:rPr lang="de-AT" sz="2400" dirty="0" smtClean="0"/>
              <a:t> Valley, Swiss Alps</a:t>
            </a:r>
          </a:p>
          <a:p>
            <a:r>
              <a:rPr lang="de-AT" sz="2400" b="1" dirty="0" smtClean="0"/>
              <a:t>Sites</a:t>
            </a:r>
            <a:r>
              <a:rPr lang="de-AT" sz="2400" dirty="0" smtClean="0"/>
              <a:t>: 2 </a:t>
            </a:r>
            <a:r>
              <a:rPr lang="de-AT" sz="2400" dirty="0" err="1" smtClean="0"/>
              <a:t>sites</a:t>
            </a:r>
            <a:r>
              <a:rPr lang="de-AT" sz="2400" dirty="0" smtClean="0"/>
              <a:t>, </a:t>
            </a:r>
            <a:r>
              <a:rPr lang="de-AT" sz="2400" dirty="0" err="1" smtClean="0"/>
              <a:t>both</a:t>
            </a:r>
            <a:r>
              <a:rPr lang="de-AT" sz="2400" dirty="0" smtClean="0"/>
              <a:t> in alpine </a:t>
            </a:r>
            <a:r>
              <a:rPr lang="de-AT" sz="2400" dirty="0" err="1" smtClean="0"/>
              <a:t>grassland</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1895 - 2525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a:t>
            </a:r>
            <a:r>
              <a:rPr lang="de-AT" sz="2400" dirty="0"/>
              <a:t>1.1 – </a:t>
            </a:r>
            <a:r>
              <a:rPr lang="de-AT" sz="2400" dirty="0" smtClean="0"/>
              <a:t>-2.2 °C; MAP ~1800 mm</a:t>
            </a:r>
          </a:p>
          <a:p>
            <a:r>
              <a:rPr lang="de-AT" sz="2400" b="1" dirty="0" err="1" smtClean="0"/>
              <a:t>Method</a:t>
            </a:r>
            <a:r>
              <a:rPr lang="de-AT" sz="2400" dirty="0" smtClean="0"/>
              <a:t>: </a:t>
            </a:r>
            <a:r>
              <a:rPr lang="de-AT" sz="2400" dirty="0"/>
              <a:t>high-</a:t>
            </a:r>
            <a:r>
              <a:rPr lang="de-AT" sz="2400" dirty="0" err="1"/>
              <a:t>to</a:t>
            </a:r>
            <a:r>
              <a:rPr lang="de-AT" sz="2400" dirty="0"/>
              <a:t>-</a:t>
            </a:r>
            <a:r>
              <a:rPr lang="de-AT" sz="2400" dirty="0" err="1"/>
              <a:t>low</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a:t>
            </a:r>
            <a:r>
              <a:rPr lang="de-AT" sz="2400" dirty="0" err="1" smtClean="0"/>
              <a:t>of</a:t>
            </a:r>
            <a:r>
              <a:rPr lang="de-AT" sz="2400" dirty="0" smtClean="0"/>
              <a:t> 7 × 50 cm in </a:t>
            </a:r>
            <a:r>
              <a:rPr lang="de-AT" sz="2400" dirty="0" err="1" smtClean="0"/>
              <a:t>mesh</a:t>
            </a:r>
            <a:r>
              <a:rPr lang="de-AT" sz="2400" dirty="0" smtClean="0"/>
              <a:t> </a:t>
            </a:r>
            <a:r>
              <a:rPr lang="de-AT" sz="2400" dirty="0" err="1" smtClean="0"/>
              <a:t>bags</a:t>
            </a:r>
            <a:r>
              <a:rPr lang="de-AT" sz="2400" dirty="0" smtClean="0"/>
              <a:t>; 12 </a:t>
            </a:r>
            <a:r>
              <a:rPr lang="de-AT" sz="2400" dirty="0" err="1" smtClean="0"/>
              <a:t>cores</a:t>
            </a:r>
            <a:r>
              <a:rPr lang="de-AT" sz="2400" dirty="0" smtClean="0"/>
              <a:t> </a:t>
            </a:r>
            <a:r>
              <a:rPr lang="de-AT" sz="2400" dirty="0" err="1" smtClean="0"/>
              <a:t>from</a:t>
            </a:r>
            <a:r>
              <a:rPr lang="de-AT" sz="2400" dirty="0" smtClean="0"/>
              <a:t> top </a:t>
            </a:r>
            <a:r>
              <a:rPr lang="de-AT" sz="2400" dirty="0" err="1" smtClean="0"/>
              <a:t>for</a:t>
            </a:r>
            <a:r>
              <a:rPr lang="de-AT" sz="2400" dirty="0" smtClean="0"/>
              <a:t> </a:t>
            </a:r>
            <a:r>
              <a:rPr lang="de-AT" sz="2400" dirty="0" err="1" smtClean="0"/>
              <a:t>translocation</a:t>
            </a:r>
            <a:r>
              <a:rPr lang="de-AT" sz="2400" dirty="0" smtClean="0"/>
              <a:t>, 2 × 16 </a:t>
            </a:r>
            <a:r>
              <a:rPr lang="de-AT" sz="2400" dirty="0" err="1" smtClean="0"/>
              <a:t>cores</a:t>
            </a:r>
            <a:r>
              <a:rPr lang="de-AT" sz="2400" dirty="0" smtClean="0"/>
              <a:t> </a:t>
            </a:r>
            <a:r>
              <a:rPr lang="de-AT" sz="2400" dirty="0" err="1" smtClean="0"/>
              <a:t>as</a:t>
            </a:r>
            <a:r>
              <a:rPr lang="de-AT" sz="2400" dirty="0" smtClean="0"/>
              <a:t> </a:t>
            </a:r>
            <a:r>
              <a:rPr lang="de-AT" sz="2400" dirty="0" err="1" smtClean="0"/>
              <a:t>controls</a:t>
            </a:r>
            <a:endParaRPr lang="de-AT" sz="2400" dirty="0" smtClean="0"/>
          </a:p>
          <a:p>
            <a:r>
              <a:rPr lang="de-AT" sz="2400" b="1" dirty="0" smtClean="0"/>
              <a:t>Duration</a:t>
            </a:r>
            <a:r>
              <a:rPr lang="de-AT" sz="2400" dirty="0" smtClean="0"/>
              <a:t>: 2 </a:t>
            </a:r>
            <a:r>
              <a:rPr lang="de-AT" sz="2400" dirty="0" err="1" smtClean="0"/>
              <a:t>years</a:t>
            </a:r>
            <a:endParaRPr lang="de-AT" sz="2400" dirty="0" smtClean="0"/>
          </a:p>
          <a:p>
            <a:r>
              <a:rPr lang="de-AT" sz="2400" b="1" dirty="0" err="1" smtClean="0"/>
              <a:t>Scope</a:t>
            </a:r>
            <a:r>
              <a:rPr lang="de-AT" sz="2400" dirty="0" smtClean="0"/>
              <a:t>: </a:t>
            </a:r>
            <a:r>
              <a:rPr lang="de-AT" sz="2400" dirty="0" err="1" smtClean="0"/>
              <a:t>Effect</a:t>
            </a:r>
            <a:r>
              <a:rPr lang="de-AT" sz="2400" dirty="0" smtClean="0"/>
              <a:t> </a:t>
            </a:r>
            <a:r>
              <a:rPr lang="de-AT" sz="2400" dirty="0" err="1" smtClean="0"/>
              <a:t>of</a:t>
            </a:r>
            <a:r>
              <a:rPr lang="de-AT" sz="2400" dirty="0" smtClean="0"/>
              <a:t> </a:t>
            </a:r>
            <a:r>
              <a:rPr lang="de-AT" sz="2400" dirty="0" err="1" smtClean="0"/>
              <a:t>increased</a:t>
            </a:r>
            <a:r>
              <a:rPr lang="de-AT" sz="2400" dirty="0" smtClean="0"/>
              <a:t> </a:t>
            </a:r>
            <a:r>
              <a:rPr lang="de-AT" sz="2400" dirty="0" err="1" smtClean="0"/>
              <a:t>temperatures</a:t>
            </a:r>
            <a:r>
              <a:rPr lang="de-AT" sz="2400" dirty="0" smtClean="0"/>
              <a:t> on </a:t>
            </a:r>
            <a:br>
              <a:rPr lang="de-AT" sz="2400" dirty="0" smtClean="0"/>
            </a:br>
            <a:r>
              <a:rPr lang="de-AT" sz="2400" dirty="0" err="1" smtClean="0"/>
              <a:t>phytomass</a:t>
            </a:r>
            <a:r>
              <a:rPr lang="de-AT" sz="2400" dirty="0" smtClean="0"/>
              <a:t> </a:t>
            </a:r>
            <a:r>
              <a:rPr lang="de-AT" sz="2400" dirty="0" err="1" smtClean="0"/>
              <a:t>and</a:t>
            </a:r>
            <a:r>
              <a:rPr lang="de-AT" sz="2400" dirty="0" smtClean="0"/>
              <a:t> </a:t>
            </a:r>
            <a:r>
              <a:rPr lang="de-AT" sz="2400" dirty="0" err="1" smtClean="0"/>
              <a:t>organic</a:t>
            </a:r>
            <a:r>
              <a:rPr lang="de-AT" sz="2400" dirty="0" smtClean="0"/>
              <a:t> matter in cool alpine </a:t>
            </a:r>
            <a:r>
              <a:rPr lang="de-AT" sz="2400" dirty="0" err="1" smtClean="0"/>
              <a:t>areas</a:t>
            </a:r>
            <a:r>
              <a:rPr lang="de-AT" sz="2400" dirty="0" smtClean="0"/>
              <a:t/>
            </a:r>
            <a:br>
              <a:rPr lang="de-AT" sz="2400" dirty="0" smtClean="0"/>
            </a:br>
            <a:r>
              <a:rPr lang="de-AT" sz="2400" b="1" dirty="0" smtClean="0"/>
              <a:t>Analysis</a:t>
            </a:r>
            <a:r>
              <a:rPr lang="de-AT" sz="2400" dirty="0" smtClean="0"/>
              <a:t>: Total SOC, </a:t>
            </a:r>
            <a:r>
              <a:rPr lang="de-AT" sz="2400" dirty="0" err="1" smtClean="0"/>
              <a:t>phytomass</a:t>
            </a:r>
            <a:r>
              <a:rPr lang="de-AT" sz="2400" dirty="0" smtClean="0"/>
              <a:t>, </a:t>
            </a:r>
            <a:r>
              <a:rPr lang="de-AT" sz="2400" dirty="0" err="1" smtClean="0"/>
              <a:t>soil</a:t>
            </a:r>
            <a:r>
              <a:rPr lang="de-AT" sz="2400" dirty="0" smtClean="0"/>
              <a:t> </a:t>
            </a:r>
            <a:r>
              <a:rPr lang="de-AT" sz="2400" dirty="0" err="1" smtClean="0"/>
              <a:t>chemistry</a:t>
            </a:r>
            <a:endParaRPr lang="de-AT" sz="2400" baseline="30000"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978" y="5359180"/>
            <a:ext cx="2256289" cy="149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3416320"/>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en-GB" sz="2400" dirty="0" smtClean="0"/>
          </a:p>
          <a:p>
            <a:pPr marL="342900" indent="-342900">
              <a:buFont typeface="Arial" pitchFamily="34" charset="0"/>
              <a:buChar char="•"/>
            </a:pPr>
            <a:r>
              <a:rPr lang="en-GB" sz="2400" dirty="0"/>
              <a:t>Distinct decrease in above-ground </a:t>
            </a:r>
            <a:r>
              <a:rPr lang="en-GB" sz="2400" dirty="0" smtClean="0"/>
              <a:t>plant biomass </a:t>
            </a:r>
            <a:r>
              <a:rPr lang="en-GB" sz="2400" dirty="0"/>
              <a:t>(-45%) </a:t>
            </a:r>
            <a:r>
              <a:rPr lang="en-GB" sz="2400" dirty="0" smtClean="0"/>
              <a:t>after </a:t>
            </a:r>
            <a:r>
              <a:rPr lang="en-GB" sz="2400" dirty="0"/>
              <a:t>two </a:t>
            </a:r>
            <a:r>
              <a:rPr lang="en-GB" sz="2400" dirty="0" smtClean="0"/>
              <a:t>years caused by warming (+1.5°C, “die-back effect”).</a:t>
            </a:r>
            <a:endParaRPr lang="en-GB" sz="2400" dirty="0"/>
          </a:p>
          <a:p>
            <a:pPr marL="342900" indent="-342900">
              <a:buFont typeface="Arial" pitchFamily="34" charset="0"/>
              <a:buChar char="•"/>
            </a:pPr>
            <a:r>
              <a:rPr lang="en-GB" sz="2400" dirty="0" smtClean="0"/>
              <a:t>Below-ground </a:t>
            </a:r>
            <a:r>
              <a:rPr lang="en-GB" sz="2400" dirty="0" err="1" smtClean="0"/>
              <a:t>phytomass</a:t>
            </a:r>
            <a:r>
              <a:rPr lang="en-GB" sz="2400" dirty="0" smtClean="0"/>
              <a:t> decreased significantly (up to 50%) in the top 5 cm</a:t>
            </a:r>
            <a:r>
              <a:rPr lang="en-GB" sz="2400" dirty="0"/>
              <a:t>, probably caused </a:t>
            </a:r>
            <a:r>
              <a:rPr lang="en-GB" sz="2400" dirty="0" smtClean="0"/>
              <a:t>by reduced </a:t>
            </a:r>
            <a:r>
              <a:rPr lang="en-GB" sz="2400" dirty="0"/>
              <a:t>photosynthesis and hence C flow </a:t>
            </a:r>
            <a:r>
              <a:rPr lang="en-GB" sz="2400" dirty="0" smtClean="0"/>
              <a:t>to below-ground.</a:t>
            </a:r>
          </a:p>
          <a:p>
            <a:pPr marL="342900" indent="-342900">
              <a:buFont typeface="Arial" pitchFamily="34" charset="0"/>
              <a:buChar char="•"/>
            </a:pPr>
            <a:r>
              <a:rPr lang="de-AT" sz="2400" dirty="0" smtClean="0"/>
              <a:t>Rapid </a:t>
            </a:r>
            <a:r>
              <a:rPr lang="de-AT" sz="2400" dirty="0" err="1" smtClean="0"/>
              <a:t>climate</a:t>
            </a:r>
            <a:r>
              <a:rPr lang="de-AT" sz="2400" dirty="0" smtClean="0"/>
              <a:t> </a:t>
            </a:r>
            <a:r>
              <a:rPr lang="de-AT" sz="2400" dirty="0" err="1" smtClean="0"/>
              <a:t>change</a:t>
            </a:r>
            <a:r>
              <a:rPr lang="de-AT" sz="2400" dirty="0" smtClean="0"/>
              <a:t> </a:t>
            </a:r>
            <a:r>
              <a:rPr lang="de-AT" sz="2400" dirty="0" err="1" smtClean="0"/>
              <a:t>exceeded</a:t>
            </a:r>
            <a:r>
              <a:rPr lang="de-AT" sz="2400" dirty="0" smtClean="0"/>
              <a:t> </a:t>
            </a:r>
            <a:r>
              <a:rPr lang="de-AT" sz="2400" dirty="0" err="1" smtClean="0"/>
              <a:t>the</a:t>
            </a:r>
            <a:r>
              <a:rPr lang="de-AT" sz="2400" dirty="0" smtClean="0"/>
              <a:t> </a:t>
            </a:r>
            <a:r>
              <a:rPr lang="de-AT" sz="2400" dirty="0" err="1" smtClean="0"/>
              <a:t>ability</a:t>
            </a:r>
            <a:r>
              <a:rPr lang="de-AT" sz="2400" dirty="0" smtClean="0"/>
              <a:t> </a:t>
            </a:r>
            <a:r>
              <a:rPr lang="de-AT" sz="2400" dirty="0" err="1" smtClean="0"/>
              <a:t>of</a:t>
            </a:r>
            <a:r>
              <a:rPr lang="de-AT" sz="2400" dirty="0" smtClean="0"/>
              <a:t> </a:t>
            </a:r>
            <a:r>
              <a:rPr lang="de-AT" sz="2400" dirty="0" err="1" smtClean="0"/>
              <a:t>the</a:t>
            </a:r>
            <a:r>
              <a:rPr lang="de-AT" sz="2400" dirty="0" smtClean="0"/>
              <a:t> </a:t>
            </a:r>
            <a:r>
              <a:rPr lang="de-AT" sz="2400" dirty="0" err="1" smtClean="0"/>
              <a:t>grassland</a:t>
            </a:r>
            <a:r>
              <a:rPr lang="de-AT" sz="2400" dirty="0" smtClean="0"/>
              <a:t> </a:t>
            </a:r>
            <a:r>
              <a:rPr lang="de-AT" sz="2400" dirty="0" err="1" smtClean="0"/>
              <a:t>to</a:t>
            </a:r>
            <a:r>
              <a:rPr lang="de-AT" sz="2400" dirty="0" smtClean="0"/>
              <a:t> </a:t>
            </a:r>
            <a:r>
              <a:rPr lang="de-AT" sz="2400" dirty="0" err="1" smtClean="0"/>
              <a:t>adapt</a:t>
            </a:r>
            <a:r>
              <a:rPr lang="de-AT" sz="2400" dirty="0" smtClean="0"/>
              <a:t>.</a:t>
            </a:r>
            <a:endParaRPr lang="en-GB" sz="2400" dirty="0"/>
          </a:p>
        </p:txBody>
      </p:sp>
      <p:sp>
        <p:nvSpPr>
          <p:cNvPr id="7" name="Abgerundetes Rechteck 6"/>
          <p:cNvSpPr/>
          <p:nvPr/>
        </p:nvSpPr>
        <p:spPr>
          <a:xfrm>
            <a:off x="431540" y="908991"/>
            <a:ext cx="8235915" cy="1530170"/>
          </a:xfrm>
          <a:prstGeom prst="roundRect">
            <a:avLst/>
          </a:prstGeom>
          <a:gradFill>
            <a:gsLst>
              <a:gs pos="0">
                <a:schemeClr val="accent3"/>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smtClean="0">
                <a:latin typeface="Adobe Heiti Std R" pitchFamily="34" charset="-128"/>
                <a:ea typeface="Adobe Heiti Std R" pitchFamily="34" charset="-128"/>
              </a:rPr>
              <a:t>Experimental determination of climate-change effects on above-ground and below-ground organic matter in alpine grasslands by translocation of cores</a:t>
            </a:r>
            <a:r>
              <a:rPr lang="en-GB" sz="2800" smtClean="0"/>
              <a:t/>
            </a:r>
            <a:br>
              <a:rPr lang="en-GB" sz="2800" smtClean="0"/>
            </a:br>
            <a:r>
              <a:rPr lang="en-GB" sz="1800" i="1" smtClean="0"/>
              <a:t>Egli M et al., 2004, Journal of Plant Nutrition &amp; Soil Science, 167, 457-470</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descr="Wald_Bo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94129"/>
            <a:ext cx="9160542" cy="3700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haltsplatzhalter 2"/>
          <p:cNvSpPr>
            <a:spLocks noGrp="1"/>
          </p:cNvSpPr>
          <p:nvPr>
            <p:ph idx="1"/>
          </p:nvPr>
        </p:nvSpPr>
        <p:spPr>
          <a:xfrm>
            <a:off x="457200" y="548680"/>
            <a:ext cx="8229600" cy="4934145"/>
          </a:xfrm>
        </p:spPr>
        <p:txBody>
          <a:bodyPr>
            <a:normAutofit/>
          </a:bodyPr>
          <a:lstStyle/>
          <a:p>
            <a:pPr marL="0" indent="0">
              <a:buNone/>
            </a:pPr>
            <a:r>
              <a:rPr lang="de-AT" sz="4000" dirty="0" smtClean="0"/>
              <a:t>Content</a:t>
            </a:r>
          </a:p>
          <a:p>
            <a:pPr marL="0" indent="0">
              <a:buNone/>
            </a:pPr>
            <a:endParaRPr lang="de-AT" sz="4000" dirty="0" smtClean="0"/>
          </a:p>
          <a:p>
            <a:r>
              <a:rPr lang="de-AT" i="1" dirty="0" smtClean="0"/>
              <a:t>In situ </a:t>
            </a:r>
            <a:r>
              <a:rPr lang="de-AT" dirty="0" err="1" smtClean="0"/>
              <a:t>warming</a:t>
            </a:r>
            <a:r>
              <a:rPr lang="de-AT" dirty="0" smtClean="0"/>
              <a:t> </a:t>
            </a:r>
            <a:r>
              <a:rPr lang="de-AT" dirty="0" err="1" smtClean="0"/>
              <a:t>vs</a:t>
            </a:r>
            <a:r>
              <a:rPr lang="de-AT" dirty="0" smtClean="0"/>
              <a:t> </a:t>
            </a:r>
            <a:r>
              <a:rPr lang="de-AT" dirty="0" err="1" smtClean="0"/>
              <a:t>translocations</a:t>
            </a:r>
            <a:endParaRPr lang="de-AT" dirty="0" smtClean="0"/>
          </a:p>
          <a:p>
            <a:r>
              <a:rPr lang="de-AT" dirty="0" err="1" smtClean="0"/>
              <a:t>Translocation</a:t>
            </a:r>
            <a:r>
              <a:rPr lang="de-AT" dirty="0" smtClean="0"/>
              <a:t> </a:t>
            </a:r>
            <a:r>
              <a:rPr lang="de-AT" dirty="0" err="1" smtClean="0"/>
              <a:t>methods</a:t>
            </a:r>
            <a:endParaRPr lang="de-AT" dirty="0" smtClean="0"/>
          </a:p>
          <a:p>
            <a:r>
              <a:rPr lang="de-AT" dirty="0" err="1" smtClean="0"/>
              <a:t>Translocation</a:t>
            </a:r>
            <a:r>
              <a:rPr lang="de-AT" dirty="0" smtClean="0"/>
              <a:t> </a:t>
            </a:r>
            <a:r>
              <a:rPr lang="de-AT" dirty="0" err="1" smtClean="0"/>
              <a:t>types</a:t>
            </a:r>
            <a:endParaRPr lang="de-AT" dirty="0" smtClean="0"/>
          </a:p>
          <a:p>
            <a:r>
              <a:rPr lang="de-AT" dirty="0" smtClean="0"/>
              <a:t>Review </a:t>
            </a:r>
            <a:r>
              <a:rPr lang="de-AT" dirty="0" err="1" smtClean="0"/>
              <a:t>of</a:t>
            </a:r>
            <a:r>
              <a:rPr lang="de-AT" dirty="0" smtClean="0"/>
              <a:t> </a:t>
            </a:r>
            <a:r>
              <a:rPr lang="de-AT" dirty="0" err="1" smtClean="0"/>
              <a:t>altitudinal</a:t>
            </a:r>
            <a:r>
              <a:rPr lang="de-AT" dirty="0" smtClean="0"/>
              <a:t> </a:t>
            </a:r>
            <a:r>
              <a:rPr lang="de-AT" dirty="0" err="1" smtClean="0"/>
              <a:t>translocation</a:t>
            </a:r>
            <a:r>
              <a:rPr lang="de-AT" dirty="0" smtClean="0"/>
              <a:t> </a:t>
            </a:r>
            <a:r>
              <a:rPr lang="de-AT" dirty="0" err="1" smtClean="0"/>
              <a:t>studies</a:t>
            </a:r>
            <a:endParaRPr lang="de-AT" dirty="0" smtClean="0"/>
          </a:p>
          <a:p>
            <a:r>
              <a:rPr lang="de-AT" dirty="0" smtClean="0"/>
              <a:t>Summary </a:t>
            </a:r>
            <a:r>
              <a:rPr lang="de-AT" dirty="0" err="1" smtClean="0"/>
              <a:t>of</a:t>
            </a:r>
            <a:r>
              <a:rPr lang="de-AT" dirty="0" smtClean="0"/>
              <a:t> </a:t>
            </a:r>
            <a:r>
              <a:rPr lang="de-AT" dirty="0" err="1" smtClean="0"/>
              <a:t>results</a:t>
            </a:r>
            <a:endParaRPr lang="en-GB" dirty="0"/>
          </a:p>
        </p:txBody>
      </p:sp>
      <p:sp>
        <p:nvSpPr>
          <p:cNvPr id="8" name="Rechteck 7"/>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46116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7" name="Abgerundetes Rechteck 6"/>
          <p:cNvSpPr/>
          <p:nvPr/>
        </p:nvSpPr>
        <p:spPr>
          <a:xfrm>
            <a:off x="431540" y="908991"/>
            <a:ext cx="8235915" cy="1530170"/>
          </a:xfrm>
          <a:prstGeom prst="roundRect">
            <a:avLst/>
          </a:prstGeom>
          <a:gradFill>
            <a:gsLst>
              <a:gs pos="0">
                <a:schemeClr val="accent3"/>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latin typeface="Adobe Heiti Std R" pitchFamily="34" charset="-128"/>
                <a:ea typeface="Adobe Heiti Std R" pitchFamily="34" charset="-128"/>
              </a:rPr>
              <a:t>Experimental determination of climate-change effects on above-ground and below-ground organic matter in alpine grasslands by translocation of cores</a:t>
            </a:r>
            <a:r>
              <a:rPr lang="en-GB" sz="2800" dirty="0" smtClean="0"/>
              <a:t/>
            </a:r>
            <a:br>
              <a:rPr lang="en-GB" sz="2800" dirty="0" smtClean="0"/>
            </a:br>
            <a:r>
              <a:rPr lang="en-GB" sz="1800" i="1" dirty="0" err="1" smtClean="0"/>
              <a:t>Egli</a:t>
            </a:r>
            <a:r>
              <a:rPr lang="en-GB" sz="1800" i="1" dirty="0" smtClean="0"/>
              <a:t> M et al., 2004, Journal of Plant Nutrition &amp; Soil Science, 167, 457-470</a:t>
            </a:r>
            <a:endParaRPr lang="de-AT" sz="1800" i="1" dirty="0" smtClean="0"/>
          </a:p>
        </p:txBody>
      </p:sp>
      <p:sp>
        <p:nvSpPr>
          <p:cNvPr id="6" name="Abgerundetes Rechteck 5"/>
          <p:cNvSpPr/>
          <p:nvPr/>
        </p:nvSpPr>
        <p:spPr>
          <a:xfrm>
            <a:off x="431540" y="2753925"/>
            <a:ext cx="8235915" cy="1530170"/>
          </a:xfrm>
          <a:prstGeom prst="roundRect">
            <a:avLst/>
          </a:prstGeom>
          <a:gradFill>
            <a:gsLst>
              <a:gs pos="0">
                <a:schemeClr val="accent3">
                  <a:lumMod val="50000"/>
                </a:scheme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nhaltsplatzhalter 2"/>
          <p:cNvSpPr txBox="1">
            <a:spLocks/>
          </p:cNvSpPr>
          <p:nvPr/>
        </p:nvSpPr>
        <p:spPr>
          <a:xfrm>
            <a:off x="466872" y="2843935"/>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Soil microbial communities in (sub)alpine grasslands indicate a moderate </a:t>
            </a:r>
            <a:r>
              <a:rPr lang="en-GB" sz="2400" dirty="0" smtClean="0">
                <a:latin typeface="Adobe Heiti Std R" pitchFamily="34" charset="-128"/>
                <a:ea typeface="Adobe Heiti Std R" pitchFamily="34" charset="-128"/>
              </a:rPr>
              <a:t>shift towards </a:t>
            </a:r>
            <a:r>
              <a:rPr lang="en-GB" sz="2400" dirty="0">
                <a:latin typeface="Adobe Heiti Std R" pitchFamily="34" charset="-128"/>
                <a:ea typeface="Adobe Heiti Std R" pitchFamily="34" charset="-128"/>
              </a:rPr>
              <a:t>new environmental conditions 11 years after soil translocation</a:t>
            </a:r>
            <a:r>
              <a:rPr lang="en-GB" sz="2800" dirty="0" smtClean="0"/>
              <a:t/>
            </a:r>
            <a:br>
              <a:rPr lang="en-GB" sz="2800" dirty="0" smtClean="0"/>
            </a:br>
            <a:r>
              <a:rPr lang="en-GB" sz="1800" i="1" dirty="0" smtClean="0"/>
              <a:t>Budge K et al., 2011, Soil Biology &amp; Biochemistry, 43, 1148-1154</a:t>
            </a:r>
            <a:endParaRPr lang="de-AT" sz="1800" i="1" dirty="0" smtClean="0"/>
          </a:p>
        </p:txBody>
      </p:sp>
      <p:sp>
        <p:nvSpPr>
          <p:cNvPr id="10" name="Textfeld 9"/>
          <p:cNvSpPr txBox="1"/>
          <p:nvPr/>
        </p:nvSpPr>
        <p:spPr>
          <a:xfrm>
            <a:off x="521550" y="4464115"/>
            <a:ext cx="8622450" cy="2308324"/>
          </a:xfrm>
          <a:prstGeom prst="rect">
            <a:avLst/>
          </a:prstGeom>
          <a:noFill/>
        </p:spPr>
        <p:txBody>
          <a:bodyPr wrap="square" rtlCol="0">
            <a:spAutoFit/>
          </a:bodyPr>
          <a:lstStyle/>
          <a:p>
            <a:r>
              <a:rPr lang="de-AT" sz="2400" dirty="0" err="1" smtClean="0"/>
              <a:t>Resampled</a:t>
            </a:r>
            <a:r>
              <a:rPr lang="de-AT" sz="2400" dirty="0" smtClean="0"/>
              <a:t> </a:t>
            </a:r>
            <a:r>
              <a:rPr lang="de-AT" sz="2400" dirty="0" err="1" smtClean="0"/>
              <a:t>cores</a:t>
            </a:r>
            <a:r>
              <a:rPr lang="de-AT" sz="2400" dirty="0" smtClean="0"/>
              <a:t> </a:t>
            </a:r>
            <a:r>
              <a:rPr lang="de-AT" sz="2400" dirty="0" err="1" smtClean="0"/>
              <a:t>from</a:t>
            </a:r>
            <a:r>
              <a:rPr lang="de-AT" sz="2400" dirty="0" smtClean="0"/>
              <a:t> </a:t>
            </a:r>
            <a:r>
              <a:rPr lang="de-AT" sz="2400" dirty="0" err="1" smtClean="0"/>
              <a:t>Egli</a:t>
            </a:r>
            <a:r>
              <a:rPr lang="de-AT" sz="2400" dirty="0" smtClean="0"/>
              <a:t> et al. after 11 </a:t>
            </a:r>
            <a:r>
              <a:rPr lang="de-AT" sz="2400" dirty="0" err="1" smtClean="0"/>
              <a:t>years</a:t>
            </a:r>
            <a:endParaRPr lang="de-AT" sz="2400" dirty="0" smtClean="0"/>
          </a:p>
          <a:p>
            <a:endParaRPr lang="de-AT" sz="2400" dirty="0" smtClean="0"/>
          </a:p>
          <a:p>
            <a:r>
              <a:rPr lang="de-AT" sz="2400" b="1" dirty="0" err="1" smtClean="0"/>
              <a:t>Scope</a:t>
            </a:r>
            <a:r>
              <a:rPr lang="de-AT" sz="2400" dirty="0" smtClean="0"/>
              <a:t>: </a:t>
            </a:r>
            <a:r>
              <a:rPr lang="en-GB" sz="2400" dirty="0" smtClean="0"/>
              <a:t>Investigate differences </a:t>
            </a:r>
            <a:r>
              <a:rPr lang="en-GB" sz="2400" dirty="0"/>
              <a:t>in soil microbial communities across an </a:t>
            </a:r>
            <a:r>
              <a:rPr lang="en-GB" sz="2400" dirty="0" smtClean="0"/>
              <a:t>altitudinal gradient </a:t>
            </a:r>
            <a:r>
              <a:rPr lang="en-GB" sz="2400" dirty="0"/>
              <a:t>and </a:t>
            </a:r>
            <a:r>
              <a:rPr lang="en-GB" sz="2400" dirty="0" smtClean="0"/>
              <a:t>the </a:t>
            </a:r>
            <a:r>
              <a:rPr lang="en-GB" sz="2400" dirty="0"/>
              <a:t>long-term </a:t>
            </a:r>
            <a:r>
              <a:rPr lang="en-GB" sz="2400" dirty="0" smtClean="0"/>
              <a:t>effects </a:t>
            </a:r>
            <a:r>
              <a:rPr lang="en-GB" sz="2400" dirty="0"/>
              <a:t>of </a:t>
            </a:r>
            <a:r>
              <a:rPr lang="en-GB" sz="2400" dirty="0" smtClean="0"/>
              <a:t>high–to-low elevation </a:t>
            </a:r>
            <a:r>
              <a:rPr lang="en-GB" sz="2400" dirty="0" err="1" smtClean="0"/>
              <a:t>translocated</a:t>
            </a:r>
            <a:r>
              <a:rPr lang="en-GB" sz="2400" dirty="0" smtClean="0"/>
              <a:t> soil cores</a:t>
            </a:r>
            <a:r>
              <a:rPr lang="de-AT" sz="2400" dirty="0" smtClean="0"/>
              <a:t/>
            </a:r>
            <a:br>
              <a:rPr lang="de-AT" sz="2400" dirty="0" smtClean="0"/>
            </a:br>
            <a:r>
              <a:rPr lang="de-AT" sz="2400" b="1" dirty="0" smtClean="0"/>
              <a:t>Analysis</a:t>
            </a:r>
            <a:r>
              <a:rPr lang="de-AT" sz="2400" dirty="0" smtClean="0"/>
              <a:t>: PLFAs, total </a:t>
            </a:r>
            <a:r>
              <a:rPr lang="de-AT" sz="2400" dirty="0" err="1" smtClean="0"/>
              <a:t>microbial</a:t>
            </a:r>
            <a:r>
              <a:rPr lang="de-AT" sz="2400" dirty="0" smtClean="0"/>
              <a:t> </a:t>
            </a:r>
            <a:r>
              <a:rPr lang="de-AT" sz="2400" dirty="0" err="1" smtClean="0"/>
              <a:t>biomass</a:t>
            </a:r>
            <a:endParaRPr lang="de-AT" sz="2400" baseline="30000" dirty="0" smtClean="0"/>
          </a:p>
        </p:txBody>
      </p:sp>
      <p:sp>
        <p:nvSpPr>
          <p:cNvPr id="11" name="Rechteck 10"/>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8167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466872" y="953726"/>
            <a:ext cx="8235915" cy="1530170"/>
          </a:xfrm>
          <a:prstGeom prst="roundRect">
            <a:avLst/>
          </a:prstGeom>
          <a:gradFill>
            <a:gsLst>
              <a:gs pos="0">
                <a:schemeClr val="accent3">
                  <a:lumMod val="50000"/>
                </a:scheme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9" name="Inhaltsplatzhalter 2"/>
          <p:cNvSpPr txBox="1">
            <a:spLocks/>
          </p:cNvSpPr>
          <p:nvPr/>
        </p:nvSpPr>
        <p:spPr>
          <a:xfrm>
            <a:off x="466872" y="1043735"/>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Soil microbial communities in (sub)alpine grasslands indicate a moderate </a:t>
            </a:r>
            <a:r>
              <a:rPr lang="en-GB" sz="2400" dirty="0" smtClean="0">
                <a:latin typeface="Adobe Heiti Std R" pitchFamily="34" charset="-128"/>
                <a:ea typeface="Adobe Heiti Std R" pitchFamily="34" charset="-128"/>
              </a:rPr>
              <a:t>shift towards </a:t>
            </a:r>
            <a:r>
              <a:rPr lang="en-GB" sz="2400" dirty="0">
                <a:latin typeface="Adobe Heiti Std R" pitchFamily="34" charset="-128"/>
                <a:ea typeface="Adobe Heiti Std R" pitchFamily="34" charset="-128"/>
              </a:rPr>
              <a:t>new environmental conditions 11 years after soil translocation</a:t>
            </a:r>
            <a:r>
              <a:rPr lang="en-GB" sz="2800" dirty="0" smtClean="0"/>
              <a:t/>
            </a:r>
            <a:br>
              <a:rPr lang="en-GB" sz="2800" dirty="0" smtClean="0"/>
            </a:br>
            <a:r>
              <a:rPr lang="en-GB" sz="1800" i="1" dirty="0" smtClean="0"/>
              <a:t>Budge K et al., 2011, Soil Biology &amp; Biochemistry, 43, 1148-1154</a:t>
            </a:r>
            <a:endParaRPr lang="de-AT" sz="1800" i="1" dirty="0" smtClean="0"/>
          </a:p>
        </p:txBody>
      </p:sp>
      <p:sp>
        <p:nvSpPr>
          <p:cNvPr id="11" name="Textfeld 10"/>
          <p:cNvSpPr txBox="1"/>
          <p:nvPr/>
        </p:nvSpPr>
        <p:spPr>
          <a:xfrm>
            <a:off x="521550" y="2748693"/>
            <a:ext cx="8622450" cy="3046988"/>
          </a:xfrm>
          <a:prstGeom prst="rect">
            <a:avLst/>
          </a:prstGeom>
          <a:noFill/>
        </p:spPr>
        <p:txBody>
          <a:bodyPr wrap="square" rtlCol="0">
            <a:spAutoFit/>
          </a:bodyPr>
          <a:lstStyle/>
          <a:p>
            <a:r>
              <a:rPr lang="de-AT" sz="2400" b="1" dirty="0"/>
              <a:t>Main </a:t>
            </a:r>
            <a:r>
              <a:rPr lang="de-AT" sz="2400" b="1" dirty="0" err="1"/>
              <a:t>findings</a:t>
            </a:r>
            <a:r>
              <a:rPr lang="de-AT" sz="2400" dirty="0"/>
              <a:t>:</a:t>
            </a:r>
            <a:r>
              <a:rPr lang="de-AT" sz="2400" dirty="0" smtClean="0"/>
              <a:t/>
            </a:r>
            <a:br>
              <a:rPr lang="de-AT" sz="2400" dirty="0" smtClean="0"/>
            </a:br>
            <a:endParaRPr lang="en-GB" sz="2400" dirty="0" smtClean="0"/>
          </a:p>
          <a:p>
            <a:pPr marL="342900" indent="-342900">
              <a:buFont typeface="Arial" pitchFamily="34" charset="0"/>
              <a:buChar char="•"/>
            </a:pPr>
            <a:r>
              <a:rPr lang="en-GB" sz="2400" dirty="0" smtClean="0"/>
              <a:t>Significant </a:t>
            </a:r>
            <a:r>
              <a:rPr lang="en-GB" sz="2400" dirty="0"/>
              <a:t>differences in microbial communities </a:t>
            </a:r>
            <a:r>
              <a:rPr lang="en-GB" sz="2400" dirty="0" smtClean="0"/>
              <a:t>between sites.</a:t>
            </a:r>
          </a:p>
          <a:p>
            <a:pPr marL="342900" indent="-342900">
              <a:buFont typeface="Arial" pitchFamily="34" charset="0"/>
              <a:buChar char="•"/>
            </a:pPr>
            <a:r>
              <a:rPr lang="en-GB" sz="2400" dirty="0" smtClean="0"/>
              <a:t>Translocation induced a shift </a:t>
            </a:r>
            <a:r>
              <a:rPr lang="en-GB" sz="2400" dirty="0"/>
              <a:t>in total microbial biomass (TMB) and proportional distribution of structural groups in </a:t>
            </a:r>
            <a:r>
              <a:rPr lang="en-GB" sz="2400" dirty="0" smtClean="0"/>
              <a:t>the </a:t>
            </a:r>
            <a:r>
              <a:rPr lang="en-GB" sz="2400" dirty="0" err="1" smtClean="0"/>
              <a:t>translocated</a:t>
            </a:r>
            <a:r>
              <a:rPr lang="en-GB" sz="2400" dirty="0" smtClean="0"/>
              <a:t> </a:t>
            </a:r>
            <a:r>
              <a:rPr lang="en-GB" sz="2400" dirty="0"/>
              <a:t>cores towards the lower elevation </a:t>
            </a:r>
            <a:r>
              <a:rPr lang="en-GB" sz="2400" dirty="0" smtClean="0"/>
              <a:t>community, probably driven by a combined temperature-vegetation effect.</a:t>
            </a:r>
          </a:p>
          <a:p>
            <a:pPr marL="342900" indent="-342900">
              <a:buFont typeface="Arial" pitchFamily="34" charset="0"/>
              <a:buChar char="•"/>
            </a:pPr>
            <a:r>
              <a:rPr lang="de-AT" sz="2400" dirty="0" err="1" smtClean="0"/>
              <a:t>Soil</a:t>
            </a:r>
            <a:r>
              <a:rPr lang="de-AT" sz="2400" dirty="0" smtClean="0"/>
              <a:t> C </a:t>
            </a:r>
            <a:r>
              <a:rPr lang="de-AT" sz="2400" dirty="0" err="1" smtClean="0"/>
              <a:t>remained</a:t>
            </a:r>
            <a:r>
              <a:rPr lang="de-AT" sz="2400" dirty="0" smtClean="0"/>
              <a:t> </a:t>
            </a:r>
            <a:r>
              <a:rPr lang="de-AT" sz="2400" dirty="0" err="1" smtClean="0"/>
              <a:t>similar</a:t>
            </a:r>
            <a:r>
              <a:rPr lang="de-AT" sz="2400" dirty="0" smtClean="0"/>
              <a:t> </a:t>
            </a:r>
            <a:r>
              <a:rPr lang="de-AT" sz="2400" dirty="0" err="1" smtClean="0"/>
              <a:t>to</a:t>
            </a:r>
            <a:r>
              <a:rPr lang="de-AT" sz="2400" dirty="0" smtClean="0"/>
              <a:t> </a:t>
            </a:r>
            <a:r>
              <a:rPr lang="de-AT" sz="2400" dirty="0" err="1" smtClean="0"/>
              <a:t>the</a:t>
            </a:r>
            <a:r>
              <a:rPr lang="de-AT" sz="2400" dirty="0" smtClean="0"/>
              <a:t> </a:t>
            </a:r>
            <a:r>
              <a:rPr lang="de-AT" sz="2400" dirty="0" err="1" smtClean="0"/>
              <a:t>site</a:t>
            </a:r>
            <a:r>
              <a:rPr lang="de-AT" sz="2400" dirty="0" smtClean="0"/>
              <a:t> </a:t>
            </a:r>
            <a:r>
              <a:rPr lang="de-AT" sz="2400" dirty="0" err="1" smtClean="0"/>
              <a:t>of</a:t>
            </a:r>
            <a:r>
              <a:rPr lang="de-AT" sz="2400" dirty="0" smtClean="0"/>
              <a:t> </a:t>
            </a:r>
            <a:r>
              <a:rPr lang="de-AT" sz="2400" dirty="0" err="1" smtClean="0"/>
              <a:t>origin</a:t>
            </a:r>
            <a:r>
              <a:rPr lang="de-AT" sz="2400" dirty="0" smtClean="0"/>
              <a:t> also after 11 </a:t>
            </a:r>
            <a:r>
              <a:rPr lang="de-AT" sz="2400" dirty="0" err="1" smtClean="0"/>
              <a:t>years</a:t>
            </a:r>
            <a:r>
              <a:rPr lang="de-AT" sz="2400" dirty="0" smtClean="0"/>
              <a:t>.</a:t>
            </a:r>
            <a:endParaRPr lang="en-GB" sz="2400" dirty="0"/>
          </a:p>
        </p:txBody>
      </p:sp>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693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8010890" cy="1304874"/>
          </a:xfrm>
          <a:prstGeom prst="roundRect">
            <a:avLst/>
          </a:prstGeom>
          <a:gradFill>
            <a:gsLst>
              <a:gs pos="0">
                <a:srgbClr val="FFFF66">
                  <a:alpha val="17647"/>
                </a:srgb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200" y="1043736"/>
            <a:ext cx="8165250" cy="1440160"/>
          </a:xfrm>
          <a:ln>
            <a:noFill/>
          </a:ln>
          <a:effectLst>
            <a:innerShdw blurRad="63500" dist="50800" dir="8100000">
              <a:prstClr val="black">
                <a:alpha val="50000"/>
              </a:prstClr>
            </a:innerShdw>
          </a:effectLst>
        </p:spPr>
        <p:txBody>
          <a:bodyPr>
            <a:normAutofit/>
          </a:bodyPr>
          <a:lstStyle/>
          <a:p>
            <a:pPr marL="0" indent="0">
              <a:buNone/>
            </a:pPr>
            <a:r>
              <a:rPr lang="en-GB" sz="2400" dirty="0">
                <a:latin typeface="Adobe Heiti Std R" pitchFamily="34" charset="-128"/>
                <a:ea typeface="Adobe Heiti Std R" pitchFamily="34" charset="-128"/>
              </a:rPr>
              <a:t>Changes in Carbon </a:t>
            </a:r>
            <a:r>
              <a:rPr lang="en-GB" sz="2400" dirty="0" smtClean="0">
                <a:latin typeface="Adobe Heiti Std R" pitchFamily="34" charset="-128"/>
                <a:ea typeface="Adobe Heiti Std R" pitchFamily="34" charset="-128"/>
              </a:rPr>
              <a:t>following Forest </a:t>
            </a:r>
            <a:r>
              <a:rPr lang="en-GB" sz="2400" dirty="0">
                <a:latin typeface="Adobe Heiti Std R" pitchFamily="34" charset="-128"/>
                <a:ea typeface="Adobe Heiti Std R" pitchFamily="34" charset="-128"/>
              </a:rPr>
              <a:t>Soil Transplants </a:t>
            </a:r>
            <a:r>
              <a:rPr lang="en-GB" sz="2400" dirty="0" smtClean="0">
                <a:latin typeface="Adobe Heiti Std R" pitchFamily="34" charset="-128"/>
                <a:ea typeface="Adobe Heiti Std R" pitchFamily="34" charset="-128"/>
              </a:rPr>
              <a:t/>
            </a:r>
            <a:br>
              <a:rPr lang="en-GB" sz="2400" dirty="0" smtClean="0">
                <a:latin typeface="Adobe Heiti Std R" pitchFamily="34" charset="-128"/>
                <a:ea typeface="Adobe Heiti Std R" pitchFamily="34" charset="-128"/>
              </a:rPr>
            </a:br>
            <a:r>
              <a:rPr lang="en-GB" sz="2400" dirty="0" smtClean="0">
                <a:latin typeface="Adobe Heiti Std R" pitchFamily="34" charset="-128"/>
                <a:ea typeface="Adobe Heiti Std R" pitchFamily="34" charset="-128"/>
              </a:rPr>
              <a:t>along an Altitudinal </a:t>
            </a:r>
            <a:r>
              <a:rPr lang="en-GB" sz="2400" dirty="0">
                <a:latin typeface="Adobe Heiti Std R" pitchFamily="34" charset="-128"/>
                <a:ea typeface="Adobe Heiti Std R" pitchFamily="34" charset="-128"/>
              </a:rPr>
              <a:t>Gradient</a:t>
            </a:r>
            <a:r>
              <a:rPr lang="en-GB" sz="2800" dirty="0" smtClean="0"/>
              <a:t/>
            </a:r>
            <a:br>
              <a:rPr lang="en-GB" sz="2800" dirty="0" smtClean="0"/>
            </a:br>
            <a:r>
              <a:rPr lang="en-GB" sz="1800" i="1" dirty="0" err="1" smtClean="0"/>
              <a:t>Garten</a:t>
            </a:r>
            <a:r>
              <a:rPr lang="en-GB" sz="1800" i="1" dirty="0" smtClean="0"/>
              <a:t> CT, 2008, Communications  in Soil Science and Plant Analysis, 39, 2883 - 2893</a:t>
            </a:r>
            <a:endParaRPr lang="de-AT" sz="1800" i="1" dirty="0" smtClean="0"/>
          </a:p>
        </p:txBody>
      </p:sp>
      <p:sp>
        <p:nvSpPr>
          <p:cNvPr id="3" name="Textfeld 2"/>
          <p:cNvSpPr txBox="1"/>
          <p:nvPr/>
        </p:nvSpPr>
        <p:spPr>
          <a:xfrm>
            <a:off x="521551" y="2528900"/>
            <a:ext cx="8622450" cy="4154984"/>
          </a:xfrm>
          <a:prstGeom prst="rect">
            <a:avLst/>
          </a:prstGeom>
          <a:noFill/>
        </p:spPr>
        <p:txBody>
          <a:bodyPr wrap="square" rtlCol="0">
            <a:spAutoFit/>
          </a:bodyPr>
          <a:lstStyle/>
          <a:p>
            <a:r>
              <a:rPr lang="de-AT" sz="2400" b="1" dirty="0" smtClean="0"/>
              <a:t>Location</a:t>
            </a:r>
            <a:r>
              <a:rPr lang="de-AT" sz="2400" dirty="0" smtClean="0"/>
              <a:t>: Great </a:t>
            </a:r>
            <a:r>
              <a:rPr lang="de-AT" sz="2400" dirty="0" err="1" smtClean="0"/>
              <a:t>Smoky</a:t>
            </a:r>
            <a:r>
              <a:rPr lang="de-AT" sz="2400" dirty="0" smtClean="0"/>
              <a:t> Mountains National Park, </a:t>
            </a:r>
            <a:r>
              <a:rPr lang="de-AT" sz="2400" dirty="0" err="1" smtClean="0"/>
              <a:t>Tennesse</a:t>
            </a:r>
            <a:r>
              <a:rPr lang="de-AT" sz="2400" dirty="0" smtClean="0"/>
              <a:t>, USA</a:t>
            </a:r>
          </a:p>
          <a:p>
            <a:r>
              <a:rPr lang="de-AT" sz="2400" b="1" dirty="0" smtClean="0"/>
              <a:t>Sites</a:t>
            </a:r>
            <a:r>
              <a:rPr lang="de-AT" sz="2400" dirty="0" smtClean="0"/>
              <a:t>: 4 </a:t>
            </a:r>
            <a:r>
              <a:rPr lang="de-AT" sz="2400" dirty="0" err="1" smtClean="0"/>
              <a:t>sites</a:t>
            </a:r>
            <a:r>
              <a:rPr lang="de-AT" sz="2400" dirty="0" smtClean="0"/>
              <a:t> </a:t>
            </a:r>
            <a:r>
              <a:rPr lang="de-AT" sz="2400" dirty="0" err="1" smtClean="0"/>
              <a:t>at</a:t>
            </a:r>
            <a:r>
              <a:rPr lang="de-AT" sz="2400" dirty="0" smtClean="0"/>
              <a:t> 2 </a:t>
            </a:r>
            <a:r>
              <a:rPr lang="de-AT" sz="2400" dirty="0" err="1" smtClean="0"/>
              <a:t>elevations</a:t>
            </a:r>
            <a:r>
              <a:rPr lang="de-AT" sz="2400" dirty="0" smtClean="0"/>
              <a:t>, 3 </a:t>
            </a:r>
            <a:r>
              <a:rPr lang="de-AT" sz="2400" dirty="0"/>
              <a:t>in </a:t>
            </a:r>
            <a:r>
              <a:rPr lang="de-AT" sz="2400" dirty="0" err="1"/>
              <a:t>broad-leaf</a:t>
            </a:r>
            <a:r>
              <a:rPr lang="de-AT" sz="2400" dirty="0"/>
              <a:t> </a:t>
            </a:r>
            <a:r>
              <a:rPr lang="de-AT" sz="2400" dirty="0" err="1"/>
              <a:t>deciduous</a:t>
            </a:r>
            <a:r>
              <a:rPr lang="de-AT" sz="2400" dirty="0"/>
              <a:t> </a:t>
            </a:r>
            <a:r>
              <a:rPr lang="de-AT" sz="2400" dirty="0" err="1"/>
              <a:t>forests</a:t>
            </a:r>
            <a:r>
              <a:rPr lang="de-AT" sz="2400" dirty="0"/>
              <a:t>, </a:t>
            </a:r>
            <a:r>
              <a:rPr lang="de-AT" sz="2400" dirty="0" smtClean="0"/>
              <a:t>1 in </a:t>
            </a:r>
            <a:r>
              <a:rPr lang="en-GB" sz="2400" dirty="0" smtClean="0"/>
              <a:t>needle-leaf evergreen </a:t>
            </a:r>
            <a:r>
              <a:rPr lang="en-GB" sz="2400" dirty="0"/>
              <a:t>(spruce and fir) </a:t>
            </a:r>
            <a:r>
              <a:rPr lang="en-GB" sz="2400" dirty="0" smtClean="0"/>
              <a:t>forest</a:t>
            </a:r>
          </a:p>
          <a:p>
            <a:r>
              <a:rPr lang="de-AT" sz="2400" b="1" dirty="0" err="1" smtClean="0"/>
              <a:t>Altitudinal</a:t>
            </a:r>
            <a:r>
              <a:rPr lang="de-AT" sz="2400" b="1" dirty="0" smtClean="0"/>
              <a:t> </a:t>
            </a:r>
            <a:r>
              <a:rPr lang="de-AT" sz="2400" b="1" dirty="0" err="1" smtClean="0"/>
              <a:t>range</a:t>
            </a:r>
            <a:r>
              <a:rPr lang="de-AT" sz="2400" dirty="0" smtClean="0"/>
              <a:t>: 530 – 1570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12.8 – 7.9 °C; </a:t>
            </a:r>
            <a:r>
              <a:rPr lang="de-AT" sz="2400" dirty="0"/>
              <a:t>MAP </a:t>
            </a:r>
            <a:r>
              <a:rPr lang="de-AT" sz="2400" dirty="0" smtClean="0"/>
              <a:t>1613 – 2206 mm</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sieved</a:t>
            </a:r>
            <a:r>
              <a:rPr lang="de-AT" sz="2400" dirty="0" smtClean="0"/>
              <a:t> </a:t>
            </a:r>
            <a:r>
              <a:rPr lang="de-AT" sz="2400" dirty="0" err="1" smtClean="0"/>
              <a:t>soils</a:t>
            </a:r>
            <a:r>
              <a:rPr lang="de-AT" sz="2400" dirty="0" smtClean="0"/>
              <a:t> </a:t>
            </a:r>
            <a:r>
              <a:rPr lang="de-AT" sz="2400" dirty="0" err="1" smtClean="0"/>
              <a:t>of</a:t>
            </a:r>
            <a:r>
              <a:rPr lang="de-AT" sz="2400" dirty="0" smtClean="0"/>
              <a:t> top 20 cm in </a:t>
            </a:r>
            <a:r>
              <a:rPr lang="de-AT" sz="2400" dirty="0" err="1" smtClean="0"/>
              <a:t>mesh</a:t>
            </a:r>
            <a:r>
              <a:rPr lang="de-AT" sz="2400" dirty="0" smtClean="0"/>
              <a:t> </a:t>
            </a:r>
            <a:r>
              <a:rPr lang="de-AT" sz="2400" dirty="0" err="1" smtClean="0"/>
              <a:t>bags</a:t>
            </a:r>
            <a:r>
              <a:rPr lang="de-AT" sz="2400" dirty="0" smtClean="0"/>
              <a:t> </a:t>
            </a:r>
            <a:r>
              <a:rPr lang="de-AT" sz="2400" dirty="0" err="1" smtClean="0"/>
              <a:t>of</a:t>
            </a:r>
            <a:r>
              <a:rPr lang="de-AT" sz="2400" dirty="0" smtClean="0"/>
              <a:t> 12.5 × 25 cm; 2 × 14 </a:t>
            </a:r>
            <a:r>
              <a:rPr lang="de-AT" sz="2400" dirty="0" err="1" smtClean="0"/>
              <a:t>bags</a:t>
            </a:r>
            <a:endParaRPr lang="de-AT" sz="2400" dirty="0" smtClean="0"/>
          </a:p>
          <a:p>
            <a:r>
              <a:rPr lang="de-AT" sz="2400" b="1" dirty="0" smtClean="0"/>
              <a:t>Duration</a:t>
            </a:r>
            <a:r>
              <a:rPr lang="de-AT" sz="2400" dirty="0" smtClean="0"/>
              <a:t>: 5 </a:t>
            </a:r>
            <a:r>
              <a:rPr lang="de-AT" sz="2400" dirty="0" err="1" smtClean="0"/>
              <a:t>years</a:t>
            </a:r>
            <a:endParaRPr lang="de-AT" sz="2400" dirty="0" smtClean="0"/>
          </a:p>
          <a:p>
            <a:r>
              <a:rPr lang="de-AT" sz="2400" b="1" dirty="0" err="1" smtClean="0"/>
              <a:t>Scope</a:t>
            </a:r>
            <a:r>
              <a:rPr lang="de-AT" sz="2400" dirty="0" smtClean="0"/>
              <a:t>: Impact </a:t>
            </a:r>
            <a:r>
              <a:rPr lang="de-AT" sz="2400" dirty="0" err="1" smtClean="0"/>
              <a:t>of</a:t>
            </a:r>
            <a:r>
              <a:rPr lang="de-AT" sz="2400" dirty="0" smtClean="0"/>
              <a:t> </a:t>
            </a:r>
            <a:r>
              <a:rPr lang="de-AT" sz="2400" dirty="0" err="1" smtClean="0"/>
              <a:t>warming</a:t>
            </a:r>
            <a:r>
              <a:rPr lang="de-AT" sz="2400" dirty="0" smtClean="0"/>
              <a:t> on C </a:t>
            </a:r>
            <a:r>
              <a:rPr lang="de-AT" sz="2400" dirty="0" err="1" smtClean="0"/>
              <a:t>concentrations</a:t>
            </a:r>
            <a:r>
              <a:rPr lang="de-AT" sz="2400" dirty="0" smtClean="0"/>
              <a:t> in </a:t>
            </a:r>
            <a:br>
              <a:rPr lang="de-AT" sz="2400" dirty="0" smtClean="0"/>
            </a:br>
            <a:r>
              <a:rPr lang="de-AT" sz="2400" dirty="0" err="1" smtClean="0"/>
              <a:t>soils</a:t>
            </a:r>
            <a:r>
              <a:rPr lang="de-AT" sz="2400" dirty="0" smtClean="0"/>
              <a:t> </a:t>
            </a:r>
            <a:r>
              <a:rPr lang="de-AT" sz="2400" dirty="0" err="1" smtClean="0"/>
              <a:t>of</a:t>
            </a:r>
            <a:r>
              <a:rPr lang="de-AT" sz="2400" dirty="0" smtClean="0"/>
              <a:t> different N-pools</a:t>
            </a:r>
            <a:br>
              <a:rPr lang="de-AT" sz="2400" dirty="0" smtClean="0"/>
            </a:br>
            <a:r>
              <a:rPr lang="de-AT" sz="2400" b="1" dirty="0" smtClean="0"/>
              <a:t>Analysis</a:t>
            </a:r>
            <a:r>
              <a:rPr lang="de-AT" sz="2400" dirty="0" smtClean="0"/>
              <a:t>: Total SOC </a:t>
            </a:r>
            <a:r>
              <a:rPr lang="de-AT" sz="2400" dirty="0" err="1" smtClean="0"/>
              <a:t>and</a:t>
            </a:r>
            <a:r>
              <a:rPr lang="de-AT" sz="2400" dirty="0" smtClean="0"/>
              <a:t> N, </a:t>
            </a:r>
            <a:r>
              <a:rPr lang="de-AT" sz="2400" dirty="0" err="1" smtClean="0"/>
              <a:t>Particulate</a:t>
            </a:r>
            <a:r>
              <a:rPr lang="de-AT" sz="2400" dirty="0" smtClean="0"/>
              <a:t> </a:t>
            </a:r>
            <a:r>
              <a:rPr lang="de-AT" sz="2400" dirty="0" err="1"/>
              <a:t>O</a:t>
            </a:r>
            <a:r>
              <a:rPr lang="de-AT" sz="2400" dirty="0" err="1" smtClean="0"/>
              <a:t>rganic</a:t>
            </a:r>
            <a:r>
              <a:rPr lang="de-AT" sz="2400" dirty="0" smtClean="0"/>
              <a:t> Matter </a:t>
            </a:r>
            <a:endParaRPr lang="de-AT" sz="2400" baseline="30000"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059" y="5368757"/>
            <a:ext cx="1840637" cy="148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8010890" cy="1304874"/>
          </a:xfrm>
          <a:prstGeom prst="roundRect">
            <a:avLst/>
          </a:prstGeom>
          <a:gradFill>
            <a:gsLst>
              <a:gs pos="0">
                <a:srgbClr val="FFFF66">
                  <a:alpha val="17647"/>
                </a:srgb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200" y="1043736"/>
            <a:ext cx="8165250" cy="1440160"/>
          </a:xfrm>
          <a:ln>
            <a:noFill/>
          </a:ln>
          <a:effectLst>
            <a:innerShdw blurRad="63500" dist="50800" dir="8100000">
              <a:prstClr val="black">
                <a:alpha val="50000"/>
              </a:prstClr>
            </a:innerShdw>
          </a:effectLst>
        </p:spPr>
        <p:txBody>
          <a:bodyPr>
            <a:normAutofit/>
          </a:bodyPr>
          <a:lstStyle/>
          <a:p>
            <a:pPr marL="0" indent="0">
              <a:buNone/>
            </a:pPr>
            <a:r>
              <a:rPr lang="en-GB" sz="2400" dirty="0">
                <a:latin typeface="Adobe Heiti Std R" pitchFamily="34" charset="-128"/>
                <a:ea typeface="Adobe Heiti Std R" pitchFamily="34" charset="-128"/>
              </a:rPr>
              <a:t>Changes in Carbon </a:t>
            </a:r>
            <a:r>
              <a:rPr lang="en-GB" sz="2400" dirty="0" smtClean="0">
                <a:latin typeface="Adobe Heiti Std R" pitchFamily="34" charset="-128"/>
                <a:ea typeface="Adobe Heiti Std R" pitchFamily="34" charset="-128"/>
              </a:rPr>
              <a:t>following Forest </a:t>
            </a:r>
            <a:r>
              <a:rPr lang="en-GB" sz="2400" dirty="0">
                <a:latin typeface="Adobe Heiti Std R" pitchFamily="34" charset="-128"/>
                <a:ea typeface="Adobe Heiti Std R" pitchFamily="34" charset="-128"/>
              </a:rPr>
              <a:t>Soil Transplants </a:t>
            </a:r>
            <a:r>
              <a:rPr lang="en-GB" sz="2400" dirty="0" smtClean="0">
                <a:latin typeface="Adobe Heiti Std R" pitchFamily="34" charset="-128"/>
                <a:ea typeface="Adobe Heiti Std R" pitchFamily="34" charset="-128"/>
              </a:rPr>
              <a:t/>
            </a:r>
            <a:br>
              <a:rPr lang="en-GB" sz="2400" dirty="0" smtClean="0">
                <a:latin typeface="Adobe Heiti Std R" pitchFamily="34" charset="-128"/>
                <a:ea typeface="Adobe Heiti Std R" pitchFamily="34" charset="-128"/>
              </a:rPr>
            </a:br>
            <a:r>
              <a:rPr lang="en-GB" sz="2400" dirty="0" smtClean="0">
                <a:latin typeface="Adobe Heiti Std R" pitchFamily="34" charset="-128"/>
                <a:ea typeface="Adobe Heiti Std R" pitchFamily="34" charset="-128"/>
              </a:rPr>
              <a:t>along an Altitudinal </a:t>
            </a:r>
            <a:r>
              <a:rPr lang="en-GB" sz="2400" dirty="0">
                <a:latin typeface="Adobe Heiti Std R" pitchFamily="34" charset="-128"/>
                <a:ea typeface="Adobe Heiti Std R" pitchFamily="34" charset="-128"/>
              </a:rPr>
              <a:t>Gradient</a:t>
            </a:r>
            <a:r>
              <a:rPr lang="en-GB" sz="2800" dirty="0" smtClean="0"/>
              <a:t/>
            </a:r>
            <a:br>
              <a:rPr lang="en-GB" sz="2800" dirty="0" smtClean="0"/>
            </a:br>
            <a:r>
              <a:rPr lang="en-GB" sz="1800" i="1" dirty="0" err="1" smtClean="0"/>
              <a:t>Garten</a:t>
            </a:r>
            <a:r>
              <a:rPr lang="en-GB" sz="1800" i="1" dirty="0" smtClean="0"/>
              <a:t> CT, 2008, Communications  in Soil Science and Plant Analysis, 39, 2883 - 2893</a:t>
            </a:r>
            <a:endParaRPr lang="de-AT" sz="1800" i="1" dirty="0" smtClean="0"/>
          </a:p>
        </p:txBody>
      </p:sp>
      <p:sp>
        <p:nvSpPr>
          <p:cNvPr id="7" name="Textfeld 6"/>
          <p:cNvSpPr txBox="1"/>
          <p:nvPr/>
        </p:nvSpPr>
        <p:spPr>
          <a:xfrm>
            <a:off x="521550" y="2748693"/>
            <a:ext cx="8622450" cy="3416320"/>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smtClean="0"/>
              <a:t>C-concentrations </a:t>
            </a:r>
            <a:r>
              <a:rPr lang="en-GB" sz="2400" dirty="0"/>
              <a:t>in whole soils, particulate organic </a:t>
            </a:r>
            <a:r>
              <a:rPr lang="en-GB" sz="2400" dirty="0" smtClean="0"/>
              <a:t>matter, </a:t>
            </a:r>
            <a:r>
              <a:rPr lang="en-GB" sz="2400" dirty="0"/>
              <a:t>and </a:t>
            </a:r>
            <a:r>
              <a:rPr lang="en-GB" sz="2400" dirty="0" smtClean="0"/>
              <a:t>mineral-associated organic matter declined significantly after down-slope translocation (+4.8°C).</a:t>
            </a:r>
          </a:p>
          <a:p>
            <a:pPr marL="342900" indent="-342900">
              <a:buFont typeface="Arial" pitchFamily="34" charset="0"/>
              <a:buChar char="•"/>
            </a:pPr>
            <a:r>
              <a:rPr lang="de-AT" sz="2400" dirty="0" err="1" smtClean="0"/>
              <a:t>Cooling</a:t>
            </a:r>
            <a:r>
              <a:rPr lang="de-AT" sz="2400" dirty="0" smtClean="0"/>
              <a:t> </a:t>
            </a:r>
            <a:r>
              <a:rPr lang="de-AT" sz="2400" dirty="0" err="1" smtClean="0"/>
              <a:t>of</a:t>
            </a:r>
            <a:r>
              <a:rPr lang="de-AT" sz="2400" dirty="0" smtClean="0"/>
              <a:t> </a:t>
            </a:r>
            <a:r>
              <a:rPr lang="de-AT" sz="2400" dirty="0" err="1" smtClean="0"/>
              <a:t>soils</a:t>
            </a:r>
            <a:r>
              <a:rPr lang="de-AT" sz="2400" dirty="0" smtClean="0"/>
              <a:t> (</a:t>
            </a:r>
            <a:r>
              <a:rPr lang="de-AT" sz="2400" dirty="0" err="1" smtClean="0"/>
              <a:t>up-slope</a:t>
            </a:r>
            <a:r>
              <a:rPr lang="de-AT" sz="2400" dirty="0" smtClean="0"/>
              <a:t> </a:t>
            </a:r>
            <a:r>
              <a:rPr lang="de-AT" sz="2400" dirty="0" err="1" smtClean="0"/>
              <a:t>translocation</a:t>
            </a:r>
            <a:r>
              <a:rPr lang="de-AT" sz="2400" dirty="0" smtClean="0"/>
              <a:t>) </a:t>
            </a:r>
            <a:r>
              <a:rPr lang="de-AT" sz="2400" dirty="0" err="1" smtClean="0"/>
              <a:t>produced</a:t>
            </a:r>
            <a:r>
              <a:rPr lang="de-AT" sz="2400" dirty="0" smtClean="0"/>
              <a:t> </a:t>
            </a:r>
            <a:r>
              <a:rPr lang="de-AT" sz="2400" dirty="0" err="1" smtClean="0"/>
              <a:t>no</a:t>
            </a:r>
            <a:r>
              <a:rPr lang="de-AT" sz="2400" dirty="0" smtClean="0"/>
              <a:t> </a:t>
            </a:r>
            <a:r>
              <a:rPr lang="de-AT" sz="2400" dirty="0" err="1" smtClean="0"/>
              <a:t>detectable</a:t>
            </a:r>
            <a:r>
              <a:rPr lang="de-AT" sz="2400" dirty="0" smtClean="0"/>
              <a:t> </a:t>
            </a:r>
            <a:r>
              <a:rPr lang="de-AT" sz="2400" dirty="0" err="1" smtClean="0"/>
              <a:t>changes</a:t>
            </a:r>
            <a:r>
              <a:rPr lang="de-AT" sz="2400" dirty="0" smtClean="0"/>
              <a:t> in C-</a:t>
            </a:r>
            <a:r>
              <a:rPr lang="de-AT" sz="2400" dirty="0" err="1" smtClean="0"/>
              <a:t>concentrations</a:t>
            </a:r>
            <a:r>
              <a:rPr lang="de-AT" sz="2400" dirty="0" smtClean="0"/>
              <a:t>.</a:t>
            </a:r>
            <a:endParaRPr lang="en-GB" sz="2400" dirty="0" smtClean="0"/>
          </a:p>
          <a:p>
            <a:pPr marL="342900" indent="-342900">
              <a:buFont typeface="Arial" pitchFamily="34" charset="0"/>
              <a:buChar char="•"/>
            </a:pPr>
            <a:r>
              <a:rPr lang="en-GB" sz="2400" dirty="0" smtClean="0"/>
              <a:t>Warming </a:t>
            </a:r>
            <a:r>
              <a:rPr lang="en-GB" sz="2400" dirty="0"/>
              <a:t>of </a:t>
            </a:r>
            <a:r>
              <a:rPr lang="en-GB" sz="2400" dirty="0" smtClean="0"/>
              <a:t>higher quality </a:t>
            </a:r>
            <a:r>
              <a:rPr lang="en-GB" sz="2400" dirty="0"/>
              <a:t>soil organic matter </a:t>
            </a:r>
            <a:r>
              <a:rPr lang="en-GB" sz="2400" dirty="0" smtClean="0"/>
              <a:t>(lower C/N ratio) </a:t>
            </a:r>
            <a:r>
              <a:rPr lang="en-GB" sz="2400" dirty="0"/>
              <a:t>resulted in greater soil </a:t>
            </a:r>
            <a:r>
              <a:rPr lang="en-GB" sz="2400" dirty="0" smtClean="0"/>
              <a:t>C loss.</a:t>
            </a:r>
          </a:p>
        </p:txBody>
      </p:sp>
      <p:sp>
        <p:nvSpPr>
          <p:cNvPr id="8" name="Rechteck 7"/>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529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230" y="5049180"/>
            <a:ext cx="2518772"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1" y="2753925"/>
            <a:ext cx="8622450" cy="4154984"/>
          </a:xfrm>
          <a:prstGeom prst="rect">
            <a:avLst/>
          </a:prstGeom>
          <a:noFill/>
        </p:spPr>
        <p:txBody>
          <a:bodyPr wrap="square" rtlCol="0">
            <a:spAutoFit/>
          </a:bodyPr>
          <a:lstStyle/>
          <a:p>
            <a:r>
              <a:rPr lang="de-AT" sz="2400" b="1" dirty="0" smtClean="0"/>
              <a:t>Location</a:t>
            </a:r>
            <a:r>
              <a:rPr lang="de-AT" sz="2400" dirty="0" smtClean="0"/>
              <a:t>: Central Oregon </a:t>
            </a:r>
            <a:r>
              <a:rPr lang="de-AT" sz="2400" dirty="0" err="1" smtClean="0"/>
              <a:t>Cascade</a:t>
            </a:r>
            <a:r>
              <a:rPr lang="de-AT" sz="2400" dirty="0" smtClean="0"/>
              <a:t> Mountains, USA</a:t>
            </a:r>
          </a:p>
          <a:p>
            <a:r>
              <a:rPr lang="de-AT" sz="2400" b="1" dirty="0" smtClean="0"/>
              <a:t>Sites</a:t>
            </a:r>
            <a:r>
              <a:rPr lang="de-AT" sz="2400" dirty="0" smtClean="0"/>
              <a:t>: 2 </a:t>
            </a:r>
            <a:r>
              <a:rPr lang="de-AT" sz="2400" dirty="0" err="1"/>
              <a:t>s</a:t>
            </a:r>
            <a:r>
              <a:rPr lang="de-AT" sz="2400" dirty="0" err="1" smtClean="0"/>
              <a:t>ites</a:t>
            </a:r>
            <a:r>
              <a:rPr lang="de-AT" sz="2400" dirty="0" smtClean="0"/>
              <a:t>, </a:t>
            </a:r>
            <a:r>
              <a:rPr lang="de-AT" sz="2400" dirty="0" err="1" smtClean="0"/>
              <a:t>mixed</a:t>
            </a:r>
            <a:r>
              <a:rPr lang="de-AT" sz="2400" dirty="0" smtClean="0"/>
              <a:t> Douglas-</a:t>
            </a:r>
            <a:r>
              <a:rPr lang="de-AT" sz="2400" dirty="0" err="1" smtClean="0"/>
              <a:t>fir</a:t>
            </a:r>
            <a:r>
              <a:rPr lang="de-AT" sz="2400" dirty="0" smtClean="0"/>
              <a:t>, </a:t>
            </a:r>
            <a:r>
              <a:rPr lang="de-AT" sz="2400" dirty="0" err="1" smtClean="0"/>
              <a:t>mixed</a:t>
            </a:r>
            <a:r>
              <a:rPr lang="de-AT" sz="2400" dirty="0" smtClean="0"/>
              <a:t> Pacific </a:t>
            </a:r>
            <a:r>
              <a:rPr lang="de-AT" sz="2400" dirty="0" err="1" smtClean="0"/>
              <a:t>silver</a:t>
            </a:r>
            <a:r>
              <a:rPr lang="de-AT" sz="2400" dirty="0" smtClean="0"/>
              <a:t> </a:t>
            </a:r>
            <a:r>
              <a:rPr lang="de-AT" sz="2400" dirty="0" err="1" smtClean="0"/>
              <a:t>fir</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490 – 1310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8.3 </a:t>
            </a:r>
            <a:r>
              <a:rPr lang="de-AT" sz="2400" dirty="0"/>
              <a:t>– </a:t>
            </a:r>
            <a:r>
              <a:rPr lang="de-AT" sz="2400" dirty="0" smtClean="0"/>
              <a:t>5.9 °C; MAP </a:t>
            </a:r>
            <a:r>
              <a:rPr lang="de-AT" sz="2400" dirty="0"/>
              <a:t>1880 – </a:t>
            </a:r>
            <a:r>
              <a:rPr lang="de-AT" sz="2400" dirty="0" smtClean="0"/>
              <a:t>1890 mm</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a:t>
            </a:r>
            <a:r>
              <a:rPr lang="de-AT" sz="2400" dirty="0" err="1" smtClean="0"/>
              <a:t>over</a:t>
            </a:r>
            <a:r>
              <a:rPr lang="de-AT" sz="2400" dirty="0" smtClean="0"/>
              <a:t> </a:t>
            </a:r>
            <a:r>
              <a:rPr lang="de-AT" sz="2400" dirty="0" err="1" smtClean="0"/>
              <a:t>ion</a:t>
            </a:r>
            <a:r>
              <a:rPr lang="de-AT" sz="2400" dirty="0" smtClean="0"/>
              <a:t> </a:t>
            </a:r>
            <a:r>
              <a:rPr lang="de-AT" sz="2400" dirty="0" err="1" smtClean="0"/>
              <a:t>exchange</a:t>
            </a:r>
            <a:r>
              <a:rPr lang="de-AT" sz="2400" dirty="0" smtClean="0"/>
              <a:t> </a:t>
            </a:r>
            <a:r>
              <a:rPr lang="de-AT" sz="2400" dirty="0" err="1" smtClean="0"/>
              <a:t>resin</a:t>
            </a:r>
            <a:r>
              <a:rPr lang="de-AT" sz="2400" dirty="0" smtClean="0"/>
              <a:t> </a:t>
            </a:r>
            <a:r>
              <a:rPr lang="de-AT" sz="2400" dirty="0" err="1" smtClean="0"/>
              <a:t>bags</a:t>
            </a:r>
            <a:r>
              <a:rPr lang="de-AT" sz="2400" dirty="0" smtClean="0"/>
              <a:t> in </a:t>
            </a:r>
            <a:r>
              <a:rPr lang="de-AT" sz="2400" dirty="0" err="1" smtClean="0"/>
              <a:t>tubes</a:t>
            </a:r>
            <a:r>
              <a:rPr lang="de-AT" sz="2400" dirty="0" smtClean="0"/>
              <a:t> </a:t>
            </a:r>
            <a:r>
              <a:rPr lang="de-AT" sz="2400" dirty="0" err="1" smtClean="0"/>
              <a:t>of</a:t>
            </a:r>
            <a:r>
              <a:rPr lang="de-AT" sz="2400" dirty="0" smtClean="0"/>
              <a:t> 5 × 15 cm; 2 × 16 </a:t>
            </a:r>
            <a:r>
              <a:rPr lang="de-AT" sz="2400" dirty="0" err="1" smtClean="0"/>
              <a:t>cores</a:t>
            </a:r>
            <a:endParaRPr lang="de-AT" sz="2400" dirty="0" smtClean="0"/>
          </a:p>
          <a:p>
            <a:r>
              <a:rPr lang="de-AT" sz="2400" b="1" dirty="0" smtClean="0"/>
              <a:t>Duration</a:t>
            </a:r>
            <a:r>
              <a:rPr lang="de-AT" sz="2400" dirty="0" smtClean="0"/>
              <a:t>: 9 </a:t>
            </a:r>
            <a:r>
              <a:rPr lang="de-AT" sz="2400" dirty="0" err="1" smtClean="0"/>
              <a:t>months</a:t>
            </a:r>
            <a:endParaRPr lang="de-AT" sz="2400" dirty="0" smtClean="0"/>
          </a:p>
          <a:p>
            <a:r>
              <a:rPr lang="de-AT" sz="2400" b="1" dirty="0" err="1" smtClean="0"/>
              <a:t>Scope</a:t>
            </a:r>
            <a:r>
              <a:rPr lang="de-AT" sz="2400" dirty="0" smtClean="0"/>
              <a:t>: Impact </a:t>
            </a:r>
            <a:r>
              <a:rPr lang="de-AT" sz="2400" dirty="0" err="1" smtClean="0"/>
              <a:t>of</a:t>
            </a:r>
            <a:r>
              <a:rPr lang="de-AT" sz="2400" dirty="0" smtClean="0"/>
              <a:t> </a:t>
            </a:r>
            <a:r>
              <a:rPr lang="de-AT" sz="2400" dirty="0" err="1" smtClean="0"/>
              <a:t>warming</a:t>
            </a:r>
            <a:r>
              <a:rPr lang="de-AT" sz="2400" dirty="0" smtClean="0"/>
              <a:t> on </a:t>
            </a:r>
            <a:r>
              <a:rPr lang="de-AT" sz="2400" dirty="0" err="1" smtClean="0"/>
              <a:t>soil</a:t>
            </a:r>
            <a:r>
              <a:rPr lang="de-AT" sz="2400" dirty="0" smtClean="0"/>
              <a:t> N </a:t>
            </a:r>
            <a:br>
              <a:rPr lang="de-AT" sz="2400" dirty="0" smtClean="0"/>
            </a:br>
            <a:r>
              <a:rPr lang="de-AT" sz="2400" dirty="0" err="1" smtClean="0"/>
              <a:t>transformation</a:t>
            </a:r>
            <a:r>
              <a:rPr lang="de-AT" sz="2400" dirty="0" smtClean="0"/>
              <a:t> in </a:t>
            </a:r>
            <a:r>
              <a:rPr lang="de-AT" sz="2400" dirty="0" err="1" smtClean="0"/>
              <a:t>absence</a:t>
            </a:r>
            <a:r>
              <a:rPr lang="de-AT" sz="2400" dirty="0" smtClean="0"/>
              <a:t> </a:t>
            </a:r>
            <a:r>
              <a:rPr lang="de-AT" sz="2400" dirty="0" err="1" smtClean="0"/>
              <a:t>of</a:t>
            </a:r>
            <a:r>
              <a:rPr lang="de-AT" sz="2400" dirty="0" smtClean="0"/>
              <a:t> plant </a:t>
            </a:r>
            <a:r>
              <a:rPr lang="de-AT" sz="2400" dirty="0" err="1" smtClean="0"/>
              <a:t>uptake</a:t>
            </a:r>
            <a:r>
              <a:rPr lang="de-AT" sz="2400" dirty="0" smtClean="0"/>
              <a:t/>
            </a:r>
            <a:br>
              <a:rPr lang="de-AT" sz="2400" dirty="0" smtClean="0"/>
            </a:br>
            <a:r>
              <a:rPr lang="de-AT" sz="2400" b="1" dirty="0" smtClean="0"/>
              <a:t>Analysis</a:t>
            </a:r>
            <a:r>
              <a:rPr lang="de-AT" sz="2400" dirty="0" smtClean="0"/>
              <a:t>: </a:t>
            </a:r>
            <a:r>
              <a:rPr lang="de-AT" sz="2400" dirty="0" err="1" smtClean="0"/>
              <a:t>Microbial</a:t>
            </a:r>
            <a:r>
              <a:rPr lang="de-AT" sz="2400" dirty="0" smtClean="0"/>
              <a:t> </a:t>
            </a:r>
            <a:r>
              <a:rPr lang="de-AT" sz="2400" dirty="0" err="1" smtClean="0"/>
              <a:t>biomass</a:t>
            </a:r>
            <a:r>
              <a:rPr lang="de-AT" sz="2400" dirty="0" smtClean="0"/>
              <a:t>, NH</a:t>
            </a:r>
            <a:r>
              <a:rPr lang="de-AT" sz="2400" baseline="-25000" dirty="0" smtClean="0"/>
              <a:t>4</a:t>
            </a:r>
            <a:r>
              <a:rPr lang="de-AT" sz="2400" baseline="30000" dirty="0" smtClean="0"/>
              <a:t>+</a:t>
            </a:r>
            <a:r>
              <a:rPr lang="de-AT" sz="2400" dirty="0" smtClean="0"/>
              <a:t>, NO</a:t>
            </a:r>
            <a:r>
              <a:rPr lang="de-AT" sz="2400" baseline="-25000" dirty="0" smtClean="0"/>
              <a:t>3</a:t>
            </a:r>
            <a:r>
              <a:rPr lang="de-AT" sz="2400" baseline="30000" dirty="0" smtClean="0"/>
              <a:t>-</a:t>
            </a:r>
            <a:r>
              <a:rPr lang="de-AT" sz="2400" dirty="0" smtClean="0"/>
              <a:t>,</a:t>
            </a:r>
            <a:r>
              <a:rPr lang="de-AT" sz="2400" baseline="30000" dirty="0" smtClean="0"/>
              <a:t> </a:t>
            </a:r>
            <a:br>
              <a:rPr lang="de-AT" sz="2400" baseline="30000" dirty="0" smtClean="0"/>
            </a:br>
            <a:r>
              <a:rPr lang="de-AT" sz="2400" dirty="0" smtClean="0"/>
              <a:t>lab </a:t>
            </a:r>
            <a:r>
              <a:rPr lang="de-AT" sz="2400" dirty="0" err="1" smtClean="0"/>
              <a:t>incubations</a:t>
            </a:r>
            <a:endParaRPr lang="de-AT" sz="2400" baseline="30000" dirty="0" smtClean="0"/>
          </a:p>
        </p:txBody>
      </p:sp>
      <p:sp>
        <p:nvSpPr>
          <p:cNvPr id="7" name="Abgerundetes Rechteck 6"/>
          <p:cNvSpPr/>
          <p:nvPr/>
        </p:nvSpPr>
        <p:spPr>
          <a:xfrm>
            <a:off x="431540" y="908991"/>
            <a:ext cx="7965885" cy="1530170"/>
          </a:xfrm>
          <a:prstGeom prst="roundRect">
            <a:avLst/>
          </a:prstGeom>
          <a:gradFill>
            <a:gsLst>
              <a:gs pos="0">
                <a:srgbClr val="CC0099">
                  <a:alpha val="17647"/>
                </a:srgb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a:spLocks noGrp="1"/>
          </p:cNvSpPr>
          <p:nvPr>
            <p:ph idx="1"/>
          </p:nvPr>
        </p:nvSpPr>
        <p:spPr>
          <a:xfrm>
            <a:off x="457199" y="1043736"/>
            <a:ext cx="8210255" cy="1440160"/>
          </a:xfrm>
        </p:spPr>
        <p:txBody>
          <a:bodyPr>
            <a:normAutofit lnSpcReduction="10000"/>
          </a:bodyPr>
          <a:lstStyle/>
          <a:p>
            <a:pPr marL="0" indent="0">
              <a:buNone/>
            </a:pPr>
            <a:r>
              <a:rPr lang="en-GB" sz="2400" dirty="0">
                <a:latin typeface="Adobe Heiti Std R" pitchFamily="34" charset="-128"/>
                <a:ea typeface="Adobe Heiti Std R" pitchFamily="34" charset="-128"/>
              </a:rPr>
              <a:t>Transferring soils from high- to low-elevation forests increases nitrogen cycling rates: climate change implications. </a:t>
            </a:r>
            <a:r>
              <a:rPr lang="en-GB" sz="2800" dirty="0" smtClean="0"/>
              <a:t/>
            </a:r>
            <a:br>
              <a:rPr lang="en-GB" sz="2800" dirty="0" smtClean="0"/>
            </a:br>
            <a:r>
              <a:rPr lang="en-GB" sz="1900" dirty="0" smtClean="0"/>
              <a:t>Hart SC &amp; Perry DA, 1999, Global Change Biology, 5, 23-32</a:t>
            </a:r>
            <a:endParaRPr lang="de-AT" sz="1900" i="1" dirty="0" smtClean="0"/>
          </a:p>
        </p:txBody>
      </p:sp>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431540" y="908991"/>
            <a:ext cx="7965885" cy="1530170"/>
          </a:xfrm>
          <a:prstGeom prst="roundRect">
            <a:avLst/>
          </a:prstGeom>
          <a:gradFill>
            <a:gsLst>
              <a:gs pos="0">
                <a:srgbClr val="CC0099">
                  <a:alpha val="17647"/>
                </a:srgb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p:spPr>
        <p:txBody>
          <a:bodyPr>
            <a:normAutofit lnSpcReduction="10000"/>
          </a:bodyPr>
          <a:lstStyle/>
          <a:p>
            <a:pPr marL="0" indent="0">
              <a:buNone/>
            </a:pPr>
            <a:r>
              <a:rPr lang="en-GB" sz="2400" dirty="0">
                <a:latin typeface="Adobe Heiti Std R" pitchFamily="34" charset="-128"/>
                <a:ea typeface="Adobe Heiti Std R" pitchFamily="34" charset="-128"/>
              </a:rPr>
              <a:t>Transferring soils from high- to low-elevation forests increases nitrogen cycling rates: climate change implications. </a:t>
            </a:r>
            <a:r>
              <a:rPr lang="en-GB" sz="2800" dirty="0" smtClean="0"/>
              <a:t/>
            </a:r>
            <a:br>
              <a:rPr lang="en-GB" sz="2800" dirty="0" smtClean="0"/>
            </a:br>
            <a:r>
              <a:rPr lang="en-GB" sz="1900" dirty="0" smtClean="0"/>
              <a:t>Hart SC &amp; Perry DA, 1999, Global Change Biology, 5, 23-32</a:t>
            </a:r>
            <a:endParaRPr lang="de-AT" sz="1900" i="1" dirty="0" smtClean="0"/>
          </a:p>
        </p:txBody>
      </p:sp>
      <p:sp>
        <p:nvSpPr>
          <p:cNvPr id="3" name="Textfeld 2"/>
          <p:cNvSpPr txBox="1"/>
          <p:nvPr/>
        </p:nvSpPr>
        <p:spPr>
          <a:xfrm>
            <a:off x="521550" y="2748693"/>
            <a:ext cx="8622450" cy="4154984"/>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a:t>Annual </a:t>
            </a:r>
            <a:r>
              <a:rPr lang="en-GB" sz="2400" dirty="0" smtClean="0"/>
              <a:t>net </a:t>
            </a:r>
            <a:r>
              <a:rPr lang="en-GB" sz="2400" dirty="0"/>
              <a:t>N mineralization and nitrification more than doubled in soil transferred </a:t>
            </a:r>
            <a:r>
              <a:rPr lang="en-GB" sz="2400" dirty="0" smtClean="0"/>
              <a:t>down-slope due to temperature (+3.9°C).</a:t>
            </a:r>
          </a:p>
          <a:p>
            <a:pPr marL="342900" indent="-342900">
              <a:buFont typeface="Arial" pitchFamily="34" charset="0"/>
              <a:buChar char="•"/>
            </a:pPr>
            <a:r>
              <a:rPr lang="en-GB" sz="2400" dirty="0"/>
              <a:t>Leaching of inorganic N from the surface soil (in the absence of plant uptake) also </a:t>
            </a:r>
            <a:r>
              <a:rPr lang="en-GB" sz="2400" dirty="0" smtClean="0"/>
              <a:t>increased.</a:t>
            </a:r>
          </a:p>
          <a:p>
            <a:pPr marL="342900" indent="-342900">
              <a:buFont typeface="Arial" pitchFamily="34" charset="0"/>
              <a:buChar char="•"/>
            </a:pPr>
            <a:r>
              <a:rPr lang="en-GB" sz="2400" dirty="0"/>
              <a:t>The reciprocal treatment </a:t>
            </a:r>
            <a:r>
              <a:rPr lang="en-GB" sz="2400" dirty="0" smtClean="0"/>
              <a:t>(up-slope translocation) resulted </a:t>
            </a:r>
            <a:r>
              <a:rPr lang="en-GB" sz="2400" dirty="0"/>
              <a:t>in </a:t>
            </a:r>
            <a:r>
              <a:rPr lang="en-GB" sz="2400" dirty="0" smtClean="0"/>
              <a:t>reductions in </a:t>
            </a:r>
            <a:r>
              <a:rPr lang="en-GB" sz="2400" dirty="0"/>
              <a:t>annual rates of net N </a:t>
            </a:r>
            <a:r>
              <a:rPr lang="en-GB" sz="2400" dirty="0" smtClean="0"/>
              <a:t>mineralization (-70%), nitrification (-80%), </a:t>
            </a:r>
            <a:r>
              <a:rPr lang="en-GB" sz="2400" dirty="0"/>
              <a:t>and inorganic N </a:t>
            </a:r>
            <a:r>
              <a:rPr lang="en-GB" sz="2400" dirty="0" smtClean="0"/>
              <a:t>leaching (-65</a:t>
            </a:r>
            <a:r>
              <a:rPr lang="en-GB" sz="2400" dirty="0" smtClean="0"/>
              <a:t>%).</a:t>
            </a:r>
          </a:p>
          <a:p>
            <a:pPr marL="342900" indent="-342900">
              <a:buFont typeface="Arial" pitchFamily="34" charset="0"/>
              <a:buChar char="•"/>
            </a:pPr>
            <a:r>
              <a:rPr lang="de-AT" sz="2400" dirty="0" smtClean="0"/>
              <a:t>High </a:t>
            </a:r>
            <a:r>
              <a:rPr lang="de-AT" sz="2400" dirty="0" err="1" smtClean="0"/>
              <a:t>elevation</a:t>
            </a:r>
            <a:r>
              <a:rPr lang="de-AT" sz="2400" dirty="0" smtClean="0"/>
              <a:t> </a:t>
            </a:r>
            <a:r>
              <a:rPr lang="de-AT" sz="2400" dirty="0" err="1" smtClean="0"/>
              <a:t>forest</a:t>
            </a:r>
            <a:r>
              <a:rPr lang="de-AT" sz="2400" dirty="0" err="1" smtClean="0"/>
              <a:t>s</a:t>
            </a:r>
            <a:r>
              <a:rPr lang="de-AT" sz="2400" dirty="0" smtClean="0"/>
              <a:t> </a:t>
            </a:r>
            <a:r>
              <a:rPr lang="de-AT" sz="2400" dirty="0" err="1" smtClean="0"/>
              <a:t>have</a:t>
            </a:r>
            <a:r>
              <a:rPr lang="de-AT" sz="2400" dirty="0" smtClean="0"/>
              <a:t> larger C </a:t>
            </a:r>
            <a:r>
              <a:rPr lang="de-AT" sz="2400" dirty="0" err="1" smtClean="0"/>
              <a:t>and</a:t>
            </a:r>
            <a:r>
              <a:rPr lang="de-AT" sz="2400" dirty="0" smtClean="0"/>
              <a:t> N </a:t>
            </a:r>
            <a:r>
              <a:rPr lang="de-AT" sz="2400" dirty="0" err="1" smtClean="0"/>
              <a:t>soil</a:t>
            </a:r>
            <a:r>
              <a:rPr lang="de-AT" sz="2400" dirty="0" smtClean="0"/>
              <a:t> </a:t>
            </a:r>
            <a:r>
              <a:rPr lang="de-AT" sz="2400" dirty="0" err="1" smtClean="0"/>
              <a:t>pools</a:t>
            </a:r>
            <a:r>
              <a:rPr lang="de-AT" sz="2400" dirty="0" smtClean="0"/>
              <a:t> </a:t>
            </a:r>
            <a:r>
              <a:rPr lang="de-AT" sz="2400" dirty="0" err="1" smtClean="0"/>
              <a:t>becuase</a:t>
            </a:r>
            <a:r>
              <a:rPr lang="de-AT" sz="2400" dirty="0" smtClean="0"/>
              <a:t> </a:t>
            </a:r>
            <a:r>
              <a:rPr lang="de-AT" sz="2400" dirty="0" err="1" smtClean="0"/>
              <a:t>low</a:t>
            </a:r>
            <a:r>
              <a:rPr lang="de-AT" sz="2400" dirty="0" smtClean="0"/>
              <a:t> </a:t>
            </a:r>
            <a:r>
              <a:rPr lang="de-AT" sz="2400" dirty="0" err="1" smtClean="0"/>
              <a:t>temperatures</a:t>
            </a:r>
            <a:r>
              <a:rPr lang="de-AT" sz="2400" dirty="0" smtClean="0"/>
              <a:t> </a:t>
            </a:r>
            <a:r>
              <a:rPr lang="de-AT" sz="2400" dirty="0" err="1" smtClean="0"/>
              <a:t>limit</a:t>
            </a:r>
            <a:r>
              <a:rPr lang="de-AT" sz="2400" dirty="0" smtClean="0"/>
              <a:t> </a:t>
            </a:r>
            <a:r>
              <a:rPr lang="de-AT" sz="2400" dirty="0" err="1" smtClean="0"/>
              <a:t>mineralization</a:t>
            </a:r>
            <a:r>
              <a:rPr lang="de-AT" sz="2400" dirty="0" smtClean="0"/>
              <a:t> </a:t>
            </a:r>
            <a:r>
              <a:rPr lang="de-AT" sz="2400" dirty="0" err="1" smtClean="0"/>
              <a:t>rates</a:t>
            </a:r>
            <a:r>
              <a:rPr lang="de-AT" sz="2400" dirty="0" smtClean="0"/>
              <a:t>.</a:t>
            </a:r>
            <a:endParaRPr lang="en-GB" sz="2400" dirty="0"/>
          </a:p>
        </p:txBody>
      </p:sp>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1" y="2753925"/>
            <a:ext cx="8622450" cy="4154984"/>
          </a:xfrm>
          <a:prstGeom prst="rect">
            <a:avLst/>
          </a:prstGeom>
          <a:noFill/>
        </p:spPr>
        <p:txBody>
          <a:bodyPr wrap="square" rtlCol="0">
            <a:spAutoFit/>
          </a:bodyPr>
          <a:lstStyle/>
          <a:p>
            <a:r>
              <a:rPr lang="de-AT" sz="2400" b="1" dirty="0" smtClean="0"/>
              <a:t>Location</a:t>
            </a:r>
            <a:r>
              <a:rPr lang="de-AT" sz="2400" dirty="0" smtClean="0"/>
              <a:t>: Agassiz Peak, Arizona, USA</a:t>
            </a:r>
          </a:p>
          <a:p>
            <a:r>
              <a:rPr lang="de-AT" sz="2400" b="1" dirty="0" smtClean="0"/>
              <a:t>Sites</a:t>
            </a:r>
            <a:r>
              <a:rPr lang="de-AT" sz="2400" dirty="0" smtClean="0"/>
              <a:t>: 2 </a:t>
            </a:r>
            <a:r>
              <a:rPr lang="de-AT" sz="2400" dirty="0" err="1" smtClean="0"/>
              <a:t>mature</a:t>
            </a:r>
            <a:r>
              <a:rPr lang="de-AT" sz="2400" dirty="0" smtClean="0"/>
              <a:t> </a:t>
            </a:r>
            <a:r>
              <a:rPr lang="de-AT" sz="2400" dirty="0" err="1" smtClean="0"/>
              <a:t>forest</a:t>
            </a:r>
            <a:r>
              <a:rPr lang="de-AT" sz="2400" dirty="0" smtClean="0"/>
              <a:t> </a:t>
            </a:r>
            <a:r>
              <a:rPr lang="de-AT" sz="2400" dirty="0" err="1" smtClean="0"/>
              <a:t>sites</a:t>
            </a:r>
            <a:r>
              <a:rPr lang="de-AT" sz="2400" dirty="0" smtClean="0"/>
              <a:t>, </a:t>
            </a:r>
            <a:r>
              <a:rPr lang="de-AT" sz="2400" dirty="0" err="1" smtClean="0"/>
              <a:t>mixed</a:t>
            </a:r>
            <a:r>
              <a:rPr lang="de-AT" sz="2400" dirty="0" smtClean="0"/>
              <a:t> </a:t>
            </a:r>
            <a:r>
              <a:rPr lang="de-AT" sz="2400" dirty="0" err="1" smtClean="0"/>
              <a:t>spruce</a:t>
            </a:r>
            <a:r>
              <a:rPr lang="de-AT" sz="2400" dirty="0" smtClean="0"/>
              <a:t> </a:t>
            </a:r>
            <a:r>
              <a:rPr lang="de-AT" sz="2400" dirty="0" err="1" smtClean="0"/>
              <a:t>fir</a:t>
            </a:r>
            <a:r>
              <a:rPr lang="de-AT" sz="2400" dirty="0" smtClean="0"/>
              <a:t> </a:t>
            </a:r>
            <a:r>
              <a:rPr lang="de-AT" sz="2400" dirty="0" err="1" smtClean="0"/>
              <a:t>trees</a:t>
            </a:r>
            <a:r>
              <a:rPr lang="de-AT" sz="2400" dirty="0" smtClean="0"/>
              <a:t>, </a:t>
            </a:r>
            <a:r>
              <a:rPr lang="de-AT" sz="2400" dirty="0" err="1" smtClean="0"/>
              <a:t>ponderosa</a:t>
            </a:r>
            <a:r>
              <a:rPr lang="de-AT" sz="2400" dirty="0" smtClean="0"/>
              <a:t> </a:t>
            </a:r>
            <a:r>
              <a:rPr lang="de-AT" sz="2400" dirty="0" err="1" smtClean="0"/>
              <a:t>pine</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2200 – 2930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a:t>
            </a:r>
            <a:r>
              <a:rPr lang="de-AT" sz="2400" dirty="0"/>
              <a:t>MAT 6.1 </a:t>
            </a:r>
            <a:r>
              <a:rPr lang="de-AT" sz="2400" dirty="0" smtClean="0"/>
              <a:t>– 3.4 °C; </a:t>
            </a:r>
            <a:r>
              <a:rPr lang="de-AT" sz="2400" dirty="0"/>
              <a:t>MAP 641 – </a:t>
            </a:r>
            <a:r>
              <a:rPr lang="de-AT" sz="2400" dirty="0" smtClean="0"/>
              <a:t>869 mm</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a:t>
            </a:r>
            <a:r>
              <a:rPr lang="de-AT" sz="2400" dirty="0" err="1" smtClean="0"/>
              <a:t>over</a:t>
            </a:r>
            <a:r>
              <a:rPr lang="de-AT" sz="2400" dirty="0" smtClean="0"/>
              <a:t> </a:t>
            </a:r>
            <a:r>
              <a:rPr lang="de-AT" sz="2400" dirty="0" err="1" smtClean="0"/>
              <a:t>ion</a:t>
            </a:r>
            <a:r>
              <a:rPr lang="de-AT" sz="2400" dirty="0" smtClean="0"/>
              <a:t> </a:t>
            </a:r>
            <a:r>
              <a:rPr lang="de-AT" sz="2400" dirty="0" err="1" smtClean="0"/>
              <a:t>exchange</a:t>
            </a:r>
            <a:r>
              <a:rPr lang="de-AT" sz="2400" dirty="0" smtClean="0"/>
              <a:t> </a:t>
            </a:r>
            <a:r>
              <a:rPr lang="de-AT" sz="2400" dirty="0" err="1" smtClean="0"/>
              <a:t>resin</a:t>
            </a:r>
            <a:r>
              <a:rPr lang="de-AT" sz="2400" dirty="0" smtClean="0"/>
              <a:t> </a:t>
            </a:r>
            <a:r>
              <a:rPr lang="de-AT" sz="2400" dirty="0" err="1" smtClean="0"/>
              <a:t>bags</a:t>
            </a:r>
            <a:r>
              <a:rPr lang="de-AT" sz="2400" dirty="0" smtClean="0"/>
              <a:t> in </a:t>
            </a:r>
            <a:r>
              <a:rPr lang="de-AT" sz="2400" dirty="0" err="1" smtClean="0"/>
              <a:t>tubes</a:t>
            </a:r>
            <a:r>
              <a:rPr lang="de-AT" sz="2400" dirty="0" smtClean="0"/>
              <a:t> </a:t>
            </a:r>
            <a:r>
              <a:rPr lang="de-AT" sz="2400" dirty="0" err="1" smtClean="0"/>
              <a:t>of</a:t>
            </a:r>
            <a:r>
              <a:rPr lang="de-AT" sz="2400" dirty="0" smtClean="0"/>
              <a:t> 10 × 15 cm; 2 × 16 </a:t>
            </a:r>
            <a:r>
              <a:rPr lang="de-AT" sz="2400" dirty="0" err="1" smtClean="0"/>
              <a:t>cores</a:t>
            </a:r>
            <a:endParaRPr lang="de-AT" sz="2400" dirty="0" smtClean="0"/>
          </a:p>
          <a:p>
            <a:r>
              <a:rPr lang="de-AT" sz="2400" b="1" dirty="0" smtClean="0"/>
              <a:t>Duration</a:t>
            </a:r>
            <a:r>
              <a:rPr lang="de-AT" sz="2400" dirty="0" smtClean="0"/>
              <a:t>: 13 </a:t>
            </a:r>
            <a:r>
              <a:rPr lang="de-AT" sz="2400" dirty="0" err="1" smtClean="0"/>
              <a:t>months</a:t>
            </a:r>
            <a:endParaRPr lang="de-AT" sz="2400" dirty="0" smtClean="0"/>
          </a:p>
          <a:p>
            <a:r>
              <a:rPr lang="de-AT" sz="2400" b="1" dirty="0" err="1" smtClean="0"/>
              <a:t>Scope</a:t>
            </a:r>
            <a:r>
              <a:rPr lang="de-AT" sz="2400" dirty="0" smtClean="0"/>
              <a:t>: Impact </a:t>
            </a:r>
            <a:r>
              <a:rPr lang="de-AT" sz="2400" dirty="0" err="1" smtClean="0"/>
              <a:t>of</a:t>
            </a:r>
            <a:r>
              <a:rPr lang="de-AT" sz="2400" dirty="0" smtClean="0"/>
              <a:t> global </a:t>
            </a:r>
            <a:r>
              <a:rPr lang="de-AT" sz="2400" dirty="0" err="1" smtClean="0"/>
              <a:t>warming</a:t>
            </a:r>
            <a:r>
              <a:rPr lang="de-AT" sz="2400" dirty="0" smtClean="0"/>
              <a:t> on </a:t>
            </a:r>
            <a:r>
              <a:rPr lang="de-AT" sz="2400" dirty="0" err="1" smtClean="0"/>
              <a:t>greenhouse</a:t>
            </a:r>
            <a:r>
              <a:rPr lang="de-AT" sz="2400" dirty="0" smtClean="0"/>
              <a:t> </a:t>
            </a:r>
            <a:r>
              <a:rPr lang="de-AT" sz="2400" dirty="0" err="1" smtClean="0"/>
              <a:t>gases</a:t>
            </a:r>
            <a:r>
              <a:rPr lang="de-AT" sz="2400" dirty="0" smtClean="0"/>
              <a:t> </a:t>
            </a:r>
            <a:r>
              <a:rPr lang="de-AT" sz="2400" dirty="0" err="1" smtClean="0"/>
              <a:t>and</a:t>
            </a:r>
            <a:r>
              <a:rPr lang="de-AT" sz="2400" dirty="0" smtClean="0"/>
              <a:t/>
            </a:r>
            <a:br>
              <a:rPr lang="de-AT" sz="2400" dirty="0" smtClean="0"/>
            </a:br>
            <a:r>
              <a:rPr lang="de-AT" sz="2400" dirty="0" smtClean="0"/>
              <a:t>N </a:t>
            </a:r>
            <a:r>
              <a:rPr lang="de-AT" sz="2400" dirty="0" err="1" smtClean="0"/>
              <a:t>transformation</a:t>
            </a:r>
            <a:r>
              <a:rPr lang="de-AT" sz="2400" dirty="0" smtClean="0"/>
              <a:t/>
            </a:r>
            <a:br>
              <a:rPr lang="de-AT" sz="2400" dirty="0" smtClean="0"/>
            </a:br>
            <a:r>
              <a:rPr lang="de-AT" sz="2400" b="1" dirty="0" smtClean="0"/>
              <a:t>Analysis</a:t>
            </a:r>
            <a:r>
              <a:rPr lang="de-AT" sz="2400" dirty="0" smtClean="0"/>
              <a:t>: CO</a:t>
            </a:r>
            <a:r>
              <a:rPr lang="de-AT" sz="2400" baseline="-25000" dirty="0" smtClean="0"/>
              <a:t>2</a:t>
            </a:r>
            <a:r>
              <a:rPr lang="de-AT" sz="2400" dirty="0" smtClean="0"/>
              <a:t>, CH</a:t>
            </a:r>
            <a:r>
              <a:rPr lang="de-AT" sz="2400" baseline="-25000" dirty="0" smtClean="0"/>
              <a:t>4</a:t>
            </a:r>
            <a:r>
              <a:rPr lang="de-AT" sz="2400" dirty="0" smtClean="0"/>
              <a:t>, N</a:t>
            </a:r>
            <a:r>
              <a:rPr lang="de-AT" sz="2400" baseline="-25000" dirty="0" smtClean="0"/>
              <a:t>2</a:t>
            </a:r>
            <a:r>
              <a:rPr lang="de-AT" sz="2400" dirty="0" smtClean="0"/>
              <a:t>O, </a:t>
            </a:r>
            <a:r>
              <a:rPr lang="de-AT" sz="2400" dirty="0" err="1"/>
              <a:t>m</a:t>
            </a:r>
            <a:r>
              <a:rPr lang="de-AT" sz="2400" dirty="0" err="1" smtClean="0"/>
              <a:t>icrobial</a:t>
            </a:r>
            <a:r>
              <a:rPr lang="de-AT" sz="2400" dirty="0" smtClean="0"/>
              <a:t> </a:t>
            </a:r>
            <a:r>
              <a:rPr lang="de-AT" sz="2400" dirty="0" err="1" smtClean="0"/>
              <a:t>communities</a:t>
            </a:r>
            <a:r>
              <a:rPr lang="de-AT" sz="2400" dirty="0" smtClean="0"/>
              <a:t>,</a:t>
            </a:r>
            <a:br>
              <a:rPr lang="de-AT" sz="2400" dirty="0" smtClean="0"/>
            </a:br>
            <a:r>
              <a:rPr lang="de-AT" sz="2400" dirty="0" smtClean="0"/>
              <a:t>N </a:t>
            </a:r>
            <a:r>
              <a:rPr lang="de-AT" sz="2400" dirty="0" smtClean="0"/>
              <a:t>in </a:t>
            </a:r>
            <a:r>
              <a:rPr lang="de-AT" sz="2400" dirty="0" err="1" smtClean="0"/>
              <a:t>leachate</a:t>
            </a:r>
            <a:endParaRPr lang="de-AT" sz="2400" baseline="30000" dirty="0" smtClean="0"/>
          </a:p>
        </p:txBody>
      </p:sp>
      <p:sp>
        <p:nvSpPr>
          <p:cNvPr id="7" name="Abgerundetes Rechteck 6"/>
          <p:cNvSpPr/>
          <p:nvPr/>
        </p:nvSpPr>
        <p:spPr>
          <a:xfrm>
            <a:off x="431540" y="908991"/>
            <a:ext cx="7965885" cy="1530170"/>
          </a:xfrm>
          <a:prstGeom prst="roundRect">
            <a:avLst/>
          </a:prstGeom>
          <a:gradFill>
            <a:gsLst>
              <a:gs pos="0">
                <a:srgbClr val="00B050"/>
              </a:gs>
              <a:gs pos="100000">
                <a:schemeClr val="accent5">
                  <a:lumMod val="60000"/>
                  <a:lumOff val="40000"/>
                  <a:alpha val="56000"/>
                </a:schemeClr>
              </a:gs>
              <a:gs pos="69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a:spLocks noGrp="1"/>
          </p:cNvSpPr>
          <p:nvPr>
            <p:ph idx="1"/>
          </p:nvPr>
        </p:nvSpPr>
        <p:spPr>
          <a:xfrm>
            <a:off x="457199" y="1043736"/>
            <a:ext cx="8210255" cy="1440160"/>
          </a:xfrm>
        </p:spPr>
        <p:txBody>
          <a:bodyPr>
            <a:normAutofit lnSpcReduction="10000"/>
          </a:bodyPr>
          <a:lstStyle/>
          <a:p>
            <a:pPr marL="0" indent="0">
              <a:buNone/>
            </a:pPr>
            <a:r>
              <a:rPr lang="en-GB" sz="2400" dirty="0">
                <a:latin typeface="Adobe Heiti Std R" pitchFamily="34" charset="-128"/>
                <a:ea typeface="Adobe Heiti Std R" pitchFamily="34" charset="-128"/>
              </a:rPr>
              <a:t>Potential impacts of climate change on </a:t>
            </a:r>
            <a:r>
              <a:rPr lang="en-GB" sz="2400" dirty="0" smtClean="0">
                <a:latin typeface="Adobe Heiti Std R" pitchFamily="34" charset="-128"/>
                <a:ea typeface="Adobe Heiti Std R" pitchFamily="34" charset="-128"/>
              </a:rPr>
              <a:t>nitrogen transformations </a:t>
            </a:r>
            <a:r>
              <a:rPr lang="en-GB" sz="2400" dirty="0">
                <a:latin typeface="Adobe Heiti Std R" pitchFamily="34" charset="-128"/>
                <a:ea typeface="Adobe Heiti Std R" pitchFamily="34" charset="-128"/>
              </a:rPr>
              <a:t>and greenhouse gas fluxes </a:t>
            </a:r>
            <a:r>
              <a:rPr lang="en-GB" sz="2400" dirty="0" smtClean="0">
                <a:latin typeface="Adobe Heiti Std R" pitchFamily="34" charset="-128"/>
                <a:ea typeface="Adobe Heiti Std R" pitchFamily="34" charset="-128"/>
              </a:rPr>
              <a:t>in forests</a:t>
            </a:r>
            <a:r>
              <a:rPr lang="en-GB" sz="2400" dirty="0">
                <a:latin typeface="Adobe Heiti Std R" pitchFamily="34" charset="-128"/>
                <a:ea typeface="Adobe Heiti Std R" pitchFamily="34" charset="-128"/>
              </a:rPr>
              <a:t>: a soil transfer study. </a:t>
            </a:r>
            <a:r>
              <a:rPr lang="en-GB" sz="2800" dirty="0" smtClean="0"/>
              <a:t/>
            </a:r>
            <a:br>
              <a:rPr lang="en-GB" sz="2800" dirty="0" smtClean="0"/>
            </a:br>
            <a:r>
              <a:rPr lang="en-GB" sz="1900" dirty="0" smtClean="0"/>
              <a:t>Hart SC, 2006, Global Change Biology, 12, 1032-1046</a:t>
            </a:r>
            <a:endParaRPr lang="de-AT" sz="1900" i="1" dirty="0" smtClean="0"/>
          </a:p>
        </p:txBody>
      </p:sp>
      <p:pic>
        <p:nvPicPr>
          <p:cNvPr id="1026" name="Picture 2" descr="http://meadandassociates.co/wp-content/uploads/Lockett-Mead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847" y="5815863"/>
            <a:ext cx="2582668" cy="107852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9630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4524315"/>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smtClean="0"/>
              <a:t>Down-slope translocation (+2.7°C) increased annual net CO</a:t>
            </a:r>
            <a:r>
              <a:rPr lang="en-GB" sz="2400" baseline="-25000" dirty="0" smtClean="0"/>
              <a:t>2</a:t>
            </a:r>
            <a:r>
              <a:rPr lang="en-GB" sz="2400" dirty="0" smtClean="0"/>
              <a:t> fluxes (190%), net CH</a:t>
            </a:r>
            <a:r>
              <a:rPr lang="en-GB" sz="2400" baseline="-25000" dirty="0" smtClean="0"/>
              <a:t>4</a:t>
            </a:r>
            <a:r>
              <a:rPr lang="en-GB" sz="2400" dirty="0" smtClean="0"/>
              <a:t> consumption (190%) and N</a:t>
            </a:r>
            <a:r>
              <a:rPr lang="en-GB" sz="2400" baseline="-25000" dirty="0" smtClean="0"/>
              <a:t>2</a:t>
            </a:r>
            <a:r>
              <a:rPr lang="en-GB" sz="2400" dirty="0" smtClean="0"/>
              <a:t>O fluxes (290%).</a:t>
            </a:r>
          </a:p>
          <a:p>
            <a:pPr marL="342900" indent="-342900">
              <a:buFont typeface="Arial" pitchFamily="34" charset="0"/>
              <a:buChar char="•"/>
            </a:pPr>
            <a:r>
              <a:rPr lang="de-AT" sz="2400" dirty="0" smtClean="0"/>
              <a:t>CO</a:t>
            </a:r>
            <a:r>
              <a:rPr lang="de-AT" sz="2400" baseline="-25000" dirty="0" smtClean="0"/>
              <a:t>2</a:t>
            </a:r>
            <a:r>
              <a:rPr lang="de-AT" sz="2400" dirty="0" smtClean="0"/>
              <a:t> </a:t>
            </a:r>
            <a:r>
              <a:rPr lang="de-AT" sz="2400" dirty="0" err="1" smtClean="0"/>
              <a:t>and</a:t>
            </a:r>
            <a:r>
              <a:rPr lang="de-AT" sz="2400" dirty="0" smtClean="0"/>
              <a:t> CH</a:t>
            </a:r>
            <a:r>
              <a:rPr lang="en-GB" sz="2400" baseline="-25000" dirty="0"/>
              <a:t>4</a:t>
            </a:r>
            <a:r>
              <a:rPr lang="de-AT" sz="2400" dirty="0" smtClean="0"/>
              <a:t> </a:t>
            </a:r>
            <a:r>
              <a:rPr lang="de-AT" sz="2400" dirty="0" err="1" smtClean="0"/>
              <a:t>were</a:t>
            </a:r>
            <a:r>
              <a:rPr lang="de-AT" sz="2400" dirty="0" smtClean="0"/>
              <a:t> </a:t>
            </a:r>
            <a:r>
              <a:rPr lang="de-AT" sz="2400" dirty="0" err="1" smtClean="0"/>
              <a:t>correlated</a:t>
            </a:r>
            <a:r>
              <a:rPr lang="de-AT" sz="2400" dirty="0" smtClean="0"/>
              <a:t> </a:t>
            </a:r>
            <a:r>
              <a:rPr lang="de-AT" sz="2400" dirty="0" err="1" smtClean="0"/>
              <a:t>with</a:t>
            </a:r>
            <a:r>
              <a:rPr lang="de-AT" sz="2400" dirty="0" smtClean="0"/>
              <a:t> </a:t>
            </a:r>
            <a:r>
              <a:rPr lang="de-AT" sz="2400" dirty="0" err="1" smtClean="0"/>
              <a:t>temperature</a:t>
            </a:r>
            <a:r>
              <a:rPr lang="de-AT" sz="2400" dirty="0" smtClean="0"/>
              <a:t>, </a:t>
            </a:r>
            <a:r>
              <a:rPr lang="de-AT" sz="2400" dirty="0" err="1" smtClean="0"/>
              <a:t>whereas</a:t>
            </a:r>
            <a:r>
              <a:rPr lang="de-AT" sz="2400" dirty="0" smtClean="0"/>
              <a:t> </a:t>
            </a:r>
            <a:r>
              <a:rPr lang="en-GB" sz="2400" dirty="0"/>
              <a:t>CO</a:t>
            </a:r>
            <a:r>
              <a:rPr lang="en-GB" sz="2400" baseline="-25000" dirty="0"/>
              <a:t>2</a:t>
            </a:r>
            <a:r>
              <a:rPr lang="de-AT" sz="2400" dirty="0" smtClean="0"/>
              <a:t> </a:t>
            </a:r>
            <a:br>
              <a:rPr lang="de-AT" sz="2400" dirty="0" smtClean="0"/>
            </a:br>
            <a:r>
              <a:rPr lang="de-AT" sz="2400" dirty="0" err="1" smtClean="0"/>
              <a:t>and</a:t>
            </a:r>
            <a:r>
              <a:rPr lang="de-AT" sz="2400" dirty="0" smtClean="0"/>
              <a:t> </a:t>
            </a:r>
            <a:r>
              <a:rPr lang="en-GB" sz="2400" dirty="0"/>
              <a:t>N</a:t>
            </a:r>
            <a:r>
              <a:rPr lang="en-GB" sz="2400" baseline="-25000" dirty="0"/>
              <a:t>2</a:t>
            </a:r>
            <a:r>
              <a:rPr lang="en-GB" sz="2400" dirty="0"/>
              <a:t>O</a:t>
            </a:r>
            <a:r>
              <a:rPr lang="de-AT" sz="2400" dirty="0" smtClean="0"/>
              <a:t> also </a:t>
            </a:r>
            <a:r>
              <a:rPr lang="de-AT" sz="2400" dirty="0" err="1" smtClean="0"/>
              <a:t>correlated</a:t>
            </a:r>
            <a:r>
              <a:rPr lang="de-AT" sz="2400" dirty="0" smtClean="0"/>
              <a:t> </a:t>
            </a:r>
            <a:r>
              <a:rPr lang="de-AT" sz="2400" dirty="0" err="1" smtClean="0"/>
              <a:t>with</a:t>
            </a:r>
            <a:r>
              <a:rPr lang="de-AT" sz="2400" dirty="0" smtClean="0"/>
              <a:t> </a:t>
            </a:r>
            <a:r>
              <a:rPr lang="de-AT" sz="2400" dirty="0" err="1" smtClean="0"/>
              <a:t>soil</a:t>
            </a:r>
            <a:r>
              <a:rPr lang="de-AT" sz="2400" dirty="0" smtClean="0"/>
              <a:t> </a:t>
            </a:r>
            <a:r>
              <a:rPr lang="de-AT" sz="2400" dirty="0" err="1" smtClean="0"/>
              <a:t>moisture</a:t>
            </a:r>
            <a:r>
              <a:rPr lang="de-AT" sz="2400" dirty="0" smtClean="0"/>
              <a:t>.</a:t>
            </a:r>
            <a:endParaRPr lang="en-GB" sz="2400" dirty="0" smtClean="0"/>
          </a:p>
          <a:p>
            <a:pPr marL="342900" indent="-342900">
              <a:buFont typeface="Arial" pitchFamily="34" charset="0"/>
              <a:buChar char="•"/>
            </a:pPr>
            <a:r>
              <a:rPr lang="en-GB" sz="2400" dirty="0" smtClean="0"/>
              <a:t>Total soil microbial biomass decreased in warmed cores, but active bacteria increased.</a:t>
            </a:r>
          </a:p>
          <a:p>
            <a:pPr marL="342900" indent="-342900">
              <a:buFont typeface="Arial" pitchFamily="34" charset="0"/>
              <a:buChar char="•"/>
            </a:pPr>
            <a:r>
              <a:rPr lang="de-AT" sz="2400" dirty="0" smtClean="0"/>
              <a:t>Net N </a:t>
            </a:r>
            <a:r>
              <a:rPr lang="de-AT" sz="2400" dirty="0" err="1" smtClean="0"/>
              <a:t>mineralization</a:t>
            </a:r>
            <a:r>
              <a:rPr lang="de-AT" sz="2400" dirty="0" smtClean="0"/>
              <a:t> </a:t>
            </a:r>
            <a:r>
              <a:rPr lang="de-AT" sz="2400" dirty="0" err="1" smtClean="0"/>
              <a:t>and</a:t>
            </a:r>
            <a:r>
              <a:rPr lang="de-AT" sz="2400" dirty="0" smtClean="0"/>
              <a:t> </a:t>
            </a:r>
            <a:r>
              <a:rPr lang="de-AT" sz="2400" dirty="0" err="1" smtClean="0"/>
              <a:t>nitrification</a:t>
            </a:r>
            <a:r>
              <a:rPr lang="de-AT" sz="2400" dirty="0" smtClean="0"/>
              <a:t> </a:t>
            </a:r>
            <a:r>
              <a:rPr lang="de-AT" sz="2400" dirty="0" err="1" smtClean="0"/>
              <a:t>increased</a:t>
            </a:r>
            <a:r>
              <a:rPr lang="de-AT" sz="2400" dirty="0" smtClean="0"/>
              <a:t> </a:t>
            </a:r>
            <a:r>
              <a:rPr lang="de-AT" sz="2400" dirty="0" err="1" smtClean="0"/>
              <a:t>over</a:t>
            </a:r>
            <a:r>
              <a:rPr lang="de-AT" sz="2400" dirty="0" smtClean="0"/>
              <a:t> 80% in down-</a:t>
            </a:r>
            <a:r>
              <a:rPr lang="de-AT" sz="2400" dirty="0" err="1" smtClean="0"/>
              <a:t>slope</a:t>
            </a:r>
            <a:r>
              <a:rPr lang="de-AT" sz="2400" dirty="0" smtClean="0"/>
              <a:t> </a:t>
            </a:r>
            <a:r>
              <a:rPr lang="de-AT" sz="2400" dirty="0" err="1" smtClean="0"/>
              <a:t>translocated</a:t>
            </a:r>
            <a:r>
              <a:rPr lang="de-AT" sz="2400" dirty="0" smtClean="0"/>
              <a:t> </a:t>
            </a:r>
            <a:r>
              <a:rPr lang="de-AT" sz="2400" dirty="0" err="1" smtClean="0"/>
              <a:t>soil</a:t>
            </a:r>
            <a:r>
              <a:rPr lang="de-AT" sz="2400" dirty="0" smtClean="0"/>
              <a:t> </a:t>
            </a:r>
            <a:r>
              <a:rPr lang="de-AT" sz="2400" dirty="0" err="1" smtClean="0"/>
              <a:t>cores</a:t>
            </a:r>
            <a:r>
              <a:rPr lang="de-AT" sz="2400" dirty="0" smtClean="0"/>
              <a:t>.</a:t>
            </a:r>
            <a:endParaRPr lang="en-GB" sz="2400" dirty="0" smtClean="0"/>
          </a:p>
          <a:p>
            <a:pPr marL="342900" indent="-342900">
              <a:buFont typeface="Arial" pitchFamily="34" charset="0"/>
              <a:buChar char="•"/>
            </a:pPr>
            <a:endParaRPr lang="en-GB" sz="2400" dirty="0"/>
          </a:p>
        </p:txBody>
      </p:sp>
      <p:sp>
        <p:nvSpPr>
          <p:cNvPr id="7" name="Abgerundetes Rechteck 6"/>
          <p:cNvSpPr/>
          <p:nvPr/>
        </p:nvSpPr>
        <p:spPr>
          <a:xfrm>
            <a:off x="431540" y="908991"/>
            <a:ext cx="7965885" cy="1530170"/>
          </a:xfrm>
          <a:prstGeom prst="roundRect">
            <a:avLst/>
          </a:prstGeom>
          <a:gradFill>
            <a:gsLst>
              <a:gs pos="0">
                <a:srgbClr val="00B050"/>
              </a:gs>
              <a:gs pos="100000">
                <a:schemeClr val="accent5">
                  <a:lumMod val="60000"/>
                  <a:lumOff val="40000"/>
                  <a:alpha val="56000"/>
                </a:schemeClr>
              </a:gs>
              <a:gs pos="69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smtClean="0">
                <a:latin typeface="Adobe Heiti Std R" pitchFamily="34" charset="-128"/>
                <a:ea typeface="Adobe Heiti Std R" pitchFamily="34" charset="-128"/>
              </a:rPr>
              <a:t>Potential impacts of climate change on nitrogen transformations and greenhouse gas fluxes in forests: a soil transfer study. </a:t>
            </a:r>
            <a:r>
              <a:rPr lang="en-GB" sz="2800" smtClean="0"/>
              <a:t/>
            </a:r>
            <a:br>
              <a:rPr lang="en-GB" sz="2800" smtClean="0"/>
            </a:br>
            <a:r>
              <a:rPr lang="en-GB" sz="1900" smtClean="0"/>
              <a:t>Hart SC, 2006, Global Change Biology, 12, 1032-1046</a:t>
            </a:r>
            <a:endParaRPr lang="de-AT" sz="19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500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7965885" cy="1530170"/>
          </a:xfrm>
          <a:prstGeom prst="roundRect">
            <a:avLst/>
          </a:prstGeom>
          <a:gradFill>
            <a:gsLst>
              <a:gs pos="0">
                <a:srgbClr val="FF0000">
                  <a:alpha val="17647"/>
                </a:srgbClr>
              </a:gs>
              <a:gs pos="100000">
                <a:srgbClr val="FFFF00">
                  <a:alpha val="4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a:bodyPr>
          <a:lstStyle/>
          <a:p>
            <a:pPr marL="0" indent="0">
              <a:buNone/>
            </a:pPr>
            <a:r>
              <a:rPr lang="en-GB" sz="2400" dirty="0" smtClean="0">
                <a:latin typeface="Adobe Heiti Std R" pitchFamily="34" charset="-128"/>
                <a:ea typeface="Adobe Heiti Std R" pitchFamily="34" charset="-128"/>
              </a:rPr>
              <a:t>Effects of climate change on nitrogen dynamics in </a:t>
            </a:r>
            <a:br>
              <a:rPr lang="en-GB" sz="2400" dirty="0" smtClean="0">
                <a:latin typeface="Adobe Heiti Std R" pitchFamily="34" charset="-128"/>
                <a:ea typeface="Adobe Heiti Std R" pitchFamily="34" charset="-128"/>
              </a:rPr>
            </a:br>
            <a:r>
              <a:rPr lang="en-GB" sz="2400" dirty="0" smtClean="0">
                <a:latin typeface="Adobe Heiti Std R" pitchFamily="34" charset="-128"/>
                <a:ea typeface="Adobe Heiti Std R" pitchFamily="34" charset="-128"/>
              </a:rPr>
              <a:t>upland soils. 1. A transplant approach. </a:t>
            </a:r>
            <a:r>
              <a:rPr lang="en-GB" sz="2800" dirty="0" smtClean="0"/>
              <a:t/>
            </a:r>
            <a:br>
              <a:rPr lang="en-GB" sz="2800" dirty="0" smtClean="0"/>
            </a:br>
            <a:r>
              <a:rPr lang="en-GB" sz="1800" i="1" dirty="0" err="1" smtClean="0"/>
              <a:t>Ineson</a:t>
            </a:r>
            <a:r>
              <a:rPr lang="en-GB" sz="1800" i="1" dirty="0" smtClean="0"/>
              <a:t> P et al., 1998, Global Change Biology, 4, 413-152</a:t>
            </a:r>
            <a:endParaRPr lang="de-AT" sz="1800" i="1" dirty="0" smtClean="0"/>
          </a:p>
        </p:txBody>
      </p:sp>
      <p:sp>
        <p:nvSpPr>
          <p:cNvPr id="3" name="Textfeld 2"/>
          <p:cNvSpPr txBox="1"/>
          <p:nvPr/>
        </p:nvSpPr>
        <p:spPr>
          <a:xfrm>
            <a:off x="521551" y="2753925"/>
            <a:ext cx="8622450" cy="3416320"/>
          </a:xfrm>
          <a:prstGeom prst="rect">
            <a:avLst/>
          </a:prstGeom>
          <a:noFill/>
        </p:spPr>
        <p:txBody>
          <a:bodyPr wrap="square" rtlCol="0">
            <a:spAutoFit/>
          </a:bodyPr>
          <a:lstStyle/>
          <a:p>
            <a:r>
              <a:rPr lang="de-AT" sz="2400" b="1" dirty="0" smtClean="0"/>
              <a:t>Location</a:t>
            </a:r>
            <a:r>
              <a:rPr lang="de-AT" sz="2400" dirty="0" smtClean="0"/>
              <a:t>: Northern </a:t>
            </a:r>
            <a:r>
              <a:rPr lang="de-AT" sz="2400" dirty="0" err="1" smtClean="0"/>
              <a:t>Pennies</a:t>
            </a:r>
            <a:r>
              <a:rPr lang="de-AT" sz="2400" dirty="0" smtClean="0"/>
              <a:t>, </a:t>
            </a:r>
            <a:r>
              <a:rPr lang="de-AT" sz="2400" dirty="0" err="1" smtClean="0"/>
              <a:t>Cumbria</a:t>
            </a:r>
            <a:r>
              <a:rPr lang="de-AT" sz="2400" dirty="0" smtClean="0"/>
              <a:t>, UK </a:t>
            </a:r>
            <a:r>
              <a:rPr lang="de-AT" sz="2400" i="1" dirty="0" smtClean="0"/>
              <a:t>(same </a:t>
            </a:r>
            <a:r>
              <a:rPr lang="de-AT" sz="2400" i="1" dirty="0" err="1" smtClean="0"/>
              <a:t>as</a:t>
            </a:r>
            <a:r>
              <a:rPr lang="de-AT" sz="2400" i="1" dirty="0" smtClean="0"/>
              <a:t> </a:t>
            </a:r>
            <a:r>
              <a:rPr lang="de-AT" sz="2400" i="1" dirty="0" err="1" smtClean="0"/>
              <a:t>Briones</a:t>
            </a:r>
            <a:r>
              <a:rPr lang="de-AT" sz="2400" i="1" dirty="0" smtClean="0"/>
              <a:t> et al.)</a:t>
            </a:r>
          </a:p>
          <a:p>
            <a:r>
              <a:rPr lang="de-AT" sz="2400" b="1" dirty="0" smtClean="0"/>
              <a:t>Sites</a:t>
            </a:r>
            <a:r>
              <a:rPr lang="de-AT" sz="2400" dirty="0" smtClean="0"/>
              <a:t>: 4 </a:t>
            </a:r>
            <a:r>
              <a:rPr lang="de-AT" sz="2400" dirty="0" err="1" smtClean="0"/>
              <a:t>sites</a:t>
            </a:r>
            <a:r>
              <a:rPr lang="de-AT" sz="2400" dirty="0" smtClean="0"/>
              <a:t>, </a:t>
            </a:r>
            <a:r>
              <a:rPr lang="de-AT" sz="2400" dirty="0" err="1" smtClean="0"/>
              <a:t>pastured</a:t>
            </a:r>
            <a:r>
              <a:rPr lang="de-AT" sz="2400" dirty="0" smtClean="0"/>
              <a:t> </a:t>
            </a:r>
            <a:r>
              <a:rPr lang="de-AT" sz="2400" dirty="0" err="1" smtClean="0"/>
              <a:t>grasslands</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171 - 845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a:t>
            </a:r>
            <a:r>
              <a:rPr lang="de-AT" sz="2400" dirty="0"/>
              <a:t>MAT 6.3 – 3.5 °C; MAP 1270 – 1605 mm</a:t>
            </a:r>
          </a:p>
          <a:p>
            <a:r>
              <a:rPr lang="de-AT" sz="2400" b="1" dirty="0" err="1" smtClean="0"/>
              <a:t>Method</a:t>
            </a:r>
            <a:r>
              <a:rPr lang="de-AT" sz="2400" dirty="0" smtClean="0"/>
              <a:t>: high-</a:t>
            </a:r>
            <a:r>
              <a:rPr lang="de-AT" sz="2400" dirty="0" err="1" smtClean="0"/>
              <a:t>to</a:t>
            </a:r>
            <a:r>
              <a:rPr lang="de-AT" sz="2400" dirty="0" smtClean="0"/>
              <a:t>-</a:t>
            </a:r>
            <a:r>
              <a:rPr lang="de-AT" sz="2400" dirty="0" err="1" smtClean="0"/>
              <a:t>low</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incl. </a:t>
            </a:r>
            <a:r>
              <a:rPr lang="de-AT" sz="2400" dirty="0" err="1"/>
              <a:t>v</a:t>
            </a:r>
            <a:r>
              <a:rPr lang="de-AT" sz="2400" dirty="0" err="1" smtClean="0"/>
              <a:t>egetation</a:t>
            </a:r>
            <a:r>
              <a:rPr lang="de-AT" sz="2400" dirty="0" smtClean="0"/>
              <a:t> in </a:t>
            </a:r>
            <a:r>
              <a:rPr lang="de-AT" sz="2400" dirty="0" err="1" smtClean="0"/>
              <a:t>tubes</a:t>
            </a:r>
            <a:r>
              <a:rPr lang="de-AT" sz="2400" dirty="0" smtClean="0"/>
              <a:t> </a:t>
            </a:r>
            <a:r>
              <a:rPr lang="de-AT" sz="2400" dirty="0" err="1" smtClean="0"/>
              <a:t>of</a:t>
            </a:r>
            <a:r>
              <a:rPr lang="de-AT" sz="2400" dirty="0" smtClean="0"/>
              <a:t> 15 × 28 cm </a:t>
            </a:r>
            <a:r>
              <a:rPr lang="de-AT" sz="2400" dirty="0" err="1" smtClean="0"/>
              <a:t>over</a:t>
            </a:r>
            <a:r>
              <a:rPr lang="de-AT" sz="2400" dirty="0" smtClean="0"/>
              <a:t> </a:t>
            </a:r>
            <a:r>
              <a:rPr lang="de-AT" sz="2400" dirty="0" err="1" smtClean="0"/>
              <a:t>lysimeters</a:t>
            </a:r>
            <a:r>
              <a:rPr lang="de-AT" sz="2400" dirty="0" smtClean="0"/>
              <a:t> </a:t>
            </a:r>
            <a:r>
              <a:rPr lang="de-AT" sz="2400" dirty="0" err="1" smtClean="0"/>
              <a:t>from</a:t>
            </a:r>
            <a:r>
              <a:rPr lang="de-AT" sz="2400" dirty="0" smtClean="0"/>
              <a:t> 3 </a:t>
            </a:r>
            <a:r>
              <a:rPr lang="de-AT" sz="2400" dirty="0" err="1" smtClean="0"/>
              <a:t>soil</a:t>
            </a:r>
            <a:r>
              <a:rPr lang="de-AT" sz="2400" dirty="0" smtClean="0"/>
              <a:t> </a:t>
            </a:r>
            <a:r>
              <a:rPr lang="de-AT" sz="2400" dirty="0" err="1" smtClean="0"/>
              <a:t>types</a:t>
            </a:r>
            <a:r>
              <a:rPr lang="de-AT" sz="2400" dirty="0" smtClean="0"/>
              <a:t>; 3 × 30 </a:t>
            </a:r>
            <a:r>
              <a:rPr lang="de-AT" sz="2400" dirty="0" err="1" smtClean="0"/>
              <a:t>cores</a:t>
            </a:r>
            <a:endParaRPr lang="de-AT" sz="2400" dirty="0" smtClean="0"/>
          </a:p>
          <a:p>
            <a:r>
              <a:rPr lang="de-AT" sz="2400" b="1" dirty="0" smtClean="0"/>
              <a:t>Duration</a:t>
            </a:r>
            <a:r>
              <a:rPr lang="de-AT" sz="2400" dirty="0" smtClean="0"/>
              <a:t>: 2 </a:t>
            </a:r>
            <a:r>
              <a:rPr lang="de-AT" sz="2400" dirty="0" err="1" smtClean="0"/>
              <a:t>years</a:t>
            </a:r>
            <a:endParaRPr lang="de-AT" sz="2400" dirty="0" smtClean="0"/>
          </a:p>
          <a:p>
            <a:r>
              <a:rPr lang="de-AT" sz="2400" b="1" dirty="0" err="1" smtClean="0"/>
              <a:t>Scope</a:t>
            </a:r>
            <a:r>
              <a:rPr lang="de-AT" sz="2400" dirty="0" smtClean="0"/>
              <a:t>: Impact </a:t>
            </a:r>
            <a:r>
              <a:rPr lang="de-AT" sz="2400" dirty="0" err="1" smtClean="0"/>
              <a:t>of</a:t>
            </a:r>
            <a:r>
              <a:rPr lang="de-AT" sz="2400" dirty="0" smtClean="0"/>
              <a:t> </a:t>
            </a:r>
            <a:r>
              <a:rPr lang="de-AT" sz="2400" dirty="0" err="1" smtClean="0"/>
              <a:t>climate</a:t>
            </a:r>
            <a:r>
              <a:rPr lang="de-AT" sz="2400" dirty="0" smtClean="0"/>
              <a:t> </a:t>
            </a:r>
            <a:r>
              <a:rPr lang="de-AT" sz="2400" dirty="0" err="1" smtClean="0"/>
              <a:t>change</a:t>
            </a:r>
            <a:r>
              <a:rPr lang="de-AT" sz="2400" dirty="0" smtClean="0"/>
              <a:t> on N </a:t>
            </a:r>
            <a:r>
              <a:rPr lang="de-AT" sz="2400" dirty="0" err="1" smtClean="0"/>
              <a:t>leaching</a:t>
            </a:r>
            <a:r>
              <a:rPr lang="de-AT" sz="2400" dirty="0" smtClean="0"/>
              <a:t/>
            </a:r>
            <a:br>
              <a:rPr lang="de-AT" sz="2400" dirty="0" smtClean="0"/>
            </a:br>
            <a:r>
              <a:rPr lang="de-AT" sz="2400" b="1" dirty="0" smtClean="0"/>
              <a:t>Analysis</a:t>
            </a:r>
            <a:r>
              <a:rPr lang="de-AT" sz="2400" dirty="0" smtClean="0"/>
              <a:t>: NH</a:t>
            </a:r>
            <a:r>
              <a:rPr lang="de-AT" sz="2400" baseline="-25000" dirty="0" smtClean="0"/>
              <a:t>4</a:t>
            </a:r>
            <a:r>
              <a:rPr lang="de-AT" sz="2400" baseline="30000" dirty="0" smtClean="0"/>
              <a:t>+</a:t>
            </a:r>
            <a:r>
              <a:rPr lang="de-AT" sz="2400" dirty="0"/>
              <a:t> </a:t>
            </a:r>
            <a:r>
              <a:rPr lang="de-AT" sz="2400" dirty="0" err="1" smtClean="0"/>
              <a:t>and</a:t>
            </a:r>
            <a:r>
              <a:rPr lang="de-AT" sz="2400" dirty="0" smtClean="0"/>
              <a:t> NO</a:t>
            </a:r>
            <a:r>
              <a:rPr lang="de-AT" sz="2400" baseline="-25000" dirty="0" smtClean="0"/>
              <a:t>3</a:t>
            </a:r>
            <a:r>
              <a:rPr lang="de-AT" sz="2400" baseline="30000" dirty="0" smtClean="0"/>
              <a:t>- </a:t>
            </a:r>
            <a:r>
              <a:rPr lang="de-AT" sz="2400" dirty="0" smtClean="0"/>
              <a:t>in </a:t>
            </a:r>
            <a:r>
              <a:rPr lang="de-AT" sz="2400" dirty="0" err="1" smtClean="0"/>
              <a:t>leachate</a:t>
            </a:r>
            <a:endParaRPr lang="de-AT" sz="2400" baseline="300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271" y="5269899"/>
            <a:ext cx="2141730" cy="160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2677656"/>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a:t>Decreases in leachate nitrate </a:t>
            </a:r>
            <a:r>
              <a:rPr lang="en-GB" sz="2400" dirty="0" smtClean="0"/>
              <a:t>concentrations were </a:t>
            </a:r>
            <a:r>
              <a:rPr lang="en-GB" sz="2400" dirty="0"/>
              <a:t>observed for all three soil types transplanted </a:t>
            </a:r>
            <a:r>
              <a:rPr lang="en-GB" sz="2400" dirty="0" smtClean="0"/>
              <a:t>downwards (+4.6°C).</a:t>
            </a:r>
          </a:p>
          <a:p>
            <a:pPr marL="342900" indent="-342900">
              <a:buFont typeface="Arial" pitchFamily="34" charset="0"/>
              <a:buChar char="•"/>
            </a:pPr>
            <a:r>
              <a:rPr lang="en-GB" sz="2400" dirty="0" smtClean="0"/>
              <a:t>Temperature was the main controlling factor responsible for the observed reductions, as warming increased growth and N uptake by the vegetation.</a:t>
            </a:r>
            <a:endParaRPr lang="en-GB" sz="2400" dirty="0"/>
          </a:p>
        </p:txBody>
      </p:sp>
      <p:sp>
        <p:nvSpPr>
          <p:cNvPr id="7" name="Abgerundetes Rechteck 6"/>
          <p:cNvSpPr/>
          <p:nvPr/>
        </p:nvSpPr>
        <p:spPr>
          <a:xfrm>
            <a:off x="431540" y="908991"/>
            <a:ext cx="7965885" cy="1530170"/>
          </a:xfrm>
          <a:prstGeom prst="roundRect">
            <a:avLst/>
          </a:prstGeom>
          <a:gradFill>
            <a:gsLst>
              <a:gs pos="0">
                <a:srgbClr val="FF0000">
                  <a:alpha val="17647"/>
                </a:srgbClr>
              </a:gs>
              <a:gs pos="100000">
                <a:srgbClr val="FFFF00">
                  <a:alpha val="4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latin typeface="Adobe Heiti Std R" pitchFamily="34" charset="-128"/>
                <a:ea typeface="Adobe Heiti Std R" pitchFamily="34" charset="-128"/>
              </a:rPr>
              <a:t>Effects of climate change on nitrogen dynamics in </a:t>
            </a:r>
            <a:br>
              <a:rPr lang="en-GB" sz="2400" dirty="0" smtClean="0">
                <a:latin typeface="Adobe Heiti Std R" pitchFamily="34" charset="-128"/>
                <a:ea typeface="Adobe Heiti Std R" pitchFamily="34" charset="-128"/>
              </a:rPr>
            </a:br>
            <a:r>
              <a:rPr lang="en-GB" sz="2400" dirty="0" smtClean="0">
                <a:latin typeface="Adobe Heiti Std R" pitchFamily="34" charset="-128"/>
                <a:ea typeface="Adobe Heiti Std R" pitchFamily="34" charset="-128"/>
              </a:rPr>
              <a:t>upland soils. 1. A transplant approach. </a:t>
            </a:r>
            <a:r>
              <a:rPr lang="en-GB" sz="2800" dirty="0" smtClean="0"/>
              <a:t/>
            </a:r>
            <a:br>
              <a:rPr lang="en-GB" sz="2800" dirty="0" smtClean="0"/>
            </a:br>
            <a:r>
              <a:rPr lang="en-GB" sz="1800" i="1" dirty="0" err="1" smtClean="0"/>
              <a:t>Ineson</a:t>
            </a:r>
            <a:r>
              <a:rPr lang="en-GB" sz="1800" i="1" dirty="0" smtClean="0"/>
              <a:t> P et al., 1998, Global Change Biology, 4, 413-152</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Warming</a:t>
            </a:r>
            <a:r>
              <a:rPr lang="de-AT" dirty="0" smtClean="0"/>
              <a:t> </a:t>
            </a:r>
            <a:r>
              <a:rPr lang="de-AT" dirty="0" err="1" smtClean="0"/>
              <a:t>experiments</a:t>
            </a:r>
            <a:r>
              <a:rPr lang="de-AT" dirty="0" smtClean="0"/>
              <a:t> </a:t>
            </a:r>
            <a:r>
              <a:rPr lang="de-AT" dirty="0" err="1" smtClean="0"/>
              <a:t>methods</a:t>
            </a:r>
            <a:r>
              <a:rPr lang="de-AT" dirty="0" smtClean="0"/>
              <a:t>:</a:t>
            </a:r>
            <a:br>
              <a:rPr lang="de-AT" dirty="0" smtClean="0"/>
            </a:br>
            <a:r>
              <a:rPr lang="de-AT" dirty="0" err="1" smtClean="0"/>
              <a:t>review</a:t>
            </a:r>
            <a:r>
              <a:rPr lang="de-AT" dirty="0" smtClean="0"/>
              <a:t> </a:t>
            </a:r>
            <a:r>
              <a:rPr lang="de-AT" dirty="0" err="1" smtClean="0"/>
              <a:t>by</a:t>
            </a:r>
            <a:r>
              <a:rPr lang="de-AT" dirty="0" smtClean="0"/>
              <a:t> </a:t>
            </a:r>
            <a:r>
              <a:rPr lang="de-AT" dirty="0" err="1" smtClean="0"/>
              <a:t>Shaver</a:t>
            </a:r>
            <a:r>
              <a:rPr lang="de-AT" dirty="0" smtClean="0"/>
              <a:t> et al., 2000</a:t>
            </a:r>
            <a:endParaRPr lang="en-GB" dirty="0"/>
          </a:p>
        </p:txBody>
      </p:sp>
      <p:sp>
        <p:nvSpPr>
          <p:cNvPr id="3" name="Inhaltsplatzhalter 2"/>
          <p:cNvSpPr>
            <a:spLocks noGrp="1"/>
          </p:cNvSpPr>
          <p:nvPr>
            <p:ph idx="1"/>
          </p:nvPr>
        </p:nvSpPr>
        <p:spPr>
          <a:xfrm>
            <a:off x="746575" y="6315069"/>
            <a:ext cx="7245805" cy="579316"/>
          </a:xfrm>
        </p:spPr>
        <p:txBody>
          <a:bodyPr>
            <a:normAutofit/>
          </a:bodyPr>
          <a:lstStyle/>
          <a:p>
            <a:pPr marL="0" indent="0">
              <a:buNone/>
            </a:pPr>
            <a:r>
              <a:rPr lang="de-AT" sz="1600" i="1" dirty="0" err="1" smtClean="0"/>
              <a:t>Shaver</a:t>
            </a:r>
            <a:r>
              <a:rPr lang="de-AT" sz="1600" i="1" dirty="0" smtClean="0"/>
              <a:t> G.R et al., 2000, Global </a:t>
            </a:r>
            <a:r>
              <a:rPr lang="de-AT" sz="1600" i="1" dirty="0" err="1" smtClean="0"/>
              <a:t>Warming</a:t>
            </a:r>
            <a:r>
              <a:rPr lang="de-AT" sz="1600" i="1" dirty="0" smtClean="0"/>
              <a:t> </a:t>
            </a:r>
            <a:r>
              <a:rPr lang="de-AT" sz="1600" i="1" dirty="0" err="1" smtClean="0"/>
              <a:t>and</a:t>
            </a:r>
            <a:r>
              <a:rPr lang="de-AT" sz="1600" i="1" dirty="0" smtClean="0"/>
              <a:t> </a:t>
            </a:r>
            <a:r>
              <a:rPr lang="de-AT" sz="1600" i="1" dirty="0" err="1" smtClean="0"/>
              <a:t>Terrestrial</a:t>
            </a:r>
            <a:r>
              <a:rPr lang="de-AT" sz="1600" i="1" dirty="0" smtClean="0"/>
              <a:t> </a:t>
            </a:r>
            <a:r>
              <a:rPr lang="de-AT" sz="1600" i="1" dirty="0" err="1" smtClean="0"/>
              <a:t>Ecosystems</a:t>
            </a:r>
            <a:r>
              <a:rPr lang="de-AT" sz="1600" i="1" dirty="0" smtClean="0"/>
              <a:t>: A </a:t>
            </a:r>
            <a:r>
              <a:rPr lang="de-AT" sz="1600" i="1" dirty="0" err="1" smtClean="0"/>
              <a:t>Conceptual</a:t>
            </a:r>
            <a:r>
              <a:rPr lang="de-AT" sz="1600" i="1" dirty="0" smtClean="0"/>
              <a:t> Framework </a:t>
            </a:r>
            <a:r>
              <a:rPr lang="de-AT" sz="1600" i="1" dirty="0" err="1" smtClean="0"/>
              <a:t>for</a:t>
            </a:r>
            <a:r>
              <a:rPr lang="de-AT" sz="1600" i="1" dirty="0" smtClean="0"/>
              <a:t> Analysis. </a:t>
            </a:r>
            <a:r>
              <a:rPr lang="de-AT" sz="1600" i="1" dirty="0" err="1" smtClean="0"/>
              <a:t>BioScience</a:t>
            </a:r>
            <a:r>
              <a:rPr lang="de-AT" sz="1600" i="1" dirty="0" smtClean="0"/>
              <a:t>, 50, 871-882</a:t>
            </a:r>
            <a:endParaRPr lang="en-GB" sz="1600" i="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585" y="1448780"/>
            <a:ext cx="7446288" cy="495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p:cNvGrpSpPr/>
          <p:nvPr/>
        </p:nvGrpSpPr>
        <p:grpSpPr>
          <a:xfrm>
            <a:off x="692438" y="1718810"/>
            <a:ext cx="5528319" cy="3465065"/>
            <a:chOff x="692438" y="1718810"/>
            <a:chExt cx="5528319" cy="3465065"/>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701" y="2843935"/>
              <a:ext cx="3322056" cy="233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692438" y="1718810"/>
              <a:ext cx="1260140" cy="495055"/>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uppieren 8"/>
          <p:cNvGrpSpPr/>
          <p:nvPr/>
        </p:nvGrpSpPr>
        <p:grpSpPr>
          <a:xfrm>
            <a:off x="657784" y="2708920"/>
            <a:ext cx="5117756" cy="3826210"/>
            <a:chOff x="657784" y="2708920"/>
            <a:chExt cx="5117756" cy="3826210"/>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775" y="4374105"/>
              <a:ext cx="3228765" cy="21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llipse 10"/>
            <p:cNvSpPr/>
            <p:nvPr/>
          </p:nvSpPr>
          <p:spPr>
            <a:xfrm>
              <a:off x="657784" y="2708920"/>
              <a:ext cx="1260140" cy="144016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uppieren 11"/>
          <p:cNvGrpSpPr/>
          <p:nvPr/>
        </p:nvGrpSpPr>
        <p:grpSpPr>
          <a:xfrm>
            <a:off x="746575" y="1898830"/>
            <a:ext cx="5085565" cy="2790310"/>
            <a:chOff x="746575" y="1898830"/>
            <a:chExt cx="5085565" cy="2790310"/>
          </a:xfrm>
        </p:grpSpPr>
        <p:pic>
          <p:nvPicPr>
            <p:cNvPr id="13"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311860" y="1898830"/>
              <a:ext cx="2520280" cy="233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llipse 13"/>
            <p:cNvSpPr/>
            <p:nvPr/>
          </p:nvSpPr>
          <p:spPr>
            <a:xfrm>
              <a:off x="746575" y="4194085"/>
              <a:ext cx="1260140" cy="495055"/>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uppieren 14"/>
          <p:cNvGrpSpPr/>
          <p:nvPr/>
        </p:nvGrpSpPr>
        <p:grpSpPr>
          <a:xfrm>
            <a:off x="725161" y="2385097"/>
            <a:ext cx="5247351" cy="3069128"/>
            <a:chOff x="725161" y="2385097"/>
            <a:chExt cx="5247351" cy="3069128"/>
          </a:xfrm>
        </p:grpSpPr>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1860" y="2385097"/>
              <a:ext cx="2660652" cy="239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llipse 16"/>
            <p:cNvSpPr/>
            <p:nvPr/>
          </p:nvSpPr>
          <p:spPr>
            <a:xfrm>
              <a:off x="725161" y="4779150"/>
              <a:ext cx="1260140" cy="675075"/>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hteck 3"/>
          <p:cNvSpPr/>
          <p:nvPr/>
        </p:nvSpPr>
        <p:spPr>
          <a:xfrm>
            <a:off x="746575" y="5994285"/>
            <a:ext cx="541279" cy="135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uppieren 17"/>
          <p:cNvGrpSpPr/>
          <p:nvPr/>
        </p:nvGrpSpPr>
        <p:grpSpPr>
          <a:xfrm>
            <a:off x="705677" y="2573905"/>
            <a:ext cx="7579236" cy="3690410"/>
            <a:chOff x="705677" y="2573905"/>
            <a:chExt cx="7579236" cy="3690410"/>
          </a:xfrm>
        </p:grpSpPr>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413" y="2573905"/>
              <a:ext cx="74295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llipse 19"/>
            <p:cNvSpPr/>
            <p:nvPr/>
          </p:nvSpPr>
          <p:spPr>
            <a:xfrm>
              <a:off x="705677" y="5544235"/>
              <a:ext cx="1391047" cy="72008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hteck 20"/>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75593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0-ppt_h/2"/>
                                          </p:val>
                                        </p:tav>
                                      </p:tavLst>
                                    </p:anim>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1" fill="hold" nodeType="click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0-ppt_h/2"/>
                                          </p:val>
                                        </p:tav>
                                      </p:tavLst>
                                    </p:anim>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1" fill="hold" nodeType="click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0-ppt_h/2"/>
                                          </p:val>
                                        </p:tav>
                                      </p:tavLst>
                                    </p:anim>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1" fill="hold" nodeType="clickEffect">
                                  <p:stCondLst>
                                    <p:cond delay="0"/>
                                  </p:stCondLst>
                                  <p:childTnLst>
                                    <p:anim calcmode="lin" valueType="num">
                                      <p:cBhvr additive="base">
                                        <p:cTn id="45" dur="500"/>
                                        <p:tgtEl>
                                          <p:spTgt spid="15"/>
                                        </p:tgtEl>
                                        <p:attrNameLst>
                                          <p:attrName>ppt_x</p:attrName>
                                        </p:attrNameLst>
                                      </p:cBhvr>
                                      <p:tavLst>
                                        <p:tav tm="0">
                                          <p:val>
                                            <p:strVal val="ppt_x"/>
                                          </p:val>
                                        </p:tav>
                                        <p:tav tm="100000">
                                          <p:val>
                                            <p:strVal val="ppt_x"/>
                                          </p:val>
                                        </p:tav>
                                      </p:tavLst>
                                    </p:anim>
                                    <p:anim calcmode="lin" valueType="num">
                                      <p:cBhvr additive="base">
                                        <p:cTn id="46" dur="500"/>
                                        <p:tgtEl>
                                          <p:spTgt spid="15"/>
                                        </p:tgtEl>
                                        <p:attrNameLst>
                                          <p:attrName>ppt_y</p:attrName>
                                        </p:attrNameLst>
                                      </p:cBhvr>
                                      <p:tavLst>
                                        <p:tav tm="0">
                                          <p:val>
                                            <p:strVal val="ppt_y"/>
                                          </p:val>
                                        </p:tav>
                                        <p:tav tm="100000">
                                          <p:val>
                                            <p:strVal val="0-ppt_h/2"/>
                                          </p:val>
                                        </p:tav>
                                      </p:tavLst>
                                    </p:anim>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7965885" cy="1530170"/>
          </a:xfrm>
          <a:prstGeom prst="roundRect">
            <a:avLst/>
          </a:prstGeom>
          <a:gradFill>
            <a:gsLst>
              <a:gs pos="0">
                <a:schemeClr val="accent1">
                  <a:tint val="66000"/>
                  <a:satMod val="160000"/>
                  <a:alpha val="18000"/>
                </a:schemeClr>
              </a:gs>
              <a:gs pos="100000">
                <a:schemeClr val="accent5">
                  <a:lumMod val="60000"/>
                  <a:lumOff val="40000"/>
                  <a:alpha val="56000"/>
                </a:schemeClr>
              </a:gs>
              <a:gs pos="94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lnSpcReduction="10000"/>
          </a:bodyPr>
          <a:lstStyle/>
          <a:p>
            <a:pPr marL="0" indent="0">
              <a:buNone/>
            </a:pPr>
            <a:r>
              <a:rPr lang="en-GB" sz="2400" dirty="0" smtClean="0">
                <a:latin typeface="Adobe Heiti Std R" pitchFamily="34" charset="-128"/>
                <a:ea typeface="Adobe Heiti Std R" pitchFamily="34" charset="-128"/>
              </a:rPr>
              <a:t>Regulation of nitrogen mineralization and nitrification in Southern Appalachian ecosystems: Separating the relative importance of biotic vs. abiotic controls. </a:t>
            </a:r>
            <a:r>
              <a:rPr lang="en-GB" sz="2800" dirty="0" smtClean="0"/>
              <a:t/>
            </a:r>
            <a:br>
              <a:rPr lang="en-GB" sz="2800" dirty="0" smtClean="0"/>
            </a:br>
            <a:r>
              <a:rPr lang="en-GB" sz="1800" i="1" dirty="0" err="1" smtClean="0"/>
              <a:t>Knoepp</a:t>
            </a:r>
            <a:r>
              <a:rPr lang="en-GB" sz="1800" i="1" dirty="0" smtClean="0"/>
              <a:t> JD &amp; </a:t>
            </a:r>
            <a:r>
              <a:rPr lang="en-GB" sz="1800" i="1" dirty="0" err="1" smtClean="0"/>
              <a:t>Vose</a:t>
            </a:r>
            <a:r>
              <a:rPr lang="en-GB" sz="1800" i="1" dirty="0" smtClean="0"/>
              <a:t> JM, 2007, </a:t>
            </a:r>
            <a:r>
              <a:rPr lang="en-GB" sz="1800" i="1" dirty="0" err="1" smtClean="0"/>
              <a:t>Pedobiologia</a:t>
            </a:r>
            <a:r>
              <a:rPr lang="en-GB" sz="1800" i="1" dirty="0" smtClean="0"/>
              <a:t>, 2007, 51, 89-97</a:t>
            </a:r>
            <a:endParaRPr lang="de-AT" sz="1800" i="1" dirty="0" smtClean="0"/>
          </a:p>
        </p:txBody>
      </p:sp>
      <p:sp>
        <p:nvSpPr>
          <p:cNvPr id="3" name="Textfeld 2"/>
          <p:cNvSpPr txBox="1"/>
          <p:nvPr/>
        </p:nvSpPr>
        <p:spPr>
          <a:xfrm>
            <a:off x="521551" y="2753925"/>
            <a:ext cx="8622450" cy="4154984"/>
          </a:xfrm>
          <a:prstGeom prst="rect">
            <a:avLst/>
          </a:prstGeom>
          <a:noFill/>
        </p:spPr>
        <p:txBody>
          <a:bodyPr wrap="square" rtlCol="0">
            <a:spAutoFit/>
          </a:bodyPr>
          <a:lstStyle/>
          <a:p>
            <a:r>
              <a:rPr lang="de-AT" sz="2400" b="1" dirty="0" smtClean="0"/>
              <a:t>Location</a:t>
            </a:r>
            <a:r>
              <a:rPr lang="de-AT" sz="2400" dirty="0" smtClean="0"/>
              <a:t>: Southern </a:t>
            </a:r>
            <a:r>
              <a:rPr lang="de-AT" sz="2400" dirty="0" err="1" smtClean="0"/>
              <a:t>Appalachian</a:t>
            </a:r>
            <a:r>
              <a:rPr lang="de-AT" sz="2400" dirty="0" smtClean="0"/>
              <a:t>, North Carolina, USA</a:t>
            </a:r>
          </a:p>
          <a:p>
            <a:r>
              <a:rPr lang="de-AT" sz="2400" b="1" dirty="0" smtClean="0"/>
              <a:t>Sites</a:t>
            </a:r>
            <a:r>
              <a:rPr lang="de-AT" sz="2400" dirty="0" smtClean="0"/>
              <a:t>: 5 </a:t>
            </a:r>
            <a:r>
              <a:rPr lang="de-AT" sz="2400" dirty="0" err="1" smtClean="0"/>
              <a:t>sites</a:t>
            </a:r>
            <a:r>
              <a:rPr lang="de-AT" sz="2400" dirty="0" smtClean="0"/>
              <a:t>, </a:t>
            </a:r>
            <a:r>
              <a:rPr lang="de-AT" sz="2400" dirty="0" err="1" smtClean="0"/>
              <a:t>mixed</a:t>
            </a:r>
            <a:r>
              <a:rPr lang="de-AT" sz="2400" dirty="0" smtClean="0"/>
              <a:t> </a:t>
            </a:r>
            <a:r>
              <a:rPr lang="de-AT" sz="2400" dirty="0" err="1" smtClean="0"/>
              <a:t>oak</a:t>
            </a:r>
            <a:r>
              <a:rPr lang="de-AT" sz="2400" dirty="0" smtClean="0"/>
              <a:t> </a:t>
            </a:r>
            <a:r>
              <a:rPr lang="de-AT" sz="2400" dirty="0" err="1" smtClean="0"/>
              <a:t>pine</a:t>
            </a:r>
            <a:r>
              <a:rPr lang="de-AT" sz="2400" dirty="0" smtClean="0"/>
              <a:t>, </a:t>
            </a:r>
            <a:r>
              <a:rPr lang="de-AT" sz="2400" dirty="0" err="1" smtClean="0"/>
              <a:t>cove</a:t>
            </a:r>
            <a:r>
              <a:rPr lang="de-AT" sz="2400" dirty="0" smtClean="0"/>
              <a:t> </a:t>
            </a:r>
            <a:r>
              <a:rPr lang="de-AT" sz="2400" dirty="0" err="1" smtClean="0"/>
              <a:t>hardwoods</a:t>
            </a:r>
            <a:r>
              <a:rPr lang="de-AT" sz="2400" dirty="0" smtClean="0"/>
              <a:t>, </a:t>
            </a:r>
            <a:r>
              <a:rPr lang="de-AT" sz="2400" dirty="0" err="1" smtClean="0"/>
              <a:t>mixed</a:t>
            </a:r>
            <a:r>
              <a:rPr lang="de-AT" sz="2400" dirty="0" smtClean="0"/>
              <a:t> </a:t>
            </a:r>
            <a:r>
              <a:rPr lang="de-AT" sz="2400" dirty="0" err="1" smtClean="0"/>
              <a:t>oaks</a:t>
            </a:r>
            <a:r>
              <a:rPr lang="de-AT" sz="2400" dirty="0" smtClean="0"/>
              <a:t> (2x), northern </a:t>
            </a:r>
            <a:r>
              <a:rPr lang="de-AT" sz="2400" dirty="0" err="1" smtClean="0"/>
              <a:t>hardwoods</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788 – 1389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a:t>
            </a:r>
            <a:r>
              <a:rPr lang="el-GR" sz="2400" dirty="0" smtClean="0"/>
              <a:t>Δ</a:t>
            </a:r>
            <a:r>
              <a:rPr lang="de-AT" sz="2400" dirty="0" smtClean="0"/>
              <a:t> T 2.9°C; </a:t>
            </a:r>
            <a:r>
              <a:rPr lang="el-GR" sz="2400" dirty="0"/>
              <a:t>Δ</a:t>
            </a:r>
            <a:r>
              <a:rPr lang="de-AT" sz="2400" dirty="0"/>
              <a:t> </a:t>
            </a:r>
            <a:r>
              <a:rPr lang="de-AT" sz="2400" dirty="0" err="1" smtClean="0"/>
              <a:t>soil</a:t>
            </a:r>
            <a:r>
              <a:rPr lang="de-AT" sz="2400" dirty="0" smtClean="0"/>
              <a:t> </a:t>
            </a:r>
            <a:r>
              <a:rPr lang="de-AT" sz="2400" dirty="0" err="1" smtClean="0"/>
              <a:t>moisture</a:t>
            </a:r>
            <a:r>
              <a:rPr lang="de-AT" sz="2400" dirty="0" smtClean="0"/>
              <a:t> </a:t>
            </a:r>
            <a:r>
              <a:rPr lang="de-AT" sz="2400" dirty="0" err="1" smtClean="0"/>
              <a:t>content</a:t>
            </a:r>
            <a:r>
              <a:rPr lang="de-AT" sz="2400" dirty="0" smtClean="0"/>
              <a:t> 25%</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in </a:t>
            </a:r>
            <a:r>
              <a:rPr lang="de-AT" sz="2400" dirty="0" err="1" smtClean="0"/>
              <a:t>tubes</a:t>
            </a:r>
            <a:r>
              <a:rPr lang="de-AT" sz="2400" dirty="0" smtClean="0"/>
              <a:t> </a:t>
            </a:r>
            <a:r>
              <a:rPr lang="de-AT" sz="2400" dirty="0" err="1" smtClean="0"/>
              <a:t>of</a:t>
            </a:r>
            <a:r>
              <a:rPr lang="de-AT" sz="2400" dirty="0" smtClean="0"/>
              <a:t> 4.3 × 15 cm; 5 × 5 </a:t>
            </a:r>
            <a:r>
              <a:rPr lang="de-AT" sz="2400" dirty="0" err="1" smtClean="0"/>
              <a:t>cores</a:t>
            </a:r>
            <a:r>
              <a:rPr lang="de-AT" sz="2400" dirty="0"/>
              <a:t> </a:t>
            </a:r>
            <a:r>
              <a:rPr lang="de-AT" sz="2400" dirty="0" smtClean="0"/>
              <a:t>× 2 </a:t>
            </a:r>
            <a:r>
              <a:rPr lang="de-AT" sz="2400" dirty="0" err="1" smtClean="0"/>
              <a:t>seasons</a:t>
            </a:r>
            <a:endParaRPr lang="de-AT" sz="2400" dirty="0" smtClean="0"/>
          </a:p>
          <a:p>
            <a:r>
              <a:rPr lang="de-AT" sz="2400" b="1" dirty="0" smtClean="0"/>
              <a:t>Duration</a:t>
            </a:r>
            <a:r>
              <a:rPr lang="de-AT" sz="2400" dirty="0" smtClean="0"/>
              <a:t>: 2 </a:t>
            </a:r>
            <a:r>
              <a:rPr lang="de-AT" sz="2400" dirty="0"/>
              <a:t>× </a:t>
            </a:r>
            <a:r>
              <a:rPr lang="de-AT" sz="2400" dirty="0" smtClean="0"/>
              <a:t>4 </a:t>
            </a:r>
            <a:r>
              <a:rPr lang="de-AT" sz="2400" dirty="0" err="1" smtClean="0"/>
              <a:t>weeks</a:t>
            </a:r>
            <a:r>
              <a:rPr lang="de-AT" sz="2400" dirty="0" smtClean="0"/>
              <a:t>, </a:t>
            </a:r>
            <a:r>
              <a:rPr lang="de-AT" sz="2400" dirty="0" err="1" smtClean="0"/>
              <a:t>compared</a:t>
            </a:r>
            <a:r>
              <a:rPr lang="de-AT" sz="2400" dirty="0" smtClean="0"/>
              <a:t> </a:t>
            </a:r>
            <a:r>
              <a:rPr lang="de-AT" sz="2400" dirty="0" err="1" smtClean="0"/>
              <a:t>with</a:t>
            </a:r>
            <a:r>
              <a:rPr lang="de-AT" sz="2400" dirty="0" smtClean="0"/>
              <a:t> 5 </a:t>
            </a:r>
            <a:r>
              <a:rPr lang="de-AT" sz="2400" dirty="0" err="1" smtClean="0"/>
              <a:t>year</a:t>
            </a:r>
            <a:r>
              <a:rPr lang="de-AT" sz="2400" dirty="0" smtClean="0"/>
              <a:t> </a:t>
            </a:r>
            <a:r>
              <a:rPr lang="de-AT" sz="2400" dirty="0" err="1" smtClean="0"/>
              <a:t>data</a:t>
            </a:r>
            <a:endParaRPr lang="de-AT" sz="2400" dirty="0" smtClean="0"/>
          </a:p>
          <a:p>
            <a:r>
              <a:rPr lang="de-AT" sz="2400" b="1" dirty="0" err="1" smtClean="0"/>
              <a:t>Scope</a:t>
            </a:r>
            <a:r>
              <a:rPr lang="de-AT" sz="2400" dirty="0" smtClean="0"/>
              <a:t>: </a:t>
            </a:r>
            <a:r>
              <a:rPr lang="de-AT" sz="2400" dirty="0" err="1" smtClean="0"/>
              <a:t>Effect</a:t>
            </a:r>
            <a:r>
              <a:rPr lang="de-AT" sz="2400" dirty="0" smtClean="0"/>
              <a:t> </a:t>
            </a:r>
            <a:r>
              <a:rPr lang="de-AT" sz="2400" dirty="0" err="1" smtClean="0"/>
              <a:t>of</a:t>
            </a:r>
            <a:r>
              <a:rPr lang="de-AT" sz="2400" dirty="0" smtClean="0"/>
              <a:t> </a:t>
            </a:r>
            <a:r>
              <a:rPr lang="de-AT" sz="2400" dirty="0" err="1" smtClean="0"/>
              <a:t>biotic</a:t>
            </a:r>
            <a:r>
              <a:rPr lang="de-AT" sz="2400" dirty="0" smtClean="0"/>
              <a:t> </a:t>
            </a:r>
            <a:r>
              <a:rPr lang="de-AT" sz="2400" dirty="0" err="1" smtClean="0"/>
              <a:t>vs</a:t>
            </a:r>
            <a:r>
              <a:rPr lang="de-AT" sz="2400" dirty="0" smtClean="0"/>
              <a:t> </a:t>
            </a:r>
            <a:r>
              <a:rPr lang="de-AT" sz="2400" dirty="0" err="1" smtClean="0"/>
              <a:t>abotic</a:t>
            </a:r>
            <a:r>
              <a:rPr lang="de-AT" sz="2400" dirty="0" smtClean="0"/>
              <a:t> </a:t>
            </a:r>
            <a:r>
              <a:rPr lang="de-AT" sz="2400" dirty="0" err="1" smtClean="0"/>
              <a:t>factors</a:t>
            </a:r>
            <a:r>
              <a:rPr lang="de-AT" sz="2400" dirty="0" smtClean="0"/>
              <a:t> in </a:t>
            </a:r>
            <a:r>
              <a:rPr lang="de-AT" sz="2400" dirty="0" err="1" smtClean="0"/>
              <a:t>soil</a:t>
            </a:r>
            <a:r>
              <a:rPr lang="de-AT" sz="2400" dirty="0" smtClean="0"/>
              <a:t> </a:t>
            </a:r>
            <a:br>
              <a:rPr lang="de-AT" sz="2400" dirty="0" smtClean="0"/>
            </a:br>
            <a:r>
              <a:rPr lang="de-AT" sz="2400" dirty="0" smtClean="0"/>
              <a:t>N </a:t>
            </a:r>
            <a:r>
              <a:rPr lang="de-AT" sz="2400" dirty="0" err="1" smtClean="0"/>
              <a:t>transformations</a:t>
            </a:r>
            <a:r>
              <a:rPr lang="de-AT" sz="2400" dirty="0" smtClean="0"/>
              <a:t/>
            </a:r>
            <a:br>
              <a:rPr lang="de-AT" sz="2400" dirty="0" smtClean="0"/>
            </a:br>
            <a:r>
              <a:rPr lang="de-AT" sz="2400" b="1" dirty="0" smtClean="0"/>
              <a:t>Analysis</a:t>
            </a:r>
            <a:r>
              <a:rPr lang="de-AT" sz="2400" dirty="0" smtClean="0"/>
              <a:t>: NH</a:t>
            </a:r>
            <a:r>
              <a:rPr lang="de-AT" sz="2400" baseline="-25000" dirty="0" smtClean="0"/>
              <a:t>4</a:t>
            </a:r>
            <a:r>
              <a:rPr lang="de-AT" sz="2400" baseline="30000" dirty="0" smtClean="0"/>
              <a:t>+</a:t>
            </a:r>
            <a:r>
              <a:rPr lang="de-AT" sz="2400" dirty="0"/>
              <a:t> </a:t>
            </a:r>
            <a:r>
              <a:rPr lang="de-AT" sz="2400" dirty="0" err="1" smtClean="0"/>
              <a:t>and</a:t>
            </a:r>
            <a:r>
              <a:rPr lang="de-AT" sz="2400" dirty="0" smtClean="0"/>
              <a:t> NO</a:t>
            </a:r>
            <a:r>
              <a:rPr lang="de-AT" sz="2400" baseline="-25000" dirty="0" smtClean="0"/>
              <a:t>3</a:t>
            </a:r>
            <a:r>
              <a:rPr lang="de-AT" sz="2400" baseline="30000" dirty="0" smtClean="0"/>
              <a:t>- </a:t>
            </a:r>
            <a:r>
              <a:rPr lang="de-AT" sz="2400" dirty="0" err="1" smtClean="0"/>
              <a:t>of</a:t>
            </a:r>
            <a:r>
              <a:rPr lang="de-AT" sz="2400" dirty="0" smtClean="0"/>
              <a:t> </a:t>
            </a:r>
            <a:r>
              <a:rPr lang="de-AT" sz="2400" dirty="0" err="1" smtClean="0"/>
              <a:t>cores</a:t>
            </a:r>
            <a:r>
              <a:rPr lang="de-AT" sz="2400" dirty="0" smtClean="0"/>
              <a:t> in lab</a:t>
            </a:r>
            <a:endParaRPr lang="de-AT" sz="2400" baseline="300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245" y="5426248"/>
            <a:ext cx="2366755" cy="142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4154984"/>
          </a:xfrm>
          <a:prstGeom prst="rect">
            <a:avLst/>
          </a:prstGeom>
          <a:noFill/>
        </p:spPr>
        <p:txBody>
          <a:bodyPr wrap="square" rtlCol="0">
            <a:spAutoFit/>
          </a:bodyPr>
          <a:lstStyle/>
          <a:p>
            <a:r>
              <a:rPr lang="de-AT" sz="2400" b="1" dirty="0"/>
              <a:t>Main </a:t>
            </a:r>
            <a:r>
              <a:rPr lang="de-AT" sz="2400" b="1" dirty="0" err="1"/>
              <a:t>findings</a:t>
            </a:r>
            <a:r>
              <a:rPr lang="de-AT" sz="2400" dirty="0"/>
              <a:t>:</a:t>
            </a:r>
            <a:r>
              <a:rPr lang="de-AT" sz="2400" dirty="0" smtClean="0"/>
              <a:t/>
            </a:r>
            <a:br>
              <a:rPr lang="de-AT" sz="2400" dirty="0" smtClean="0"/>
            </a:br>
            <a:endParaRPr lang="de-AT" sz="2400" dirty="0" smtClean="0"/>
          </a:p>
          <a:p>
            <a:pPr marL="342900" indent="-342900">
              <a:buFont typeface="Arial" pitchFamily="34" charset="0"/>
              <a:buChar char="•"/>
            </a:pPr>
            <a:r>
              <a:rPr lang="en-GB" sz="2400" dirty="0" smtClean="0"/>
              <a:t>N mineralization and nitrification rates were significantly increased only when soils from the highest site were transplanted to warmer sites (+2.9°C, 4 weeks), or from the driest site to wetter sites.</a:t>
            </a:r>
          </a:p>
          <a:p>
            <a:pPr marL="342900" indent="-342900">
              <a:buFont typeface="Arial" pitchFamily="34" charset="0"/>
              <a:buChar char="•"/>
            </a:pPr>
            <a:r>
              <a:rPr lang="en-GB" sz="2400" dirty="0" smtClean="0"/>
              <a:t>Biotic (total N and C:N) and climatic factors (moisture and temperature) regulated N mineralization.</a:t>
            </a:r>
          </a:p>
          <a:p>
            <a:pPr marL="342900" indent="-342900">
              <a:buFont typeface="Arial" pitchFamily="34" charset="0"/>
              <a:buChar char="•"/>
            </a:pPr>
            <a:r>
              <a:rPr lang="en-GB" sz="2400" dirty="0" smtClean="0"/>
              <a:t>Environmental </a:t>
            </a:r>
            <a:r>
              <a:rPr lang="en-GB" sz="2400" dirty="0"/>
              <a:t>controls were significant only at the extreme sites; i.e</a:t>
            </a:r>
            <a:r>
              <a:rPr lang="en-GB" sz="2400" dirty="0" smtClean="0"/>
              <a:t>. </a:t>
            </a:r>
            <a:r>
              <a:rPr lang="en-GB" sz="2400" dirty="0"/>
              <a:t>at the wettest and warmest </a:t>
            </a:r>
            <a:r>
              <a:rPr lang="en-GB" sz="2400" dirty="0" smtClean="0"/>
              <a:t>sites, </a:t>
            </a:r>
            <a:r>
              <a:rPr lang="en-GB" sz="2400" dirty="0"/>
              <a:t>and soils with highest and lowest C and N contents.</a:t>
            </a:r>
          </a:p>
        </p:txBody>
      </p:sp>
      <p:sp>
        <p:nvSpPr>
          <p:cNvPr id="7" name="Abgerundetes Rechteck 6"/>
          <p:cNvSpPr/>
          <p:nvPr/>
        </p:nvSpPr>
        <p:spPr>
          <a:xfrm>
            <a:off x="431540" y="908991"/>
            <a:ext cx="7965885" cy="1530170"/>
          </a:xfrm>
          <a:prstGeom prst="roundRect">
            <a:avLst/>
          </a:prstGeom>
          <a:gradFill>
            <a:gsLst>
              <a:gs pos="0">
                <a:schemeClr val="accent1">
                  <a:tint val="66000"/>
                  <a:satMod val="160000"/>
                  <a:alpha val="18000"/>
                </a:schemeClr>
              </a:gs>
              <a:gs pos="100000">
                <a:schemeClr val="accent5">
                  <a:lumMod val="60000"/>
                  <a:lumOff val="40000"/>
                  <a:alpha val="56000"/>
                </a:schemeClr>
              </a:gs>
              <a:gs pos="94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lnSpcReduction="10000"/>
          </a:bodyPr>
          <a:lstStyle/>
          <a:p>
            <a:pPr marL="0" indent="0">
              <a:buNone/>
            </a:pPr>
            <a:r>
              <a:rPr lang="en-GB" sz="2400" dirty="0" smtClean="0">
                <a:latin typeface="Adobe Heiti Std R" pitchFamily="34" charset="-128"/>
                <a:ea typeface="Adobe Heiti Std R" pitchFamily="34" charset="-128"/>
              </a:rPr>
              <a:t>Regulation of nitrogen mineralization and nitrification in Southern Appalachian ecosystems: Separating the relative importance of biotic vs. abiotic controls. </a:t>
            </a:r>
            <a:r>
              <a:rPr lang="en-GB" sz="2800" dirty="0" smtClean="0"/>
              <a:t/>
            </a:r>
            <a:br>
              <a:rPr lang="en-GB" sz="2800" dirty="0" smtClean="0"/>
            </a:br>
            <a:r>
              <a:rPr lang="en-GB" sz="1800" i="1" dirty="0" err="1" smtClean="0"/>
              <a:t>Knoepp</a:t>
            </a:r>
            <a:r>
              <a:rPr lang="en-GB" sz="1800" i="1" dirty="0" smtClean="0"/>
              <a:t> JD &amp; </a:t>
            </a:r>
            <a:r>
              <a:rPr lang="en-GB" sz="1800" i="1" dirty="0" err="1" smtClean="0"/>
              <a:t>Vose</a:t>
            </a:r>
            <a:r>
              <a:rPr lang="en-GB" sz="1800" i="1" dirty="0" smtClean="0"/>
              <a:t> JM, 2007, </a:t>
            </a:r>
            <a:r>
              <a:rPr lang="en-GB" sz="1800" i="1" dirty="0" err="1" smtClean="0"/>
              <a:t>Pedobiologia</a:t>
            </a:r>
            <a:r>
              <a:rPr lang="en-GB" sz="1800" i="1" dirty="0" smtClean="0"/>
              <a:t>, 2007, 51, 89-97</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7965885" cy="1530170"/>
          </a:xfrm>
          <a:prstGeom prst="roundRect">
            <a:avLst/>
          </a:prstGeom>
          <a:gradFill>
            <a:gsLst>
              <a:gs pos="93000">
                <a:schemeClr val="accent3">
                  <a:lumMod val="60000"/>
                  <a:lumOff val="40000"/>
                </a:schemeClr>
              </a:gs>
              <a:gs pos="0">
                <a:schemeClr val="accent6">
                  <a:lumMod val="40000"/>
                  <a:lumOff val="60000"/>
                </a:scheme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fontScale="92500"/>
          </a:bodyPr>
          <a:lstStyle/>
          <a:p>
            <a:pPr marL="0" indent="0">
              <a:buNone/>
            </a:pPr>
            <a:r>
              <a:rPr lang="en-GB" sz="2400" dirty="0">
                <a:latin typeface="Adobe Heiti Std R" pitchFamily="34" charset="-128"/>
                <a:ea typeface="Adobe Heiti Std R" pitchFamily="34" charset="-128"/>
              </a:rPr>
              <a:t>A reciprocal transplant experiment within a climatic gradient </a:t>
            </a:r>
            <a:r>
              <a:rPr lang="en-GB" sz="2400" dirty="0" smtClean="0">
                <a:latin typeface="Adobe Heiti Std R" pitchFamily="34" charset="-128"/>
                <a:ea typeface="Adobe Heiti Std R" pitchFamily="34" charset="-128"/>
              </a:rPr>
              <a:t/>
            </a:r>
            <a:br>
              <a:rPr lang="en-GB" sz="2400" dirty="0" smtClean="0">
                <a:latin typeface="Adobe Heiti Std R" pitchFamily="34" charset="-128"/>
                <a:ea typeface="Adobe Heiti Std R" pitchFamily="34" charset="-128"/>
              </a:rPr>
            </a:br>
            <a:r>
              <a:rPr lang="en-GB" sz="2400" dirty="0" smtClean="0">
                <a:latin typeface="Adobe Heiti Std R" pitchFamily="34" charset="-128"/>
                <a:ea typeface="Adobe Heiti Std R" pitchFamily="34" charset="-128"/>
              </a:rPr>
              <a:t>in </a:t>
            </a:r>
            <a:r>
              <a:rPr lang="en-GB" sz="2400" dirty="0">
                <a:latin typeface="Adobe Heiti Std R" pitchFamily="34" charset="-128"/>
                <a:ea typeface="Adobe Heiti Std R" pitchFamily="34" charset="-128"/>
              </a:rPr>
              <a:t>a semiarid shrub-steppe ecosystem: effects on bunchgrass growth and reproduction, soil carbon, and soil nitrogen. </a:t>
            </a:r>
            <a:r>
              <a:rPr lang="en-GB" sz="2800" dirty="0" smtClean="0"/>
              <a:t/>
            </a:r>
            <a:br>
              <a:rPr lang="en-GB" sz="2800" dirty="0" smtClean="0"/>
            </a:br>
            <a:r>
              <a:rPr lang="en-GB" sz="1800" i="1" dirty="0" smtClean="0"/>
              <a:t>Link S et al., 2003, Global Change Biology, 9, 1097-1105</a:t>
            </a:r>
            <a:endParaRPr lang="de-AT" sz="1800" i="1" dirty="0" smtClean="0"/>
          </a:p>
        </p:txBody>
      </p:sp>
      <p:sp>
        <p:nvSpPr>
          <p:cNvPr id="3" name="Textfeld 2"/>
          <p:cNvSpPr txBox="1"/>
          <p:nvPr/>
        </p:nvSpPr>
        <p:spPr>
          <a:xfrm>
            <a:off x="521551" y="2753925"/>
            <a:ext cx="8622450" cy="3785652"/>
          </a:xfrm>
          <a:prstGeom prst="rect">
            <a:avLst/>
          </a:prstGeom>
          <a:noFill/>
        </p:spPr>
        <p:txBody>
          <a:bodyPr wrap="square" rtlCol="0">
            <a:spAutoFit/>
          </a:bodyPr>
          <a:lstStyle/>
          <a:p>
            <a:r>
              <a:rPr lang="de-AT" sz="2400" b="1" dirty="0" smtClean="0"/>
              <a:t>Location</a:t>
            </a:r>
            <a:r>
              <a:rPr lang="de-AT" sz="2400" dirty="0" smtClean="0"/>
              <a:t>: </a:t>
            </a:r>
            <a:r>
              <a:rPr lang="de-AT" sz="2400" dirty="0" err="1" smtClean="0"/>
              <a:t>Rattlesnake</a:t>
            </a:r>
            <a:r>
              <a:rPr lang="de-AT" sz="2400" dirty="0" smtClean="0"/>
              <a:t> Mountains, Washington, USA</a:t>
            </a:r>
          </a:p>
          <a:p>
            <a:r>
              <a:rPr lang="de-AT" sz="2400" b="1" dirty="0" smtClean="0"/>
              <a:t>Sites</a:t>
            </a:r>
            <a:r>
              <a:rPr lang="de-AT" sz="2400" dirty="0" smtClean="0"/>
              <a:t>: 2 </a:t>
            </a:r>
            <a:r>
              <a:rPr lang="de-AT" sz="2400" dirty="0" err="1" smtClean="0"/>
              <a:t>sites</a:t>
            </a:r>
            <a:r>
              <a:rPr lang="de-AT" sz="2400" dirty="0" smtClean="0"/>
              <a:t>, native </a:t>
            </a:r>
            <a:r>
              <a:rPr lang="de-AT" sz="2400" dirty="0" err="1" smtClean="0"/>
              <a:t>shrub</a:t>
            </a:r>
            <a:r>
              <a:rPr lang="de-AT" sz="2400" dirty="0"/>
              <a:t>-</a:t>
            </a:r>
            <a:r>
              <a:rPr lang="de-AT" sz="2400" dirty="0" smtClean="0"/>
              <a:t>steppe</a:t>
            </a:r>
          </a:p>
          <a:p>
            <a:r>
              <a:rPr lang="de-AT" sz="2400" b="1" dirty="0" err="1" smtClean="0"/>
              <a:t>Altitudinal</a:t>
            </a:r>
            <a:r>
              <a:rPr lang="de-AT" sz="2400" b="1" dirty="0" smtClean="0"/>
              <a:t> </a:t>
            </a:r>
            <a:r>
              <a:rPr lang="de-AT" sz="2400" b="1" dirty="0" err="1" smtClean="0"/>
              <a:t>range</a:t>
            </a:r>
            <a:r>
              <a:rPr lang="de-AT" sz="2400" dirty="0" smtClean="0"/>
              <a:t>: 310 – 844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a:t>
            </a:r>
            <a:r>
              <a:rPr lang="de-AT" sz="2400" dirty="0" err="1" smtClean="0"/>
              <a:t>MM</a:t>
            </a:r>
            <a:r>
              <a:rPr lang="de-AT" sz="2400" baseline="-25000" dirty="0" err="1" smtClean="0"/>
              <a:t>max</a:t>
            </a:r>
            <a:r>
              <a:rPr lang="de-AT" sz="2400" dirty="0" smtClean="0"/>
              <a:t> 28.5 – 23.5 °C; MAP </a:t>
            </a:r>
            <a:r>
              <a:rPr lang="de-AT" sz="2400" dirty="0"/>
              <a:t>224 – </a:t>
            </a:r>
            <a:r>
              <a:rPr lang="de-AT" sz="2400" dirty="0" smtClean="0"/>
              <a:t>272 mm</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a:t>
            </a:r>
            <a:r>
              <a:rPr lang="de-AT" sz="2400" dirty="0" err="1" smtClean="0"/>
              <a:t>with</a:t>
            </a:r>
            <a:r>
              <a:rPr lang="de-AT" sz="2400" dirty="0" smtClean="0"/>
              <a:t> </a:t>
            </a:r>
            <a:r>
              <a:rPr lang="de-AT" sz="2400" dirty="0" err="1" smtClean="0"/>
              <a:t>grass</a:t>
            </a:r>
            <a:r>
              <a:rPr lang="de-AT" sz="2400" dirty="0" smtClean="0"/>
              <a:t> (</a:t>
            </a:r>
            <a:r>
              <a:rPr lang="de-AT" sz="2400" i="1" dirty="0" err="1" smtClean="0"/>
              <a:t>Poa</a:t>
            </a:r>
            <a:r>
              <a:rPr lang="de-AT" sz="2400" i="1" dirty="0" smtClean="0"/>
              <a:t> </a:t>
            </a:r>
            <a:r>
              <a:rPr lang="de-AT" sz="2400" i="1" dirty="0" err="1" smtClean="0"/>
              <a:t>secunda</a:t>
            </a:r>
            <a:r>
              <a:rPr lang="de-AT" sz="2400" dirty="0" smtClean="0"/>
              <a:t>) in </a:t>
            </a:r>
            <a:r>
              <a:rPr lang="de-AT" sz="2400" dirty="0" err="1" smtClean="0"/>
              <a:t>tubes</a:t>
            </a:r>
            <a:r>
              <a:rPr lang="de-AT" sz="2400" dirty="0" smtClean="0"/>
              <a:t> </a:t>
            </a:r>
            <a:r>
              <a:rPr lang="de-AT" sz="2400" dirty="0" err="1" smtClean="0"/>
              <a:t>of</a:t>
            </a:r>
            <a:r>
              <a:rPr lang="de-AT" sz="2400" dirty="0" smtClean="0"/>
              <a:t> 30 × 30 cm; 2 × 16 </a:t>
            </a:r>
            <a:r>
              <a:rPr lang="de-AT" sz="2400" dirty="0" err="1" smtClean="0"/>
              <a:t>cores</a:t>
            </a:r>
            <a:endParaRPr lang="de-AT" sz="2400" dirty="0" smtClean="0"/>
          </a:p>
          <a:p>
            <a:r>
              <a:rPr lang="de-AT" sz="2400" b="1" dirty="0" smtClean="0"/>
              <a:t>Duration</a:t>
            </a:r>
            <a:r>
              <a:rPr lang="de-AT" sz="2400" dirty="0" smtClean="0"/>
              <a:t>: 4.5 </a:t>
            </a:r>
            <a:r>
              <a:rPr lang="de-AT" sz="2400" dirty="0" err="1" smtClean="0"/>
              <a:t>years</a:t>
            </a:r>
            <a:endParaRPr lang="de-AT" sz="2400" dirty="0" smtClean="0"/>
          </a:p>
          <a:p>
            <a:r>
              <a:rPr lang="de-AT" sz="2400" b="1" dirty="0" err="1" smtClean="0"/>
              <a:t>Scope</a:t>
            </a:r>
            <a:r>
              <a:rPr lang="de-AT" sz="2400" dirty="0" smtClean="0"/>
              <a:t>: Impact </a:t>
            </a:r>
            <a:r>
              <a:rPr lang="de-AT" sz="2400" dirty="0" err="1" smtClean="0"/>
              <a:t>of</a:t>
            </a:r>
            <a:r>
              <a:rPr lang="de-AT" sz="2400" dirty="0" smtClean="0"/>
              <a:t> </a:t>
            </a:r>
            <a:r>
              <a:rPr lang="de-AT" sz="2400" dirty="0" err="1" smtClean="0"/>
              <a:t>climate</a:t>
            </a:r>
            <a:r>
              <a:rPr lang="de-AT" sz="2400" dirty="0" smtClean="0"/>
              <a:t> </a:t>
            </a:r>
            <a:r>
              <a:rPr lang="de-AT" sz="2400" dirty="0" err="1" smtClean="0"/>
              <a:t>change</a:t>
            </a:r>
            <a:r>
              <a:rPr lang="de-AT" sz="2400" dirty="0" smtClean="0"/>
              <a:t> on </a:t>
            </a:r>
            <a:br>
              <a:rPr lang="de-AT" sz="2400" dirty="0" smtClean="0"/>
            </a:br>
            <a:r>
              <a:rPr lang="de-AT" sz="2400" i="1" dirty="0" smtClean="0"/>
              <a:t>P. </a:t>
            </a:r>
            <a:r>
              <a:rPr lang="de-AT" sz="2400" i="1" dirty="0" err="1"/>
              <a:t>s</a:t>
            </a:r>
            <a:r>
              <a:rPr lang="de-AT" sz="2400" i="1" dirty="0" err="1" smtClean="0"/>
              <a:t>ecunda</a:t>
            </a:r>
            <a:r>
              <a:rPr lang="de-AT" sz="2400" dirty="0" smtClean="0"/>
              <a:t> </a:t>
            </a:r>
            <a:r>
              <a:rPr lang="de-AT" sz="2400" dirty="0" err="1" smtClean="0"/>
              <a:t>and</a:t>
            </a:r>
            <a:r>
              <a:rPr lang="de-AT" sz="2400" dirty="0" smtClean="0"/>
              <a:t> </a:t>
            </a:r>
            <a:r>
              <a:rPr lang="de-AT" sz="2400" dirty="0" err="1" smtClean="0"/>
              <a:t>soils</a:t>
            </a:r>
            <a:r>
              <a:rPr lang="de-AT" sz="2400" dirty="0" smtClean="0"/>
              <a:t/>
            </a:r>
            <a:br>
              <a:rPr lang="de-AT" sz="2400" dirty="0" smtClean="0"/>
            </a:br>
            <a:r>
              <a:rPr lang="de-AT" sz="2400" b="1" dirty="0" smtClean="0"/>
              <a:t>Analysis</a:t>
            </a:r>
            <a:r>
              <a:rPr lang="de-AT" sz="2400" dirty="0" smtClean="0"/>
              <a:t>: </a:t>
            </a:r>
            <a:r>
              <a:rPr lang="de-AT" sz="2400" dirty="0" err="1" smtClean="0"/>
              <a:t>Plants</a:t>
            </a:r>
            <a:r>
              <a:rPr lang="de-AT" sz="2400" dirty="0" smtClean="0"/>
              <a:t>, </a:t>
            </a:r>
            <a:r>
              <a:rPr lang="de-AT" sz="2400" dirty="0" err="1" smtClean="0"/>
              <a:t>soil</a:t>
            </a:r>
            <a:r>
              <a:rPr lang="de-AT" sz="2400" dirty="0" smtClean="0"/>
              <a:t> C / N, POM C / N</a:t>
            </a:r>
            <a:endParaRPr lang="de-AT" sz="2400" baseline="300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612" y="5304826"/>
            <a:ext cx="2070898" cy="155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3416320"/>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de-AT" sz="2400" dirty="0" smtClean="0"/>
              <a:t>Down-</a:t>
            </a:r>
            <a:r>
              <a:rPr lang="de-AT" sz="2400" dirty="0" err="1" smtClean="0"/>
              <a:t>slope</a:t>
            </a:r>
            <a:r>
              <a:rPr lang="de-AT" sz="2400" dirty="0" smtClean="0"/>
              <a:t> </a:t>
            </a:r>
            <a:r>
              <a:rPr lang="de-AT" sz="2400" dirty="0" err="1" smtClean="0"/>
              <a:t>translocation</a:t>
            </a:r>
            <a:r>
              <a:rPr lang="de-AT" sz="2400" dirty="0" smtClean="0"/>
              <a:t> (+5.0°C) </a:t>
            </a:r>
            <a:r>
              <a:rPr lang="de-AT" sz="2400" dirty="0" err="1" smtClean="0"/>
              <a:t>had</a:t>
            </a:r>
            <a:r>
              <a:rPr lang="de-AT" sz="2400" dirty="0" smtClean="0"/>
              <a:t> not </a:t>
            </a:r>
            <a:r>
              <a:rPr lang="de-AT" sz="2400" dirty="0" err="1" smtClean="0"/>
              <a:t>effect</a:t>
            </a:r>
            <a:r>
              <a:rPr lang="de-AT" sz="2400" dirty="0" smtClean="0"/>
              <a:t> on plant </a:t>
            </a:r>
            <a:r>
              <a:rPr lang="de-AT" sz="2400" dirty="0" err="1" smtClean="0"/>
              <a:t>production</a:t>
            </a:r>
            <a:r>
              <a:rPr lang="de-AT" sz="2400" dirty="0" smtClean="0"/>
              <a:t>, but </a:t>
            </a:r>
            <a:r>
              <a:rPr lang="de-AT" sz="2400" dirty="0" err="1" smtClean="0"/>
              <a:t>up-slope</a:t>
            </a:r>
            <a:r>
              <a:rPr lang="de-AT" sz="2400" dirty="0" smtClean="0"/>
              <a:t> </a:t>
            </a:r>
            <a:r>
              <a:rPr lang="de-AT" sz="2400" dirty="0" err="1" smtClean="0"/>
              <a:t>translocation</a:t>
            </a:r>
            <a:r>
              <a:rPr lang="de-AT" sz="2400" dirty="0" smtClean="0"/>
              <a:t> </a:t>
            </a:r>
            <a:r>
              <a:rPr lang="de-AT" sz="2400" dirty="0" err="1" smtClean="0"/>
              <a:t>reduced</a:t>
            </a:r>
            <a:r>
              <a:rPr lang="de-AT" sz="2400" dirty="0" smtClean="0"/>
              <a:t> </a:t>
            </a:r>
            <a:r>
              <a:rPr lang="de-AT" sz="2400" dirty="0" err="1" smtClean="0"/>
              <a:t>production</a:t>
            </a:r>
            <a:r>
              <a:rPr lang="de-AT" sz="2400" dirty="0" smtClean="0"/>
              <a:t>.</a:t>
            </a:r>
            <a:endParaRPr lang="en-GB" sz="2400" dirty="0" smtClean="0"/>
          </a:p>
          <a:p>
            <a:pPr marL="342900" indent="-342900">
              <a:buFont typeface="Arial" pitchFamily="34" charset="0"/>
              <a:buChar char="•"/>
            </a:pPr>
            <a:r>
              <a:rPr lang="en-GB" sz="2400" dirty="0" smtClean="0"/>
              <a:t>Warming </a:t>
            </a:r>
            <a:r>
              <a:rPr lang="en-GB" sz="2400" dirty="0"/>
              <a:t>and drying reduced total soil </a:t>
            </a:r>
            <a:r>
              <a:rPr lang="en-GB" sz="2400" dirty="0" smtClean="0"/>
              <a:t>carbon by </a:t>
            </a:r>
            <a:r>
              <a:rPr lang="en-GB" sz="2400" dirty="0"/>
              <a:t>32% and total soil nitrogen </a:t>
            </a:r>
            <a:r>
              <a:rPr lang="en-GB" sz="2400" dirty="0" smtClean="0"/>
              <a:t>by 40%, whereas up-slope translocation (cooler and wetter) </a:t>
            </a:r>
            <a:r>
              <a:rPr lang="en-GB" sz="2400" dirty="0"/>
              <a:t>had no effect on total soil C or N</a:t>
            </a:r>
            <a:r>
              <a:rPr lang="en-GB" sz="2400" dirty="0" smtClean="0"/>
              <a:t>.</a:t>
            </a:r>
          </a:p>
          <a:p>
            <a:pPr marL="342900" indent="-342900">
              <a:buFont typeface="Arial" pitchFamily="34" charset="0"/>
              <a:buChar char="•"/>
            </a:pPr>
            <a:r>
              <a:rPr lang="en-GB" sz="2400" dirty="0" smtClean="0"/>
              <a:t>Of </a:t>
            </a:r>
            <a:r>
              <a:rPr lang="en-GB" sz="2400" dirty="0"/>
              <a:t>the C and N that was lost over time, 64% of both came from the particulate organic matter fraction (POM, &gt; 53 µm).</a:t>
            </a:r>
          </a:p>
        </p:txBody>
      </p:sp>
      <p:sp>
        <p:nvSpPr>
          <p:cNvPr id="7" name="Abgerundetes Rechteck 6"/>
          <p:cNvSpPr/>
          <p:nvPr/>
        </p:nvSpPr>
        <p:spPr>
          <a:xfrm>
            <a:off x="431540" y="908991"/>
            <a:ext cx="7965885" cy="1530170"/>
          </a:xfrm>
          <a:prstGeom prst="roundRect">
            <a:avLst/>
          </a:prstGeom>
          <a:gradFill>
            <a:gsLst>
              <a:gs pos="93000">
                <a:schemeClr val="accent3">
                  <a:lumMod val="60000"/>
                  <a:lumOff val="40000"/>
                </a:schemeClr>
              </a:gs>
              <a:gs pos="0">
                <a:schemeClr val="accent6">
                  <a:lumMod val="40000"/>
                  <a:lumOff val="60000"/>
                </a:schemeClr>
              </a:gs>
              <a:gs pos="100000">
                <a:schemeClr val="accent5">
                  <a:lumMod val="60000"/>
                  <a:lumOff val="40000"/>
                  <a:alpha val="5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latin typeface="Adobe Heiti Std R" pitchFamily="34" charset="-128"/>
                <a:ea typeface="Adobe Heiti Std R" pitchFamily="34" charset="-128"/>
              </a:rPr>
              <a:t>A reciprocal transplant experiment within a climatic gradient </a:t>
            </a:r>
            <a:br>
              <a:rPr lang="en-GB" sz="2400" dirty="0" smtClean="0">
                <a:latin typeface="Adobe Heiti Std R" pitchFamily="34" charset="-128"/>
                <a:ea typeface="Adobe Heiti Std R" pitchFamily="34" charset="-128"/>
              </a:rPr>
            </a:br>
            <a:r>
              <a:rPr lang="en-GB" sz="2400" dirty="0" smtClean="0">
                <a:latin typeface="Adobe Heiti Std R" pitchFamily="34" charset="-128"/>
                <a:ea typeface="Adobe Heiti Std R" pitchFamily="34" charset="-128"/>
              </a:rPr>
              <a:t>in a semiarid shrub-steppe ecosystem: effects on bunchgrass growth and reproduction, soil carbon, and soil nitrogen. </a:t>
            </a:r>
            <a:r>
              <a:rPr lang="en-GB" sz="2800" dirty="0" smtClean="0"/>
              <a:t/>
            </a:r>
            <a:br>
              <a:rPr lang="en-GB" sz="2800" dirty="0" smtClean="0"/>
            </a:br>
            <a:r>
              <a:rPr lang="en-GB" sz="1800" i="1" dirty="0" smtClean="0"/>
              <a:t>Link S et al., 2003, Global Change Biology, 9, 1097-1105</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431540" y="908991"/>
            <a:ext cx="7965885" cy="1530170"/>
          </a:xfrm>
          <a:prstGeom prst="roundRect">
            <a:avLst/>
          </a:prstGeom>
          <a:gradFill>
            <a:gsLst>
              <a:gs pos="0">
                <a:srgbClr val="FF0000"/>
              </a:gs>
              <a:gs pos="100000">
                <a:schemeClr val="accent6">
                  <a:lumMod val="40000"/>
                  <a:lumOff val="60000"/>
                </a:schemeClr>
              </a:gs>
              <a:gs pos="7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6" name="Inhaltsplatzhalter 2"/>
          <p:cNvSpPr>
            <a:spLocks noGrp="1"/>
          </p:cNvSpPr>
          <p:nvPr>
            <p:ph idx="1"/>
          </p:nvPr>
        </p:nvSpPr>
        <p:spPr>
          <a:xfrm>
            <a:off x="457199" y="1043736"/>
            <a:ext cx="8210255" cy="1440160"/>
          </a:xfrm>
          <a:ln>
            <a:noFill/>
          </a:ln>
          <a:effectLst>
            <a:innerShdw blurRad="63500" dist="50800" dir="8100000">
              <a:prstClr val="black">
                <a:alpha val="50000"/>
              </a:prstClr>
            </a:innerShdw>
          </a:effectLst>
        </p:spPr>
        <p:txBody>
          <a:bodyPr>
            <a:normAutofit fontScale="92500" lnSpcReduction="10000"/>
          </a:bodyPr>
          <a:lstStyle/>
          <a:p>
            <a:pPr marL="0" indent="0">
              <a:buNone/>
            </a:pPr>
            <a:r>
              <a:rPr lang="en-GB" sz="2400" dirty="0">
                <a:latin typeface="Adobe Heiti Std R" pitchFamily="34" charset="-128"/>
                <a:ea typeface="Adobe Heiti Std R" pitchFamily="34" charset="-128"/>
              </a:rPr>
              <a:t>Climate dependence of heterotrophic soil respiration from</a:t>
            </a:r>
          </a:p>
          <a:p>
            <a:pPr marL="0" indent="0">
              <a:buNone/>
            </a:pPr>
            <a:r>
              <a:rPr lang="en-GB" sz="2400" dirty="0">
                <a:latin typeface="Adobe Heiti Std R" pitchFamily="34" charset="-128"/>
                <a:ea typeface="Adobe Heiti Std R" pitchFamily="34" charset="-128"/>
              </a:rPr>
              <a:t>a soil-translocation experiment along a 3000 m tropical</a:t>
            </a:r>
          </a:p>
          <a:p>
            <a:pPr marL="0" indent="0">
              <a:buNone/>
            </a:pPr>
            <a:r>
              <a:rPr lang="en-GB" sz="2400" dirty="0">
                <a:latin typeface="Adobe Heiti Std R" pitchFamily="34" charset="-128"/>
                <a:ea typeface="Adobe Heiti Std R" pitchFamily="34" charset="-128"/>
              </a:rPr>
              <a:t>forest altitudinal gradient. </a:t>
            </a:r>
            <a:r>
              <a:rPr lang="en-GB" sz="2800" dirty="0" smtClean="0"/>
              <a:t/>
            </a:r>
            <a:br>
              <a:rPr lang="en-GB" sz="2800" dirty="0" smtClean="0"/>
            </a:br>
            <a:r>
              <a:rPr lang="en-GB" sz="1800" i="1" dirty="0" smtClean="0"/>
              <a:t>Zimmermann M et al., 2009, European Journal of Soil Sciences, 60, 895-906</a:t>
            </a:r>
            <a:endParaRPr lang="de-AT" sz="1800" i="1" dirty="0" smtClean="0"/>
          </a:p>
        </p:txBody>
      </p:sp>
      <p:sp>
        <p:nvSpPr>
          <p:cNvPr id="3" name="Textfeld 2"/>
          <p:cNvSpPr txBox="1"/>
          <p:nvPr/>
        </p:nvSpPr>
        <p:spPr>
          <a:xfrm>
            <a:off x="521551" y="2753925"/>
            <a:ext cx="8622450" cy="4154984"/>
          </a:xfrm>
          <a:prstGeom prst="rect">
            <a:avLst/>
          </a:prstGeom>
          <a:noFill/>
        </p:spPr>
        <p:txBody>
          <a:bodyPr wrap="square" rtlCol="0">
            <a:spAutoFit/>
          </a:bodyPr>
          <a:lstStyle/>
          <a:p>
            <a:r>
              <a:rPr lang="de-AT" sz="2400" b="1" dirty="0" smtClean="0"/>
              <a:t>Location</a:t>
            </a:r>
            <a:r>
              <a:rPr lang="de-AT" sz="2400" dirty="0" smtClean="0"/>
              <a:t>: </a:t>
            </a:r>
            <a:r>
              <a:rPr lang="de-AT" sz="2400" dirty="0" err="1" smtClean="0"/>
              <a:t>Andes</a:t>
            </a:r>
            <a:r>
              <a:rPr lang="de-AT" sz="2400" dirty="0" smtClean="0"/>
              <a:t>, Peru</a:t>
            </a:r>
          </a:p>
          <a:p>
            <a:r>
              <a:rPr lang="de-AT" sz="2400" b="1" dirty="0" smtClean="0"/>
              <a:t>Sites</a:t>
            </a:r>
            <a:r>
              <a:rPr lang="de-AT" sz="2400" dirty="0" smtClean="0"/>
              <a:t>: 4 </a:t>
            </a:r>
            <a:r>
              <a:rPr lang="de-AT" sz="2400" dirty="0" err="1" smtClean="0"/>
              <a:t>sites</a:t>
            </a:r>
            <a:r>
              <a:rPr lang="de-AT" sz="2400" dirty="0" smtClean="0"/>
              <a:t>, montane </a:t>
            </a:r>
            <a:r>
              <a:rPr lang="de-AT" sz="2400" dirty="0" err="1" smtClean="0"/>
              <a:t>cloud</a:t>
            </a:r>
            <a:r>
              <a:rPr lang="de-AT" sz="2400" dirty="0" smtClean="0"/>
              <a:t> </a:t>
            </a:r>
            <a:r>
              <a:rPr lang="de-AT" sz="2400" dirty="0" err="1" smtClean="0"/>
              <a:t>forests</a:t>
            </a:r>
            <a:r>
              <a:rPr lang="de-AT" sz="2400" dirty="0" smtClean="0"/>
              <a:t>, </a:t>
            </a:r>
            <a:r>
              <a:rPr lang="de-AT" sz="2400" dirty="0" err="1"/>
              <a:t>cloud</a:t>
            </a:r>
            <a:r>
              <a:rPr lang="de-AT" sz="2400" dirty="0"/>
              <a:t> </a:t>
            </a:r>
            <a:r>
              <a:rPr lang="de-AT" sz="2400" dirty="0" err="1"/>
              <a:t>forests</a:t>
            </a:r>
            <a:r>
              <a:rPr lang="de-AT" sz="2400" dirty="0"/>
              <a:t> </a:t>
            </a:r>
            <a:r>
              <a:rPr lang="de-AT" sz="2400" dirty="0" smtClean="0"/>
              <a:t>,</a:t>
            </a:r>
            <a:r>
              <a:rPr lang="de-AT" sz="2400" dirty="0" err="1" smtClean="0"/>
              <a:t>highland</a:t>
            </a:r>
            <a:r>
              <a:rPr lang="de-AT" sz="2400" dirty="0" smtClean="0"/>
              <a:t> rain </a:t>
            </a:r>
            <a:r>
              <a:rPr lang="de-AT" sz="2400" dirty="0" err="1" smtClean="0"/>
              <a:t>forest</a:t>
            </a:r>
            <a:r>
              <a:rPr lang="de-AT" sz="2400" dirty="0"/>
              <a:t>, </a:t>
            </a:r>
            <a:r>
              <a:rPr lang="de-AT" sz="2400" dirty="0" err="1"/>
              <a:t>lowland</a:t>
            </a:r>
            <a:r>
              <a:rPr lang="de-AT" sz="2400" dirty="0"/>
              <a:t> rain </a:t>
            </a:r>
            <a:r>
              <a:rPr lang="de-AT" sz="2400" dirty="0" err="1"/>
              <a:t>forest</a:t>
            </a:r>
            <a:endParaRPr lang="de-AT" sz="2400" dirty="0"/>
          </a:p>
          <a:p>
            <a:r>
              <a:rPr lang="de-AT" sz="2400" b="1" dirty="0" err="1" smtClean="0"/>
              <a:t>Altitudinal</a:t>
            </a:r>
            <a:r>
              <a:rPr lang="de-AT" sz="2400" b="1" dirty="0" smtClean="0"/>
              <a:t> </a:t>
            </a:r>
            <a:r>
              <a:rPr lang="de-AT" sz="2400" b="1" dirty="0" err="1" smtClean="0"/>
              <a:t>range</a:t>
            </a:r>
            <a:r>
              <a:rPr lang="de-AT" sz="2400" dirty="0" smtClean="0"/>
              <a:t>: 200 – 3030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26.4 – 12.5 °C; MAP </a:t>
            </a:r>
            <a:r>
              <a:rPr lang="de-AT" sz="2400" dirty="0"/>
              <a:t>2730 – </a:t>
            </a:r>
            <a:r>
              <a:rPr lang="de-AT" sz="2400" dirty="0" smtClean="0"/>
              <a:t>1710 mm </a:t>
            </a:r>
          </a:p>
          <a:p>
            <a:r>
              <a:rPr lang="de-AT" sz="2400" b="1" dirty="0" err="1" smtClean="0"/>
              <a:t>Method</a:t>
            </a:r>
            <a:r>
              <a:rPr lang="de-AT" sz="2400" dirty="0" smtClean="0"/>
              <a:t>: </a:t>
            </a:r>
            <a:r>
              <a:rPr lang="de-AT" sz="2400" dirty="0" err="1" smtClean="0"/>
              <a:t>reciprocal</a:t>
            </a:r>
            <a:r>
              <a:rPr lang="de-AT" sz="2400" dirty="0" smtClean="0"/>
              <a:t>; </a:t>
            </a:r>
            <a:r>
              <a:rPr lang="de-AT" sz="2400" dirty="0" err="1" smtClean="0"/>
              <a:t>intact</a:t>
            </a:r>
            <a:r>
              <a:rPr lang="de-AT" sz="2400" dirty="0" smtClean="0"/>
              <a:t> </a:t>
            </a:r>
            <a:r>
              <a:rPr lang="de-AT" sz="2400" dirty="0" err="1" smtClean="0"/>
              <a:t>soil</a:t>
            </a:r>
            <a:r>
              <a:rPr lang="de-AT" sz="2400" dirty="0" smtClean="0"/>
              <a:t> </a:t>
            </a:r>
            <a:r>
              <a:rPr lang="de-AT" sz="2400" dirty="0" err="1" smtClean="0"/>
              <a:t>cores</a:t>
            </a:r>
            <a:r>
              <a:rPr lang="de-AT" sz="2400" dirty="0" smtClean="0"/>
              <a:t> </a:t>
            </a:r>
            <a:r>
              <a:rPr lang="de-AT" sz="2400" dirty="0" err="1" smtClean="0"/>
              <a:t>of</a:t>
            </a:r>
            <a:r>
              <a:rPr lang="de-AT" sz="2400" dirty="0" smtClean="0"/>
              <a:t> 10 × 50 cm; 4 × 12 </a:t>
            </a:r>
            <a:r>
              <a:rPr lang="de-AT" sz="2400" dirty="0" err="1" smtClean="0"/>
              <a:t>cores</a:t>
            </a:r>
            <a:r>
              <a:rPr lang="de-AT" sz="2400" dirty="0" smtClean="0"/>
              <a:t>; </a:t>
            </a:r>
            <a:r>
              <a:rPr lang="de-AT" sz="2400" dirty="0" err="1" smtClean="0"/>
              <a:t>tubes</a:t>
            </a:r>
            <a:r>
              <a:rPr lang="de-AT" sz="2400" dirty="0" smtClean="0"/>
              <a:t> </a:t>
            </a:r>
            <a:r>
              <a:rPr lang="de-AT" sz="2400" dirty="0" err="1" smtClean="0"/>
              <a:t>with</a:t>
            </a:r>
            <a:r>
              <a:rPr lang="de-AT" sz="2400" dirty="0" smtClean="0"/>
              <a:t> </a:t>
            </a:r>
            <a:r>
              <a:rPr lang="de-AT" sz="2400" dirty="0" err="1" smtClean="0"/>
              <a:t>caps</a:t>
            </a:r>
            <a:r>
              <a:rPr lang="de-AT" sz="2400" dirty="0" smtClean="0"/>
              <a:t> </a:t>
            </a:r>
            <a:r>
              <a:rPr lang="de-AT" sz="2400" dirty="0" err="1" smtClean="0"/>
              <a:t>to</a:t>
            </a:r>
            <a:r>
              <a:rPr lang="de-AT" sz="2400" dirty="0" smtClean="0"/>
              <a:t> </a:t>
            </a:r>
            <a:r>
              <a:rPr lang="de-AT" sz="2400" dirty="0" err="1" smtClean="0"/>
              <a:t>manipulate</a:t>
            </a:r>
            <a:r>
              <a:rPr lang="de-AT" sz="2400" dirty="0" smtClean="0"/>
              <a:t> </a:t>
            </a:r>
            <a:r>
              <a:rPr lang="de-AT" sz="2400" dirty="0" err="1" smtClean="0"/>
              <a:t>moisture</a:t>
            </a:r>
            <a:endParaRPr lang="de-AT" sz="2400" dirty="0" smtClean="0"/>
          </a:p>
          <a:p>
            <a:r>
              <a:rPr lang="de-AT" sz="2400" b="1" dirty="0" smtClean="0"/>
              <a:t>Duration</a:t>
            </a:r>
            <a:r>
              <a:rPr lang="de-AT" sz="2400" dirty="0" smtClean="0"/>
              <a:t>: 2 </a:t>
            </a:r>
            <a:r>
              <a:rPr lang="de-AT" sz="2400" dirty="0" err="1" smtClean="0"/>
              <a:t>years</a:t>
            </a:r>
            <a:endParaRPr lang="de-AT" sz="2400" dirty="0" smtClean="0"/>
          </a:p>
          <a:p>
            <a:r>
              <a:rPr lang="de-AT" sz="2400" b="1" dirty="0" err="1" smtClean="0"/>
              <a:t>Scope</a:t>
            </a:r>
            <a:r>
              <a:rPr lang="de-AT" sz="2400" dirty="0" smtClean="0"/>
              <a:t>: </a:t>
            </a:r>
            <a:r>
              <a:rPr lang="en-GB" sz="2400" dirty="0" smtClean="0"/>
              <a:t>Influence </a:t>
            </a:r>
            <a:r>
              <a:rPr lang="en-GB" sz="2400" dirty="0"/>
              <a:t>of warming </a:t>
            </a:r>
            <a:r>
              <a:rPr lang="en-GB" sz="2400" dirty="0" smtClean="0"/>
              <a:t>on soil respiration </a:t>
            </a:r>
            <a:br>
              <a:rPr lang="en-GB" sz="2400" dirty="0" smtClean="0"/>
            </a:br>
            <a:r>
              <a:rPr lang="en-GB" sz="2400" dirty="0" smtClean="0"/>
              <a:t>and C compounds </a:t>
            </a:r>
            <a:r>
              <a:rPr lang="de-AT" sz="2400" dirty="0" smtClean="0"/>
              <a:t/>
            </a:r>
            <a:br>
              <a:rPr lang="de-AT" sz="2400" dirty="0" smtClean="0"/>
            </a:br>
            <a:r>
              <a:rPr lang="de-AT" sz="2400" b="1" dirty="0" smtClean="0"/>
              <a:t>Analysis</a:t>
            </a:r>
            <a:r>
              <a:rPr lang="de-AT" sz="2400" dirty="0" smtClean="0"/>
              <a:t>: CO</a:t>
            </a:r>
            <a:r>
              <a:rPr lang="de-AT" sz="2400" baseline="-25000" dirty="0" smtClean="0"/>
              <a:t>2</a:t>
            </a:r>
            <a:r>
              <a:rPr lang="de-AT" sz="2400" dirty="0" smtClean="0"/>
              <a:t>, </a:t>
            </a:r>
            <a:r>
              <a:rPr lang="de-AT" sz="2400" dirty="0" err="1" smtClean="0"/>
              <a:t>soil</a:t>
            </a:r>
            <a:r>
              <a:rPr lang="de-AT" sz="2400" dirty="0" smtClean="0"/>
              <a:t> C </a:t>
            </a:r>
            <a:r>
              <a:rPr lang="de-AT" sz="2400" dirty="0" err="1" smtClean="0"/>
              <a:t>and</a:t>
            </a:r>
            <a:r>
              <a:rPr lang="de-AT" sz="2400" dirty="0" smtClean="0"/>
              <a:t> N, </a:t>
            </a:r>
            <a:r>
              <a:rPr lang="de-AT" sz="2400" dirty="0" err="1" smtClean="0"/>
              <a:t>soil</a:t>
            </a:r>
            <a:r>
              <a:rPr lang="de-AT" sz="2400" dirty="0" smtClean="0"/>
              <a:t> </a:t>
            </a:r>
            <a:r>
              <a:rPr lang="de-AT" sz="2400" dirty="0" err="1" smtClean="0"/>
              <a:t>fractions</a:t>
            </a:r>
            <a:endParaRPr lang="de-AT" sz="2400" baseline="30000" dirty="0" smtClean="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033019"/>
            <a:ext cx="2411761" cy="181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215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2677656"/>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en-GB" sz="2400" dirty="0" smtClean="0"/>
              <a:t>Soil </a:t>
            </a:r>
            <a:r>
              <a:rPr lang="en-GB" sz="2400" dirty="0"/>
              <a:t>organic C-stocks </a:t>
            </a:r>
            <a:r>
              <a:rPr lang="en-GB" sz="2400" dirty="0" smtClean="0"/>
              <a:t>along gradient increased linearly </a:t>
            </a:r>
            <a:r>
              <a:rPr lang="en-GB" sz="2400" dirty="0"/>
              <a:t>with altitude, but </a:t>
            </a:r>
            <a:r>
              <a:rPr lang="en-GB" sz="2400" dirty="0" smtClean="0"/>
              <a:t>total </a:t>
            </a:r>
            <a:r>
              <a:rPr lang="en-GB" sz="2400" dirty="0"/>
              <a:t>soil respiration rate </a:t>
            </a:r>
            <a:r>
              <a:rPr lang="en-GB" sz="2400" dirty="0" err="1" smtClean="0"/>
              <a:t>R</a:t>
            </a:r>
            <a:r>
              <a:rPr lang="en-GB" sz="2400" baseline="-25000" dirty="0" err="1" smtClean="0"/>
              <a:t>s</a:t>
            </a:r>
            <a:r>
              <a:rPr lang="en-GB" sz="2400" dirty="0" smtClean="0"/>
              <a:t> did </a:t>
            </a:r>
            <a:r>
              <a:rPr lang="en-GB" sz="2400" dirty="0"/>
              <a:t>not vary </a:t>
            </a:r>
            <a:r>
              <a:rPr lang="en-GB" sz="2400" dirty="0" smtClean="0"/>
              <a:t>significantly with elevation.</a:t>
            </a:r>
          </a:p>
          <a:p>
            <a:pPr marL="342900" indent="-342900">
              <a:buFont typeface="Arial" pitchFamily="34" charset="0"/>
              <a:buChar char="•"/>
            </a:pPr>
            <a:r>
              <a:rPr lang="en-GB" sz="2400" dirty="0"/>
              <a:t>After 1 year, calculated Q</a:t>
            </a:r>
            <a:r>
              <a:rPr lang="en-GB" sz="2400" baseline="-25000" dirty="0"/>
              <a:t>10</a:t>
            </a:r>
            <a:r>
              <a:rPr lang="en-GB" sz="2400" dirty="0"/>
              <a:t> values of heterotrophic soil respiration </a:t>
            </a:r>
            <a:r>
              <a:rPr lang="en-GB" sz="2400" dirty="0" err="1" smtClean="0"/>
              <a:t>R</a:t>
            </a:r>
            <a:r>
              <a:rPr lang="en-GB" sz="2400" baseline="-25000" dirty="0" err="1" smtClean="0"/>
              <a:t>sh</a:t>
            </a:r>
            <a:r>
              <a:rPr lang="en-GB" sz="2400" dirty="0" smtClean="0"/>
              <a:t> where </a:t>
            </a:r>
            <a:r>
              <a:rPr lang="en-GB" sz="2400" dirty="0"/>
              <a:t>highest for high altitude soils</a:t>
            </a:r>
            <a:r>
              <a:rPr lang="en-GB" sz="2400" dirty="0" smtClean="0"/>
              <a:t>.</a:t>
            </a:r>
            <a:endParaRPr lang="en-GB" sz="2400" dirty="0"/>
          </a:p>
        </p:txBody>
      </p:sp>
      <p:sp>
        <p:nvSpPr>
          <p:cNvPr id="7" name="Abgerundetes Rechteck 6"/>
          <p:cNvSpPr/>
          <p:nvPr/>
        </p:nvSpPr>
        <p:spPr>
          <a:xfrm>
            <a:off x="431540" y="908991"/>
            <a:ext cx="7965885" cy="1530170"/>
          </a:xfrm>
          <a:prstGeom prst="roundRect">
            <a:avLst/>
          </a:prstGeom>
          <a:gradFill>
            <a:gsLst>
              <a:gs pos="0">
                <a:srgbClr val="FF0000"/>
              </a:gs>
              <a:gs pos="100000">
                <a:schemeClr val="accent6">
                  <a:lumMod val="40000"/>
                  <a:lumOff val="60000"/>
                </a:schemeClr>
              </a:gs>
              <a:gs pos="7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latin typeface="Adobe Heiti Std R" pitchFamily="34" charset="-128"/>
                <a:ea typeface="Adobe Heiti Std R" pitchFamily="34" charset="-128"/>
              </a:rPr>
              <a:t>Climate dependence of heterotrophic soil respiration from</a:t>
            </a:r>
          </a:p>
          <a:p>
            <a:pPr marL="0" indent="0">
              <a:buFont typeface="Arial" pitchFamily="34" charset="0"/>
              <a:buNone/>
            </a:pPr>
            <a:r>
              <a:rPr lang="en-GB" sz="2400" dirty="0" smtClean="0">
                <a:latin typeface="Adobe Heiti Std R" pitchFamily="34" charset="-128"/>
                <a:ea typeface="Adobe Heiti Std R" pitchFamily="34" charset="-128"/>
              </a:rPr>
              <a:t>a soil-translocation experiment along a 3000 m tropical</a:t>
            </a:r>
          </a:p>
          <a:p>
            <a:pPr marL="0" indent="0">
              <a:buFont typeface="Arial" pitchFamily="34" charset="0"/>
              <a:buNone/>
            </a:pPr>
            <a:r>
              <a:rPr lang="en-GB" sz="2400" dirty="0" smtClean="0">
                <a:latin typeface="Adobe Heiti Std R" pitchFamily="34" charset="-128"/>
                <a:ea typeface="Adobe Heiti Std R" pitchFamily="34" charset="-128"/>
              </a:rPr>
              <a:t>forest altitudinal gradient. </a:t>
            </a:r>
            <a:r>
              <a:rPr lang="en-GB" sz="2800" dirty="0" smtClean="0"/>
              <a:t/>
            </a:r>
            <a:br>
              <a:rPr lang="en-GB" sz="2800" dirty="0" smtClean="0"/>
            </a:br>
            <a:r>
              <a:rPr lang="en-GB" sz="1800" i="1" dirty="0" smtClean="0"/>
              <a:t>Zimmermann M et al., 2009, European Journal of Soil Sciences, 60, 895-906</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0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3" name="Textfeld 2"/>
          <p:cNvSpPr txBox="1"/>
          <p:nvPr/>
        </p:nvSpPr>
        <p:spPr>
          <a:xfrm>
            <a:off x="521550" y="2748693"/>
            <a:ext cx="8622450" cy="3416320"/>
          </a:xfrm>
          <a:prstGeom prst="rect">
            <a:avLst/>
          </a:prstGeom>
          <a:noFill/>
        </p:spPr>
        <p:txBody>
          <a:bodyPr wrap="square" rtlCol="0">
            <a:spAutoFit/>
          </a:bodyPr>
          <a:lstStyle/>
          <a:p>
            <a:r>
              <a:rPr lang="de-AT" sz="2400" b="1" dirty="0" smtClean="0"/>
              <a:t>Main </a:t>
            </a:r>
            <a:r>
              <a:rPr lang="de-AT" sz="2400" b="1" dirty="0" err="1"/>
              <a:t>findings</a:t>
            </a:r>
            <a:r>
              <a:rPr lang="de-AT" sz="2400" dirty="0" smtClean="0"/>
              <a:t>: </a:t>
            </a:r>
          </a:p>
          <a:p>
            <a:endParaRPr lang="de-AT" sz="2400" dirty="0" smtClean="0"/>
          </a:p>
          <a:p>
            <a:pPr marL="342900" indent="-342900">
              <a:buFont typeface="Arial" pitchFamily="34" charset="0"/>
              <a:buChar char="•"/>
            </a:pPr>
            <a:r>
              <a:rPr lang="en-GB" sz="2400" dirty="0"/>
              <a:t>The temperature sensitivity of </a:t>
            </a:r>
            <a:r>
              <a:rPr lang="en-GB" sz="2400" dirty="0" err="1"/>
              <a:t>R</a:t>
            </a:r>
            <a:r>
              <a:rPr lang="en-GB" sz="2400" baseline="-25000" dirty="0" err="1"/>
              <a:t>sh</a:t>
            </a:r>
            <a:r>
              <a:rPr lang="en-GB" sz="2400" dirty="0"/>
              <a:t> increased with time for all soils, i.e. with the loss of the most labile C pools.</a:t>
            </a:r>
          </a:p>
          <a:p>
            <a:pPr marL="342900" indent="-342900">
              <a:buFont typeface="Arial" pitchFamily="34" charset="0"/>
              <a:buChar char="•"/>
            </a:pPr>
            <a:r>
              <a:rPr lang="en-GB" sz="2400" dirty="0" smtClean="0"/>
              <a:t>The contribution of </a:t>
            </a:r>
            <a:r>
              <a:rPr lang="en-GB" sz="2400" dirty="0" err="1" smtClean="0"/>
              <a:t>R</a:t>
            </a:r>
            <a:r>
              <a:rPr lang="en-GB" sz="2400" baseline="-25000" dirty="0" err="1" smtClean="0"/>
              <a:t>sh</a:t>
            </a:r>
            <a:r>
              <a:rPr lang="en-GB" sz="2400" dirty="0" smtClean="0"/>
              <a:t> to </a:t>
            </a:r>
            <a:r>
              <a:rPr lang="en-GB" sz="2400" dirty="0" err="1" smtClean="0"/>
              <a:t>R</a:t>
            </a:r>
            <a:r>
              <a:rPr lang="en-GB" sz="2400" baseline="-25000" dirty="0" err="1" smtClean="0"/>
              <a:t>s</a:t>
            </a:r>
            <a:r>
              <a:rPr lang="en-GB" sz="2400" dirty="0" smtClean="0"/>
              <a:t> was not correlated with elevation (or temperature or moisture) and ranged from 25% to 60%.</a:t>
            </a:r>
          </a:p>
          <a:p>
            <a:pPr marL="342900" indent="-342900">
              <a:buFont typeface="Arial" pitchFamily="34" charset="0"/>
              <a:buChar char="•"/>
            </a:pPr>
            <a:r>
              <a:rPr lang="en-GB" sz="2400" dirty="0"/>
              <a:t>The diurnal range in </a:t>
            </a:r>
            <a:r>
              <a:rPr lang="en-GB" sz="2400" dirty="0" err="1"/>
              <a:t>R</a:t>
            </a:r>
            <a:r>
              <a:rPr lang="en-GB" sz="2400" baseline="-25000" dirty="0" err="1"/>
              <a:t>s</a:t>
            </a:r>
            <a:r>
              <a:rPr lang="en-GB" sz="2400" dirty="0"/>
              <a:t> increased with altitude; this variation was mainly root and litter derived, whereas </a:t>
            </a:r>
            <a:r>
              <a:rPr lang="en-GB" sz="2400" dirty="0" err="1"/>
              <a:t>R</a:t>
            </a:r>
            <a:r>
              <a:rPr lang="en-GB" sz="2400" baseline="-25000" dirty="0" err="1"/>
              <a:t>sh</a:t>
            </a:r>
            <a:r>
              <a:rPr lang="en-GB" sz="2400" dirty="0"/>
              <a:t> varied only slightly over full 24 h </a:t>
            </a:r>
            <a:r>
              <a:rPr lang="en-GB" sz="2400" dirty="0" smtClean="0"/>
              <a:t>periods</a:t>
            </a:r>
            <a:endParaRPr lang="en-GB" sz="2400" dirty="0"/>
          </a:p>
        </p:txBody>
      </p:sp>
      <p:sp>
        <p:nvSpPr>
          <p:cNvPr id="7" name="Abgerundetes Rechteck 6"/>
          <p:cNvSpPr/>
          <p:nvPr/>
        </p:nvSpPr>
        <p:spPr>
          <a:xfrm>
            <a:off x="431540" y="908991"/>
            <a:ext cx="7965885" cy="1530170"/>
          </a:xfrm>
          <a:prstGeom prst="roundRect">
            <a:avLst/>
          </a:prstGeom>
          <a:gradFill>
            <a:gsLst>
              <a:gs pos="0">
                <a:srgbClr val="FF0000"/>
              </a:gs>
              <a:gs pos="100000">
                <a:schemeClr val="accent5">
                  <a:lumMod val="40000"/>
                  <a:lumOff val="60000"/>
                </a:schemeClr>
              </a:gs>
              <a:gs pos="7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8210255"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Adobe Heiti Std R" pitchFamily="34" charset="-128"/>
                <a:ea typeface="Adobe Heiti Std R" pitchFamily="34" charset="-128"/>
              </a:rPr>
              <a:t>Temporal variation and climate dependence of soil respiration</a:t>
            </a:r>
          </a:p>
          <a:p>
            <a:pPr marL="0" indent="0">
              <a:buNone/>
            </a:pPr>
            <a:r>
              <a:rPr lang="en-GB" sz="2400" dirty="0">
                <a:latin typeface="Adobe Heiti Std R" pitchFamily="34" charset="-128"/>
                <a:ea typeface="Adobe Heiti Std R" pitchFamily="34" charset="-128"/>
              </a:rPr>
              <a:t>and its components along a 3000 m altitudinal tropical forest gradient. </a:t>
            </a:r>
            <a:r>
              <a:rPr lang="en-GB" sz="2800" dirty="0" smtClean="0"/>
              <a:t/>
            </a:r>
            <a:br>
              <a:rPr lang="en-GB" sz="2800" dirty="0" smtClean="0"/>
            </a:br>
            <a:r>
              <a:rPr lang="en-GB" sz="1800" i="1" dirty="0" smtClean="0"/>
              <a:t>Zimmermann M et al., 2010, Global Biogeochemical Cycles, 24, GB4012</a:t>
            </a:r>
            <a:endParaRPr lang="de-AT" sz="1800" i="1" dirty="0" smtClean="0"/>
          </a:p>
        </p:txBody>
      </p:sp>
      <p:sp>
        <p:nvSpPr>
          <p:cNvPr id="6" name="Rechteck 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4122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7" name="Abgerundetes Rechteck 6"/>
          <p:cNvSpPr/>
          <p:nvPr/>
        </p:nvSpPr>
        <p:spPr>
          <a:xfrm>
            <a:off x="431540" y="908991"/>
            <a:ext cx="7965885" cy="1530170"/>
          </a:xfrm>
          <a:prstGeom prst="roundRect">
            <a:avLst/>
          </a:prstGeom>
          <a:gradFill>
            <a:gsLst>
              <a:gs pos="0">
                <a:srgbClr val="FF0000"/>
              </a:gs>
              <a:gs pos="100000">
                <a:schemeClr val="accent3">
                  <a:lumMod val="40000"/>
                  <a:lumOff val="60000"/>
                </a:schemeClr>
              </a:gs>
              <a:gs pos="7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7940226"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a:latin typeface="Adobe Heiti Std R" pitchFamily="34" charset="-128"/>
                <a:ea typeface="Adobe Heiti Std R" pitchFamily="34" charset="-128"/>
              </a:rPr>
              <a:t>Can composition and physical protection </a:t>
            </a:r>
            <a:r>
              <a:rPr lang="en-GB" sz="2200" dirty="0" smtClean="0">
                <a:latin typeface="Adobe Heiti Std R" pitchFamily="34" charset="-128"/>
                <a:ea typeface="Adobe Heiti Std R" pitchFamily="34" charset="-128"/>
              </a:rPr>
              <a:t>of soil </a:t>
            </a:r>
            <a:r>
              <a:rPr lang="en-GB" sz="2200" dirty="0">
                <a:latin typeface="Adobe Heiti Std R" pitchFamily="34" charset="-128"/>
                <a:ea typeface="Adobe Heiti Std R" pitchFamily="34" charset="-128"/>
              </a:rPr>
              <a:t>organic matter explain soil </a:t>
            </a:r>
            <a:r>
              <a:rPr lang="en-GB" sz="2200" dirty="0" smtClean="0">
                <a:latin typeface="Adobe Heiti Std R" pitchFamily="34" charset="-128"/>
                <a:ea typeface="Adobe Heiti Std R" pitchFamily="34" charset="-128"/>
              </a:rPr>
              <a:t>respiration temperature </a:t>
            </a:r>
            <a:r>
              <a:rPr lang="en-GB" sz="2200" dirty="0">
                <a:latin typeface="Adobe Heiti Std R" pitchFamily="34" charset="-128"/>
                <a:ea typeface="Adobe Heiti Std R" pitchFamily="34" charset="-128"/>
              </a:rPr>
              <a:t>sensitivity</a:t>
            </a:r>
            <a:r>
              <a:rPr lang="en-GB" sz="2200" dirty="0" smtClean="0">
                <a:latin typeface="Adobe Heiti Std R" pitchFamily="34" charset="-128"/>
                <a:ea typeface="Adobe Heiti Std R" pitchFamily="34" charset="-128"/>
              </a:rPr>
              <a:t>? </a:t>
            </a:r>
            <a:r>
              <a:rPr lang="en-GB" sz="2800" dirty="0" smtClean="0"/>
              <a:t/>
            </a:r>
            <a:br>
              <a:rPr lang="en-GB" sz="2800" dirty="0" smtClean="0"/>
            </a:br>
            <a:r>
              <a:rPr lang="en-GB" sz="1800" i="1" dirty="0" smtClean="0"/>
              <a:t>Zimmermann M et al., 2012, Biogeochemistry, 107, 423-436</a:t>
            </a:r>
            <a:endParaRPr lang="de-AT" sz="1800" i="1" dirty="0" smtClean="0"/>
          </a:p>
        </p:txBody>
      </p:sp>
      <p:sp>
        <p:nvSpPr>
          <p:cNvPr id="6" name="Textfeld 5"/>
          <p:cNvSpPr txBox="1"/>
          <p:nvPr/>
        </p:nvSpPr>
        <p:spPr>
          <a:xfrm>
            <a:off x="521550" y="2748693"/>
            <a:ext cx="8622450" cy="3416320"/>
          </a:xfrm>
          <a:prstGeom prst="rect">
            <a:avLst/>
          </a:prstGeom>
          <a:noFill/>
        </p:spPr>
        <p:txBody>
          <a:bodyPr wrap="square" rtlCol="0">
            <a:spAutoFit/>
          </a:bodyPr>
          <a:lstStyle/>
          <a:p>
            <a:r>
              <a:rPr lang="de-AT" sz="2400" b="1" dirty="0" smtClean="0"/>
              <a:t>Main </a:t>
            </a:r>
            <a:r>
              <a:rPr lang="de-AT" sz="2400" b="1" dirty="0" err="1"/>
              <a:t>findings</a:t>
            </a:r>
            <a:r>
              <a:rPr lang="de-AT" sz="2400" dirty="0" smtClean="0"/>
              <a:t>:</a:t>
            </a:r>
          </a:p>
          <a:p>
            <a:r>
              <a:rPr lang="de-AT" sz="2400" dirty="0" smtClean="0"/>
              <a:t> </a:t>
            </a:r>
          </a:p>
          <a:p>
            <a:pPr marL="342900" indent="-342900">
              <a:buFont typeface="Arial" pitchFamily="34" charset="0"/>
              <a:buChar char="•"/>
            </a:pPr>
            <a:r>
              <a:rPr lang="en-GB" sz="2400" dirty="0" smtClean="0"/>
              <a:t>Temperature sensitivity of heterotrophic respiration did not correlate </a:t>
            </a:r>
            <a:r>
              <a:rPr lang="en-GB" sz="2400" dirty="0"/>
              <a:t>with </a:t>
            </a:r>
            <a:r>
              <a:rPr lang="en-GB" sz="2400" dirty="0" smtClean="0"/>
              <a:t>the </a:t>
            </a:r>
            <a:r>
              <a:rPr lang="en-GB" sz="2400" dirty="0"/>
              <a:t>available amount of </a:t>
            </a:r>
            <a:r>
              <a:rPr lang="en-GB" sz="2400" dirty="0" smtClean="0"/>
              <a:t>SOM or </a:t>
            </a:r>
            <a:r>
              <a:rPr lang="en-GB" sz="2400" dirty="0"/>
              <a:t>its chemical </a:t>
            </a:r>
            <a:r>
              <a:rPr lang="en-GB" sz="2400" dirty="0" smtClean="0"/>
              <a:t>structure.</a:t>
            </a:r>
          </a:p>
          <a:p>
            <a:pPr marL="342900" indent="-342900">
              <a:buFont typeface="Arial" pitchFamily="34" charset="0"/>
              <a:buChar char="•"/>
            </a:pPr>
            <a:r>
              <a:rPr lang="en-GB" sz="2400" dirty="0" smtClean="0"/>
              <a:t>Relative distribution of </a:t>
            </a:r>
            <a:r>
              <a:rPr lang="en-GB" sz="2400" dirty="0"/>
              <a:t>C into </a:t>
            </a:r>
            <a:r>
              <a:rPr lang="en-GB" sz="2400" dirty="0" smtClean="0"/>
              <a:t>particulate organic matter (POM) </a:t>
            </a:r>
            <a:r>
              <a:rPr lang="en-GB" sz="2400" dirty="0"/>
              <a:t>fractions correlated </a:t>
            </a:r>
            <a:r>
              <a:rPr lang="en-GB" sz="2400" dirty="0" smtClean="0"/>
              <a:t>with </a:t>
            </a:r>
            <a:r>
              <a:rPr lang="en-GB" sz="2400" dirty="0"/>
              <a:t>Q</a:t>
            </a:r>
            <a:r>
              <a:rPr lang="en-GB" sz="2400" baseline="-25000" dirty="0"/>
              <a:t>10</a:t>
            </a:r>
            <a:r>
              <a:rPr lang="en-GB" sz="2400" dirty="0" smtClean="0"/>
              <a:t> </a:t>
            </a:r>
            <a:r>
              <a:rPr lang="en-GB" sz="2400" dirty="0"/>
              <a:t>values</a:t>
            </a:r>
            <a:r>
              <a:rPr lang="en-GB" sz="2400" dirty="0" smtClean="0"/>
              <a:t>.</a:t>
            </a:r>
          </a:p>
          <a:p>
            <a:pPr marL="342900" indent="-342900">
              <a:buFont typeface="Arial" pitchFamily="34" charset="0"/>
              <a:buChar char="•"/>
            </a:pPr>
            <a:r>
              <a:rPr lang="en-GB" sz="2400" dirty="0" smtClean="0"/>
              <a:t>Physical protection of soil C more important than chemical recalcitrance. </a:t>
            </a:r>
            <a:endParaRPr lang="en-GB" sz="2400" dirty="0"/>
          </a:p>
        </p:txBody>
      </p:sp>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4122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7" name="Abgerundetes Rechteck 6"/>
          <p:cNvSpPr/>
          <p:nvPr/>
        </p:nvSpPr>
        <p:spPr>
          <a:xfrm>
            <a:off x="431540" y="908991"/>
            <a:ext cx="7965885" cy="1530170"/>
          </a:xfrm>
          <a:prstGeom prst="roundRect">
            <a:avLst/>
          </a:prstGeom>
          <a:gradFill>
            <a:gsLst>
              <a:gs pos="0">
                <a:schemeClr val="accent6"/>
              </a:gs>
              <a:gs pos="100000">
                <a:schemeClr val="accent3">
                  <a:lumMod val="40000"/>
                  <a:lumOff val="60000"/>
                </a:schemeClr>
              </a:gs>
              <a:gs pos="7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7940226"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a:latin typeface="Adobe Heiti Std R" pitchFamily="34" charset="-128"/>
                <a:ea typeface="Adobe Heiti Std R" pitchFamily="34" charset="-128"/>
              </a:rPr>
              <a:t>Impact of temperature and moisture on heterotrophic soil respiration along a </a:t>
            </a:r>
            <a:r>
              <a:rPr lang="en-GB" sz="2200" dirty="0" smtClean="0">
                <a:latin typeface="Adobe Heiti Std R" pitchFamily="34" charset="-128"/>
                <a:ea typeface="Adobe Heiti Std R" pitchFamily="34" charset="-128"/>
              </a:rPr>
              <a:t>moist tropical </a:t>
            </a:r>
            <a:r>
              <a:rPr lang="en-GB" sz="2200" dirty="0">
                <a:latin typeface="Adobe Heiti Std R" pitchFamily="34" charset="-128"/>
                <a:ea typeface="Adobe Heiti Std R" pitchFamily="34" charset="-128"/>
              </a:rPr>
              <a:t>forest gradient in Australia</a:t>
            </a:r>
            <a:r>
              <a:rPr lang="en-GB" sz="2800" dirty="0" smtClean="0"/>
              <a:t/>
            </a:r>
            <a:br>
              <a:rPr lang="en-GB" sz="2800" dirty="0" smtClean="0"/>
            </a:br>
            <a:r>
              <a:rPr lang="en-GB" sz="1800" i="1" dirty="0" smtClean="0"/>
              <a:t>Zimmermann M &amp; Bird M, in preparation</a:t>
            </a:r>
            <a:endParaRPr lang="de-AT" sz="1800" i="1" dirty="0" smtClean="0"/>
          </a:p>
        </p:txBody>
      </p:sp>
      <p:sp>
        <p:nvSpPr>
          <p:cNvPr id="10" name="Textfeld 9"/>
          <p:cNvSpPr txBox="1"/>
          <p:nvPr/>
        </p:nvSpPr>
        <p:spPr>
          <a:xfrm>
            <a:off x="521551" y="2753925"/>
            <a:ext cx="8622450" cy="3416320"/>
          </a:xfrm>
          <a:prstGeom prst="rect">
            <a:avLst/>
          </a:prstGeom>
          <a:noFill/>
        </p:spPr>
        <p:txBody>
          <a:bodyPr wrap="square" rtlCol="0">
            <a:spAutoFit/>
          </a:bodyPr>
          <a:lstStyle/>
          <a:p>
            <a:r>
              <a:rPr lang="de-AT" sz="2400" b="1" dirty="0" smtClean="0"/>
              <a:t>Location</a:t>
            </a:r>
            <a:r>
              <a:rPr lang="de-AT" sz="2400" dirty="0" smtClean="0"/>
              <a:t>: Tropical </a:t>
            </a:r>
            <a:r>
              <a:rPr lang="de-AT" sz="2400" dirty="0" err="1" smtClean="0"/>
              <a:t>Far</a:t>
            </a:r>
            <a:r>
              <a:rPr lang="de-AT" sz="2400" dirty="0" smtClean="0"/>
              <a:t> North </a:t>
            </a:r>
            <a:r>
              <a:rPr lang="de-AT" sz="2400" dirty="0" err="1" smtClean="0"/>
              <a:t>Queensland</a:t>
            </a:r>
            <a:r>
              <a:rPr lang="de-AT" sz="2400" dirty="0" smtClean="0"/>
              <a:t>, </a:t>
            </a:r>
            <a:r>
              <a:rPr lang="de-AT" sz="2400" dirty="0" err="1" smtClean="0"/>
              <a:t>Australia</a:t>
            </a:r>
            <a:endParaRPr lang="de-AT" sz="2400" dirty="0" smtClean="0"/>
          </a:p>
          <a:p>
            <a:r>
              <a:rPr lang="de-AT" sz="2400" b="1" dirty="0" smtClean="0"/>
              <a:t>Sites</a:t>
            </a:r>
            <a:r>
              <a:rPr lang="de-AT" sz="2400" dirty="0" smtClean="0"/>
              <a:t>: 3 </a:t>
            </a:r>
            <a:r>
              <a:rPr lang="de-AT" sz="2400" dirty="0" err="1" smtClean="0"/>
              <a:t>sites</a:t>
            </a:r>
            <a:r>
              <a:rPr lang="de-AT" sz="2400" dirty="0" smtClean="0"/>
              <a:t>, </a:t>
            </a:r>
            <a:r>
              <a:rPr lang="de-AT" sz="2400" dirty="0" err="1" smtClean="0"/>
              <a:t>moist</a:t>
            </a:r>
            <a:r>
              <a:rPr lang="de-AT" sz="2400" dirty="0" smtClean="0"/>
              <a:t> </a:t>
            </a:r>
            <a:r>
              <a:rPr lang="de-AT" sz="2400" dirty="0" err="1" smtClean="0"/>
              <a:t>tropical</a:t>
            </a:r>
            <a:r>
              <a:rPr lang="de-AT" sz="2400" dirty="0" smtClean="0"/>
              <a:t> </a:t>
            </a:r>
            <a:r>
              <a:rPr lang="de-AT" sz="2400" dirty="0" err="1" smtClean="0"/>
              <a:t>rainforests</a:t>
            </a:r>
            <a:endParaRPr lang="de-AT" sz="2400" dirty="0" smtClean="0"/>
          </a:p>
          <a:p>
            <a:r>
              <a:rPr lang="de-AT" sz="2400" b="1" dirty="0" err="1" smtClean="0"/>
              <a:t>Altitudinal</a:t>
            </a:r>
            <a:r>
              <a:rPr lang="de-AT" sz="2400" b="1" dirty="0" smtClean="0"/>
              <a:t> </a:t>
            </a:r>
            <a:r>
              <a:rPr lang="de-AT" sz="2400" b="1" dirty="0" err="1" smtClean="0"/>
              <a:t>range</a:t>
            </a:r>
            <a:r>
              <a:rPr lang="de-AT" sz="2400" dirty="0" smtClean="0"/>
              <a:t>: 100 – 1540 m </a:t>
            </a:r>
            <a:r>
              <a:rPr lang="de-AT" sz="2400" dirty="0" err="1" smtClean="0"/>
              <a:t>asl</a:t>
            </a:r>
            <a:endParaRPr lang="de-AT" sz="2400" dirty="0" smtClean="0"/>
          </a:p>
          <a:p>
            <a:r>
              <a:rPr lang="de-AT" sz="2400" b="1" dirty="0" err="1" smtClean="0"/>
              <a:t>Climatic</a:t>
            </a:r>
            <a:r>
              <a:rPr lang="de-AT" sz="2400" b="1" dirty="0" smtClean="0"/>
              <a:t> </a:t>
            </a:r>
            <a:r>
              <a:rPr lang="de-AT" sz="2400" b="1" dirty="0" err="1" smtClean="0"/>
              <a:t>range</a:t>
            </a:r>
            <a:r>
              <a:rPr lang="de-AT" sz="2400" dirty="0" smtClean="0"/>
              <a:t>: MAT 23.4 – 14.2 °C; MAP </a:t>
            </a:r>
            <a:r>
              <a:rPr lang="de-AT" sz="2400" dirty="0"/>
              <a:t>1770 – </a:t>
            </a:r>
            <a:r>
              <a:rPr lang="de-AT" sz="2400" dirty="0" smtClean="0"/>
              <a:t>8100 </a:t>
            </a:r>
            <a:r>
              <a:rPr lang="de-AT" sz="2400" dirty="0"/>
              <a:t>mm</a:t>
            </a:r>
          </a:p>
          <a:p>
            <a:r>
              <a:rPr lang="de-AT" sz="2400" b="1" dirty="0" err="1"/>
              <a:t>Method</a:t>
            </a:r>
            <a:r>
              <a:rPr lang="de-AT" sz="2400" dirty="0"/>
              <a:t>: </a:t>
            </a:r>
            <a:r>
              <a:rPr lang="de-AT" sz="2400" dirty="0" err="1"/>
              <a:t>reciprocal</a:t>
            </a:r>
            <a:r>
              <a:rPr lang="de-AT" sz="2400" dirty="0"/>
              <a:t>; </a:t>
            </a:r>
            <a:r>
              <a:rPr lang="de-AT" sz="2400" dirty="0" err="1"/>
              <a:t>intact</a:t>
            </a:r>
            <a:r>
              <a:rPr lang="de-AT" sz="2400" dirty="0"/>
              <a:t> </a:t>
            </a:r>
            <a:r>
              <a:rPr lang="de-AT" sz="2400" dirty="0" err="1"/>
              <a:t>soil</a:t>
            </a:r>
            <a:r>
              <a:rPr lang="de-AT" sz="2400" dirty="0"/>
              <a:t> </a:t>
            </a:r>
            <a:r>
              <a:rPr lang="de-AT" sz="2400" dirty="0" err="1"/>
              <a:t>cores</a:t>
            </a:r>
            <a:r>
              <a:rPr lang="de-AT" sz="2400" dirty="0"/>
              <a:t> </a:t>
            </a:r>
            <a:r>
              <a:rPr lang="de-AT" sz="2400" dirty="0" err="1"/>
              <a:t>of</a:t>
            </a:r>
            <a:r>
              <a:rPr lang="de-AT" sz="2400" dirty="0"/>
              <a:t> 10 × 30 </a:t>
            </a:r>
            <a:r>
              <a:rPr lang="de-AT" sz="2400" dirty="0" smtClean="0"/>
              <a:t>cm; 3 </a:t>
            </a:r>
            <a:r>
              <a:rPr lang="de-AT" sz="2400" dirty="0"/>
              <a:t>× </a:t>
            </a:r>
            <a:r>
              <a:rPr lang="de-AT" sz="2400" dirty="0" smtClean="0"/>
              <a:t>15 </a:t>
            </a:r>
            <a:r>
              <a:rPr lang="de-AT" sz="2400" dirty="0" err="1"/>
              <a:t>cores</a:t>
            </a:r>
            <a:endParaRPr lang="de-AT" sz="2400" dirty="0"/>
          </a:p>
          <a:p>
            <a:r>
              <a:rPr lang="de-AT" sz="2400" b="1" dirty="0"/>
              <a:t>Duration</a:t>
            </a:r>
            <a:r>
              <a:rPr lang="de-AT" sz="2400" dirty="0"/>
              <a:t>: 2 </a:t>
            </a:r>
            <a:r>
              <a:rPr lang="de-AT" sz="2400" dirty="0" err="1" smtClean="0"/>
              <a:t>years</a:t>
            </a:r>
            <a:endParaRPr lang="de-AT" sz="2400" dirty="0"/>
          </a:p>
          <a:p>
            <a:r>
              <a:rPr lang="de-AT" sz="2400" b="1" dirty="0" err="1"/>
              <a:t>Scope</a:t>
            </a:r>
            <a:r>
              <a:rPr lang="de-AT" sz="2400" dirty="0"/>
              <a:t>: Impact </a:t>
            </a:r>
            <a:r>
              <a:rPr lang="de-AT" sz="2400" dirty="0" err="1"/>
              <a:t>of</a:t>
            </a:r>
            <a:r>
              <a:rPr lang="de-AT" sz="2400" dirty="0"/>
              <a:t> </a:t>
            </a:r>
            <a:r>
              <a:rPr lang="de-AT" sz="2400" dirty="0" smtClean="0"/>
              <a:t>SOM </a:t>
            </a:r>
            <a:r>
              <a:rPr lang="de-AT" sz="2400" dirty="0" err="1"/>
              <a:t>quality</a:t>
            </a:r>
            <a:r>
              <a:rPr lang="de-AT" sz="2400" dirty="0"/>
              <a:t> </a:t>
            </a:r>
            <a:r>
              <a:rPr lang="de-AT" sz="2400" dirty="0" err="1"/>
              <a:t>and</a:t>
            </a:r>
            <a:r>
              <a:rPr lang="de-AT" sz="2400" dirty="0"/>
              <a:t> </a:t>
            </a:r>
            <a:r>
              <a:rPr lang="de-AT" sz="2400" dirty="0" err="1"/>
              <a:t>climatic</a:t>
            </a:r>
            <a:r>
              <a:rPr lang="de-AT" sz="2400" dirty="0"/>
              <a:t> </a:t>
            </a:r>
            <a:br>
              <a:rPr lang="de-AT" sz="2400" dirty="0"/>
            </a:br>
            <a:r>
              <a:rPr lang="de-AT" sz="2400" dirty="0" err="1"/>
              <a:t>conditions</a:t>
            </a:r>
            <a:r>
              <a:rPr lang="de-AT" sz="2400" dirty="0"/>
              <a:t> on </a:t>
            </a:r>
            <a:r>
              <a:rPr lang="de-AT" sz="2400" dirty="0" err="1"/>
              <a:t>soil</a:t>
            </a:r>
            <a:r>
              <a:rPr lang="de-AT" sz="2400" dirty="0"/>
              <a:t> </a:t>
            </a:r>
            <a:r>
              <a:rPr lang="de-AT" sz="2400" dirty="0" err="1"/>
              <a:t>respiration</a:t>
            </a:r>
            <a:r>
              <a:rPr lang="de-AT" sz="2400" dirty="0"/>
              <a:t/>
            </a:r>
            <a:br>
              <a:rPr lang="de-AT" sz="2400" dirty="0"/>
            </a:br>
            <a:r>
              <a:rPr lang="de-AT" sz="2400" b="1" dirty="0"/>
              <a:t>Analysis</a:t>
            </a:r>
            <a:r>
              <a:rPr lang="de-AT" sz="2400" dirty="0"/>
              <a:t>: </a:t>
            </a:r>
            <a:r>
              <a:rPr lang="de-AT" sz="2400" dirty="0" smtClean="0"/>
              <a:t>CO</a:t>
            </a:r>
            <a:r>
              <a:rPr lang="de-AT" sz="2400" baseline="-25000" dirty="0" smtClean="0"/>
              <a:t>2</a:t>
            </a:r>
            <a:r>
              <a:rPr lang="de-AT" sz="2400" dirty="0" smtClean="0"/>
              <a:t>, </a:t>
            </a:r>
            <a:r>
              <a:rPr lang="de-AT" sz="2400" dirty="0" err="1" smtClean="0"/>
              <a:t>soil</a:t>
            </a:r>
            <a:r>
              <a:rPr lang="de-AT" sz="2400" dirty="0" smtClean="0"/>
              <a:t> </a:t>
            </a:r>
            <a:r>
              <a:rPr lang="de-AT" sz="2400" dirty="0"/>
              <a:t>C </a:t>
            </a:r>
            <a:r>
              <a:rPr lang="de-AT" sz="2400" dirty="0" err="1"/>
              <a:t>and</a:t>
            </a:r>
            <a:r>
              <a:rPr lang="de-AT" sz="2400" dirty="0"/>
              <a:t> </a:t>
            </a:r>
            <a:r>
              <a:rPr lang="de-AT" sz="2400" dirty="0" smtClean="0"/>
              <a:t>N, </a:t>
            </a:r>
            <a:r>
              <a:rPr lang="de-AT" sz="2400" dirty="0" err="1" smtClean="0"/>
              <a:t>soil</a:t>
            </a:r>
            <a:r>
              <a:rPr lang="de-AT" sz="2400" dirty="0" smtClean="0"/>
              <a:t> </a:t>
            </a:r>
            <a:r>
              <a:rPr lang="de-AT" sz="2400" dirty="0" err="1" smtClean="0"/>
              <a:t>fractions</a:t>
            </a:r>
            <a:endParaRPr lang="de-AT" sz="2400" baseline="30000" dirty="0"/>
          </a:p>
        </p:txBody>
      </p:sp>
      <p:pic>
        <p:nvPicPr>
          <p:cNvPr id="2050" name="Picture 2" descr="D:\JCU\Soil translocation\photos\DSCF15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00" y="5058000"/>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4960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20"/>
            <a:ext cx="8229600" cy="1143000"/>
          </a:xfrm>
        </p:spPr>
        <p:txBody>
          <a:bodyPr>
            <a:normAutofit/>
          </a:bodyPr>
          <a:lstStyle/>
          <a:p>
            <a:r>
              <a:rPr lang="de-AT" dirty="0" err="1" smtClean="0"/>
              <a:t>Translocation</a:t>
            </a:r>
            <a:r>
              <a:rPr lang="de-AT" dirty="0" smtClean="0"/>
              <a:t> </a:t>
            </a:r>
            <a:r>
              <a:rPr lang="de-AT" dirty="0" err="1" smtClean="0"/>
              <a:t>experiments</a:t>
            </a:r>
            <a:r>
              <a:rPr lang="de-AT" dirty="0" smtClean="0"/>
              <a:t>:</a:t>
            </a:r>
            <a:endParaRPr lang="en-GB" dirty="0"/>
          </a:p>
        </p:txBody>
      </p:sp>
      <p:sp>
        <p:nvSpPr>
          <p:cNvPr id="7" name="Abgerundetes Rechteck 6"/>
          <p:cNvSpPr/>
          <p:nvPr/>
        </p:nvSpPr>
        <p:spPr>
          <a:xfrm>
            <a:off x="431540" y="908991"/>
            <a:ext cx="7965885" cy="1530170"/>
          </a:xfrm>
          <a:prstGeom prst="roundRect">
            <a:avLst/>
          </a:prstGeom>
          <a:gradFill>
            <a:gsLst>
              <a:gs pos="0">
                <a:schemeClr val="accent6"/>
              </a:gs>
              <a:gs pos="100000">
                <a:schemeClr val="accent3">
                  <a:lumMod val="40000"/>
                  <a:lumOff val="60000"/>
                </a:schemeClr>
              </a:gs>
              <a:gs pos="7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nhaltsplatzhalter 2"/>
          <p:cNvSpPr txBox="1">
            <a:spLocks/>
          </p:cNvSpPr>
          <p:nvPr/>
        </p:nvSpPr>
        <p:spPr>
          <a:xfrm>
            <a:off x="457199" y="1043736"/>
            <a:ext cx="7940226" cy="1440160"/>
          </a:xfrm>
          <a:prstGeom prst="rect">
            <a:avLst/>
          </a:prstGeom>
          <a:ln>
            <a:noFill/>
          </a:ln>
          <a:effectLst>
            <a:innerShdw blurRad="63500" dist="50800" dir="8100000">
              <a:prstClr val="black">
                <a:alpha val="50000"/>
              </a:prstClr>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a:latin typeface="Adobe Heiti Std R" pitchFamily="34" charset="-128"/>
                <a:ea typeface="Adobe Heiti Std R" pitchFamily="34" charset="-128"/>
              </a:rPr>
              <a:t>Impact of temperature and moisture on heterotrophic soil respiration along a </a:t>
            </a:r>
            <a:r>
              <a:rPr lang="en-GB" sz="2200" dirty="0" smtClean="0">
                <a:latin typeface="Adobe Heiti Std R" pitchFamily="34" charset="-128"/>
                <a:ea typeface="Adobe Heiti Std R" pitchFamily="34" charset="-128"/>
              </a:rPr>
              <a:t>moist tropical </a:t>
            </a:r>
            <a:r>
              <a:rPr lang="en-GB" sz="2200" dirty="0">
                <a:latin typeface="Adobe Heiti Std R" pitchFamily="34" charset="-128"/>
                <a:ea typeface="Adobe Heiti Std R" pitchFamily="34" charset="-128"/>
              </a:rPr>
              <a:t>forest gradient in Australia</a:t>
            </a:r>
            <a:r>
              <a:rPr lang="en-GB" sz="2800" dirty="0" smtClean="0"/>
              <a:t/>
            </a:r>
            <a:br>
              <a:rPr lang="en-GB" sz="2800" dirty="0" smtClean="0"/>
            </a:br>
            <a:r>
              <a:rPr lang="en-GB" sz="1800" i="1" dirty="0" smtClean="0"/>
              <a:t>Zimmermann M &amp; Bird M, in preparation</a:t>
            </a:r>
            <a:endParaRPr lang="de-AT" sz="1800" i="1" dirty="0" smtClean="0"/>
          </a:p>
        </p:txBody>
      </p:sp>
      <p:sp>
        <p:nvSpPr>
          <p:cNvPr id="9" name="Rechteck 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feld 10"/>
          <p:cNvSpPr txBox="1"/>
          <p:nvPr/>
        </p:nvSpPr>
        <p:spPr>
          <a:xfrm>
            <a:off x="521549" y="2748692"/>
            <a:ext cx="8622451" cy="3046988"/>
          </a:xfrm>
          <a:prstGeom prst="rect">
            <a:avLst/>
          </a:prstGeom>
          <a:noFill/>
        </p:spPr>
        <p:txBody>
          <a:bodyPr wrap="square" rtlCol="0">
            <a:spAutoFit/>
          </a:bodyPr>
          <a:lstStyle/>
          <a:p>
            <a:r>
              <a:rPr lang="de-AT" sz="2400" b="1" dirty="0"/>
              <a:t>Main </a:t>
            </a:r>
            <a:r>
              <a:rPr lang="de-AT" sz="2400" b="1" dirty="0" err="1"/>
              <a:t>findings</a:t>
            </a:r>
            <a:r>
              <a:rPr lang="de-AT" sz="2400" dirty="0"/>
              <a:t>: </a:t>
            </a:r>
            <a:r>
              <a:rPr lang="de-AT" sz="2400" dirty="0" smtClean="0"/>
              <a:t/>
            </a:r>
            <a:br>
              <a:rPr lang="de-AT" sz="2400" dirty="0" smtClean="0"/>
            </a:br>
            <a:endParaRPr lang="de-AT" sz="2400" dirty="0" smtClean="0"/>
          </a:p>
          <a:p>
            <a:pPr marL="342900" indent="-342900">
              <a:buFont typeface="Arial" pitchFamily="34" charset="0"/>
              <a:buChar char="•"/>
            </a:pPr>
            <a:r>
              <a:rPr lang="de-AT" sz="2400" dirty="0" err="1" smtClean="0"/>
              <a:t>Temperature</a:t>
            </a:r>
            <a:r>
              <a:rPr lang="de-AT" sz="2400" dirty="0" smtClean="0"/>
              <a:t> </a:t>
            </a:r>
            <a:r>
              <a:rPr lang="de-AT" sz="2400" dirty="0" err="1" smtClean="0"/>
              <a:t>had</a:t>
            </a:r>
            <a:r>
              <a:rPr lang="de-AT" sz="2400" dirty="0" smtClean="0"/>
              <a:t> </a:t>
            </a:r>
            <a:r>
              <a:rPr lang="de-AT" sz="2400" dirty="0" err="1" smtClean="0"/>
              <a:t>the</a:t>
            </a:r>
            <a:r>
              <a:rPr lang="de-AT" sz="2400" dirty="0" smtClean="0"/>
              <a:t> </a:t>
            </a:r>
            <a:r>
              <a:rPr lang="de-AT" sz="2400" dirty="0" err="1" smtClean="0"/>
              <a:t>higher</a:t>
            </a:r>
            <a:r>
              <a:rPr lang="de-AT" sz="2400" dirty="0" smtClean="0"/>
              <a:t> </a:t>
            </a:r>
            <a:r>
              <a:rPr lang="de-AT" sz="2400" dirty="0" err="1" smtClean="0"/>
              <a:t>impact</a:t>
            </a:r>
            <a:r>
              <a:rPr lang="de-AT" sz="2400" dirty="0" smtClean="0"/>
              <a:t> on </a:t>
            </a:r>
            <a:r>
              <a:rPr lang="de-AT" sz="2400" dirty="0" err="1" smtClean="0"/>
              <a:t>respiration</a:t>
            </a:r>
            <a:r>
              <a:rPr lang="de-AT" sz="2400" dirty="0" smtClean="0"/>
              <a:t> </a:t>
            </a:r>
            <a:r>
              <a:rPr lang="de-AT" sz="2400" dirty="0" err="1" smtClean="0"/>
              <a:t>rates</a:t>
            </a:r>
            <a:r>
              <a:rPr lang="de-AT" sz="2400" dirty="0" smtClean="0"/>
              <a:t> </a:t>
            </a:r>
            <a:r>
              <a:rPr lang="de-AT" sz="2400" dirty="0" err="1" smtClean="0"/>
              <a:t>than</a:t>
            </a:r>
            <a:r>
              <a:rPr lang="de-AT" sz="2400" dirty="0" smtClean="0"/>
              <a:t> </a:t>
            </a:r>
            <a:r>
              <a:rPr lang="de-AT" sz="2400" dirty="0" err="1" smtClean="0"/>
              <a:t>moisture</a:t>
            </a:r>
            <a:r>
              <a:rPr lang="de-AT" sz="2400" dirty="0" smtClean="0"/>
              <a:t>.</a:t>
            </a:r>
            <a:endParaRPr lang="en-GB" sz="2400" dirty="0" smtClean="0"/>
          </a:p>
          <a:p>
            <a:pPr marL="342900" indent="-342900">
              <a:buFont typeface="Arial" pitchFamily="34" charset="0"/>
              <a:buChar char="•"/>
            </a:pPr>
            <a:r>
              <a:rPr lang="en-GB" sz="2400" dirty="0" smtClean="0"/>
              <a:t>Soils </a:t>
            </a:r>
            <a:r>
              <a:rPr lang="en-GB" sz="2400" dirty="0"/>
              <a:t>cores from the highest elevation revealed the largest temperature sensitivity </a:t>
            </a:r>
            <a:r>
              <a:rPr lang="en-GB" sz="2400" dirty="0" smtClean="0"/>
              <a:t>which decreased with </a:t>
            </a:r>
            <a:r>
              <a:rPr lang="en-GB" sz="2400" dirty="0"/>
              <a:t>decreasing elevation </a:t>
            </a:r>
            <a:r>
              <a:rPr lang="en-GB" sz="2400" dirty="0" smtClean="0"/>
              <a:t>(or </a:t>
            </a:r>
            <a:r>
              <a:rPr lang="en-GB" sz="2400" dirty="0"/>
              <a:t>soil </a:t>
            </a:r>
            <a:r>
              <a:rPr lang="en-GB" sz="2400" dirty="0" smtClean="0"/>
              <a:t>C-stocks).</a:t>
            </a:r>
          </a:p>
          <a:p>
            <a:pPr marL="342900" indent="-342900">
              <a:buFont typeface="Arial" pitchFamily="34" charset="0"/>
              <a:buChar char="•"/>
            </a:pPr>
            <a:endParaRPr lang="en-GB" sz="2400" dirty="0" smtClean="0"/>
          </a:p>
        </p:txBody>
      </p:sp>
    </p:spTree>
    <p:extLst>
      <p:ext uri="{BB962C8B-B14F-4D97-AF65-F5344CB8AC3E}">
        <p14:creationId xmlns:p14="http://schemas.microsoft.com/office/powerpoint/2010/main" val="857421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smtClean="0"/>
              <a:t> </a:t>
            </a:r>
            <a:r>
              <a:rPr lang="de-AT" dirty="0" err="1" smtClean="0"/>
              <a:t>vs</a:t>
            </a:r>
            <a:r>
              <a:rPr lang="de-AT" dirty="0"/>
              <a:t/>
            </a:r>
            <a:br>
              <a:rPr lang="de-AT" dirty="0"/>
            </a:br>
            <a:r>
              <a:rPr lang="de-AT" i="1" dirty="0" smtClean="0"/>
              <a:t>in situ </a:t>
            </a:r>
            <a:r>
              <a:rPr lang="de-AT" dirty="0" err="1" smtClean="0"/>
              <a:t>warming</a:t>
            </a:r>
            <a:r>
              <a:rPr lang="de-AT" dirty="0" smtClean="0"/>
              <a:t> </a:t>
            </a:r>
            <a:r>
              <a:rPr lang="de-AT" dirty="0" err="1" smtClean="0"/>
              <a:t>experiments</a:t>
            </a:r>
            <a:endParaRPr lang="en-GB" dirty="0"/>
          </a:p>
        </p:txBody>
      </p:sp>
      <p:sp>
        <p:nvSpPr>
          <p:cNvPr id="3" name="Inhaltsplatzhalter 2"/>
          <p:cNvSpPr>
            <a:spLocks noGrp="1"/>
          </p:cNvSpPr>
          <p:nvPr>
            <p:ph idx="1"/>
          </p:nvPr>
        </p:nvSpPr>
        <p:spPr>
          <a:xfrm>
            <a:off x="457200" y="1600200"/>
            <a:ext cx="8229600" cy="4934145"/>
          </a:xfrm>
        </p:spPr>
        <p:txBody>
          <a:bodyPr>
            <a:normAutofit fontScale="77500" lnSpcReduction="20000"/>
          </a:bodyPr>
          <a:lstStyle/>
          <a:p>
            <a:pPr marL="0" indent="0">
              <a:buNone/>
            </a:pPr>
            <a:r>
              <a:rPr lang="de-AT" dirty="0" smtClean="0"/>
              <a:t>Advantages:</a:t>
            </a:r>
          </a:p>
          <a:p>
            <a:r>
              <a:rPr lang="de-AT" dirty="0" err="1" smtClean="0"/>
              <a:t>No</a:t>
            </a:r>
            <a:r>
              <a:rPr lang="de-AT" dirty="0" smtClean="0"/>
              <a:t> power </a:t>
            </a:r>
            <a:r>
              <a:rPr lang="de-AT" dirty="0" err="1" smtClean="0"/>
              <a:t>supply</a:t>
            </a:r>
            <a:r>
              <a:rPr lang="de-AT" dirty="0" smtClean="0"/>
              <a:t> </a:t>
            </a:r>
            <a:r>
              <a:rPr lang="de-AT" dirty="0" err="1" smtClean="0"/>
              <a:t>need</a:t>
            </a:r>
            <a:r>
              <a:rPr lang="de-AT" dirty="0" smtClean="0"/>
              <a:t> </a:t>
            </a:r>
          </a:p>
          <a:p>
            <a:r>
              <a:rPr lang="de-AT" dirty="0" smtClean="0"/>
              <a:t>Low </a:t>
            </a:r>
            <a:r>
              <a:rPr lang="de-AT" dirty="0" err="1" smtClean="0"/>
              <a:t>maintenance</a:t>
            </a:r>
            <a:r>
              <a:rPr lang="de-AT" dirty="0" smtClean="0"/>
              <a:t> / </a:t>
            </a:r>
            <a:r>
              <a:rPr lang="de-AT" dirty="0" err="1" smtClean="0"/>
              <a:t>applicable</a:t>
            </a:r>
            <a:r>
              <a:rPr lang="de-AT" dirty="0" smtClean="0"/>
              <a:t> </a:t>
            </a:r>
            <a:r>
              <a:rPr lang="de-AT" dirty="0" err="1" smtClean="0"/>
              <a:t>at</a:t>
            </a:r>
            <a:r>
              <a:rPr lang="de-AT" dirty="0" smtClean="0"/>
              <a:t> remote </a:t>
            </a:r>
            <a:r>
              <a:rPr lang="de-AT" dirty="0" err="1" smtClean="0"/>
              <a:t>sites</a:t>
            </a:r>
            <a:endParaRPr lang="de-AT" dirty="0" smtClean="0"/>
          </a:p>
          <a:p>
            <a:r>
              <a:rPr lang="de-AT" dirty="0" err="1" smtClean="0"/>
              <a:t>Warming</a:t>
            </a:r>
            <a:r>
              <a:rPr lang="de-AT" dirty="0" smtClean="0"/>
              <a:t> </a:t>
            </a:r>
            <a:r>
              <a:rPr lang="de-AT" dirty="0" err="1" smtClean="0"/>
              <a:t>and</a:t>
            </a:r>
            <a:r>
              <a:rPr lang="de-AT" dirty="0" smtClean="0"/>
              <a:t> </a:t>
            </a:r>
            <a:r>
              <a:rPr lang="de-AT" dirty="0" err="1" smtClean="0"/>
              <a:t>cooling</a:t>
            </a:r>
            <a:r>
              <a:rPr lang="de-AT" dirty="0" smtClean="0"/>
              <a:t> </a:t>
            </a:r>
            <a:r>
              <a:rPr lang="de-AT" dirty="0" err="1" smtClean="0"/>
              <a:t>possible</a:t>
            </a:r>
            <a:endParaRPr lang="de-AT" dirty="0" smtClean="0"/>
          </a:p>
          <a:p>
            <a:r>
              <a:rPr lang="de-AT" dirty="0" smtClean="0"/>
              <a:t>Rain </a:t>
            </a:r>
            <a:r>
              <a:rPr lang="de-AT" dirty="0" err="1" smtClean="0"/>
              <a:t>input</a:t>
            </a:r>
            <a:r>
              <a:rPr lang="de-AT" dirty="0" smtClean="0"/>
              <a:t> </a:t>
            </a:r>
            <a:r>
              <a:rPr lang="de-AT" dirty="0" err="1" smtClean="0"/>
              <a:t>easily</a:t>
            </a:r>
            <a:r>
              <a:rPr lang="de-AT" dirty="0" smtClean="0"/>
              <a:t> </a:t>
            </a:r>
            <a:r>
              <a:rPr lang="de-AT" dirty="0" err="1" smtClean="0"/>
              <a:t>adjustable</a:t>
            </a:r>
            <a:r>
              <a:rPr lang="de-AT" dirty="0" smtClean="0"/>
              <a:t> </a:t>
            </a:r>
          </a:p>
          <a:p>
            <a:r>
              <a:rPr lang="de-AT" dirty="0" err="1" smtClean="0"/>
              <a:t>Soil</a:t>
            </a:r>
            <a:r>
              <a:rPr lang="de-AT" dirty="0" smtClean="0"/>
              <a:t> </a:t>
            </a:r>
            <a:r>
              <a:rPr lang="de-AT" dirty="0" err="1" smtClean="0"/>
              <a:t>processes</a:t>
            </a:r>
            <a:r>
              <a:rPr lang="de-AT" dirty="0" smtClean="0"/>
              <a:t> </a:t>
            </a:r>
            <a:r>
              <a:rPr lang="de-AT" dirty="0" err="1" smtClean="0"/>
              <a:t>only</a:t>
            </a:r>
            <a:endParaRPr lang="de-AT" dirty="0" smtClean="0"/>
          </a:p>
          <a:p>
            <a:endParaRPr lang="de-AT" dirty="0" smtClean="0"/>
          </a:p>
          <a:p>
            <a:pPr marL="0" indent="0">
              <a:buNone/>
            </a:pPr>
            <a:r>
              <a:rPr lang="de-AT" dirty="0" err="1" smtClean="0"/>
              <a:t>Disadvantages</a:t>
            </a:r>
            <a:r>
              <a:rPr lang="de-AT" dirty="0" smtClean="0"/>
              <a:t>:</a:t>
            </a:r>
          </a:p>
          <a:p>
            <a:r>
              <a:rPr lang="de-AT" dirty="0" err="1" smtClean="0"/>
              <a:t>Soil</a:t>
            </a:r>
            <a:r>
              <a:rPr lang="de-AT" dirty="0" smtClean="0"/>
              <a:t> </a:t>
            </a:r>
            <a:r>
              <a:rPr lang="de-AT" dirty="0" err="1" smtClean="0"/>
              <a:t>processes</a:t>
            </a:r>
            <a:r>
              <a:rPr lang="de-AT" dirty="0" smtClean="0"/>
              <a:t> </a:t>
            </a:r>
            <a:r>
              <a:rPr lang="de-AT" dirty="0" err="1" smtClean="0"/>
              <a:t>only</a:t>
            </a:r>
            <a:endParaRPr lang="de-AT" dirty="0" smtClean="0"/>
          </a:p>
          <a:p>
            <a:r>
              <a:rPr lang="de-AT" dirty="0" smtClean="0"/>
              <a:t>Small </a:t>
            </a:r>
            <a:r>
              <a:rPr lang="de-AT" dirty="0" err="1" smtClean="0"/>
              <a:t>samples</a:t>
            </a:r>
            <a:endParaRPr lang="de-AT" dirty="0"/>
          </a:p>
          <a:p>
            <a:r>
              <a:rPr lang="de-AT" dirty="0" err="1" smtClean="0"/>
              <a:t>Influences</a:t>
            </a:r>
            <a:r>
              <a:rPr lang="de-AT" dirty="0"/>
              <a:t> </a:t>
            </a:r>
            <a:r>
              <a:rPr lang="de-AT" dirty="0" err="1" smtClean="0"/>
              <a:t>of</a:t>
            </a:r>
            <a:r>
              <a:rPr lang="de-AT" dirty="0" smtClean="0"/>
              <a:t> </a:t>
            </a:r>
            <a:r>
              <a:rPr lang="de-AT" dirty="0" err="1" smtClean="0"/>
              <a:t>deceasing</a:t>
            </a:r>
            <a:r>
              <a:rPr lang="de-AT" dirty="0" smtClean="0"/>
              <a:t> </a:t>
            </a:r>
            <a:r>
              <a:rPr lang="de-AT" dirty="0" err="1" smtClean="0"/>
              <a:t>roots</a:t>
            </a:r>
            <a:endParaRPr lang="de-AT" dirty="0" smtClean="0"/>
          </a:p>
          <a:p>
            <a:r>
              <a:rPr lang="de-AT" dirty="0" err="1" smtClean="0"/>
              <a:t>Disturbed</a:t>
            </a:r>
            <a:r>
              <a:rPr lang="de-AT" dirty="0" smtClean="0"/>
              <a:t> </a:t>
            </a:r>
            <a:r>
              <a:rPr lang="de-AT" dirty="0" err="1" smtClean="0"/>
              <a:t>physical</a:t>
            </a:r>
            <a:r>
              <a:rPr lang="de-AT" dirty="0" smtClean="0"/>
              <a:t> </a:t>
            </a:r>
            <a:r>
              <a:rPr lang="de-AT" dirty="0" err="1" smtClean="0"/>
              <a:t>soil</a:t>
            </a:r>
            <a:r>
              <a:rPr lang="de-AT" dirty="0" smtClean="0"/>
              <a:t> </a:t>
            </a:r>
            <a:r>
              <a:rPr lang="de-AT" dirty="0" err="1" smtClean="0"/>
              <a:t>properties</a:t>
            </a:r>
            <a:endParaRPr lang="en-GB" dirty="0"/>
          </a:p>
        </p:txBody>
      </p:sp>
      <p:sp>
        <p:nvSpPr>
          <p:cNvPr id="4" name="Rechteck 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308207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err="1" smtClean="0"/>
              <a:t>summary</a:t>
            </a:r>
            <a:r>
              <a:rPr lang="de-AT" dirty="0" smtClean="0"/>
              <a:t> </a:t>
            </a:r>
            <a:r>
              <a:rPr lang="de-AT" dirty="0" err="1" smtClean="0"/>
              <a:t>of</a:t>
            </a:r>
            <a:r>
              <a:rPr lang="de-AT" dirty="0" smtClean="0"/>
              <a:t> </a:t>
            </a:r>
            <a:r>
              <a:rPr lang="de-AT" dirty="0" err="1" smtClean="0"/>
              <a:t>results</a:t>
            </a:r>
            <a:endParaRPr lang="en-GB" dirty="0"/>
          </a:p>
        </p:txBody>
      </p:sp>
      <p:sp>
        <p:nvSpPr>
          <p:cNvPr id="3" name="Inhaltsplatzhalter 2"/>
          <p:cNvSpPr>
            <a:spLocks noGrp="1"/>
          </p:cNvSpPr>
          <p:nvPr>
            <p:ph idx="1"/>
          </p:nvPr>
        </p:nvSpPr>
        <p:spPr/>
        <p:txBody>
          <a:bodyPr/>
          <a:lstStyle/>
          <a:p>
            <a:pPr marL="0" indent="0">
              <a:buNone/>
            </a:pPr>
            <a:r>
              <a:rPr lang="de-AT" dirty="0" err="1" smtClean="0"/>
              <a:t>Scope</a:t>
            </a:r>
            <a:r>
              <a:rPr lang="de-AT" dirty="0" smtClean="0"/>
              <a:t> </a:t>
            </a:r>
            <a:r>
              <a:rPr lang="de-AT" dirty="0" err="1" smtClean="0"/>
              <a:t>of</a:t>
            </a:r>
            <a:r>
              <a:rPr lang="de-AT" dirty="0" smtClean="0"/>
              <a:t> </a:t>
            </a:r>
            <a:r>
              <a:rPr lang="de-AT" dirty="0" err="1" smtClean="0"/>
              <a:t>studies</a:t>
            </a:r>
            <a:r>
              <a:rPr lang="de-AT" dirty="0" smtClean="0"/>
              <a:t>:</a:t>
            </a:r>
          </a:p>
          <a:p>
            <a:pPr lvl="1"/>
            <a:r>
              <a:rPr lang="de-AT" dirty="0" err="1" smtClean="0"/>
              <a:t>Soil</a:t>
            </a:r>
            <a:r>
              <a:rPr lang="de-AT" dirty="0" smtClean="0"/>
              <a:t> </a:t>
            </a:r>
            <a:r>
              <a:rPr lang="de-AT" dirty="0" err="1" smtClean="0"/>
              <a:t>carbon</a:t>
            </a:r>
            <a:r>
              <a:rPr lang="de-AT" dirty="0" smtClean="0"/>
              <a:t> </a:t>
            </a:r>
            <a:r>
              <a:rPr lang="de-AT" dirty="0" err="1" smtClean="0"/>
              <a:t>dynamics</a:t>
            </a:r>
            <a:r>
              <a:rPr lang="de-AT" dirty="0" smtClean="0"/>
              <a:t> (8)</a:t>
            </a:r>
          </a:p>
          <a:p>
            <a:pPr lvl="1"/>
            <a:r>
              <a:rPr lang="de-AT" dirty="0" smtClean="0"/>
              <a:t>Nitrogen </a:t>
            </a:r>
            <a:r>
              <a:rPr lang="de-AT" dirty="0" err="1" smtClean="0"/>
              <a:t>transformation</a:t>
            </a:r>
            <a:r>
              <a:rPr lang="de-AT" dirty="0" smtClean="0"/>
              <a:t> (7)</a:t>
            </a:r>
          </a:p>
          <a:p>
            <a:pPr lvl="1"/>
            <a:r>
              <a:rPr lang="de-AT" dirty="0" err="1" smtClean="0"/>
              <a:t>Microbial</a:t>
            </a:r>
            <a:r>
              <a:rPr lang="de-AT" dirty="0" smtClean="0"/>
              <a:t> </a:t>
            </a:r>
            <a:r>
              <a:rPr lang="de-AT" dirty="0" err="1" smtClean="0"/>
              <a:t>community</a:t>
            </a:r>
            <a:r>
              <a:rPr lang="de-AT" dirty="0" smtClean="0"/>
              <a:t> </a:t>
            </a:r>
            <a:r>
              <a:rPr lang="de-AT" dirty="0" err="1" smtClean="0"/>
              <a:t>dynamcis</a:t>
            </a:r>
            <a:r>
              <a:rPr lang="de-AT" dirty="0" smtClean="0"/>
              <a:t> (5)</a:t>
            </a:r>
          </a:p>
          <a:p>
            <a:pPr lvl="1"/>
            <a:r>
              <a:rPr lang="de-AT" dirty="0" smtClean="0"/>
              <a:t>Plant </a:t>
            </a:r>
            <a:r>
              <a:rPr lang="de-AT" dirty="0" err="1" smtClean="0"/>
              <a:t>biomass</a:t>
            </a:r>
            <a:r>
              <a:rPr lang="de-AT" dirty="0" smtClean="0"/>
              <a:t> (2)</a:t>
            </a:r>
          </a:p>
          <a:p>
            <a:pPr lvl="1"/>
            <a:r>
              <a:rPr lang="de-AT" dirty="0" err="1" smtClean="0"/>
              <a:t>Invertebrates</a:t>
            </a:r>
            <a:r>
              <a:rPr lang="de-AT" dirty="0" smtClean="0"/>
              <a:t> (1)</a:t>
            </a:r>
          </a:p>
          <a:p>
            <a:pPr marL="457200" lvl="1" indent="0">
              <a:buNone/>
            </a:pPr>
            <a:endParaRPr lang="de-AT" dirty="0" smtClean="0"/>
          </a:p>
          <a:p>
            <a:pPr marL="457200" lvl="1" indent="0">
              <a:buNone/>
            </a:pPr>
            <a:r>
              <a:rPr lang="de-AT" dirty="0" smtClean="0">
                <a:latin typeface="Calibri"/>
              </a:rPr>
              <a:t>→ </a:t>
            </a:r>
            <a:r>
              <a:rPr lang="de-AT" dirty="0" err="1" smtClean="0"/>
              <a:t>Some</a:t>
            </a:r>
            <a:r>
              <a:rPr lang="de-AT" dirty="0" smtClean="0"/>
              <a:t> </a:t>
            </a:r>
            <a:r>
              <a:rPr lang="de-AT" dirty="0" err="1" smtClean="0"/>
              <a:t>studies</a:t>
            </a:r>
            <a:r>
              <a:rPr lang="de-AT" dirty="0" smtClean="0"/>
              <a:t> </a:t>
            </a:r>
            <a:r>
              <a:rPr lang="de-AT" dirty="0" err="1" smtClean="0"/>
              <a:t>with</a:t>
            </a:r>
            <a:r>
              <a:rPr lang="de-AT" dirty="0" smtClean="0"/>
              <a:t> multiple </a:t>
            </a:r>
            <a:r>
              <a:rPr lang="de-AT" dirty="0" err="1" smtClean="0"/>
              <a:t>scopes</a:t>
            </a:r>
            <a:endParaRPr lang="de-AT" dirty="0" smtClean="0"/>
          </a:p>
          <a:p>
            <a:pPr marL="457200" lvl="1" indent="0">
              <a:buNone/>
            </a:pPr>
            <a:endParaRPr lang="de-AT" dirty="0" smtClean="0"/>
          </a:p>
          <a:p>
            <a:pPr marL="457200" lvl="1" indent="0">
              <a:buNone/>
            </a:pPr>
            <a:endParaRPr lang="de-AT" dirty="0" smtClean="0"/>
          </a:p>
          <a:p>
            <a:endParaRPr lang="en-GB" dirty="0"/>
          </a:p>
        </p:txBody>
      </p:sp>
      <p:sp>
        <p:nvSpPr>
          <p:cNvPr id="4" name="Rechteck 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11185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err="1"/>
              <a:t>summary</a:t>
            </a:r>
            <a:r>
              <a:rPr lang="de-AT" dirty="0"/>
              <a:t> </a:t>
            </a:r>
            <a:r>
              <a:rPr lang="de-AT" dirty="0" err="1"/>
              <a:t>of</a:t>
            </a:r>
            <a:r>
              <a:rPr lang="de-AT" dirty="0"/>
              <a:t> </a:t>
            </a:r>
            <a:r>
              <a:rPr lang="de-AT" dirty="0" err="1"/>
              <a:t>results</a:t>
            </a:r>
            <a:endParaRPr lang="en-GB" dirty="0"/>
          </a:p>
        </p:txBody>
      </p:sp>
      <p:sp>
        <p:nvSpPr>
          <p:cNvPr id="3" name="Inhaltsplatzhalter 2"/>
          <p:cNvSpPr>
            <a:spLocks noGrp="1"/>
          </p:cNvSpPr>
          <p:nvPr>
            <p:ph idx="1"/>
          </p:nvPr>
        </p:nvSpPr>
        <p:spPr>
          <a:xfrm>
            <a:off x="457199" y="1600200"/>
            <a:ext cx="8570295" cy="5257800"/>
          </a:xfrm>
        </p:spPr>
        <p:txBody>
          <a:bodyPr>
            <a:noAutofit/>
          </a:bodyPr>
          <a:lstStyle/>
          <a:p>
            <a:pPr marL="0" indent="0">
              <a:buNone/>
            </a:pPr>
            <a:r>
              <a:rPr lang="de-AT" dirty="0" err="1"/>
              <a:t>Soil</a:t>
            </a:r>
            <a:r>
              <a:rPr lang="de-AT" dirty="0"/>
              <a:t> </a:t>
            </a:r>
            <a:r>
              <a:rPr lang="de-AT" dirty="0" err="1"/>
              <a:t>carbon</a:t>
            </a:r>
            <a:r>
              <a:rPr lang="de-AT" dirty="0"/>
              <a:t> </a:t>
            </a:r>
            <a:r>
              <a:rPr lang="de-AT" dirty="0" err="1" smtClean="0"/>
              <a:t>dynamics</a:t>
            </a:r>
            <a:r>
              <a:rPr lang="de-AT" dirty="0" smtClean="0"/>
              <a:t>:</a:t>
            </a:r>
          </a:p>
          <a:p>
            <a:r>
              <a:rPr lang="en-GB" dirty="0"/>
              <a:t>Warming </a:t>
            </a:r>
            <a:r>
              <a:rPr lang="en-GB" dirty="0" smtClean="0"/>
              <a:t>reduced C-concentrations </a:t>
            </a:r>
            <a:r>
              <a:rPr lang="en-GB" dirty="0" smtClean="0"/>
              <a:t>significantly in absence of plants.</a:t>
            </a:r>
            <a:endParaRPr lang="en-GB" dirty="0"/>
          </a:p>
          <a:p>
            <a:r>
              <a:rPr lang="en-GB" dirty="0" smtClean="0"/>
              <a:t>Moisture and temperature controlled decomposition of C after translocation, but temperature had larger </a:t>
            </a:r>
            <a:r>
              <a:rPr lang="en-GB" dirty="0"/>
              <a:t>impact than </a:t>
            </a:r>
            <a:r>
              <a:rPr lang="en-GB" dirty="0" smtClean="0"/>
              <a:t>moisture, except in arid ecosystems.</a:t>
            </a:r>
            <a:endParaRPr lang="en-GB" dirty="0"/>
          </a:p>
          <a:p>
            <a:r>
              <a:rPr lang="en-GB" dirty="0" smtClean="0"/>
              <a:t>Substrate quality changed over time, whereas particulate </a:t>
            </a:r>
            <a:r>
              <a:rPr lang="en-GB" dirty="0"/>
              <a:t>organic matter </a:t>
            </a:r>
            <a:r>
              <a:rPr lang="en-GB" dirty="0" smtClean="0"/>
              <a:t>was most </a:t>
            </a:r>
            <a:r>
              <a:rPr lang="en-GB" dirty="0"/>
              <a:t>sensitive to </a:t>
            </a:r>
            <a:r>
              <a:rPr lang="de-AT" dirty="0" err="1" smtClean="0"/>
              <a:t>warming</a:t>
            </a:r>
            <a:r>
              <a:rPr lang="de-AT" dirty="0" smtClean="0"/>
              <a:t>.</a:t>
            </a:r>
          </a:p>
          <a:p>
            <a:pPr marL="457200" lvl="1" indent="0">
              <a:buNone/>
            </a:pPr>
            <a:endParaRPr lang="de-AT" sz="3200" dirty="0" smtClean="0"/>
          </a:p>
          <a:p>
            <a:pPr marL="457200" lvl="1" indent="0">
              <a:buNone/>
            </a:pPr>
            <a:endParaRPr lang="de-AT" sz="3200" dirty="0" smtClean="0"/>
          </a:p>
          <a:p>
            <a:endParaRPr lang="en-GB" dirty="0"/>
          </a:p>
        </p:txBody>
      </p:sp>
      <p:sp>
        <p:nvSpPr>
          <p:cNvPr id="4" name="Rechteck 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019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err="1"/>
              <a:t>summary</a:t>
            </a:r>
            <a:r>
              <a:rPr lang="de-AT" dirty="0"/>
              <a:t> </a:t>
            </a:r>
            <a:r>
              <a:rPr lang="de-AT" dirty="0" err="1"/>
              <a:t>of</a:t>
            </a:r>
            <a:r>
              <a:rPr lang="de-AT" dirty="0"/>
              <a:t> </a:t>
            </a:r>
            <a:r>
              <a:rPr lang="de-AT" dirty="0" err="1"/>
              <a:t>results</a:t>
            </a:r>
            <a:endParaRPr lang="en-GB" dirty="0"/>
          </a:p>
        </p:txBody>
      </p:sp>
      <p:sp>
        <p:nvSpPr>
          <p:cNvPr id="3" name="Inhaltsplatzhalter 2"/>
          <p:cNvSpPr>
            <a:spLocks noGrp="1"/>
          </p:cNvSpPr>
          <p:nvPr>
            <p:ph idx="1"/>
          </p:nvPr>
        </p:nvSpPr>
        <p:spPr>
          <a:xfrm>
            <a:off x="457200" y="1558332"/>
            <a:ext cx="8525290" cy="4525963"/>
          </a:xfrm>
        </p:spPr>
        <p:txBody>
          <a:bodyPr>
            <a:normAutofit/>
          </a:bodyPr>
          <a:lstStyle/>
          <a:p>
            <a:pPr marL="0" indent="0">
              <a:buNone/>
            </a:pPr>
            <a:r>
              <a:rPr lang="de-AT" dirty="0" err="1" smtClean="0"/>
              <a:t>Soil</a:t>
            </a:r>
            <a:r>
              <a:rPr lang="de-AT" dirty="0" smtClean="0"/>
              <a:t> </a:t>
            </a:r>
            <a:r>
              <a:rPr lang="de-AT" dirty="0" err="1" smtClean="0"/>
              <a:t>nitrogen</a:t>
            </a:r>
            <a:r>
              <a:rPr lang="de-AT" dirty="0" smtClean="0"/>
              <a:t> </a:t>
            </a:r>
            <a:r>
              <a:rPr lang="de-AT" dirty="0" err="1" smtClean="0"/>
              <a:t>transformation</a:t>
            </a:r>
            <a:r>
              <a:rPr lang="de-AT" dirty="0" smtClean="0"/>
              <a:t>:</a:t>
            </a:r>
          </a:p>
          <a:p>
            <a:r>
              <a:rPr lang="en-GB" dirty="0" smtClean="0"/>
              <a:t>Warming increased net N mineralization and nitrification and reduced total N significantly.</a:t>
            </a:r>
            <a:endParaRPr lang="en-GB" dirty="0"/>
          </a:p>
          <a:p>
            <a:r>
              <a:rPr lang="en-GB" dirty="0"/>
              <a:t>Moisture and temperature </a:t>
            </a:r>
            <a:r>
              <a:rPr lang="en-GB" dirty="0" smtClean="0"/>
              <a:t>regulated N mineralization together. </a:t>
            </a:r>
          </a:p>
          <a:p>
            <a:r>
              <a:rPr lang="en-GB" dirty="0"/>
              <a:t>Environmental controls were </a:t>
            </a:r>
            <a:r>
              <a:rPr lang="en-GB" dirty="0" smtClean="0"/>
              <a:t>more pronounced at </a:t>
            </a:r>
            <a:r>
              <a:rPr lang="en-GB" dirty="0" smtClean="0"/>
              <a:t>extreme </a:t>
            </a:r>
            <a:r>
              <a:rPr lang="en-GB" dirty="0"/>
              <a:t>sites; </a:t>
            </a:r>
            <a:r>
              <a:rPr lang="en-GB" dirty="0" smtClean="0"/>
              <a:t>i.e. hot and moist sites, </a:t>
            </a:r>
            <a:r>
              <a:rPr lang="en-GB" dirty="0"/>
              <a:t>and soils with </a:t>
            </a:r>
            <a:r>
              <a:rPr lang="en-GB" dirty="0" smtClean="0"/>
              <a:t>high </a:t>
            </a:r>
            <a:r>
              <a:rPr lang="en-GB" dirty="0"/>
              <a:t>and </a:t>
            </a:r>
            <a:r>
              <a:rPr lang="en-GB" dirty="0" smtClean="0"/>
              <a:t>low </a:t>
            </a:r>
            <a:r>
              <a:rPr lang="en-GB" dirty="0"/>
              <a:t>C and N </a:t>
            </a:r>
            <a:r>
              <a:rPr lang="en-GB" dirty="0" smtClean="0"/>
              <a:t>contents.</a:t>
            </a:r>
            <a:endParaRPr lang="de-AT" dirty="0" smtClean="0"/>
          </a:p>
          <a:p>
            <a:endParaRPr lang="en-GB" dirty="0"/>
          </a:p>
        </p:txBody>
      </p:sp>
      <p:sp>
        <p:nvSpPr>
          <p:cNvPr id="4" name="Rechteck 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337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err="1"/>
              <a:t>summary</a:t>
            </a:r>
            <a:r>
              <a:rPr lang="de-AT" dirty="0"/>
              <a:t> </a:t>
            </a:r>
            <a:r>
              <a:rPr lang="de-AT" dirty="0" err="1"/>
              <a:t>of</a:t>
            </a:r>
            <a:r>
              <a:rPr lang="de-AT" dirty="0"/>
              <a:t> </a:t>
            </a:r>
            <a:r>
              <a:rPr lang="de-AT" dirty="0" err="1"/>
              <a:t>results</a:t>
            </a:r>
            <a:endParaRPr lang="en-GB" dirty="0"/>
          </a:p>
        </p:txBody>
      </p:sp>
      <p:sp>
        <p:nvSpPr>
          <p:cNvPr id="3" name="Inhaltsplatzhalter 2"/>
          <p:cNvSpPr>
            <a:spLocks noGrp="1"/>
          </p:cNvSpPr>
          <p:nvPr>
            <p:ph idx="1"/>
          </p:nvPr>
        </p:nvSpPr>
        <p:spPr>
          <a:xfrm>
            <a:off x="457200" y="1558332"/>
            <a:ext cx="8229600" cy="4525963"/>
          </a:xfrm>
        </p:spPr>
        <p:txBody>
          <a:bodyPr>
            <a:normAutofit/>
          </a:bodyPr>
          <a:lstStyle/>
          <a:p>
            <a:pPr marL="0" indent="0">
              <a:buNone/>
            </a:pPr>
            <a:r>
              <a:rPr lang="de-AT" dirty="0" err="1" smtClean="0"/>
              <a:t>Soil</a:t>
            </a:r>
            <a:r>
              <a:rPr lang="de-AT" dirty="0" smtClean="0"/>
              <a:t> </a:t>
            </a:r>
            <a:r>
              <a:rPr lang="de-AT" dirty="0" err="1" smtClean="0"/>
              <a:t>microbial</a:t>
            </a:r>
            <a:r>
              <a:rPr lang="de-AT" dirty="0" smtClean="0"/>
              <a:t> </a:t>
            </a:r>
            <a:r>
              <a:rPr lang="de-AT" dirty="0" err="1"/>
              <a:t>communitiy</a:t>
            </a:r>
            <a:r>
              <a:rPr lang="de-AT" dirty="0"/>
              <a:t> </a:t>
            </a:r>
            <a:r>
              <a:rPr lang="de-AT" dirty="0" err="1" smtClean="0"/>
              <a:t>dynamcis</a:t>
            </a:r>
            <a:r>
              <a:rPr lang="de-AT" dirty="0" smtClean="0"/>
              <a:t>:</a:t>
            </a:r>
          </a:p>
          <a:p>
            <a:r>
              <a:rPr lang="en-GB" dirty="0" smtClean="0"/>
              <a:t>Small increase in </a:t>
            </a:r>
            <a:r>
              <a:rPr lang="en-GB" dirty="0"/>
              <a:t>relative abundance </a:t>
            </a:r>
            <a:r>
              <a:rPr lang="en-GB" dirty="0" smtClean="0"/>
              <a:t>of fungi.</a:t>
            </a:r>
            <a:endParaRPr lang="en-GB" dirty="0"/>
          </a:p>
          <a:p>
            <a:r>
              <a:rPr lang="en-GB" dirty="0" smtClean="0"/>
              <a:t>Shift </a:t>
            </a:r>
            <a:r>
              <a:rPr lang="en-GB" dirty="0"/>
              <a:t>of microbial communities </a:t>
            </a:r>
            <a:r>
              <a:rPr lang="en-GB" dirty="0" smtClean="0"/>
              <a:t>and microbial biomass towards </a:t>
            </a:r>
            <a:r>
              <a:rPr lang="en-GB" dirty="0"/>
              <a:t>new site conditions </a:t>
            </a:r>
            <a:r>
              <a:rPr lang="en-GB" dirty="0" smtClean="0"/>
              <a:t>only after several years.</a:t>
            </a:r>
            <a:br>
              <a:rPr lang="en-GB" dirty="0" smtClean="0"/>
            </a:br>
            <a:endParaRPr lang="de-AT" dirty="0" smtClean="0"/>
          </a:p>
          <a:p>
            <a:pPr marL="457200" lvl="1" indent="0">
              <a:buNone/>
            </a:pPr>
            <a:endParaRPr lang="de-AT" dirty="0" smtClean="0"/>
          </a:p>
          <a:p>
            <a:endParaRPr lang="en-GB" dirty="0"/>
          </a:p>
        </p:txBody>
      </p:sp>
      <p:sp>
        <p:nvSpPr>
          <p:cNvPr id="4" name="Rechteck 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337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505" y="274638"/>
            <a:ext cx="8910990" cy="1143000"/>
          </a:xfrm>
        </p:spPr>
        <p:txBody>
          <a:bodyPr>
            <a:normAutofit fontScale="90000"/>
          </a:bodyPr>
          <a:lstStyle/>
          <a:p>
            <a:r>
              <a:rPr lang="de-AT" dirty="0" err="1" smtClean="0"/>
              <a:t>Results</a:t>
            </a:r>
            <a:r>
              <a:rPr lang="de-AT" dirty="0" smtClean="0"/>
              <a:t> </a:t>
            </a:r>
            <a:r>
              <a:rPr lang="de-AT" dirty="0" err="1" smtClean="0"/>
              <a:t>of</a:t>
            </a:r>
            <a:r>
              <a:rPr lang="de-AT" dirty="0" smtClean="0"/>
              <a:t> </a:t>
            </a:r>
            <a:r>
              <a:rPr lang="de-AT" dirty="0" err="1" smtClean="0"/>
              <a:t>warming</a:t>
            </a:r>
            <a:r>
              <a:rPr lang="de-AT" dirty="0" smtClean="0"/>
              <a:t> </a:t>
            </a:r>
            <a:r>
              <a:rPr lang="de-AT" dirty="0" err="1" smtClean="0"/>
              <a:t>experiments</a:t>
            </a:r>
            <a:r>
              <a:rPr lang="de-AT" dirty="0" smtClean="0"/>
              <a:t>:</a:t>
            </a:r>
            <a:br>
              <a:rPr lang="de-AT" dirty="0" smtClean="0"/>
            </a:br>
            <a:r>
              <a:rPr lang="de-AT" dirty="0" err="1" smtClean="0"/>
              <a:t>review</a:t>
            </a:r>
            <a:r>
              <a:rPr lang="de-AT" dirty="0" smtClean="0"/>
              <a:t> </a:t>
            </a:r>
            <a:r>
              <a:rPr lang="de-AT" dirty="0" err="1" smtClean="0"/>
              <a:t>by</a:t>
            </a:r>
            <a:r>
              <a:rPr lang="de-AT" dirty="0" smtClean="0"/>
              <a:t> </a:t>
            </a:r>
            <a:r>
              <a:rPr lang="de-AT" dirty="0" err="1" smtClean="0"/>
              <a:t>Dieleman</a:t>
            </a:r>
            <a:r>
              <a:rPr lang="de-AT" dirty="0" smtClean="0"/>
              <a:t> et al., 2012</a:t>
            </a:r>
            <a:endParaRPr lang="en-GB" dirty="0"/>
          </a:p>
        </p:txBody>
      </p:sp>
      <p:sp>
        <p:nvSpPr>
          <p:cNvPr id="3" name="Inhaltsplatzhalter 2"/>
          <p:cNvSpPr>
            <a:spLocks noGrp="1"/>
          </p:cNvSpPr>
          <p:nvPr>
            <p:ph idx="1"/>
          </p:nvPr>
        </p:nvSpPr>
        <p:spPr>
          <a:xfrm>
            <a:off x="0" y="6315069"/>
            <a:ext cx="9144000" cy="579316"/>
          </a:xfrm>
        </p:spPr>
        <p:txBody>
          <a:bodyPr>
            <a:noAutofit/>
          </a:bodyPr>
          <a:lstStyle/>
          <a:p>
            <a:pPr marL="0" indent="0">
              <a:buNone/>
            </a:pPr>
            <a:r>
              <a:rPr lang="de-AT" sz="1500" i="1" dirty="0" err="1" smtClean="0"/>
              <a:t>Dieleman</a:t>
            </a:r>
            <a:r>
              <a:rPr lang="de-AT" sz="1500" i="1" dirty="0" smtClean="0"/>
              <a:t> et al., 2012, </a:t>
            </a:r>
            <a:r>
              <a:rPr lang="en-GB" sz="1500" i="1" dirty="0" smtClean="0"/>
              <a:t>Simple additive effects are rare: a quantitative review of plant biomass and soil process responses to combined manipulations of CO</a:t>
            </a:r>
            <a:r>
              <a:rPr lang="en-GB" sz="1500" i="1" baseline="-25000" dirty="0" smtClean="0"/>
              <a:t>2</a:t>
            </a:r>
            <a:r>
              <a:rPr lang="en-GB" sz="1500" i="1" dirty="0" smtClean="0"/>
              <a:t> and temperature. Global Change Biology, 18, 2681-2693</a:t>
            </a:r>
            <a:endParaRPr lang="en-GB" sz="1500" i="1" dirty="0"/>
          </a:p>
        </p:txBody>
      </p:sp>
      <p:sp>
        <p:nvSpPr>
          <p:cNvPr id="8" name="Textfeld 7"/>
          <p:cNvSpPr txBox="1"/>
          <p:nvPr/>
        </p:nvSpPr>
        <p:spPr>
          <a:xfrm>
            <a:off x="1151620" y="1673805"/>
            <a:ext cx="6840760" cy="400110"/>
          </a:xfrm>
          <a:prstGeom prst="rect">
            <a:avLst/>
          </a:prstGeom>
          <a:noFill/>
        </p:spPr>
        <p:txBody>
          <a:bodyPr wrap="square" rtlCol="0">
            <a:spAutoFit/>
          </a:bodyPr>
          <a:lstStyle/>
          <a:p>
            <a:r>
              <a:rPr lang="de-AT" sz="2000" dirty="0" smtClean="0"/>
              <a:t>Data </a:t>
            </a:r>
            <a:r>
              <a:rPr lang="de-AT" sz="2000" dirty="0" err="1" smtClean="0"/>
              <a:t>from</a:t>
            </a:r>
            <a:r>
              <a:rPr lang="de-AT" sz="2000" dirty="0" smtClean="0"/>
              <a:t> 150 </a:t>
            </a:r>
            <a:r>
              <a:rPr lang="de-AT" sz="2000" dirty="0" err="1" smtClean="0"/>
              <a:t>manipulation</a:t>
            </a:r>
            <a:r>
              <a:rPr lang="de-AT" sz="2000" dirty="0" smtClean="0"/>
              <a:t> </a:t>
            </a:r>
            <a:r>
              <a:rPr lang="de-AT" sz="2000" dirty="0" err="1" smtClean="0"/>
              <a:t>experiments</a:t>
            </a:r>
            <a:r>
              <a:rPr lang="de-AT" sz="2000" dirty="0" smtClean="0"/>
              <a:t> </a:t>
            </a:r>
            <a:r>
              <a:rPr lang="de-AT" sz="2000" dirty="0" err="1" smtClean="0"/>
              <a:t>from</a:t>
            </a:r>
            <a:r>
              <a:rPr lang="de-AT" sz="2000" dirty="0" smtClean="0"/>
              <a:t> 42 </a:t>
            </a:r>
            <a:r>
              <a:rPr lang="de-AT" sz="2000" dirty="0" err="1" smtClean="0"/>
              <a:t>sites</a:t>
            </a:r>
            <a:endParaRPr lang="en-GB" sz="2000" dirty="0"/>
          </a:p>
        </p:txBody>
      </p:sp>
      <p:grpSp>
        <p:nvGrpSpPr>
          <p:cNvPr id="10" name="Gruppieren 9"/>
          <p:cNvGrpSpPr/>
          <p:nvPr/>
        </p:nvGrpSpPr>
        <p:grpSpPr>
          <a:xfrm>
            <a:off x="2681790" y="2168859"/>
            <a:ext cx="3839661" cy="4105973"/>
            <a:chOff x="1722448" y="2168860"/>
            <a:chExt cx="3839661" cy="4105973"/>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900" y="2168860"/>
              <a:ext cx="1616685" cy="410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2501251" y="2348880"/>
              <a:ext cx="1215654" cy="307777"/>
            </a:xfrm>
            <a:prstGeom prst="rect">
              <a:avLst/>
            </a:prstGeom>
            <a:noFill/>
          </p:spPr>
          <p:txBody>
            <a:bodyPr wrap="none" rtlCol="0">
              <a:spAutoFit/>
            </a:bodyPr>
            <a:lstStyle/>
            <a:p>
              <a:r>
                <a:rPr lang="de-AT" sz="1400" dirty="0" smtClean="0">
                  <a:latin typeface="Times New Roman" pitchFamily="18" charset="0"/>
                  <a:cs typeface="Times New Roman" pitchFamily="18" charset="0"/>
                </a:rPr>
                <a:t>Total </a:t>
              </a:r>
              <a:r>
                <a:rPr lang="de-AT" sz="1400" dirty="0" err="1" smtClean="0">
                  <a:latin typeface="Times New Roman" pitchFamily="18" charset="0"/>
                  <a:cs typeface="Times New Roman" pitchFamily="18" charset="0"/>
                </a:rPr>
                <a:t>Biomass</a:t>
              </a:r>
              <a:endParaRPr lang="en-GB" sz="1400" dirty="0">
                <a:latin typeface="Times New Roman" pitchFamily="18" charset="0"/>
                <a:cs typeface="Times New Roman" pitchFamily="18" charset="0"/>
              </a:endParaRPr>
            </a:p>
          </p:txBody>
        </p:sp>
        <p:sp>
          <p:nvSpPr>
            <p:cNvPr id="13" name="Textfeld 12"/>
            <p:cNvSpPr txBox="1"/>
            <p:nvPr/>
          </p:nvSpPr>
          <p:spPr>
            <a:xfrm>
              <a:off x="1910000" y="2618910"/>
              <a:ext cx="1806905" cy="307777"/>
            </a:xfrm>
            <a:prstGeom prst="rect">
              <a:avLst/>
            </a:prstGeom>
            <a:noFill/>
          </p:spPr>
          <p:txBody>
            <a:bodyPr wrap="none" rtlCol="0">
              <a:spAutoFit/>
            </a:bodyPr>
            <a:lstStyle/>
            <a:p>
              <a:r>
                <a:rPr lang="de-AT" sz="1400" dirty="0" err="1" smtClean="0">
                  <a:latin typeface="Times New Roman" pitchFamily="18" charset="0"/>
                  <a:cs typeface="Times New Roman" pitchFamily="18" charset="0"/>
                </a:rPr>
                <a:t>Aboveground</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biomass</a:t>
              </a:r>
              <a:endParaRPr lang="en-GB" sz="1400" dirty="0">
                <a:latin typeface="Times New Roman" pitchFamily="18" charset="0"/>
                <a:cs typeface="Times New Roman" pitchFamily="18" charset="0"/>
              </a:endParaRPr>
            </a:p>
          </p:txBody>
        </p:sp>
        <p:sp>
          <p:nvSpPr>
            <p:cNvPr id="16" name="Textfeld 15"/>
            <p:cNvSpPr txBox="1"/>
            <p:nvPr/>
          </p:nvSpPr>
          <p:spPr>
            <a:xfrm>
              <a:off x="2547995" y="2941203"/>
              <a:ext cx="1168910" cy="307777"/>
            </a:xfrm>
            <a:prstGeom prst="rect">
              <a:avLst/>
            </a:prstGeom>
            <a:noFill/>
          </p:spPr>
          <p:txBody>
            <a:bodyPr wrap="none" rtlCol="0">
              <a:spAutoFit/>
            </a:bodyPr>
            <a:lstStyle/>
            <a:p>
              <a:r>
                <a:rPr lang="de-AT" sz="1400" dirty="0" smtClean="0">
                  <a:latin typeface="Times New Roman" pitchFamily="18" charset="0"/>
                  <a:cs typeface="Times New Roman" pitchFamily="18" charset="0"/>
                </a:rPr>
                <a:t>Root </a:t>
              </a:r>
              <a:r>
                <a:rPr lang="de-AT" sz="1400" dirty="0" err="1" smtClean="0">
                  <a:latin typeface="Times New Roman" pitchFamily="18" charset="0"/>
                  <a:cs typeface="Times New Roman" pitchFamily="18" charset="0"/>
                </a:rPr>
                <a:t>biomass</a:t>
              </a:r>
              <a:endParaRPr lang="en-GB" sz="1400" dirty="0">
                <a:latin typeface="Times New Roman" pitchFamily="18" charset="0"/>
                <a:cs typeface="Times New Roman" pitchFamily="18" charset="0"/>
              </a:endParaRPr>
            </a:p>
          </p:txBody>
        </p:sp>
        <p:sp>
          <p:nvSpPr>
            <p:cNvPr id="17" name="Textfeld 16"/>
            <p:cNvSpPr txBox="1"/>
            <p:nvPr/>
          </p:nvSpPr>
          <p:spPr>
            <a:xfrm>
              <a:off x="2245027" y="3256238"/>
              <a:ext cx="1471878" cy="307777"/>
            </a:xfrm>
            <a:prstGeom prst="rect">
              <a:avLst/>
            </a:prstGeom>
            <a:noFill/>
          </p:spPr>
          <p:txBody>
            <a:bodyPr wrap="none" rtlCol="0">
              <a:spAutoFit/>
            </a:bodyPr>
            <a:lstStyle/>
            <a:p>
              <a:r>
                <a:rPr lang="de-AT" sz="1400" dirty="0" smtClean="0">
                  <a:latin typeface="Times New Roman" pitchFamily="18" charset="0"/>
                  <a:cs typeface="Times New Roman" pitchFamily="18" charset="0"/>
                </a:rPr>
                <a:t>Fine </a:t>
              </a:r>
              <a:r>
                <a:rPr lang="de-AT" sz="1400" dirty="0" err="1" smtClean="0">
                  <a:latin typeface="Times New Roman" pitchFamily="18" charset="0"/>
                  <a:cs typeface="Times New Roman" pitchFamily="18" charset="0"/>
                </a:rPr>
                <a:t>root</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biomass</a:t>
              </a:r>
              <a:endParaRPr lang="en-GB" sz="1400" dirty="0">
                <a:latin typeface="Times New Roman" pitchFamily="18" charset="0"/>
                <a:cs typeface="Times New Roman" pitchFamily="18" charset="0"/>
              </a:endParaRPr>
            </a:p>
          </p:txBody>
        </p:sp>
        <p:sp>
          <p:nvSpPr>
            <p:cNvPr id="18" name="Textfeld 17"/>
            <p:cNvSpPr txBox="1"/>
            <p:nvPr/>
          </p:nvSpPr>
          <p:spPr>
            <a:xfrm>
              <a:off x="2188923" y="3571273"/>
              <a:ext cx="1527982" cy="307777"/>
            </a:xfrm>
            <a:prstGeom prst="rect">
              <a:avLst/>
            </a:prstGeom>
            <a:noFill/>
          </p:spPr>
          <p:txBody>
            <a:bodyPr wrap="none" rtlCol="0">
              <a:spAutoFit/>
            </a:bodyPr>
            <a:lstStyle/>
            <a:p>
              <a:r>
                <a:rPr lang="de-AT" sz="1400" dirty="0" err="1" smtClean="0">
                  <a:latin typeface="Times New Roman" pitchFamily="18" charset="0"/>
                  <a:cs typeface="Times New Roman" pitchFamily="18" charset="0"/>
                </a:rPr>
                <a:t>Microbial</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biomass</a:t>
              </a:r>
              <a:endParaRPr lang="en-GB" sz="1400" dirty="0">
                <a:latin typeface="Times New Roman" pitchFamily="18" charset="0"/>
                <a:cs typeface="Times New Roman" pitchFamily="18" charset="0"/>
              </a:endParaRPr>
            </a:p>
          </p:txBody>
        </p:sp>
        <p:sp>
          <p:nvSpPr>
            <p:cNvPr id="19" name="Textfeld 18"/>
            <p:cNvSpPr txBox="1"/>
            <p:nvPr/>
          </p:nvSpPr>
          <p:spPr>
            <a:xfrm>
              <a:off x="3078589" y="3841303"/>
              <a:ext cx="638316" cy="307777"/>
            </a:xfrm>
            <a:prstGeom prst="rect">
              <a:avLst/>
            </a:prstGeom>
            <a:noFill/>
          </p:spPr>
          <p:txBody>
            <a:bodyPr wrap="none" rtlCol="0">
              <a:spAutoFit/>
            </a:bodyPr>
            <a:lstStyle/>
            <a:p>
              <a:r>
                <a:rPr lang="de-AT" sz="1400" dirty="0" err="1" smtClean="0">
                  <a:latin typeface="Times New Roman" pitchFamily="18" charset="0"/>
                  <a:cs typeface="Times New Roman" pitchFamily="18" charset="0"/>
                </a:rPr>
                <a:t>Soil</a:t>
              </a:r>
              <a:r>
                <a:rPr lang="de-AT" sz="1400" dirty="0" smtClean="0">
                  <a:latin typeface="Times New Roman" pitchFamily="18" charset="0"/>
                  <a:cs typeface="Times New Roman" pitchFamily="18" charset="0"/>
                </a:rPr>
                <a:t> C</a:t>
              </a:r>
              <a:endParaRPr lang="en-GB" sz="1400" dirty="0">
                <a:latin typeface="Times New Roman" pitchFamily="18" charset="0"/>
                <a:cs typeface="Times New Roman" pitchFamily="18" charset="0"/>
              </a:endParaRPr>
            </a:p>
          </p:txBody>
        </p:sp>
        <p:sp>
          <p:nvSpPr>
            <p:cNvPr id="20" name="Textfeld 19"/>
            <p:cNvSpPr txBox="1"/>
            <p:nvPr/>
          </p:nvSpPr>
          <p:spPr>
            <a:xfrm>
              <a:off x="1722448" y="4426368"/>
              <a:ext cx="1994457" cy="307777"/>
            </a:xfrm>
            <a:prstGeom prst="rect">
              <a:avLst/>
            </a:prstGeom>
            <a:noFill/>
          </p:spPr>
          <p:txBody>
            <a:bodyPr wrap="none" rtlCol="0">
              <a:spAutoFit/>
            </a:bodyPr>
            <a:lstStyle/>
            <a:p>
              <a:r>
                <a:rPr lang="de-AT" sz="1400" dirty="0" err="1" smtClean="0">
                  <a:latin typeface="Times New Roman" pitchFamily="18" charset="0"/>
                  <a:cs typeface="Times New Roman" pitchFamily="18" charset="0"/>
                </a:rPr>
                <a:t>Heterotrophic</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respiration</a:t>
              </a:r>
              <a:endParaRPr lang="en-GB" sz="1400" dirty="0">
                <a:latin typeface="Times New Roman" pitchFamily="18" charset="0"/>
                <a:cs typeface="Times New Roman" pitchFamily="18" charset="0"/>
              </a:endParaRPr>
            </a:p>
          </p:txBody>
        </p:sp>
        <p:sp>
          <p:nvSpPr>
            <p:cNvPr id="21" name="Textfeld 20"/>
            <p:cNvSpPr txBox="1"/>
            <p:nvPr/>
          </p:nvSpPr>
          <p:spPr>
            <a:xfrm>
              <a:off x="2430976" y="4724621"/>
              <a:ext cx="1285929" cy="307777"/>
            </a:xfrm>
            <a:prstGeom prst="rect">
              <a:avLst/>
            </a:prstGeom>
            <a:noFill/>
          </p:spPr>
          <p:txBody>
            <a:bodyPr wrap="none" rtlCol="0">
              <a:spAutoFit/>
            </a:bodyPr>
            <a:lstStyle/>
            <a:p>
              <a:r>
                <a:rPr lang="de-AT" sz="1400" dirty="0" err="1" smtClean="0">
                  <a:latin typeface="Times New Roman" pitchFamily="18" charset="0"/>
                  <a:cs typeface="Times New Roman" pitchFamily="18" charset="0"/>
                </a:rPr>
                <a:t>Soil</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respiration</a:t>
              </a:r>
              <a:endParaRPr lang="en-GB" sz="1400" dirty="0">
                <a:latin typeface="Times New Roman" pitchFamily="18" charset="0"/>
                <a:cs typeface="Times New Roman" pitchFamily="18" charset="0"/>
              </a:endParaRPr>
            </a:p>
          </p:txBody>
        </p:sp>
        <p:sp>
          <p:nvSpPr>
            <p:cNvPr id="22" name="Textfeld 21"/>
            <p:cNvSpPr txBox="1"/>
            <p:nvPr/>
          </p:nvSpPr>
          <p:spPr>
            <a:xfrm>
              <a:off x="2788446" y="5332996"/>
              <a:ext cx="928459" cy="307777"/>
            </a:xfrm>
            <a:prstGeom prst="rect">
              <a:avLst/>
            </a:prstGeom>
            <a:noFill/>
          </p:spPr>
          <p:txBody>
            <a:bodyPr wrap="none" rtlCol="0">
              <a:spAutoFit/>
            </a:bodyPr>
            <a:lstStyle/>
            <a:p>
              <a:r>
                <a:rPr lang="de-AT" sz="1400" dirty="0" smtClean="0">
                  <a:latin typeface="Times New Roman" pitchFamily="18" charset="0"/>
                  <a:cs typeface="Times New Roman" pitchFamily="18" charset="0"/>
                </a:rPr>
                <a:t>Mineral N</a:t>
              </a:r>
              <a:endParaRPr lang="en-GB" sz="1400" dirty="0">
                <a:latin typeface="Times New Roman" pitchFamily="18" charset="0"/>
                <a:cs typeface="Times New Roman" pitchFamily="18" charset="0"/>
              </a:endParaRPr>
            </a:p>
          </p:txBody>
        </p:sp>
        <p:sp>
          <p:nvSpPr>
            <p:cNvPr id="23" name="Textfeld 22"/>
            <p:cNvSpPr txBox="1"/>
            <p:nvPr/>
          </p:nvSpPr>
          <p:spPr>
            <a:xfrm rot="5400000">
              <a:off x="4652245" y="3767440"/>
              <a:ext cx="1511952" cy="307777"/>
            </a:xfrm>
            <a:prstGeom prst="rect">
              <a:avLst/>
            </a:prstGeom>
            <a:noFill/>
          </p:spPr>
          <p:txBody>
            <a:bodyPr wrap="none" rtlCol="0">
              <a:spAutoFit/>
            </a:bodyPr>
            <a:lstStyle/>
            <a:p>
              <a:r>
                <a:rPr lang="de-AT" sz="1400" dirty="0" err="1" smtClean="0">
                  <a:latin typeface="Times New Roman" pitchFamily="18" charset="0"/>
                  <a:cs typeface="Times New Roman" pitchFamily="18" charset="0"/>
                </a:rPr>
                <a:t>Number</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of</a:t>
              </a:r>
              <a:r>
                <a:rPr lang="de-AT" sz="1400" dirty="0" smtClean="0">
                  <a:latin typeface="Times New Roman" pitchFamily="18" charset="0"/>
                  <a:cs typeface="Times New Roman" pitchFamily="18" charset="0"/>
                </a:rPr>
                <a:t> </a:t>
              </a:r>
              <a:r>
                <a:rPr lang="de-AT" sz="1400" dirty="0" err="1" smtClean="0">
                  <a:latin typeface="Times New Roman" pitchFamily="18" charset="0"/>
                  <a:cs typeface="Times New Roman" pitchFamily="18" charset="0"/>
                </a:rPr>
                <a:t>studies</a:t>
              </a:r>
              <a:endParaRPr lang="en-GB" sz="1400" dirty="0">
                <a:latin typeface="Times New Roman" pitchFamily="18" charset="0"/>
                <a:cs typeface="Times New Roman" pitchFamily="18" charset="0"/>
              </a:endParaRPr>
            </a:p>
          </p:txBody>
        </p:sp>
      </p:grpSp>
      <p:sp>
        <p:nvSpPr>
          <p:cNvPr id="4" name="Rechteck 3"/>
          <p:cNvSpPr/>
          <p:nvPr/>
        </p:nvSpPr>
        <p:spPr>
          <a:xfrm>
            <a:off x="5157065" y="3257661"/>
            <a:ext cx="90010" cy="9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hteck 23"/>
          <p:cNvSpPr/>
          <p:nvPr/>
        </p:nvSpPr>
        <p:spPr>
          <a:xfrm>
            <a:off x="5439584" y="5332995"/>
            <a:ext cx="257541" cy="121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24"/>
          <p:cNvSpPr/>
          <p:nvPr/>
        </p:nvSpPr>
        <p:spPr>
          <a:xfrm>
            <a:off x="5157065" y="4779149"/>
            <a:ext cx="90010" cy="9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eck 25"/>
          <p:cNvSpPr/>
          <p:nvPr/>
        </p:nvSpPr>
        <p:spPr>
          <a:xfrm>
            <a:off x="5112060" y="4452091"/>
            <a:ext cx="90010" cy="9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hteck 2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027512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To</a:t>
            </a:r>
            <a:r>
              <a:rPr lang="de-AT" dirty="0" smtClean="0"/>
              <a:t> </a:t>
            </a:r>
            <a:r>
              <a:rPr lang="de-AT" dirty="0" err="1" smtClean="0"/>
              <a:t>sum</a:t>
            </a:r>
            <a:r>
              <a:rPr lang="de-AT" dirty="0" smtClean="0"/>
              <a:t> </a:t>
            </a:r>
            <a:r>
              <a:rPr lang="de-AT" dirty="0" err="1" smtClean="0"/>
              <a:t>up</a:t>
            </a:r>
            <a:r>
              <a:rPr lang="de-AT" dirty="0" smtClean="0"/>
              <a:t>:</a:t>
            </a:r>
            <a:br>
              <a:rPr lang="de-AT" dirty="0" smtClean="0"/>
            </a:br>
            <a:r>
              <a:rPr lang="de-AT" dirty="0" err="1" smtClean="0"/>
              <a:t>warming</a:t>
            </a:r>
            <a:r>
              <a:rPr lang="de-AT" dirty="0" smtClean="0"/>
              <a:t> </a:t>
            </a:r>
            <a:r>
              <a:rPr lang="de-AT" i="1" dirty="0" err="1" smtClean="0"/>
              <a:t>vs</a:t>
            </a:r>
            <a:r>
              <a:rPr lang="de-AT" dirty="0" smtClean="0"/>
              <a:t> </a:t>
            </a:r>
            <a:r>
              <a:rPr lang="de-AT" dirty="0" err="1" smtClean="0"/>
              <a:t>translocation</a:t>
            </a:r>
            <a:r>
              <a:rPr lang="de-AT" dirty="0" smtClean="0"/>
              <a:t> </a:t>
            </a:r>
            <a:r>
              <a:rPr lang="de-AT" dirty="0" err="1" smtClean="0"/>
              <a:t>experiments</a:t>
            </a:r>
            <a:r>
              <a:rPr lang="de-AT" dirty="0" smtClean="0"/>
              <a:t>  </a:t>
            </a:r>
            <a:endParaRPr lang="en-GB" dirty="0"/>
          </a:p>
        </p:txBody>
      </p:sp>
      <p:sp>
        <p:nvSpPr>
          <p:cNvPr id="3" name="Inhaltsplatzhalter 2"/>
          <p:cNvSpPr>
            <a:spLocks noGrp="1"/>
          </p:cNvSpPr>
          <p:nvPr>
            <p:ph idx="1"/>
          </p:nvPr>
        </p:nvSpPr>
        <p:spPr/>
        <p:txBody>
          <a:bodyPr/>
          <a:lstStyle/>
          <a:p>
            <a:pPr marL="0" indent="0">
              <a:buNone/>
            </a:pPr>
            <a:r>
              <a:rPr lang="de-AT" i="1" dirty="0"/>
              <a:t>i</a:t>
            </a:r>
            <a:r>
              <a:rPr lang="de-AT" i="1" dirty="0" smtClean="0"/>
              <a:t>n situ </a:t>
            </a:r>
            <a:r>
              <a:rPr lang="de-AT" dirty="0" err="1" smtClean="0"/>
              <a:t>warming</a:t>
            </a:r>
            <a:r>
              <a:rPr lang="de-AT" dirty="0" smtClean="0"/>
              <a:t>			</a:t>
            </a:r>
            <a:r>
              <a:rPr lang="de-AT" dirty="0" err="1"/>
              <a:t>t</a:t>
            </a:r>
            <a:r>
              <a:rPr lang="de-AT" dirty="0" err="1" smtClean="0"/>
              <a:t>ranslocation</a:t>
            </a:r>
            <a:endParaRPr lang="en-GB" dirty="0"/>
          </a:p>
        </p:txBody>
      </p:sp>
      <p:grpSp>
        <p:nvGrpSpPr>
          <p:cNvPr id="16" name="Gruppieren 15"/>
          <p:cNvGrpSpPr/>
          <p:nvPr/>
        </p:nvGrpSpPr>
        <p:grpSpPr>
          <a:xfrm>
            <a:off x="749808" y="2587737"/>
            <a:ext cx="1736377" cy="2475165"/>
            <a:chOff x="2323956" y="3618972"/>
            <a:chExt cx="1392949" cy="1985617"/>
          </a:xfrm>
        </p:grpSpPr>
        <p:sp>
          <p:nvSpPr>
            <p:cNvPr id="19" name="Textfeld 18"/>
            <p:cNvSpPr txBox="1"/>
            <p:nvPr/>
          </p:nvSpPr>
          <p:spPr>
            <a:xfrm>
              <a:off x="2323956" y="3618972"/>
              <a:ext cx="1382658" cy="271593"/>
            </a:xfrm>
            <a:prstGeom prst="rect">
              <a:avLst/>
            </a:prstGeom>
            <a:noFill/>
          </p:spPr>
          <p:txBody>
            <a:bodyPr wrap="none" rtlCol="0">
              <a:spAutoFit/>
            </a:bodyPr>
            <a:lstStyle/>
            <a:p>
              <a:r>
                <a:rPr lang="de-AT" sz="1600" dirty="0" err="1" smtClean="0">
                  <a:latin typeface="+mj-lt"/>
                  <a:cs typeface="Times New Roman" pitchFamily="18" charset="0"/>
                </a:rPr>
                <a:t>Microbial</a:t>
              </a:r>
              <a:r>
                <a:rPr lang="de-AT" sz="1600" dirty="0" smtClean="0">
                  <a:latin typeface="+mj-lt"/>
                  <a:cs typeface="Times New Roman" pitchFamily="18" charset="0"/>
                </a:rPr>
                <a:t> </a:t>
              </a:r>
              <a:r>
                <a:rPr lang="de-AT" sz="1600" dirty="0" err="1" smtClean="0">
                  <a:latin typeface="+mj-lt"/>
                  <a:cs typeface="Times New Roman" pitchFamily="18" charset="0"/>
                </a:rPr>
                <a:t>biomass</a:t>
              </a:r>
              <a:endParaRPr lang="en-GB" sz="1600" dirty="0">
                <a:latin typeface="+mj-lt"/>
                <a:cs typeface="Times New Roman" pitchFamily="18" charset="0"/>
              </a:endParaRPr>
            </a:p>
          </p:txBody>
        </p:sp>
        <p:sp>
          <p:nvSpPr>
            <p:cNvPr id="20" name="Textfeld 19"/>
            <p:cNvSpPr txBox="1"/>
            <p:nvPr/>
          </p:nvSpPr>
          <p:spPr>
            <a:xfrm>
              <a:off x="3195833" y="3876577"/>
              <a:ext cx="510781" cy="271593"/>
            </a:xfrm>
            <a:prstGeom prst="rect">
              <a:avLst/>
            </a:prstGeom>
            <a:noFill/>
          </p:spPr>
          <p:txBody>
            <a:bodyPr wrap="none" rtlCol="0">
              <a:spAutoFit/>
            </a:bodyPr>
            <a:lstStyle/>
            <a:p>
              <a:r>
                <a:rPr lang="de-AT" sz="1600" dirty="0" err="1" smtClean="0">
                  <a:latin typeface="+mj-lt"/>
                  <a:cs typeface="Times New Roman" pitchFamily="18" charset="0"/>
                </a:rPr>
                <a:t>Soil</a:t>
              </a:r>
              <a:r>
                <a:rPr lang="de-AT" sz="1600" dirty="0" smtClean="0">
                  <a:latin typeface="+mj-lt"/>
                  <a:cs typeface="Times New Roman" pitchFamily="18" charset="0"/>
                </a:rPr>
                <a:t> C</a:t>
              </a:r>
              <a:endParaRPr lang="en-GB" sz="1600" dirty="0">
                <a:latin typeface="+mj-lt"/>
                <a:cs typeface="Times New Roman" pitchFamily="18" charset="0"/>
              </a:endParaRPr>
            </a:p>
          </p:txBody>
        </p:sp>
        <p:sp>
          <p:nvSpPr>
            <p:cNvPr id="21" name="Textfeld 20"/>
            <p:cNvSpPr txBox="1"/>
            <p:nvPr/>
          </p:nvSpPr>
          <p:spPr>
            <a:xfrm>
              <a:off x="2591695" y="4366054"/>
              <a:ext cx="1125210" cy="469116"/>
            </a:xfrm>
            <a:prstGeom prst="rect">
              <a:avLst/>
            </a:prstGeom>
            <a:noFill/>
          </p:spPr>
          <p:txBody>
            <a:bodyPr wrap="none" rtlCol="0">
              <a:spAutoFit/>
            </a:bodyPr>
            <a:lstStyle/>
            <a:p>
              <a:pPr algn="r"/>
              <a:r>
                <a:rPr lang="de-AT" sz="1600" dirty="0" err="1" smtClean="0">
                  <a:latin typeface="+mj-lt"/>
                  <a:cs typeface="Times New Roman" pitchFamily="18" charset="0"/>
                </a:rPr>
                <a:t>Heterotrophic</a:t>
              </a:r>
              <a:r>
                <a:rPr lang="de-AT" sz="1600" dirty="0" smtClean="0">
                  <a:latin typeface="+mj-lt"/>
                  <a:cs typeface="Times New Roman" pitchFamily="18" charset="0"/>
                </a:rPr>
                <a:t> </a:t>
              </a:r>
              <a:br>
                <a:rPr lang="de-AT" sz="1600" dirty="0" smtClean="0">
                  <a:latin typeface="+mj-lt"/>
                  <a:cs typeface="Times New Roman" pitchFamily="18" charset="0"/>
                </a:rPr>
              </a:br>
              <a:r>
                <a:rPr lang="de-AT" sz="1600" dirty="0" err="1" smtClean="0">
                  <a:latin typeface="+mj-lt"/>
                  <a:cs typeface="Times New Roman" pitchFamily="18" charset="0"/>
                </a:rPr>
                <a:t>respiration</a:t>
              </a:r>
              <a:endParaRPr lang="en-GB" sz="1600" dirty="0">
                <a:latin typeface="+mj-lt"/>
                <a:cs typeface="Times New Roman" pitchFamily="18" charset="0"/>
              </a:endParaRPr>
            </a:p>
          </p:txBody>
        </p:sp>
        <p:sp>
          <p:nvSpPr>
            <p:cNvPr id="22" name="Textfeld 21"/>
            <p:cNvSpPr txBox="1"/>
            <p:nvPr/>
          </p:nvSpPr>
          <p:spPr>
            <a:xfrm>
              <a:off x="2788446" y="5332996"/>
              <a:ext cx="830984" cy="271593"/>
            </a:xfrm>
            <a:prstGeom prst="rect">
              <a:avLst/>
            </a:prstGeom>
            <a:noFill/>
          </p:spPr>
          <p:txBody>
            <a:bodyPr wrap="none" rtlCol="0">
              <a:spAutoFit/>
            </a:bodyPr>
            <a:lstStyle/>
            <a:p>
              <a:r>
                <a:rPr lang="de-AT" sz="1600" b="1" i="1" dirty="0" smtClean="0">
                  <a:latin typeface="+mj-lt"/>
                  <a:cs typeface="Times New Roman" pitchFamily="18" charset="0"/>
                </a:rPr>
                <a:t>Mineral N</a:t>
              </a:r>
              <a:endParaRPr lang="en-GB" sz="1600" b="1" i="1" dirty="0">
                <a:latin typeface="+mj-lt"/>
                <a:cs typeface="Times New Roman" pitchFamily="18" charset="0"/>
              </a:endParaRPr>
            </a:p>
          </p:txBody>
        </p:sp>
      </p:grpSp>
      <p:grpSp>
        <p:nvGrpSpPr>
          <p:cNvPr id="11" name="Gruppieren 10"/>
          <p:cNvGrpSpPr/>
          <p:nvPr/>
        </p:nvGrpSpPr>
        <p:grpSpPr>
          <a:xfrm>
            <a:off x="2486185" y="2600584"/>
            <a:ext cx="1969310" cy="3228597"/>
            <a:chOff x="2486185" y="2600584"/>
            <a:chExt cx="1969310" cy="3228597"/>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185" y="2600584"/>
              <a:ext cx="1969310" cy="322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Gerade Verbindung 17"/>
            <p:cNvCxnSpPr/>
            <p:nvPr/>
          </p:nvCxnSpPr>
          <p:spPr>
            <a:xfrm>
              <a:off x="2486185" y="2600584"/>
              <a:ext cx="19693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feld 7"/>
          <p:cNvSpPr txBox="1"/>
          <p:nvPr/>
        </p:nvSpPr>
        <p:spPr>
          <a:xfrm>
            <a:off x="4861277" y="2572347"/>
            <a:ext cx="2276008" cy="369332"/>
          </a:xfrm>
          <a:prstGeom prst="rect">
            <a:avLst/>
          </a:prstGeom>
          <a:noFill/>
        </p:spPr>
        <p:txBody>
          <a:bodyPr wrap="none" rtlCol="0">
            <a:spAutoFit/>
          </a:bodyPr>
          <a:lstStyle/>
          <a:p>
            <a:r>
              <a:rPr lang="de-AT" dirty="0" smtClean="0"/>
              <a:t>Adaptation after </a:t>
            </a:r>
            <a:r>
              <a:rPr lang="de-AT" dirty="0" err="1" smtClean="0"/>
              <a:t>years</a:t>
            </a:r>
            <a:endParaRPr lang="en-GB" dirty="0"/>
          </a:p>
        </p:txBody>
      </p:sp>
      <p:sp>
        <p:nvSpPr>
          <p:cNvPr id="27" name="Textfeld 26"/>
          <p:cNvSpPr txBox="1"/>
          <p:nvPr/>
        </p:nvSpPr>
        <p:spPr>
          <a:xfrm>
            <a:off x="4842030" y="4743132"/>
            <a:ext cx="4158959" cy="369332"/>
          </a:xfrm>
          <a:prstGeom prst="rect">
            <a:avLst/>
          </a:prstGeom>
          <a:noFill/>
        </p:spPr>
        <p:txBody>
          <a:bodyPr wrap="none" rtlCol="0">
            <a:spAutoFit/>
          </a:bodyPr>
          <a:lstStyle/>
          <a:p>
            <a:r>
              <a:rPr lang="de-AT" b="1" i="1" dirty="0" err="1" smtClean="0"/>
              <a:t>Significant</a:t>
            </a:r>
            <a:r>
              <a:rPr lang="de-AT" b="1" i="1" dirty="0" smtClean="0"/>
              <a:t> positive </a:t>
            </a:r>
            <a:r>
              <a:rPr lang="de-AT" b="1" i="1" dirty="0" err="1"/>
              <a:t>impact</a:t>
            </a:r>
            <a:r>
              <a:rPr lang="de-AT" b="1" i="1" dirty="0"/>
              <a:t> after 1-2 </a:t>
            </a:r>
            <a:r>
              <a:rPr lang="de-AT" b="1" i="1" dirty="0" err="1"/>
              <a:t>years</a:t>
            </a:r>
            <a:endParaRPr lang="en-GB" b="1" i="1" dirty="0"/>
          </a:p>
        </p:txBody>
      </p:sp>
      <p:sp>
        <p:nvSpPr>
          <p:cNvPr id="28" name="Textfeld 27"/>
          <p:cNvSpPr txBox="1"/>
          <p:nvPr/>
        </p:nvSpPr>
        <p:spPr>
          <a:xfrm>
            <a:off x="4852405" y="3689738"/>
            <a:ext cx="4158959" cy="646331"/>
          </a:xfrm>
          <a:prstGeom prst="rect">
            <a:avLst/>
          </a:prstGeom>
          <a:noFill/>
        </p:spPr>
        <p:txBody>
          <a:bodyPr wrap="none" rtlCol="0">
            <a:spAutoFit/>
          </a:bodyPr>
          <a:lstStyle/>
          <a:p>
            <a:r>
              <a:rPr lang="de-AT" b="1" i="1" dirty="0" err="1" smtClean="0"/>
              <a:t>Significant</a:t>
            </a:r>
            <a:r>
              <a:rPr lang="de-AT" b="1" i="1" dirty="0" smtClean="0"/>
              <a:t> positive </a:t>
            </a:r>
            <a:r>
              <a:rPr lang="de-AT" b="1" i="1" dirty="0" err="1" smtClean="0"/>
              <a:t>impact</a:t>
            </a:r>
            <a:r>
              <a:rPr lang="de-AT" b="1" i="1" dirty="0" smtClean="0"/>
              <a:t> </a:t>
            </a:r>
            <a:r>
              <a:rPr lang="de-AT" b="1" i="1" dirty="0"/>
              <a:t>after 1-2 </a:t>
            </a:r>
            <a:r>
              <a:rPr lang="de-AT" b="1" i="1" dirty="0" err="1" smtClean="0"/>
              <a:t>years</a:t>
            </a:r>
            <a:r>
              <a:rPr lang="de-AT" b="1" i="1" dirty="0" smtClean="0"/>
              <a:t/>
            </a:r>
            <a:br>
              <a:rPr lang="de-AT" b="1" i="1" dirty="0" smtClean="0"/>
            </a:br>
            <a:r>
              <a:rPr lang="de-AT" b="1" i="1" dirty="0" smtClean="0"/>
              <a:t>(</a:t>
            </a:r>
            <a:r>
              <a:rPr lang="de-AT" b="1" i="1" dirty="0" err="1" smtClean="0"/>
              <a:t>priming</a:t>
            </a:r>
            <a:r>
              <a:rPr lang="de-AT" b="1" i="1" dirty="0" smtClean="0"/>
              <a:t> </a:t>
            </a:r>
            <a:r>
              <a:rPr lang="de-AT" b="1" i="1" dirty="0" err="1" smtClean="0"/>
              <a:t>by</a:t>
            </a:r>
            <a:r>
              <a:rPr lang="de-AT" b="1" i="1" dirty="0" smtClean="0"/>
              <a:t> </a:t>
            </a:r>
            <a:r>
              <a:rPr lang="de-AT" b="1" i="1" dirty="0" err="1" smtClean="0"/>
              <a:t>deceased</a:t>
            </a:r>
            <a:r>
              <a:rPr lang="de-AT" b="1" i="1" dirty="0" smtClean="0"/>
              <a:t> </a:t>
            </a:r>
            <a:r>
              <a:rPr lang="de-AT" b="1" i="1" dirty="0" err="1" smtClean="0"/>
              <a:t>roots</a:t>
            </a:r>
            <a:r>
              <a:rPr lang="de-AT" b="1" i="1" dirty="0" smtClean="0"/>
              <a:t>?)</a:t>
            </a:r>
            <a:endParaRPr lang="en-GB" b="1" i="1" dirty="0"/>
          </a:p>
        </p:txBody>
      </p:sp>
      <p:sp>
        <p:nvSpPr>
          <p:cNvPr id="29" name="Textfeld 28"/>
          <p:cNvSpPr txBox="1"/>
          <p:nvPr/>
        </p:nvSpPr>
        <p:spPr>
          <a:xfrm>
            <a:off x="4842030" y="2978950"/>
            <a:ext cx="4247125" cy="646331"/>
          </a:xfrm>
          <a:prstGeom prst="rect">
            <a:avLst/>
          </a:prstGeom>
          <a:noFill/>
        </p:spPr>
        <p:txBody>
          <a:bodyPr wrap="none" rtlCol="0">
            <a:spAutoFit/>
          </a:bodyPr>
          <a:lstStyle/>
          <a:p>
            <a:r>
              <a:rPr lang="de-AT" b="1" i="1" dirty="0" err="1" smtClean="0"/>
              <a:t>Significant</a:t>
            </a:r>
            <a:r>
              <a:rPr lang="de-AT" b="1" i="1" dirty="0" smtClean="0"/>
              <a:t> negative </a:t>
            </a:r>
            <a:r>
              <a:rPr lang="de-AT" b="1" i="1" dirty="0" err="1" smtClean="0"/>
              <a:t>impact</a:t>
            </a:r>
            <a:r>
              <a:rPr lang="de-AT" b="1" i="1" dirty="0" smtClean="0"/>
              <a:t> after 1-2 </a:t>
            </a:r>
            <a:r>
              <a:rPr lang="de-AT" b="1" i="1" dirty="0" err="1" smtClean="0"/>
              <a:t>years</a:t>
            </a:r>
            <a:r>
              <a:rPr lang="de-AT" b="1" i="1" dirty="0" smtClean="0"/>
              <a:t/>
            </a:r>
            <a:br>
              <a:rPr lang="de-AT" b="1" i="1" dirty="0" smtClean="0"/>
            </a:br>
            <a:r>
              <a:rPr lang="de-AT" b="1" i="1" dirty="0"/>
              <a:t>(</a:t>
            </a:r>
            <a:r>
              <a:rPr lang="de-AT" b="1" i="1" dirty="0" err="1"/>
              <a:t>caused</a:t>
            </a:r>
            <a:r>
              <a:rPr lang="de-AT" b="1" i="1" dirty="0"/>
              <a:t> </a:t>
            </a:r>
            <a:r>
              <a:rPr lang="de-AT" b="1" i="1" dirty="0" err="1"/>
              <a:t>by</a:t>
            </a:r>
            <a:r>
              <a:rPr lang="de-AT" b="1" i="1" dirty="0"/>
              <a:t> </a:t>
            </a:r>
            <a:r>
              <a:rPr lang="de-AT" b="1" i="1" dirty="0" err="1"/>
              <a:t>depletion</a:t>
            </a:r>
            <a:r>
              <a:rPr lang="de-AT" b="1" i="1" dirty="0"/>
              <a:t> </a:t>
            </a:r>
            <a:r>
              <a:rPr lang="de-AT" b="1" i="1" dirty="0" err="1"/>
              <a:t>of</a:t>
            </a:r>
            <a:r>
              <a:rPr lang="de-AT" b="1" i="1" dirty="0"/>
              <a:t> </a:t>
            </a:r>
            <a:r>
              <a:rPr lang="de-AT" b="1" i="1" dirty="0" err="1"/>
              <a:t>most</a:t>
            </a:r>
            <a:r>
              <a:rPr lang="de-AT" b="1" i="1" dirty="0"/>
              <a:t> labile C?)</a:t>
            </a:r>
            <a:endParaRPr lang="en-GB" b="1" i="1" dirty="0"/>
          </a:p>
        </p:txBody>
      </p:sp>
      <p:sp>
        <p:nvSpPr>
          <p:cNvPr id="4" name="Rechteck 3"/>
          <p:cNvSpPr/>
          <p:nvPr/>
        </p:nvSpPr>
        <p:spPr>
          <a:xfrm>
            <a:off x="3086835" y="3699030"/>
            <a:ext cx="135015" cy="11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hteck 22"/>
          <p:cNvSpPr/>
          <p:nvPr/>
        </p:nvSpPr>
        <p:spPr>
          <a:xfrm>
            <a:off x="3104220" y="4081718"/>
            <a:ext cx="135015" cy="11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hteck 23"/>
          <p:cNvSpPr/>
          <p:nvPr/>
        </p:nvSpPr>
        <p:spPr>
          <a:xfrm>
            <a:off x="3474658" y="4805081"/>
            <a:ext cx="287252" cy="11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Gerade Verbindung 5"/>
          <p:cNvCxnSpPr/>
          <p:nvPr/>
        </p:nvCxnSpPr>
        <p:spPr>
          <a:xfrm>
            <a:off x="4662010" y="1763815"/>
            <a:ext cx="0" cy="414046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4"/>
          <p:cNvSpPr/>
          <p:nvPr/>
        </p:nvSpPr>
        <p:spPr>
          <a:xfrm>
            <a:off x="3086835" y="4012903"/>
            <a:ext cx="152400" cy="586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8413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530" y="5398424"/>
            <a:ext cx="8229600" cy="1143000"/>
          </a:xfrm>
        </p:spPr>
        <p:txBody>
          <a:bodyPr/>
          <a:lstStyle/>
          <a:p>
            <a:endParaRPr lang="en-GB" dirty="0"/>
          </a:p>
        </p:txBody>
      </p:sp>
      <p:sp>
        <p:nvSpPr>
          <p:cNvPr id="3" name="Inhaltsplatzhalter 2"/>
          <p:cNvSpPr>
            <a:spLocks noGrp="1"/>
          </p:cNvSpPr>
          <p:nvPr>
            <p:ph idx="1"/>
          </p:nvPr>
        </p:nvSpPr>
        <p:spPr/>
        <p:txBody>
          <a:bodyPr/>
          <a:lstStyle/>
          <a:p>
            <a:endParaRPr lang="en-GB"/>
          </a:p>
        </p:txBody>
      </p:sp>
      <p:grpSp>
        <p:nvGrpSpPr>
          <p:cNvPr id="4" name="Group 12"/>
          <p:cNvGrpSpPr>
            <a:grpSpLocks noChangeAspect="1"/>
          </p:cNvGrpSpPr>
          <p:nvPr/>
        </p:nvGrpSpPr>
        <p:grpSpPr bwMode="auto">
          <a:xfrm>
            <a:off x="-8721" y="-180"/>
            <a:ext cx="9143901" cy="7074320"/>
            <a:chOff x="-295" y="1035"/>
            <a:chExt cx="4215" cy="3261"/>
          </a:xfrm>
        </p:grpSpPr>
        <p:pic>
          <p:nvPicPr>
            <p:cNvPr id="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 y="1035"/>
              <a:ext cx="4215" cy="3261"/>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4"/>
            <p:cNvSpPr txBox="1">
              <a:spLocks noChangeArrowheads="1"/>
            </p:cNvSpPr>
            <p:nvPr/>
          </p:nvSpPr>
          <p:spPr bwMode="auto">
            <a:xfrm>
              <a:off x="3227" y="3059"/>
              <a:ext cx="520"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smtClean="0">
                  <a:solidFill>
                    <a:schemeClr val="bg1"/>
                  </a:solidFill>
                </a:rPr>
                <a:t>200 </a:t>
              </a:r>
              <a:r>
                <a:rPr lang="en-GB" sz="2800" b="1" dirty="0">
                  <a:solidFill>
                    <a:schemeClr val="bg1"/>
                  </a:solidFill>
                </a:rPr>
                <a:t>m </a:t>
              </a:r>
              <a:endParaRPr lang="en-US" sz="2800" b="1" dirty="0">
                <a:solidFill>
                  <a:schemeClr val="bg1"/>
                </a:solidFill>
              </a:endParaRPr>
            </a:p>
          </p:txBody>
        </p:sp>
        <p:sp>
          <p:nvSpPr>
            <p:cNvPr id="7" name="Text Box 15"/>
            <p:cNvSpPr txBox="1">
              <a:spLocks noChangeArrowheads="1"/>
            </p:cNvSpPr>
            <p:nvPr/>
          </p:nvSpPr>
          <p:spPr bwMode="auto">
            <a:xfrm>
              <a:off x="447" y="3893"/>
              <a:ext cx="3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000" b="1" dirty="0">
                  <a:solidFill>
                    <a:schemeClr val="bg1"/>
                  </a:solidFill>
                </a:rPr>
                <a:t>East</a:t>
              </a:r>
              <a:endParaRPr lang="en-US" sz="1000" b="1" dirty="0">
                <a:solidFill>
                  <a:schemeClr val="bg1"/>
                </a:solidFill>
              </a:endParaRPr>
            </a:p>
          </p:txBody>
        </p:sp>
        <p:sp>
          <p:nvSpPr>
            <p:cNvPr id="8" name="Text Box 16"/>
            <p:cNvSpPr txBox="1">
              <a:spLocks noChangeArrowheads="1"/>
            </p:cNvSpPr>
            <p:nvPr/>
          </p:nvSpPr>
          <p:spPr bwMode="auto">
            <a:xfrm>
              <a:off x="-71" y="3613"/>
              <a:ext cx="3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b="1" dirty="0">
                  <a:solidFill>
                    <a:schemeClr val="bg1"/>
                  </a:solidFill>
                </a:rPr>
                <a:t>West</a:t>
              </a:r>
              <a:endParaRPr lang="en-US" sz="1000" b="1" dirty="0">
                <a:solidFill>
                  <a:schemeClr val="bg1"/>
                </a:solidFill>
              </a:endParaRPr>
            </a:p>
          </p:txBody>
        </p:sp>
        <p:sp>
          <p:nvSpPr>
            <p:cNvPr id="9" name="Text Box 17"/>
            <p:cNvSpPr txBox="1">
              <a:spLocks noChangeArrowheads="1"/>
            </p:cNvSpPr>
            <p:nvPr/>
          </p:nvSpPr>
          <p:spPr bwMode="auto">
            <a:xfrm>
              <a:off x="-30" y="4026"/>
              <a:ext cx="3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b="1" dirty="0">
                  <a:solidFill>
                    <a:schemeClr val="bg1"/>
                  </a:solidFill>
                </a:rPr>
                <a:t>South</a:t>
              </a:r>
              <a:endParaRPr lang="en-US" sz="1000" b="1" dirty="0">
                <a:solidFill>
                  <a:schemeClr val="bg1"/>
                </a:solidFill>
              </a:endParaRPr>
            </a:p>
          </p:txBody>
        </p:sp>
        <p:sp>
          <p:nvSpPr>
            <p:cNvPr id="10" name="Text Box 18"/>
            <p:cNvSpPr txBox="1">
              <a:spLocks noChangeArrowheads="1"/>
            </p:cNvSpPr>
            <p:nvPr/>
          </p:nvSpPr>
          <p:spPr bwMode="auto">
            <a:xfrm>
              <a:off x="1067" y="2740"/>
              <a:ext cx="862"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dirty="0" smtClean="0">
                  <a:solidFill>
                    <a:schemeClr val="bg1"/>
                  </a:solidFill>
                </a:rPr>
                <a:t>1500 </a:t>
              </a:r>
              <a:r>
                <a:rPr lang="en-GB" sz="2800" b="1" dirty="0">
                  <a:solidFill>
                    <a:schemeClr val="bg1"/>
                  </a:solidFill>
                </a:rPr>
                <a:t>m </a:t>
              </a:r>
              <a:endParaRPr lang="en-US" sz="2800" b="1" dirty="0">
                <a:solidFill>
                  <a:schemeClr val="bg1"/>
                </a:solidFill>
              </a:endParaRPr>
            </a:p>
          </p:txBody>
        </p:sp>
        <p:sp>
          <p:nvSpPr>
            <p:cNvPr id="11" name="Text Box 19"/>
            <p:cNvSpPr txBox="1">
              <a:spLocks noChangeArrowheads="1"/>
            </p:cNvSpPr>
            <p:nvPr/>
          </p:nvSpPr>
          <p:spPr bwMode="auto">
            <a:xfrm>
              <a:off x="1706" y="3283"/>
              <a:ext cx="692"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dirty="0" smtClean="0">
                  <a:solidFill>
                    <a:schemeClr val="bg1"/>
                  </a:solidFill>
                </a:rPr>
                <a:t>1000 </a:t>
              </a:r>
              <a:r>
                <a:rPr lang="en-GB" sz="2800" b="1" dirty="0">
                  <a:solidFill>
                    <a:schemeClr val="bg1"/>
                  </a:solidFill>
                </a:rPr>
                <a:t>m</a:t>
              </a:r>
              <a:endParaRPr lang="en-US" sz="2800" b="1" dirty="0">
                <a:solidFill>
                  <a:schemeClr val="bg1"/>
                </a:solidFill>
              </a:endParaRPr>
            </a:p>
          </p:txBody>
        </p:sp>
        <p:sp>
          <p:nvSpPr>
            <p:cNvPr id="12" name="Text Box 20"/>
            <p:cNvSpPr txBox="1">
              <a:spLocks noChangeArrowheads="1"/>
            </p:cNvSpPr>
            <p:nvPr/>
          </p:nvSpPr>
          <p:spPr bwMode="auto">
            <a:xfrm>
              <a:off x="758" y="1863"/>
              <a:ext cx="69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dirty="0">
                  <a:solidFill>
                    <a:schemeClr val="bg1"/>
                  </a:solidFill>
                </a:rPr>
                <a:t>3030 m </a:t>
              </a:r>
              <a:endParaRPr lang="en-US" sz="2800" b="1" dirty="0">
                <a:solidFill>
                  <a:schemeClr val="bg1"/>
                </a:solidFill>
              </a:endParaRPr>
            </a:p>
          </p:txBody>
        </p:sp>
      </p:grpSp>
      <p:sp>
        <p:nvSpPr>
          <p:cNvPr id="13" name="Rechteck 12"/>
          <p:cNvSpPr/>
          <p:nvPr/>
        </p:nvSpPr>
        <p:spPr>
          <a:xfrm>
            <a:off x="3959905" y="6240974"/>
            <a:ext cx="4898713" cy="646331"/>
          </a:xfrm>
          <a:prstGeom prst="rect">
            <a:avLst/>
          </a:prstGeom>
          <a:noFill/>
        </p:spPr>
        <p:txBody>
          <a:bodyPr wrap="none" lIns="91440" tIns="45720" rIns="91440" bIns="45720">
            <a:spAutoFit/>
          </a:bodyPr>
          <a:lstStyle/>
          <a:p>
            <a:pPr algn="ctr"/>
            <a:r>
              <a:rPr lang="de-DE" sz="3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Soil</a:t>
            </a:r>
            <a:r>
              <a:rPr lang="de-DE" sz="3600" b="1"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3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translocation</a:t>
            </a:r>
            <a:r>
              <a:rPr lang="de-DE" sz="3600" b="1"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3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Andes</a:t>
            </a:r>
            <a:endParaRPr lang="de-DE" sz="3600" b="1" i="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4" name="Rechteck 13"/>
          <p:cNvSpPr/>
          <p:nvPr/>
        </p:nvSpPr>
        <p:spPr>
          <a:xfrm>
            <a:off x="1008321" y="28602"/>
            <a:ext cx="8022529" cy="1107996"/>
          </a:xfrm>
          <a:prstGeom prst="rect">
            <a:avLst/>
          </a:prstGeom>
          <a:noFill/>
        </p:spPr>
        <p:txBody>
          <a:bodyPr wrap="square" lIns="91440" tIns="45720" rIns="91440" bIns="45720">
            <a:spAutoFit/>
          </a:bodyPr>
          <a:lstStyle/>
          <a:p>
            <a:pPr algn="ctr"/>
            <a:r>
              <a:rPr lang="de-DE" sz="6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Thank</a:t>
            </a:r>
            <a:r>
              <a:rPr lang="de-DE" sz="6600" b="1"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6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you</a:t>
            </a:r>
            <a:r>
              <a:rPr lang="de-DE" sz="6600" b="1"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6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very</a:t>
            </a:r>
            <a:r>
              <a:rPr lang="de-DE" sz="6600" b="1"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6600" b="1" i="1"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much</a:t>
            </a:r>
            <a:endParaRPr lang="de-DE" sz="6600" b="1" i="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6" name="Picture 2" descr="D:\JCU\Soil translocation\photos\DSCF005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004" y="2274502"/>
            <a:ext cx="2821014" cy="21161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JCU\Soil translocation\photos\DSCF1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013" y="1407400"/>
            <a:ext cx="2821501" cy="211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877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540" y="274638"/>
            <a:ext cx="8229600" cy="1143000"/>
          </a:xfrm>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err="1" smtClean="0"/>
              <a:t>most</a:t>
            </a:r>
            <a:r>
              <a:rPr lang="de-AT" dirty="0" smtClean="0"/>
              <a:t> </a:t>
            </a:r>
            <a:r>
              <a:rPr lang="de-AT" dirty="0" err="1"/>
              <a:t>common</a:t>
            </a:r>
            <a:r>
              <a:rPr lang="de-AT" dirty="0"/>
              <a:t> </a:t>
            </a:r>
            <a:r>
              <a:rPr lang="de-AT" dirty="0" err="1" smtClean="0"/>
              <a:t>approaches</a:t>
            </a:r>
            <a:r>
              <a:rPr lang="de-AT" dirty="0" smtClean="0"/>
              <a:t>:</a:t>
            </a:r>
            <a:endParaRPr lang="en-GB" dirty="0"/>
          </a:p>
        </p:txBody>
      </p:sp>
      <p:sp>
        <p:nvSpPr>
          <p:cNvPr id="14" name="Abgerundetes Rechteck 13"/>
          <p:cNvSpPr/>
          <p:nvPr/>
        </p:nvSpPr>
        <p:spPr>
          <a:xfrm>
            <a:off x="5112060" y="1569495"/>
            <a:ext cx="1800000"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dirty="0" err="1"/>
              <a:t>Sieved</a:t>
            </a:r>
            <a:r>
              <a:rPr lang="de-AT" dirty="0"/>
              <a:t> </a:t>
            </a:r>
            <a:r>
              <a:rPr lang="de-AT" dirty="0" err="1" smtClean="0"/>
              <a:t>soil</a:t>
            </a:r>
            <a:endParaRPr lang="en-GB" dirty="0"/>
          </a:p>
        </p:txBody>
      </p:sp>
      <p:sp>
        <p:nvSpPr>
          <p:cNvPr id="15" name="Abgerundetes Rechteck 14"/>
          <p:cNvSpPr/>
          <p:nvPr/>
        </p:nvSpPr>
        <p:spPr>
          <a:xfrm>
            <a:off x="6196990" y="3756400"/>
            <a:ext cx="20772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dirty="0" err="1" smtClean="0"/>
              <a:t>Mesh</a:t>
            </a:r>
            <a:r>
              <a:rPr lang="de-AT" dirty="0" smtClean="0"/>
              <a:t> </a:t>
            </a:r>
            <a:r>
              <a:rPr lang="de-AT" dirty="0" err="1" smtClean="0"/>
              <a:t>bags</a:t>
            </a:r>
            <a:r>
              <a:rPr lang="de-AT" dirty="0" smtClean="0"/>
              <a:t> </a:t>
            </a:r>
            <a:endParaRPr lang="en-GB" dirty="0"/>
          </a:p>
        </p:txBody>
      </p:sp>
      <p:grpSp>
        <p:nvGrpSpPr>
          <p:cNvPr id="4" name="Gruppieren 3"/>
          <p:cNvGrpSpPr/>
          <p:nvPr/>
        </p:nvGrpSpPr>
        <p:grpSpPr>
          <a:xfrm>
            <a:off x="1205295" y="3744035"/>
            <a:ext cx="2087610" cy="2946310"/>
            <a:chOff x="1205295" y="3744035"/>
            <a:chExt cx="2087610" cy="2946310"/>
          </a:xfrm>
        </p:grpSpPr>
        <p:sp>
          <p:nvSpPr>
            <p:cNvPr id="17" name="Abgerundetes Rechteck 16"/>
            <p:cNvSpPr/>
            <p:nvPr/>
          </p:nvSpPr>
          <p:spPr>
            <a:xfrm>
              <a:off x="1218030" y="3744035"/>
              <a:ext cx="2074875"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dirty="0" err="1" smtClean="0"/>
                <a:t>Tubes</a:t>
              </a:r>
              <a:endParaRPr lang="en-GB" dirty="0"/>
            </a:p>
          </p:txBody>
        </p:sp>
        <p:sp>
          <p:nvSpPr>
            <p:cNvPr id="18" name="Abgerundetes Rechteck 17"/>
            <p:cNvSpPr/>
            <p:nvPr/>
          </p:nvSpPr>
          <p:spPr>
            <a:xfrm>
              <a:off x="1218030" y="4753930"/>
              <a:ext cx="99011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err="1" smtClean="0"/>
                <a:t>With</a:t>
              </a:r>
              <a:r>
                <a:rPr lang="de-AT" sz="1400" dirty="0" smtClean="0"/>
                <a:t> </a:t>
              </a:r>
              <a:r>
                <a:rPr lang="de-AT" sz="1400" dirty="0" err="1" smtClean="0"/>
                <a:t>mesh</a:t>
              </a:r>
              <a:r>
                <a:rPr lang="de-AT" sz="1400" dirty="0" smtClean="0"/>
                <a:t> </a:t>
              </a:r>
              <a:r>
                <a:rPr lang="de-AT" sz="1400" dirty="0" err="1" smtClean="0"/>
                <a:t>bottom</a:t>
              </a:r>
              <a:r>
                <a:rPr lang="de-AT" sz="1400" dirty="0" smtClean="0"/>
                <a:t> </a:t>
              </a:r>
              <a:endParaRPr lang="en-GB" sz="1400" dirty="0"/>
            </a:p>
          </p:txBody>
        </p:sp>
        <p:sp>
          <p:nvSpPr>
            <p:cNvPr id="19" name="Abgerundetes Rechteck 18"/>
            <p:cNvSpPr/>
            <p:nvPr/>
          </p:nvSpPr>
          <p:spPr>
            <a:xfrm>
              <a:off x="2302795" y="4746510"/>
              <a:ext cx="99011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smtClean="0"/>
                <a:t>On </a:t>
              </a:r>
              <a:r>
                <a:rPr lang="de-AT" sz="1400" dirty="0" err="1" smtClean="0"/>
                <a:t>suction</a:t>
              </a:r>
              <a:r>
                <a:rPr lang="de-AT" sz="1400" dirty="0" smtClean="0"/>
                <a:t> </a:t>
              </a:r>
              <a:r>
                <a:rPr lang="de-AT" sz="1400" dirty="0" err="1" smtClean="0"/>
                <a:t>plate</a:t>
              </a:r>
              <a:r>
                <a:rPr lang="de-AT" sz="1400" dirty="0" smtClean="0"/>
                <a:t> </a:t>
              </a:r>
              <a:endParaRPr lang="en-GB" sz="1400" dirty="0"/>
            </a:p>
          </p:txBody>
        </p:sp>
        <p:sp>
          <p:nvSpPr>
            <p:cNvPr id="20" name="Abgerundetes Rechteck 19"/>
            <p:cNvSpPr/>
            <p:nvPr/>
          </p:nvSpPr>
          <p:spPr>
            <a:xfrm>
              <a:off x="1205295" y="5775945"/>
              <a:ext cx="99011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smtClean="0"/>
                <a:t>On </a:t>
              </a:r>
              <a:r>
                <a:rPr lang="de-AT" sz="1400" dirty="0" err="1" smtClean="0"/>
                <a:t>resin</a:t>
              </a:r>
              <a:r>
                <a:rPr lang="de-AT" sz="1400" dirty="0" smtClean="0"/>
                <a:t> </a:t>
              </a:r>
              <a:r>
                <a:rPr lang="de-AT" sz="1400" dirty="0" err="1" smtClean="0"/>
                <a:t>bags</a:t>
              </a:r>
              <a:endParaRPr lang="en-GB" sz="1400" dirty="0"/>
            </a:p>
          </p:txBody>
        </p:sp>
        <p:sp>
          <p:nvSpPr>
            <p:cNvPr id="21" name="Abgerundetes Rechteck 20"/>
            <p:cNvSpPr/>
            <p:nvPr/>
          </p:nvSpPr>
          <p:spPr>
            <a:xfrm>
              <a:off x="2302795" y="5764585"/>
              <a:ext cx="99011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err="1" smtClean="0"/>
                <a:t>With</a:t>
              </a:r>
              <a:r>
                <a:rPr lang="de-AT" sz="1400" dirty="0" smtClean="0"/>
                <a:t> </a:t>
              </a:r>
              <a:r>
                <a:rPr lang="de-AT" sz="1400" dirty="0" err="1" smtClean="0"/>
                <a:t>side</a:t>
              </a:r>
              <a:r>
                <a:rPr lang="de-AT" sz="1400" dirty="0" smtClean="0"/>
                <a:t> </a:t>
              </a:r>
              <a:r>
                <a:rPr lang="de-AT" sz="1400" dirty="0" err="1" smtClean="0"/>
                <a:t>holes</a:t>
              </a:r>
              <a:endParaRPr lang="en-GB" sz="1400" dirty="0"/>
            </a:p>
          </p:txBody>
        </p:sp>
      </p:grpSp>
      <p:grpSp>
        <p:nvGrpSpPr>
          <p:cNvPr id="5" name="Gruppieren 4"/>
          <p:cNvGrpSpPr/>
          <p:nvPr/>
        </p:nvGrpSpPr>
        <p:grpSpPr>
          <a:xfrm>
            <a:off x="3673835" y="3756400"/>
            <a:ext cx="2101645" cy="2925325"/>
            <a:chOff x="3673835" y="3756400"/>
            <a:chExt cx="2101645" cy="2925325"/>
          </a:xfrm>
        </p:grpSpPr>
        <p:sp>
          <p:nvSpPr>
            <p:cNvPr id="16" name="Abgerundetes Rechteck 15"/>
            <p:cNvSpPr/>
            <p:nvPr/>
          </p:nvSpPr>
          <p:spPr>
            <a:xfrm>
              <a:off x="3697560" y="3756400"/>
              <a:ext cx="2077920" cy="914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dirty="0" smtClean="0"/>
                <a:t>Blocks</a:t>
              </a:r>
              <a:endParaRPr lang="en-GB" dirty="0"/>
            </a:p>
          </p:txBody>
        </p:sp>
        <p:sp>
          <p:nvSpPr>
            <p:cNvPr id="22" name="Abgerundetes Rechteck 21"/>
            <p:cNvSpPr/>
            <p:nvPr/>
          </p:nvSpPr>
          <p:spPr>
            <a:xfrm>
              <a:off x="3697560" y="4746510"/>
              <a:ext cx="990110" cy="914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smtClean="0"/>
                <a:t>Pot </a:t>
              </a:r>
              <a:r>
                <a:rPr lang="de-AT" sz="1400" dirty="0" err="1" smtClean="0"/>
                <a:t>with</a:t>
              </a:r>
              <a:r>
                <a:rPr lang="de-AT" sz="1400" dirty="0" smtClean="0"/>
                <a:t> </a:t>
              </a:r>
              <a:r>
                <a:rPr lang="de-AT" sz="1400" dirty="0" err="1" smtClean="0"/>
                <a:t>outlet</a:t>
              </a:r>
              <a:r>
                <a:rPr lang="de-AT" sz="1400" dirty="0" smtClean="0"/>
                <a:t> </a:t>
              </a:r>
              <a:endParaRPr lang="en-GB" sz="1400" dirty="0"/>
            </a:p>
          </p:txBody>
        </p:sp>
        <p:sp>
          <p:nvSpPr>
            <p:cNvPr id="23" name="Abgerundetes Rechteck 22"/>
            <p:cNvSpPr/>
            <p:nvPr/>
          </p:nvSpPr>
          <p:spPr>
            <a:xfrm>
              <a:off x="3673835" y="5767325"/>
              <a:ext cx="990110" cy="914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smtClean="0"/>
                <a:t>PVC </a:t>
              </a:r>
              <a:r>
                <a:rPr lang="de-AT" sz="1400" dirty="0" err="1" smtClean="0"/>
                <a:t>sleeve</a:t>
              </a:r>
              <a:endParaRPr lang="en-GB" sz="1400" dirty="0"/>
            </a:p>
          </p:txBody>
        </p:sp>
        <p:sp>
          <p:nvSpPr>
            <p:cNvPr id="24" name="Abgerundetes Rechteck 23"/>
            <p:cNvSpPr/>
            <p:nvPr/>
          </p:nvSpPr>
          <p:spPr>
            <a:xfrm>
              <a:off x="4785370" y="5767325"/>
              <a:ext cx="990110" cy="914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err="1" smtClean="0"/>
                <a:t>Metal</a:t>
              </a:r>
              <a:r>
                <a:rPr lang="de-AT" sz="1400" dirty="0" smtClean="0"/>
                <a:t> </a:t>
              </a:r>
              <a:r>
                <a:rPr lang="de-AT" sz="1400" dirty="0" err="1" smtClean="0"/>
                <a:t>cage</a:t>
              </a:r>
              <a:r>
                <a:rPr lang="de-AT" sz="1400" dirty="0" smtClean="0"/>
                <a:t> </a:t>
              </a:r>
              <a:r>
                <a:rPr lang="de-AT" sz="1400" dirty="0" err="1" smtClean="0"/>
                <a:t>with</a:t>
              </a:r>
              <a:r>
                <a:rPr lang="de-AT" sz="1400" dirty="0" smtClean="0"/>
                <a:t> </a:t>
              </a:r>
              <a:r>
                <a:rPr lang="de-AT" sz="1400" dirty="0" err="1" smtClean="0"/>
                <a:t>mesh</a:t>
              </a:r>
              <a:endParaRPr lang="en-GB" sz="1400" dirty="0"/>
            </a:p>
          </p:txBody>
        </p:sp>
        <p:sp>
          <p:nvSpPr>
            <p:cNvPr id="26" name="Abgerundetes Rechteck 25"/>
            <p:cNvSpPr/>
            <p:nvPr/>
          </p:nvSpPr>
          <p:spPr>
            <a:xfrm>
              <a:off x="4777680" y="4753930"/>
              <a:ext cx="990110" cy="914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smtClean="0"/>
                <a:t>Bulldozer </a:t>
              </a:r>
              <a:endParaRPr lang="en-GB" sz="1400" dirty="0"/>
            </a:p>
          </p:txBody>
        </p:sp>
      </p:grpSp>
      <p:grpSp>
        <p:nvGrpSpPr>
          <p:cNvPr id="7" name="Gruppieren 6"/>
          <p:cNvGrpSpPr/>
          <p:nvPr/>
        </p:nvGrpSpPr>
        <p:grpSpPr>
          <a:xfrm>
            <a:off x="2543423" y="1549031"/>
            <a:ext cx="1826658" cy="1851211"/>
            <a:chOff x="2565322" y="1853825"/>
            <a:chExt cx="1826658" cy="1851211"/>
          </a:xfrm>
        </p:grpSpPr>
        <p:sp>
          <p:nvSpPr>
            <p:cNvPr id="13" name="Abgerundetes Rechteck 12"/>
            <p:cNvSpPr/>
            <p:nvPr/>
          </p:nvSpPr>
          <p:spPr>
            <a:xfrm>
              <a:off x="2590065" y="1853825"/>
              <a:ext cx="1800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dirty="0" err="1"/>
                <a:t>Intact</a:t>
              </a:r>
              <a:r>
                <a:rPr lang="de-AT" dirty="0"/>
                <a:t> </a:t>
              </a:r>
              <a:r>
                <a:rPr lang="de-AT" dirty="0" err="1"/>
                <a:t>soil</a:t>
              </a:r>
              <a:r>
                <a:rPr lang="de-AT" dirty="0"/>
                <a:t> </a:t>
              </a:r>
              <a:r>
                <a:rPr lang="de-AT" dirty="0" smtClean="0"/>
                <a:t> </a:t>
              </a:r>
              <a:endParaRPr lang="en-GB" dirty="0"/>
            </a:p>
          </p:txBody>
        </p:sp>
        <p:sp>
          <p:nvSpPr>
            <p:cNvPr id="25" name="Abgerundetes Rechteck 24"/>
            <p:cNvSpPr/>
            <p:nvPr/>
          </p:nvSpPr>
          <p:spPr>
            <a:xfrm>
              <a:off x="2565322" y="2837929"/>
              <a:ext cx="864972" cy="861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err="1" smtClean="0"/>
                <a:t>no</a:t>
              </a:r>
              <a:r>
                <a:rPr lang="de-AT" sz="1400" dirty="0" smtClean="0"/>
                <a:t> </a:t>
              </a:r>
              <a:br>
                <a:rPr lang="de-AT" sz="1400" dirty="0" smtClean="0"/>
              </a:br>
              <a:r>
                <a:rPr lang="de-AT" sz="1400" dirty="0" err="1" smtClean="0"/>
                <a:t>plants</a:t>
              </a:r>
              <a:r>
                <a:rPr lang="de-AT" sz="1400" dirty="0" smtClean="0"/>
                <a:t> </a:t>
              </a:r>
              <a:endParaRPr lang="en-GB" sz="1400" dirty="0"/>
            </a:p>
          </p:txBody>
        </p:sp>
        <p:sp>
          <p:nvSpPr>
            <p:cNvPr id="27" name="Abgerundetes Rechteck 26"/>
            <p:cNvSpPr/>
            <p:nvPr/>
          </p:nvSpPr>
          <p:spPr>
            <a:xfrm>
              <a:off x="3527008" y="2843935"/>
              <a:ext cx="864972" cy="861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AT" sz="1400" dirty="0" err="1" smtClean="0"/>
                <a:t>with</a:t>
              </a:r>
              <a:r>
                <a:rPr lang="de-AT" sz="1400" dirty="0" smtClean="0"/>
                <a:t> </a:t>
              </a:r>
              <a:br>
                <a:rPr lang="de-AT" sz="1400" dirty="0" smtClean="0"/>
              </a:br>
              <a:r>
                <a:rPr lang="de-AT" sz="1400" dirty="0" err="1" smtClean="0"/>
                <a:t>plants</a:t>
              </a:r>
              <a:r>
                <a:rPr lang="de-AT" sz="1400" dirty="0" smtClean="0"/>
                <a:t> </a:t>
              </a:r>
              <a:endParaRPr lang="en-GB" sz="1400" dirty="0"/>
            </a:p>
          </p:txBody>
        </p:sp>
      </p:grpSp>
      <p:sp>
        <p:nvSpPr>
          <p:cNvPr id="8" name="Textfeld 7"/>
          <p:cNvSpPr txBox="1"/>
          <p:nvPr/>
        </p:nvSpPr>
        <p:spPr>
          <a:xfrm rot="16200000">
            <a:off x="-196751" y="2207508"/>
            <a:ext cx="1510350" cy="646331"/>
          </a:xfrm>
          <a:prstGeom prst="rect">
            <a:avLst/>
          </a:prstGeom>
          <a:noFill/>
        </p:spPr>
        <p:txBody>
          <a:bodyPr wrap="none" rtlCol="0">
            <a:spAutoFit/>
          </a:bodyPr>
          <a:lstStyle/>
          <a:p>
            <a:r>
              <a:rPr lang="de-AT" sz="3600" i="1" dirty="0" err="1" smtClean="0">
                <a:latin typeface="Adobe Fan Heiti Std B" pitchFamily="34" charset="-128"/>
                <a:ea typeface="Adobe Fan Heiti Std B" pitchFamily="34" charset="-128"/>
              </a:rPr>
              <a:t>What</a:t>
            </a:r>
            <a:r>
              <a:rPr lang="de-AT" sz="3600" i="1" dirty="0" smtClean="0">
                <a:latin typeface="Adobe Fan Heiti Std B" pitchFamily="34" charset="-128"/>
                <a:ea typeface="Adobe Fan Heiti Std B" pitchFamily="34" charset="-128"/>
              </a:rPr>
              <a:t>?</a:t>
            </a:r>
            <a:endParaRPr lang="en-GB" sz="3600" i="1" dirty="0">
              <a:latin typeface="Adobe Fan Heiti Std B" pitchFamily="34" charset="-128"/>
              <a:ea typeface="Adobe Fan Heiti Std B" pitchFamily="34" charset="-128"/>
            </a:endParaRPr>
          </a:p>
        </p:txBody>
      </p:sp>
      <p:sp>
        <p:nvSpPr>
          <p:cNvPr id="28" name="Textfeld 27"/>
          <p:cNvSpPr txBox="1"/>
          <p:nvPr/>
        </p:nvSpPr>
        <p:spPr>
          <a:xfrm rot="16200000">
            <a:off x="-129106" y="4890075"/>
            <a:ext cx="1356462" cy="646331"/>
          </a:xfrm>
          <a:prstGeom prst="rect">
            <a:avLst/>
          </a:prstGeom>
          <a:noFill/>
        </p:spPr>
        <p:txBody>
          <a:bodyPr wrap="none" rtlCol="0">
            <a:spAutoFit/>
          </a:bodyPr>
          <a:lstStyle/>
          <a:p>
            <a:r>
              <a:rPr lang="de-AT" sz="3600" i="1" dirty="0" err="1" smtClean="0">
                <a:latin typeface="Adobe Fan Heiti Std B" pitchFamily="34" charset="-128"/>
                <a:ea typeface="Adobe Fan Heiti Std B" pitchFamily="34" charset="-128"/>
              </a:rPr>
              <a:t>How</a:t>
            </a:r>
            <a:r>
              <a:rPr lang="de-AT" sz="3600" i="1" dirty="0" smtClean="0">
                <a:latin typeface="Adobe Fan Heiti Std B" pitchFamily="34" charset="-128"/>
                <a:ea typeface="Adobe Fan Heiti Std B" pitchFamily="34" charset="-128"/>
              </a:rPr>
              <a:t>?</a:t>
            </a:r>
            <a:endParaRPr lang="en-GB" sz="3600" i="1" dirty="0">
              <a:latin typeface="Adobe Fan Heiti Std B" pitchFamily="34" charset="-128"/>
              <a:ea typeface="Adobe Fan Heiti Std B" pitchFamily="34" charset="-128"/>
            </a:endParaRPr>
          </a:p>
        </p:txBody>
      </p:sp>
      <p:cxnSp>
        <p:nvCxnSpPr>
          <p:cNvPr id="10" name="Gerade Verbindung 9"/>
          <p:cNvCxnSpPr/>
          <p:nvPr/>
        </p:nvCxnSpPr>
        <p:spPr>
          <a:xfrm>
            <a:off x="549125" y="3564015"/>
            <a:ext cx="811833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973864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smtClean="0"/>
              <a:t>type </a:t>
            </a:r>
            <a:r>
              <a:rPr lang="de-AT" dirty="0" err="1"/>
              <a:t>of</a:t>
            </a:r>
            <a:r>
              <a:rPr lang="de-AT" dirty="0"/>
              <a:t> </a:t>
            </a:r>
            <a:r>
              <a:rPr lang="de-AT" dirty="0" err="1"/>
              <a:t>translocation</a:t>
            </a:r>
            <a:endParaRPr lang="en-GB" dirty="0"/>
          </a:p>
        </p:txBody>
      </p:sp>
      <p:sp>
        <p:nvSpPr>
          <p:cNvPr id="6" name="Inhaltsplatzhalter 2"/>
          <p:cNvSpPr>
            <a:spLocks noGrp="1"/>
          </p:cNvSpPr>
          <p:nvPr>
            <p:ph idx="1"/>
          </p:nvPr>
        </p:nvSpPr>
        <p:spPr>
          <a:xfrm>
            <a:off x="476545" y="1448780"/>
            <a:ext cx="7625190" cy="4799129"/>
          </a:xfrm>
        </p:spPr>
        <p:txBody>
          <a:bodyPr>
            <a:normAutofit/>
          </a:bodyPr>
          <a:lstStyle/>
          <a:p>
            <a:pPr marL="0" indent="0">
              <a:buNone/>
            </a:pPr>
            <a:r>
              <a:rPr lang="de-AT" sz="2800" dirty="0" smtClean="0"/>
              <a:t>1. </a:t>
            </a:r>
            <a:r>
              <a:rPr lang="de-AT" sz="2800" dirty="0" err="1" smtClean="0"/>
              <a:t>Along</a:t>
            </a:r>
            <a:r>
              <a:rPr lang="de-AT" sz="2800" dirty="0" smtClean="0"/>
              <a:t> land-</a:t>
            </a:r>
            <a:r>
              <a:rPr lang="de-AT" sz="2800" dirty="0" err="1" smtClean="0"/>
              <a:t>use</a:t>
            </a:r>
            <a:r>
              <a:rPr lang="de-AT" sz="2800" dirty="0" smtClean="0"/>
              <a:t> / </a:t>
            </a:r>
            <a:r>
              <a:rPr lang="de-AT" sz="2800" dirty="0" err="1" smtClean="0"/>
              <a:t>ecotone</a:t>
            </a:r>
            <a:r>
              <a:rPr lang="de-AT" sz="2800" dirty="0" smtClean="0"/>
              <a:t> </a:t>
            </a:r>
            <a:r>
              <a:rPr lang="de-AT" sz="2800" dirty="0" err="1" smtClean="0"/>
              <a:t>gradients</a:t>
            </a:r>
            <a:endParaRPr lang="de-AT" sz="2800" dirty="0" smtClean="0"/>
          </a:p>
        </p:txBody>
      </p:sp>
      <p:sp>
        <p:nvSpPr>
          <p:cNvPr id="3" name="Textfeld 2"/>
          <p:cNvSpPr txBox="1"/>
          <p:nvPr/>
        </p:nvSpPr>
        <p:spPr>
          <a:xfrm>
            <a:off x="521550" y="1926988"/>
            <a:ext cx="8622450" cy="4801314"/>
          </a:xfrm>
          <a:prstGeom prst="rect">
            <a:avLst/>
          </a:prstGeom>
          <a:noFill/>
        </p:spPr>
        <p:txBody>
          <a:bodyPr wrap="square" rtlCol="0">
            <a:spAutoFit/>
          </a:bodyPr>
          <a:lstStyle/>
          <a:p>
            <a:r>
              <a:rPr lang="de-AT" b="1" i="1" dirty="0" err="1" smtClean="0"/>
              <a:t>Bottomley</a:t>
            </a:r>
            <a:r>
              <a:rPr lang="de-AT" b="1" i="1" dirty="0" smtClean="0"/>
              <a:t> et al. (2006): </a:t>
            </a:r>
            <a:r>
              <a:rPr lang="de-AT" dirty="0" err="1" smtClean="0"/>
              <a:t>Reciprocal</a:t>
            </a:r>
            <a:r>
              <a:rPr lang="de-AT" dirty="0" smtClean="0"/>
              <a:t> </a:t>
            </a:r>
            <a:r>
              <a:rPr lang="de-AT" dirty="0" err="1" smtClean="0"/>
              <a:t>soil</a:t>
            </a:r>
            <a:r>
              <a:rPr lang="de-AT" dirty="0" smtClean="0"/>
              <a:t> </a:t>
            </a:r>
            <a:r>
              <a:rPr lang="de-AT" dirty="0" err="1" smtClean="0"/>
              <a:t>transfer</a:t>
            </a:r>
            <a:r>
              <a:rPr lang="de-AT" dirty="0" smtClean="0"/>
              <a:t> </a:t>
            </a:r>
            <a:r>
              <a:rPr lang="de-AT" dirty="0" err="1" smtClean="0"/>
              <a:t>between</a:t>
            </a:r>
            <a:r>
              <a:rPr lang="de-AT" dirty="0" smtClean="0"/>
              <a:t> </a:t>
            </a:r>
            <a:r>
              <a:rPr lang="de-AT" dirty="0" err="1" smtClean="0"/>
              <a:t>forest</a:t>
            </a:r>
            <a:r>
              <a:rPr lang="de-AT" dirty="0" smtClean="0"/>
              <a:t> </a:t>
            </a:r>
            <a:r>
              <a:rPr lang="de-AT" dirty="0" err="1" smtClean="0"/>
              <a:t>and</a:t>
            </a:r>
            <a:r>
              <a:rPr lang="de-AT" dirty="0" smtClean="0"/>
              <a:t> </a:t>
            </a:r>
            <a:r>
              <a:rPr lang="de-AT" dirty="0" err="1" smtClean="0"/>
              <a:t>meadow</a:t>
            </a:r>
            <a:r>
              <a:rPr lang="de-AT" dirty="0" smtClean="0"/>
              <a:t/>
            </a:r>
            <a:br>
              <a:rPr lang="de-AT" dirty="0" smtClean="0"/>
            </a:br>
            <a:r>
              <a:rPr lang="de-AT" b="1" i="1" dirty="0" err="1" smtClean="0"/>
              <a:t>Clein</a:t>
            </a:r>
            <a:r>
              <a:rPr lang="de-AT" b="1" i="1" dirty="0" smtClean="0"/>
              <a:t> </a:t>
            </a:r>
            <a:r>
              <a:rPr lang="de-AT" b="1" i="1" dirty="0"/>
              <a:t>&amp; Schimmel (1994</a:t>
            </a:r>
            <a:r>
              <a:rPr lang="de-AT" dirty="0"/>
              <a:t>): </a:t>
            </a:r>
            <a:r>
              <a:rPr lang="de-AT" dirty="0" err="1"/>
              <a:t>Soil</a:t>
            </a:r>
            <a:r>
              <a:rPr lang="de-AT" dirty="0"/>
              <a:t> transplant </a:t>
            </a:r>
            <a:r>
              <a:rPr lang="de-AT" dirty="0" err="1"/>
              <a:t>between</a:t>
            </a:r>
            <a:r>
              <a:rPr lang="de-AT" dirty="0"/>
              <a:t> </a:t>
            </a:r>
            <a:r>
              <a:rPr lang="de-AT" dirty="0" err="1"/>
              <a:t>alder</a:t>
            </a:r>
            <a:r>
              <a:rPr lang="de-AT" dirty="0"/>
              <a:t> </a:t>
            </a:r>
            <a:r>
              <a:rPr lang="de-AT" dirty="0" err="1"/>
              <a:t>and</a:t>
            </a:r>
            <a:r>
              <a:rPr lang="de-AT" dirty="0"/>
              <a:t> </a:t>
            </a:r>
            <a:r>
              <a:rPr lang="de-AT" dirty="0" err="1"/>
              <a:t>poplar</a:t>
            </a:r>
            <a:r>
              <a:rPr lang="de-AT" dirty="0"/>
              <a:t> </a:t>
            </a:r>
            <a:r>
              <a:rPr lang="de-AT" dirty="0" err="1"/>
              <a:t>site</a:t>
            </a:r>
            <a:endParaRPr lang="en-GB" dirty="0"/>
          </a:p>
          <a:p>
            <a:r>
              <a:rPr lang="de-AT" b="1" i="1" dirty="0"/>
              <a:t>Eschen et al. </a:t>
            </a:r>
            <a:r>
              <a:rPr lang="en-GB" b="1" i="1" dirty="0"/>
              <a:t>(2009)</a:t>
            </a:r>
            <a:r>
              <a:rPr lang="en-GB" dirty="0"/>
              <a:t>: Soil transplant between grasslands and ex-arable restoration </a:t>
            </a:r>
            <a:r>
              <a:rPr lang="en-GB" dirty="0" smtClean="0"/>
              <a:t>sites</a:t>
            </a:r>
          </a:p>
          <a:p>
            <a:r>
              <a:rPr lang="de-AT" b="1" i="1" dirty="0" err="1" smtClean="0"/>
              <a:t>Germino</a:t>
            </a:r>
            <a:r>
              <a:rPr lang="de-AT" b="1" i="1" dirty="0" smtClean="0"/>
              <a:t> et al. (2006): </a:t>
            </a:r>
            <a:r>
              <a:rPr lang="de-AT" dirty="0" err="1" smtClean="0"/>
              <a:t>Soil</a:t>
            </a:r>
            <a:r>
              <a:rPr lang="de-AT" dirty="0" smtClean="0"/>
              <a:t> </a:t>
            </a:r>
            <a:r>
              <a:rPr lang="de-AT" dirty="0" err="1" smtClean="0"/>
              <a:t>translocaion</a:t>
            </a:r>
            <a:r>
              <a:rPr lang="de-AT" dirty="0" smtClean="0"/>
              <a:t> </a:t>
            </a:r>
            <a:r>
              <a:rPr lang="de-AT" dirty="0" err="1" smtClean="0"/>
              <a:t>with</a:t>
            </a:r>
            <a:r>
              <a:rPr lang="de-AT" dirty="0" smtClean="0"/>
              <a:t> </a:t>
            </a:r>
            <a:r>
              <a:rPr lang="de-AT" dirty="0" err="1" smtClean="0"/>
              <a:t>seedlings</a:t>
            </a:r>
            <a:r>
              <a:rPr lang="de-AT" dirty="0" smtClean="0"/>
              <a:t> </a:t>
            </a:r>
            <a:r>
              <a:rPr lang="de-AT" dirty="0" err="1" smtClean="0"/>
              <a:t>across</a:t>
            </a:r>
            <a:r>
              <a:rPr lang="de-AT" dirty="0" smtClean="0"/>
              <a:t> alpine </a:t>
            </a:r>
            <a:r>
              <a:rPr lang="de-AT" dirty="0" err="1" smtClean="0"/>
              <a:t>tree</a:t>
            </a:r>
            <a:r>
              <a:rPr lang="de-AT" dirty="0" smtClean="0"/>
              <a:t> </a:t>
            </a:r>
            <a:r>
              <a:rPr lang="de-AT" dirty="0" err="1" smtClean="0"/>
              <a:t>line</a:t>
            </a:r>
            <a:endParaRPr lang="en-GB" dirty="0"/>
          </a:p>
          <a:p>
            <a:r>
              <a:rPr lang="en-GB" b="1" i="1" dirty="0"/>
              <a:t>Gregg et al. (2003</a:t>
            </a:r>
            <a:r>
              <a:rPr lang="en-GB" i="1" dirty="0"/>
              <a:t>): </a:t>
            </a:r>
            <a:r>
              <a:rPr lang="en-GB" dirty="0"/>
              <a:t>Soil transplant between urban and rural sites</a:t>
            </a:r>
          </a:p>
          <a:p>
            <a:r>
              <a:rPr lang="de-AT" b="1" i="1" dirty="0" err="1"/>
              <a:t>Hietalahti</a:t>
            </a:r>
            <a:r>
              <a:rPr lang="de-AT" b="1" i="1" dirty="0"/>
              <a:t> et al. </a:t>
            </a:r>
            <a:r>
              <a:rPr lang="en-GB" b="1" i="1" dirty="0"/>
              <a:t>(2005</a:t>
            </a:r>
            <a:r>
              <a:rPr lang="en-GB" i="1" dirty="0"/>
              <a:t>): </a:t>
            </a:r>
            <a:r>
              <a:rPr lang="en-GB" dirty="0"/>
              <a:t>Soil </a:t>
            </a:r>
            <a:r>
              <a:rPr lang="en-GB" dirty="0" err="1" smtClean="0"/>
              <a:t>transloaction</a:t>
            </a:r>
            <a:r>
              <a:rPr lang="en-GB" dirty="0" smtClean="0"/>
              <a:t> </a:t>
            </a:r>
            <a:r>
              <a:rPr lang="en-GB" dirty="0"/>
              <a:t>from woodland to pasture sites</a:t>
            </a:r>
          </a:p>
          <a:p>
            <a:r>
              <a:rPr lang="en-GB" b="1" i="1" dirty="0" err="1"/>
              <a:t>Kitzberger</a:t>
            </a:r>
            <a:r>
              <a:rPr lang="en-GB" b="1" i="1" dirty="0"/>
              <a:t> et al. (2005)</a:t>
            </a:r>
            <a:r>
              <a:rPr lang="en-GB" dirty="0"/>
              <a:t>: Soil translocation from burned to un-burned sites</a:t>
            </a:r>
          </a:p>
          <a:p>
            <a:r>
              <a:rPr lang="en-GB" b="1" i="1" dirty="0" err="1"/>
              <a:t>Lazarro</a:t>
            </a:r>
            <a:r>
              <a:rPr lang="en-GB" b="1" i="1" dirty="0"/>
              <a:t> et al. (2011): </a:t>
            </a:r>
            <a:r>
              <a:rPr lang="en-GB" dirty="0" smtClean="0"/>
              <a:t>Reciprocal </a:t>
            </a:r>
            <a:r>
              <a:rPr lang="en-GB" dirty="0"/>
              <a:t>soil exchange between calcareous and siliceous glacier </a:t>
            </a:r>
            <a:r>
              <a:rPr lang="en-GB" dirty="0" err="1"/>
              <a:t>forefields</a:t>
            </a:r>
            <a:endParaRPr lang="en-GB" dirty="0"/>
          </a:p>
          <a:p>
            <a:r>
              <a:rPr lang="en-GB" b="1" i="1" dirty="0"/>
              <a:t>Mack &amp; </a:t>
            </a:r>
            <a:r>
              <a:rPr lang="en-GB" b="1" i="1" dirty="0" err="1"/>
              <a:t>D'Antonio</a:t>
            </a:r>
            <a:r>
              <a:rPr lang="en-GB" b="1" i="1" dirty="0"/>
              <a:t> (2003): </a:t>
            </a:r>
            <a:r>
              <a:rPr lang="en-GB" dirty="0"/>
              <a:t>Soil translocation among unburned woodland, woodland invaded by grasses, and </a:t>
            </a:r>
            <a:r>
              <a:rPr lang="en-GB" dirty="0" smtClean="0"/>
              <a:t>burned woodland </a:t>
            </a:r>
            <a:r>
              <a:rPr lang="en-GB" dirty="0"/>
              <a:t>replaced by </a:t>
            </a:r>
            <a:r>
              <a:rPr lang="en-GB" dirty="0" smtClean="0"/>
              <a:t>grasses</a:t>
            </a:r>
            <a:endParaRPr lang="en-GB" dirty="0"/>
          </a:p>
          <a:p>
            <a:r>
              <a:rPr lang="en-GB" b="1" i="1" dirty="0" err="1"/>
              <a:t>Novack</a:t>
            </a:r>
            <a:r>
              <a:rPr lang="en-GB" b="1" i="1" dirty="0"/>
              <a:t> et al. (2010): </a:t>
            </a:r>
            <a:r>
              <a:rPr lang="en-GB" dirty="0"/>
              <a:t>Reciprocal peat </a:t>
            </a:r>
            <a:r>
              <a:rPr lang="en-GB" dirty="0" smtClean="0"/>
              <a:t>transplant</a:t>
            </a:r>
          </a:p>
          <a:p>
            <a:r>
              <a:rPr lang="en-GB" b="1" i="1" dirty="0" err="1"/>
              <a:t>Sjögersten</a:t>
            </a:r>
            <a:r>
              <a:rPr lang="en-GB" b="1" i="1" dirty="0"/>
              <a:t> &amp; </a:t>
            </a:r>
            <a:r>
              <a:rPr lang="en-GB" b="1" i="1" dirty="0" err="1"/>
              <a:t>Wookey</a:t>
            </a:r>
            <a:r>
              <a:rPr lang="en-GB" b="1" i="1" dirty="0"/>
              <a:t> (2005</a:t>
            </a:r>
            <a:r>
              <a:rPr lang="en-GB" b="1" i="1" dirty="0" smtClean="0"/>
              <a:t>): </a:t>
            </a:r>
            <a:r>
              <a:rPr lang="en-GB" dirty="0" err="1" smtClean="0"/>
              <a:t>Translocated</a:t>
            </a:r>
            <a:r>
              <a:rPr lang="en-GB" dirty="0" smtClean="0"/>
              <a:t> soil cores across a birch forest–tundra </a:t>
            </a:r>
            <a:r>
              <a:rPr lang="en-GB" dirty="0" err="1" smtClean="0"/>
              <a:t>ecotone</a:t>
            </a:r>
            <a:endParaRPr lang="en-GB" dirty="0"/>
          </a:p>
          <a:p>
            <a:r>
              <a:rPr lang="en-GB" b="1" i="1" dirty="0" err="1"/>
              <a:t>Verville</a:t>
            </a:r>
            <a:r>
              <a:rPr lang="en-GB" b="1" i="1" dirty="0"/>
              <a:t> et al. (1998): </a:t>
            </a:r>
            <a:r>
              <a:rPr lang="en-GB" dirty="0" smtClean="0"/>
              <a:t>Reciprocal soil transplant between wet-meadow and tussock tundra</a:t>
            </a:r>
            <a:endParaRPr lang="en-GB" dirty="0"/>
          </a:p>
          <a:p>
            <a:r>
              <a:rPr lang="en-GB" b="1" i="1" dirty="0" smtClean="0"/>
              <a:t>Waldrop </a:t>
            </a:r>
            <a:r>
              <a:rPr lang="en-GB" b="1" i="1" dirty="0"/>
              <a:t>&amp; Firestone (2006): </a:t>
            </a:r>
            <a:r>
              <a:rPr lang="en-GB" dirty="0" smtClean="0"/>
              <a:t>Reciprocal </a:t>
            </a:r>
            <a:r>
              <a:rPr lang="en-GB" dirty="0"/>
              <a:t>soil transplant from under oak canopy to adjacent grassland</a:t>
            </a:r>
          </a:p>
          <a:p>
            <a:r>
              <a:rPr lang="en-GB" b="1" i="1" dirty="0" err="1"/>
              <a:t>Yelenik</a:t>
            </a:r>
            <a:r>
              <a:rPr lang="en-GB" b="1" i="1" dirty="0"/>
              <a:t> et al. (2011): </a:t>
            </a:r>
            <a:r>
              <a:rPr lang="en-GB" dirty="0"/>
              <a:t>Switched soil between isolates shrubs and </a:t>
            </a:r>
            <a:r>
              <a:rPr lang="en-GB" dirty="0" smtClean="0"/>
              <a:t>grasslands</a:t>
            </a:r>
          </a:p>
        </p:txBody>
      </p:sp>
      <p:sp>
        <p:nvSpPr>
          <p:cNvPr id="5" name="Rechteck 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086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smtClean="0"/>
              <a:t>type </a:t>
            </a:r>
            <a:r>
              <a:rPr lang="de-AT" dirty="0" err="1"/>
              <a:t>of</a:t>
            </a:r>
            <a:r>
              <a:rPr lang="de-AT" dirty="0"/>
              <a:t> </a:t>
            </a:r>
            <a:r>
              <a:rPr lang="de-AT" dirty="0" err="1"/>
              <a:t>translocation</a:t>
            </a:r>
            <a:endParaRPr lang="en-GB" dirty="0"/>
          </a:p>
        </p:txBody>
      </p:sp>
      <p:sp>
        <p:nvSpPr>
          <p:cNvPr id="6" name="Inhaltsplatzhalter 2"/>
          <p:cNvSpPr>
            <a:spLocks noGrp="1"/>
          </p:cNvSpPr>
          <p:nvPr>
            <p:ph idx="1"/>
          </p:nvPr>
        </p:nvSpPr>
        <p:spPr>
          <a:xfrm>
            <a:off x="476545" y="1448780"/>
            <a:ext cx="7625190" cy="4799129"/>
          </a:xfrm>
        </p:spPr>
        <p:txBody>
          <a:bodyPr>
            <a:normAutofit/>
          </a:bodyPr>
          <a:lstStyle/>
          <a:p>
            <a:pPr marL="0" indent="0">
              <a:buNone/>
            </a:pPr>
            <a:r>
              <a:rPr lang="de-AT" sz="2800" dirty="0" smtClean="0"/>
              <a:t>2. </a:t>
            </a:r>
            <a:r>
              <a:rPr lang="de-AT" sz="2800" dirty="0" err="1" smtClean="0"/>
              <a:t>Along</a:t>
            </a:r>
            <a:r>
              <a:rPr lang="de-AT" sz="2800" dirty="0" smtClean="0"/>
              <a:t> latitudinal </a:t>
            </a:r>
            <a:r>
              <a:rPr lang="de-AT" sz="2800" dirty="0" err="1" smtClean="0"/>
              <a:t>gradients</a:t>
            </a:r>
            <a:endParaRPr lang="de-AT" sz="2800" dirty="0" smtClean="0"/>
          </a:p>
        </p:txBody>
      </p:sp>
      <p:sp>
        <p:nvSpPr>
          <p:cNvPr id="7" name="Textfeld 6"/>
          <p:cNvSpPr txBox="1"/>
          <p:nvPr/>
        </p:nvSpPr>
        <p:spPr>
          <a:xfrm>
            <a:off x="528260" y="1924086"/>
            <a:ext cx="7920880" cy="3170099"/>
          </a:xfrm>
          <a:prstGeom prst="rect">
            <a:avLst/>
          </a:prstGeom>
          <a:noFill/>
        </p:spPr>
        <p:txBody>
          <a:bodyPr wrap="square" rtlCol="0">
            <a:spAutoFit/>
          </a:bodyPr>
          <a:lstStyle/>
          <a:p>
            <a:r>
              <a:rPr lang="de-AT" sz="2000" b="1" i="1" dirty="0"/>
              <a:t>Berg et al. </a:t>
            </a:r>
            <a:r>
              <a:rPr lang="en-GB" sz="2000" b="1" i="1" dirty="0"/>
              <a:t>(1997): </a:t>
            </a:r>
            <a:r>
              <a:rPr lang="en-GB" sz="2000" dirty="0"/>
              <a:t>Reciprocal soil translocation across North and Central Europe</a:t>
            </a:r>
          </a:p>
          <a:p>
            <a:r>
              <a:rPr lang="de-AT" sz="2000" b="1" i="1" dirty="0" err="1"/>
              <a:t>Bottner</a:t>
            </a:r>
            <a:r>
              <a:rPr lang="de-AT" sz="2000" b="1" i="1" dirty="0"/>
              <a:t> et al. </a:t>
            </a:r>
            <a:r>
              <a:rPr lang="en-GB" sz="2000" b="1" i="1" dirty="0"/>
              <a:t>(2000); </a:t>
            </a:r>
            <a:r>
              <a:rPr lang="en-GB" sz="2000" b="1" i="1" dirty="0" err="1"/>
              <a:t>Couteaux</a:t>
            </a:r>
            <a:r>
              <a:rPr lang="en-GB" sz="2000" b="1" i="1" dirty="0"/>
              <a:t> et al. (2001): </a:t>
            </a:r>
            <a:r>
              <a:rPr lang="en-GB" sz="2000" dirty="0" err="1"/>
              <a:t>Translocated</a:t>
            </a:r>
            <a:r>
              <a:rPr lang="en-GB" sz="2000" dirty="0"/>
              <a:t> labelled soil material southwards in Europe </a:t>
            </a:r>
          </a:p>
          <a:p>
            <a:r>
              <a:rPr lang="en-GB" sz="2000" b="1" i="1" dirty="0"/>
              <a:t>Rey et al. (2007): </a:t>
            </a:r>
            <a:r>
              <a:rPr lang="en-GB" sz="2000" dirty="0" err="1"/>
              <a:t>Translocated</a:t>
            </a:r>
            <a:r>
              <a:rPr lang="en-GB" sz="2000" dirty="0"/>
              <a:t> soil monoliths to warmer sites within Spain</a:t>
            </a:r>
          </a:p>
          <a:p>
            <a:r>
              <a:rPr lang="en-GB" sz="2000" b="1" i="1" dirty="0"/>
              <a:t>Shibata et al. (2011): </a:t>
            </a:r>
            <a:r>
              <a:rPr lang="en-GB" sz="2000" dirty="0"/>
              <a:t>Transplantation of forest surface soils along climate gradient on Japanese archipelago</a:t>
            </a:r>
          </a:p>
          <a:p>
            <a:r>
              <a:rPr lang="en-GB" sz="2000" b="1" i="1" dirty="0" err="1"/>
              <a:t>Sjögersten</a:t>
            </a:r>
            <a:r>
              <a:rPr lang="en-GB" sz="2000" b="1" i="1" dirty="0"/>
              <a:t> &amp; </a:t>
            </a:r>
            <a:r>
              <a:rPr lang="en-GB" sz="2000" b="1" i="1" dirty="0" err="1"/>
              <a:t>Wookey</a:t>
            </a:r>
            <a:r>
              <a:rPr lang="en-GB" sz="2000" b="1" i="1" dirty="0"/>
              <a:t> (2005): </a:t>
            </a:r>
            <a:r>
              <a:rPr lang="en-GB" sz="2000" dirty="0" err="1"/>
              <a:t>Translocated</a:t>
            </a:r>
            <a:r>
              <a:rPr lang="en-GB" sz="2000" dirty="0"/>
              <a:t> soils across </a:t>
            </a:r>
            <a:r>
              <a:rPr lang="en-GB" sz="2000" dirty="0" err="1" smtClean="0"/>
              <a:t>Fennoscandinavia</a:t>
            </a:r>
            <a:r>
              <a:rPr lang="en-GB" sz="2000" dirty="0" smtClean="0"/>
              <a:t/>
            </a:r>
            <a:br>
              <a:rPr lang="en-GB" sz="2000" dirty="0" smtClean="0"/>
            </a:br>
            <a:r>
              <a:rPr lang="en-GB" sz="2000" b="1" i="1" dirty="0" err="1" smtClean="0"/>
              <a:t>Vanhala</a:t>
            </a:r>
            <a:r>
              <a:rPr lang="en-GB" sz="2000" b="1" i="1" dirty="0" smtClean="0"/>
              <a:t> et al. (2001): </a:t>
            </a:r>
            <a:r>
              <a:rPr lang="en-GB" sz="2000" dirty="0" smtClean="0"/>
              <a:t>Transferred organic surface soils from northern to southern Finland</a:t>
            </a:r>
            <a:endParaRPr lang="en-GB"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4566" y="4977875"/>
            <a:ext cx="2454867" cy="188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834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smtClean="0"/>
              <a:t>type </a:t>
            </a:r>
            <a:r>
              <a:rPr lang="de-AT" dirty="0" err="1"/>
              <a:t>of</a:t>
            </a:r>
            <a:r>
              <a:rPr lang="de-AT" dirty="0"/>
              <a:t> </a:t>
            </a:r>
            <a:r>
              <a:rPr lang="de-AT" dirty="0" err="1"/>
              <a:t>translocation</a:t>
            </a:r>
            <a:endParaRPr lang="en-GB" dirty="0"/>
          </a:p>
        </p:txBody>
      </p:sp>
      <p:sp>
        <p:nvSpPr>
          <p:cNvPr id="6" name="Inhaltsplatzhalter 2"/>
          <p:cNvSpPr>
            <a:spLocks noGrp="1"/>
          </p:cNvSpPr>
          <p:nvPr>
            <p:ph idx="1"/>
          </p:nvPr>
        </p:nvSpPr>
        <p:spPr>
          <a:xfrm>
            <a:off x="476545" y="1448780"/>
            <a:ext cx="7625190" cy="4799129"/>
          </a:xfrm>
        </p:spPr>
        <p:txBody>
          <a:bodyPr>
            <a:normAutofit/>
          </a:bodyPr>
          <a:lstStyle/>
          <a:p>
            <a:pPr marL="0" indent="0">
              <a:buNone/>
            </a:pPr>
            <a:r>
              <a:rPr lang="de-AT" sz="2800" dirty="0" smtClean="0"/>
              <a:t>3. </a:t>
            </a:r>
            <a:r>
              <a:rPr lang="de-AT" sz="2800" dirty="0" err="1" smtClean="0"/>
              <a:t>Along</a:t>
            </a:r>
            <a:r>
              <a:rPr lang="de-AT" sz="2800" dirty="0" smtClean="0"/>
              <a:t> </a:t>
            </a:r>
            <a:r>
              <a:rPr lang="de-AT" sz="2800" dirty="0" err="1" smtClean="0"/>
              <a:t>altitudinal</a:t>
            </a:r>
            <a:r>
              <a:rPr lang="de-AT" sz="2800" dirty="0" smtClean="0"/>
              <a:t> </a:t>
            </a:r>
            <a:r>
              <a:rPr lang="de-AT" sz="2800" dirty="0" err="1" smtClean="0"/>
              <a:t>gradients</a:t>
            </a:r>
            <a:endParaRPr lang="de-AT" sz="2800" dirty="0" smtClean="0"/>
          </a:p>
        </p:txBody>
      </p:sp>
      <p:sp>
        <p:nvSpPr>
          <p:cNvPr id="31" name="Inhaltsplatzhalter 2"/>
          <p:cNvSpPr txBox="1">
            <a:spLocks/>
          </p:cNvSpPr>
          <p:nvPr/>
        </p:nvSpPr>
        <p:spPr>
          <a:xfrm>
            <a:off x="0" y="6315069"/>
            <a:ext cx="9144000" cy="579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AT" sz="1500" i="1" smtClean="0"/>
              <a:t>Djukic et al., 2013, </a:t>
            </a:r>
            <a:r>
              <a:rPr lang="en-GB" sz="1500" i="1" smtClean="0"/>
              <a:t>Soil microbial communities and their feedbacks to simulated climate change: comparisons among terrestrial montane ecosystems. EGU meeting 2013, Vienna, Austria, Poster</a:t>
            </a:r>
            <a:endParaRPr lang="en-GB" sz="1500" i="1" dirty="0"/>
          </a:p>
        </p:txBody>
      </p:sp>
      <p:sp>
        <p:nvSpPr>
          <p:cNvPr id="32" name="Rechteck 31"/>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70" y="2123855"/>
            <a:ext cx="6278835" cy="387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95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Translocation</a:t>
            </a:r>
            <a:r>
              <a:rPr lang="de-AT" dirty="0" smtClean="0"/>
              <a:t> </a:t>
            </a:r>
            <a:r>
              <a:rPr lang="de-AT" dirty="0" err="1" smtClean="0"/>
              <a:t>experiments</a:t>
            </a:r>
            <a:r>
              <a:rPr lang="de-AT" dirty="0"/>
              <a:t>:</a:t>
            </a:r>
            <a:br>
              <a:rPr lang="de-AT" dirty="0"/>
            </a:br>
            <a:r>
              <a:rPr lang="de-AT" dirty="0" err="1" smtClean="0"/>
              <a:t>altitudinal</a:t>
            </a:r>
            <a:r>
              <a:rPr lang="de-AT" dirty="0" smtClean="0"/>
              <a:t> </a:t>
            </a:r>
            <a:r>
              <a:rPr lang="de-AT" dirty="0" err="1" smtClean="0"/>
              <a:t>translocation</a:t>
            </a:r>
            <a:r>
              <a:rPr lang="de-AT" dirty="0" smtClean="0"/>
              <a:t> </a:t>
            </a:r>
            <a:r>
              <a:rPr lang="de-AT" dirty="0" err="1" smtClean="0"/>
              <a:t>sites</a:t>
            </a:r>
            <a:r>
              <a:rPr lang="de-AT" dirty="0" smtClean="0"/>
              <a:t> </a:t>
            </a:r>
            <a:endParaRPr lang="en-GB" dirty="0"/>
          </a:p>
        </p:txBody>
      </p:sp>
      <p:pic>
        <p:nvPicPr>
          <p:cNvPr id="5" name="Picture 2" descr="http://www.star.nesdis.noaa.gov/smcd/emb/vci/images/Static/IGBP_Land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09" y="3038498"/>
            <a:ext cx="8291401" cy="313580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p:nvPr/>
        </p:nvCxnSpPr>
        <p:spPr>
          <a:xfrm flipH="1" flipV="1">
            <a:off x="247102" y="1760606"/>
            <a:ext cx="2154308" cy="2276234"/>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4923524" y="2143411"/>
            <a:ext cx="2148679" cy="1473074"/>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5186244" y="2456503"/>
            <a:ext cx="1885959" cy="1317616"/>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5291332" y="2736312"/>
            <a:ext cx="1797414" cy="1037806"/>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3137025" y="2538678"/>
            <a:ext cx="1075072" cy="1498161"/>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882909" y="2124295"/>
            <a:ext cx="1413416" cy="1754910"/>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2524982" y="5140260"/>
            <a:ext cx="874766" cy="1168465"/>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flipV="1">
            <a:off x="1601670" y="2654137"/>
            <a:ext cx="694656" cy="1119980"/>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endCxn id="23" idx="1"/>
          </p:cNvCxnSpPr>
          <p:nvPr/>
        </p:nvCxnSpPr>
        <p:spPr>
          <a:xfrm flipV="1">
            <a:off x="3189569" y="2736312"/>
            <a:ext cx="1211473" cy="1247979"/>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82582" y="1470427"/>
            <a:ext cx="2079496" cy="395267"/>
          </a:xfrm>
          <a:prstGeom prst="rect">
            <a:avLst/>
          </a:prstGeom>
          <a:noFill/>
        </p:spPr>
        <p:txBody>
          <a:bodyPr wrap="none" rtlCol="0">
            <a:spAutoFit/>
          </a:bodyPr>
          <a:lstStyle/>
          <a:p>
            <a:r>
              <a:rPr lang="de-AT" sz="1600" dirty="0" smtClean="0"/>
              <a:t>Sierra Nevada, USA</a:t>
            </a:r>
            <a:endParaRPr lang="en-GB" sz="1600" dirty="0"/>
          </a:p>
        </p:txBody>
      </p:sp>
      <p:sp>
        <p:nvSpPr>
          <p:cNvPr id="19" name="Textfeld 18"/>
          <p:cNvSpPr txBox="1"/>
          <p:nvPr/>
        </p:nvSpPr>
        <p:spPr>
          <a:xfrm>
            <a:off x="7088746" y="2143411"/>
            <a:ext cx="1202421" cy="395267"/>
          </a:xfrm>
          <a:prstGeom prst="rect">
            <a:avLst/>
          </a:prstGeom>
          <a:noFill/>
        </p:spPr>
        <p:txBody>
          <a:bodyPr wrap="none" rtlCol="0">
            <a:spAutoFit/>
          </a:bodyPr>
          <a:lstStyle/>
          <a:p>
            <a:r>
              <a:rPr lang="de-AT" sz="1600" dirty="0" smtClean="0"/>
              <a:t>Swiss Alps</a:t>
            </a:r>
            <a:endParaRPr lang="en-GB" sz="1600" dirty="0"/>
          </a:p>
        </p:txBody>
      </p:sp>
      <p:sp>
        <p:nvSpPr>
          <p:cNvPr id="21" name="Textfeld 20"/>
          <p:cNvSpPr txBox="1"/>
          <p:nvPr/>
        </p:nvSpPr>
        <p:spPr>
          <a:xfrm>
            <a:off x="7072203" y="1840245"/>
            <a:ext cx="1430224" cy="395267"/>
          </a:xfrm>
          <a:prstGeom prst="rect">
            <a:avLst/>
          </a:prstGeom>
          <a:noFill/>
        </p:spPr>
        <p:txBody>
          <a:bodyPr wrap="none" rtlCol="0">
            <a:spAutoFit/>
          </a:bodyPr>
          <a:lstStyle/>
          <a:p>
            <a:r>
              <a:rPr lang="de-AT" sz="1600" dirty="0" err="1" smtClean="0"/>
              <a:t>Cumbria</a:t>
            </a:r>
            <a:r>
              <a:rPr lang="de-AT" sz="1600" dirty="0" smtClean="0"/>
              <a:t>, UK</a:t>
            </a:r>
            <a:endParaRPr lang="en-GB" sz="1600" dirty="0"/>
          </a:p>
        </p:txBody>
      </p:sp>
      <p:sp>
        <p:nvSpPr>
          <p:cNvPr id="22" name="Textfeld 21"/>
          <p:cNvSpPr txBox="1"/>
          <p:nvPr/>
        </p:nvSpPr>
        <p:spPr>
          <a:xfrm>
            <a:off x="7083738" y="2448668"/>
            <a:ext cx="1493707" cy="395267"/>
          </a:xfrm>
          <a:prstGeom prst="rect">
            <a:avLst/>
          </a:prstGeom>
          <a:noFill/>
        </p:spPr>
        <p:txBody>
          <a:bodyPr wrap="none" rtlCol="0">
            <a:spAutoFit/>
          </a:bodyPr>
          <a:lstStyle/>
          <a:p>
            <a:r>
              <a:rPr lang="de-AT" sz="1600" dirty="0" smtClean="0"/>
              <a:t>Austrian Alps</a:t>
            </a:r>
            <a:endParaRPr lang="en-GB" sz="1600" dirty="0"/>
          </a:p>
        </p:txBody>
      </p:sp>
      <p:sp>
        <p:nvSpPr>
          <p:cNvPr id="23" name="Textfeld 22"/>
          <p:cNvSpPr txBox="1"/>
          <p:nvPr/>
        </p:nvSpPr>
        <p:spPr>
          <a:xfrm>
            <a:off x="4401042" y="2538678"/>
            <a:ext cx="2016163" cy="395267"/>
          </a:xfrm>
          <a:prstGeom prst="rect">
            <a:avLst/>
          </a:prstGeom>
          <a:noFill/>
        </p:spPr>
        <p:txBody>
          <a:bodyPr wrap="none" rtlCol="0">
            <a:spAutoFit/>
          </a:bodyPr>
          <a:lstStyle/>
          <a:p>
            <a:r>
              <a:rPr lang="de-AT" sz="1600" dirty="0" err="1" smtClean="0"/>
              <a:t>Appalachians</a:t>
            </a:r>
            <a:r>
              <a:rPr lang="de-AT" sz="1600" dirty="0" smtClean="0"/>
              <a:t>, USA</a:t>
            </a:r>
            <a:endParaRPr lang="en-GB" sz="1600" dirty="0"/>
          </a:p>
        </p:txBody>
      </p:sp>
      <p:sp>
        <p:nvSpPr>
          <p:cNvPr id="24" name="Textfeld 23"/>
          <p:cNvSpPr txBox="1"/>
          <p:nvPr/>
        </p:nvSpPr>
        <p:spPr>
          <a:xfrm>
            <a:off x="4212097" y="2258870"/>
            <a:ext cx="2475138" cy="395267"/>
          </a:xfrm>
          <a:prstGeom prst="rect">
            <a:avLst/>
          </a:prstGeom>
          <a:noFill/>
        </p:spPr>
        <p:txBody>
          <a:bodyPr wrap="none" rtlCol="0">
            <a:spAutoFit/>
          </a:bodyPr>
          <a:lstStyle/>
          <a:p>
            <a:r>
              <a:rPr lang="de-AT" sz="1600" dirty="0" err="1" smtClean="0"/>
              <a:t>Smoky</a:t>
            </a:r>
            <a:r>
              <a:rPr lang="de-AT" sz="1600" dirty="0" smtClean="0"/>
              <a:t> Mountains, USA</a:t>
            </a:r>
            <a:endParaRPr lang="en-GB" sz="1600" dirty="0"/>
          </a:p>
        </p:txBody>
      </p:sp>
      <p:sp>
        <p:nvSpPr>
          <p:cNvPr id="25" name="Textfeld 24"/>
          <p:cNvSpPr txBox="1"/>
          <p:nvPr/>
        </p:nvSpPr>
        <p:spPr>
          <a:xfrm>
            <a:off x="597139" y="1785691"/>
            <a:ext cx="2622838" cy="395267"/>
          </a:xfrm>
          <a:prstGeom prst="rect">
            <a:avLst/>
          </a:prstGeom>
          <a:noFill/>
        </p:spPr>
        <p:txBody>
          <a:bodyPr wrap="none" rtlCol="0">
            <a:spAutoFit/>
          </a:bodyPr>
          <a:lstStyle/>
          <a:p>
            <a:r>
              <a:rPr lang="de-AT" sz="1600" dirty="0" err="1" smtClean="0"/>
              <a:t>Cascade</a:t>
            </a:r>
            <a:r>
              <a:rPr lang="de-AT" sz="1600" dirty="0" smtClean="0"/>
              <a:t> Mountains, USA</a:t>
            </a:r>
            <a:endParaRPr lang="en-GB" sz="1600" dirty="0"/>
          </a:p>
        </p:txBody>
      </p:sp>
      <p:sp>
        <p:nvSpPr>
          <p:cNvPr id="26" name="Textfeld 25"/>
          <p:cNvSpPr txBox="1"/>
          <p:nvPr/>
        </p:nvSpPr>
        <p:spPr>
          <a:xfrm>
            <a:off x="1291805" y="2108096"/>
            <a:ext cx="2110065" cy="584775"/>
          </a:xfrm>
          <a:prstGeom prst="rect">
            <a:avLst/>
          </a:prstGeom>
          <a:noFill/>
        </p:spPr>
        <p:txBody>
          <a:bodyPr wrap="none" rtlCol="0">
            <a:spAutoFit/>
          </a:bodyPr>
          <a:lstStyle/>
          <a:p>
            <a:r>
              <a:rPr lang="de-AT" sz="1600" dirty="0" err="1" smtClean="0"/>
              <a:t>Rattlesnake</a:t>
            </a:r>
            <a:r>
              <a:rPr lang="de-AT" sz="1600" dirty="0" smtClean="0"/>
              <a:t> Mountain, </a:t>
            </a:r>
            <a:br>
              <a:rPr lang="de-AT" sz="1600" dirty="0" smtClean="0"/>
            </a:br>
            <a:r>
              <a:rPr lang="de-AT" sz="1600" dirty="0" smtClean="0"/>
              <a:t>USA</a:t>
            </a:r>
            <a:endParaRPr lang="en-GB" sz="1600" dirty="0"/>
          </a:p>
        </p:txBody>
      </p:sp>
      <p:sp>
        <p:nvSpPr>
          <p:cNvPr id="28" name="Textfeld 27"/>
          <p:cNvSpPr txBox="1"/>
          <p:nvPr/>
        </p:nvSpPr>
        <p:spPr>
          <a:xfrm>
            <a:off x="1826695" y="6319098"/>
            <a:ext cx="1380517" cy="395267"/>
          </a:xfrm>
          <a:prstGeom prst="rect">
            <a:avLst/>
          </a:prstGeom>
          <a:noFill/>
        </p:spPr>
        <p:txBody>
          <a:bodyPr wrap="none" rtlCol="0">
            <a:spAutoFit/>
          </a:bodyPr>
          <a:lstStyle/>
          <a:p>
            <a:r>
              <a:rPr lang="de-AT" sz="1600" dirty="0" err="1" smtClean="0"/>
              <a:t>Andes</a:t>
            </a:r>
            <a:r>
              <a:rPr lang="de-AT" sz="1600" dirty="0" smtClean="0"/>
              <a:t>, Peru</a:t>
            </a:r>
            <a:endParaRPr lang="en-GB" sz="1600" dirty="0"/>
          </a:p>
        </p:txBody>
      </p:sp>
      <p:cxnSp>
        <p:nvCxnSpPr>
          <p:cNvPr id="29" name="Gerade Verbindung mit Pfeil 28"/>
          <p:cNvCxnSpPr/>
          <p:nvPr/>
        </p:nvCxnSpPr>
        <p:spPr>
          <a:xfrm flipV="1">
            <a:off x="2531851" y="2235512"/>
            <a:ext cx="1565166" cy="1826418"/>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019583" y="1944716"/>
            <a:ext cx="1330659" cy="359159"/>
          </a:xfrm>
          <a:prstGeom prst="rect">
            <a:avLst/>
          </a:prstGeom>
          <a:noFill/>
        </p:spPr>
        <p:txBody>
          <a:bodyPr wrap="none" rtlCol="0">
            <a:spAutoFit/>
          </a:bodyPr>
          <a:lstStyle/>
          <a:p>
            <a:r>
              <a:rPr lang="de-AT" sz="1600" dirty="0" smtClean="0"/>
              <a:t>Arizona, USA</a:t>
            </a:r>
            <a:endParaRPr lang="en-GB" sz="1600" dirty="0"/>
          </a:p>
        </p:txBody>
      </p:sp>
      <p:sp>
        <p:nvSpPr>
          <p:cNvPr id="30" name="Rechteck 29"/>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Gerade Verbindung mit Pfeil 33"/>
          <p:cNvCxnSpPr/>
          <p:nvPr/>
        </p:nvCxnSpPr>
        <p:spPr>
          <a:xfrm flipH="1">
            <a:off x="7542330" y="5275870"/>
            <a:ext cx="739751" cy="1032855"/>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5922150" y="6294399"/>
            <a:ext cx="3239733" cy="338554"/>
          </a:xfrm>
          <a:prstGeom prst="rect">
            <a:avLst/>
          </a:prstGeom>
          <a:noFill/>
        </p:spPr>
        <p:txBody>
          <a:bodyPr wrap="none" rtlCol="0">
            <a:spAutoFit/>
          </a:bodyPr>
          <a:lstStyle/>
          <a:p>
            <a:r>
              <a:rPr lang="de-AT" sz="1600" dirty="0" smtClean="0"/>
              <a:t>Tropical North </a:t>
            </a:r>
            <a:r>
              <a:rPr lang="de-AT" sz="1600" dirty="0" err="1" smtClean="0"/>
              <a:t>Queensland</a:t>
            </a:r>
            <a:r>
              <a:rPr lang="de-AT" sz="1600" dirty="0" smtClean="0"/>
              <a:t>, </a:t>
            </a:r>
            <a:r>
              <a:rPr lang="de-AT" sz="1600" dirty="0" err="1" smtClean="0"/>
              <a:t>Australia</a:t>
            </a:r>
            <a:endParaRPr lang="en-GB" sz="1600" dirty="0"/>
          </a:p>
        </p:txBody>
      </p:sp>
      <p:cxnSp>
        <p:nvCxnSpPr>
          <p:cNvPr id="41" name="Gerade Verbindung mit Pfeil 40"/>
          <p:cNvCxnSpPr/>
          <p:nvPr/>
        </p:nvCxnSpPr>
        <p:spPr>
          <a:xfrm flipV="1">
            <a:off x="2456765" y="1944716"/>
            <a:ext cx="1440160" cy="2110266"/>
          </a:xfrm>
          <a:prstGeom prst="straightConnector1">
            <a:avLst/>
          </a:pr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3774295" y="1628800"/>
            <a:ext cx="2687915" cy="338554"/>
          </a:xfrm>
          <a:prstGeom prst="rect">
            <a:avLst/>
          </a:prstGeom>
          <a:noFill/>
        </p:spPr>
        <p:txBody>
          <a:bodyPr wrap="none" rtlCol="0">
            <a:spAutoFit/>
          </a:bodyPr>
          <a:lstStyle/>
          <a:p>
            <a:r>
              <a:rPr lang="de-AT" sz="1600" dirty="0" smtClean="0"/>
              <a:t>San Francisco Mountains, USA</a:t>
            </a:r>
            <a:endParaRPr lang="en-GB" sz="1600" dirty="0"/>
          </a:p>
        </p:txBody>
      </p:sp>
    </p:spTree>
    <p:extLst>
      <p:ext uri="{BB962C8B-B14F-4D97-AF65-F5344CB8AC3E}">
        <p14:creationId xmlns:p14="http://schemas.microsoft.com/office/powerpoint/2010/main" val="345780738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5244</Words>
  <Application>Microsoft Office PowerPoint</Application>
  <PresentationFormat>Bildschirmpräsentation (4:3)</PresentationFormat>
  <Paragraphs>441</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Larissa</vt:lpstr>
      <vt:lpstr>PowerPoint-Präsentation</vt:lpstr>
      <vt:lpstr>PowerPoint-Präsentation</vt:lpstr>
      <vt:lpstr>Warming experiments methods: review by Shaver et al., 2000</vt:lpstr>
      <vt:lpstr>Translocation experiments vs in situ warming experiments</vt:lpstr>
      <vt:lpstr>Translocation experiments: most common approaches:</vt:lpstr>
      <vt:lpstr>Translocation experiments: type of translocation</vt:lpstr>
      <vt:lpstr>Translocation experiments: type of translocation</vt:lpstr>
      <vt:lpstr>Translocation experiments: type of translocation</vt:lpstr>
      <vt:lpstr>Translocation experiments: altitudinal translocation sites </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vt:lpstr>
      <vt:lpstr>Translocation experiments: summary of results</vt:lpstr>
      <vt:lpstr>Translocation experiments: summary of results</vt:lpstr>
      <vt:lpstr>Translocation experiments: summary of results</vt:lpstr>
      <vt:lpstr>Translocation experiments: summary of results</vt:lpstr>
      <vt:lpstr>Results of warming experiments: review by Dieleman et al., 2012</vt:lpstr>
      <vt:lpstr>To sum up: warming vs translocation experiments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user</cp:lastModifiedBy>
  <cp:revision>249</cp:revision>
  <cp:lastPrinted>2013-06-04T09:42:18Z</cp:lastPrinted>
  <dcterms:created xsi:type="dcterms:W3CDTF">2013-05-03T13:07:03Z</dcterms:created>
  <dcterms:modified xsi:type="dcterms:W3CDTF">2013-06-04T12:13:37Z</dcterms:modified>
</cp:coreProperties>
</file>