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43.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44.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7" r:id="rId3"/>
    <p:sldMasterId id="2147483706" r:id="rId4"/>
    <p:sldMasterId id="2147483722" r:id="rId5"/>
    <p:sldMasterId id="2147483735" r:id="rId6"/>
    <p:sldMasterId id="2147483749" r:id="rId7"/>
    <p:sldMasterId id="2147483763" r:id="rId8"/>
  </p:sldMasterIdLst>
  <p:notesMasterIdLst>
    <p:notesMasterId r:id="rId67"/>
  </p:notesMasterIdLst>
  <p:handoutMasterIdLst>
    <p:handoutMasterId r:id="rId68"/>
  </p:handoutMasterIdLst>
  <p:sldIdLst>
    <p:sldId id="256" r:id="rId9"/>
    <p:sldId id="447" r:id="rId10"/>
    <p:sldId id="361" r:id="rId11"/>
    <p:sldId id="352" r:id="rId12"/>
    <p:sldId id="527" r:id="rId13"/>
    <p:sldId id="429" r:id="rId14"/>
    <p:sldId id="406" r:id="rId15"/>
    <p:sldId id="407" r:id="rId16"/>
    <p:sldId id="542" r:id="rId17"/>
    <p:sldId id="445" r:id="rId18"/>
    <p:sldId id="446" r:id="rId19"/>
    <p:sldId id="471" r:id="rId20"/>
    <p:sldId id="470" r:id="rId21"/>
    <p:sldId id="485" r:id="rId22"/>
    <p:sldId id="514" r:id="rId23"/>
    <p:sldId id="486" r:id="rId24"/>
    <p:sldId id="493" r:id="rId25"/>
    <p:sldId id="418" r:id="rId26"/>
    <p:sldId id="518" r:id="rId27"/>
    <p:sldId id="517" r:id="rId28"/>
    <p:sldId id="516" r:id="rId29"/>
    <p:sldId id="515" r:id="rId30"/>
    <p:sldId id="399" r:id="rId31"/>
    <p:sldId id="523" r:id="rId32"/>
    <p:sldId id="522" r:id="rId33"/>
    <p:sldId id="521" r:id="rId34"/>
    <p:sldId id="520" r:id="rId35"/>
    <p:sldId id="519" r:id="rId36"/>
    <p:sldId id="541" r:id="rId37"/>
    <p:sldId id="533" r:id="rId38"/>
    <p:sldId id="532" r:id="rId39"/>
    <p:sldId id="400" r:id="rId40"/>
    <p:sldId id="526" r:id="rId41"/>
    <p:sldId id="525" r:id="rId42"/>
    <p:sldId id="524" r:id="rId43"/>
    <p:sldId id="401" r:id="rId44"/>
    <p:sldId id="347" r:id="rId45"/>
    <p:sldId id="435" r:id="rId46"/>
    <p:sldId id="437" r:id="rId47"/>
    <p:sldId id="436" r:id="rId48"/>
    <p:sldId id="425" r:id="rId49"/>
    <p:sldId id="444" r:id="rId50"/>
    <p:sldId id="403" r:id="rId51"/>
    <p:sldId id="529" r:id="rId52"/>
    <p:sldId id="528" r:id="rId53"/>
    <p:sldId id="467" r:id="rId54"/>
    <p:sldId id="468" r:id="rId55"/>
    <p:sldId id="496" r:id="rId56"/>
    <p:sldId id="497" r:id="rId57"/>
    <p:sldId id="433" r:id="rId58"/>
    <p:sldId id="414" r:id="rId59"/>
    <p:sldId id="531" r:id="rId60"/>
    <p:sldId id="530" r:id="rId61"/>
    <p:sldId id="417" r:id="rId62"/>
    <p:sldId id="469" r:id="rId63"/>
    <p:sldId id="507" r:id="rId64"/>
    <p:sldId id="461" r:id="rId65"/>
    <p:sldId id="543" r:id="rId66"/>
  </p:sldIdLst>
  <p:sldSz cx="9144000" cy="6858000" type="screen4x3"/>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06E8"/>
    <a:srgbClr val="22048E"/>
    <a:srgbClr val="008000"/>
    <a:srgbClr val="048610"/>
    <a:srgbClr val="2E05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66" autoAdjust="0"/>
    <p:restoredTop sz="82918" autoAdjust="0"/>
  </p:normalViewPr>
  <p:slideViewPr>
    <p:cSldViewPr snapToGrid="0">
      <p:cViewPr>
        <p:scale>
          <a:sx n="60" d="100"/>
          <a:sy n="60" d="100"/>
        </p:scale>
        <p:origin x="-1896" y="-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5" d="100"/>
          <a:sy n="55" d="100"/>
        </p:scale>
        <p:origin x="-2844" y="-84"/>
      </p:cViewPr>
      <p:guideLst>
        <p:guide orient="horz" pos="2933"/>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78313648293966"/>
          <c:y val="3.4335875984251966E-2"/>
          <c:w val="0.79739140419947507"/>
          <c:h val="0.8253464566929134"/>
        </c:manualLayout>
      </c:layout>
      <c:lineChart>
        <c:grouping val="standard"/>
        <c:varyColors val="0"/>
        <c:ser>
          <c:idx val="0"/>
          <c:order val="0"/>
          <c:tx>
            <c:strRef>
              <c:f>Sheet1!$B$1</c:f>
              <c:strCache>
                <c:ptCount val="1"/>
                <c:pt idx="0">
                  <c:v>Column2</c:v>
                </c:pt>
              </c:strCache>
            </c:strRef>
          </c:tx>
          <c:spPr>
            <a:ln w="41275"/>
          </c:spPr>
          <c:marker>
            <c:symbol val="none"/>
          </c:marker>
          <c:cat>
            <c:numRef>
              <c:f>Sheet1!$A$2:$A$27</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Sheet1!$B$2:$B$27</c:f>
              <c:numCache>
                <c:formatCode>General</c:formatCode>
                <c:ptCount val="26"/>
                <c:pt idx="0">
                  <c:v>20</c:v>
                </c:pt>
                <c:pt idx="1">
                  <c:v>26.4</c:v>
                </c:pt>
                <c:pt idx="2">
                  <c:v>34.172199999999997</c:v>
                </c:pt>
                <c:pt idx="3">
                  <c:v>43.170099999999998</c:v>
                </c:pt>
                <c:pt idx="4">
                  <c:v>52.983499999999999</c:v>
                </c:pt>
                <c:pt idx="5">
                  <c:v>62.947899999999997</c:v>
                </c:pt>
                <c:pt idx="6">
                  <c:v>72.277299999999997</c:v>
                </c:pt>
                <c:pt idx="7">
                  <c:v>80.292199999999994</c:v>
                </c:pt>
                <c:pt idx="8">
                  <c:v>86.621700000000004</c:v>
                </c:pt>
                <c:pt idx="9">
                  <c:v>91.257099999999994</c:v>
                </c:pt>
                <c:pt idx="10">
                  <c:v>94.448499999999996</c:v>
                </c:pt>
                <c:pt idx="11">
                  <c:v>96.5458</c:v>
                </c:pt>
                <c:pt idx="12">
                  <c:v>97.879800000000003</c:v>
                </c:pt>
                <c:pt idx="13">
                  <c:v>98.709900000000005</c:v>
                </c:pt>
                <c:pt idx="14">
                  <c:v>99.219300000000004</c:v>
                </c:pt>
                <c:pt idx="15">
                  <c:v>99.5291</c:v>
                </c:pt>
                <c:pt idx="16">
                  <c:v>99.7166</c:v>
                </c:pt>
                <c:pt idx="17">
                  <c:v>99.829599999999999</c:v>
                </c:pt>
                <c:pt idx="18">
                  <c:v>99.8977</c:v>
                </c:pt>
                <c:pt idx="19">
                  <c:v>99.938599999999994</c:v>
                </c:pt>
                <c:pt idx="20">
                  <c:v>99.963099999999997</c:v>
                </c:pt>
                <c:pt idx="21">
                  <c:v>99.977900000000005</c:v>
                </c:pt>
                <c:pt idx="22">
                  <c:v>99.986699999999999</c:v>
                </c:pt>
                <c:pt idx="23">
                  <c:v>99.992000000000004</c:v>
                </c:pt>
                <c:pt idx="24">
                  <c:v>99.995199999999997</c:v>
                </c:pt>
                <c:pt idx="25">
                  <c:v>99.997100000000003</c:v>
                </c:pt>
              </c:numCache>
            </c:numRef>
          </c:val>
          <c:smooth val="0"/>
        </c:ser>
        <c:ser>
          <c:idx val="1"/>
          <c:order val="1"/>
          <c:tx>
            <c:strRef>
              <c:f>Sheet1!$C$1</c:f>
              <c:strCache>
                <c:ptCount val="1"/>
                <c:pt idx="0">
                  <c:v>Column3</c:v>
                </c:pt>
              </c:strCache>
            </c:strRef>
          </c:tx>
          <c:spPr>
            <a:ln w="38100"/>
          </c:spPr>
          <c:marker>
            <c:symbol val="none"/>
          </c:marker>
          <c:cat>
            <c:numRef>
              <c:f>Sheet1!$A$2:$A$27</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Sheet1!$C$2:$C$27</c:f>
              <c:numCache>
                <c:formatCode>General</c:formatCode>
                <c:ptCount val="26"/>
                <c:pt idx="0">
                  <c:v>20</c:v>
                </c:pt>
                <c:pt idx="1">
                  <c:v>23.2</c:v>
                </c:pt>
                <c:pt idx="2">
                  <c:v>26.763500000000001</c:v>
                </c:pt>
                <c:pt idx="3">
                  <c:v>30.683700000000002</c:v>
                </c:pt>
                <c:pt idx="4">
                  <c:v>34.937399999999997</c:v>
                </c:pt>
                <c:pt idx="5">
                  <c:v>39.483600000000003</c:v>
                </c:pt>
                <c:pt idx="6">
                  <c:v>44.262500000000003</c:v>
                </c:pt>
                <c:pt idx="7">
                  <c:v>49.196599999999997</c:v>
                </c:pt>
                <c:pt idx="8">
                  <c:v>54.195300000000003</c:v>
                </c:pt>
                <c:pt idx="9">
                  <c:v>59.1601</c:v>
                </c:pt>
                <c:pt idx="10">
                  <c:v>63.9923</c:v>
                </c:pt>
                <c:pt idx="11">
                  <c:v>68.600700000000003</c:v>
                </c:pt>
                <c:pt idx="12">
                  <c:v>72.908799999999999</c:v>
                </c:pt>
                <c:pt idx="13">
                  <c:v>76.859099999999998</c:v>
                </c:pt>
                <c:pt idx="14">
                  <c:v>80.416300000000007</c:v>
                </c:pt>
                <c:pt idx="15">
                  <c:v>83.566000000000003</c:v>
                </c:pt>
                <c:pt idx="16">
                  <c:v>86.312700000000007</c:v>
                </c:pt>
                <c:pt idx="17">
                  <c:v>88.675399999999996</c:v>
                </c:pt>
                <c:pt idx="18">
                  <c:v>90.683899999999994</c:v>
                </c:pt>
                <c:pt idx="19">
                  <c:v>92.373500000000007</c:v>
                </c:pt>
                <c:pt idx="20">
                  <c:v>93.782499999999999</c:v>
                </c:pt>
                <c:pt idx="21">
                  <c:v>94.948700000000002</c:v>
                </c:pt>
                <c:pt idx="22">
                  <c:v>95.907899999999998</c:v>
                </c:pt>
                <c:pt idx="23">
                  <c:v>96.692800000000005</c:v>
                </c:pt>
                <c:pt idx="24">
                  <c:v>97.332400000000007</c:v>
                </c:pt>
                <c:pt idx="25">
                  <c:v>97.851699999999994</c:v>
                </c:pt>
              </c:numCache>
            </c:numRef>
          </c:val>
          <c:smooth val="0"/>
        </c:ser>
        <c:ser>
          <c:idx val="2"/>
          <c:order val="2"/>
          <c:tx>
            <c:strRef>
              <c:f>Sheet1!$D$1</c:f>
              <c:strCache>
                <c:ptCount val="1"/>
                <c:pt idx="0">
                  <c:v>Column1</c:v>
                </c:pt>
              </c:strCache>
            </c:strRef>
          </c:tx>
          <c:marker>
            <c:symbol val="none"/>
          </c:marker>
          <c:cat>
            <c:numRef>
              <c:f>Sheet1!$A$2:$A$27</c:f>
              <c:numCache>
                <c:formatCode>General</c:formatCode>
                <c:ptCount val="2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numCache>
            </c:numRef>
          </c:cat>
          <c:val>
            <c:numRef>
              <c:f>Sheet1!$D$2:$D$27</c:f>
              <c:numCache>
                <c:formatCode>General</c:formatCode>
                <c:ptCount val="26"/>
              </c:numCache>
            </c:numRef>
          </c:val>
          <c:smooth val="0"/>
        </c:ser>
        <c:dLbls>
          <c:showLegendKey val="0"/>
          <c:showVal val="0"/>
          <c:showCatName val="0"/>
          <c:showSerName val="0"/>
          <c:showPercent val="0"/>
          <c:showBubbleSize val="0"/>
        </c:dLbls>
        <c:marker val="1"/>
        <c:smooth val="0"/>
        <c:axId val="100651008"/>
        <c:axId val="100652928"/>
      </c:lineChart>
      <c:catAx>
        <c:axId val="100651008"/>
        <c:scaling>
          <c:orientation val="minMax"/>
        </c:scaling>
        <c:delete val="0"/>
        <c:axPos val="b"/>
        <c:title>
          <c:tx>
            <c:rich>
              <a:bodyPr/>
              <a:lstStyle/>
              <a:p>
                <a:pPr>
                  <a:defRPr sz="2800"/>
                </a:pPr>
                <a:r>
                  <a:rPr lang="en-US" sz="2800" dirty="0" smtClean="0"/>
                  <a:t>Time since fire (y)</a:t>
                </a:r>
                <a:endParaRPr lang="en-US" sz="2800" dirty="0"/>
              </a:p>
            </c:rich>
          </c:tx>
          <c:overlay val="0"/>
        </c:title>
        <c:numFmt formatCode="General" sourceLinked="1"/>
        <c:majorTickMark val="none"/>
        <c:minorTickMark val="none"/>
        <c:tickLblPos val="none"/>
        <c:crossAx val="100652928"/>
        <c:crosses val="autoZero"/>
        <c:auto val="1"/>
        <c:lblAlgn val="ctr"/>
        <c:lblOffset val="100"/>
        <c:noMultiLvlLbl val="0"/>
      </c:catAx>
      <c:valAx>
        <c:axId val="100652928"/>
        <c:scaling>
          <c:orientation val="minMax"/>
        </c:scaling>
        <c:delete val="0"/>
        <c:axPos val="l"/>
        <c:title>
          <c:tx>
            <c:rich>
              <a:bodyPr rot="-5400000" vert="horz"/>
              <a:lstStyle/>
              <a:p>
                <a:pPr>
                  <a:defRPr sz="2800"/>
                </a:pPr>
                <a:r>
                  <a:rPr lang="en-US" sz="2800" dirty="0" smtClean="0"/>
                  <a:t>Canopy cover</a:t>
                </a:r>
                <a:endParaRPr lang="en-US" sz="2800" dirty="0"/>
              </a:p>
            </c:rich>
          </c:tx>
          <c:layout>
            <c:manualLayout>
              <c:xMode val="edge"/>
              <c:yMode val="edge"/>
              <c:x val="2.208513779527559E-2"/>
              <c:y val="0.20829798228346458"/>
            </c:manualLayout>
          </c:layout>
          <c:overlay val="0"/>
        </c:title>
        <c:numFmt formatCode="General" sourceLinked="1"/>
        <c:majorTickMark val="none"/>
        <c:minorTickMark val="none"/>
        <c:tickLblPos val="none"/>
        <c:crossAx val="1006510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534067730462508"/>
          <c:y val="4.4861483211979331E-2"/>
          <c:w val="0.71685063672596483"/>
          <c:h val="0.81761958725690009"/>
        </c:manualLayout>
      </c:layout>
      <c:lineChart>
        <c:grouping val="standard"/>
        <c:varyColors val="0"/>
        <c:ser>
          <c:idx val="0"/>
          <c:order val="0"/>
          <c:tx>
            <c:strRef>
              <c:f>Sheet1!$B$1</c:f>
              <c:strCache>
                <c:ptCount val="1"/>
                <c:pt idx="0">
                  <c:v>Sites dominated with savanna species</c:v>
                </c:pt>
              </c:strCache>
            </c:strRef>
          </c:tx>
          <c:marker>
            <c:symbol val="none"/>
          </c:marker>
          <c:cat>
            <c:numRef>
              <c:f>Sheet1!$A$2:$A$52</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cat>
          <c:val>
            <c:numRef>
              <c:f>Sheet1!$B$2:$B$52</c:f>
              <c:numCache>
                <c:formatCode>General</c:formatCode>
                <c:ptCount val="51"/>
                <c:pt idx="0">
                  <c:v>4.8867874268921745E-2</c:v>
                </c:pt>
                <c:pt idx="1">
                  <c:v>4.8800000000000003E-2</c:v>
                </c:pt>
                <c:pt idx="2">
                  <c:v>0.223</c:v>
                </c:pt>
                <c:pt idx="3">
                  <c:v>0.31650000000000039</c:v>
                </c:pt>
                <c:pt idx="4">
                  <c:v>0.42440000000000033</c:v>
                </c:pt>
                <c:pt idx="5">
                  <c:v>0.48600000000000032</c:v>
                </c:pt>
                <c:pt idx="6">
                  <c:v>0.55080000000000062</c:v>
                </c:pt>
                <c:pt idx="7">
                  <c:v>0.61850000000000005</c:v>
                </c:pt>
                <c:pt idx="8">
                  <c:v>0.68880000000000063</c:v>
                </c:pt>
                <c:pt idx="9">
                  <c:v>0.76170000000000093</c:v>
                </c:pt>
                <c:pt idx="10">
                  <c:v>0.83660000000000079</c:v>
                </c:pt>
                <c:pt idx="11">
                  <c:v>0.91359999999999997</c:v>
                </c:pt>
                <c:pt idx="12">
                  <c:v>0.99219999999999997</c:v>
                </c:pt>
                <c:pt idx="13">
                  <c:v>1.0723</c:v>
                </c:pt>
                <c:pt idx="14">
                  <c:v>1.1536999999999986</c:v>
                </c:pt>
                <c:pt idx="15">
                  <c:v>1.2362</c:v>
                </c:pt>
                <c:pt idx="16">
                  <c:v>1.3194999999999986</c:v>
                </c:pt>
                <c:pt idx="17">
                  <c:v>1.4033999999999978</c:v>
                </c:pt>
                <c:pt idx="18">
                  <c:v>1.487799999999998</c:v>
                </c:pt>
                <c:pt idx="19">
                  <c:v>1.5724</c:v>
                </c:pt>
                <c:pt idx="20">
                  <c:v>1.6572</c:v>
                </c:pt>
                <c:pt idx="21">
                  <c:v>1.741899999999998</c:v>
                </c:pt>
                <c:pt idx="22">
                  <c:v>1.8263</c:v>
                </c:pt>
                <c:pt idx="23">
                  <c:v>1.9104000000000001</c:v>
                </c:pt>
                <c:pt idx="24">
                  <c:v>1.9940000000000013</c:v>
                </c:pt>
                <c:pt idx="25">
                  <c:v>2.0768999999999975</c:v>
                </c:pt>
                <c:pt idx="26">
                  <c:v>2.1591</c:v>
                </c:pt>
                <c:pt idx="27">
                  <c:v>2.2404999999999999</c:v>
                </c:pt>
                <c:pt idx="28">
                  <c:v>2.3207999999999998</c:v>
                </c:pt>
                <c:pt idx="29">
                  <c:v>2.4001000000000001</c:v>
                </c:pt>
                <c:pt idx="30">
                  <c:v>2.4782999999999977</c:v>
                </c:pt>
                <c:pt idx="31">
                  <c:v>2.5551999999999997</c:v>
                </c:pt>
                <c:pt idx="32">
                  <c:v>2.6309</c:v>
                </c:pt>
                <c:pt idx="33">
                  <c:v>2.7052</c:v>
                </c:pt>
                <c:pt idx="34">
                  <c:v>2.7780999999999998</c:v>
                </c:pt>
                <c:pt idx="35">
                  <c:v>2.8495999999999997</c:v>
                </c:pt>
                <c:pt idx="36">
                  <c:v>2.9195999999999978</c:v>
                </c:pt>
                <c:pt idx="37">
                  <c:v>2.9881000000000002</c:v>
                </c:pt>
                <c:pt idx="38">
                  <c:v>3.0549999999999997</c:v>
                </c:pt>
                <c:pt idx="39">
                  <c:v>3.1204000000000001</c:v>
                </c:pt>
                <c:pt idx="40">
                  <c:v>3.1842000000000001</c:v>
                </c:pt>
                <c:pt idx="41">
                  <c:v>3.2465000000000002</c:v>
                </c:pt>
                <c:pt idx="42">
                  <c:v>3.3071000000000002</c:v>
                </c:pt>
                <c:pt idx="43">
                  <c:v>3.3660999999999972</c:v>
                </c:pt>
                <c:pt idx="44">
                  <c:v>3.4236</c:v>
                </c:pt>
                <c:pt idx="45">
                  <c:v>3.4793999999999987</c:v>
                </c:pt>
                <c:pt idx="46">
                  <c:v>3.5337000000000001</c:v>
                </c:pt>
                <c:pt idx="47">
                  <c:v>3.5865</c:v>
                </c:pt>
                <c:pt idx="48">
                  <c:v>3.6377000000000002</c:v>
                </c:pt>
                <c:pt idx="49">
                  <c:v>3.6873000000000027</c:v>
                </c:pt>
                <c:pt idx="50">
                  <c:v>3.7355</c:v>
                </c:pt>
              </c:numCache>
            </c:numRef>
          </c:val>
          <c:smooth val="0"/>
        </c:ser>
        <c:ser>
          <c:idx val="1"/>
          <c:order val="1"/>
          <c:tx>
            <c:strRef>
              <c:f>Sheet1!$C$1</c:f>
              <c:strCache>
                <c:ptCount val="1"/>
                <c:pt idx="0">
                  <c:v>Forest species</c:v>
                </c:pt>
              </c:strCache>
            </c:strRef>
          </c:tx>
          <c:marker>
            <c:symbol val="none"/>
          </c:marker>
          <c:cat>
            <c:numRef>
              <c:f>Sheet1!$A$2:$A$52</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cat>
          <c:val>
            <c:numRef>
              <c:f>Sheet1!$C$2:$C$52</c:f>
              <c:numCache>
                <c:formatCode>General</c:formatCode>
                <c:ptCount val="51"/>
                <c:pt idx="0">
                  <c:v>0.12672046868970072</c:v>
                </c:pt>
                <c:pt idx="1">
                  <c:v>0.21080000000000004</c:v>
                </c:pt>
                <c:pt idx="2">
                  <c:v>0.4617</c:v>
                </c:pt>
                <c:pt idx="3">
                  <c:v>0.64720000000000066</c:v>
                </c:pt>
                <c:pt idx="4">
                  <c:v>0.86570000000000091</c:v>
                </c:pt>
                <c:pt idx="5">
                  <c:v>1.0801000000000001</c:v>
                </c:pt>
                <c:pt idx="6">
                  <c:v>1.3069</c:v>
                </c:pt>
                <c:pt idx="7">
                  <c:v>1.5416999999999987</c:v>
                </c:pt>
                <c:pt idx="8">
                  <c:v>1.78</c:v>
                </c:pt>
                <c:pt idx="9">
                  <c:v>2.0177999999999998</c:v>
                </c:pt>
                <c:pt idx="10">
                  <c:v>2.2519999999999998</c:v>
                </c:pt>
                <c:pt idx="11">
                  <c:v>2.4794999999999972</c:v>
                </c:pt>
                <c:pt idx="12">
                  <c:v>2.6981000000000002</c:v>
                </c:pt>
                <c:pt idx="13">
                  <c:v>2.9060999999999977</c:v>
                </c:pt>
                <c:pt idx="14">
                  <c:v>3.1021999999999998</c:v>
                </c:pt>
                <c:pt idx="15">
                  <c:v>3.2856000000000001</c:v>
                </c:pt>
                <c:pt idx="16">
                  <c:v>3.4558999999999975</c:v>
                </c:pt>
                <c:pt idx="17">
                  <c:v>3.6132</c:v>
                </c:pt>
                <c:pt idx="18">
                  <c:v>3.7574000000000001</c:v>
                </c:pt>
                <c:pt idx="19">
                  <c:v>3.8891</c:v>
                </c:pt>
                <c:pt idx="20">
                  <c:v>4.0088999999999997</c:v>
                </c:pt>
                <c:pt idx="21">
                  <c:v>4.1172999999999975</c:v>
                </c:pt>
                <c:pt idx="22">
                  <c:v>4.2150999999999996</c:v>
                </c:pt>
                <c:pt idx="23">
                  <c:v>4.3029999999999955</c:v>
                </c:pt>
                <c:pt idx="24">
                  <c:v>4.3818999999999999</c:v>
                </c:pt>
                <c:pt idx="25">
                  <c:v>4.4524999999999997</c:v>
                </c:pt>
                <c:pt idx="26">
                  <c:v>4.5154999999999985</c:v>
                </c:pt>
                <c:pt idx="27">
                  <c:v>4.5716000000000063</c:v>
                </c:pt>
                <c:pt idx="28">
                  <c:v>4.6214999999999975</c:v>
                </c:pt>
                <c:pt idx="29">
                  <c:v>4.6657999999999955</c:v>
                </c:pt>
                <c:pt idx="30">
                  <c:v>4.7051999999999996</c:v>
                </c:pt>
                <c:pt idx="31">
                  <c:v>4.74</c:v>
                </c:pt>
                <c:pt idx="32">
                  <c:v>4.7708000000000004</c:v>
                </c:pt>
                <c:pt idx="33">
                  <c:v>4.7980999999999998</c:v>
                </c:pt>
                <c:pt idx="34">
                  <c:v>4.8221999999999943</c:v>
                </c:pt>
                <c:pt idx="35">
                  <c:v>4.8433999999999999</c:v>
                </c:pt>
                <c:pt idx="36">
                  <c:v>4.8621999999999943</c:v>
                </c:pt>
                <c:pt idx="37">
                  <c:v>4.8787000000000003</c:v>
                </c:pt>
                <c:pt idx="38">
                  <c:v>4.8933</c:v>
                </c:pt>
                <c:pt idx="39">
                  <c:v>4.9062000000000063</c:v>
                </c:pt>
                <c:pt idx="40">
                  <c:v>4.9174999999999995</c:v>
                </c:pt>
                <c:pt idx="41">
                  <c:v>4.9273999999999996</c:v>
                </c:pt>
                <c:pt idx="42">
                  <c:v>4.9362000000000066</c:v>
                </c:pt>
                <c:pt idx="43">
                  <c:v>4.9439000000000002</c:v>
                </c:pt>
                <c:pt idx="44">
                  <c:v>4.9507000000000003</c:v>
                </c:pt>
                <c:pt idx="45">
                  <c:v>4.9567000000000014</c:v>
                </c:pt>
                <c:pt idx="46">
                  <c:v>4.9619</c:v>
                </c:pt>
                <c:pt idx="47">
                  <c:v>4.9664999999999999</c:v>
                </c:pt>
                <c:pt idx="48">
                  <c:v>4.9706000000000063</c:v>
                </c:pt>
                <c:pt idx="49">
                  <c:v>4.9741999999999997</c:v>
                </c:pt>
                <c:pt idx="50">
                  <c:v>4.9773000000000014</c:v>
                </c:pt>
              </c:numCache>
            </c:numRef>
          </c:val>
          <c:smooth val="0"/>
        </c:ser>
        <c:dLbls>
          <c:showLegendKey val="0"/>
          <c:showVal val="0"/>
          <c:showCatName val="0"/>
          <c:showSerName val="0"/>
          <c:showPercent val="0"/>
          <c:showBubbleSize val="0"/>
        </c:dLbls>
        <c:marker val="1"/>
        <c:smooth val="0"/>
        <c:axId val="104206336"/>
        <c:axId val="104208256"/>
      </c:lineChart>
      <c:catAx>
        <c:axId val="104206336"/>
        <c:scaling>
          <c:orientation val="minMax"/>
        </c:scaling>
        <c:delete val="0"/>
        <c:axPos val="b"/>
        <c:title>
          <c:tx>
            <c:rich>
              <a:bodyPr/>
              <a:lstStyle/>
              <a:p>
                <a:pPr>
                  <a:defRPr sz="2400"/>
                </a:pPr>
                <a:r>
                  <a:rPr lang="en-US" sz="2400" dirty="0" smtClean="0"/>
                  <a:t>Time (years)</a:t>
                </a:r>
                <a:endParaRPr lang="en-US" sz="2400" dirty="0"/>
              </a:p>
            </c:rich>
          </c:tx>
          <c:layout>
            <c:manualLayout>
              <c:xMode val="edge"/>
              <c:yMode val="edge"/>
              <c:x val="0.41050331481471541"/>
              <c:y val="0.92277456277354664"/>
            </c:manualLayout>
          </c:layout>
          <c:overlay val="0"/>
        </c:title>
        <c:numFmt formatCode="General" sourceLinked="1"/>
        <c:majorTickMark val="out"/>
        <c:minorTickMark val="none"/>
        <c:tickLblPos val="low"/>
        <c:crossAx val="104208256"/>
        <c:crosses val="autoZero"/>
        <c:auto val="1"/>
        <c:lblAlgn val="ctr"/>
        <c:lblOffset val="76"/>
        <c:tickLblSkip val="5"/>
        <c:tickMarkSkip val="5"/>
        <c:noMultiLvlLbl val="0"/>
      </c:catAx>
      <c:valAx>
        <c:axId val="104208256"/>
        <c:scaling>
          <c:orientation val="minMax"/>
        </c:scaling>
        <c:delete val="0"/>
        <c:axPos val="l"/>
        <c:title>
          <c:tx>
            <c:rich>
              <a:bodyPr rot="-5400000" vert="horz"/>
              <a:lstStyle/>
              <a:p>
                <a:pPr>
                  <a:defRPr sz="2800"/>
                </a:pPr>
                <a:r>
                  <a:rPr lang="en-US" sz="2800" dirty="0" smtClean="0"/>
                  <a:t>Leaf area</a:t>
                </a:r>
                <a:r>
                  <a:rPr lang="en-US" sz="2800" baseline="0" dirty="0" smtClean="0"/>
                  <a:t> index</a:t>
                </a:r>
                <a:endParaRPr lang="en-US" sz="2800" dirty="0"/>
              </a:p>
            </c:rich>
          </c:tx>
          <c:overlay val="0"/>
        </c:title>
        <c:numFmt formatCode="General" sourceLinked="1"/>
        <c:majorTickMark val="out"/>
        <c:minorTickMark val="none"/>
        <c:tickLblPos val="nextTo"/>
        <c:crossAx val="104206336"/>
        <c:crossesAt val="1"/>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534067730462508"/>
          <c:y val="4.4861483211979331E-2"/>
          <c:w val="0.71685063672596483"/>
          <c:h val="0.81761958725690009"/>
        </c:manualLayout>
      </c:layout>
      <c:lineChart>
        <c:grouping val="standard"/>
        <c:varyColors val="0"/>
        <c:ser>
          <c:idx val="0"/>
          <c:order val="0"/>
          <c:tx>
            <c:strRef>
              <c:f>Sheet1!$B$1</c:f>
              <c:strCache>
                <c:ptCount val="1"/>
                <c:pt idx="0">
                  <c:v>Sites dominated with savanna species</c:v>
                </c:pt>
              </c:strCache>
            </c:strRef>
          </c:tx>
          <c:marker>
            <c:symbol val="none"/>
          </c:marker>
          <c:cat>
            <c:numRef>
              <c:f>Sheet1!$A$2:$A$52</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cat>
          <c:val>
            <c:numRef>
              <c:f>Sheet1!$B$2:$B$52</c:f>
              <c:numCache>
                <c:formatCode>General</c:formatCode>
                <c:ptCount val="51"/>
                <c:pt idx="0">
                  <c:v>4.8867874268921745E-2</c:v>
                </c:pt>
                <c:pt idx="1">
                  <c:v>4.8800000000000003E-2</c:v>
                </c:pt>
                <c:pt idx="2">
                  <c:v>0.223</c:v>
                </c:pt>
                <c:pt idx="3">
                  <c:v>0.31650000000000039</c:v>
                </c:pt>
                <c:pt idx="4">
                  <c:v>0.42440000000000033</c:v>
                </c:pt>
                <c:pt idx="5">
                  <c:v>0.48600000000000032</c:v>
                </c:pt>
                <c:pt idx="6">
                  <c:v>0.55080000000000062</c:v>
                </c:pt>
                <c:pt idx="7">
                  <c:v>0.61850000000000005</c:v>
                </c:pt>
                <c:pt idx="8">
                  <c:v>0.68880000000000063</c:v>
                </c:pt>
                <c:pt idx="9">
                  <c:v>0.76170000000000093</c:v>
                </c:pt>
                <c:pt idx="10">
                  <c:v>0.83660000000000079</c:v>
                </c:pt>
                <c:pt idx="11">
                  <c:v>0.91359999999999997</c:v>
                </c:pt>
                <c:pt idx="12">
                  <c:v>0.99219999999999997</c:v>
                </c:pt>
                <c:pt idx="13">
                  <c:v>1.0723</c:v>
                </c:pt>
                <c:pt idx="14">
                  <c:v>1.1536999999999986</c:v>
                </c:pt>
                <c:pt idx="15">
                  <c:v>1.2362</c:v>
                </c:pt>
                <c:pt idx="16">
                  <c:v>1.3194999999999986</c:v>
                </c:pt>
                <c:pt idx="17">
                  <c:v>1.4033999999999978</c:v>
                </c:pt>
                <c:pt idx="18">
                  <c:v>1.487799999999998</c:v>
                </c:pt>
                <c:pt idx="19">
                  <c:v>1.5724</c:v>
                </c:pt>
                <c:pt idx="20">
                  <c:v>1.6572</c:v>
                </c:pt>
                <c:pt idx="21">
                  <c:v>1.741899999999998</c:v>
                </c:pt>
                <c:pt idx="22">
                  <c:v>1.8263</c:v>
                </c:pt>
                <c:pt idx="23">
                  <c:v>1.9104000000000001</c:v>
                </c:pt>
                <c:pt idx="24">
                  <c:v>1.9940000000000013</c:v>
                </c:pt>
                <c:pt idx="25">
                  <c:v>2.0768999999999975</c:v>
                </c:pt>
                <c:pt idx="26">
                  <c:v>2.1591</c:v>
                </c:pt>
                <c:pt idx="27">
                  <c:v>2.2404999999999999</c:v>
                </c:pt>
                <c:pt idx="28">
                  <c:v>2.3207999999999998</c:v>
                </c:pt>
                <c:pt idx="29">
                  <c:v>2.4001000000000001</c:v>
                </c:pt>
                <c:pt idx="30">
                  <c:v>2.4782999999999977</c:v>
                </c:pt>
                <c:pt idx="31">
                  <c:v>2.5551999999999997</c:v>
                </c:pt>
                <c:pt idx="32">
                  <c:v>2.6309</c:v>
                </c:pt>
                <c:pt idx="33">
                  <c:v>2.7052</c:v>
                </c:pt>
                <c:pt idx="34">
                  <c:v>2.7780999999999998</c:v>
                </c:pt>
                <c:pt idx="35">
                  <c:v>2.8495999999999997</c:v>
                </c:pt>
                <c:pt idx="36">
                  <c:v>2.9195999999999978</c:v>
                </c:pt>
                <c:pt idx="37">
                  <c:v>2.9881000000000002</c:v>
                </c:pt>
                <c:pt idx="38">
                  <c:v>3.0549999999999997</c:v>
                </c:pt>
                <c:pt idx="39">
                  <c:v>3.1204000000000001</c:v>
                </c:pt>
                <c:pt idx="40">
                  <c:v>3.1842000000000001</c:v>
                </c:pt>
                <c:pt idx="41">
                  <c:v>3.2465000000000002</c:v>
                </c:pt>
                <c:pt idx="42">
                  <c:v>3.3071000000000002</c:v>
                </c:pt>
                <c:pt idx="43">
                  <c:v>3.3660999999999972</c:v>
                </c:pt>
                <c:pt idx="44">
                  <c:v>3.4236</c:v>
                </c:pt>
                <c:pt idx="45">
                  <c:v>3.4793999999999987</c:v>
                </c:pt>
                <c:pt idx="46">
                  <c:v>3.5337000000000001</c:v>
                </c:pt>
                <c:pt idx="47">
                  <c:v>3.5865</c:v>
                </c:pt>
                <c:pt idx="48">
                  <c:v>3.6377000000000002</c:v>
                </c:pt>
                <c:pt idx="49">
                  <c:v>3.6873000000000027</c:v>
                </c:pt>
                <c:pt idx="50">
                  <c:v>3.7355</c:v>
                </c:pt>
              </c:numCache>
            </c:numRef>
          </c:val>
          <c:smooth val="0"/>
        </c:ser>
        <c:ser>
          <c:idx val="1"/>
          <c:order val="1"/>
          <c:tx>
            <c:strRef>
              <c:f>Sheet1!$C$1</c:f>
              <c:strCache>
                <c:ptCount val="1"/>
                <c:pt idx="0">
                  <c:v>Forest species</c:v>
                </c:pt>
              </c:strCache>
            </c:strRef>
          </c:tx>
          <c:marker>
            <c:symbol val="none"/>
          </c:marker>
          <c:cat>
            <c:numRef>
              <c:f>Sheet1!$A$2:$A$52</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cat>
          <c:val>
            <c:numRef>
              <c:f>Sheet1!$C$2:$C$52</c:f>
              <c:numCache>
                <c:formatCode>General</c:formatCode>
                <c:ptCount val="51"/>
                <c:pt idx="0">
                  <c:v>0.12672046868970072</c:v>
                </c:pt>
                <c:pt idx="1">
                  <c:v>0.21080000000000004</c:v>
                </c:pt>
                <c:pt idx="2">
                  <c:v>0.4617</c:v>
                </c:pt>
                <c:pt idx="3">
                  <c:v>0.64720000000000066</c:v>
                </c:pt>
                <c:pt idx="4">
                  <c:v>0.86570000000000091</c:v>
                </c:pt>
                <c:pt idx="5">
                  <c:v>1.0801000000000001</c:v>
                </c:pt>
                <c:pt idx="6">
                  <c:v>1.3069</c:v>
                </c:pt>
                <c:pt idx="7">
                  <c:v>1.5416999999999987</c:v>
                </c:pt>
                <c:pt idx="8">
                  <c:v>1.78</c:v>
                </c:pt>
                <c:pt idx="9">
                  <c:v>2.0177999999999998</c:v>
                </c:pt>
                <c:pt idx="10">
                  <c:v>2.2519999999999998</c:v>
                </c:pt>
                <c:pt idx="11">
                  <c:v>2.4794999999999972</c:v>
                </c:pt>
                <c:pt idx="12">
                  <c:v>2.6981000000000002</c:v>
                </c:pt>
                <c:pt idx="13">
                  <c:v>2.9060999999999977</c:v>
                </c:pt>
                <c:pt idx="14">
                  <c:v>3.1021999999999998</c:v>
                </c:pt>
                <c:pt idx="15">
                  <c:v>3.2856000000000001</c:v>
                </c:pt>
                <c:pt idx="16">
                  <c:v>3.4558999999999975</c:v>
                </c:pt>
                <c:pt idx="17">
                  <c:v>3.6132</c:v>
                </c:pt>
                <c:pt idx="18">
                  <c:v>3.7574000000000001</c:v>
                </c:pt>
                <c:pt idx="19">
                  <c:v>3.8891</c:v>
                </c:pt>
                <c:pt idx="20">
                  <c:v>4.0088999999999997</c:v>
                </c:pt>
                <c:pt idx="21">
                  <c:v>4.1172999999999975</c:v>
                </c:pt>
                <c:pt idx="22">
                  <c:v>4.2150999999999996</c:v>
                </c:pt>
                <c:pt idx="23">
                  <c:v>4.3029999999999955</c:v>
                </c:pt>
                <c:pt idx="24">
                  <c:v>4.3818999999999999</c:v>
                </c:pt>
                <c:pt idx="25">
                  <c:v>4.4524999999999997</c:v>
                </c:pt>
                <c:pt idx="26">
                  <c:v>4.5154999999999985</c:v>
                </c:pt>
                <c:pt idx="27">
                  <c:v>4.5716000000000063</c:v>
                </c:pt>
                <c:pt idx="28">
                  <c:v>4.6214999999999975</c:v>
                </c:pt>
                <c:pt idx="29">
                  <c:v>4.6657999999999955</c:v>
                </c:pt>
                <c:pt idx="30">
                  <c:v>4.7051999999999996</c:v>
                </c:pt>
                <c:pt idx="31">
                  <c:v>4.74</c:v>
                </c:pt>
                <c:pt idx="32">
                  <c:v>4.7708000000000004</c:v>
                </c:pt>
                <c:pt idx="33">
                  <c:v>4.7980999999999998</c:v>
                </c:pt>
                <c:pt idx="34">
                  <c:v>4.8221999999999943</c:v>
                </c:pt>
                <c:pt idx="35">
                  <c:v>4.8433999999999999</c:v>
                </c:pt>
                <c:pt idx="36">
                  <c:v>4.8621999999999943</c:v>
                </c:pt>
                <c:pt idx="37">
                  <c:v>4.8787000000000003</c:v>
                </c:pt>
                <c:pt idx="38">
                  <c:v>4.8933</c:v>
                </c:pt>
                <c:pt idx="39">
                  <c:v>4.9062000000000063</c:v>
                </c:pt>
                <c:pt idx="40">
                  <c:v>4.9174999999999995</c:v>
                </c:pt>
                <c:pt idx="41">
                  <c:v>4.9273999999999996</c:v>
                </c:pt>
                <c:pt idx="42">
                  <c:v>4.9362000000000066</c:v>
                </c:pt>
                <c:pt idx="43">
                  <c:v>4.9439000000000002</c:v>
                </c:pt>
                <c:pt idx="44">
                  <c:v>4.9507000000000003</c:v>
                </c:pt>
                <c:pt idx="45">
                  <c:v>4.9567000000000014</c:v>
                </c:pt>
                <c:pt idx="46">
                  <c:v>4.9619</c:v>
                </c:pt>
                <c:pt idx="47">
                  <c:v>4.9664999999999999</c:v>
                </c:pt>
                <c:pt idx="48">
                  <c:v>4.9706000000000063</c:v>
                </c:pt>
                <c:pt idx="49">
                  <c:v>4.9741999999999997</c:v>
                </c:pt>
                <c:pt idx="50">
                  <c:v>4.9773000000000014</c:v>
                </c:pt>
              </c:numCache>
            </c:numRef>
          </c:val>
          <c:smooth val="0"/>
        </c:ser>
        <c:dLbls>
          <c:showLegendKey val="0"/>
          <c:showVal val="0"/>
          <c:showCatName val="0"/>
          <c:showSerName val="0"/>
          <c:showPercent val="0"/>
          <c:showBubbleSize val="0"/>
        </c:dLbls>
        <c:marker val="1"/>
        <c:smooth val="0"/>
        <c:axId val="104265600"/>
        <c:axId val="104267776"/>
      </c:lineChart>
      <c:catAx>
        <c:axId val="104265600"/>
        <c:scaling>
          <c:orientation val="minMax"/>
        </c:scaling>
        <c:delete val="0"/>
        <c:axPos val="b"/>
        <c:title>
          <c:tx>
            <c:rich>
              <a:bodyPr/>
              <a:lstStyle/>
              <a:p>
                <a:pPr>
                  <a:defRPr sz="2400"/>
                </a:pPr>
                <a:r>
                  <a:rPr lang="en-US" sz="2400" dirty="0" smtClean="0"/>
                  <a:t>Time (years)</a:t>
                </a:r>
                <a:endParaRPr lang="en-US" sz="2400" dirty="0"/>
              </a:p>
            </c:rich>
          </c:tx>
          <c:layout>
            <c:manualLayout>
              <c:xMode val="edge"/>
              <c:yMode val="edge"/>
              <c:x val="0.41050331481471541"/>
              <c:y val="0.92277456277354664"/>
            </c:manualLayout>
          </c:layout>
          <c:overlay val="0"/>
        </c:title>
        <c:numFmt formatCode="General" sourceLinked="1"/>
        <c:majorTickMark val="out"/>
        <c:minorTickMark val="none"/>
        <c:tickLblPos val="low"/>
        <c:crossAx val="104267776"/>
        <c:crosses val="autoZero"/>
        <c:auto val="1"/>
        <c:lblAlgn val="ctr"/>
        <c:lblOffset val="76"/>
        <c:tickLblSkip val="5"/>
        <c:tickMarkSkip val="5"/>
        <c:noMultiLvlLbl val="0"/>
      </c:catAx>
      <c:valAx>
        <c:axId val="104267776"/>
        <c:scaling>
          <c:orientation val="minMax"/>
        </c:scaling>
        <c:delete val="0"/>
        <c:axPos val="l"/>
        <c:title>
          <c:tx>
            <c:rich>
              <a:bodyPr rot="-5400000" vert="horz"/>
              <a:lstStyle/>
              <a:p>
                <a:pPr>
                  <a:defRPr sz="2800"/>
                </a:pPr>
                <a:r>
                  <a:rPr lang="en-US" sz="2800" dirty="0" smtClean="0"/>
                  <a:t>Leaf area</a:t>
                </a:r>
                <a:r>
                  <a:rPr lang="en-US" sz="2800" baseline="0" dirty="0" smtClean="0"/>
                  <a:t> index</a:t>
                </a:r>
                <a:endParaRPr lang="en-US" sz="2800" dirty="0"/>
              </a:p>
            </c:rich>
          </c:tx>
          <c:overlay val="0"/>
        </c:title>
        <c:numFmt formatCode="General" sourceLinked="1"/>
        <c:majorTickMark val="out"/>
        <c:minorTickMark val="none"/>
        <c:tickLblPos val="nextTo"/>
        <c:crossAx val="104265600"/>
        <c:crossesAt val="1"/>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534067730462508"/>
          <c:y val="4.4861483211979331E-2"/>
          <c:w val="0.71685063672596483"/>
          <c:h val="0.81761958725690009"/>
        </c:manualLayout>
      </c:layout>
      <c:lineChart>
        <c:grouping val="standard"/>
        <c:varyColors val="0"/>
        <c:ser>
          <c:idx val="0"/>
          <c:order val="0"/>
          <c:tx>
            <c:strRef>
              <c:f>Sheet1!$B$1</c:f>
              <c:strCache>
                <c:ptCount val="1"/>
                <c:pt idx="0">
                  <c:v>Sites dominated with savanna species</c:v>
                </c:pt>
              </c:strCache>
            </c:strRef>
          </c:tx>
          <c:marker>
            <c:symbol val="none"/>
          </c:marker>
          <c:cat>
            <c:numRef>
              <c:f>Sheet1!$A$2:$A$52</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cat>
          <c:val>
            <c:numRef>
              <c:f>Sheet1!$B$2:$B$52</c:f>
              <c:numCache>
                <c:formatCode>General</c:formatCode>
                <c:ptCount val="51"/>
                <c:pt idx="0">
                  <c:v>4.8867874268921745E-2</c:v>
                </c:pt>
                <c:pt idx="1">
                  <c:v>4.8800000000000003E-2</c:v>
                </c:pt>
                <c:pt idx="2">
                  <c:v>0.223</c:v>
                </c:pt>
                <c:pt idx="3">
                  <c:v>0.31650000000000039</c:v>
                </c:pt>
                <c:pt idx="4">
                  <c:v>0.42440000000000033</c:v>
                </c:pt>
                <c:pt idx="5">
                  <c:v>0.48600000000000032</c:v>
                </c:pt>
                <c:pt idx="6">
                  <c:v>0.55080000000000062</c:v>
                </c:pt>
                <c:pt idx="7">
                  <c:v>0.61850000000000005</c:v>
                </c:pt>
                <c:pt idx="8">
                  <c:v>0.68880000000000063</c:v>
                </c:pt>
                <c:pt idx="9">
                  <c:v>0.76170000000000093</c:v>
                </c:pt>
                <c:pt idx="10">
                  <c:v>0.83660000000000079</c:v>
                </c:pt>
                <c:pt idx="11">
                  <c:v>0.91359999999999997</c:v>
                </c:pt>
                <c:pt idx="12">
                  <c:v>0.99219999999999997</c:v>
                </c:pt>
                <c:pt idx="13">
                  <c:v>1.0723</c:v>
                </c:pt>
                <c:pt idx="14">
                  <c:v>1.1536999999999986</c:v>
                </c:pt>
                <c:pt idx="15">
                  <c:v>1.2362</c:v>
                </c:pt>
                <c:pt idx="16">
                  <c:v>1.3194999999999986</c:v>
                </c:pt>
                <c:pt idx="17">
                  <c:v>1.4033999999999978</c:v>
                </c:pt>
                <c:pt idx="18">
                  <c:v>1.487799999999998</c:v>
                </c:pt>
                <c:pt idx="19">
                  <c:v>1.5724</c:v>
                </c:pt>
                <c:pt idx="20">
                  <c:v>1.6572</c:v>
                </c:pt>
                <c:pt idx="21">
                  <c:v>1.741899999999998</c:v>
                </c:pt>
                <c:pt idx="22">
                  <c:v>1.8263</c:v>
                </c:pt>
                <c:pt idx="23">
                  <c:v>1.9104000000000001</c:v>
                </c:pt>
                <c:pt idx="24">
                  <c:v>1.9940000000000013</c:v>
                </c:pt>
                <c:pt idx="25">
                  <c:v>2.0768999999999975</c:v>
                </c:pt>
                <c:pt idx="26">
                  <c:v>2.1591</c:v>
                </c:pt>
                <c:pt idx="27">
                  <c:v>2.2404999999999999</c:v>
                </c:pt>
                <c:pt idx="28">
                  <c:v>2.3207999999999998</c:v>
                </c:pt>
                <c:pt idx="29">
                  <c:v>2.4001000000000001</c:v>
                </c:pt>
                <c:pt idx="30">
                  <c:v>2.4782999999999977</c:v>
                </c:pt>
                <c:pt idx="31">
                  <c:v>2.5551999999999997</c:v>
                </c:pt>
                <c:pt idx="32">
                  <c:v>2.6309</c:v>
                </c:pt>
                <c:pt idx="33">
                  <c:v>2.7052</c:v>
                </c:pt>
                <c:pt idx="34">
                  <c:v>2.7780999999999998</c:v>
                </c:pt>
                <c:pt idx="35">
                  <c:v>2.8495999999999997</c:v>
                </c:pt>
                <c:pt idx="36">
                  <c:v>2.9195999999999978</c:v>
                </c:pt>
                <c:pt idx="37">
                  <c:v>2.9881000000000002</c:v>
                </c:pt>
                <c:pt idx="38">
                  <c:v>3.0549999999999997</c:v>
                </c:pt>
                <c:pt idx="39">
                  <c:v>3.1204000000000001</c:v>
                </c:pt>
                <c:pt idx="40">
                  <c:v>3.1842000000000001</c:v>
                </c:pt>
                <c:pt idx="41">
                  <c:v>3.2465000000000002</c:v>
                </c:pt>
                <c:pt idx="42">
                  <c:v>3.3071000000000002</c:v>
                </c:pt>
                <c:pt idx="43">
                  <c:v>3.3660999999999972</c:v>
                </c:pt>
                <c:pt idx="44">
                  <c:v>3.4236</c:v>
                </c:pt>
                <c:pt idx="45">
                  <c:v>3.4793999999999987</c:v>
                </c:pt>
                <c:pt idx="46">
                  <c:v>3.5337000000000001</c:v>
                </c:pt>
                <c:pt idx="47">
                  <c:v>3.5865</c:v>
                </c:pt>
                <c:pt idx="48">
                  <c:v>3.6377000000000002</c:v>
                </c:pt>
                <c:pt idx="49">
                  <c:v>3.6873000000000027</c:v>
                </c:pt>
                <c:pt idx="50">
                  <c:v>3.7355</c:v>
                </c:pt>
              </c:numCache>
            </c:numRef>
          </c:val>
          <c:smooth val="0"/>
        </c:ser>
        <c:ser>
          <c:idx val="1"/>
          <c:order val="1"/>
          <c:tx>
            <c:strRef>
              <c:f>Sheet1!$C$1</c:f>
              <c:strCache>
                <c:ptCount val="1"/>
                <c:pt idx="0">
                  <c:v>Forest species</c:v>
                </c:pt>
              </c:strCache>
            </c:strRef>
          </c:tx>
          <c:marker>
            <c:symbol val="none"/>
          </c:marker>
          <c:cat>
            <c:numRef>
              <c:f>Sheet1!$A$2:$A$52</c:f>
              <c:numCache>
                <c:formatCode>General</c:formatCode>
                <c:ptCount val="5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numCache>
            </c:numRef>
          </c:cat>
          <c:val>
            <c:numRef>
              <c:f>Sheet1!$C$2:$C$52</c:f>
              <c:numCache>
                <c:formatCode>General</c:formatCode>
                <c:ptCount val="51"/>
                <c:pt idx="0">
                  <c:v>0.12672046868970072</c:v>
                </c:pt>
                <c:pt idx="1">
                  <c:v>0.21080000000000004</c:v>
                </c:pt>
                <c:pt idx="2">
                  <c:v>0.4617</c:v>
                </c:pt>
                <c:pt idx="3">
                  <c:v>0.64720000000000066</c:v>
                </c:pt>
                <c:pt idx="4">
                  <c:v>0.86570000000000091</c:v>
                </c:pt>
                <c:pt idx="5">
                  <c:v>1.0801000000000001</c:v>
                </c:pt>
                <c:pt idx="6">
                  <c:v>1.3069</c:v>
                </c:pt>
                <c:pt idx="7">
                  <c:v>1.5416999999999987</c:v>
                </c:pt>
                <c:pt idx="8">
                  <c:v>1.78</c:v>
                </c:pt>
                <c:pt idx="9">
                  <c:v>2.0177999999999998</c:v>
                </c:pt>
                <c:pt idx="10">
                  <c:v>2.2519999999999998</c:v>
                </c:pt>
                <c:pt idx="11">
                  <c:v>2.4794999999999972</c:v>
                </c:pt>
                <c:pt idx="12">
                  <c:v>2.6981000000000002</c:v>
                </c:pt>
                <c:pt idx="13">
                  <c:v>2.9060999999999977</c:v>
                </c:pt>
                <c:pt idx="14">
                  <c:v>3.1021999999999998</c:v>
                </c:pt>
                <c:pt idx="15">
                  <c:v>3.2856000000000001</c:v>
                </c:pt>
                <c:pt idx="16">
                  <c:v>3.4558999999999975</c:v>
                </c:pt>
                <c:pt idx="17">
                  <c:v>3.6132</c:v>
                </c:pt>
                <c:pt idx="18">
                  <c:v>3.7574000000000001</c:v>
                </c:pt>
                <c:pt idx="19">
                  <c:v>3.8891</c:v>
                </c:pt>
                <c:pt idx="20">
                  <c:v>4.0088999999999997</c:v>
                </c:pt>
                <c:pt idx="21">
                  <c:v>4.1172999999999975</c:v>
                </c:pt>
                <c:pt idx="22">
                  <c:v>4.2150999999999996</c:v>
                </c:pt>
                <c:pt idx="23">
                  <c:v>4.3029999999999955</c:v>
                </c:pt>
                <c:pt idx="24">
                  <c:v>4.3818999999999999</c:v>
                </c:pt>
                <c:pt idx="25">
                  <c:v>4.4524999999999997</c:v>
                </c:pt>
                <c:pt idx="26">
                  <c:v>4.5154999999999985</c:v>
                </c:pt>
                <c:pt idx="27">
                  <c:v>4.5716000000000063</c:v>
                </c:pt>
                <c:pt idx="28">
                  <c:v>4.6214999999999975</c:v>
                </c:pt>
                <c:pt idx="29">
                  <c:v>4.6657999999999955</c:v>
                </c:pt>
                <c:pt idx="30">
                  <c:v>4.7051999999999996</c:v>
                </c:pt>
                <c:pt idx="31">
                  <c:v>4.74</c:v>
                </c:pt>
                <c:pt idx="32">
                  <c:v>4.7708000000000004</c:v>
                </c:pt>
                <c:pt idx="33">
                  <c:v>4.7980999999999998</c:v>
                </c:pt>
                <c:pt idx="34">
                  <c:v>4.8221999999999943</c:v>
                </c:pt>
                <c:pt idx="35">
                  <c:v>4.8433999999999999</c:v>
                </c:pt>
                <c:pt idx="36">
                  <c:v>4.8621999999999943</c:v>
                </c:pt>
                <c:pt idx="37">
                  <c:v>4.8787000000000003</c:v>
                </c:pt>
                <c:pt idx="38">
                  <c:v>4.8933</c:v>
                </c:pt>
                <c:pt idx="39">
                  <c:v>4.9062000000000063</c:v>
                </c:pt>
                <c:pt idx="40">
                  <c:v>4.9174999999999995</c:v>
                </c:pt>
                <c:pt idx="41">
                  <c:v>4.9273999999999996</c:v>
                </c:pt>
                <c:pt idx="42">
                  <c:v>4.9362000000000066</c:v>
                </c:pt>
                <c:pt idx="43">
                  <c:v>4.9439000000000002</c:v>
                </c:pt>
                <c:pt idx="44">
                  <c:v>4.9507000000000003</c:v>
                </c:pt>
                <c:pt idx="45">
                  <c:v>4.9567000000000014</c:v>
                </c:pt>
                <c:pt idx="46">
                  <c:v>4.9619</c:v>
                </c:pt>
                <c:pt idx="47">
                  <c:v>4.9664999999999999</c:v>
                </c:pt>
                <c:pt idx="48">
                  <c:v>4.9706000000000063</c:v>
                </c:pt>
                <c:pt idx="49">
                  <c:v>4.9741999999999997</c:v>
                </c:pt>
                <c:pt idx="50">
                  <c:v>4.9773000000000014</c:v>
                </c:pt>
              </c:numCache>
            </c:numRef>
          </c:val>
          <c:smooth val="0"/>
        </c:ser>
        <c:dLbls>
          <c:showLegendKey val="0"/>
          <c:showVal val="0"/>
          <c:showCatName val="0"/>
          <c:showSerName val="0"/>
          <c:showPercent val="0"/>
          <c:showBubbleSize val="0"/>
        </c:dLbls>
        <c:marker val="1"/>
        <c:smooth val="0"/>
        <c:axId val="103957248"/>
        <c:axId val="103959168"/>
      </c:lineChart>
      <c:catAx>
        <c:axId val="103957248"/>
        <c:scaling>
          <c:orientation val="minMax"/>
        </c:scaling>
        <c:delete val="0"/>
        <c:axPos val="b"/>
        <c:title>
          <c:tx>
            <c:rich>
              <a:bodyPr/>
              <a:lstStyle/>
              <a:p>
                <a:pPr>
                  <a:defRPr sz="2400"/>
                </a:pPr>
                <a:r>
                  <a:rPr lang="en-US" sz="2400" dirty="0" smtClean="0"/>
                  <a:t>Time (years)</a:t>
                </a:r>
                <a:endParaRPr lang="en-US" sz="2400" dirty="0"/>
              </a:p>
            </c:rich>
          </c:tx>
          <c:layout>
            <c:manualLayout>
              <c:xMode val="edge"/>
              <c:yMode val="edge"/>
              <c:x val="0.41050331481471541"/>
              <c:y val="0.92277456277354664"/>
            </c:manualLayout>
          </c:layout>
          <c:overlay val="0"/>
        </c:title>
        <c:numFmt formatCode="General" sourceLinked="1"/>
        <c:majorTickMark val="out"/>
        <c:minorTickMark val="none"/>
        <c:tickLblPos val="low"/>
        <c:crossAx val="103959168"/>
        <c:crosses val="autoZero"/>
        <c:auto val="1"/>
        <c:lblAlgn val="ctr"/>
        <c:lblOffset val="76"/>
        <c:tickLblSkip val="5"/>
        <c:tickMarkSkip val="5"/>
        <c:noMultiLvlLbl val="0"/>
      </c:catAx>
      <c:valAx>
        <c:axId val="103959168"/>
        <c:scaling>
          <c:orientation val="minMax"/>
        </c:scaling>
        <c:delete val="0"/>
        <c:axPos val="l"/>
        <c:title>
          <c:tx>
            <c:rich>
              <a:bodyPr rot="-5400000" vert="horz"/>
              <a:lstStyle/>
              <a:p>
                <a:pPr>
                  <a:defRPr sz="2800"/>
                </a:pPr>
                <a:r>
                  <a:rPr lang="en-US" sz="2800" dirty="0" smtClean="0"/>
                  <a:t>Leaf area</a:t>
                </a:r>
                <a:r>
                  <a:rPr lang="en-US" sz="2800" baseline="0" dirty="0" smtClean="0"/>
                  <a:t> index</a:t>
                </a:r>
                <a:endParaRPr lang="en-US" sz="2800" dirty="0"/>
              </a:p>
            </c:rich>
          </c:tx>
          <c:overlay val="0"/>
        </c:title>
        <c:numFmt formatCode="General" sourceLinked="1"/>
        <c:majorTickMark val="out"/>
        <c:minorTickMark val="none"/>
        <c:tickLblPos val="nextTo"/>
        <c:crossAx val="103957248"/>
        <c:crossesAt val="1"/>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8.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image" Target="../media/image56.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5" Type="http://schemas.openxmlformats.org/officeDocument/2006/relationships/image" Target="../media/image32.wmf"/><Relationship Id="rId4" Type="http://schemas.openxmlformats.org/officeDocument/2006/relationships/image" Target="../media/image31.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0.495</cdr:x>
      <cdr:y>0.06393</cdr:y>
    </cdr:from>
    <cdr:to>
      <cdr:x>0.89008</cdr:x>
      <cdr:y>0.25059</cdr:y>
    </cdr:to>
    <cdr:sp macro="" textlink="">
      <cdr:nvSpPr>
        <cdr:cNvPr id="2" name="TextBox 1"/>
        <cdr:cNvSpPr txBox="1"/>
      </cdr:nvSpPr>
      <cdr:spPr>
        <a:xfrm xmlns:a="http://schemas.openxmlformats.org/drawingml/2006/main">
          <a:off x="4033379" y="313150"/>
          <a:ext cx="3219189"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0.495</cdr:x>
      <cdr:y>0.06393</cdr:y>
    </cdr:from>
    <cdr:to>
      <cdr:x>0.89008</cdr:x>
      <cdr:y>0.25059</cdr:y>
    </cdr:to>
    <cdr:sp macro="" textlink="">
      <cdr:nvSpPr>
        <cdr:cNvPr id="2" name="TextBox 1"/>
        <cdr:cNvSpPr txBox="1"/>
      </cdr:nvSpPr>
      <cdr:spPr>
        <a:xfrm xmlns:a="http://schemas.openxmlformats.org/drawingml/2006/main">
          <a:off x="4033379" y="313150"/>
          <a:ext cx="3219189"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0.495</cdr:x>
      <cdr:y>0.06393</cdr:y>
    </cdr:from>
    <cdr:to>
      <cdr:x>0.89008</cdr:x>
      <cdr:y>0.25059</cdr:y>
    </cdr:to>
    <cdr:sp macro="" textlink="">
      <cdr:nvSpPr>
        <cdr:cNvPr id="2" name="TextBox 1"/>
        <cdr:cNvSpPr txBox="1"/>
      </cdr:nvSpPr>
      <cdr:spPr>
        <a:xfrm xmlns:a="http://schemas.openxmlformats.org/drawingml/2006/main">
          <a:off x="4033379" y="313150"/>
          <a:ext cx="3219189"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AC410811-DD3F-41C5-9264-15A275A56EC6}" type="datetimeFigureOut">
              <a:rPr lang="en-US" smtClean="0"/>
              <a:t>6/6/2013</a:t>
            </a:fld>
            <a:endParaRPr lang="en-US"/>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A074DCD3-4915-459E-A56C-353428B76E81}" type="slidenum">
              <a:rPr lang="en-US" smtClean="0"/>
              <a:t>‹#›</a:t>
            </a:fld>
            <a:endParaRPr lang="en-US"/>
          </a:p>
        </p:txBody>
      </p:sp>
    </p:spTree>
    <p:extLst>
      <p:ext uri="{BB962C8B-B14F-4D97-AF65-F5344CB8AC3E}">
        <p14:creationId xmlns:p14="http://schemas.microsoft.com/office/powerpoint/2010/main" val="1594186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a:lvl1pPr>
          </a:lstStyle>
          <a:p>
            <a:fld id="{DEBDA878-C5E7-4844-A6B8-D4F7BF9207EB}" type="datetimeFigureOut">
              <a:rPr lang="en-US" smtClean="0"/>
              <a:pPr/>
              <a:t>6/6/2013</a:t>
            </a:fld>
            <a:endParaRPr lang="en-US"/>
          </a:p>
        </p:txBody>
      </p:sp>
      <p:sp>
        <p:nvSpPr>
          <p:cNvPr id="4" name="Slide Image Placeholder 3"/>
          <p:cNvSpPr>
            <a:spLocks noGrp="1" noRot="1" noChangeAspect="1"/>
          </p:cNvSpPr>
          <p:nvPr>
            <p:ph type="sldImg" idx="2"/>
          </p:nvPr>
        </p:nvSpPr>
        <p:spPr>
          <a:xfrm>
            <a:off x="1101725" y="698500"/>
            <a:ext cx="4654550" cy="3492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a:lvl1pPr>
          </a:lstStyle>
          <a:p>
            <a:fld id="{F549BB0F-EE9A-4C4F-B12C-F6DA64CF62FE}" type="slidenum">
              <a:rPr lang="en-US" smtClean="0"/>
              <a:pPr/>
              <a:t>‹#›</a:t>
            </a:fld>
            <a:endParaRPr lang="en-US"/>
          </a:p>
        </p:txBody>
      </p:sp>
    </p:spTree>
    <p:extLst>
      <p:ext uri="{BB962C8B-B14F-4D97-AF65-F5344CB8AC3E}">
        <p14:creationId xmlns:p14="http://schemas.microsoft.com/office/powerpoint/2010/main" val="2222541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not the</a:t>
            </a:r>
            <a:r>
              <a:rPr lang="en-US" baseline="0" dirty="0" smtClean="0"/>
              <a:t> title that I claimed I would speak about. That talk never evolved. However, as you will see, the results from our work provides a framework that lends itself quite well to global dynamic vegetation modeling, though to my knowledge, only Simon’s </a:t>
            </a:r>
            <a:r>
              <a:rPr lang="en-US" baseline="0" dirty="0" err="1" smtClean="0"/>
              <a:t>encorporates</a:t>
            </a:r>
            <a:r>
              <a:rPr lang="en-US" baseline="0" dirty="0" smtClean="0"/>
              <a:t> anything similar to this.</a:t>
            </a:r>
            <a:endParaRPr lang="en-US" dirty="0"/>
          </a:p>
        </p:txBody>
      </p:sp>
      <p:sp>
        <p:nvSpPr>
          <p:cNvPr id="4" name="Slide Number Placeholder 3"/>
          <p:cNvSpPr>
            <a:spLocks noGrp="1"/>
          </p:cNvSpPr>
          <p:nvPr>
            <p:ph type="sldNum" sz="quarter" idx="10"/>
          </p:nvPr>
        </p:nvSpPr>
        <p:spPr/>
        <p:txBody>
          <a:bodyPr/>
          <a:lstStyle/>
          <a:p>
            <a:fld id="{F549BB0F-EE9A-4C4F-B12C-F6DA64CF62F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r>
              <a:rPr lang="en-US" dirty="0" smtClean="0"/>
              <a:t>Now if</a:t>
            </a:r>
            <a:r>
              <a:rPr lang="en-US" baseline="0" dirty="0" smtClean="0"/>
              <a:t> you recognize that either savanna or forest is possible in these areas, it is easy to fall into the </a:t>
            </a:r>
            <a:r>
              <a:rPr lang="en-US" baseline="0" dirty="0" err="1" smtClean="0"/>
              <a:t>the</a:t>
            </a:r>
            <a:r>
              <a:rPr lang="en-US" baseline="0" dirty="0" smtClean="0"/>
              <a:t> trap of </a:t>
            </a:r>
            <a:r>
              <a:rPr lang="en-US" baseline="0" dirty="0" err="1" smtClean="0"/>
              <a:t>beleiving</a:t>
            </a:r>
            <a:r>
              <a:rPr lang="en-US" baseline="0" dirty="0" smtClean="0"/>
              <a:t> that humans are responsible for these savannas.</a:t>
            </a:r>
            <a:endParaRPr lang="en-US" dirty="0" smtClean="0"/>
          </a:p>
          <a:p>
            <a:r>
              <a:rPr lang="en-US" dirty="0" smtClean="0"/>
              <a:t>This graph shows changes</a:t>
            </a:r>
            <a:r>
              <a:rPr lang="en-US" baseline="0" dirty="0" smtClean="0"/>
              <a:t> in carbon isotopes in the enable of large mammals in four regions across the globe. What it shows is that their diets changed from C3 to C4.</a:t>
            </a:r>
            <a:endParaRPr lang="en-US" dirty="0" smtClean="0"/>
          </a:p>
        </p:txBody>
      </p:sp>
      <p:sp>
        <p:nvSpPr>
          <p:cNvPr id="93188" name="Slide Number Placeholder 3"/>
          <p:cNvSpPr>
            <a:spLocks noGrp="1"/>
          </p:cNvSpPr>
          <p:nvPr>
            <p:ph type="sldNum" sz="quarter" idx="5"/>
          </p:nvPr>
        </p:nvSpPr>
        <p:spPr/>
        <p:txBody>
          <a:bodyPr/>
          <a:lstStyle/>
          <a:p>
            <a:pPr>
              <a:defRPr/>
            </a:pPr>
            <a:fld id="{619CC0E3-0669-4C60-A9F7-770DE905FBFE}" type="slidenum">
              <a:rPr lang="pt-BR">
                <a:solidFill>
                  <a:srgbClr val="EEECE1"/>
                </a:solidFill>
              </a:rPr>
              <a:pPr>
                <a:defRPr/>
              </a:pPr>
              <a:t>10</a:t>
            </a:fld>
            <a:endParaRPr lang="pt-BR">
              <a:solidFill>
                <a:srgbClr val="EEECE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Brazilian</a:t>
            </a:r>
            <a:r>
              <a:rPr lang="en-US" baseline="0" dirty="0" smtClean="0"/>
              <a:t> savannas, this is supported by recent </a:t>
            </a:r>
            <a:r>
              <a:rPr lang="en-US" baseline="0" dirty="0" err="1" smtClean="0"/>
              <a:t>phylogenetic</a:t>
            </a:r>
            <a:r>
              <a:rPr lang="en-US" baseline="0" dirty="0" smtClean="0"/>
              <a:t> work…</a:t>
            </a:r>
            <a:endParaRPr lang="en-US" dirty="0"/>
          </a:p>
        </p:txBody>
      </p:sp>
      <p:sp>
        <p:nvSpPr>
          <p:cNvPr id="4" name="Slide Number Placeholder 3"/>
          <p:cNvSpPr>
            <a:spLocks noGrp="1"/>
          </p:cNvSpPr>
          <p:nvPr>
            <p:ph type="sldNum" sz="quarter" idx="10"/>
          </p:nvPr>
        </p:nvSpPr>
        <p:spPr/>
        <p:txBody>
          <a:bodyPr/>
          <a:lstStyle/>
          <a:p>
            <a:fld id="{F549BB0F-EE9A-4C4F-B12C-F6DA64CF62FE}"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p:spPr>
        <p:txBody>
          <a:bodyPr/>
          <a:lstStyle/>
          <a:p>
            <a:r>
              <a:rPr lang="en-US" dirty="0" smtClean="0"/>
              <a:t>I should mention that these generalizations are not based on just a few</a:t>
            </a:r>
            <a:r>
              <a:rPr lang="en-US" baseline="0" dirty="0" smtClean="0"/>
              <a:t> species</a:t>
            </a:r>
            <a:endParaRPr lang="en-US" dirty="0" smtClean="0"/>
          </a:p>
          <a:p>
            <a:endParaRPr lang="en-US" dirty="0" smtClean="0"/>
          </a:p>
        </p:txBody>
      </p:sp>
      <p:sp>
        <p:nvSpPr>
          <p:cNvPr id="57348" name="Slide Number Placeholder 3"/>
          <p:cNvSpPr>
            <a:spLocks noGrp="1"/>
          </p:cNvSpPr>
          <p:nvPr>
            <p:ph type="sldNum" sz="quarter" idx="5"/>
          </p:nvPr>
        </p:nvSpPr>
        <p:spPr>
          <a:noFill/>
        </p:spPr>
        <p:txBody>
          <a:bodyPr/>
          <a:lstStyle/>
          <a:p>
            <a:fld id="{89699E31-A63D-410F-A17A-3A5D6A8F7BAC}" type="slidenum">
              <a:rPr lang="pt-BR" smtClean="0">
                <a:solidFill>
                  <a:prstClr val="black"/>
                </a:solidFill>
              </a:rPr>
              <a:pPr/>
              <a:t>12</a:t>
            </a:fld>
            <a:endParaRPr lang="pt-BR" smtClean="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given</a:t>
            </a:r>
            <a:r>
              <a:rPr lang="en-US" baseline="0" dirty="0" smtClean="0"/>
              <a:t> that these evolutionary changes will influence how plants interact with their environment, they have the potential to influence ecosystem properties and vegetation dynamics.</a:t>
            </a:r>
            <a:endParaRPr lang="en-US" dirty="0" smtClean="0"/>
          </a:p>
          <a:p>
            <a:r>
              <a:rPr lang="en-US" dirty="0" smtClean="0"/>
              <a:t>The selective pressures</a:t>
            </a:r>
            <a:r>
              <a:rPr lang="en-US" baseline="0" dirty="0" smtClean="0"/>
              <a:t> provide great insight into the dominant factors that limit tree success.</a:t>
            </a:r>
          </a:p>
          <a:p>
            <a:r>
              <a:rPr lang="en-US" baseline="0" dirty="0" smtClean="0"/>
              <a:t>The second question is relevant for understanding how vegetation is likely to shift in response to climate change, etc.</a:t>
            </a:r>
            <a:endParaRPr lang="en-US" dirty="0"/>
          </a:p>
        </p:txBody>
      </p:sp>
      <p:sp>
        <p:nvSpPr>
          <p:cNvPr id="4" name="Slide Number Placeholder 3"/>
          <p:cNvSpPr>
            <a:spLocks noGrp="1"/>
          </p:cNvSpPr>
          <p:nvPr>
            <p:ph type="sldNum" sz="quarter" idx="10"/>
          </p:nvPr>
        </p:nvSpPr>
        <p:spPr/>
        <p:txBody>
          <a:bodyPr/>
          <a:lstStyle/>
          <a:p>
            <a:fld id="{F549BB0F-EE9A-4C4F-B12C-F6DA64CF62FE}"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49BB0F-EE9A-4C4F-B12C-F6DA64CF62F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549BB0F-EE9A-4C4F-B12C-F6DA64CF62FE}" type="slidenum">
              <a:rPr lang="en-US" smtClean="0"/>
              <a:pPr/>
              <a:t>15</a:t>
            </a:fld>
            <a:endParaRPr lang="en-US"/>
          </a:p>
        </p:txBody>
      </p:sp>
    </p:spTree>
    <p:extLst>
      <p:ext uri="{BB962C8B-B14F-4D97-AF65-F5344CB8AC3E}">
        <p14:creationId xmlns:p14="http://schemas.microsoft.com/office/powerpoint/2010/main" val="3640507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selective pressures</a:t>
            </a:r>
            <a:r>
              <a:rPr lang="en-US" baseline="0" dirty="0" smtClean="0"/>
              <a:t> provide great insight into the dominant factors that limit tree success.</a:t>
            </a:r>
          </a:p>
          <a:p>
            <a:r>
              <a:rPr lang="en-US" baseline="0" dirty="0" smtClean="0"/>
              <a:t>The second question is relevant for understanding how vegetation is likely to shift in response to climate change, etc.</a:t>
            </a:r>
            <a:endParaRPr lang="en-US" dirty="0"/>
          </a:p>
        </p:txBody>
      </p:sp>
      <p:sp>
        <p:nvSpPr>
          <p:cNvPr id="4" name="Slide Number Placeholder 3"/>
          <p:cNvSpPr>
            <a:spLocks noGrp="1"/>
          </p:cNvSpPr>
          <p:nvPr>
            <p:ph type="sldNum" sz="quarter" idx="10"/>
          </p:nvPr>
        </p:nvSpPr>
        <p:spPr/>
        <p:txBody>
          <a:bodyPr/>
          <a:lstStyle/>
          <a:p>
            <a:fld id="{F549BB0F-EE9A-4C4F-B12C-F6DA64CF62FE}" type="slidenum">
              <a:rPr lang="en-US" smtClean="0">
                <a:solidFill>
                  <a:prstClr val="black"/>
                </a:solidFill>
              </a:rPr>
              <a:pPr/>
              <a:t>17</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r>
              <a:rPr lang="en-US" dirty="0" smtClean="0"/>
              <a:t>Some of the more surprising results we have had is that there was no difference in tree whole-plant mortality in response to fire</a:t>
            </a:r>
          </a:p>
        </p:txBody>
      </p:sp>
      <p:sp>
        <p:nvSpPr>
          <p:cNvPr id="76804" name="Slide Number Placeholder 3"/>
          <p:cNvSpPr>
            <a:spLocks noGrp="1"/>
          </p:cNvSpPr>
          <p:nvPr>
            <p:ph type="sldNum" sz="quarter" idx="5"/>
          </p:nvPr>
        </p:nvSpPr>
        <p:spPr>
          <a:noFill/>
        </p:spPr>
        <p:txBody>
          <a:bodyPr/>
          <a:lstStyle/>
          <a:p>
            <a:fld id="{2EF1573A-4469-4601-895B-9968ED0D2509}" type="slidenum">
              <a:rPr lang="pt-BR" smtClean="0"/>
              <a:pPr/>
              <a:t>18</a:t>
            </a:fld>
            <a:endParaRPr lang="pt-B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ln/>
        </p:spPr>
        <p:txBody>
          <a:bodyPr/>
          <a:lstStyle/>
          <a:p>
            <a:pPr>
              <a:defRPr/>
            </a:pPr>
            <a:r>
              <a:rPr lang="en-US" dirty="0" smtClean="0"/>
              <a:t>Where fire is common, the concept of the fire trap is relevant</a:t>
            </a:r>
          </a:p>
          <a:p>
            <a:pPr>
              <a:defRPr/>
            </a:pPr>
            <a:r>
              <a:rPr lang="en-US" dirty="0" smtClean="0"/>
              <a:t>Escaping the fire trap within a given period without fire will depend on rate of tree growth and size at which fire resistance is attained.</a:t>
            </a:r>
          </a:p>
          <a:p>
            <a:pPr>
              <a:defRPr/>
            </a:pPr>
            <a:r>
              <a:rPr lang="en-US" dirty="0" smtClean="0"/>
              <a:t>Reaching </a:t>
            </a:r>
            <a:r>
              <a:rPr lang="en-US" dirty="0" err="1" smtClean="0"/>
              <a:t>theshold</a:t>
            </a:r>
            <a:r>
              <a:rPr lang="en-US" dirty="0" smtClean="0"/>
              <a:t> size is critical because it will determine whether a tree</a:t>
            </a:r>
            <a:r>
              <a:rPr lang="en-US" baseline="0" dirty="0" smtClean="0"/>
              <a:t> reaches a size where it can reproduce sexually and to contribute substantially to tree cover.</a:t>
            </a:r>
            <a:endParaRPr lang="en-US" dirty="0" smtClean="0"/>
          </a:p>
          <a:p>
            <a:pPr marL="228600" indent="-228600">
              <a:buFontTx/>
              <a:buAutoNum type="arabicParenR"/>
              <a:defRPr/>
            </a:pPr>
            <a:r>
              <a:rPr lang="en-US" dirty="0" smtClean="0"/>
              <a:t>Grow fast</a:t>
            </a:r>
          </a:p>
          <a:p>
            <a:pPr marL="228600" indent="-228600">
              <a:buFontTx/>
              <a:buAutoNum type="arabicParenR"/>
              <a:defRPr/>
            </a:pPr>
            <a:r>
              <a:rPr lang="en-US" dirty="0" smtClean="0"/>
              <a:t>Reach fire resistance at a smaller size</a:t>
            </a:r>
          </a:p>
        </p:txBody>
      </p:sp>
      <p:sp>
        <p:nvSpPr>
          <p:cNvPr id="78852" name="Slide Number Placeholder 3"/>
          <p:cNvSpPr>
            <a:spLocks noGrp="1"/>
          </p:cNvSpPr>
          <p:nvPr>
            <p:ph type="sldNum" sz="quarter" idx="5"/>
          </p:nvPr>
        </p:nvSpPr>
        <p:spPr>
          <a:noFill/>
        </p:spPr>
        <p:txBody>
          <a:bodyPr/>
          <a:lstStyle/>
          <a:p>
            <a:fld id="{BCAFCF0F-82D2-408E-B81F-616853552E8B}" type="slidenum">
              <a:rPr lang="pt-BR" smtClean="0">
                <a:solidFill>
                  <a:prstClr val="black"/>
                </a:solidFill>
              </a:rPr>
              <a:pPr/>
              <a:t>19</a:t>
            </a:fld>
            <a:endParaRPr lang="pt-BR" smtClean="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ln/>
        </p:spPr>
        <p:txBody>
          <a:bodyPr/>
          <a:lstStyle/>
          <a:p>
            <a:pPr>
              <a:defRPr/>
            </a:pPr>
            <a:r>
              <a:rPr lang="en-US" dirty="0" smtClean="0"/>
              <a:t>Where fire is common, the concept of the fire trap is relevant</a:t>
            </a:r>
          </a:p>
          <a:p>
            <a:pPr>
              <a:defRPr/>
            </a:pPr>
            <a:r>
              <a:rPr lang="en-US" dirty="0" smtClean="0"/>
              <a:t>Escaping the fire trap within a given period without fire will depend on rate of tree growth and size at which fire resistance is attained.</a:t>
            </a:r>
          </a:p>
          <a:p>
            <a:pPr>
              <a:defRPr/>
            </a:pPr>
            <a:r>
              <a:rPr lang="en-US" dirty="0" smtClean="0"/>
              <a:t>Reaching </a:t>
            </a:r>
            <a:r>
              <a:rPr lang="en-US" dirty="0" err="1" smtClean="0"/>
              <a:t>theshold</a:t>
            </a:r>
            <a:r>
              <a:rPr lang="en-US" dirty="0" smtClean="0"/>
              <a:t> size is critical because it will determine whether a tree</a:t>
            </a:r>
            <a:r>
              <a:rPr lang="en-US" baseline="0" dirty="0" smtClean="0"/>
              <a:t> reaches a size where it can reproduce sexually and to contribute substantially to tree cover.</a:t>
            </a:r>
            <a:endParaRPr lang="en-US" dirty="0" smtClean="0"/>
          </a:p>
          <a:p>
            <a:pPr marL="228600" indent="-228600">
              <a:buFontTx/>
              <a:buAutoNum type="arabicParenR"/>
              <a:defRPr/>
            </a:pPr>
            <a:r>
              <a:rPr lang="en-US" dirty="0" smtClean="0"/>
              <a:t>Grow fast</a:t>
            </a:r>
          </a:p>
          <a:p>
            <a:pPr marL="228600" indent="-228600">
              <a:buFontTx/>
              <a:buAutoNum type="arabicParenR"/>
              <a:defRPr/>
            </a:pPr>
            <a:r>
              <a:rPr lang="en-US" dirty="0" smtClean="0"/>
              <a:t>Reach fire resistance at a smaller size</a:t>
            </a:r>
          </a:p>
        </p:txBody>
      </p:sp>
      <p:sp>
        <p:nvSpPr>
          <p:cNvPr id="78852" name="Slide Number Placeholder 3"/>
          <p:cNvSpPr>
            <a:spLocks noGrp="1"/>
          </p:cNvSpPr>
          <p:nvPr>
            <p:ph type="sldNum" sz="quarter" idx="5"/>
          </p:nvPr>
        </p:nvSpPr>
        <p:spPr>
          <a:noFill/>
        </p:spPr>
        <p:txBody>
          <a:bodyPr/>
          <a:lstStyle/>
          <a:p>
            <a:fld id="{BCAFCF0F-82D2-408E-B81F-616853552E8B}" type="slidenum">
              <a:rPr lang="pt-BR" smtClean="0">
                <a:solidFill>
                  <a:prstClr val="black"/>
                </a:solidFill>
              </a:rPr>
              <a:pPr/>
              <a:t>20</a:t>
            </a:fld>
            <a:endParaRPr lang="pt-BR" smtClean="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ln/>
        </p:spPr>
        <p:txBody>
          <a:bodyPr/>
          <a:lstStyle/>
          <a:p>
            <a:pPr>
              <a:defRPr/>
            </a:pPr>
            <a:r>
              <a:rPr lang="en-US" dirty="0" smtClean="0"/>
              <a:t>I want to begin by introducing my study system. I will be talking about work we have been undertaking in the </a:t>
            </a:r>
            <a:r>
              <a:rPr lang="en-US" dirty="0" err="1" smtClean="0"/>
              <a:t>cerrado</a:t>
            </a:r>
            <a:r>
              <a:rPr lang="en-US" dirty="0" smtClean="0"/>
              <a:t> region of Brazil.  This is an area that is predominantly savanna vegetation, but with a number of forest types.</a:t>
            </a:r>
          </a:p>
          <a:p>
            <a:pPr marL="231751" indent="-231751">
              <a:buFontTx/>
              <a:buAutoNum type="arabicParenR"/>
              <a:defRPr/>
            </a:pPr>
            <a:r>
              <a:rPr lang="en-US" dirty="0" smtClean="0"/>
              <a:t>Mostly savanna</a:t>
            </a:r>
          </a:p>
          <a:p>
            <a:pPr marL="231751" indent="-231751">
              <a:buFontTx/>
              <a:buAutoNum type="arabicParenR"/>
              <a:defRPr/>
            </a:pPr>
            <a:r>
              <a:rPr lang="en-US" dirty="0" smtClean="0"/>
              <a:t>Dry season, most of area receives</a:t>
            </a:r>
            <a:r>
              <a:rPr lang="en-US" baseline="0" dirty="0" smtClean="0"/>
              <a:t> over 1200 mm yr</a:t>
            </a:r>
            <a:endParaRPr lang="en-US" dirty="0" smtClean="0"/>
          </a:p>
          <a:p>
            <a:pPr marL="231751" indent="-231751">
              <a:buFontTx/>
              <a:buAutoNum type="arabicParenR"/>
              <a:defRPr/>
            </a:pPr>
            <a:r>
              <a:rPr lang="en-US" dirty="0" smtClean="0"/>
              <a:t>Nutrient limited</a:t>
            </a:r>
          </a:p>
          <a:p>
            <a:pPr marL="231751" indent="-231751">
              <a:buFontTx/>
              <a:buAutoNum type="arabicParenR"/>
              <a:defRPr/>
            </a:pPr>
            <a:r>
              <a:rPr lang="en-US" dirty="0" smtClean="0"/>
              <a:t>No herbivores</a:t>
            </a:r>
          </a:p>
          <a:p>
            <a:pPr marL="231751" indent="-231751">
              <a:buFontTx/>
              <a:buNone/>
              <a:defRPr/>
            </a:pPr>
            <a:endParaRPr lang="en-US" dirty="0" smtClean="0"/>
          </a:p>
          <a:p>
            <a:pPr marL="231751" indent="-231751">
              <a:buFontTx/>
              <a:buNone/>
              <a:defRPr/>
            </a:pPr>
            <a:r>
              <a:rPr lang="en-US" dirty="0" smtClean="0"/>
              <a:t>This </a:t>
            </a:r>
            <a:r>
              <a:rPr lang="en-US" dirty="0" err="1" smtClean="0"/>
              <a:t>variantion</a:t>
            </a:r>
            <a:r>
              <a:rPr lang="en-US" baseline="0" dirty="0" smtClean="0"/>
              <a:t> in tree cover begs the age-old question in savannas:</a:t>
            </a:r>
            <a:endParaRPr lang="en-US" dirty="0" smtClean="0"/>
          </a:p>
        </p:txBody>
      </p:sp>
      <p:sp>
        <p:nvSpPr>
          <p:cNvPr id="91140" name="Slide Number Placeholder 3"/>
          <p:cNvSpPr>
            <a:spLocks noGrp="1"/>
          </p:cNvSpPr>
          <p:nvPr>
            <p:ph type="sldNum" sz="quarter" idx="5"/>
          </p:nvPr>
        </p:nvSpPr>
        <p:spPr>
          <a:noFill/>
        </p:spPr>
        <p:txBody>
          <a:bodyPr/>
          <a:lstStyle/>
          <a:p>
            <a:fld id="{DECB773B-3AD5-41F7-B818-21D94C242452}" type="slidenum">
              <a:rPr lang="pt-BR" smtClean="0">
                <a:solidFill>
                  <a:prstClr val="black"/>
                </a:solidFill>
              </a:rPr>
              <a:pPr/>
              <a:t>2</a:t>
            </a:fld>
            <a:endParaRPr lang="pt-BR"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ln/>
        </p:spPr>
        <p:txBody>
          <a:bodyPr/>
          <a:lstStyle/>
          <a:p>
            <a:pPr>
              <a:defRPr/>
            </a:pPr>
            <a:r>
              <a:rPr lang="en-US" dirty="0" smtClean="0"/>
              <a:t>Where fire is common, the concept of the fire trap is relevant</a:t>
            </a:r>
          </a:p>
          <a:p>
            <a:pPr>
              <a:defRPr/>
            </a:pPr>
            <a:r>
              <a:rPr lang="en-US" dirty="0" smtClean="0"/>
              <a:t>Escaping the fire trap within a given period without fire will depend on rate of tree growth and size at which fire resistance is attained.</a:t>
            </a:r>
          </a:p>
          <a:p>
            <a:pPr>
              <a:defRPr/>
            </a:pPr>
            <a:r>
              <a:rPr lang="en-US" dirty="0" smtClean="0"/>
              <a:t>Reaching </a:t>
            </a:r>
            <a:r>
              <a:rPr lang="en-US" dirty="0" err="1" smtClean="0"/>
              <a:t>theshold</a:t>
            </a:r>
            <a:r>
              <a:rPr lang="en-US" dirty="0" smtClean="0"/>
              <a:t> size is critical because it will determine whether a tree</a:t>
            </a:r>
            <a:r>
              <a:rPr lang="en-US" baseline="0" dirty="0" smtClean="0"/>
              <a:t> reaches a size where it can reproduce sexually and to contribute substantially to tree cover.</a:t>
            </a:r>
            <a:endParaRPr lang="en-US" dirty="0" smtClean="0"/>
          </a:p>
          <a:p>
            <a:pPr marL="228600" indent="-228600">
              <a:buFontTx/>
              <a:buAutoNum type="arabicParenR"/>
              <a:defRPr/>
            </a:pPr>
            <a:r>
              <a:rPr lang="en-US" dirty="0" smtClean="0"/>
              <a:t>Grow fast</a:t>
            </a:r>
          </a:p>
          <a:p>
            <a:pPr marL="228600" indent="-228600">
              <a:buFontTx/>
              <a:buAutoNum type="arabicParenR"/>
              <a:defRPr/>
            </a:pPr>
            <a:r>
              <a:rPr lang="en-US" dirty="0" smtClean="0"/>
              <a:t>Reach fire resistance at a smaller size</a:t>
            </a:r>
          </a:p>
        </p:txBody>
      </p:sp>
      <p:sp>
        <p:nvSpPr>
          <p:cNvPr id="78852" name="Slide Number Placeholder 3"/>
          <p:cNvSpPr>
            <a:spLocks noGrp="1"/>
          </p:cNvSpPr>
          <p:nvPr>
            <p:ph type="sldNum" sz="quarter" idx="5"/>
          </p:nvPr>
        </p:nvSpPr>
        <p:spPr>
          <a:noFill/>
        </p:spPr>
        <p:txBody>
          <a:bodyPr/>
          <a:lstStyle/>
          <a:p>
            <a:fld id="{BCAFCF0F-82D2-408E-B81F-616853552E8B}" type="slidenum">
              <a:rPr lang="pt-BR" smtClean="0">
                <a:solidFill>
                  <a:prstClr val="black"/>
                </a:solidFill>
              </a:rPr>
              <a:pPr/>
              <a:t>21</a:t>
            </a:fld>
            <a:endParaRPr lang="pt-BR" smtClean="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ln/>
        </p:spPr>
        <p:txBody>
          <a:bodyPr/>
          <a:lstStyle/>
          <a:p>
            <a:pPr>
              <a:defRPr/>
            </a:pPr>
            <a:r>
              <a:rPr lang="en-US" dirty="0" smtClean="0"/>
              <a:t>Where fire is common, the concept of the fire trap is relevant</a:t>
            </a:r>
          </a:p>
          <a:p>
            <a:pPr>
              <a:defRPr/>
            </a:pPr>
            <a:r>
              <a:rPr lang="en-US" dirty="0" smtClean="0"/>
              <a:t>Escaping the fire trap within a given period without fire will depend on rate of tree growth and size at which fire resistance is attained.</a:t>
            </a:r>
          </a:p>
          <a:p>
            <a:pPr>
              <a:defRPr/>
            </a:pPr>
            <a:r>
              <a:rPr lang="en-US" dirty="0" smtClean="0"/>
              <a:t>Reaching </a:t>
            </a:r>
            <a:r>
              <a:rPr lang="en-US" dirty="0" err="1" smtClean="0"/>
              <a:t>theshold</a:t>
            </a:r>
            <a:r>
              <a:rPr lang="en-US" dirty="0" smtClean="0"/>
              <a:t> size is critical because it will determine whether a tree</a:t>
            </a:r>
            <a:r>
              <a:rPr lang="en-US" baseline="0" dirty="0" smtClean="0"/>
              <a:t> reaches a size where it can reproduce sexually and to contribute substantially to tree cover.</a:t>
            </a:r>
            <a:endParaRPr lang="en-US" dirty="0" smtClean="0"/>
          </a:p>
          <a:p>
            <a:pPr marL="228600" indent="-228600">
              <a:buFontTx/>
              <a:buAutoNum type="arabicParenR"/>
              <a:defRPr/>
            </a:pPr>
            <a:r>
              <a:rPr lang="en-US" dirty="0" smtClean="0"/>
              <a:t>Grow fast</a:t>
            </a:r>
          </a:p>
          <a:p>
            <a:pPr marL="228600" indent="-228600">
              <a:buFontTx/>
              <a:buAutoNum type="arabicParenR"/>
              <a:defRPr/>
            </a:pPr>
            <a:r>
              <a:rPr lang="en-US" dirty="0" smtClean="0"/>
              <a:t>Reach fire resistance at a smaller size</a:t>
            </a:r>
          </a:p>
        </p:txBody>
      </p:sp>
      <p:sp>
        <p:nvSpPr>
          <p:cNvPr id="78852" name="Slide Number Placeholder 3"/>
          <p:cNvSpPr>
            <a:spLocks noGrp="1"/>
          </p:cNvSpPr>
          <p:nvPr>
            <p:ph type="sldNum" sz="quarter" idx="5"/>
          </p:nvPr>
        </p:nvSpPr>
        <p:spPr>
          <a:noFill/>
        </p:spPr>
        <p:txBody>
          <a:bodyPr/>
          <a:lstStyle/>
          <a:p>
            <a:fld id="{BCAFCF0F-82D2-408E-B81F-616853552E8B}" type="slidenum">
              <a:rPr lang="pt-BR" smtClean="0">
                <a:solidFill>
                  <a:prstClr val="black"/>
                </a:solidFill>
              </a:rPr>
              <a:pPr/>
              <a:t>22</a:t>
            </a:fld>
            <a:endParaRPr lang="pt-BR" smtClean="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ln/>
        </p:spPr>
        <p:txBody>
          <a:bodyPr/>
          <a:lstStyle/>
          <a:p>
            <a:pPr>
              <a:defRPr/>
            </a:pPr>
            <a:r>
              <a:rPr lang="en-US" dirty="0" smtClean="0"/>
              <a:t>Where fire is common, the concept of the fire trap is relevant</a:t>
            </a:r>
          </a:p>
          <a:p>
            <a:pPr>
              <a:defRPr/>
            </a:pPr>
            <a:r>
              <a:rPr lang="en-US" dirty="0" smtClean="0"/>
              <a:t>Escaping the fire trap within a given period without fire will depend on rate of tree growth and size at which fire resistance is attained.</a:t>
            </a:r>
          </a:p>
          <a:p>
            <a:pPr>
              <a:defRPr/>
            </a:pPr>
            <a:r>
              <a:rPr lang="en-US" dirty="0" smtClean="0"/>
              <a:t>Reaching </a:t>
            </a:r>
            <a:r>
              <a:rPr lang="en-US" dirty="0" err="1" smtClean="0"/>
              <a:t>theshold</a:t>
            </a:r>
            <a:r>
              <a:rPr lang="en-US" dirty="0" smtClean="0"/>
              <a:t> size is critical because it will determine whether a tree</a:t>
            </a:r>
            <a:r>
              <a:rPr lang="en-US" baseline="0" dirty="0" smtClean="0"/>
              <a:t> reaches a size where it can reproduce sexually and to contribute substantially to tree cover.</a:t>
            </a:r>
            <a:endParaRPr lang="en-US" dirty="0" smtClean="0"/>
          </a:p>
          <a:p>
            <a:pPr marL="228600" indent="-228600">
              <a:buFontTx/>
              <a:buAutoNum type="arabicParenR"/>
              <a:defRPr/>
            </a:pPr>
            <a:r>
              <a:rPr lang="en-US" dirty="0" smtClean="0"/>
              <a:t>Grow fast</a:t>
            </a:r>
          </a:p>
          <a:p>
            <a:pPr marL="228600" indent="-228600">
              <a:buFontTx/>
              <a:buAutoNum type="arabicParenR"/>
              <a:defRPr/>
            </a:pPr>
            <a:r>
              <a:rPr lang="en-US" dirty="0" smtClean="0"/>
              <a:t>Reach fire resistance at a smaller size</a:t>
            </a:r>
          </a:p>
        </p:txBody>
      </p:sp>
      <p:sp>
        <p:nvSpPr>
          <p:cNvPr id="78852" name="Slide Number Placeholder 3"/>
          <p:cNvSpPr>
            <a:spLocks noGrp="1"/>
          </p:cNvSpPr>
          <p:nvPr>
            <p:ph type="sldNum" sz="quarter" idx="5"/>
          </p:nvPr>
        </p:nvSpPr>
        <p:spPr>
          <a:noFill/>
        </p:spPr>
        <p:txBody>
          <a:bodyPr/>
          <a:lstStyle/>
          <a:p>
            <a:fld id="{BCAFCF0F-82D2-408E-B81F-616853552E8B}" type="slidenum">
              <a:rPr lang="pt-BR" smtClean="0"/>
              <a:pPr/>
              <a:t>23</a:t>
            </a:fld>
            <a:endParaRPr lang="pt-B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smtClean="0"/>
              <a:t>For a stand to escape the fire trap within a given amount of time without fire will depend on rate of canopy closure, which will depend on establishment processes, rate of tree growth, and canopy density as well.</a:t>
            </a:r>
          </a:p>
          <a:p>
            <a:r>
              <a:rPr lang="en-US" dirty="0" smtClean="0"/>
              <a:t>Again, growth will be very important</a:t>
            </a:r>
          </a:p>
          <a:p>
            <a:r>
              <a:rPr lang="en-US" dirty="0" smtClean="0"/>
              <a:t>But </a:t>
            </a:r>
            <a:r>
              <a:rPr lang="en-US" dirty="0" err="1" smtClean="0"/>
              <a:t>alo</a:t>
            </a:r>
            <a:r>
              <a:rPr lang="en-US" dirty="0" smtClean="0"/>
              <a:t> will be the ability to cast shade </a:t>
            </a:r>
          </a:p>
          <a:p>
            <a:r>
              <a:rPr lang="en-US" dirty="0" smtClean="0"/>
              <a:t>Obviously, establishment processes are very important, but I won’t talk about this</a:t>
            </a:r>
          </a:p>
          <a:p>
            <a:endParaRPr lang="en-US" dirty="0" smtClean="0"/>
          </a:p>
          <a:p>
            <a:endParaRPr lang="en-US" dirty="0" smtClean="0"/>
          </a:p>
        </p:txBody>
      </p:sp>
      <p:sp>
        <p:nvSpPr>
          <p:cNvPr id="81924" name="Slide Number Placeholder 3"/>
          <p:cNvSpPr>
            <a:spLocks noGrp="1"/>
          </p:cNvSpPr>
          <p:nvPr>
            <p:ph type="sldNum" sz="quarter" idx="5"/>
          </p:nvPr>
        </p:nvSpPr>
        <p:spPr>
          <a:noFill/>
        </p:spPr>
        <p:txBody>
          <a:bodyPr/>
          <a:lstStyle/>
          <a:p>
            <a:fld id="{E73F0456-C055-4C43-AF28-6E5BFA4DA08E}" type="slidenum">
              <a:rPr lang="pt-BR" smtClean="0">
                <a:solidFill>
                  <a:prstClr val="black"/>
                </a:solidFill>
              </a:rPr>
              <a:pPr/>
              <a:t>24</a:t>
            </a:fld>
            <a:endParaRPr lang="pt-BR" smtClean="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smtClean="0"/>
              <a:t>For a stand to escape the fire trap within a given amount of time without fire will depend on rate of canopy closure, which will depend on establishment processes, rate of tree growth, and canopy density as well.</a:t>
            </a:r>
          </a:p>
          <a:p>
            <a:r>
              <a:rPr lang="en-US" dirty="0" smtClean="0"/>
              <a:t>Again, growth will be very important</a:t>
            </a:r>
          </a:p>
          <a:p>
            <a:r>
              <a:rPr lang="en-US" dirty="0" smtClean="0"/>
              <a:t>But </a:t>
            </a:r>
            <a:r>
              <a:rPr lang="en-US" dirty="0" err="1" smtClean="0"/>
              <a:t>alo</a:t>
            </a:r>
            <a:r>
              <a:rPr lang="en-US" dirty="0" smtClean="0"/>
              <a:t> will be the ability to cast shade </a:t>
            </a:r>
          </a:p>
          <a:p>
            <a:r>
              <a:rPr lang="en-US" dirty="0" smtClean="0"/>
              <a:t>Obviously, establishment processes are very important, but I won’t talk about this</a:t>
            </a:r>
          </a:p>
          <a:p>
            <a:endParaRPr lang="en-US" dirty="0" smtClean="0"/>
          </a:p>
          <a:p>
            <a:endParaRPr lang="en-US" dirty="0" smtClean="0"/>
          </a:p>
        </p:txBody>
      </p:sp>
      <p:sp>
        <p:nvSpPr>
          <p:cNvPr id="81924" name="Slide Number Placeholder 3"/>
          <p:cNvSpPr>
            <a:spLocks noGrp="1"/>
          </p:cNvSpPr>
          <p:nvPr>
            <p:ph type="sldNum" sz="quarter" idx="5"/>
          </p:nvPr>
        </p:nvSpPr>
        <p:spPr>
          <a:noFill/>
        </p:spPr>
        <p:txBody>
          <a:bodyPr/>
          <a:lstStyle/>
          <a:p>
            <a:fld id="{E73F0456-C055-4C43-AF28-6E5BFA4DA08E}" type="slidenum">
              <a:rPr lang="pt-BR" smtClean="0">
                <a:solidFill>
                  <a:prstClr val="black"/>
                </a:solidFill>
              </a:rPr>
              <a:pPr/>
              <a:t>25</a:t>
            </a:fld>
            <a:endParaRPr lang="pt-BR" smtClean="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smtClean="0"/>
              <a:t>For a stand to escape the fire trap within a given amount of time without fire will depend on rate of canopy closure, which will depend on establishment processes, rate of tree growth, and canopy density as well.</a:t>
            </a:r>
          </a:p>
          <a:p>
            <a:r>
              <a:rPr lang="en-US" dirty="0" smtClean="0"/>
              <a:t>Again, growth will be very important</a:t>
            </a:r>
          </a:p>
          <a:p>
            <a:r>
              <a:rPr lang="en-US" dirty="0" smtClean="0"/>
              <a:t>But </a:t>
            </a:r>
            <a:r>
              <a:rPr lang="en-US" dirty="0" err="1" smtClean="0"/>
              <a:t>alo</a:t>
            </a:r>
            <a:r>
              <a:rPr lang="en-US" dirty="0" smtClean="0"/>
              <a:t> will be the ability to cast shade </a:t>
            </a:r>
          </a:p>
          <a:p>
            <a:r>
              <a:rPr lang="en-US" dirty="0" smtClean="0"/>
              <a:t>Obviously, establishment processes are very important, but I won’t talk about this</a:t>
            </a:r>
          </a:p>
          <a:p>
            <a:endParaRPr lang="en-US" dirty="0" smtClean="0"/>
          </a:p>
          <a:p>
            <a:endParaRPr lang="en-US" dirty="0" smtClean="0"/>
          </a:p>
        </p:txBody>
      </p:sp>
      <p:sp>
        <p:nvSpPr>
          <p:cNvPr id="81924" name="Slide Number Placeholder 3"/>
          <p:cNvSpPr>
            <a:spLocks noGrp="1"/>
          </p:cNvSpPr>
          <p:nvPr>
            <p:ph type="sldNum" sz="quarter" idx="5"/>
          </p:nvPr>
        </p:nvSpPr>
        <p:spPr>
          <a:noFill/>
        </p:spPr>
        <p:txBody>
          <a:bodyPr/>
          <a:lstStyle/>
          <a:p>
            <a:fld id="{E73F0456-C055-4C43-AF28-6E5BFA4DA08E}" type="slidenum">
              <a:rPr lang="pt-BR" smtClean="0">
                <a:solidFill>
                  <a:prstClr val="black"/>
                </a:solidFill>
              </a:rPr>
              <a:pPr/>
              <a:t>26</a:t>
            </a:fld>
            <a:endParaRPr lang="pt-BR" smtClean="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smtClean="0"/>
              <a:t>For a stand to escape the fire trap within a given amount of time without fire will depend on rate of canopy closure, which will depend on establishment processes, rate of tree growth, and canopy density as well.</a:t>
            </a:r>
          </a:p>
          <a:p>
            <a:r>
              <a:rPr lang="en-US" dirty="0" smtClean="0"/>
              <a:t>Again, growth will be very important</a:t>
            </a:r>
          </a:p>
          <a:p>
            <a:r>
              <a:rPr lang="en-US" dirty="0" smtClean="0"/>
              <a:t>But </a:t>
            </a:r>
            <a:r>
              <a:rPr lang="en-US" dirty="0" err="1" smtClean="0"/>
              <a:t>alo</a:t>
            </a:r>
            <a:r>
              <a:rPr lang="en-US" dirty="0" smtClean="0"/>
              <a:t> will be the ability to cast shade </a:t>
            </a:r>
          </a:p>
          <a:p>
            <a:r>
              <a:rPr lang="en-US" dirty="0" smtClean="0"/>
              <a:t>Obviously, establishment processes are very important, but I won’t talk about this</a:t>
            </a:r>
          </a:p>
          <a:p>
            <a:endParaRPr lang="en-US" dirty="0" smtClean="0"/>
          </a:p>
          <a:p>
            <a:endParaRPr lang="en-US" dirty="0" smtClean="0"/>
          </a:p>
        </p:txBody>
      </p:sp>
      <p:sp>
        <p:nvSpPr>
          <p:cNvPr id="81924" name="Slide Number Placeholder 3"/>
          <p:cNvSpPr>
            <a:spLocks noGrp="1"/>
          </p:cNvSpPr>
          <p:nvPr>
            <p:ph type="sldNum" sz="quarter" idx="5"/>
          </p:nvPr>
        </p:nvSpPr>
        <p:spPr>
          <a:noFill/>
        </p:spPr>
        <p:txBody>
          <a:bodyPr/>
          <a:lstStyle/>
          <a:p>
            <a:fld id="{E73F0456-C055-4C43-AF28-6E5BFA4DA08E}" type="slidenum">
              <a:rPr lang="pt-BR" smtClean="0">
                <a:solidFill>
                  <a:prstClr val="black"/>
                </a:solidFill>
              </a:rPr>
              <a:pPr/>
              <a:t>27</a:t>
            </a:fld>
            <a:endParaRPr lang="pt-BR" smtClean="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r>
              <a:rPr lang="en-US" dirty="0" smtClean="0"/>
              <a:t>For a stand to escape the fire trap within a given amount of time without fire will depend on rate of canopy closure, which will depend on establishment processes, rate of tree growth, and canopy density as well.</a:t>
            </a:r>
          </a:p>
          <a:p>
            <a:r>
              <a:rPr lang="en-US" dirty="0" smtClean="0"/>
              <a:t>Again, growth will be very important</a:t>
            </a:r>
          </a:p>
          <a:p>
            <a:r>
              <a:rPr lang="en-US" dirty="0" smtClean="0"/>
              <a:t>But </a:t>
            </a:r>
            <a:r>
              <a:rPr lang="en-US" dirty="0" err="1" smtClean="0"/>
              <a:t>alo</a:t>
            </a:r>
            <a:r>
              <a:rPr lang="en-US" dirty="0" smtClean="0"/>
              <a:t> will be the ability to cast shade </a:t>
            </a:r>
          </a:p>
          <a:p>
            <a:r>
              <a:rPr lang="en-US" dirty="0" smtClean="0"/>
              <a:t>Obviously, establishment processes are very important, but I won’t talk about this</a:t>
            </a:r>
          </a:p>
          <a:p>
            <a:endParaRPr lang="en-US" dirty="0" smtClean="0"/>
          </a:p>
          <a:p>
            <a:endParaRPr lang="en-US" dirty="0" smtClean="0"/>
          </a:p>
        </p:txBody>
      </p:sp>
      <p:sp>
        <p:nvSpPr>
          <p:cNvPr id="81924" name="Slide Number Placeholder 3"/>
          <p:cNvSpPr>
            <a:spLocks noGrp="1"/>
          </p:cNvSpPr>
          <p:nvPr>
            <p:ph type="sldNum" sz="quarter" idx="5"/>
          </p:nvPr>
        </p:nvSpPr>
        <p:spPr>
          <a:noFill/>
        </p:spPr>
        <p:txBody>
          <a:bodyPr/>
          <a:lstStyle/>
          <a:p>
            <a:fld id="{E73F0456-C055-4C43-AF28-6E5BFA4DA08E}" type="slidenum">
              <a:rPr lang="pt-BR" smtClean="0">
                <a:solidFill>
                  <a:prstClr val="black"/>
                </a:solidFill>
              </a:rPr>
              <a:pPr/>
              <a:t>28</a:t>
            </a:fld>
            <a:endParaRPr lang="pt-BR" smtClean="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11620" name="Slide Number Placeholder 3"/>
          <p:cNvSpPr>
            <a:spLocks noGrp="1"/>
          </p:cNvSpPr>
          <p:nvPr>
            <p:ph type="sldNum" sz="quarter" idx="5"/>
          </p:nvPr>
        </p:nvSpPr>
        <p:spPr>
          <a:noFill/>
        </p:spPr>
        <p:txBody>
          <a:bodyPr/>
          <a:lstStyle/>
          <a:p>
            <a:fld id="{AF636A95-05F6-460A-8256-A52B733F7239}" type="slidenum">
              <a:rPr lang="en-US" smtClean="0">
                <a:solidFill>
                  <a:prstClr val="black"/>
                </a:solidFill>
              </a:rPr>
              <a:pPr/>
              <a:t>29</a:t>
            </a:fld>
            <a:endParaRPr lang="en-US" smtClean="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we recognize the existence of the thresholds, it becomes</a:t>
            </a:r>
            <a:r>
              <a:rPr lang="en-US" baseline="0" dirty="0" smtClean="0"/>
              <a:t> important to understand the point that defines the transition from one phase to another.</a:t>
            </a:r>
            <a:endParaRPr lang="en-US" dirty="0"/>
          </a:p>
        </p:txBody>
      </p:sp>
      <p:sp>
        <p:nvSpPr>
          <p:cNvPr id="4" name="Slide Number Placeholder 3"/>
          <p:cNvSpPr>
            <a:spLocks noGrp="1"/>
          </p:cNvSpPr>
          <p:nvPr>
            <p:ph type="sldNum" sz="quarter" idx="10"/>
          </p:nvPr>
        </p:nvSpPr>
        <p:spPr/>
        <p:txBody>
          <a:bodyPr/>
          <a:lstStyle/>
          <a:p>
            <a:fld id="{F549BB0F-EE9A-4C4F-B12C-F6DA64CF62FE}" type="slidenum">
              <a:rPr lang="en-US" smtClean="0"/>
              <a:pPr/>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as in every other savanna system of the world. The</a:t>
            </a:r>
            <a:r>
              <a:rPr lang="en-US" baseline="0" dirty="0" smtClean="0"/>
              <a:t> eternal question in tropical savannas is “What governs tree cover in savanna.”</a:t>
            </a:r>
            <a:endParaRPr lang="en-US" dirty="0"/>
          </a:p>
        </p:txBody>
      </p:sp>
      <p:sp>
        <p:nvSpPr>
          <p:cNvPr id="4" name="Slide Number Placeholder 3"/>
          <p:cNvSpPr>
            <a:spLocks noGrp="1"/>
          </p:cNvSpPr>
          <p:nvPr>
            <p:ph type="sldNum" sz="quarter" idx="10"/>
          </p:nvPr>
        </p:nvSpPr>
        <p:spPr/>
        <p:txBody>
          <a:bodyPr/>
          <a:lstStyle/>
          <a:p>
            <a:fld id="{F549BB0F-EE9A-4C4F-B12C-F6DA64CF62FE}"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 monitored microclimate and characterized fuels at 8</a:t>
            </a:r>
            <a:r>
              <a:rPr lang="en-US" baseline="0" dirty="0" smtClean="0"/>
              <a:t> savanna-forest boundaries. We did this at 4 points along each transect. Microclimate was logged for 1 week before moving the set of instruments to the next site.</a:t>
            </a:r>
          </a:p>
        </p:txBody>
      </p:sp>
      <p:sp>
        <p:nvSpPr>
          <p:cNvPr id="4" name="Slide Number Placeholder 3"/>
          <p:cNvSpPr>
            <a:spLocks noGrp="1"/>
          </p:cNvSpPr>
          <p:nvPr>
            <p:ph type="sldNum" sz="quarter" idx="10"/>
          </p:nvPr>
        </p:nvSpPr>
        <p:spPr/>
        <p:txBody>
          <a:bodyPr/>
          <a:lstStyle/>
          <a:p>
            <a:fld id="{F549BB0F-EE9A-4C4F-B12C-F6DA64CF62FE}" type="slidenum">
              <a:rPr lang="en-US" smtClean="0"/>
              <a:pPr/>
              <a:t>37</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r>
              <a:rPr lang="en-US" smtClean="0"/>
              <a:t>When we cross the savanna-forest boundary, we find rather sharp gradients in vegetation structure, as well as edaphic and physical environments.  As a matter of definition, I define the savanna-forest boundary as the point where savanna grasses are no longer encountered.  For these boundaries, this is an amazingly simple rule to follow. If we look at critical meteorological variables that influence fire.  We see that understory midday wind speed and midday air temperatures are greater in the savanna, while midday relative humidity and fuel moisture are greater in the forest.   at 1 meter height</a:t>
            </a:r>
          </a:p>
        </p:txBody>
      </p:sp>
      <p:sp>
        <p:nvSpPr>
          <p:cNvPr id="88068" name="Slide Number Placeholder 3"/>
          <p:cNvSpPr>
            <a:spLocks noGrp="1"/>
          </p:cNvSpPr>
          <p:nvPr>
            <p:ph type="sldNum" sz="quarter" idx="5"/>
          </p:nvPr>
        </p:nvSpPr>
        <p:spPr/>
        <p:txBody>
          <a:bodyPr/>
          <a:lstStyle/>
          <a:p>
            <a:pPr>
              <a:defRPr/>
            </a:pPr>
            <a:fld id="{16F32D71-3299-45EE-A457-E81409E607D2}" type="slidenum">
              <a:rPr lang="pt-BR">
                <a:solidFill>
                  <a:srgbClr val="EEECE1"/>
                </a:solidFill>
              </a:rPr>
              <a:pPr>
                <a:defRPr/>
              </a:pPr>
              <a:t>38</a:t>
            </a:fld>
            <a:endParaRPr lang="pt-BR">
              <a:solidFill>
                <a:srgbClr val="EEECE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r>
              <a:rPr lang="en-US" smtClean="0"/>
              <a:t>When we cross the savanna-forest boundary, we find rather sharp gradients in vegetation structure, as well as edaphic and physical environments.  As a matter of definition, I define the savanna-forest boundary as the point where savanna grasses are no longer encountered.  For these boundaries, this is an amazingly simple rule to follow. If we look at critical meteorological variables that influence fire.  We see that understory midday wind speed and midday air temperatures are greater in the savanna, while midday relative humidity and fuel moisture are greater in the forest.   at 1 meter height</a:t>
            </a:r>
          </a:p>
        </p:txBody>
      </p:sp>
      <p:sp>
        <p:nvSpPr>
          <p:cNvPr id="90116" name="Slide Number Placeholder 3"/>
          <p:cNvSpPr>
            <a:spLocks noGrp="1"/>
          </p:cNvSpPr>
          <p:nvPr>
            <p:ph type="sldNum" sz="quarter" idx="5"/>
          </p:nvPr>
        </p:nvSpPr>
        <p:spPr/>
        <p:txBody>
          <a:bodyPr/>
          <a:lstStyle/>
          <a:p>
            <a:pPr>
              <a:defRPr/>
            </a:pPr>
            <a:fld id="{4645E58D-228C-4FE5-8433-55ECE81BFCDB}" type="slidenum">
              <a:rPr lang="pt-BR">
                <a:solidFill>
                  <a:srgbClr val="EEECE1"/>
                </a:solidFill>
              </a:rPr>
              <a:pPr>
                <a:defRPr/>
              </a:pPr>
              <a:t>39</a:t>
            </a:fld>
            <a:endParaRPr lang="pt-BR">
              <a:solidFill>
                <a:srgbClr val="EEECE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r>
              <a:rPr lang="en-US" smtClean="0"/>
              <a:t>-Fuel packing ratio was considerably higher in forest</a:t>
            </a:r>
          </a:p>
          <a:p>
            <a:r>
              <a:rPr lang="en-US" smtClean="0"/>
              <a:t>-volume of the fuel bed occupied by fuel</a:t>
            </a:r>
          </a:p>
          <a:p>
            <a:r>
              <a:rPr lang="en-US" smtClean="0"/>
              <a:t>-grasses stand upright, biomass occupies large volume even when they senesce.</a:t>
            </a:r>
          </a:p>
          <a:p>
            <a:r>
              <a:rPr lang="en-US" smtClean="0"/>
              <a:t>- In forest the fuels occupy a thin, relatively compact litter layer, </a:t>
            </a:r>
          </a:p>
        </p:txBody>
      </p:sp>
      <p:sp>
        <p:nvSpPr>
          <p:cNvPr id="89092" name="Slide Number Placeholder 3"/>
          <p:cNvSpPr>
            <a:spLocks noGrp="1"/>
          </p:cNvSpPr>
          <p:nvPr>
            <p:ph type="sldNum" sz="quarter" idx="5"/>
          </p:nvPr>
        </p:nvSpPr>
        <p:spPr/>
        <p:txBody>
          <a:bodyPr/>
          <a:lstStyle/>
          <a:p>
            <a:pPr>
              <a:defRPr/>
            </a:pPr>
            <a:fld id="{74D6DFB8-78C3-4EE6-ADC4-38BDC7A7B893}" type="slidenum">
              <a:rPr lang="en-US">
                <a:solidFill>
                  <a:srgbClr val="EEECE1"/>
                </a:solidFill>
              </a:rPr>
              <a:pPr>
                <a:defRPr/>
              </a:pPr>
              <a:t>40</a:t>
            </a:fld>
            <a:endParaRPr lang="en-US">
              <a:solidFill>
                <a:srgbClr val="EEECE1"/>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What this work allowed us to show is that the higher flammability of savanna is largely caused by the presence of grasses, and largely due to the low bulk density of </a:t>
            </a:r>
            <a:endParaRPr lang="en-US" dirty="0" smtClean="0"/>
          </a:p>
          <a:p>
            <a:r>
              <a:rPr lang="en-US" dirty="0" smtClean="0"/>
              <a:t>The </a:t>
            </a:r>
            <a:r>
              <a:rPr lang="en-US" dirty="0" err="1" smtClean="0"/>
              <a:t>fuelbed</a:t>
            </a:r>
            <a:r>
              <a:rPr lang="en-US" dirty="0" smtClean="0"/>
              <a:t>. And</a:t>
            </a:r>
            <a:r>
              <a:rPr lang="en-US" baseline="0" dirty="0" smtClean="0"/>
              <a:t> finally, you do not need much biomass to have a substantial effect on flammability. So in short, the point at which grasses are lost is a useful indicator of the ecosystem having reached the fire suppression threshold.</a:t>
            </a:r>
            <a:endParaRPr lang="en-US" dirty="0"/>
          </a:p>
        </p:txBody>
      </p:sp>
      <p:sp>
        <p:nvSpPr>
          <p:cNvPr id="4" name="Slide Number Placeholder 3"/>
          <p:cNvSpPr>
            <a:spLocks noGrp="1"/>
          </p:cNvSpPr>
          <p:nvPr>
            <p:ph type="sldNum" sz="quarter" idx="10"/>
          </p:nvPr>
        </p:nvSpPr>
        <p:spPr/>
        <p:txBody>
          <a:bodyPr/>
          <a:lstStyle/>
          <a:p>
            <a:fld id="{F549BB0F-EE9A-4C4F-B12C-F6DA64CF62FE}" type="slidenum">
              <a:rPr lang="en-US" smtClean="0"/>
              <a:pPr/>
              <a:t>41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a:t>
            </a:r>
            <a:r>
              <a:rPr lang="en-US" baseline="0" dirty="0" smtClean="0"/>
              <a:t> that we have these, we can explore how factors such as resource availability or species traits influence tree dynamics.</a:t>
            </a:r>
            <a:endParaRPr lang="en-US" dirty="0"/>
          </a:p>
        </p:txBody>
      </p:sp>
      <p:sp>
        <p:nvSpPr>
          <p:cNvPr id="4" name="Slide Number Placeholder 3"/>
          <p:cNvSpPr>
            <a:spLocks noGrp="1"/>
          </p:cNvSpPr>
          <p:nvPr>
            <p:ph type="sldNum" sz="quarter" idx="10"/>
          </p:nvPr>
        </p:nvSpPr>
        <p:spPr/>
        <p:txBody>
          <a:bodyPr/>
          <a:lstStyle/>
          <a:p>
            <a:fld id="{F549BB0F-EE9A-4C4F-B12C-F6DA64CF62FE}" type="slidenum">
              <a:rPr lang="en-US" smtClean="0"/>
              <a:pPr/>
              <a:t>43</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dirty="0" smtClean="0"/>
          </a:p>
        </p:txBody>
      </p:sp>
      <p:sp>
        <p:nvSpPr>
          <p:cNvPr id="74756" name="Slide Number Placeholder 3"/>
          <p:cNvSpPr>
            <a:spLocks noGrp="1"/>
          </p:cNvSpPr>
          <p:nvPr>
            <p:ph type="sldNum" sz="quarter" idx="5"/>
          </p:nvPr>
        </p:nvSpPr>
        <p:spPr>
          <a:noFill/>
        </p:spPr>
        <p:txBody>
          <a:bodyPr/>
          <a:lstStyle/>
          <a:p>
            <a:fld id="{095F9616-C307-4C57-9570-8DF56121A765}" type="slidenum">
              <a:rPr lang="pt-BR" smtClean="0">
                <a:solidFill>
                  <a:prstClr val="black"/>
                </a:solidFill>
              </a:rPr>
              <a:pPr/>
              <a:t>44</a:t>
            </a:fld>
            <a:endParaRPr lang="pt-BR" smtClean="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dirty="0" smtClean="0"/>
          </a:p>
        </p:txBody>
      </p:sp>
      <p:sp>
        <p:nvSpPr>
          <p:cNvPr id="74756" name="Slide Number Placeholder 3"/>
          <p:cNvSpPr>
            <a:spLocks noGrp="1"/>
          </p:cNvSpPr>
          <p:nvPr>
            <p:ph type="sldNum" sz="quarter" idx="5"/>
          </p:nvPr>
        </p:nvSpPr>
        <p:spPr>
          <a:noFill/>
        </p:spPr>
        <p:txBody>
          <a:bodyPr/>
          <a:lstStyle/>
          <a:p>
            <a:fld id="{095F9616-C307-4C57-9570-8DF56121A765}" type="slidenum">
              <a:rPr lang="pt-BR" smtClean="0"/>
              <a:pPr/>
              <a:t>45</a:t>
            </a:fld>
            <a:endParaRPr lang="pt-B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dirty="0" smtClean="0"/>
          </a:p>
        </p:txBody>
      </p:sp>
      <p:sp>
        <p:nvSpPr>
          <p:cNvPr id="74756" name="Slide Number Placeholder 3"/>
          <p:cNvSpPr>
            <a:spLocks noGrp="1"/>
          </p:cNvSpPr>
          <p:nvPr>
            <p:ph type="sldNum" sz="quarter" idx="5"/>
          </p:nvPr>
        </p:nvSpPr>
        <p:spPr>
          <a:noFill/>
        </p:spPr>
        <p:txBody>
          <a:bodyPr/>
          <a:lstStyle/>
          <a:p>
            <a:fld id="{095F9616-C307-4C57-9570-8DF56121A765}" type="slidenum">
              <a:rPr lang="pt-BR" smtClean="0"/>
              <a:pPr/>
              <a:t>46</a:t>
            </a:fld>
            <a:endParaRPr lang="pt-B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r>
              <a:rPr lang="en-US" dirty="0" smtClean="0"/>
              <a:t>Yes, this is based on many assumptions, but nevertheless, it shows that there are very</a:t>
            </a:r>
            <a:r>
              <a:rPr lang="en-US" baseline="0" dirty="0" smtClean="0"/>
              <a:t> strong nonlinearities. Consequently, a roughly 2-fold difference in rate of bark accumulation, can have order-of-magnitude effects on the probability of becoming forest. </a:t>
            </a:r>
            <a:endParaRPr lang="en-US" dirty="0" smtClean="0"/>
          </a:p>
        </p:txBody>
      </p:sp>
      <p:sp>
        <p:nvSpPr>
          <p:cNvPr id="77828" name="Slide Number Placeholder 3"/>
          <p:cNvSpPr>
            <a:spLocks noGrp="1"/>
          </p:cNvSpPr>
          <p:nvPr>
            <p:ph type="sldNum" sz="quarter" idx="5"/>
          </p:nvPr>
        </p:nvSpPr>
        <p:spPr>
          <a:noFill/>
        </p:spPr>
        <p:txBody>
          <a:bodyPr/>
          <a:lstStyle/>
          <a:p>
            <a:fld id="{3E58606A-46C5-4096-98D5-3A115135A604}" type="slidenum">
              <a:rPr lang="pt-BR" smtClean="0">
                <a:solidFill>
                  <a:prstClr val="black"/>
                </a:solidFill>
              </a:rPr>
              <a:pPr/>
              <a:t>48</a:t>
            </a:fld>
            <a:endParaRPr lang="pt-BR" smtClean="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special case of this problem, which requires</a:t>
            </a:r>
            <a:r>
              <a:rPr lang="en-US" baseline="0" dirty="0" smtClean="0"/>
              <a:t> </a:t>
            </a:r>
            <a:r>
              <a:rPr lang="en-US" dirty="0" smtClean="0"/>
              <a:t>special</a:t>
            </a:r>
            <a:r>
              <a:rPr lang="en-US" baseline="0" dirty="0" smtClean="0"/>
              <a:t> attention , is “what determines the distribution of savanna versus forest?” </a:t>
            </a:r>
          </a:p>
          <a:p>
            <a:r>
              <a:rPr lang="en-US" baseline="0" dirty="0" smtClean="0"/>
              <a:t>This is a particularly important question. There are huge areas of the tropics where the climate </a:t>
            </a:r>
          </a:p>
          <a:p>
            <a:endParaRPr lang="en-US" baseline="0" dirty="0" smtClean="0"/>
          </a:p>
          <a:p>
            <a:r>
              <a:rPr lang="en-US" baseline="0" dirty="0" smtClean="0"/>
              <a:t>There are several reasons why this is such a special question.  First, grasses are absent in forest.  </a:t>
            </a:r>
            <a:endParaRPr lang="en-US" dirty="0"/>
          </a:p>
        </p:txBody>
      </p:sp>
      <p:sp>
        <p:nvSpPr>
          <p:cNvPr id="4" name="Slide Number Placeholder 3"/>
          <p:cNvSpPr>
            <a:spLocks noGrp="1"/>
          </p:cNvSpPr>
          <p:nvPr>
            <p:ph type="sldNum" sz="quarter" idx="10"/>
          </p:nvPr>
        </p:nvSpPr>
        <p:spPr/>
        <p:txBody>
          <a:bodyPr/>
          <a:lstStyle/>
          <a:p>
            <a:fld id="{F549BB0F-EE9A-4C4F-B12C-F6DA64CF62FE}"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 example, many of the trees</a:t>
            </a:r>
            <a:r>
              <a:rPr lang="en-US" baseline="0" dirty="0" smtClean="0"/>
              <a:t> in forest would be quickly </a:t>
            </a:r>
            <a:r>
              <a:rPr lang="en-US" baseline="0" dirty="0" err="1" smtClean="0"/>
              <a:t>topkilled</a:t>
            </a:r>
            <a:r>
              <a:rPr lang="en-US" baseline="0" dirty="0" smtClean="0"/>
              <a:t> if they were growing in the </a:t>
            </a:r>
            <a:endParaRPr lang="en-US" dirty="0"/>
          </a:p>
        </p:txBody>
      </p:sp>
      <p:sp>
        <p:nvSpPr>
          <p:cNvPr id="4" name="Slide Number Placeholder 3"/>
          <p:cNvSpPr>
            <a:spLocks noGrp="1"/>
          </p:cNvSpPr>
          <p:nvPr>
            <p:ph type="sldNum" sz="quarter" idx="10"/>
          </p:nvPr>
        </p:nvSpPr>
        <p:spPr/>
        <p:txBody>
          <a:bodyPr/>
          <a:lstStyle/>
          <a:p>
            <a:fld id="{F549BB0F-EE9A-4C4F-B12C-F6DA64CF62FE}" type="slidenum">
              <a:rPr lang="en-US" smtClean="0"/>
              <a:pPr/>
              <a:t>49</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ln/>
        </p:spPr>
        <p:txBody>
          <a:bodyPr/>
          <a:lstStyle/>
          <a:p>
            <a:pPr>
              <a:defRPr/>
            </a:pPr>
            <a:endParaRPr lang="en-US" dirty="0" smtClean="0"/>
          </a:p>
        </p:txBody>
      </p:sp>
      <p:sp>
        <p:nvSpPr>
          <p:cNvPr id="86020" name="Slide Number Placeholder 3"/>
          <p:cNvSpPr>
            <a:spLocks noGrp="1"/>
          </p:cNvSpPr>
          <p:nvPr>
            <p:ph type="sldNum" sz="quarter" idx="5"/>
          </p:nvPr>
        </p:nvSpPr>
        <p:spPr/>
        <p:txBody>
          <a:bodyPr/>
          <a:lstStyle/>
          <a:p>
            <a:pPr>
              <a:defRPr/>
            </a:pPr>
            <a:fld id="{C18543F3-B98F-4F7B-86F0-15ACDCAA5BE8}" type="slidenum">
              <a:rPr lang="pt-BR">
                <a:solidFill>
                  <a:srgbClr val="EEECE1"/>
                </a:solidFill>
              </a:rPr>
              <a:pPr>
                <a:defRPr/>
              </a:pPr>
              <a:t>50</a:t>
            </a:fld>
            <a:endParaRPr lang="pt-BR">
              <a:solidFill>
                <a:srgbClr val="EEECE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using</a:t>
            </a:r>
            <a:r>
              <a:rPr lang="en-US" baseline="0" dirty="0" smtClean="0"/>
              <a:t> a really crude synthesis, we have that a site occupied by forest species might become dense enough to exclude </a:t>
            </a:r>
            <a:r>
              <a:rPr lang="en-US" dirty="0" smtClean="0"/>
              <a:t>6 years</a:t>
            </a:r>
            <a:r>
              <a:rPr lang="en-US" baseline="0" dirty="0" smtClean="0"/>
              <a:t> </a:t>
            </a:r>
            <a:r>
              <a:rPr lang="en-US" baseline="0" dirty="0" err="1" smtClean="0"/>
              <a:t>vs</a:t>
            </a:r>
            <a:r>
              <a:rPr lang="en-US" baseline="0" dirty="0" smtClean="0"/>
              <a:t> 19 years</a:t>
            </a:r>
            <a:endParaRPr lang="en-US" dirty="0"/>
          </a:p>
        </p:txBody>
      </p:sp>
      <p:sp>
        <p:nvSpPr>
          <p:cNvPr id="4" name="Slide Number Placeholder 3"/>
          <p:cNvSpPr>
            <a:spLocks noGrp="1"/>
          </p:cNvSpPr>
          <p:nvPr>
            <p:ph type="sldNum" sz="quarter" idx="10"/>
          </p:nvPr>
        </p:nvSpPr>
        <p:spPr/>
        <p:txBody>
          <a:bodyPr/>
          <a:lstStyle/>
          <a:p>
            <a:fld id="{F549BB0F-EE9A-4C4F-B12C-F6DA64CF62FE}" type="slidenum">
              <a:rPr lang="en-US" smtClean="0">
                <a:solidFill>
                  <a:prstClr val="black"/>
                </a:solidFill>
              </a:rPr>
              <a:pPr/>
              <a:t>52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using</a:t>
            </a:r>
            <a:r>
              <a:rPr lang="en-US" baseline="0" dirty="0" smtClean="0"/>
              <a:t> a really crude synthesis, we have that a site occupied by forest species might become dense enough to exclude </a:t>
            </a:r>
            <a:r>
              <a:rPr lang="en-US" dirty="0" smtClean="0"/>
              <a:t>6 years</a:t>
            </a:r>
            <a:r>
              <a:rPr lang="en-US" baseline="0" dirty="0" smtClean="0"/>
              <a:t> </a:t>
            </a:r>
            <a:r>
              <a:rPr lang="en-US" baseline="0" dirty="0" err="1" smtClean="0"/>
              <a:t>vs</a:t>
            </a:r>
            <a:r>
              <a:rPr lang="en-US" baseline="0" dirty="0" smtClean="0"/>
              <a:t> 19 years</a:t>
            </a:r>
            <a:endParaRPr lang="en-US" dirty="0"/>
          </a:p>
        </p:txBody>
      </p:sp>
      <p:sp>
        <p:nvSpPr>
          <p:cNvPr id="4" name="Slide Number Placeholder 3"/>
          <p:cNvSpPr>
            <a:spLocks noGrp="1"/>
          </p:cNvSpPr>
          <p:nvPr>
            <p:ph type="sldNum" sz="quarter" idx="10"/>
          </p:nvPr>
        </p:nvSpPr>
        <p:spPr/>
        <p:txBody>
          <a:bodyPr/>
          <a:lstStyle/>
          <a:p>
            <a:fld id="{F549BB0F-EE9A-4C4F-B12C-F6DA64CF62FE}" type="slidenum">
              <a:rPr lang="en-US" smtClean="0">
                <a:solidFill>
                  <a:prstClr val="black"/>
                </a:solidFill>
              </a:rPr>
              <a:pPr/>
              <a:t>53</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using</a:t>
            </a:r>
            <a:r>
              <a:rPr lang="en-US" baseline="0" dirty="0" smtClean="0"/>
              <a:t> a really crude synthesis, we have that a site occupied by forest species might become dense enough to exclude </a:t>
            </a:r>
            <a:r>
              <a:rPr lang="en-US" dirty="0" smtClean="0"/>
              <a:t>6 years</a:t>
            </a:r>
            <a:r>
              <a:rPr lang="en-US" baseline="0" dirty="0" smtClean="0"/>
              <a:t> </a:t>
            </a:r>
            <a:r>
              <a:rPr lang="en-US" baseline="0" dirty="0" err="1" smtClean="0"/>
              <a:t>vs</a:t>
            </a:r>
            <a:r>
              <a:rPr lang="en-US" baseline="0" dirty="0" smtClean="0"/>
              <a:t> 19 years</a:t>
            </a:r>
            <a:endParaRPr lang="en-US" dirty="0"/>
          </a:p>
        </p:txBody>
      </p:sp>
      <p:sp>
        <p:nvSpPr>
          <p:cNvPr id="4" name="Slide Number Placeholder 3"/>
          <p:cNvSpPr>
            <a:spLocks noGrp="1"/>
          </p:cNvSpPr>
          <p:nvPr>
            <p:ph type="sldNum" sz="quarter" idx="10"/>
          </p:nvPr>
        </p:nvSpPr>
        <p:spPr/>
        <p:txBody>
          <a:bodyPr/>
          <a:lstStyle/>
          <a:p>
            <a:fld id="{F549BB0F-EE9A-4C4F-B12C-F6DA64CF62FE}" type="slidenum">
              <a:rPr lang="en-US" smtClean="0"/>
              <a:pPr/>
              <a:t>54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These calculations are based on the assumption</a:t>
            </a:r>
            <a:r>
              <a:rPr lang="en-US" baseline="0" dirty="0" smtClean="0"/>
              <a:t> that savanna and forest trees differ only in the rate at which trees </a:t>
            </a:r>
            <a:endParaRPr lang="en-US" dirty="0"/>
          </a:p>
        </p:txBody>
      </p:sp>
      <p:sp>
        <p:nvSpPr>
          <p:cNvPr id="4" name="Slide Number Placeholder 3"/>
          <p:cNvSpPr>
            <a:spLocks noGrp="1"/>
          </p:cNvSpPr>
          <p:nvPr>
            <p:ph type="sldNum" sz="quarter" idx="10"/>
          </p:nvPr>
        </p:nvSpPr>
        <p:spPr/>
        <p:txBody>
          <a:bodyPr/>
          <a:lstStyle/>
          <a:p>
            <a:fld id="{F549BB0F-EE9A-4C4F-B12C-F6DA64CF62FE}" type="slidenum">
              <a:rPr lang="en-US" smtClean="0"/>
              <a:pPr/>
              <a:t>55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r>
              <a:rPr lang="en-US" smtClean="0"/>
              <a:t>-Fuel packing ratio was considerably higher in forest</a:t>
            </a:r>
          </a:p>
          <a:p>
            <a:r>
              <a:rPr lang="en-US" smtClean="0"/>
              <a:t>-volume of the fuel bed occupied by fuel</a:t>
            </a:r>
          </a:p>
          <a:p>
            <a:r>
              <a:rPr lang="en-US" smtClean="0"/>
              <a:t>-grasses stand upright, biomass occupies large volume even when they senesce.</a:t>
            </a:r>
          </a:p>
          <a:p>
            <a:r>
              <a:rPr lang="en-US" smtClean="0"/>
              <a:t>- In forest the fuels occupy a thin, relatively compact litter layer, </a:t>
            </a:r>
          </a:p>
        </p:txBody>
      </p:sp>
      <p:sp>
        <p:nvSpPr>
          <p:cNvPr id="89092" name="Slide Number Placeholder 3"/>
          <p:cNvSpPr>
            <a:spLocks noGrp="1"/>
          </p:cNvSpPr>
          <p:nvPr>
            <p:ph type="sldNum" sz="quarter" idx="5"/>
          </p:nvPr>
        </p:nvSpPr>
        <p:spPr/>
        <p:txBody>
          <a:bodyPr/>
          <a:lstStyle/>
          <a:p>
            <a:pPr>
              <a:defRPr/>
            </a:pPr>
            <a:fld id="{74D6DFB8-78C3-4EE6-ADC4-38BDC7A7B893}" type="slidenum">
              <a:rPr lang="en-US">
                <a:solidFill>
                  <a:srgbClr val="EEECE1"/>
                </a:solidFill>
              </a:rPr>
              <a:pPr>
                <a:defRPr/>
              </a:pPr>
              <a:t>56</a:t>
            </a:fld>
            <a:endParaRPr lang="en-US">
              <a:solidFill>
                <a:srgbClr val="EEECE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ln/>
        </p:spPr>
        <p:txBody>
          <a:bodyPr/>
          <a:lstStyle/>
          <a:p>
            <a:pPr>
              <a:defRPr/>
            </a:pPr>
            <a:r>
              <a:rPr lang="en-US" dirty="0" smtClean="0"/>
              <a:t>There is support for a number of positive feedbacks which can help explain the </a:t>
            </a:r>
            <a:r>
              <a:rPr lang="en-US" dirty="0" err="1" smtClean="0"/>
              <a:t>existance</a:t>
            </a:r>
            <a:r>
              <a:rPr lang="en-US" dirty="0" smtClean="0"/>
              <a:t> of alternate stable states and sharp vegetation boundaries.  When you have positive feedbacks, it clouds the question of whether the environment determines vegetation or whether vegetation determines the environment.  The truth is that both are true.  Nevertheless, when we examine environmental gradients across the boundary we usually have some </a:t>
            </a:r>
            <a:r>
              <a:rPr lang="en-US" dirty="0" err="1" smtClean="0"/>
              <a:t>beleifs</a:t>
            </a:r>
            <a:r>
              <a:rPr lang="en-US" dirty="0" smtClean="0"/>
              <a:t> about whether a particular variable is being more strongly driven by </a:t>
            </a:r>
            <a:r>
              <a:rPr lang="en-US" dirty="0" err="1" smtClean="0"/>
              <a:t>vegetaion</a:t>
            </a:r>
            <a:r>
              <a:rPr lang="en-US" dirty="0" smtClean="0"/>
              <a:t> or is driving the vegetation.</a:t>
            </a:r>
          </a:p>
          <a:p>
            <a:pPr marL="231751" indent="-231751">
              <a:buFontTx/>
              <a:buAutoNum type="arabicParenR"/>
              <a:defRPr/>
            </a:pPr>
            <a:r>
              <a:rPr lang="en-US" dirty="0" err="1" smtClean="0"/>
              <a:t>Postive</a:t>
            </a:r>
            <a:r>
              <a:rPr lang="en-US" dirty="0" smtClean="0"/>
              <a:t> feedbacks</a:t>
            </a:r>
          </a:p>
          <a:p>
            <a:pPr marL="231751" indent="-231751">
              <a:buFontTx/>
              <a:buAutoNum type="arabicParenR"/>
              <a:defRPr/>
            </a:pPr>
            <a:r>
              <a:rPr lang="en-US" dirty="0" smtClean="0"/>
              <a:t>Alternate stable states – fire</a:t>
            </a:r>
          </a:p>
          <a:p>
            <a:pPr marL="231751" indent="-231751">
              <a:buFontTx/>
              <a:buAutoNum type="arabicParenR"/>
              <a:defRPr/>
            </a:pPr>
            <a:r>
              <a:rPr lang="en-US" dirty="0" smtClean="0"/>
              <a:t>Becomes difficult to attempt to identify causality - meaningless</a:t>
            </a:r>
          </a:p>
        </p:txBody>
      </p:sp>
      <p:sp>
        <p:nvSpPr>
          <p:cNvPr id="90116" name="Slide Number Placeholder 3"/>
          <p:cNvSpPr>
            <a:spLocks noGrp="1"/>
          </p:cNvSpPr>
          <p:nvPr>
            <p:ph type="sldNum" sz="quarter" idx="5"/>
          </p:nvPr>
        </p:nvSpPr>
        <p:spPr>
          <a:noFill/>
        </p:spPr>
        <p:txBody>
          <a:bodyPr/>
          <a:lstStyle/>
          <a:p>
            <a:fld id="{41A343F9-6A8C-420B-8187-D7019367153F}" type="slidenum">
              <a:rPr lang="pt-BR" smtClean="0">
                <a:solidFill>
                  <a:prstClr val="black"/>
                </a:solidFill>
              </a:rPr>
              <a:pPr/>
              <a:t>5</a:t>
            </a:fld>
            <a:endParaRPr lang="pt-BR" smtClean="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p:txBody>
          <a:bodyPr/>
          <a:lstStyle/>
          <a:p>
            <a:pPr>
              <a:defRPr/>
            </a:pPr>
            <a:fld id="{C9EA7D57-6689-452E-B3D2-81B8F6B68865}" type="slidenum">
              <a:rPr lang="pt-BR" smtClean="0"/>
              <a:pPr>
                <a:defRPr/>
              </a:pPr>
              <a:t>6</a:t>
            </a:fld>
            <a:endParaRPr lang="pt-BR"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r>
              <a:rPr lang="en-US" dirty="0" smtClean="0"/>
              <a:t>And there is a third</a:t>
            </a:r>
            <a:r>
              <a:rPr lang="en-US" baseline="0" dirty="0" smtClean="0"/>
              <a:t> way in which the transition between savanna and forest differs from </a:t>
            </a:r>
            <a:r>
              <a:rPr lang="en-US" baseline="0" dirty="0" err="1" smtClean="0"/>
              <a:t>grasients</a:t>
            </a:r>
            <a:r>
              <a:rPr lang="en-US" baseline="0" dirty="0" smtClean="0"/>
              <a:t> of tree density within savanna…</a:t>
            </a:r>
          </a:p>
          <a:p>
            <a:r>
              <a:rPr lang="en-US" baseline="0" dirty="0" smtClean="0"/>
              <a:t>If there is a complete switch in species composition, it begs the question if a site is forest because it has forest species or whether a site has forest species because it is a forest. </a:t>
            </a:r>
          </a:p>
          <a:p>
            <a:r>
              <a:rPr lang="en-US" baseline="0" dirty="0" smtClean="0"/>
              <a:t>The question of what determines the distribution of savanna and forest cannot be extracted from the question of what determines the distribution of forest species and savanna species.</a:t>
            </a:r>
          </a:p>
          <a:p>
            <a:endParaRPr lang="en-US" baseline="0" dirty="0" smtClean="0"/>
          </a:p>
          <a:p>
            <a:r>
              <a:rPr lang="en-US" baseline="0" dirty="0" smtClean="0"/>
              <a:t>Not only is the vegetation-fire issue a difficult one to tease apart. Vegetation – species composition. And we suddenly are forced to consider their roles as well as how the species arose.</a:t>
            </a:r>
          </a:p>
          <a:p>
            <a:endParaRPr lang="en-US" baseline="0" dirty="0" smtClean="0"/>
          </a:p>
          <a:p>
            <a:r>
              <a:rPr lang="en-US" baseline="0" dirty="0" smtClean="0"/>
              <a:t>Now this was not always this way.</a:t>
            </a:r>
          </a:p>
          <a:p>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96260" name="Slide Number Placeholder 3"/>
          <p:cNvSpPr>
            <a:spLocks noGrp="1"/>
          </p:cNvSpPr>
          <p:nvPr>
            <p:ph type="sldNum" sz="quarter" idx="5"/>
          </p:nvPr>
        </p:nvSpPr>
        <p:spPr>
          <a:noFill/>
        </p:spPr>
        <p:txBody>
          <a:bodyPr/>
          <a:lstStyle/>
          <a:p>
            <a:fld id="{35BA683A-D557-49CA-A1D0-79459B748932}" type="slidenum">
              <a:rPr lang="pt-BR" smtClean="0"/>
              <a:pPr/>
              <a:t>7</a:t>
            </a:fld>
            <a:endParaRPr lang="pt-B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97284" name="Slide Number Placeholder 3"/>
          <p:cNvSpPr>
            <a:spLocks noGrp="1"/>
          </p:cNvSpPr>
          <p:nvPr>
            <p:ph type="sldNum" sz="quarter" idx="5"/>
          </p:nvPr>
        </p:nvSpPr>
        <p:spPr>
          <a:noFill/>
        </p:spPr>
        <p:txBody>
          <a:bodyPr/>
          <a:lstStyle/>
          <a:p>
            <a:fld id="{FBD80A5C-4E4D-4103-92F8-58C44C382AE8}" type="slidenum">
              <a:rPr lang="pt-BR" smtClean="0"/>
              <a:pPr/>
              <a:t>8</a:t>
            </a:fld>
            <a:endParaRPr lang="pt-B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Large areas</a:t>
            </a:r>
            <a:r>
              <a:rPr lang="en-US" baseline="0" dirty="0" smtClean="0"/>
              <a:t> of the tropics are prone to shifts in vegetation. So the question of </a:t>
            </a:r>
            <a:endParaRPr lang="en-US" dirty="0"/>
          </a:p>
        </p:txBody>
      </p:sp>
      <p:sp>
        <p:nvSpPr>
          <p:cNvPr id="4" name="Slide Number Placeholder 3"/>
          <p:cNvSpPr>
            <a:spLocks noGrp="1"/>
          </p:cNvSpPr>
          <p:nvPr>
            <p:ph type="sldNum" sz="quarter" idx="10"/>
          </p:nvPr>
        </p:nvSpPr>
        <p:spPr/>
        <p:txBody>
          <a:bodyPr/>
          <a:lstStyle/>
          <a:p>
            <a:fld id="{F549BB0F-EE9A-4C4F-B12C-F6DA64CF62FE}"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pPr/>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FCD1D-86BB-4C8E-A196-E3E992A641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pPr/>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FCD1D-86BB-4C8E-A196-E3E992A641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pt-BR">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160A19F-A66A-4E3E-BD4E-31BA63DA4207}" type="slidenum">
              <a:rPr lang="pt-BR">
                <a:solidFill>
                  <a:prstClr val="black">
                    <a:tint val="75000"/>
                  </a:prstClr>
                </a:solidFill>
              </a:rPr>
              <a:pPr>
                <a:defRPr/>
              </a:pPr>
              <a:t>‹#›</a:t>
            </a:fld>
            <a:endParaRPr lang="pt-BR">
              <a:solidFill>
                <a:prstClr val="black">
                  <a:tint val="75000"/>
                </a:prstClr>
              </a:solidFill>
            </a:endParaRPr>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pt-BR">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Rectangle 6"/>
          <p:cNvSpPr>
            <a:spLocks noGrp="1" noChangeArrowheads="1"/>
          </p:cNvSpPr>
          <p:nvPr>
            <p:ph type="sldNum" sz="quarter" idx="12"/>
          </p:nvPr>
        </p:nvSpPr>
        <p:spPr/>
        <p:txBody>
          <a:bodyPr/>
          <a:lstStyle>
            <a:lvl1pPr>
              <a:defRPr/>
            </a:lvl1pPr>
          </a:lstStyle>
          <a:p>
            <a:pPr>
              <a:defRPr/>
            </a:pPr>
            <a:fld id="{0314BD38-515B-4C09-AD17-9F1FE4C48576}" type="slidenum">
              <a:rPr lang="pt-BR">
                <a:solidFill>
                  <a:prstClr val="black">
                    <a:tint val="75000"/>
                  </a:prstClr>
                </a:solidFill>
              </a:rPr>
              <a:pPr>
                <a:defRPr/>
              </a:pPr>
              <a:t>‹#›</a:t>
            </a:fld>
            <a:endParaRPr lang="pt-BR">
              <a:solidFill>
                <a:prstClr val="black">
                  <a:tint val="75000"/>
                </a:prstClr>
              </a:solidFill>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pPr/>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FCD1D-86BB-4C8E-A196-E3E992A641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pt-BR"/>
          </a:p>
        </p:txBody>
      </p:sp>
      <p:sp>
        <p:nvSpPr>
          <p:cNvPr id="4" name="Rectangle 5"/>
          <p:cNvSpPr>
            <a:spLocks noGrp="1" noChangeArrowheads="1"/>
          </p:cNvSpPr>
          <p:nvPr>
            <p:ph type="ftr" sz="quarter" idx="11"/>
          </p:nvPr>
        </p:nvSpPr>
        <p:spPr/>
        <p:txBody>
          <a:bodyPr/>
          <a:lstStyle>
            <a:lvl1pPr>
              <a:defRPr/>
            </a:lvl1pPr>
          </a:lstStyle>
          <a:p>
            <a:pPr>
              <a:defRPr/>
            </a:pPr>
            <a:endParaRPr lang="pt-BR"/>
          </a:p>
        </p:txBody>
      </p:sp>
      <p:sp>
        <p:nvSpPr>
          <p:cNvPr id="5" name="Rectangle 6"/>
          <p:cNvSpPr>
            <a:spLocks noGrp="1" noChangeArrowheads="1"/>
          </p:cNvSpPr>
          <p:nvPr>
            <p:ph type="sldNum" sz="quarter" idx="12"/>
          </p:nvPr>
        </p:nvSpPr>
        <p:spPr/>
        <p:txBody>
          <a:bodyPr/>
          <a:lstStyle>
            <a:lvl1pPr>
              <a:defRPr/>
            </a:lvl1pPr>
          </a:lstStyle>
          <a:p>
            <a:pPr>
              <a:defRPr/>
            </a:pPr>
            <a:fld id="{F160A19F-A66A-4E3E-BD4E-31BA63DA4207}" type="slidenum">
              <a:rPr lang="pt-BR"/>
              <a:pPr>
                <a:defRPr/>
              </a:pPr>
              <a:t>‹#›</a:t>
            </a:fld>
            <a:endParaRPr lang="pt-B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pt-BR"/>
          </a:p>
        </p:txBody>
      </p:sp>
      <p:sp>
        <p:nvSpPr>
          <p:cNvPr id="8" name="Rectangle 5"/>
          <p:cNvSpPr>
            <a:spLocks noGrp="1" noChangeArrowheads="1"/>
          </p:cNvSpPr>
          <p:nvPr>
            <p:ph type="ftr" sz="quarter" idx="11"/>
          </p:nvPr>
        </p:nvSpPr>
        <p:spPr/>
        <p:txBody>
          <a:bodyPr/>
          <a:lstStyle>
            <a:lvl1pPr>
              <a:defRPr/>
            </a:lvl1pPr>
          </a:lstStyle>
          <a:p>
            <a:pPr>
              <a:defRPr/>
            </a:pPr>
            <a:endParaRPr lang="pt-BR"/>
          </a:p>
        </p:txBody>
      </p:sp>
      <p:sp>
        <p:nvSpPr>
          <p:cNvPr id="9" name="Rectangle 6"/>
          <p:cNvSpPr>
            <a:spLocks noGrp="1" noChangeArrowheads="1"/>
          </p:cNvSpPr>
          <p:nvPr>
            <p:ph type="sldNum" sz="quarter" idx="12"/>
          </p:nvPr>
        </p:nvSpPr>
        <p:spPr/>
        <p:txBody>
          <a:bodyPr/>
          <a:lstStyle>
            <a:lvl1pPr>
              <a:defRPr/>
            </a:lvl1pPr>
          </a:lstStyle>
          <a:p>
            <a:pPr>
              <a:defRPr/>
            </a:pPr>
            <a:fld id="{0314BD38-515B-4C09-AD17-9F1FE4C48576}" type="slidenum">
              <a:rPr lang="pt-BR"/>
              <a:pPr>
                <a:defRPr/>
              </a:pPr>
              <a:t>‹#›</a:t>
            </a:fld>
            <a:endParaRPr lang="pt-B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BA1AE7-B06E-492F-B056-ABF7C466FA1F}"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3334E-8607-4787-9220-2EC175E8098F}"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05EB07-0EAA-463F-B781-F097910DE6F0}"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02C577-8996-4B2F-98A5-43974D68C744}"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FA3A12D-5EEE-48DA-A9B3-2E1CDD7A8BF9}"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007913-E6B5-42CC-A18C-48F87C013CEB}"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pPr/>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FCD1D-86BB-4C8E-A196-E3E992A641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BR">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F2D9BCE-B2B8-47E3-B8AE-059DDD9A64D8}"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0C1BAE-2513-4582-A052-14DF6BAE558F}"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t-BR">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114A25-0F4B-48E8-B049-C597990F682A}"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A26113-DC60-4BF3-AF0F-72CA2B78690D}"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pt-BR">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04938-0ABE-4CB0-A424-BE0B3907E11C}"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pt-BR">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573BA9-CB5B-460B-A23E-ED00CCBFE98E}"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pt-BR">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D70A473-D01C-482B-87B9-4584EFD38F18}"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pt-BR">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pt-BR">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9A4CBEC-D9EF-456A-9BA5-75B3D0EA7F7F}"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646197-4380-4B80-AFDE-0AE82753834A}" type="datetimeFigureOut">
              <a:rPr lang="en-US" smtClean="0"/>
              <a:pPr/>
              <a:t>6/6/2013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EFCD1D-86BB-4C8E-A196-E3E992A641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pt-BR">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160A19F-A66A-4E3E-BD4E-31BA63DA4207}" type="slidenum">
              <a:rPr lang="pt-BR">
                <a:solidFill>
                  <a:prstClr val="black">
                    <a:tint val="75000"/>
                  </a:prstClr>
                </a:solidFill>
              </a:rPr>
              <a:pPr>
                <a:defRPr/>
              </a:pPr>
              <a:t>‹#›</a:t>
            </a:fld>
            <a:endParaRPr lang="pt-BR">
              <a:solidFill>
                <a:prstClr val="black">
                  <a:tint val="75000"/>
                </a:prstClr>
              </a:solidFill>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646197-4380-4B80-AFDE-0AE82753834A}" type="datetimeFigureOut">
              <a:rPr lang="en-US" smtClean="0"/>
              <a:pPr/>
              <a:t>6/6/2013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EFCD1D-86BB-4C8E-A196-E3E992A641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pt-BR">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Rectangle 6"/>
          <p:cNvSpPr>
            <a:spLocks noGrp="1" noChangeArrowheads="1"/>
          </p:cNvSpPr>
          <p:nvPr>
            <p:ph type="sldNum" sz="quarter" idx="12"/>
          </p:nvPr>
        </p:nvSpPr>
        <p:spPr/>
        <p:txBody>
          <a:bodyPr/>
          <a:lstStyle>
            <a:lvl1pPr>
              <a:defRPr/>
            </a:lvl1pPr>
          </a:lstStyle>
          <a:p>
            <a:pPr>
              <a:defRPr/>
            </a:pPr>
            <a:fld id="{0314BD38-515B-4C09-AD17-9F1FE4C48576}" type="slidenum">
              <a:rPr lang="pt-BR">
                <a:solidFill>
                  <a:prstClr val="black">
                    <a:tint val="75000"/>
                  </a:prstClr>
                </a:solidFill>
              </a:rPr>
              <a:pPr>
                <a:defRPr/>
              </a:pPr>
              <a:t>‹#›</a:t>
            </a:fld>
            <a:endParaRPr lang="pt-BR">
              <a:solidFill>
                <a:prstClr val="black">
                  <a:tint val="75000"/>
                </a:prstClr>
              </a:solidFill>
            </a:endParaRPr>
          </a:p>
        </p:txBody>
      </p: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pt-B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863E982A-7221-45FF-B0F1-59BEF478FDBA}"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pt-B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0BF41DA4-6EF7-4956-963E-71F362160BBE}"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pt-B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4DE85D1A-4782-4713-AD56-14616E2651C8}"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pt-B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826757CE-3AC0-4189-8305-B1D219CB5C93}"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pt-B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9" name="Rectangle 6"/>
          <p:cNvSpPr>
            <a:spLocks noGrp="1" noChangeArrowheads="1"/>
          </p:cNvSpPr>
          <p:nvPr>
            <p:ph type="sldNum" sz="quarter" idx="12"/>
          </p:nvPr>
        </p:nvSpPr>
        <p:spPr/>
        <p:txBody>
          <a:bodyPr/>
          <a:lstStyle>
            <a:lvl1pPr>
              <a:defRPr/>
            </a:lvl1pPr>
          </a:lstStyle>
          <a:p>
            <a:pPr>
              <a:defRPr/>
            </a:pPr>
            <a:fld id="{0339898F-C3EA-4211-8172-33E4F4DC7B46}"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pt-BR">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A54B4B52-EF8D-4AF4-B031-4C41EECC7B34}"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pt-BR">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4" name="Rectangle 6"/>
          <p:cNvSpPr>
            <a:spLocks noGrp="1" noChangeArrowheads="1"/>
          </p:cNvSpPr>
          <p:nvPr>
            <p:ph type="sldNum" sz="quarter" idx="12"/>
          </p:nvPr>
        </p:nvSpPr>
        <p:spPr/>
        <p:txBody>
          <a:bodyPr/>
          <a:lstStyle>
            <a:lvl1pPr>
              <a:defRPr/>
            </a:lvl1pPr>
          </a:lstStyle>
          <a:p>
            <a:pPr>
              <a:defRPr/>
            </a:pPr>
            <a:fld id="{6168E979-B790-412F-9E6A-CC57AB431B0A}"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pt-B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DC10860-B543-4801-A681-16DCE52B2504}"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pt-BR">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pPr>
              <a:defRPr/>
            </a:pPr>
            <a:fld id="{47F76668-B04B-4F13-A9AE-189C6F1A2725}"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646197-4380-4B80-AFDE-0AE82753834A}" type="datetimeFigureOut">
              <a:rPr lang="en-US" smtClean="0"/>
              <a:pPr/>
              <a:t>6/6/2013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EFCD1D-86BB-4C8E-A196-E3E992A641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pt-B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AC8A24CE-A957-41AF-8854-4FB022E2DBED}"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pt-BR">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pPr>
              <a:defRPr/>
            </a:pPr>
            <a:fld id="{994CA078-D19D-4A22-9E98-B92968025E48}"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pt-BR">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9" name="Rectangle 6"/>
          <p:cNvSpPr>
            <a:spLocks noGrp="1" noChangeArrowheads="1"/>
          </p:cNvSpPr>
          <p:nvPr>
            <p:ph type="sldNum" sz="quarter" idx="12"/>
          </p:nvPr>
        </p:nvSpPr>
        <p:spPr/>
        <p:txBody>
          <a:bodyPr/>
          <a:lstStyle>
            <a:lvl1pPr>
              <a:defRPr/>
            </a:lvl1pPr>
          </a:lstStyle>
          <a:p>
            <a:pPr>
              <a:defRPr/>
            </a:pPr>
            <a:fld id="{4620965A-A95C-4062-B81B-0241ADF1D157}"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pt-BR">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pPr>
              <a:defRPr/>
            </a:pPr>
            <a:fld id="{B671035E-4F34-4C37-9FD4-16DCBD28886C}"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pt-BR">
              <a:solidFill>
                <a:srgbClr val="FFFFFF"/>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pt-BR">
              <a:solidFill>
                <a:srgbClr val="FFFFFF"/>
              </a:solidFill>
            </a:endParaRPr>
          </a:p>
        </p:txBody>
      </p:sp>
      <p:sp>
        <p:nvSpPr>
          <p:cNvPr id="8" name="Rectangle 6"/>
          <p:cNvSpPr>
            <a:spLocks noGrp="1" noChangeArrowheads="1"/>
          </p:cNvSpPr>
          <p:nvPr>
            <p:ph type="sldNum" sz="quarter" idx="12"/>
          </p:nvPr>
        </p:nvSpPr>
        <p:spPr/>
        <p:txBody>
          <a:bodyPr/>
          <a:lstStyle>
            <a:lvl1pPr>
              <a:defRPr/>
            </a:lvl1pPr>
          </a:lstStyle>
          <a:p>
            <a:pPr>
              <a:defRPr/>
            </a:pPr>
            <a:fld id="{E46943B7-481F-433F-8932-5FB18AA7959E}"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endParaRPr lang="pt-BR">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endParaRPr lang="pt-BR">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DDBBEDD4-3B29-4E10-BDA4-E4B02F1F3ACA}" type="slidenum">
              <a:rPr lang="pt-BR">
                <a:solidFill>
                  <a:srgbClr val="FFFFFF"/>
                </a:solidFill>
              </a:rPr>
              <a:pPr>
                <a:defRPr/>
              </a:pPr>
              <a:t>‹#›</a:t>
            </a:fld>
            <a:endParaRPr lang="pt-BR">
              <a:solidFill>
                <a:srgbClr val="FFFFFF"/>
              </a:solidFill>
            </a:endParaRPr>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646197-4380-4B80-AFDE-0AE82753834A}" type="datetimeFigureOut">
              <a:rPr lang="en-US" smtClean="0"/>
              <a:pPr/>
              <a:t>6/6/2013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EFCD1D-86BB-4C8E-A196-E3E992A641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pt-BR">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160A19F-A66A-4E3E-BD4E-31BA63DA4207}" type="slidenum">
              <a:rPr lang="pt-BR">
                <a:solidFill>
                  <a:prstClr val="black">
                    <a:tint val="75000"/>
                  </a:prstClr>
                </a:solidFill>
              </a:rPr>
              <a:pPr>
                <a:defRPr/>
              </a:pPr>
              <a:t>‹#›</a:t>
            </a:fld>
            <a:endParaRPr lang="pt-BR">
              <a:solidFill>
                <a:prstClr val="black">
                  <a:tint val="75000"/>
                </a:prstClr>
              </a:solidFill>
            </a:endParaRPr>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646197-4380-4B80-AFDE-0AE82753834A}" type="datetimeFigureOut">
              <a:rPr lang="en-US" smtClean="0"/>
              <a:pPr/>
              <a:t>6/6/2013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EFCD1D-86BB-4C8E-A196-E3E992A641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pt-BR">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160A19F-A66A-4E3E-BD4E-31BA63DA4207}" type="slidenum">
              <a:rPr lang="pt-BR">
                <a:solidFill>
                  <a:prstClr val="black">
                    <a:tint val="75000"/>
                  </a:prstClr>
                </a:solidFill>
              </a:rPr>
              <a:pPr>
                <a:defRPr/>
              </a:pPr>
              <a:t>‹#›</a:t>
            </a:fld>
            <a:endParaRPr lang="pt-BR">
              <a:solidFill>
                <a:prstClr val="black">
                  <a:tint val="75000"/>
                </a:prstClr>
              </a:solidFill>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46197-4380-4B80-AFDE-0AE82753834A}" type="datetimeFigureOut">
              <a:rPr lang="en-US" smtClean="0"/>
              <a:pPr/>
              <a:t>6/6/2013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EFCD1D-86BB-4C8E-A196-E3E992A641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pt-BR">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Rectangle 6"/>
          <p:cNvSpPr>
            <a:spLocks noGrp="1" noChangeArrowheads="1"/>
          </p:cNvSpPr>
          <p:nvPr>
            <p:ph type="sldNum" sz="quarter" idx="12"/>
          </p:nvPr>
        </p:nvSpPr>
        <p:spPr/>
        <p:txBody>
          <a:bodyPr/>
          <a:lstStyle>
            <a:lvl1pPr>
              <a:defRPr/>
            </a:lvl1pPr>
          </a:lstStyle>
          <a:p>
            <a:pPr>
              <a:defRPr/>
            </a:pPr>
            <a:fld id="{0314BD38-515B-4C09-AD17-9F1FE4C48576}" type="slidenum">
              <a:rPr lang="pt-BR">
                <a:solidFill>
                  <a:prstClr val="black">
                    <a:tint val="75000"/>
                  </a:prstClr>
                </a:solidFill>
              </a:rPr>
              <a:pPr>
                <a:defRPr/>
              </a:pPr>
              <a:t>‹#›</a:t>
            </a:fld>
            <a:endParaRPr lang="pt-BR">
              <a:solidFill>
                <a:prstClr val="black">
                  <a:tint val="75000"/>
                </a:prstClr>
              </a:solidFill>
            </a:endParaRP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46197-4380-4B80-AFDE-0AE82753834A}" type="datetimeFigureOut">
              <a:rPr lang="en-US" smtClean="0"/>
              <a:pPr/>
              <a:t>6/6/2013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EFCD1D-86BB-4C8E-A196-E3E992A6412B}"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pt-BR">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pPr>
              <a:defRPr/>
            </a:pPr>
            <a:fld id="{F160A19F-A66A-4E3E-BD4E-31BA63DA4207}" type="slidenum">
              <a:rPr lang="pt-BR">
                <a:solidFill>
                  <a:prstClr val="black">
                    <a:tint val="75000"/>
                  </a:prstClr>
                </a:solidFill>
              </a:rPr>
              <a:pPr>
                <a:defRPr/>
              </a:pPr>
              <a:t>‹#›</a:t>
            </a:fld>
            <a:endParaRPr lang="pt-BR">
              <a:solidFill>
                <a:prstClr val="black">
                  <a:tint val="75000"/>
                </a:prstClr>
              </a:solidFill>
            </a:endParaRPr>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vl1pPr>
          </a:lstStyle>
          <a:p>
            <a:pPr>
              <a:defRPr/>
            </a:pPr>
            <a:endParaRPr lang="pt-BR">
              <a:solidFill>
                <a:prstClr val="black">
                  <a:tint val="75000"/>
                </a:prstClr>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Rectangle 6"/>
          <p:cNvSpPr>
            <a:spLocks noGrp="1" noChangeArrowheads="1"/>
          </p:cNvSpPr>
          <p:nvPr>
            <p:ph type="sldNum" sz="quarter" idx="12"/>
          </p:nvPr>
        </p:nvSpPr>
        <p:spPr/>
        <p:txBody>
          <a:bodyPr/>
          <a:lstStyle>
            <a:lvl1pPr>
              <a:defRPr/>
            </a:lvl1pPr>
          </a:lstStyle>
          <a:p>
            <a:pPr>
              <a:defRPr/>
            </a:pPr>
            <a:fld id="{0314BD38-515B-4C09-AD17-9F1FE4C48576}" type="slidenum">
              <a:rPr lang="pt-BR">
                <a:solidFill>
                  <a:prstClr val="black">
                    <a:tint val="75000"/>
                  </a:prstClr>
                </a:solidFill>
              </a:rPr>
              <a:pPr>
                <a:defRPr/>
              </a:pPr>
              <a:t>‹#›</a:t>
            </a:fld>
            <a:endParaRPr lang="pt-BR">
              <a:solidFill>
                <a:prstClr val="black">
                  <a:tint val="75000"/>
                </a:prstClr>
              </a:solidFill>
            </a:endParaRPr>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6" Type="http://schemas.openxmlformats.org/officeDocument/2006/relationships/theme" Target="../theme/theme4.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646197-4380-4B80-AFDE-0AE82753834A}" type="datetimeFigureOut">
              <a:rPr lang="en-US" smtClean="0"/>
              <a:pPr/>
              <a:t>6/6/2013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FCD1D-86BB-4C8E-A196-E3E992A641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cs typeface="+mn-cs"/>
              </a:defRPr>
            </a:lvl1pPr>
          </a:lstStyle>
          <a:p>
            <a:pPr fontAlgn="base">
              <a:spcBef>
                <a:spcPct val="0"/>
              </a:spcBef>
              <a:spcAft>
                <a:spcPct val="0"/>
              </a:spcAft>
              <a:defRPr/>
            </a:pPr>
            <a:endParaRPr lang="pt-BR">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cs typeface="+mn-cs"/>
              </a:defRPr>
            </a:lvl1pPr>
          </a:lstStyle>
          <a:p>
            <a:pPr fontAlgn="base">
              <a:spcBef>
                <a:spcPct val="0"/>
              </a:spcBef>
              <a:spcAft>
                <a:spcPct val="0"/>
              </a:spcAft>
              <a:defRPr/>
            </a:pPr>
            <a:endParaRPr lang="pt-BR">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cs typeface="+mn-cs"/>
              </a:defRPr>
            </a:lvl1pPr>
          </a:lstStyle>
          <a:p>
            <a:pPr fontAlgn="base">
              <a:spcBef>
                <a:spcPct val="0"/>
              </a:spcBef>
              <a:spcAft>
                <a:spcPct val="0"/>
              </a:spcAft>
              <a:defRPr/>
            </a:pPr>
            <a:fld id="{72F27513-5427-4003-8B9A-4741FD4BDC45}" type="slidenum">
              <a:rPr lang="pt-BR">
                <a:solidFill>
                  <a:srgbClr val="FFFFFF"/>
                </a:solidFill>
              </a:rPr>
              <a:pPr fontAlgn="base">
                <a:spcBef>
                  <a:spcPct val="0"/>
                </a:spcBef>
                <a:spcAft>
                  <a:spcPct val="0"/>
                </a:spcAft>
                <a:defRPr/>
              </a:pPr>
              <a:t>‹#›</a:t>
            </a:fld>
            <a:endParaRPr lang="pt-BR">
              <a:solidFill>
                <a:srgbClr val="FFFFFF"/>
              </a:solidFill>
            </a:endParaRPr>
          </a:p>
        </p:txBody>
      </p:sp>
    </p:spTree>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pt-BR" smtClean="0"/>
              <a:t>Clique para editar o estilo do título mestre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defRPr>
            </a:lvl1pPr>
          </a:lstStyle>
          <a:p>
            <a:pPr eaLnBrk="0" fontAlgn="base" hangingPunct="0">
              <a:spcBef>
                <a:spcPct val="0"/>
              </a:spcBef>
              <a:spcAft>
                <a:spcPct val="0"/>
              </a:spcAft>
              <a:defRPr/>
            </a:pPr>
            <a:endParaRPr lang="pt-BR">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defRPr>
            </a:lvl1pPr>
          </a:lstStyle>
          <a:p>
            <a:pPr eaLnBrk="0" fontAlgn="base" hangingPunct="0">
              <a:spcBef>
                <a:spcPct val="0"/>
              </a:spcBef>
              <a:spcAft>
                <a:spcPct val="0"/>
              </a:spcAft>
              <a:defRPr/>
            </a:pPr>
            <a:endParaRPr lang="pt-BR">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eaLnBrk="0" fontAlgn="base" hangingPunct="0">
              <a:spcBef>
                <a:spcPct val="0"/>
              </a:spcBef>
              <a:spcAft>
                <a:spcPct val="0"/>
              </a:spcAft>
              <a:defRPr/>
            </a:pPr>
            <a:fld id="{7F51612F-0681-4552-A7B1-884C8DD00945}" type="slidenum">
              <a:rPr lang="pt-BR">
                <a:solidFill>
                  <a:srgbClr val="FFFFFF"/>
                </a:solidFill>
              </a:rPr>
              <a:pPr eaLnBrk="0" fontAlgn="base" hangingPunct="0">
                <a:spcBef>
                  <a:spcPct val="0"/>
                </a:spcBef>
                <a:spcAft>
                  <a:spcPct val="0"/>
                </a:spcAft>
                <a:defRPr/>
              </a:pPr>
              <a:t>‹#›</a:t>
            </a:fld>
            <a:endParaRPr lang="pt-BR">
              <a:solidFill>
                <a:srgbClr val="FFFFFF"/>
              </a:solidFill>
            </a:endParaRPr>
          </a:p>
        </p:txBody>
      </p:sp>
    </p:spTree>
  </p:cSld>
  <p:clrMap bg1="dk2" tx1="lt1" bg2="dk1"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646197-4380-4B80-AFDE-0AE82753834A}" type="datetimeFigureOut">
              <a:rPr lang="en-US" smtClean="0">
                <a:solidFill>
                  <a:prstClr val="black">
                    <a:tint val="75000"/>
                  </a:prstClr>
                </a:solidFill>
              </a:rPr>
              <a:pPr/>
              <a:t>6/6/2013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EFCD1D-86BB-4C8E-A196-E3E992A6412B}"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2.wmf"/><Relationship Id="rId3" Type="http://schemas.openxmlformats.org/officeDocument/2006/relationships/notesSlide" Target="../notesSlides/notesSlide15.xml"/><Relationship Id="rId7" Type="http://schemas.openxmlformats.org/officeDocument/2006/relationships/image" Target="../media/image29.wmf"/><Relationship Id="rId12"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1.wmf"/><Relationship Id="rId5" Type="http://schemas.openxmlformats.org/officeDocument/2006/relationships/image" Target="../media/image28.wmf"/><Relationship Id="rId10" Type="http://schemas.openxmlformats.org/officeDocument/2006/relationships/oleObject" Target="../embeddings/oleObject5.bin"/><Relationship Id="rId4" Type="http://schemas.openxmlformats.org/officeDocument/2006/relationships/oleObject" Target="../embeddings/oleObject2.bin"/><Relationship Id="rId9" Type="http://schemas.openxmlformats.org/officeDocument/2006/relationships/image" Target="../media/image30.wmf"/></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35.wmf"/><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2.xml"/><Relationship Id="rId7" Type="http://schemas.openxmlformats.org/officeDocument/2006/relationships/image" Target="../media/image4.jpeg"/><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oleObject" Target="../embeddings/oleObject1.bin"/><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8.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chart" Target="../charts/chart1.xml"/><Relationship Id="rId4" Type="http://schemas.openxmlformats.org/officeDocument/2006/relationships/image" Target="../media/image39.w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41.wmf"/><Relationship Id="rId5" Type="http://schemas.openxmlformats.org/officeDocument/2006/relationships/oleObject" Target="../embeddings/oleObject11.bin"/><Relationship Id="rId4" Type="http://schemas.openxmlformats.org/officeDocument/2006/relationships/image" Target="../media/image40.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1.wmf"/><Relationship Id="rId5" Type="http://schemas.openxmlformats.org/officeDocument/2006/relationships/oleObject" Target="../embeddings/oleObject13.bin"/><Relationship Id="rId4" Type="http://schemas.openxmlformats.org/officeDocument/2006/relationships/image" Target="../media/image40.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1.wmf"/><Relationship Id="rId5" Type="http://schemas.openxmlformats.org/officeDocument/2006/relationships/oleObject" Target="../embeddings/oleObject15.bin"/><Relationship Id="rId4" Type="http://schemas.openxmlformats.org/officeDocument/2006/relationships/image" Target="../media/image40.emf"/></Relationships>
</file>

<file path=ppt/slides/_rels/slide36.xml.rels><?xml version="1.0" encoding="UTF-8" standalone="yes"?>
<Relationships xmlns="http://schemas.openxmlformats.org/package/2006/relationships"><Relationship Id="rId8" Type="http://schemas.openxmlformats.org/officeDocument/2006/relationships/image" Target="../media/image42.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1.wmf"/><Relationship Id="rId5" Type="http://schemas.openxmlformats.org/officeDocument/2006/relationships/oleObject" Target="../embeddings/oleObject17.bin"/><Relationship Id="rId4" Type="http://schemas.openxmlformats.org/officeDocument/2006/relationships/image" Target="../media/image40.emf"/></Relationships>
</file>

<file path=ppt/slides/_rels/slide3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notesSlide" Target="../notesSlides/notesSlide30.xml"/><Relationship Id="rId7" Type="http://schemas.openxmlformats.org/officeDocument/2006/relationships/image" Target="../media/image45.jpe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44.jpeg"/><Relationship Id="rId5" Type="http://schemas.openxmlformats.org/officeDocument/2006/relationships/image" Target="../media/image43.wmf"/><Relationship Id="rId4" Type="http://schemas.openxmlformats.org/officeDocument/2006/relationships/oleObject" Target="../embeddings/oleObject19.bin"/><Relationship Id="rId9" Type="http://schemas.openxmlformats.org/officeDocument/2006/relationships/image" Target="../media/image47.jpeg"/></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31.xml"/><Relationship Id="rId7" Type="http://schemas.openxmlformats.org/officeDocument/2006/relationships/image" Target="../media/image43.wmf"/><Relationship Id="rId2" Type="http://schemas.openxmlformats.org/officeDocument/2006/relationships/slideLayout" Target="../slideLayouts/slideLayout15.xml"/><Relationship Id="rId1" Type="http://schemas.openxmlformats.org/officeDocument/2006/relationships/vmlDrawing" Target="../drawings/vmlDrawing11.vml"/><Relationship Id="rId6" Type="http://schemas.openxmlformats.org/officeDocument/2006/relationships/oleObject" Target="../embeddings/oleObject21.bin"/><Relationship Id="rId5" Type="http://schemas.openxmlformats.org/officeDocument/2006/relationships/image" Target="../media/image48.wmf"/><Relationship Id="rId4" Type="http://schemas.openxmlformats.org/officeDocument/2006/relationships/oleObject" Target="../embeddings/oleObject20.bin"/></Relationships>
</file>

<file path=ppt/slides/_rels/slide39.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32.xml"/><Relationship Id="rId7" Type="http://schemas.openxmlformats.org/officeDocument/2006/relationships/image" Target="../media/image43.wmf"/><Relationship Id="rId2" Type="http://schemas.openxmlformats.org/officeDocument/2006/relationships/slideLayout" Target="../slideLayouts/slideLayout15.xml"/><Relationship Id="rId1" Type="http://schemas.openxmlformats.org/officeDocument/2006/relationships/vmlDrawing" Target="../drawings/vmlDrawing12.vml"/><Relationship Id="rId6" Type="http://schemas.openxmlformats.org/officeDocument/2006/relationships/oleObject" Target="../embeddings/oleObject24.bin"/><Relationship Id="rId5" Type="http://schemas.openxmlformats.org/officeDocument/2006/relationships/image" Target="../media/image49.wmf"/><Relationship Id="rId4" Type="http://schemas.openxmlformats.org/officeDocument/2006/relationships/oleObject" Target="../embeddings/oleObject23.bin"/></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5.xml"/><Relationship Id="rId1" Type="http://schemas.openxmlformats.org/officeDocument/2006/relationships/vmlDrawing" Target="../drawings/vmlDrawing13.vml"/><Relationship Id="rId6" Type="http://schemas.openxmlformats.org/officeDocument/2006/relationships/image" Target="../media/image51.png"/><Relationship Id="rId5" Type="http://schemas.openxmlformats.org/officeDocument/2006/relationships/image" Target="../media/image50.wmf"/><Relationship Id="rId4" Type="http://schemas.openxmlformats.org/officeDocument/2006/relationships/oleObject" Target="../embeddings/oleObject26.bin"/></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5.xml"/><Relationship Id="rId1" Type="http://schemas.openxmlformats.org/officeDocument/2006/relationships/vmlDrawing" Target="../drawings/vmlDrawing14.vml"/><Relationship Id="rId5" Type="http://schemas.openxmlformats.org/officeDocument/2006/relationships/image" Target="../media/image55.png"/><Relationship Id="rId4" Type="http://schemas.openxmlformats.org/officeDocument/2006/relationships/image" Target="../media/image54.w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57.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29.bin"/><Relationship Id="rId5" Type="http://schemas.openxmlformats.org/officeDocument/2006/relationships/image" Target="../media/image56.wmf"/><Relationship Id="rId4" Type="http://schemas.openxmlformats.org/officeDocument/2006/relationships/oleObject" Target="../embeddings/oleObject28.bin"/></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57.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31.bin"/><Relationship Id="rId5" Type="http://schemas.openxmlformats.org/officeDocument/2006/relationships/image" Target="../media/image56.wmf"/><Relationship Id="rId4" Type="http://schemas.openxmlformats.org/officeDocument/2006/relationships/oleObject" Target="../embeddings/oleObject30.bin"/></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57.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oleObject" Target="../embeddings/oleObject33.bin"/><Relationship Id="rId5" Type="http://schemas.openxmlformats.org/officeDocument/2006/relationships/image" Target="../media/image56.wmf"/><Relationship Id="rId4" Type="http://schemas.openxmlformats.org/officeDocument/2006/relationships/oleObject" Target="../embeddings/oleObject32.bin"/></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2.xml"/><Relationship Id="rId1" Type="http://schemas.openxmlformats.org/officeDocument/2006/relationships/vmlDrawing" Target="../drawings/vmlDrawing18.vml"/><Relationship Id="rId4" Type="http://schemas.openxmlformats.org/officeDocument/2006/relationships/image" Target="../media/image58.w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10.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59.wmf"/></Relationships>
</file>

<file path=ppt/slides/_rels/slide5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51.png"/><Relationship Id="rId5" Type="http://schemas.openxmlformats.org/officeDocument/2006/relationships/image" Target="../media/image62.wmf"/><Relationship Id="rId4" Type="http://schemas.openxmlformats.org/officeDocument/2006/relationships/oleObject" Target="../embeddings/oleObject36.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592793"/>
            <a:ext cx="9144000" cy="1470025"/>
          </a:xfrm>
        </p:spPr>
        <p:txBody>
          <a:bodyPr>
            <a:normAutofit fontScale="90000"/>
          </a:bodyPr>
          <a:lstStyle/>
          <a:p>
            <a:r>
              <a:rPr lang="en-US" sz="4000" b="1" dirty="0" smtClean="0">
                <a:solidFill>
                  <a:srgbClr val="FFFF00"/>
                </a:solidFill>
              </a:rPr>
              <a:t>Tropical plant trait evolution and the consequences for savanna-forest transitions</a:t>
            </a:r>
            <a:r>
              <a:rPr lang="en-US" sz="3100" b="1" dirty="0" smtClean="0">
                <a:solidFill>
                  <a:srgbClr val="FFFF00"/>
                </a:solidFill>
              </a:rPr>
              <a:t/>
            </a:r>
            <a:br>
              <a:rPr lang="en-US" sz="3100" b="1" dirty="0" smtClean="0">
                <a:solidFill>
                  <a:srgbClr val="FFFF00"/>
                </a:solidFill>
              </a:rPr>
            </a:br>
            <a:r>
              <a:rPr lang="en-US" dirty="0" smtClean="0"/>
              <a:t/>
            </a:r>
            <a:br>
              <a:rPr lang="en-US" dirty="0" smtClean="0"/>
            </a:br>
            <a:r>
              <a:rPr lang="en-US" sz="2800" dirty="0" smtClean="0">
                <a:solidFill>
                  <a:schemeClr val="bg1"/>
                </a:solidFill>
              </a:rPr>
              <a:t>William A. Hoffmann</a:t>
            </a:r>
            <a:br>
              <a:rPr lang="en-US" sz="2800" dirty="0" smtClean="0">
                <a:solidFill>
                  <a:schemeClr val="bg1"/>
                </a:solidFill>
              </a:rPr>
            </a:br>
            <a:r>
              <a:rPr lang="en-US" sz="2800" dirty="0" smtClean="0">
                <a:solidFill>
                  <a:srgbClr val="FF0000"/>
                </a:solidFill>
              </a:rPr>
              <a:t>North Carolina State University</a:t>
            </a:r>
            <a:r>
              <a:rPr lang="en-US" sz="2400" dirty="0" smtClean="0"/>
              <a:t/>
            </a:r>
            <a:br>
              <a:rPr lang="en-US" sz="2400" dirty="0" smtClean="0"/>
            </a:br>
            <a:r>
              <a:rPr lang="en-US" sz="2800" dirty="0" smtClean="0">
                <a:solidFill>
                  <a:schemeClr val="bg1"/>
                </a:solidFill>
              </a:rPr>
              <a:t/>
            </a:r>
            <a:br>
              <a:rPr lang="en-US" sz="2800" dirty="0" smtClean="0">
                <a:solidFill>
                  <a:schemeClr val="bg1"/>
                </a:solidFill>
              </a:rPr>
            </a:br>
            <a:r>
              <a:rPr lang="en-US" sz="2800" dirty="0" smtClean="0">
                <a:solidFill>
                  <a:schemeClr val="bg1"/>
                </a:solidFill>
              </a:rPr>
              <a:t/>
            </a:r>
            <a:br>
              <a:rPr lang="en-US" sz="2800" dirty="0" smtClean="0">
                <a:solidFill>
                  <a:schemeClr val="bg1"/>
                </a:solidFill>
              </a:rPr>
            </a:br>
            <a:r>
              <a:rPr lang="en-US" sz="2800" dirty="0" smtClean="0"/>
              <a:t/>
            </a:r>
            <a:br>
              <a:rPr lang="en-US" sz="2800" dirty="0" smtClean="0"/>
            </a:br>
            <a:r>
              <a:rPr lang="en-US" sz="2800" dirty="0" smtClean="0"/>
              <a:t/>
            </a:r>
            <a:br>
              <a:rPr lang="en-US" sz="2800" dirty="0" smtClean="0"/>
            </a:br>
            <a:r>
              <a:rPr lang="en-US" sz="2800" dirty="0" smtClean="0"/>
              <a:t/>
            </a:r>
            <a:br>
              <a:rPr lang="en-US" sz="2800" dirty="0" smtClean="0"/>
            </a:br>
            <a:endParaRPr lang="en-US" dirty="0"/>
          </a:p>
        </p:txBody>
      </p:sp>
      <p:sp>
        <p:nvSpPr>
          <p:cNvPr id="3" name="Rectangle 2"/>
          <p:cNvSpPr/>
          <p:nvPr/>
        </p:nvSpPr>
        <p:spPr>
          <a:xfrm>
            <a:off x="2412123" y="4566821"/>
            <a:ext cx="4572000" cy="2677656"/>
          </a:xfrm>
          <a:prstGeom prst="rect">
            <a:avLst/>
          </a:prstGeom>
        </p:spPr>
        <p:txBody>
          <a:bodyPr numCol="2">
            <a:spAutoFit/>
          </a:bodyPr>
          <a:lstStyle/>
          <a:p>
            <a:r>
              <a:rPr lang="en-US" sz="2400" u="sng" dirty="0">
                <a:solidFill>
                  <a:schemeClr val="bg1"/>
                </a:solidFill>
              </a:rPr>
              <a:t>Collaborators</a:t>
            </a:r>
            <a:r>
              <a:rPr lang="en-US" sz="2400" dirty="0">
                <a:solidFill>
                  <a:schemeClr val="bg1"/>
                </a:solidFill>
              </a:rPr>
              <a:t/>
            </a:r>
            <a:br>
              <a:rPr lang="en-US" sz="2400" dirty="0">
                <a:solidFill>
                  <a:schemeClr val="bg1"/>
                </a:solidFill>
              </a:rPr>
            </a:br>
            <a:r>
              <a:rPr lang="en-US" sz="2400" dirty="0">
                <a:solidFill>
                  <a:schemeClr val="bg1"/>
                </a:solidFill>
              </a:rPr>
              <a:t>Augusto </a:t>
            </a:r>
            <a:r>
              <a:rPr lang="en-US" sz="2400" dirty="0" smtClean="0">
                <a:solidFill>
                  <a:schemeClr val="bg1"/>
                </a:solidFill>
              </a:rPr>
              <a:t>Franco</a:t>
            </a:r>
            <a:r>
              <a:rPr lang="en-US" sz="2400" dirty="0">
                <a:solidFill>
                  <a:schemeClr val="bg1"/>
                </a:solidFill>
              </a:rPr>
              <a:t/>
            </a:r>
            <a:br>
              <a:rPr lang="en-US" sz="2400" dirty="0">
                <a:solidFill>
                  <a:schemeClr val="bg1"/>
                </a:solidFill>
              </a:rPr>
            </a:br>
            <a:r>
              <a:rPr lang="en-US" sz="2400" dirty="0" smtClean="0">
                <a:solidFill>
                  <a:schemeClr val="bg1"/>
                </a:solidFill>
              </a:rPr>
              <a:t>M. </a:t>
            </a:r>
            <a:r>
              <a:rPr lang="en-US" sz="2400" dirty="0" err="1" smtClean="0">
                <a:solidFill>
                  <a:schemeClr val="bg1"/>
                </a:solidFill>
              </a:rPr>
              <a:t>Haridasan</a:t>
            </a:r>
            <a:r>
              <a:rPr lang="en-US" sz="2400" dirty="0">
                <a:solidFill>
                  <a:schemeClr val="bg1"/>
                </a:solidFill>
              </a:rPr>
              <a:t/>
            </a:r>
            <a:br>
              <a:rPr lang="en-US" sz="2400" dirty="0">
                <a:solidFill>
                  <a:schemeClr val="bg1"/>
                </a:solidFill>
              </a:rPr>
            </a:br>
            <a:r>
              <a:rPr lang="en-US" sz="2400" dirty="0">
                <a:solidFill>
                  <a:schemeClr val="bg1"/>
                </a:solidFill>
              </a:rPr>
              <a:t>Erika Geiger</a:t>
            </a:r>
            <a:br>
              <a:rPr lang="en-US" sz="2400" dirty="0">
                <a:solidFill>
                  <a:schemeClr val="bg1"/>
                </a:solidFill>
              </a:rPr>
            </a:br>
            <a:endParaRPr lang="en-US" sz="2400" dirty="0" smtClean="0">
              <a:solidFill>
                <a:schemeClr val="bg1"/>
              </a:solidFill>
            </a:endParaRPr>
          </a:p>
          <a:p>
            <a:endParaRPr lang="en-US" sz="2400" dirty="0">
              <a:solidFill>
                <a:schemeClr val="bg1"/>
              </a:solidFill>
            </a:endParaRPr>
          </a:p>
          <a:p>
            <a:endParaRPr lang="en-US" sz="2400" dirty="0" smtClean="0">
              <a:solidFill>
                <a:schemeClr val="bg1"/>
              </a:solidFill>
            </a:endParaRPr>
          </a:p>
          <a:p>
            <a:endParaRPr lang="en-US" sz="2400" dirty="0">
              <a:solidFill>
                <a:schemeClr val="bg1"/>
              </a:solidFill>
            </a:endParaRPr>
          </a:p>
          <a:p>
            <a:r>
              <a:rPr lang="en-US" sz="2400" dirty="0" smtClean="0">
                <a:solidFill>
                  <a:schemeClr val="bg1"/>
                </a:solidFill>
              </a:rPr>
              <a:t>Sybil </a:t>
            </a:r>
            <a:r>
              <a:rPr lang="en-US" sz="2400" dirty="0" err="1">
                <a:solidFill>
                  <a:schemeClr val="bg1"/>
                </a:solidFill>
              </a:rPr>
              <a:t>Gotsch</a:t>
            </a:r>
            <a:r>
              <a:rPr lang="en-US" sz="2400" dirty="0">
                <a:solidFill>
                  <a:schemeClr val="bg1"/>
                </a:solidFill>
              </a:rPr>
              <a:t/>
            </a:r>
            <a:br>
              <a:rPr lang="en-US" sz="2400" dirty="0">
                <a:solidFill>
                  <a:schemeClr val="bg1"/>
                </a:solidFill>
              </a:rPr>
            </a:br>
            <a:r>
              <a:rPr lang="en-US" sz="2400" dirty="0" smtClean="0">
                <a:solidFill>
                  <a:schemeClr val="bg1"/>
                </a:solidFill>
              </a:rPr>
              <a:t>Lucas </a:t>
            </a:r>
            <a:r>
              <a:rPr lang="en-US" sz="2400" dirty="0">
                <a:solidFill>
                  <a:schemeClr val="bg1"/>
                </a:solidFill>
              </a:rPr>
              <a:t>Silva</a:t>
            </a:r>
            <a:br>
              <a:rPr lang="en-US" sz="2400" dirty="0">
                <a:solidFill>
                  <a:schemeClr val="bg1"/>
                </a:solidFill>
              </a:rPr>
            </a:br>
            <a:r>
              <a:rPr lang="en-US" sz="2400" dirty="0" err="1">
                <a:solidFill>
                  <a:schemeClr val="bg1"/>
                </a:solidFill>
              </a:rPr>
              <a:t>Davi</a:t>
            </a:r>
            <a:r>
              <a:rPr lang="en-US" sz="2400" dirty="0">
                <a:solidFill>
                  <a:schemeClr val="bg1"/>
                </a:solidFill>
              </a:rPr>
              <a:t> </a:t>
            </a:r>
            <a:r>
              <a:rPr lang="en-US" sz="2400" dirty="0" err="1">
                <a:solidFill>
                  <a:schemeClr val="bg1"/>
                </a:solidFill>
              </a:rPr>
              <a:t>Rossatto</a:t>
            </a:r>
            <a:endParaRPr lang="en-US" sz="24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314325"/>
            <a:ext cx="92011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cstate="print"/>
          <a:srcRect/>
          <a:stretch>
            <a:fillRect/>
          </a:stretch>
        </p:blipFill>
        <p:spPr bwMode="auto">
          <a:xfrm>
            <a:off x="0" y="1368335"/>
            <a:ext cx="5283200" cy="5489665"/>
          </a:xfrm>
          <a:prstGeom prst="rect">
            <a:avLst/>
          </a:prstGeom>
          <a:noFill/>
          <a:ln w="9525">
            <a:noFill/>
            <a:miter lim="800000"/>
            <a:headEnd/>
            <a:tailEnd/>
          </a:ln>
        </p:spPr>
      </p:pic>
      <p:sp>
        <p:nvSpPr>
          <p:cNvPr id="56323" name="TextBox 4"/>
          <p:cNvSpPr txBox="1">
            <a:spLocks noChangeArrowheads="1"/>
          </p:cNvSpPr>
          <p:nvPr/>
        </p:nvSpPr>
        <p:spPr bwMode="auto">
          <a:xfrm>
            <a:off x="5544457" y="2992211"/>
            <a:ext cx="3599543" cy="830997"/>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2400" dirty="0" err="1" smtClean="0">
                <a:solidFill>
                  <a:srgbClr val="000000"/>
                </a:solidFill>
                <a:cs typeface="Arial" charset="0"/>
              </a:rPr>
              <a:t>Cerling</a:t>
            </a:r>
            <a:r>
              <a:rPr lang="en-US" sz="2400" dirty="0" smtClean="0">
                <a:solidFill>
                  <a:srgbClr val="000000"/>
                </a:solidFill>
                <a:cs typeface="Arial" charset="0"/>
              </a:rPr>
              <a:t> et al 1997 Nature 389:153-158</a:t>
            </a:r>
          </a:p>
        </p:txBody>
      </p:sp>
      <p:sp>
        <p:nvSpPr>
          <p:cNvPr id="56324" name="Rectangle 3"/>
          <p:cNvSpPr>
            <a:spLocks noChangeArrowheads="1"/>
          </p:cNvSpPr>
          <p:nvPr/>
        </p:nvSpPr>
        <p:spPr bwMode="auto">
          <a:xfrm>
            <a:off x="478970" y="156483"/>
            <a:ext cx="8418287" cy="1323439"/>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lang="en-US" sz="4000" dirty="0" smtClean="0">
                <a:solidFill>
                  <a:srgbClr val="000000"/>
                </a:solidFill>
                <a:cs typeface="Arial" charset="0"/>
              </a:rPr>
              <a:t>C</a:t>
            </a:r>
            <a:r>
              <a:rPr lang="en-US" sz="4000" baseline="-25000" dirty="0" smtClean="0">
                <a:solidFill>
                  <a:srgbClr val="000000"/>
                </a:solidFill>
                <a:cs typeface="Arial" charset="0"/>
              </a:rPr>
              <a:t>4</a:t>
            </a:r>
            <a:r>
              <a:rPr lang="en-US" sz="4000" dirty="0" smtClean="0">
                <a:solidFill>
                  <a:srgbClr val="000000"/>
                </a:solidFill>
                <a:cs typeface="Arial" charset="0"/>
              </a:rPr>
              <a:t> grasses became abundant only in the past 8 million years</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370" name="Title 1"/>
          <p:cNvSpPr>
            <a:spLocks noGrp="1"/>
          </p:cNvSpPr>
          <p:nvPr>
            <p:ph type="title"/>
          </p:nvPr>
        </p:nvSpPr>
        <p:spPr>
          <a:xfrm>
            <a:off x="217488" y="5535613"/>
            <a:ext cx="7772400" cy="1143000"/>
          </a:xfrm>
        </p:spPr>
        <p:txBody>
          <a:bodyPr/>
          <a:lstStyle/>
          <a:p>
            <a:r>
              <a:rPr lang="en-US" sz="2400" dirty="0" smtClean="0">
                <a:solidFill>
                  <a:schemeClr val="bg2"/>
                </a:solidFill>
              </a:rPr>
              <a:t>Simon et al 2009</a:t>
            </a:r>
          </a:p>
        </p:txBody>
      </p:sp>
      <p:sp>
        <p:nvSpPr>
          <p:cNvPr id="58371" name="Content Placeholder 2"/>
          <p:cNvSpPr>
            <a:spLocks noGrp="1"/>
          </p:cNvSpPr>
          <p:nvPr>
            <p:ph idx="1"/>
          </p:nvPr>
        </p:nvSpPr>
        <p:spPr>
          <a:xfrm>
            <a:off x="0" y="571500"/>
            <a:ext cx="9144000" cy="4114800"/>
          </a:xfrm>
        </p:spPr>
        <p:txBody>
          <a:bodyPr/>
          <a:lstStyle/>
          <a:p>
            <a:pPr>
              <a:buFontTx/>
              <a:buNone/>
            </a:pPr>
            <a:r>
              <a:rPr lang="en-US" dirty="0" smtClean="0"/>
              <a:t>   </a:t>
            </a:r>
            <a:r>
              <a:rPr lang="en-US" dirty="0" smtClean="0">
                <a:solidFill>
                  <a:schemeClr val="bg2"/>
                </a:solidFill>
              </a:rPr>
              <a:t>Savanna trees and shrubs began to arise from forest ancestors approximately 10 million years ago. </a:t>
            </a:r>
          </a:p>
        </p:txBody>
      </p:sp>
      <p:pic>
        <p:nvPicPr>
          <p:cNvPr id="58372" name="Picture 2"/>
          <p:cNvPicPr>
            <a:picLocks noChangeAspect="1" noChangeArrowheads="1"/>
          </p:cNvPicPr>
          <p:nvPr/>
        </p:nvPicPr>
        <p:blipFill>
          <a:blip r:embed="rId3" cstate="print"/>
          <a:srcRect/>
          <a:stretch>
            <a:fillRect/>
          </a:stretch>
        </p:blipFill>
        <p:spPr bwMode="auto">
          <a:xfrm>
            <a:off x="0" y="1704975"/>
            <a:ext cx="9037638" cy="4162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3" cstate="print"/>
          <a:srcRect/>
          <a:stretch>
            <a:fillRect/>
          </a:stretch>
        </p:blipFill>
        <p:spPr bwMode="auto">
          <a:xfrm>
            <a:off x="247803" y="1049064"/>
            <a:ext cx="4546600" cy="4813300"/>
          </a:xfrm>
          <a:prstGeom prst="rect">
            <a:avLst/>
          </a:prstGeom>
          <a:noFill/>
          <a:ln w="9525">
            <a:noFill/>
            <a:miter lim="800000"/>
            <a:headEnd/>
            <a:tailEnd/>
          </a:ln>
        </p:spPr>
      </p:pic>
      <p:sp>
        <p:nvSpPr>
          <p:cNvPr id="64515" name="TextBox 4"/>
          <p:cNvSpPr txBox="1">
            <a:spLocks noChangeArrowheads="1"/>
          </p:cNvSpPr>
          <p:nvPr/>
        </p:nvSpPr>
        <p:spPr bwMode="auto">
          <a:xfrm>
            <a:off x="4784942" y="192088"/>
            <a:ext cx="4196220" cy="1815882"/>
          </a:xfrm>
          <a:prstGeom prst="rect">
            <a:avLst/>
          </a:prstGeom>
          <a:noFill/>
          <a:ln w="9525">
            <a:noFill/>
            <a:miter lim="800000"/>
            <a:headEnd/>
            <a:tailEnd/>
          </a:ln>
        </p:spPr>
        <p:txBody>
          <a:bodyPr wrap="square">
            <a:spAutoFit/>
          </a:bodyPr>
          <a:lstStyle/>
          <a:p>
            <a:r>
              <a:rPr lang="en-US" sz="2800" dirty="0" smtClean="0">
                <a:solidFill>
                  <a:prstClr val="black"/>
                </a:solidFill>
              </a:rPr>
              <a:t>There have been at least 115 </a:t>
            </a:r>
            <a:r>
              <a:rPr lang="en-US" sz="2800" dirty="0">
                <a:solidFill>
                  <a:prstClr val="black"/>
                </a:solidFill>
              </a:rPr>
              <a:t>independent origins of savanna trees or </a:t>
            </a:r>
            <a:r>
              <a:rPr lang="en-US" sz="2800" dirty="0" smtClean="0">
                <a:solidFill>
                  <a:prstClr val="black"/>
                </a:solidFill>
              </a:rPr>
              <a:t>shrubs</a:t>
            </a:r>
          </a:p>
          <a:p>
            <a:endParaRPr lang="en-US" sz="2800" dirty="0" smtClean="0">
              <a:solidFill>
                <a:prstClr val="black"/>
              </a:solidFill>
            </a:endParaRPr>
          </a:p>
        </p:txBody>
      </p:sp>
      <p:sp>
        <p:nvSpPr>
          <p:cNvPr id="35844" name="TextBox 5"/>
          <p:cNvSpPr txBox="1">
            <a:spLocks noChangeArrowheads="1"/>
          </p:cNvSpPr>
          <p:nvPr/>
        </p:nvSpPr>
        <p:spPr bwMode="auto">
          <a:xfrm>
            <a:off x="5218849" y="4435040"/>
            <a:ext cx="2955040" cy="954107"/>
          </a:xfrm>
          <a:prstGeom prst="rect">
            <a:avLst/>
          </a:prstGeom>
          <a:noFill/>
          <a:ln w="9525">
            <a:noFill/>
            <a:miter lim="800000"/>
            <a:headEnd/>
            <a:tailEnd/>
          </a:ln>
        </p:spPr>
        <p:txBody>
          <a:bodyPr wrap="none">
            <a:spAutoFit/>
          </a:bodyPr>
          <a:lstStyle/>
          <a:p>
            <a:r>
              <a:rPr lang="en-US" sz="2800" dirty="0">
                <a:solidFill>
                  <a:prstClr val="black"/>
                </a:solidFill>
              </a:rPr>
              <a:t>Black = </a:t>
            </a:r>
            <a:r>
              <a:rPr lang="en-US" sz="2800" dirty="0" smtClean="0">
                <a:solidFill>
                  <a:prstClr val="black"/>
                </a:solidFill>
              </a:rPr>
              <a:t>forest </a:t>
            </a:r>
            <a:r>
              <a:rPr lang="en-US" sz="2800" dirty="0" err="1" smtClean="0">
                <a:solidFill>
                  <a:prstClr val="black"/>
                </a:solidFill>
              </a:rPr>
              <a:t>taxa</a:t>
            </a:r>
            <a:endParaRPr lang="en-US" sz="2800" dirty="0">
              <a:solidFill>
                <a:prstClr val="black"/>
              </a:solidFill>
            </a:endParaRPr>
          </a:p>
          <a:p>
            <a:r>
              <a:rPr lang="en-US" sz="2800" dirty="0">
                <a:solidFill>
                  <a:srgbClr val="FF0000"/>
                </a:solidFill>
              </a:rPr>
              <a:t>Red = </a:t>
            </a:r>
            <a:r>
              <a:rPr lang="en-US" sz="2800" dirty="0" smtClean="0">
                <a:solidFill>
                  <a:srgbClr val="FF0000"/>
                </a:solidFill>
              </a:rPr>
              <a:t>savanna </a:t>
            </a:r>
            <a:r>
              <a:rPr lang="en-US" sz="2800" dirty="0" err="1" smtClean="0">
                <a:solidFill>
                  <a:srgbClr val="FF0000"/>
                </a:solidFill>
              </a:rPr>
              <a:t>taxa</a:t>
            </a:r>
            <a:endParaRPr lang="en-US" sz="2800" dirty="0">
              <a:solidFill>
                <a:srgbClr val="FF0000"/>
              </a:solidFill>
            </a:endParaRPr>
          </a:p>
        </p:txBody>
      </p:sp>
      <p:sp>
        <p:nvSpPr>
          <p:cNvPr id="5" name="TextBox 4"/>
          <p:cNvSpPr txBox="1"/>
          <p:nvPr/>
        </p:nvSpPr>
        <p:spPr>
          <a:xfrm>
            <a:off x="4208745" y="6388274"/>
            <a:ext cx="2485937" cy="369332"/>
          </a:xfrm>
          <a:prstGeom prst="rect">
            <a:avLst/>
          </a:prstGeom>
          <a:noFill/>
        </p:spPr>
        <p:txBody>
          <a:bodyPr wrap="none" rtlCol="0">
            <a:spAutoFit/>
          </a:bodyPr>
          <a:lstStyle/>
          <a:p>
            <a:r>
              <a:rPr lang="en-US" dirty="0" smtClean="0">
                <a:solidFill>
                  <a:prstClr val="black"/>
                </a:solidFill>
              </a:rPr>
              <a:t>Hoffmann (unpublished)</a:t>
            </a:r>
            <a:endParaRPr lang="en-US" dirty="0">
              <a:solidFill>
                <a:prstClr val="black"/>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Main questions</a:t>
            </a:r>
            <a:endParaRPr lang="en-US" dirty="0">
              <a:solidFill>
                <a:srgbClr val="FFFF00"/>
              </a:solidFill>
            </a:endParaRPr>
          </a:p>
        </p:txBody>
      </p:sp>
      <p:sp>
        <p:nvSpPr>
          <p:cNvPr id="3" name="Content Placeholder 2"/>
          <p:cNvSpPr>
            <a:spLocks noGrp="1"/>
          </p:cNvSpPr>
          <p:nvPr>
            <p:ph idx="1"/>
          </p:nvPr>
        </p:nvSpPr>
        <p:spPr/>
        <p:txBody>
          <a:bodyPr>
            <a:normAutofit/>
          </a:bodyPr>
          <a:lstStyle/>
          <a:p>
            <a:r>
              <a:rPr lang="en-US" sz="3600" dirty="0" smtClean="0">
                <a:solidFill>
                  <a:srgbClr val="FFFF00"/>
                </a:solidFill>
              </a:rPr>
              <a:t>What selective pressures have shaped the evolution of tree species in savanna?</a:t>
            </a:r>
          </a:p>
          <a:p>
            <a:pPr>
              <a:buNone/>
            </a:pPr>
            <a:endParaRPr lang="en-US" sz="3600" dirty="0" smtClean="0">
              <a:solidFill>
                <a:srgbClr val="FFFF00"/>
              </a:solidFill>
            </a:endParaRPr>
          </a:p>
          <a:p>
            <a:r>
              <a:rPr lang="en-US" sz="3600" dirty="0" smtClean="0">
                <a:solidFill>
                  <a:srgbClr val="FFFF00"/>
                </a:solidFill>
              </a:rPr>
              <a:t>What are the consequences of savanna tree adaptations for ecosystem properties and vegetation dynamics?</a:t>
            </a:r>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Grp="1" noChangeAspect="1" noChangeArrowheads="1"/>
          </p:cNvPicPr>
          <p:nvPr>
            <p:ph/>
          </p:nvPr>
        </p:nvPicPr>
        <p:blipFill>
          <a:blip r:embed="rId3" cstate="print"/>
          <a:srcRect/>
          <a:stretch>
            <a:fillRect/>
          </a:stretch>
        </p:blipFill>
        <p:spPr>
          <a:xfrm>
            <a:off x="3821899" y="522515"/>
            <a:ext cx="5322101" cy="6335486"/>
          </a:xfrm>
          <a:noFill/>
        </p:spPr>
      </p:pic>
      <p:sp>
        <p:nvSpPr>
          <p:cNvPr id="2" name="Title 1"/>
          <p:cNvSpPr>
            <a:spLocks noGrp="1"/>
          </p:cNvSpPr>
          <p:nvPr>
            <p:ph type="title"/>
          </p:nvPr>
        </p:nvSpPr>
        <p:spPr>
          <a:xfrm>
            <a:off x="457200" y="955903"/>
            <a:ext cx="6545943" cy="1143000"/>
          </a:xfrm>
        </p:spPr>
        <p:txBody>
          <a:bodyPr>
            <a:noAutofit/>
          </a:bodyPr>
          <a:lstStyle/>
          <a:p>
            <a:pPr algn="l"/>
            <a:r>
              <a:rPr lang="en-US" sz="3200" dirty="0" smtClean="0"/>
              <a:t>The multiple, independent origins of savanna lineages is ideal for comparative studies</a:t>
            </a:r>
            <a:br>
              <a:rPr lang="en-US" sz="3200" dirty="0" smtClean="0"/>
            </a:br>
            <a:r>
              <a:rPr lang="en-US" sz="3200" dirty="0" smtClean="0"/>
              <a:t/>
            </a:r>
            <a:br>
              <a:rPr lang="en-US" sz="3200" dirty="0" smtClean="0"/>
            </a:br>
            <a:endParaRPr lang="en-US" sz="3200" dirty="0"/>
          </a:p>
        </p:txBody>
      </p:sp>
      <p:sp>
        <p:nvSpPr>
          <p:cNvPr id="5" name="Rectangle 4"/>
          <p:cNvSpPr/>
          <p:nvPr/>
        </p:nvSpPr>
        <p:spPr>
          <a:xfrm>
            <a:off x="181429" y="5718407"/>
            <a:ext cx="4572000" cy="954107"/>
          </a:xfrm>
          <a:prstGeom prst="rect">
            <a:avLst/>
          </a:prstGeom>
        </p:spPr>
        <p:txBody>
          <a:bodyPr>
            <a:spAutoFit/>
          </a:bodyPr>
          <a:lstStyle/>
          <a:p>
            <a:r>
              <a:rPr lang="en-US" sz="2800" dirty="0" smtClean="0">
                <a:solidFill>
                  <a:prstClr val="black"/>
                </a:solidFill>
              </a:rPr>
              <a:t>Black = forest </a:t>
            </a:r>
            <a:r>
              <a:rPr lang="en-US" sz="2800" dirty="0" err="1" smtClean="0">
                <a:solidFill>
                  <a:prstClr val="black"/>
                </a:solidFill>
              </a:rPr>
              <a:t>taxa</a:t>
            </a:r>
            <a:endParaRPr lang="en-US" sz="2800" dirty="0" smtClean="0">
              <a:solidFill>
                <a:prstClr val="black"/>
              </a:solidFill>
            </a:endParaRPr>
          </a:p>
          <a:p>
            <a:r>
              <a:rPr lang="en-US" sz="2800" dirty="0" smtClean="0">
                <a:solidFill>
                  <a:srgbClr val="FF0000"/>
                </a:solidFill>
              </a:rPr>
              <a:t>Red = savanna </a:t>
            </a:r>
            <a:r>
              <a:rPr lang="en-US" sz="2800" dirty="0" err="1" smtClean="0">
                <a:solidFill>
                  <a:srgbClr val="FF0000"/>
                </a:solidFill>
              </a:rPr>
              <a:t>taxa</a:t>
            </a:r>
            <a:endParaRPr lang="en-US" sz="2800"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9" name="Object 5"/>
          <p:cNvGraphicFramePr>
            <a:graphicFrameLocks noChangeAspect="1"/>
          </p:cNvGraphicFramePr>
          <p:nvPr>
            <p:extLst>
              <p:ext uri="{D42A27DB-BD31-4B8C-83A1-F6EECF244321}">
                <p14:modId xmlns:p14="http://schemas.microsoft.com/office/powerpoint/2010/main" val="1448488954"/>
              </p:ext>
            </p:extLst>
          </p:nvPr>
        </p:nvGraphicFramePr>
        <p:xfrm>
          <a:off x="1041616" y="3435995"/>
          <a:ext cx="2286000" cy="2814637"/>
        </p:xfrm>
        <a:graphic>
          <a:graphicData uri="http://schemas.openxmlformats.org/presentationml/2006/ole">
            <mc:AlternateContent xmlns:mc="http://schemas.openxmlformats.org/markup-compatibility/2006">
              <mc:Choice xmlns:v="urn:schemas-microsoft-com:vml" Requires="v">
                <p:oleObj spid="_x0000_s815387" name="SPW 10.0 Graph" r:id="rId4" imgW="2286720" imgH="2815200" progId="SigmaPlotGraphicObject.9">
                  <p:embed/>
                </p:oleObj>
              </mc:Choice>
              <mc:Fallback>
                <p:oleObj name="SPW 10.0 Graph" r:id="rId4" imgW="2286720" imgH="2815200" progId="SigmaPlotGraphicObject.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616" y="3435995"/>
                        <a:ext cx="2286000" cy="281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26" name="Object 2"/>
          <p:cNvGraphicFramePr>
            <a:graphicFrameLocks noChangeAspect="1"/>
          </p:cNvGraphicFramePr>
          <p:nvPr>
            <p:extLst>
              <p:ext uri="{D42A27DB-BD31-4B8C-83A1-F6EECF244321}">
                <p14:modId xmlns:p14="http://schemas.microsoft.com/office/powerpoint/2010/main" val="171311597"/>
              </p:ext>
            </p:extLst>
          </p:nvPr>
        </p:nvGraphicFramePr>
        <p:xfrm>
          <a:off x="3356942" y="3435995"/>
          <a:ext cx="2328863" cy="2814637"/>
        </p:xfrm>
        <a:graphic>
          <a:graphicData uri="http://schemas.openxmlformats.org/presentationml/2006/ole">
            <mc:AlternateContent xmlns:mc="http://schemas.openxmlformats.org/markup-compatibility/2006">
              <mc:Choice xmlns:v="urn:schemas-microsoft-com:vml" Requires="v">
                <p:oleObj spid="_x0000_s815388" name="SPW 10.0 Graph" r:id="rId6" imgW="2329560" imgH="2815200" progId="SigmaPlotGraphicObject.9">
                  <p:embed/>
                </p:oleObj>
              </mc:Choice>
              <mc:Fallback>
                <p:oleObj name="SPW 10.0 Graph" r:id="rId6" imgW="2329560" imgH="2815200" progId="SigmaPlotGraphicObject.9">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6942" y="3435995"/>
                        <a:ext cx="2328863" cy="281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TextBox 2"/>
          <p:cNvSpPr txBox="1"/>
          <p:nvPr/>
        </p:nvSpPr>
        <p:spPr>
          <a:xfrm>
            <a:off x="762000" y="6019800"/>
            <a:ext cx="7716856" cy="461665"/>
          </a:xfrm>
          <a:prstGeom prst="rect">
            <a:avLst/>
          </a:prstGeom>
          <a:noFill/>
        </p:spPr>
        <p:txBody>
          <a:bodyPr wrap="none" rtlCol="0">
            <a:spAutoFit/>
          </a:bodyPr>
          <a:lstStyle/>
          <a:p>
            <a:r>
              <a:rPr lang="en-US" sz="2400" dirty="0" smtClean="0">
                <a:solidFill>
                  <a:prstClr val="black"/>
                </a:solidFill>
              </a:rPr>
              <a:t>Note that this is a comparison of forest and savanna </a:t>
            </a:r>
            <a:r>
              <a:rPr lang="en-US" sz="2400" u="sng" dirty="0" smtClean="0">
                <a:solidFill>
                  <a:prstClr val="black"/>
                </a:solidFill>
              </a:rPr>
              <a:t>species.</a:t>
            </a:r>
            <a:endParaRPr lang="en-US" sz="2400" u="sng" dirty="0">
              <a:solidFill>
                <a:prstClr val="black"/>
              </a:solidFill>
            </a:endParaRPr>
          </a:p>
        </p:txBody>
      </p:sp>
      <p:graphicFrame>
        <p:nvGraphicFramePr>
          <p:cNvPr id="77828" name="Object 4"/>
          <p:cNvGraphicFramePr>
            <a:graphicFrameLocks noChangeAspect="1"/>
          </p:cNvGraphicFramePr>
          <p:nvPr>
            <p:extLst>
              <p:ext uri="{D42A27DB-BD31-4B8C-83A1-F6EECF244321}">
                <p14:modId xmlns:p14="http://schemas.microsoft.com/office/powerpoint/2010/main" val="3411463821"/>
              </p:ext>
            </p:extLst>
          </p:nvPr>
        </p:nvGraphicFramePr>
        <p:xfrm>
          <a:off x="5729049" y="3105805"/>
          <a:ext cx="2324497" cy="2971401"/>
        </p:xfrm>
        <a:graphic>
          <a:graphicData uri="http://schemas.openxmlformats.org/presentationml/2006/ole">
            <mc:AlternateContent xmlns:mc="http://schemas.openxmlformats.org/markup-compatibility/2006">
              <mc:Choice xmlns:v="urn:schemas-microsoft-com:vml" Requires="v">
                <p:oleObj spid="_x0000_s815389" name="SPW 10.0 Graph" r:id="rId8" imgW="2201760" imgH="2815200" progId="SigmaPlotGraphicObject.9">
                  <p:embed/>
                </p:oleObj>
              </mc:Choice>
              <mc:Fallback>
                <p:oleObj name="SPW 10.0 Graph" r:id="rId8" imgW="2201760" imgH="2815200" progId="SigmaPlotGraphicObject.9">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9049" y="3105805"/>
                        <a:ext cx="2324497" cy="2971401"/>
                      </a:xfrm>
                      <a:prstGeom prst="rect">
                        <a:avLst/>
                      </a:prstGeom>
                      <a:noFill/>
                      <a:ln>
                        <a:noFill/>
                      </a:ln>
                      <a:effectLst/>
                      <a:extLst/>
                    </p:spPr>
                  </p:pic>
                </p:oleObj>
              </mc:Fallback>
            </mc:AlternateContent>
          </a:graphicData>
        </a:graphic>
      </p:graphicFrame>
      <p:sp>
        <p:nvSpPr>
          <p:cNvPr id="8" name="Rectangle 7"/>
          <p:cNvSpPr/>
          <p:nvPr/>
        </p:nvSpPr>
        <p:spPr>
          <a:xfrm>
            <a:off x="0" y="0"/>
            <a:ext cx="9144000" cy="954107"/>
          </a:xfrm>
          <a:prstGeom prst="rect">
            <a:avLst/>
          </a:prstGeom>
        </p:spPr>
        <p:txBody>
          <a:bodyPr wrap="square">
            <a:spAutoFit/>
          </a:bodyPr>
          <a:lstStyle/>
          <a:p>
            <a:r>
              <a:rPr lang="en-US" sz="2800" dirty="0" smtClean="0">
                <a:solidFill>
                  <a:prstClr val="black"/>
                </a:solidFill>
              </a:rPr>
              <a:t>Savanna and forest species differ substantially in traits that have large implications for ecosystem structure and dynamics</a:t>
            </a:r>
            <a:endParaRPr lang="en-US" sz="2800" dirty="0">
              <a:solidFill>
                <a:prstClr val="black"/>
              </a:solidFill>
            </a:endParaRPr>
          </a:p>
        </p:txBody>
      </p:sp>
      <p:graphicFrame>
        <p:nvGraphicFramePr>
          <p:cNvPr id="77827" name="Object 3"/>
          <p:cNvGraphicFramePr>
            <a:graphicFrameLocks noChangeAspect="1"/>
          </p:cNvGraphicFramePr>
          <p:nvPr>
            <p:extLst>
              <p:ext uri="{D42A27DB-BD31-4B8C-83A1-F6EECF244321}">
                <p14:modId xmlns:p14="http://schemas.microsoft.com/office/powerpoint/2010/main" val="3671291071"/>
              </p:ext>
            </p:extLst>
          </p:nvPr>
        </p:nvGraphicFramePr>
        <p:xfrm>
          <a:off x="1041616" y="1032539"/>
          <a:ext cx="2328863" cy="2814637"/>
        </p:xfrm>
        <a:graphic>
          <a:graphicData uri="http://schemas.openxmlformats.org/presentationml/2006/ole">
            <mc:AlternateContent xmlns:mc="http://schemas.openxmlformats.org/markup-compatibility/2006">
              <mc:Choice xmlns:v="urn:schemas-microsoft-com:vml" Requires="v">
                <p:oleObj spid="_x0000_s815390" name="SPW 10.0 Graph" r:id="rId10" imgW="2329560" imgH="2815200" progId="SigmaPlotGraphicObject.9">
                  <p:embed/>
                </p:oleObj>
              </mc:Choice>
              <mc:Fallback>
                <p:oleObj name="SPW 10.0 Graph" r:id="rId10" imgW="2329560" imgH="2815200" progId="SigmaPlotGraphicObject.9">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1616" y="1032539"/>
                        <a:ext cx="2328863" cy="281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30" name="Object 6"/>
          <p:cNvGraphicFramePr>
            <a:graphicFrameLocks noChangeAspect="1"/>
          </p:cNvGraphicFramePr>
          <p:nvPr>
            <p:extLst>
              <p:ext uri="{D42A27DB-BD31-4B8C-83A1-F6EECF244321}">
                <p14:modId xmlns:p14="http://schemas.microsoft.com/office/powerpoint/2010/main" val="516595852"/>
              </p:ext>
            </p:extLst>
          </p:nvPr>
        </p:nvGraphicFramePr>
        <p:xfrm>
          <a:off x="3327616" y="997594"/>
          <a:ext cx="2286000" cy="2814638"/>
        </p:xfrm>
        <a:graphic>
          <a:graphicData uri="http://schemas.openxmlformats.org/presentationml/2006/ole">
            <mc:AlternateContent xmlns:mc="http://schemas.openxmlformats.org/markup-compatibility/2006">
              <mc:Choice xmlns:v="urn:schemas-microsoft-com:vml" Requires="v">
                <p:oleObj spid="_x0000_s815391" name="SPW 10.0 Graph" r:id="rId12" imgW="2286720" imgH="2815200" progId="SigmaPlotGraphicObject.9">
                  <p:embed/>
                </p:oleObj>
              </mc:Choice>
              <mc:Fallback>
                <p:oleObj name="SPW 10.0 Graph" r:id="rId12" imgW="2286720" imgH="2815200" progId="SigmaPlotGraphicObject.9">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27616" y="997594"/>
                        <a:ext cx="2286000" cy="281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839725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2"/>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563202" name="Picture 2" descr="C:\Users\William Hoffmann\Documents\My Documents\My Pictures\8-25-2012\DSC06982.JPG"/>
          <p:cNvPicPr>
            <a:picLocks noChangeAspect="1" noChangeArrowheads="1"/>
          </p:cNvPicPr>
          <p:nvPr/>
        </p:nvPicPr>
        <p:blipFill>
          <a:blip r:embed="rId2" cstate="print"/>
          <a:srcRect/>
          <a:stretch>
            <a:fillRect/>
          </a:stretch>
        </p:blipFill>
        <p:spPr bwMode="auto">
          <a:xfrm>
            <a:off x="4762499" y="928914"/>
            <a:ext cx="4446815" cy="5929086"/>
          </a:xfrm>
          <a:prstGeom prst="rect">
            <a:avLst/>
          </a:prstGeom>
          <a:noFill/>
        </p:spPr>
      </p:pic>
      <p:pic>
        <p:nvPicPr>
          <p:cNvPr id="563203" name="Picture 3" descr="C:\Users\William Hoffmann\Documents\My Documents\My Pictures\8-25-2012\DSC06962.JPG"/>
          <p:cNvPicPr>
            <a:picLocks noChangeAspect="1" noChangeArrowheads="1"/>
          </p:cNvPicPr>
          <p:nvPr/>
        </p:nvPicPr>
        <p:blipFill>
          <a:blip r:embed="rId3" cstate="print"/>
          <a:srcRect/>
          <a:stretch>
            <a:fillRect/>
          </a:stretch>
        </p:blipFill>
        <p:spPr bwMode="auto">
          <a:xfrm>
            <a:off x="130631" y="936173"/>
            <a:ext cx="4441370" cy="5921827"/>
          </a:xfrm>
          <a:prstGeom prst="rect">
            <a:avLst/>
          </a:prstGeom>
          <a:noFill/>
        </p:spPr>
      </p:pic>
      <p:sp>
        <p:nvSpPr>
          <p:cNvPr id="7" name="Rectangle 6"/>
          <p:cNvSpPr/>
          <p:nvPr/>
        </p:nvSpPr>
        <p:spPr>
          <a:xfrm>
            <a:off x="0" y="0"/>
            <a:ext cx="9144000" cy="830997"/>
          </a:xfrm>
          <a:prstGeom prst="rect">
            <a:avLst/>
          </a:prstGeom>
        </p:spPr>
        <p:txBody>
          <a:bodyPr wrap="square">
            <a:spAutoFit/>
          </a:bodyPr>
          <a:lstStyle/>
          <a:p>
            <a:r>
              <a:rPr lang="en-US" sz="2400" dirty="0" smtClean="0">
                <a:solidFill>
                  <a:prstClr val="black"/>
                </a:solidFill>
              </a:rPr>
              <a:t>53% of the evolutionary transitions from forest to savanna were associated with a shift to a smaller growth form. </a:t>
            </a:r>
            <a:endParaRPr lang="en-US" dirty="0">
              <a:solidFill>
                <a:prstClr val="black"/>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Question 2:</a:t>
            </a:r>
            <a:endParaRPr lang="en-US" dirty="0">
              <a:solidFill>
                <a:srgbClr val="FFFF00"/>
              </a:solidFill>
            </a:endParaRPr>
          </a:p>
        </p:txBody>
      </p:sp>
      <p:sp>
        <p:nvSpPr>
          <p:cNvPr id="3" name="Content Placeholder 2"/>
          <p:cNvSpPr>
            <a:spLocks noGrp="1"/>
          </p:cNvSpPr>
          <p:nvPr>
            <p:ph idx="1"/>
          </p:nvPr>
        </p:nvSpPr>
        <p:spPr/>
        <p:txBody>
          <a:bodyPr>
            <a:normAutofit/>
          </a:bodyPr>
          <a:lstStyle/>
          <a:p>
            <a:pPr marL="0" indent="0">
              <a:buNone/>
            </a:pPr>
            <a:r>
              <a:rPr lang="en-US" sz="4000" dirty="0" smtClean="0">
                <a:solidFill>
                  <a:srgbClr val="FFFF00"/>
                </a:solidFill>
              </a:rPr>
              <a:t>What are the consequences of these adaptations for ecosystem properties and vegetation dynamics?</a:t>
            </a:r>
          </a:p>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701675" y="-660400"/>
          <a:ext cx="8007350" cy="10363200"/>
        </p:xfrm>
        <a:graphic>
          <a:graphicData uri="http://schemas.openxmlformats.org/presentationml/2006/ole">
            <mc:AlternateContent xmlns:mc="http://schemas.openxmlformats.org/markup-compatibility/2006">
              <mc:Choice xmlns:v="urn:schemas-microsoft-com:vml" Requires="v">
                <p:oleObj spid="_x0000_s533571" name="SPW 10.0 Graph" r:id="rId4" imgW="7772400" imgH="10058400" progId="SigmaPlotGraphicObject.9">
                  <p:embed/>
                </p:oleObj>
              </mc:Choice>
              <mc:Fallback>
                <p:oleObj name="SPW 10.0 Graph" r:id="rId4" imgW="7772400" imgH="10058400" progId="SigmaPlotGraphicObject.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675" y="-660400"/>
                        <a:ext cx="8007350" cy="1036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8" name="Title 1"/>
          <p:cNvSpPr>
            <a:spLocks noGrp="1"/>
          </p:cNvSpPr>
          <p:nvPr>
            <p:ph type="title"/>
          </p:nvPr>
        </p:nvSpPr>
        <p:spPr>
          <a:xfrm>
            <a:off x="206375" y="609600"/>
            <a:ext cx="8777288" cy="1143000"/>
          </a:xfrm>
        </p:spPr>
        <p:txBody>
          <a:bodyPr>
            <a:normAutofit fontScale="90000"/>
          </a:bodyPr>
          <a:lstStyle/>
          <a:p>
            <a:r>
              <a:rPr lang="en-US" dirty="0" smtClean="0">
                <a:solidFill>
                  <a:srgbClr val="22048E"/>
                </a:solidFill>
              </a:rPr>
              <a:t>Savanna and forest species survive fire </a:t>
            </a:r>
            <a:br>
              <a:rPr lang="en-US" dirty="0" smtClean="0">
                <a:solidFill>
                  <a:srgbClr val="22048E"/>
                </a:solidFill>
              </a:rPr>
            </a:br>
            <a:r>
              <a:rPr lang="en-US" dirty="0" smtClean="0">
                <a:solidFill>
                  <a:srgbClr val="22048E"/>
                </a:solidFill>
              </a:rPr>
              <a:t> equally well</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4"/>
          <p:cNvSpPr txBox="1">
            <a:spLocks noChangeArrowheads="1"/>
          </p:cNvSpPr>
          <p:nvPr/>
        </p:nvSpPr>
        <p:spPr bwMode="auto">
          <a:xfrm>
            <a:off x="2472210" y="148710"/>
            <a:ext cx="4122282" cy="584775"/>
          </a:xfrm>
          <a:prstGeom prst="rect">
            <a:avLst/>
          </a:prstGeom>
          <a:noFill/>
          <a:ln w="9525">
            <a:noFill/>
            <a:miter lim="800000"/>
            <a:headEnd/>
            <a:tailEnd/>
          </a:ln>
        </p:spPr>
        <p:txBody>
          <a:bodyPr wrap="none">
            <a:spAutoFit/>
          </a:bodyPr>
          <a:lstStyle/>
          <a:p>
            <a:r>
              <a:rPr lang="en-US" sz="3200" dirty="0">
                <a:solidFill>
                  <a:prstClr val="black"/>
                </a:solidFill>
              </a:rPr>
              <a:t>The fire trap (Bell 1984)</a:t>
            </a:r>
          </a:p>
        </p:txBody>
      </p:sp>
      <p:sp>
        <p:nvSpPr>
          <p:cNvPr id="53251" name="Rectangle 8"/>
          <p:cNvSpPr>
            <a:spLocks noChangeArrowheads="1"/>
          </p:cNvSpPr>
          <p:nvPr/>
        </p:nvSpPr>
        <p:spPr bwMode="auto">
          <a:xfrm>
            <a:off x="638175" y="4179888"/>
            <a:ext cx="87313" cy="609600"/>
          </a:xfrm>
          <a:prstGeom prst="rect">
            <a:avLst/>
          </a:prstGeom>
          <a:solidFill>
            <a:schemeClr val="accent6">
              <a:lumMod val="50000"/>
            </a:schemeClr>
          </a:solidFill>
          <a:ln w="9525" algn="ctr">
            <a:solidFill>
              <a:schemeClr val="tx1"/>
            </a:solidFill>
            <a:round/>
            <a:headEnd/>
            <a:tailEnd/>
          </a:ln>
        </p:spPr>
        <p:txBody>
          <a:bodyPr/>
          <a:lstStyle/>
          <a:p>
            <a:endParaRPr lang="en-US">
              <a:solidFill>
                <a:prstClr val="black"/>
              </a:solidFill>
            </a:endParaRPr>
          </a:p>
        </p:txBody>
      </p:sp>
      <p:sp>
        <p:nvSpPr>
          <p:cNvPr id="53252" name="Oval 9"/>
          <p:cNvSpPr>
            <a:spLocks noChangeArrowheads="1"/>
          </p:cNvSpPr>
          <p:nvPr/>
        </p:nvSpPr>
        <p:spPr bwMode="auto">
          <a:xfrm>
            <a:off x="449263" y="3817938"/>
            <a:ext cx="465137" cy="5937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sp>
        <p:nvSpPr>
          <p:cNvPr id="22" name="TextBox 21"/>
          <p:cNvSpPr txBox="1">
            <a:spLocks noChangeArrowheads="1"/>
          </p:cNvSpPr>
          <p:nvPr/>
        </p:nvSpPr>
        <p:spPr bwMode="auto">
          <a:xfrm>
            <a:off x="4193561" y="1406551"/>
            <a:ext cx="1656992" cy="830997"/>
          </a:xfrm>
          <a:prstGeom prst="rect">
            <a:avLst/>
          </a:prstGeom>
          <a:noFill/>
          <a:ln w="9525">
            <a:noFill/>
            <a:miter lim="800000"/>
            <a:headEnd/>
            <a:tailEnd/>
          </a:ln>
        </p:spPr>
        <p:txBody>
          <a:bodyPr wrap="none">
            <a:spAutoFit/>
          </a:bodyPr>
          <a:lstStyle/>
          <a:p>
            <a:pPr algn="ctr"/>
            <a:r>
              <a:rPr lang="en-US" sz="2400" dirty="0">
                <a:solidFill>
                  <a:prstClr val="white"/>
                </a:solidFill>
              </a:rPr>
              <a:t>Long time  </a:t>
            </a:r>
          </a:p>
          <a:p>
            <a:pPr algn="ctr"/>
            <a:r>
              <a:rPr lang="en-US" sz="2400" dirty="0">
                <a:solidFill>
                  <a:prstClr val="white"/>
                </a:solidFill>
              </a:rPr>
              <a:t>without fire</a:t>
            </a:r>
          </a:p>
        </p:txBody>
      </p:sp>
      <p:sp>
        <p:nvSpPr>
          <p:cNvPr id="17" name="TextBox 16"/>
          <p:cNvSpPr txBox="1">
            <a:spLocks noChangeArrowheads="1"/>
          </p:cNvSpPr>
          <p:nvPr/>
        </p:nvSpPr>
        <p:spPr bwMode="auto">
          <a:xfrm>
            <a:off x="7496175" y="5000625"/>
            <a:ext cx="679450" cy="461963"/>
          </a:xfrm>
          <a:prstGeom prst="rect">
            <a:avLst/>
          </a:prstGeom>
          <a:noFill/>
          <a:ln w="9525">
            <a:noFill/>
            <a:miter lim="800000"/>
            <a:headEnd/>
            <a:tailEnd/>
          </a:ln>
        </p:spPr>
        <p:txBody>
          <a:bodyPr wrap="none">
            <a:spAutoFit/>
          </a:bodyPr>
          <a:lstStyle/>
          <a:p>
            <a:r>
              <a:rPr lang="en-US" sz="2400" dirty="0">
                <a:solidFill>
                  <a:prstClr val="white"/>
                </a:solidFill>
              </a:rPr>
              <a:t>Fire</a:t>
            </a:r>
          </a:p>
        </p:txBody>
      </p:sp>
    </p:spTree>
    <p:extLst>
      <p:ext uri="{BB962C8B-B14F-4D97-AF65-F5344CB8AC3E}">
        <p14:creationId xmlns:p14="http://schemas.microsoft.com/office/powerpoint/2010/main" val="2557142687"/>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2048E"/>
        </a:solidFill>
        <a:effectLst/>
      </p:bgPr>
    </p:bg>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1138743461"/>
              </p:ext>
            </p:extLst>
          </p:nvPr>
        </p:nvGraphicFramePr>
        <p:xfrm>
          <a:off x="0" y="-265143"/>
          <a:ext cx="4343400" cy="4532343"/>
        </p:xfrm>
        <a:graphic>
          <a:graphicData uri="http://schemas.openxmlformats.org/presentationml/2006/ole">
            <mc:AlternateContent xmlns:mc="http://schemas.openxmlformats.org/markup-compatibility/2006">
              <mc:Choice xmlns:v="urn:schemas-microsoft-com:vml" Requires="v">
                <p:oleObj spid="_x0000_s578626" name="Bitmap Image" r:id="rId4" imgW="2419048" imgH="2523810" progId="PBrush">
                  <p:embed/>
                </p:oleObj>
              </mc:Choice>
              <mc:Fallback>
                <p:oleObj name="Bitmap Image" r:id="rId4" imgW="2419048" imgH="2523810" progId="PBrush">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5143"/>
                        <a:ext cx="4343400" cy="453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2" name="Title 1"/>
          <p:cNvSpPr>
            <a:spLocks noGrp="1"/>
          </p:cNvSpPr>
          <p:nvPr>
            <p:ph type="title"/>
          </p:nvPr>
        </p:nvSpPr>
        <p:spPr>
          <a:xfrm>
            <a:off x="854838" y="3218796"/>
            <a:ext cx="7772400" cy="1143000"/>
          </a:xfrm>
        </p:spPr>
        <p:txBody>
          <a:bodyPr/>
          <a:lstStyle/>
          <a:p>
            <a:r>
              <a:rPr lang="en-US" dirty="0" smtClean="0">
                <a:solidFill>
                  <a:srgbClr val="FFFF00"/>
                </a:solidFill>
              </a:rPr>
              <a:t>The </a:t>
            </a:r>
            <a:r>
              <a:rPr lang="en-US" dirty="0" err="1" smtClean="0">
                <a:solidFill>
                  <a:srgbClr val="FFFF00"/>
                </a:solidFill>
              </a:rPr>
              <a:t>Cerrado</a:t>
            </a:r>
            <a:endParaRPr lang="en-US" dirty="0" smtClean="0">
              <a:solidFill>
                <a:srgbClr val="FFFF00"/>
              </a:solidFill>
            </a:endParaRPr>
          </a:p>
        </p:txBody>
      </p:sp>
      <p:pic>
        <p:nvPicPr>
          <p:cNvPr id="4" name="Picture 2" descr="C:\Documents and Settings\Administrator\My Documents\Personal\My Pictures\IBGE\DSCF0008.JPG"/>
          <p:cNvPicPr>
            <a:picLocks noChangeAspect="1" noChangeArrowheads="1"/>
          </p:cNvPicPr>
          <p:nvPr/>
        </p:nvPicPr>
        <p:blipFill>
          <a:blip r:embed="rId6" cstate="print"/>
          <a:srcRect/>
          <a:stretch>
            <a:fillRect/>
          </a:stretch>
        </p:blipFill>
        <p:spPr bwMode="auto">
          <a:xfrm>
            <a:off x="0" y="4267200"/>
            <a:ext cx="3149600" cy="2362200"/>
          </a:xfrm>
          <a:prstGeom prst="rect">
            <a:avLst/>
          </a:prstGeom>
          <a:noFill/>
          <a:ln w="9525">
            <a:noFill/>
            <a:miter lim="800000"/>
            <a:headEnd/>
            <a:tailEnd/>
          </a:ln>
        </p:spPr>
      </p:pic>
      <p:pic>
        <p:nvPicPr>
          <p:cNvPr id="5" name="Picture 2" descr="C:\Documents and Settings\Administrator\My Documents\Personal\My Pictures\CerradoSS_FAL (2).JPG"/>
          <p:cNvPicPr>
            <a:picLocks noChangeAspect="1" noChangeArrowheads="1"/>
          </p:cNvPicPr>
          <p:nvPr/>
        </p:nvPicPr>
        <p:blipFill>
          <a:blip r:embed="rId7" cstate="print"/>
          <a:srcRect/>
          <a:stretch>
            <a:fillRect/>
          </a:stretch>
        </p:blipFill>
        <p:spPr bwMode="auto">
          <a:xfrm>
            <a:off x="4538133" y="0"/>
            <a:ext cx="4605867" cy="3454400"/>
          </a:xfrm>
          <a:prstGeom prst="rect">
            <a:avLst/>
          </a:prstGeom>
          <a:noFill/>
          <a:ln w="9525">
            <a:noFill/>
            <a:miter lim="800000"/>
            <a:headEnd/>
            <a:tailEnd/>
          </a:ln>
        </p:spPr>
      </p:pic>
      <p:pic>
        <p:nvPicPr>
          <p:cNvPr id="6" name="Picture 2" descr="C:\Documents and Settings\Administrator\My Documents\Personal\My Pictures\CampoCerradoFAL3.JPG"/>
          <p:cNvPicPr>
            <a:picLocks noChangeAspect="1" noChangeArrowheads="1"/>
          </p:cNvPicPr>
          <p:nvPr/>
        </p:nvPicPr>
        <p:blipFill>
          <a:blip r:embed="rId8" cstate="print"/>
          <a:srcRect/>
          <a:stretch>
            <a:fillRect/>
          </a:stretch>
        </p:blipFill>
        <p:spPr bwMode="auto">
          <a:xfrm>
            <a:off x="3276600" y="4267200"/>
            <a:ext cx="3149600" cy="2362200"/>
          </a:xfrm>
          <a:prstGeom prst="rect">
            <a:avLst/>
          </a:prstGeom>
          <a:noFill/>
          <a:ln w="9525">
            <a:noFill/>
            <a:miter lim="800000"/>
            <a:headEnd/>
            <a:tailEnd/>
          </a:ln>
        </p:spPr>
      </p:pic>
      <p:pic>
        <p:nvPicPr>
          <p:cNvPr id="7" name="Picture 2" descr="cerado2"/>
          <p:cNvPicPr>
            <a:picLocks noChangeAspect="1" noChangeArrowheads="1"/>
          </p:cNvPicPr>
          <p:nvPr/>
        </p:nvPicPr>
        <p:blipFill>
          <a:blip r:embed="rId9" cstate="print"/>
          <a:srcRect/>
          <a:stretch>
            <a:fillRect/>
          </a:stretch>
        </p:blipFill>
        <p:spPr bwMode="auto">
          <a:xfrm>
            <a:off x="6629400" y="4267200"/>
            <a:ext cx="3594872" cy="238778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4"/>
          <p:cNvSpPr txBox="1">
            <a:spLocks noChangeArrowheads="1"/>
          </p:cNvSpPr>
          <p:nvPr/>
        </p:nvSpPr>
        <p:spPr bwMode="auto">
          <a:xfrm>
            <a:off x="2472210" y="148710"/>
            <a:ext cx="4122282" cy="584775"/>
          </a:xfrm>
          <a:prstGeom prst="rect">
            <a:avLst/>
          </a:prstGeom>
          <a:noFill/>
          <a:ln w="9525">
            <a:noFill/>
            <a:miter lim="800000"/>
            <a:headEnd/>
            <a:tailEnd/>
          </a:ln>
        </p:spPr>
        <p:txBody>
          <a:bodyPr wrap="none">
            <a:spAutoFit/>
          </a:bodyPr>
          <a:lstStyle/>
          <a:p>
            <a:r>
              <a:rPr lang="en-US" sz="3200" dirty="0">
                <a:solidFill>
                  <a:prstClr val="black"/>
                </a:solidFill>
              </a:rPr>
              <a:t>The fire trap (Bell 1984)</a:t>
            </a:r>
          </a:p>
        </p:txBody>
      </p:sp>
      <p:sp>
        <p:nvSpPr>
          <p:cNvPr id="53251" name="Rectangle 8"/>
          <p:cNvSpPr>
            <a:spLocks noChangeArrowheads="1"/>
          </p:cNvSpPr>
          <p:nvPr/>
        </p:nvSpPr>
        <p:spPr bwMode="auto">
          <a:xfrm>
            <a:off x="638175" y="4179888"/>
            <a:ext cx="87313" cy="609600"/>
          </a:xfrm>
          <a:prstGeom prst="rect">
            <a:avLst/>
          </a:prstGeom>
          <a:solidFill>
            <a:schemeClr val="accent6">
              <a:lumMod val="50000"/>
            </a:schemeClr>
          </a:solidFill>
          <a:ln w="9525" algn="ctr">
            <a:solidFill>
              <a:schemeClr val="tx1"/>
            </a:solidFill>
            <a:round/>
            <a:headEnd/>
            <a:tailEnd/>
          </a:ln>
        </p:spPr>
        <p:txBody>
          <a:bodyPr/>
          <a:lstStyle/>
          <a:p>
            <a:endParaRPr lang="en-US">
              <a:solidFill>
                <a:prstClr val="black"/>
              </a:solidFill>
            </a:endParaRPr>
          </a:p>
        </p:txBody>
      </p:sp>
      <p:sp>
        <p:nvSpPr>
          <p:cNvPr id="53252" name="Oval 9"/>
          <p:cNvSpPr>
            <a:spLocks noChangeArrowheads="1"/>
          </p:cNvSpPr>
          <p:nvPr/>
        </p:nvSpPr>
        <p:spPr bwMode="auto">
          <a:xfrm>
            <a:off x="449263" y="3817938"/>
            <a:ext cx="465137" cy="5937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sp>
        <p:nvSpPr>
          <p:cNvPr id="54277" name="Rectangle 10"/>
          <p:cNvSpPr>
            <a:spLocks noChangeArrowheads="1"/>
          </p:cNvSpPr>
          <p:nvPr/>
        </p:nvSpPr>
        <p:spPr bwMode="auto">
          <a:xfrm>
            <a:off x="3200400" y="2357438"/>
            <a:ext cx="144463" cy="711200"/>
          </a:xfrm>
          <a:prstGeom prst="rect">
            <a:avLst/>
          </a:prstGeom>
          <a:solidFill>
            <a:schemeClr val="accent6">
              <a:lumMod val="50000"/>
            </a:schemeClr>
          </a:solidFill>
          <a:ln w="9525" algn="ctr">
            <a:solidFill>
              <a:schemeClr val="tx1"/>
            </a:solidFill>
            <a:round/>
            <a:headEnd/>
            <a:tailEnd/>
          </a:ln>
        </p:spPr>
        <p:txBody>
          <a:bodyPr/>
          <a:lstStyle/>
          <a:p>
            <a:endParaRPr lang="en-US">
              <a:solidFill>
                <a:prstClr val="black"/>
              </a:solidFill>
            </a:endParaRPr>
          </a:p>
        </p:txBody>
      </p:sp>
      <p:sp>
        <p:nvSpPr>
          <p:cNvPr id="54278" name="Oval 11"/>
          <p:cNvSpPr>
            <a:spLocks noChangeArrowheads="1"/>
          </p:cNvSpPr>
          <p:nvPr/>
        </p:nvSpPr>
        <p:spPr bwMode="auto">
          <a:xfrm>
            <a:off x="2735263" y="1908175"/>
            <a:ext cx="1074737" cy="6826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cxnSp>
        <p:nvCxnSpPr>
          <p:cNvPr id="54281" name="Straight Arrow Connector 15"/>
          <p:cNvCxnSpPr>
            <a:cxnSpLocks noChangeShapeType="1"/>
          </p:cNvCxnSpPr>
          <p:nvPr/>
        </p:nvCxnSpPr>
        <p:spPr bwMode="auto">
          <a:xfrm flipV="1">
            <a:off x="1277938" y="2859088"/>
            <a:ext cx="1581150" cy="1074737"/>
          </a:xfrm>
          <a:prstGeom prst="straightConnector1">
            <a:avLst/>
          </a:prstGeom>
          <a:noFill/>
          <a:ln w="38100" algn="ctr">
            <a:solidFill>
              <a:schemeClr val="tx1">
                <a:lumMod val="95000"/>
                <a:lumOff val="5000"/>
              </a:schemeClr>
            </a:solidFill>
            <a:round/>
            <a:headEnd/>
            <a:tailEnd type="arrow" w="med" len="med"/>
          </a:ln>
        </p:spPr>
      </p:cxnSp>
      <p:sp>
        <p:nvSpPr>
          <p:cNvPr id="21" name="TextBox 20"/>
          <p:cNvSpPr txBox="1">
            <a:spLocks noChangeArrowheads="1"/>
          </p:cNvSpPr>
          <p:nvPr/>
        </p:nvSpPr>
        <p:spPr bwMode="auto">
          <a:xfrm>
            <a:off x="481013" y="2428875"/>
            <a:ext cx="1627187" cy="830263"/>
          </a:xfrm>
          <a:prstGeom prst="rect">
            <a:avLst/>
          </a:prstGeom>
          <a:noFill/>
          <a:ln w="9525">
            <a:noFill/>
            <a:miter lim="800000"/>
            <a:headEnd/>
            <a:tailEnd/>
          </a:ln>
        </p:spPr>
        <p:txBody>
          <a:bodyPr wrap="none">
            <a:spAutoFit/>
          </a:bodyPr>
          <a:lstStyle/>
          <a:p>
            <a:pPr algn="ctr"/>
            <a:r>
              <a:rPr lang="en-US" sz="2400" dirty="0">
                <a:solidFill>
                  <a:prstClr val="black"/>
                </a:solidFill>
              </a:rPr>
              <a:t>Short time </a:t>
            </a:r>
          </a:p>
          <a:p>
            <a:pPr algn="ctr"/>
            <a:r>
              <a:rPr lang="en-US" sz="2400" dirty="0">
                <a:solidFill>
                  <a:prstClr val="black"/>
                </a:solidFill>
              </a:rPr>
              <a:t>without fire</a:t>
            </a:r>
          </a:p>
        </p:txBody>
      </p:sp>
      <p:sp>
        <p:nvSpPr>
          <p:cNvPr id="22" name="TextBox 21"/>
          <p:cNvSpPr txBox="1">
            <a:spLocks noChangeArrowheads="1"/>
          </p:cNvSpPr>
          <p:nvPr/>
        </p:nvSpPr>
        <p:spPr bwMode="auto">
          <a:xfrm>
            <a:off x="4193561" y="1406551"/>
            <a:ext cx="1656992" cy="830997"/>
          </a:xfrm>
          <a:prstGeom prst="rect">
            <a:avLst/>
          </a:prstGeom>
          <a:noFill/>
          <a:ln w="9525">
            <a:noFill/>
            <a:miter lim="800000"/>
            <a:headEnd/>
            <a:tailEnd/>
          </a:ln>
        </p:spPr>
        <p:txBody>
          <a:bodyPr wrap="none">
            <a:spAutoFit/>
          </a:bodyPr>
          <a:lstStyle/>
          <a:p>
            <a:pPr algn="ctr"/>
            <a:r>
              <a:rPr lang="en-US" sz="2400" dirty="0">
                <a:solidFill>
                  <a:prstClr val="white"/>
                </a:solidFill>
              </a:rPr>
              <a:t>Long time  </a:t>
            </a:r>
          </a:p>
          <a:p>
            <a:pPr algn="ctr"/>
            <a:r>
              <a:rPr lang="en-US" sz="2400" dirty="0">
                <a:solidFill>
                  <a:prstClr val="white"/>
                </a:solidFill>
              </a:rPr>
              <a:t>without fire</a:t>
            </a:r>
          </a:p>
        </p:txBody>
      </p:sp>
      <p:sp>
        <p:nvSpPr>
          <p:cNvPr id="17" name="TextBox 16"/>
          <p:cNvSpPr txBox="1">
            <a:spLocks noChangeArrowheads="1"/>
          </p:cNvSpPr>
          <p:nvPr/>
        </p:nvSpPr>
        <p:spPr bwMode="auto">
          <a:xfrm>
            <a:off x="7496175" y="5000625"/>
            <a:ext cx="679450" cy="461963"/>
          </a:xfrm>
          <a:prstGeom prst="rect">
            <a:avLst/>
          </a:prstGeom>
          <a:noFill/>
          <a:ln w="9525">
            <a:noFill/>
            <a:miter lim="800000"/>
            <a:headEnd/>
            <a:tailEnd/>
          </a:ln>
        </p:spPr>
        <p:txBody>
          <a:bodyPr wrap="none">
            <a:spAutoFit/>
          </a:bodyPr>
          <a:lstStyle/>
          <a:p>
            <a:r>
              <a:rPr lang="en-US" sz="2400" dirty="0">
                <a:solidFill>
                  <a:prstClr val="white"/>
                </a:solidFill>
              </a:rPr>
              <a:t>Fire</a:t>
            </a:r>
          </a:p>
        </p:txBody>
      </p:sp>
    </p:spTree>
    <p:extLst>
      <p:ext uri="{BB962C8B-B14F-4D97-AF65-F5344CB8AC3E}">
        <p14:creationId xmlns:p14="http://schemas.microsoft.com/office/powerpoint/2010/main" val="269849577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4"/>
          <p:cNvSpPr txBox="1">
            <a:spLocks noChangeArrowheads="1"/>
          </p:cNvSpPr>
          <p:nvPr/>
        </p:nvSpPr>
        <p:spPr bwMode="auto">
          <a:xfrm>
            <a:off x="2472210" y="148710"/>
            <a:ext cx="4122282" cy="584775"/>
          </a:xfrm>
          <a:prstGeom prst="rect">
            <a:avLst/>
          </a:prstGeom>
          <a:noFill/>
          <a:ln w="9525">
            <a:noFill/>
            <a:miter lim="800000"/>
            <a:headEnd/>
            <a:tailEnd/>
          </a:ln>
        </p:spPr>
        <p:txBody>
          <a:bodyPr wrap="none">
            <a:spAutoFit/>
          </a:bodyPr>
          <a:lstStyle/>
          <a:p>
            <a:r>
              <a:rPr lang="en-US" sz="3200" dirty="0">
                <a:solidFill>
                  <a:prstClr val="black"/>
                </a:solidFill>
              </a:rPr>
              <a:t>The fire trap (Bell 1984)</a:t>
            </a:r>
          </a:p>
        </p:txBody>
      </p:sp>
      <p:sp>
        <p:nvSpPr>
          <p:cNvPr id="53251" name="Rectangle 8"/>
          <p:cNvSpPr>
            <a:spLocks noChangeArrowheads="1"/>
          </p:cNvSpPr>
          <p:nvPr/>
        </p:nvSpPr>
        <p:spPr bwMode="auto">
          <a:xfrm>
            <a:off x="638175" y="4179888"/>
            <a:ext cx="87313" cy="609600"/>
          </a:xfrm>
          <a:prstGeom prst="rect">
            <a:avLst/>
          </a:prstGeom>
          <a:solidFill>
            <a:schemeClr val="accent6">
              <a:lumMod val="50000"/>
            </a:schemeClr>
          </a:solidFill>
          <a:ln w="9525" algn="ctr">
            <a:solidFill>
              <a:schemeClr val="tx1"/>
            </a:solidFill>
            <a:round/>
            <a:headEnd/>
            <a:tailEnd/>
          </a:ln>
        </p:spPr>
        <p:txBody>
          <a:bodyPr/>
          <a:lstStyle/>
          <a:p>
            <a:endParaRPr lang="en-US">
              <a:solidFill>
                <a:prstClr val="black"/>
              </a:solidFill>
            </a:endParaRPr>
          </a:p>
        </p:txBody>
      </p:sp>
      <p:sp>
        <p:nvSpPr>
          <p:cNvPr id="53252" name="Oval 9"/>
          <p:cNvSpPr>
            <a:spLocks noChangeArrowheads="1"/>
          </p:cNvSpPr>
          <p:nvPr/>
        </p:nvSpPr>
        <p:spPr bwMode="auto">
          <a:xfrm>
            <a:off x="449263" y="3817938"/>
            <a:ext cx="465137" cy="5937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sp>
        <p:nvSpPr>
          <p:cNvPr id="54277" name="Rectangle 10"/>
          <p:cNvSpPr>
            <a:spLocks noChangeArrowheads="1"/>
          </p:cNvSpPr>
          <p:nvPr/>
        </p:nvSpPr>
        <p:spPr bwMode="auto">
          <a:xfrm>
            <a:off x="3200400" y="2357438"/>
            <a:ext cx="144463" cy="711200"/>
          </a:xfrm>
          <a:prstGeom prst="rect">
            <a:avLst/>
          </a:prstGeom>
          <a:solidFill>
            <a:schemeClr val="accent6">
              <a:lumMod val="50000"/>
            </a:schemeClr>
          </a:solidFill>
          <a:ln w="9525" algn="ctr">
            <a:solidFill>
              <a:schemeClr val="tx1"/>
            </a:solidFill>
            <a:round/>
            <a:headEnd/>
            <a:tailEnd/>
          </a:ln>
        </p:spPr>
        <p:txBody>
          <a:bodyPr/>
          <a:lstStyle/>
          <a:p>
            <a:endParaRPr lang="en-US">
              <a:solidFill>
                <a:prstClr val="black"/>
              </a:solidFill>
            </a:endParaRPr>
          </a:p>
        </p:txBody>
      </p:sp>
      <p:sp>
        <p:nvSpPr>
          <p:cNvPr id="54278" name="Oval 11"/>
          <p:cNvSpPr>
            <a:spLocks noChangeArrowheads="1"/>
          </p:cNvSpPr>
          <p:nvPr/>
        </p:nvSpPr>
        <p:spPr bwMode="auto">
          <a:xfrm>
            <a:off x="2735263" y="1908175"/>
            <a:ext cx="1074737" cy="6826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cxnSp>
        <p:nvCxnSpPr>
          <p:cNvPr id="54281" name="Straight Arrow Connector 15"/>
          <p:cNvCxnSpPr>
            <a:cxnSpLocks noChangeShapeType="1"/>
          </p:cNvCxnSpPr>
          <p:nvPr/>
        </p:nvCxnSpPr>
        <p:spPr bwMode="auto">
          <a:xfrm flipV="1">
            <a:off x="1277938" y="2859088"/>
            <a:ext cx="1581150" cy="1074737"/>
          </a:xfrm>
          <a:prstGeom prst="straightConnector1">
            <a:avLst/>
          </a:prstGeom>
          <a:noFill/>
          <a:ln w="38100" algn="ctr">
            <a:solidFill>
              <a:schemeClr val="tx1">
                <a:lumMod val="95000"/>
                <a:lumOff val="5000"/>
              </a:schemeClr>
            </a:solidFill>
            <a:round/>
            <a:headEnd/>
            <a:tailEnd type="arrow" w="med" len="med"/>
          </a:ln>
        </p:spPr>
      </p:cxnSp>
      <p:sp>
        <p:nvSpPr>
          <p:cNvPr id="20" name="Arc 19"/>
          <p:cNvSpPr/>
          <p:nvPr/>
        </p:nvSpPr>
        <p:spPr bwMode="auto">
          <a:xfrm rot="7484931">
            <a:off x="644526" y="2597150"/>
            <a:ext cx="2597150" cy="2219325"/>
          </a:xfrm>
          <a:prstGeom prst="arc">
            <a:avLst>
              <a:gd name="adj1" fmla="val 13481594"/>
              <a:gd name="adj2" fmla="val 0"/>
            </a:avLst>
          </a:prstGeom>
          <a:noFill/>
          <a:ln w="38100" cap="flat" cmpd="sng" algn="ctr">
            <a:solidFill>
              <a:schemeClr val="tx1">
                <a:lumMod val="95000"/>
                <a:lumOff val="5000"/>
              </a:schemeClr>
            </a:solidFill>
            <a:prstDash val="solid"/>
            <a:round/>
            <a:headEnd type="none" w="med" len="med"/>
            <a:tailEnd type="arrow" w="med" len="med"/>
          </a:ln>
          <a:effectLst/>
        </p:spPr>
        <p:txBody>
          <a:bodyPr/>
          <a:lstStyle/>
          <a:p>
            <a:pPr>
              <a:defRPr/>
            </a:pPr>
            <a:endParaRPr lang="en-US">
              <a:solidFill>
                <a:prstClr val="black"/>
              </a:solidFill>
            </a:endParaRPr>
          </a:p>
        </p:txBody>
      </p:sp>
      <p:sp>
        <p:nvSpPr>
          <p:cNvPr id="21" name="TextBox 20"/>
          <p:cNvSpPr txBox="1">
            <a:spLocks noChangeArrowheads="1"/>
          </p:cNvSpPr>
          <p:nvPr/>
        </p:nvSpPr>
        <p:spPr bwMode="auto">
          <a:xfrm>
            <a:off x="481013" y="2428875"/>
            <a:ext cx="1627187" cy="830263"/>
          </a:xfrm>
          <a:prstGeom prst="rect">
            <a:avLst/>
          </a:prstGeom>
          <a:noFill/>
          <a:ln w="9525">
            <a:noFill/>
            <a:miter lim="800000"/>
            <a:headEnd/>
            <a:tailEnd/>
          </a:ln>
        </p:spPr>
        <p:txBody>
          <a:bodyPr wrap="none">
            <a:spAutoFit/>
          </a:bodyPr>
          <a:lstStyle/>
          <a:p>
            <a:pPr algn="ctr"/>
            <a:r>
              <a:rPr lang="en-US" sz="2400" dirty="0">
                <a:solidFill>
                  <a:prstClr val="black"/>
                </a:solidFill>
              </a:rPr>
              <a:t>Short time </a:t>
            </a:r>
          </a:p>
          <a:p>
            <a:pPr algn="ctr"/>
            <a:r>
              <a:rPr lang="en-US" sz="2400" dirty="0">
                <a:solidFill>
                  <a:prstClr val="black"/>
                </a:solidFill>
              </a:rPr>
              <a:t>without fire</a:t>
            </a:r>
          </a:p>
        </p:txBody>
      </p:sp>
      <p:sp>
        <p:nvSpPr>
          <p:cNvPr id="22" name="TextBox 21"/>
          <p:cNvSpPr txBox="1">
            <a:spLocks noChangeArrowheads="1"/>
          </p:cNvSpPr>
          <p:nvPr/>
        </p:nvSpPr>
        <p:spPr bwMode="auto">
          <a:xfrm>
            <a:off x="4193561" y="1406551"/>
            <a:ext cx="1656992" cy="830997"/>
          </a:xfrm>
          <a:prstGeom prst="rect">
            <a:avLst/>
          </a:prstGeom>
          <a:noFill/>
          <a:ln w="9525">
            <a:noFill/>
            <a:miter lim="800000"/>
            <a:headEnd/>
            <a:tailEnd/>
          </a:ln>
        </p:spPr>
        <p:txBody>
          <a:bodyPr wrap="none">
            <a:spAutoFit/>
          </a:bodyPr>
          <a:lstStyle/>
          <a:p>
            <a:pPr algn="ctr"/>
            <a:r>
              <a:rPr lang="en-US" sz="2400" dirty="0">
                <a:solidFill>
                  <a:schemeClr val="bg1"/>
                </a:solidFill>
              </a:rPr>
              <a:t>Long time  </a:t>
            </a:r>
          </a:p>
          <a:p>
            <a:pPr algn="ctr"/>
            <a:r>
              <a:rPr lang="en-US" sz="2400" dirty="0">
                <a:solidFill>
                  <a:schemeClr val="bg1"/>
                </a:solidFill>
              </a:rPr>
              <a:t>without fire</a:t>
            </a:r>
          </a:p>
        </p:txBody>
      </p:sp>
      <p:sp>
        <p:nvSpPr>
          <p:cNvPr id="16" name="TextBox 15"/>
          <p:cNvSpPr txBox="1">
            <a:spLocks noChangeArrowheads="1"/>
          </p:cNvSpPr>
          <p:nvPr/>
        </p:nvSpPr>
        <p:spPr bwMode="auto">
          <a:xfrm>
            <a:off x="2466975" y="4702175"/>
            <a:ext cx="679450" cy="461963"/>
          </a:xfrm>
          <a:prstGeom prst="rect">
            <a:avLst/>
          </a:prstGeom>
          <a:noFill/>
          <a:ln w="9525">
            <a:noFill/>
            <a:miter lim="800000"/>
            <a:headEnd/>
            <a:tailEnd/>
          </a:ln>
        </p:spPr>
        <p:txBody>
          <a:bodyPr wrap="none">
            <a:spAutoFit/>
          </a:bodyPr>
          <a:lstStyle/>
          <a:p>
            <a:r>
              <a:rPr lang="en-US" sz="2400" dirty="0">
                <a:solidFill>
                  <a:prstClr val="black"/>
                </a:solidFill>
              </a:rPr>
              <a:t>Fire</a:t>
            </a:r>
          </a:p>
        </p:txBody>
      </p:sp>
      <p:sp>
        <p:nvSpPr>
          <p:cNvPr id="17" name="TextBox 16"/>
          <p:cNvSpPr txBox="1">
            <a:spLocks noChangeArrowheads="1"/>
          </p:cNvSpPr>
          <p:nvPr/>
        </p:nvSpPr>
        <p:spPr bwMode="auto">
          <a:xfrm>
            <a:off x="7496175" y="5000625"/>
            <a:ext cx="679450" cy="461963"/>
          </a:xfrm>
          <a:prstGeom prst="rect">
            <a:avLst/>
          </a:prstGeom>
          <a:noFill/>
          <a:ln w="9525">
            <a:noFill/>
            <a:miter lim="800000"/>
            <a:headEnd/>
            <a:tailEnd/>
          </a:ln>
        </p:spPr>
        <p:txBody>
          <a:bodyPr wrap="none">
            <a:spAutoFit/>
          </a:bodyPr>
          <a:lstStyle/>
          <a:p>
            <a:r>
              <a:rPr lang="en-US" sz="2400" dirty="0">
                <a:solidFill>
                  <a:schemeClr val="bg1"/>
                </a:solidFill>
              </a:rPr>
              <a:t>Fire</a:t>
            </a:r>
          </a:p>
        </p:txBody>
      </p:sp>
    </p:spTree>
    <p:extLst>
      <p:ext uri="{BB962C8B-B14F-4D97-AF65-F5344CB8AC3E}">
        <p14:creationId xmlns:p14="http://schemas.microsoft.com/office/powerpoint/2010/main" val="156294277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4"/>
          <p:cNvSpPr txBox="1">
            <a:spLocks noChangeArrowheads="1"/>
          </p:cNvSpPr>
          <p:nvPr/>
        </p:nvSpPr>
        <p:spPr bwMode="auto">
          <a:xfrm>
            <a:off x="2472210" y="148710"/>
            <a:ext cx="4122282" cy="584775"/>
          </a:xfrm>
          <a:prstGeom prst="rect">
            <a:avLst/>
          </a:prstGeom>
          <a:noFill/>
          <a:ln w="9525">
            <a:noFill/>
            <a:miter lim="800000"/>
            <a:headEnd/>
            <a:tailEnd/>
          </a:ln>
        </p:spPr>
        <p:txBody>
          <a:bodyPr wrap="none">
            <a:spAutoFit/>
          </a:bodyPr>
          <a:lstStyle/>
          <a:p>
            <a:r>
              <a:rPr lang="en-US" sz="3200" dirty="0">
                <a:solidFill>
                  <a:prstClr val="black"/>
                </a:solidFill>
              </a:rPr>
              <a:t>The fire trap (Bell 1984)</a:t>
            </a:r>
          </a:p>
        </p:txBody>
      </p:sp>
      <p:sp>
        <p:nvSpPr>
          <p:cNvPr id="53251" name="Rectangle 8"/>
          <p:cNvSpPr>
            <a:spLocks noChangeArrowheads="1"/>
          </p:cNvSpPr>
          <p:nvPr/>
        </p:nvSpPr>
        <p:spPr bwMode="auto">
          <a:xfrm>
            <a:off x="638175" y="4179888"/>
            <a:ext cx="87313" cy="609600"/>
          </a:xfrm>
          <a:prstGeom prst="rect">
            <a:avLst/>
          </a:prstGeom>
          <a:solidFill>
            <a:schemeClr val="accent6">
              <a:lumMod val="50000"/>
            </a:schemeClr>
          </a:solidFill>
          <a:ln w="9525" algn="ctr">
            <a:solidFill>
              <a:schemeClr val="tx1"/>
            </a:solidFill>
            <a:round/>
            <a:headEnd/>
            <a:tailEnd/>
          </a:ln>
        </p:spPr>
        <p:txBody>
          <a:bodyPr/>
          <a:lstStyle/>
          <a:p>
            <a:endParaRPr lang="en-US">
              <a:solidFill>
                <a:prstClr val="black"/>
              </a:solidFill>
            </a:endParaRPr>
          </a:p>
        </p:txBody>
      </p:sp>
      <p:sp>
        <p:nvSpPr>
          <p:cNvPr id="53252" name="Oval 9"/>
          <p:cNvSpPr>
            <a:spLocks noChangeArrowheads="1"/>
          </p:cNvSpPr>
          <p:nvPr/>
        </p:nvSpPr>
        <p:spPr bwMode="auto">
          <a:xfrm>
            <a:off x="449263" y="3817938"/>
            <a:ext cx="465137" cy="5937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sp>
        <p:nvSpPr>
          <p:cNvPr id="54277" name="Rectangle 10"/>
          <p:cNvSpPr>
            <a:spLocks noChangeArrowheads="1"/>
          </p:cNvSpPr>
          <p:nvPr/>
        </p:nvSpPr>
        <p:spPr bwMode="auto">
          <a:xfrm>
            <a:off x="3200400" y="2357438"/>
            <a:ext cx="144463" cy="711200"/>
          </a:xfrm>
          <a:prstGeom prst="rect">
            <a:avLst/>
          </a:prstGeom>
          <a:solidFill>
            <a:schemeClr val="accent6">
              <a:lumMod val="50000"/>
            </a:schemeClr>
          </a:solidFill>
          <a:ln w="9525" algn="ctr">
            <a:solidFill>
              <a:schemeClr val="tx1"/>
            </a:solidFill>
            <a:round/>
            <a:headEnd/>
            <a:tailEnd/>
          </a:ln>
        </p:spPr>
        <p:txBody>
          <a:bodyPr/>
          <a:lstStyle/>
          <a:p>
            <a:endParaRPr lang="en-US">
              <a:solidFill>
                <a:prstClr val="black"/>
              </a:solidFill>
            </a:endParaRPr>
          </a:p>
        </p:txBody>
      </p:sp>
      <p:sp>
        <p:nvSpPr>
          <p:cNvPr id="54278" name="Oval 11"/>
          <p:cNvSpPr>
            <a:spLocks noChangeArrowheads="1"/>
          </p:cNvSpPr>
          <p:nvPr/>
        </p:nvSpPr>
        <p:spPr bwMode="auto">
          <a:xfrm>
            <a:off x="2735263" y="1908175"/>
            <a:ext cx="1074737" cy="6826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sp>
        <p:nvSpPr>
          <p:cNvPr id="13" name="Rectangle 12"/>
          <p:cNvSpPr>
            <a:spLocks noChangeArrowheads="1"/>
          </p:cNvSpPr>
          <p:nvPr/>
        </p:nvSpPr>
        <p:spPr bwMode="auto">
          <a:xfrm>
            <a:off x="7207250" y="2170113"/>
            <a:ext cx="239713" cy="1196975"/>
          </a:xfrm>
          <a:prstGeom prst="rect">
            <a:avLst/>
          </a:prstGeom>
          <a:solidFill>
            <a:schemeClr val="accent6">
              <a:lumMod val="50000"/>
            </a:schemeClr>
          </a:solidFill>
          <a:ln w="9525" algn="ctr">
            <a:solidFill>
              <a:schemeClr val="tx1"/>
            </a:solidFill>
            <a:round/>
            <a:headEnd/>
            <a:tailEnd/>
          </a:ln>
        </p:spPr>
        <p:txBody>
          <a:bodyPr/>
          <a:lstStyle/>
          <a:p>
            <a:endParaRPr lang="en-US">
              <a:solidFill>
                <a:prstClr val="black"/>
              </a:solidFill>
            </a:endParaRPr>
          </a:p>
        </p:txBody>
      </p:sp>
      <p:sp>
        <p:nvSpPr>
          <p:cNvPr id="14" name="Oval 13"/>
          <p:cNvSpPr>
            <a:spLocks noChangeArrowheads="1"/>
          </p:cNvSpPr>
          <p:nvPr/>
        </p:nvSpPr>
        <p:spPr bwMode="auto">
          <a:xfrm>
            <a:off x="6380163" y="1176338"/>
            <a:ext cx="1908175" cy="1239837"/>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cxnSp>
        <p:nvCxnSpPr>
          <p:cNvPr id="54281" name="Straight Arrow Connector 15"/>
          <p:cNvCxnSpPr>
            <a:cxnSpLocks noChangeShapeType="1"/>
          </p:cNvCxnSpPr>
          <p:nvPr/>
        </p:nvCxnSpPr>
        <p:spPr bwMode="auto">
          <a:xfrm flipV="1">
            <a:off x="1277938" y="2859088"/>
            <a:ext cx="1581150" cy="1074737"/>
          </a:xfrm>
          <a:prstGeom prst="straightConnector1">
            <a:avLst/>
          </a:prstGeom>
          <a:noFill/>
          <a:ln w="38100" algn="ctr">
            <a:solidFill>
              <a:schemeClr val="tx1">
                <a:lumMod val="95000"/>
                <a:lumOff val="5000"/>
              </a:schemeClr>
            </a:solidFill>
            <a:round/>
            <a:headEnd/>
            <a:tailEnd type="arrow" w="med" len="med"/>
          </a:ln>
        </p:spPr>
      </p:cxnSp>
      <p:sp>
        <p:nvSpPr>
          <p:cNvPr id="20" name="Arc 19"/>
          <p:cNvSpPr/>
          <p:nvPr/>
        </p:nvSpPr>
        <p:spPr bwMode="auto">
          <a:xfrm rot="7484931">
            <a:off x="644526" y="2597150"/>
            <a:ext cx="2597150" cy="2219325"/>
          </a:xfrm>
          <a:prstGeom prst="arc">
            <a:avLst>
              <a:gd name="adj1" fmla="val 13481594"/>
              <a:gd name="adj2" fmla="val 0"/>
            </a:avLst>
          </a:prstGeom>
          <a:noFill/>
          <a:ln w="38100" cap="flat" cmpd="sng" algn="ctr">
            <a:solidFill>
              <a:schemeClr val="tx1">
                <a:lumMod val="95000"/>
                <a:lumOff val="5000"/>
              </a:schemeClr>
            </a:solidFill>
            <a:prstDash val="solid"/>
            <a:round/>
            <a:headEnd type="none" w="med" len="med"/>
            <a:tailEnd type="arrow" w="med" len="med"/>
          </a:ln>
          <a:effectLst/>
        </p:spPr>
        <p:txBody>
          <a:bodyPr/>
          <a:lstStyle/>
          <a:p>
            <a:pPr>
              <a:defRPr/>
            </a:pPr>
            <a:endParaRPr lang="en-US">
              <a:solidFill>
                <a:prstClr val="black"/>
              </a:solidFill>
            </a:endParaRPr>
          </a:p>
        </p:txBody>
      </p:sp>
      <p:sp>
        <p:nvSpPr>
          <p:cNvPr id="21" name="TextBox 20"/>
          <p:cNvSpPr txBox="1">
            <a:spLocks noChangeArrowheads="1"/>
          </p:cNvSpPr>
          <p:nvPr/>
        </p:nvSpPr>
        <p:spPr bwMode="auto">
          <a:xfrm>
            <a:off x="481013" y="2428875"/>
            <a:ext cx="1627187" cy="830263"/>
          </a:xfrm>
          <a:prstGeom prst="rect">
            <a:avLst/>
          </a:prstGeom>
          <a:noFill/>
          <a:ln w="9525">
            <a:noFill/>
            <a:miter lim="800000"/>
            <a:headEnd/>
            <a:tailEnd/>
          </a:ln>
        </p:spPr>
        <p:txBody>
          <a:bodyPr wrap="none">
            <a:spAutoFit/>
          </a:bodyPr>
          <a:lstStyle/>
          <a:p>
            <a:pPr algn="ctr"/>
            <a:r>
              <a:rPr lang="en-US" sz="2400" dirty="0">
                <a:solidFill>
                  <a:prstClr val="black"/>
                </a:solidFill>
              </a:rPr>
              <a:t>Short time </a:t>
            </a:r>
          </a:p>
          <a:p>
            <a:pPr algn="ctr"/>
            <a:r>
              <a:rPr lang="en-US" sz="2400" dirty="0">
                <a:solidFill>
                  <a:prstClr val="black"/>
                </a:solidFill>
              </a:rPr>
              <a:t>without fire</a:t>
            </a:r>
          </a:p>
        </p:txBody>
      </p:sp>
      <p:sp>
        <p:nvSpPr>
          <p:cNvPr id="22" name="TextBox 21"/>
          <p:cNvSpPr txBox="1">
            <a:spLocks noChangeArrowheads="1"/>
          </p:cNvSpPr>
          <p:nvPr/>
        </p:nvSpPr>
        <p:spPr bwMode="auto">
          <a:xfrm>
            <a:off x="4208463" y="1609725"/>
            <a:ext cx="1627187" cy="831850"/>
          </a:xfrm>
          <a:prstGeom prst="rect">
            <a:avLst/>
          </a:prstGeom>
          <a:noFill/>
          <a:ln w="9525">
            <a:noFill/>
            <a:miter lim="800000"/>
            <a:headEnd/>
            <a:tailEnd/>
          </a:ln>
        </p:spPr>
        <p:txBody>
          <a:bodyPr wrap="none">
            <a:spAutoFit/>
          </a:bodyPr>
          <a:lstStyle/>
          <a:p>
            <a:pPr algn="ctr"/>
            <a:r>
              <a:rPr lang="en-US" sz="2400" dirty="0">
                <a:solidFill>
                  <a:prstClr val="black"/>
                </a:solidFill>
              </a:rPr>
              <a:t>Long time  </a:t>
            </a:r>
          </a:p>
          <a:p>
            <a:pPr algn="ctr"/>
            <a:r>
              <a:rPr lang="en-US" sz="2400" dirty="0">
                <a:solidFill>
                  <a:prstClr val="black"/>
                </a:solidFill>
              </a:rPr>
              <a:t>without fire</a:t>
            </a:r>
          </a:p>
        </p:txBody>
      </p:sp>
      <p:cxnSp>
        <p:nvCxnSpPr>
          <p:cNvPr id="23" name="Straight Arrow Connector 22"/>
          <p:cNvCxnSpPr>
            <a:cxnSpLocks noChangeShapeType="1"/>
          </p:cNvCxnSpPr>
          <p:nvPr/>
        </p:nvCxnSpPr>
        <p:spPr bwMode="auto">
          <a:xfrm>
            <a:off x="3933825" y="2525713"/>
            <a:ext cx="2351088" cy="1587"/>
          </a:xfrm>
          <a:prstGeom prst="straightConnector1">
            <a:avLst/>
          </a:prstGeom>
          <a:noFill/>
          <a:ln w="38100" algn="ctr">
            <a:solidFill>
              <a:schemeClr val="tx1">
                <a:lumMod val="95000"/>
                <a:lumOff val="5000"/>
              </a:schemeClr>
            </a:solidFill>
            <a:round/>
            <a:headEnd/>
            <a:tailEnd type="arrow" w="med" len="med"/>
          </a:ln>
        </p:spPr>
      </p:cxnSp>
      <p:sp>
        <p:nvSpPr>
          <p:cNvPr id="16" name="TextBox 15"/>
          <p:cNvSpPr txBox="1">
            <a:spLocks noChangeArrowheads="1"/>
          </p:cNvSpPr>
          <p:nvPr/>
        </p:nvSpPr>
        <p:spPr bwMode="auto">
          <a:xfrm>
            <a:off x="2466975" y="4702175"/>
            <a:ext cx="679450" cy="461963"/>
          </a:xfrm>
          <a:prstGeom prst="rect">
            <a:avLst/>
          </a:prstGeom>
          <a:noFill/>
          <a:ln w="9525">
            <a:noFill/>
            <a:miter lim="800000"/>
            <a:headEnd/>
            <a:tailEnd/>
          </a:ln>
        </p:spPr>
        <p:txBody>
          <a:bodyPr wrap="none">
            <a:spAutoFit/>
          </a:bodyPr>
          <a:lstStyle/>
          <a:p>
            <a:r>
              <a:rPr lang="en-US" sz="2400" dirty="0">
                <a:solidFill>
                  <a:prstClr val="black"/>
                </a:solidFill>
              </a:rPr>
              <a:t>Fire</a:t>
            </a:r>
          </a:p>
        </p:txBody>
      </p:sp>
    </p:spTree>
    <p:extLst>
      <p:ext uri="{BB962C8B-B14F-4D97-AF65-F5344CB8AC3E}">
        <p14:creationId xmlns:p14="http://schemas.microsoft.com/office/powerpoint/2010/main" val="156294277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4"/>
          <p:cNvSpPr txBox="1">
            <a:spLocks noChangeArrowheads="1"/>
          </p:cNvSpPr>
          <p:nvPr/>
        </p:nvSpPr>
        <p:spPr bwMode="auto">
          <a:xfrm>
            <a:off x="2472210" y="148710"/>
            <a:ext cx="4122282" cy="584775"/>
          </a:xfrm>
          <a:prstGeom prst="rect">
            <a:avLst/>
          </a:prstGeom>
          <a:noFill/>
          <a:ln w="9525">
            <a:noFill/>
            <a:miter lim="800000"/>
            <a:headEnd/>
            <a:tailEnd/>
          </a:ln>
        </p:spPr>
        <p:txBody>
          <a:bodyPr wrap="none">
            <a:spAutoFit/>
          </a:bodyPr>
          <a:lstStyle/>
          <a:p>
            <a:r>
              <a:rPr lang="en-US" sz="3200" dirty="0"/>
              <a:t>The fire trap (Bell 1984)</a:t>
            </a:r>
          </a:p>
        </p:txBody>
      </p:sp>
      <p:sp>
        <p:nvSpPr>
          <p:cNvPr id="53251" name="Rectangle 8"/>
          <p:cNvSpPr>
            <a:spLocks noChangeArrowheads="1"/>
          </p:cNvSpPr>
          <p:nvPr/>
        </p:nvSpPr>
        <p:spPr bwMode="auto">
          <a:xfrm>
            <a:off x="638175" y="4179888"/>
            <a:ext cx="87313" cy="609600"/>
          </a:xfrm>
          <a:prstGeom prst="rect">
            <a:avLst/>
          </a:prstGeom>
          <a:solidFill>
            <a:schemeClr val="accent6">
              <a:lumMod val="50000"/>
            </a:schemeClr>
          </a:solidFill>
          <a:ln w="9525" algn="ctr">
            <a:solidFill>
              <a:schemeClr val="tx1"/>
            </a:solidFill>
            <a:round/>
            <a:headEnd/>
            <a:tailEnd/>
          </a:ln>
        </p:spPr>
        <p:txBody>
          <a:bodyPr/>
          <a:lstStyle/>
          <a:p>
            <a:endParaRPr lang="en-US" dirty="0"/>
          </a:p>
        </p:txBody>
      </p:sp>
      <p:sp>
        <p:nvSpPr>
          <p:cNvPr id="53252" name="Oval 9"/>
          <p:cNvSpPr>
            <a:spLocks noChangeArrowheads="1"/>
          </p:cNvSpPr>
          <p:nvPr/>
        </p:nvSpPr>
        <p:spPr bwMode="auto">
          <a:xfrm>
            <a:off x="449263" y="3817938"/>
            <a:ext cx="465137" cy="593725"/>
          </a:xfrm>
          <a:prstGeom prst="ellipse">
            <a:avLst/>
          </a:prstGeom>
          <a:solidFill>
            <a:srgbClr val="00B050"/>
          </a:solidFill>
          <a:ln w="9525" algn="ctr">
            <a:solidFill>
              <a:srgbClr val="00B050"/>
            </a:solidFill>
            <a:round/>
            <a:headEnd/>
            <a:tailEnd/>
          </a:ln>
        </p:spPr>
        <p:txBody>
          <a:bodyPr/>
          <a:lstStyle/>
          <a:p>
            <a:endParaRPr lang="en-US" dirty="0"/>
          </a:p>
        </p:txBody>
      </p:sp>
      <p:sp>
        <p:nvSpPr>
          <p:cNvPr id="54277" name="Rectangle 10"/>
          <p:cNvSpPr>
            <a:spLocks noChangeArrowheads="1"/>
          </p:cNvSpPr>
          <p:nvPr/>
        </p:nvSpPr>
        <p:spPr bwMode="auto">
          <a:xfrm>
            <a:off x="3200400" y="2357438"/>
            <a:ext cx="144463" cy="711200"/>
          </a:xfrm>
          <a:prstGeom prst="rect">
            <a:avLst/>
          </a:prstGeom>
          <a:solidFill>
            <a:schemeClr val="accent6">
              <a:lumMod val="50000"/>
            </a:schemeClr>
          </a:solidFill>
          <a:ln w="9525" algn="ctr">
            <a:solidFill>
              <a:schemeClr val="tx1"/>
            </a:solidFill>
            <a:round/>
            <a:headEnd/>
            <a:tailEnd/>
          </a:ln>
        </p:spPr>
        <p:txBody>
          <a:bodyPr/>
          <a:lstStyle/>
          <a:p>
            <a:endParaRPr lang="en-US" dirty="0"/>
          </a:p>
        </p:txBody>
      </p:sp>
      <p:sp>
        <p:nvSpPr>
          <p:cNvPr id="54278" name="Oval 11"/>
          <p:cNvSpPr>
            <a:spLocks noChangeArrowheads="1"/>
          </p:cNvSpPr>
          <p:nvPr/>
        </p:nvSpPr>
        <p:spPr bwMode="auto">
          <a:xfrm>
            <a:off x="2735263" y="1908175"/>
            <a:ext cx="1074737" cy="682625"/>
          </a:xfrm>
          <a:prstGeom prst="ellipse">
            <a:avLst/>
          </a:prstGeom>
          <a:solidFill>
            <a:srgbClr val="00B050"/>
          </a:solidFill>
          <a:ln w="9525" algn="ctr">
            <a:solidFill>
              <a:srgbClr val="00B050"/>
            </a:solidFill>
            <a:round/>
            <a:headEnd/>
            <a:tailEnd/>
          </a:ln>
        </p:spPr>
        <p:txBody>
          <a:bodyPr/>
          <a:lstStyle/>
          <a:p>
            <a:endParaRPr lang="en-US" dirty="0"/>
          </a:p>
        </p:txBody>
      </p:sp>
      <p:sp>
        <p:nvSpPr>
          <p:cNvPr id="13" name="Rectangle 12"/>
          <p:cNvSpPr>
            <a:spLocks noChangeArrowheads="1"/>
          </p:cNvSpPr>
          <p:nvPr/>
        </p:nvSpPr>
        <p:spPr bwMode="auto">
          <a:xfrm>
            <a:off x="7207250" y="2170113"/>
            <a:ext cx="239713" cy="1196975"/>
          </a:xfrm>
          <a:prstGeom prst="rect">
            <a:avLst/>
          </a:prstGeom>
          <a:solidFill>
            <a:schemeClr val="accent6">
              <a:lumMod val="50000"/>
            </a:schemeClr>
          </a:solidFill>
          <a:ln w="9525" algn="ctr">
            <a:solidFill>
              <a:schemeClr val="tx1"/>
            </a:solidFill>
            <a:round/>
            <a:headEnd/>
            <a:tailEnd/>
          </a:ln>
        </p:spPr>
        <p:txBody>
          <a:bodyPr/>
          <a:lstStyle/>
          <a:p>
            <a:endParaRPr lang="en-US" dirty="0"/>
          </a:p>
        </p:txBody>
      </p:sp>
      <p:sp>
        <p:nvSpPr>
          <p:cNvPr id="14" name="Oval 13"/>
          <p:cNvSpPr>
            <a:spLocks noChangeArrowheads="1"/>
          </p:cNvSpPr>
          <p:nvPr/>
        </p:nvSpPr>
        <p:spPr bwMode="auto">
          <a:xfrm>
            <a:off x="6380163" y="1176338"/>
            <a:ext cx="1908175" cy="1239837"/>
          </a:xfrm>
          <a:prstGeom prst="ellipse">
            <a:avLst/>
          </a:prstGeom>
          <a:solidFill>
            <a:srgbClr val="00B050"/>
          </a:solidFill>
          <a:ln w="9525" algn="ctr">
            <a:solidFill>
              <a:srgbClr val="00B050"/>
            </a:solidFill>
            <a:round/>
            <a:headEnd/>
            <a:tailEnd/>
          </a:ln>
        </p:spPr>
        <p:txBody>
          <a:bodyPr/>
          <a:lstStyle/>
          <a:p>
            <a:endParaRPr lang="en-US" dirty="0"/>
          </a:p>
        </p:txBody>
      </p:sp>
      <p:cxnSp>
        <p:nvCxnSpPr>
          <p:cNvPr id="54281" name="Straight Arrow Connector 15"/>
          <p:cNvCxnSpPr>
            <a:cxnSpLocks noChangeShapeType="1"/>
          </p:cNvCxnSpPr>
          <p:nvPr/>
        </p:nvCxnSpPr>
        <p:spPr bwMode="auto">
          <a:xfrm flipV="1">
            <a:off x="1277938" y="2859088"/>
            <a:ext cx="1581150" cy="1074737"/>
          </a:xfrm>
          <a:prstGeom prst="straightConnector1">
            <a:avLst/>
          </a:prstGeom>
          <a:noFill/>
          <a:ln w="38100" algn="ctr">
            <a:solidFill>
              <a:schemeClr val="tx1">
                <a:lumMod val="95000"/>
                <a:lumOff val="5000"/>
              </a:schemeClr>
            </a:solidFill>
            <a:round/>
            <a:headEnd/>
            <a:tailEnd type="arrow" w="med" len="med"/>
          </a:ln>
        </p:spPr>
      </p:cxnSp>
      <p:sp>
        <p:nvSpPr>
          <p:cNvPr id="20" name="Arc 19"/>
          <p:cNvSpPr/>
          <p:nvPr/>
        </p:nvSpPr>
        <p:spPr bwMode="auto">
          <a:xfrm rot="7484931">
            <a:off x="644526" y="2597150"/>
            <a:ext cx="2597150" cy="2219325"/>
          </a:xfrm>
          <a:prstGeom prst="arc">
            <a:avLst>
              <a:gd name="adj1" fmla="val 13481594"/>
              <a:gd name="adj2" fmla="val 0"/>
            </a:avLst>
          </a:prstGeom>
          <a:noFill/>
          <a:ln w="38100" cap="flat" cmpd="sng" algn="ctr">
            <a:solidFill>
              <a:schemeClr val="tx1">
                <a:lumMod val="95000"/>
                <a:lumOff val="5000"/>
              </a:schemeClr>
            </a:solidFill>
            <a:prstDash val="solid"/>
            <a:round/>
            <a:headEnd type="none" w="med" len="med"/>
            <a:tailEnd type="arrow" w="med" len="med"/>
          </a:ln>
          <a:effectLst/>
        </p:spPr>
        <p:txBody>
          <a:bodyPr/>
          <a:lstStyle/>
          <a:p>
            <a:pPr>
              <a:defRPr/>
            </a:pPr>
            <a:endParaRPr lang="en-US" dirty="0"/>
          </a:p>
        </p:txBody>
      </p:sp>
      <p:sp>
        <p:nvSpPr>
          <p:cNvPr id="21" name="TextBox 20"/>
          <p:cNvSpPr txBox="1">
            <a:spLocks noChangeArrowheads="1"/>
          </p:cNvSpPr>
          <p:nvPr/>
        </p:nvSpPr>
        <p:spPr bwMode="auto">
          <a:xfrm>
            <a:off x="481013" y="2428875"/>
            <a:ext cx="1627187" cy="830263"/>
          </a:xfrm>
          <a:prstGeom prst="rect">
            <a:avLst/>
          </a:prstGeom>
          <a:noFill/>
          <a:ln w="9525">
            <a:noFill/>
            <a:miter lim="800000"/>
            <a:headEnd/>
            <a:tailEnd/>
          </a:ln>
        </p:spPr>
        <p:txBody>
          <a:bodyPr wrap="none">
            <a:spAutoFit/>
          </a:bodyPr>
          <a:lstStyle/>
          <a:p>
            <a:pPr algn="ctr"/>
            <a:r>
              <a:rPr lang="en-US" sz="2400" dirty="0"/>
              <a:t>Short time </a:t>
            </a:r>
          </a:p>
          <a:p>
            <a:pPr algn="ctr"/>
            <a:r>
              <a:rPr lang="en-US" sz="2400" dirty="0"/>
              <a:t>without fire</a:t>
            </a:r>
          </a:p>
        </p:txBody>
      </p:sp>
      <p:sp>
        <p:nvSpPr>
          <p:cNvPr id="22" name="TextBox 21"/>
          <p:cNvSpPr txBox="1">
            <a:spLocks noChangeArrowheads="1"/>
          </p:cNvSpPr>
          <p:nvPr/>
        </p:nvSpPr>
        <p:spPr bwMode="auto">
          <a:xfrm>
            <a:off x="4208463" y="1609725"/>
            <a:ext cx="1627187" cy="831850"/>
          </a:xfrm>
          <a:prstGeom prst="rect">
            <a:avLst/>
          </a:prstGeom>
          <a:noFill/>
          <a:ln w="9525">
            <a:noFill/>
            <a:miter lim="800000"/>
            <a:headEnd/>
            <a:tailEnd/>
          </a:ln>
        </p:spPr>
        <p:txBody>
          <a:bodyPr wrap="none">
            <a:spAutoFit/>
          </a:bodyPr>
          <a:lstStyle/>
          <a:p>
            <a:pPr algn="ctr"/>
            <a:r>
              <a:rPr lang="en-US" sz="2400" dirty="0"/>
              <a:t>Long time  </a:t>
            </a:r>
          </a:p>
          <a:p>
            <a:pPr algn="ctr"/>
            <a:r>
              <a:rPr lang="en-US" sz="2400" dirty="0"/>
              <a:t>without fire</a:t>
            </a:r>
          </a:p>
        </p:txBody>
      </p:sp>
      <p:cxnSp>
        <p:nvCxnSpPr>
          <p:cNvPr id="23" name="Straight Arrow Connector 22"/>
          <p:cNvCxnSpPr>
            <a:cxnSpLocks noChangeShapeType="1"/>
          </p:cNvCxnSpPr>
          <p:nvPr/>
        </p:nvCxnSpPr>
        <p:spPr bwMode="auto">
          <a:xfrm>
            <a:off x="3933825" y="2525713"/>
            <a:ext cx="2351088" cy="1587"/>
          </a:xfrm>
          <a:prstGeom prst="straightConnector1">
            <a:avLst/>
          </a:prstGeom>
          <a:noFill/>
          <a:ln w="38100" algn="ctr">
            <a:solidFill>
              <a:schemeClr val="tx1">
                <a:lumMod val="95000"/>
                <a:lumOff val="5000"/>
              </a:schemeClr>
            </a:solidFill>
            <a:round/>
            <a:headEnd/>
            <a:tailEnd type="arrow" w="med" len="med"/>
          </a:ln>
        </p:spPr>
      </p:cxnSp>
      <p:sp>
        <p:nvSpPr>
          <p:cNvPr id="27" name="Arc 26"/>
          <p:cNvSpPr/>
          <p:nvPr/>
        </p:nvSpPr>
        <p:spPr bwMode="auto">
          <a:xfrm rot="6069094">
            <a:off x="6388894" y="2734469"/>
            <a:ext cx="2174875" cy="2220913"/>
          </a:xfrm>
          <a:prstGeom prst="arc">
            <a:avLst>
              <a:gd name="adj1" fmla="val 11816591"/>
              <a:gd name="adj2" fmla="val 7734583"/>
            </a:avLst>
          </a:prstGeom>
          <a:noFill/>
          <a:ln w="38100" cap="flat" cmpd="sng" algn="ctr">
            <a:solidFill>
              <a:schemeClr val="tx1">
                <a:lumMod val="95000"/>
                <a:lumOff val="5000"/>
              </a:schemeClr>
            </a:solidFill>
            <a:prstDash val="solid"/>
            <a:round/>
            <a:headEnd type="none" w="med" len="med"/>
            <a:tailEnd type="arrow" w="med" len="med"/>
          </a:ln>
          <a:effectLst/>
        </p:spPr>
        <p:txBody>
          <a:bodyPr/>
          <a:lstStyle/>
          <a:p>
            <a:pPr>
              <a:defRPr/>
            </a:pPr>
            <a:endParaRPr lang="en-US" dirty="0"/>
          </a:p>
        </p:txBody>
      </p:sp>
      <p:sp>
        <p:nvSpPr>
          <p:cNvPr id="16" name="TextBox 15"/>
          <p:cNvSpPr txBox="1">
            <a:spLocks noChangeArrowheads="1"/>
          </p:cNvSpPr>
          <p:nvPr/>
        </p:nvSpPr>
        <p:spPr bwMode="auto">
          <a:xfrm>
            <a:off x="2466975" y="4702175"/>
            <a:ext cx="679450" cy="461963"/>
          </a:xfrm>
          <a:prstGeom prst="rect">
            <a:avLst/>
          </a:prstGeom>
          <a:noFill/>
          <a:ln w="9525">
            <a:noFill/>
            <a:miter lim="800000"/>
            <a:headEnd/>
            <a:tailEnd/>
          </a:ln>
        </p:spPr>
        <p:txBody>
          <a:bodyPr wrap="none">
            <a:spAutoFit/>
          </a:bodyPr>
          <a:lstStyle/>
          <a:p>
            <a:r>
              <a:rPr lang="en-US" sz="2400" dirty="0"/>
              <a:t>Fire</a:t>
            </a:r>
          </a:p>
        </p:txBody>
      </p:sp>
      <p:sp>
        <p:nvSpPr>
          <p:cNvPr id="17" name="TextBox 16"/>
          <p:cNvSpPr txBox="1">
            <a:spLocks noChangeArrowheads="1"/>
          </p:cNvSpPr>
          <p:nvPr/>
        </p:nvSpPr>
        <p:spPr bwMode="auto">
          <a:xfrm>
            <a:off x="7496175" y="5000625"/>
            <a:ext cx="679450" cy="461963"/>
          </a:xfrm>
          <a:prstGeom prst="rect">
            <a:avLst/>
          </a:prstGeom>
          <a:noFill/>
          <a:ln w="9525">
            <a:noFill/>
            <a:miter lim="800000"/>
            <a:headEnd/>
            <a:tailEnd/>
          </a:ln>
        </p:spPr>
        <p:txBody>
          <a:bodyPr wrap="none">
            <a:spAutoFit/>
          </a:bodyPr>
          <a:lstStyle/>
          <a:p>
            <a:r>
              <a:rPr lang="en-US" sz="2400" dirty="0"/>
              <a:t>Fire</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30" name="TextBox 4"/>
          <p:cNvSpPr txBox="1">
            <a:spLocks noChangeArrowheads="1"/>
          </p:cNvSpPr>
          <p:nvPr/>
        </p:nvSpPr>
        <p:spPr bwMode="auto">
          <a:xfrm>
            <a:off x="0" y="0"/>
            <a:ext cx="6769802" cy="523220"/>
          </a:xfrm>
          <a:prstGeom prst="rect">
            <a:avLst/>
          </a:prstGeom>
          <a:noFill/>
          <a:ln w="9525">
            <a:noFill/>
            <a:miter lim="800000"/>
            <a:headEnd/>
            <a:tailEnd/>
          </a:ln>
        </p:spPr>
        <p:txBody>
          <a:bodyPr wrap="none">
            <a:spAutoFit/>
          </a:bodyPr>
          <a:lstStyle/>
          <a:p>
            <a:r>
              <a:rPr lang="en-US" sz="2800" dirty="0" smtClean="0">
                <a:solidFill>
                  <a:prstClr val="black"/>
                </a:solidFill>
              </a:rPr>
              <a:t>An analogous threshold exists for ecosystems</a:t>
            </a:r>
            <a:endParaRPr lang="en-US" sz="2800" dirty="0">
              <a:solidFill>
                <a:prstClr val="black"/>
              </a:solidFill>
            </a:endParaRPr>
          </a:p>
        </p:txBody>
      </p:sp>
      <p:sp>
        <p:nvSpPr>
          <p:cNvPr id="55331" name="Rectangle 8"/>
          <p:cNvSpPr>
            <a:spLocks noChangeArrowheads="1"/>
          </p:cNvSpPr>
          <p:nvPr/>
        </p:nvSpPr>
        <p:spPr bwMode="auto">
          <a:xfrm>
            <a:off x="638175" y="4179888"/>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32" name="Oval 9"/>
          <p:cNvSpPr>
            <a:spLocks noChangeArrowheads="1"/>
          </p:cNvSpPr>
          <p:nvPr/>
        </p:nvSpPr>
        <p:spPr bwMode="auto">
          <a:xfrm>
            <a:off x="449263" y="3817938"/>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55339" name="Rectangle 8"/>
          <p:cNvSpPr>
            <a:spLocks noChangeArrowheads="1"/>
          </p:cNvSpPr>
          <p:nvPr/>
        </p:nvSpPr>
        <p:spPr bwMode="auto">
          <a:xfrm>
            <a:off x="406400" y="3033713"/>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40" name="Oval 9"/>
          <p:cNvSpPr>
            <a:spLocks noChangeArrowheads="1"/>
          </p:cNvSpPr>
          <p:nvPr/>
        </p:nvSpPr>
        <p:spPr bwMode="auto">
          <a:xfrm>
            <a:off x="217488" y="2671763"/>
            <a:ext cx="465137" cy="5937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sp>
        <p:nvSpPr>
          <p:cNvPr id="55341" name="Rectangle 8"/>
          <p:cNvSpPr>
            <a:spLocks noChangeArrowheads="1"/>
          </p:cNvSpPr>
          <p:nvPr/>
        </p:nvSpPr>
        <p:spPr bwMode="auto">
          <a:xfrm>
            <a:off x="1103313" y="2452688"/>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42" name="Oval 9"/>
          <p:cNvSpPr>
            <a:spLocks noChangeArrowheads="1"/>
          </p:cNvSpPr>
          <p:nvPr/>
        </p:nvSpPr>
        <p:spPr bwMode="auto">
          <a:xfrm>
            <a:off x="914400" y="2090738"/>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55343" name="Rectangle 8"/>
          <p:cNvSpPr>
            <a:spLocks noChangeArrowheads="1"/>
          </p:cNvSpPr>
          <p:nvPr/>
        </p:nvSpPr>
        <p:spPr bwMode="auto">
          <a:xfrm>
            <a:off x="1247775" y="3700463"/>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44" name="Oval 9"/>
          <p:cNvSpPr>
            <a:spLocks noChangeArrowheads="1"/>
          </p:cNvSpPr>
          <p:nvPr/>
        </p:nvSpPr>
        <p:spPr bwMode="auto">
          <a:xfrm>
            <a:off x="1058863" y="3338513"/>
            <a:ext cx="465137" cy="593725"/>
          </a:xfrm>
          <a:prstGeom prst="ellipse">
            <a:avLst/>
          </a:prstGeom>
          <a:solidFill>
            <a:srgbClr val="048610"/>
          </a:solidFill>
          <a:ln w="9525" algn="ctr">
            <a:solidFill>
              <a:srgbClr val="00B050"/>
            </a:solidFill>
            <a:round/>
            <a:headEnd/>
            <a:tailEnd/>
          </a:ln>
        </p:spPr>
        <p:txBody>
          <a:bodyPr/>
          <a:lstStyle/>
          <a:p>
            <a:endParaRPr lang="en-US">
              <a:solidFill>
                <a:prstClr val="black"/>
              </a:solidFill>
            </a:endParaRPr>
          </a:p>
        </p:txBody>
      </p:sp>
    </p:spTree>
    <p:extLst>
      <p:ext uri="{BB962C8B-B14F-4D97-AF65-F5344CB8AC3E}">
        <p14:creationId xmlns:p14="http://schemas.microsoft.com/office/powerpoint/2010/main" val="81390558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8"/>
          <p:cNvSpPr>
            <a:spLocks noChangeArrowheads="1"/>
          </p:cNvSpPr>
          <p:nvPr/>
        </p:nvSpPr>
        <p:spPr bwMode="auto">
          <a:xfrm>
            <a:off x="3446463" y="2430463"/>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41" name="Oval 9"/>
          <p:cNvSpPr>
            <a:spLocks noChangeArrowheads="1"/>
          </p:cNvSpPr>
          <p:nvPr/>
        </p:nvSpPr>
        <p:spPr bwMode="auto">
          <a:xfrm>
            <a:off x="3257550" y="2068513"/>
            <a:ext cx="465138" cy="593725"/>
          </a:xfrm>
          <a:prstGeom prst="ellipse">
            <a:avLst/>
          </a:prstGeom>
          <a:solidFill>
            <a:schemeClr val="accent3">
              <a:lumMod val="75000"/>
            </a:schemeClr>
          </a:solidFill>
          <a:ln w="9525" algn="ctr">
            <a:solidFill>
              <a:schemeClr val="accent3">
                <a:lumMod val="75000"/>
              </a:schemeClr>
            </a:solidFill>
            <a:round/>
            <a:headEnd/>
            <a:tailEnd/>
          </a:ln>
        </p:spPr>
        <p:txBody>
          <a:bodyPr/>
          <a:lstStyle/>
          <a:p>
            <a:endParaRPr lang="en-US">
              <a:solidFill>
                <a:prstClr val="black"/>
              </a:solidFill>
            </a:endParaRPr>
          </a:p>
        </p:txBody>
      </p:sp>
      <p:sp>
        <p:nvSpPr>
          <p:cNvPr id="55330" name="TextBox 4"/>
          <p:cNvSpPr txBox="1">
            <a:spLocks noChangeArrowheads="1"/>
          </p:cNvSpPr>
          <p:nvPr/>
        </p:nvSpPr>
        <p:spPr bwMode="auto">
          <a:xfrm>
            <a:off x="0" y="0"/>
            <a:ext cx="6769802" cy="523220"/>
          </a:xfrm>
          <a:prstGeom prst="rect">
            <a:avLst/>
          </a:prstGeom>
          <a:noFill/>
          <a:ln w="9525">
            <a:noFill/>
            <a:miter lim="800000"/>
            <a:headEnd/>
            <a:tailEnd/>
          </a:ln>
        </p:spPr>
        <p:txBody>
          <a:bodyPr wrap="none">
            <a:spAutoFit/>
          </a:bodyPr>
          <a:lstStyle/>
          <a:p>
            <a:r>
              <a:rPr lang="en-US" sz="2800" dirty="0" smtClean="0">
                <a:solidFill>
                  <a:prstClr val="black"/>
                </a:solidFill>
              </a:rPr>
              <a:t>An analogous threshold exists for ecosystems</a:t>
            </a:r>
            <a:endParaRPr lang="en-US" sz="2800" dirty="0">
              <a:solidFill>
                <a:prstClr val="black"/>
              </a:solidFill>
            </a:endParaRPr>
          </a:p>
        </p:txBody>
      </p:sp>
      <p:sp>
        <p:nvSpPr>
          <p:cNvPr id="55331" name="Rectangle 8"/>
          <p:cNvSpPr>
            <a:spLocks noChangeArrowheads="1"/>
          </p:cNvSpPr>
          <p:nvPr/>
        </p:nvSpPr>
        <p:spPr bwMode="auto">
          <a:xfrm>
            <a:off x="638175" y="4179888"/>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32" name="Oval 9"/>
          <p:cNvSpPr>
            <a:spLocks noChangeArrowheads="1"/>
          </p:cNvSpPr>
          <p:nvPr/>
        </p:nvSpPr>
        <p:spPr bwMode="auto">
          <a:xfrm>
            <a:off x="449263" y="3817938"/>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cxnSp>
        <p:nvCxnSpPr>
          <p:cNvPr id="54281" name="Straight Arrow Connector 15"/>
          <p:cNvCxnSpPr>
            <a:cxnSpLocks noChangeShapeType="1"/>
          </p:cNvCxnSpPr>
          <p:nvPr/>
        </p:nvCxnSpPr>
        <p:spPr bwMode="auto">
          <a:xfrm flipV="1">
            <a:off x="1566863" y="2859088"/>
            <a:ext cx="1320800" cy="333375"/>
          </a:xfrm>
          <a:prstGeom prst="straightConnector1">
            <a:avLst/>
          </a:prstGeom>
          <a:noFill/>
          <a:ln w="38100" algn="ctr">
            <a:solidFill>
              <a:schemeClr val="tx1"/>
            </a:solidFill>
            <a:round/>
            <a:headEnd/>
            <a:tailEnd type="arrow" w="med" len="med"/>
          </a:ln>
        </p:spPr>
      </p:cxnSp>
      <p:sp>
        <p:nvSpPr>
          <p:cNvPr id="21" name="TextBox 20"/>
          <p:cNvSpPr txBox="1">
            <a:spLocks noChangeArrowheads="1"/>
          </p:cNvSpPr>
          <p:nvPr/>
        </p:nvSpPr>
        <p:spPr bwMode="auto">
          <a:xfrm>
            <a:off x="1327150" y="1958975"/>
            <a:ext cx="1704975" cy="830263"/>
          </a:xfrm>
          <a:prstGeom prst="rect">
            <a:avLst/>
          </a:prstGeom>
          <a:noFill/>
          <a:ln w="9525">
            <a:noFill/>
            <a:miter lim="800000"/>
            <a:headEnd/>
            <a:tailEnd/>
          </a:ln>
        </p:spPr>
        <p:txBody>
          <a:bodyPr wrap="none">
            <a:spAutoFit/>
          </a:bodyPr>
          <a:lstStyle/>
          <a:p>
            <a:r>
              <a:rPr lang="en-US" sz="2400" dirty="0">
                <a:solidFill>
                  <a:prstClr val="black"/>
                </a:solidFill>
              </a:rPr>
              <a:t>Short time</a:t>
            </a:r>
          </a:p>
          <a:p>
            <a:r>
              <a:rPr lang="en-US" sz="2400">
                <a:solidFill>
                  <a:prstClr val="black"/>
                </a:solidFill>
              </a:rPr>
              <a:t>without  fire</a:t>
            </a:r>
          </a:p>
        </p:txBody>
      </p:sp>
      <p:sp>
        <p:nvSpPr>
          <p:cNvPr id="55339" name="Rectangle 8"/>
          <p:cNvSpPr>
            <a:spLocks noChangeArrowheads="1"/>
          </p:cNvSpPr>
          <p:nvPr/>
        </p:nvSpPr>
        <p:spPr bwMode="auto">
          <a:xfrm>
            <a:off x="406400" y="3033713"/>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40" name="Oval 9"/>
          <p:cNvSpPr>
            <a:spLocks noChangeArrowheads="1"/>
          </p:cNvSpPr>
          <p:nvPr/>
        </p:nvSpPr>
        <p:spPr bwMode="auto">
          <a:xfrm>
            <a:off x="217488" y="2671763"/>
            <a:ext cx="465137" cy="5937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sp>
        <p:nvSpPr>
          <p:cNvPr id="55341" name="Rectangle 8"/>
          <p:cNvSpPr>
            <a:spLocks noChangeArrowheads="1"/>
          </p:cNvSpPr>
          <p:nvPr/>
        </p:nvSpPr>
        <p:spPr bwMode="auto">
          <a:xfrm>
            <a:off x="1103313" y="2452688"/>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42" name="Oval 9"/>
          <p:cNvSpPr>
            <a:spLocks noChangeArrowheads="1"/>
          </p:cNvSpPr>
          <p:nvPr/>
        </p:nvSpPr>
        <p:spPr bwMode="auto">
          <a:xfrm>
            <a:off x="914400" y="2090738"/>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55343" name="Rectangle 8"/>
          <p:cNvSpPr>
            <a:spLocks noChangeArrowheads="1"/>
          </p:cNvSpPr>
          <p:nvPr/>
        </p:nvSpPr>
        <p:spPr bwMode="auto">
          <a:xfrm>
            <a:off x="1247775" y="3700463"/>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44" name="Oval 9"/>
          <p:cNvSpPr>
            <a:spLocks noChangeArrowheads="1"/>
          </p:cNvSpPr>
          <p:nvPr/>
        </p:nvSpPr>
        <p:spPr bwMode="auto">
          <a:xfrm>
            <a:off x="1058863" y="3338513"/>
            <a:ext cx="465137" cy="593725"/>
          </a:xfrm>
          <a:prstGeom prst="ellipse">
            <a:avLst/>
          </a:prstGeom>
          <a:solidFill>
            <a:srgbClr val="048610"/>
          </a:solidFill>
          <a:ln w="9525" algn="ctr">
            <a:solidFill>
              <a:srgbClr val="00B050"/>
            </a:solidFill>
            <a:round/>
            <a:headEnd/>
            <a:tailEnd/>
          </a:ln>
        </p:spPr>
        <p:txBody>
          <a:bodyPr/>
          <a:lstStyle/>
          <a:p>
            <a:endParaRPr lang="en-US">
              <a:solidFill>
                <a:prstClr val="black"/>
              </a:solidFill>
            </a:endParaRPr>
          </a:p>
        </p:txBody>
      </p:sp>
      <p:sp>
        <p:nvSpPr>
          <p:cNvPr id="30" name="Rectangle 8"/>
          <p:cNvSpPr>
            <a:spLocks noChangeArrowheads="1"/>
          </p:cNvSpPr>
          <p:nvPr/>
        </p:nvSpPr>
        <p:spPr bwMode="auto">
          <a:xfrm>
            <a:off x="3302000" y="325755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1" name="Oval 9"/>
          <p:cNvSpPr>
            <a:spLocks noChangeArrowheads="1"/>
          </p:cNvSpPr>
          <p:nvPr/>
        </p:nvSpPr>
        <p:spPr bwMode="auto">
          <a:xfrm>
            <a:off x="3113088" y="289560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32" name="Rectangle 8"/>
          <p:cNvSpPr>
            <a:spLocks noChangeArrowheads="1"/>
          </p:cNvSpPr>
          <p:nvPr/>
        </p:nvSpPr>
        <p:spPr bwMode="auto">
          <a:xfrm>
            <a:off x="3759200" y="259715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3" name="Oval 9"/>
          <p:cNvSpPr>
            <a:spLocks noChangeArrowheads="1"/>
          </p:cNvSpPr>
          <p:nvPr/>
        </p:nvSpPr>
        <p:spPr bwMode="auto">
          <a:xfrm>
            <a:off x="3570288" y="223520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34" name="Rectangle 8"/>
          <p:cNvSpPr>
            <a:spLocks noChangeArrowheads="1"/>
          </p:cNvSpPr>
          <p:nvPr/>
        </p:nvSpPr>
        <p:spPr bwMode="auto">
          <a:xfrm>
            <a:off x="3068638" y="2111375"/>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5" name="Oval 9"/>
          <p:cNvSpPr>
            <a:spLocks noChangeArrowheads="1"/>
          </p:cNvSpPr>
          <p:nvPr/>
        </p:nvSpPr>
        <p:spPr bwMode="auto">
          <a:xfrm>
            <a:off x="2879725" y="1749425"/>
            <a:ext cx="465138" cy="5937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sp>
        <p:nvSpPr>
          <p:cNvPr id="36" name="Rectangle 8"/>
          <p:cNvSpPr>
            <a:spLocks noChangeArrowheads="1"/>
          </p:cNvSpPr>
          <p:nvPr/>
        </p:nvSpPr>
        <p:spPr bwMode="auto">
          <a:xfrm>
            <a:off x="3765550" y="153035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7" name="Oval 9"/>
          <p:cNvSpPr>
            <a:spLocks noChangeArrowheads="1"/>
          </p:cNvSpPr>
          <p:nvPr/>
        </p:nvSpPr>
        <p:spPr bwMode="auto">
          <a:xfrm>
            <a:off x="3576638" y="116840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38" name="Rectangle 8"/>
          <p:cNvSpPr>
            <a:spLocks noChangeArrowheads="1"/>
          </p:cNvSpPr>
          <p:nvPr/>
        </p:nvSpPr>
        <p:spPr bwMode="auto">
          <a:xfrm>
            <a:off x="4216400" y="315595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9" name="Oval 9"/>
          <p:cNvSpPr>
            <a:spLocks noChangeArrowheads="1"/>
          </p:cNvSpPr>
          <p:nvPr/>
        </p:nvSpPr>
        <p:spPr bwMode="auto">
          <a:xfrm>
            <a:off x="4027488" y="2794000"/>
            <a:ext cx="465137" cy="593725"/>
          </a:xfrm>
          <a:prstGeom prst="ellipse">
            <a:avLst/>
          </a:prstGeom>
          <a:solidFill>
            <a:srgbClr val="048610"/>
          </a:solidFill>
          <a:ln w="9525" algn="ctr">
            <a:solidFill>
              <a:srgbClr val="00B050"/>
            </a:solidFill>
            <a:round/>
            <a:headEnd/>
            <a:tailEnd/>
          </a:ln>
        </p:spPr>
        <p:txBody>
          <a:bodyPr/>
          <a:lstStyle/>
          <a:p>
            <a:endParaRPr lang="en-US">
              <a:solidFill>
                <a:prstClr val="black"/>
              </a:solidFill>
            </a:endParaRPr>
          </a:p>
        </p:txBody>
      </p:sp>
      <p:sp>
        <p:nvSpPr>
          <p:cNvPr id="42" name="Rectangle 8"/>
          <p:cNvSpPr>
            <a:spLocks noChangeArrowheads="1"/>
          </p:cNvSpPr>
          <p:nvPr/>
        </p:nvSpPr>
        <p:spPr bwMode="auto">
          <a:xfrm>
            <a:off x="4129088" y="2184400"/>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43" name="Oval 9"/>
          <p:cNvSpPr>
            <a:spLocks noChangeArrowheads="1"/>
          </p:cNvSpPr>
          <p:nvPr/>
        </p:nvSpPr>
        <p:spPr bwMode="auto">
          <a:xfrm>
            <a:off x="3940175" y="1822450"/>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Tree>
    <p:extLst>
      <p:ext uri="{BB962C8B-B14F-4D97-AF65-F5344CB8AC3E}">
        <p14:creationId xmlns:p14="http://schemas.microsoft.com/office/powerpoint/2010/main" val="60618231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8"/>
          <p:cNvSpPr>
            <a:spLocks noChangeArrowheads="1"/>
          </p:cNvSpPr>
          <p:nvPr/>
        </p:nvSpPr>
        <p:spPr bwMode="auto">
          <a:xfrm>
            <a:off x="3446463" y="2430463"/>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41" name="Oval 9"/>
          <p:cNvSpPr>
            <a:spLocks noChangeArrowheads="1"/>
          </p:cNvSpPr>
          <p:nvPr/>
        </p:nvSpPr>
        <p:spPr bwMode="auto">
          <a:xfrm>
            <a:off x="3257550" y="2068513"/>
            <a:ext cx="465138" cy="593725"/>
          </a:xfrm>
          <a:prstGeom prst="ellipse">
            <a:avLst/>
          </a:prstGeom>
          <a:solidFill>
            <a:schemeClr val="accent3">
              <a:lumMod val="75000"/>
            </a:schemeClr>
          </a:solidFill>
          <a:ln w="9525" algn="ctr">
            <a:solidFill>
              <a:schemeClr val="accent3">
                <a:lumMod val="75000"/>
              </a:schemeClr>
            </a:solidFill>
            <a:round/>
            <a:headEnd/>
            <a:tailEnd/>
          </a:ln>
        </p:spPr>
        <p:txBody>
          <a:bodyPr/>
          <a:lstStyle/>
          <a:p>
            <a:endParaRPr lang="en-US">
              <a:solidFill>
                <a:prstClr val="black"/>
              </a:solidFill>
            </a:endParaRPr>
          </a:p>
        </p:txBody>
      </p:sp>
      <p:sp>
        <p:nvSpPr>
          <p:cNvPr id="55330" name="TextBox 4"/>
          <p:cNvSpPr txBox="1">
            <a:spLocks noChangeArrowheads="1"/>
          </p:cNvSpPr>
          <p:nvPr/>
        </p:nvSpPr>
        <p:spPr bwMode="auto">
          <a:xfrm>
            <a:off x="0" y="0"/>
            <a:ext cx="6769802" cy="523220"/>
          </a:xfrm>
          <a:prstGeom prst="rect">
            <a:avLst/>
          </a:prstGeom>
          <a:noFill/>
          <a:ln w="9525">
            <a:noFill/>
            <a:miter lim="800000"/>
            <a:headEnd/>
            <a:tailEnd/>
          </a:ln>
        </p:spPr>
        <p:txBody>
          <a:bodyPr wrap="none">
            <a:spAutoFit/>
          </a:bodyPr>
          <a:lstStyle/>
          <a:p>
            <a:r>
              <a:rPr lang="en-US" sz="2800" dirty="0" smtClean="0">
                <a:solidFill>
                  <a:prstClr val="black"/>
                </a:solidFill>
              </a:rPr>
              <a:t>An analogous threshold exists for ecosystems</a:t>
            </a:r>
            <a:endParaRPr lang="en-US" sz="2800" dirty="0">
              <a:solidFill>
                <a:prstClr val="black"/>
              </a:solidFill>
            </a:endParaRPr>
          </a:p>
        </p:txBody>
      </p:sp>
      <p:sp>
        <p:nvSpPr>
          <p:cNvPr id="55331" name="Rectangle 8"/>
          <p:cNvSpPr>
            <a:spLocks noChangeArrowheads="1"/>
          </p:cNvSpPr>
          <p:nvPr/>
        </p:nvSpPr>
        <p:spPr bwMode="auto">
          <a:xfrm>
            <a:off x="638175" y="4179888"/>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32" name="Oval 9"/>
          <p:cNvSpPr>
            <a:spLocks noChangeArrowheads="1"/>
          </p:cNvSpPr>
          <p:nvPr/>
        </p:nvSpPr>
        <p:spPr bwMode="auto">
          <a:xfrm>
            <a:off x="449263" y="3817938"/>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cxnSp>
        <p:nvCxnSpPr>
          <p:cNvPr id="54281" name="Straight Arrow Connector 15"/>
          <p:cNvCxnSpPr>
            <a:cxnSpLocks noChangeShapeType="1"/>
          </p:cNvCxnSpPr>
          <p:nvPr/>
        </p:nvCxnSpPr>
        <p:spPr bwMode="auto">
          <a:xfrm flipV="1">
            <a:off x="1566863" y="2859088"/>
            <a:ext cx="1320800" cy="333375"/>
          </a:xfrm>
          <a:prstGeom prst="straightConnector1">
            <a:avLst/>
          </a:prstGeom>
          <a:noFill/>
          <a:ln w="38100" algn="ctr">
            <a:solidFill>
              <a:schemeClr val="tx1"/>
            </a:solidFill>
            <a:round/>
            <a:headEnd/>
            <a:tailEnd type="arrow" w="med" len="med"/>
          </a:ln>
        </p:spPr>
      </p:cxnSp>
      <p:sp>
        <p:nvSpPr>
          <p:cNvPr id="20" name="Arc 19"/>
          <p:cNvSpPr/>
          <p:nvPr/>
        </p:nvSpPr>
        <p:spPr bwMode="auto">
          <a:xfrm rot="8445089">
            <a:off x="1403350" y="2755900"/>
            <a:ext cx="2173288" cy="2219325"/>
          </a:xfrm>
          <a:prstGeom prst="arc">
            <a:avLst>
              <a:gd name="adj1" fmla="val 13481594"/>
              <a:gd name="adj2" fmla="val 0"/>
            </a:avLst>
          </a:prstGeom>
          <a:noFill/>
          <a:ln w="38100" cap="flat" cmpd="sng" algn="ctr">
            <a:solidFill>
              <a:schemeClr val="tx1"/>
            </a:solidFill>
            <a:prstDash val="solid"/>
            <a:round/>
            <a:headEnd type="none" w="med" len="med"/>
            <a:tailEnd type="arrow" w="med" len="med"/>
          </a:ln>
          <a:effectLst/>
        </p:spPr>
        <p:txBody>
          <a:bodyPr/>
          <a:lstStyle/>
          <a:p>
            <a:pPr>
              <a:defRPr/>
            </a:pPr>
            <a:endParaRPr lang="en-US">
              <a:solidFill>
                <a:prstClr val="black"/>
              </a:solidFill>
            </a:endParaRPr>
          </a:p>
        </p:txBody>
      </p:sp>
      <p:sp>
        <p:nvSpPr>
          <p:cNvPr id="21" name="TextBox 20"/>
          <p:cNvSpPr txBox="1">
            <a:spLocks noChangeArrowheads="1"/>
          </p:cNvSpPr>
          <p:nvPr/>
        </p:nvSpPr>
        <p:spPr bwMode="auto">
          <a:xfrm>
            <a:off x="1327150" y="1958975"/>
            <a:ext cx="1704975" cy="830263"/>
          </a:xfrm>
          <a:prstGeom prst="rect">
            <a:avLst/>
          </a:prstGeom>
          <a:noFill/>
          <a:ln w="9525">
            <a:noFill/>
            <a:miter lim="800000"/>
            <a:headEnd/>
            <a:tailEnd/>
          </a:ln>
        </p:spPr>
        <p:txBody>
          <a:bodyPr wrap="none">
            <a:spAutoFit/>
          </a:bodyPr>
          <a:lstStyle/>
          <a:p>
            <a:r>
              <a:rPr lang="en-US" sz="2400" dirty="0">
                <a:solidFill>
                  <a:prstClr val="black"/>
                </a:solidFill>
              </a:rPr>
              <a:t>Short time</a:t>
            </a:r>
          </a:p>
          <a:p>
            <a:r>
              <a:rPr lang="en-US" sz="2400">
                <a:solidFill>
                  <a:prstClr val="black"/>
                </a:solidFill>
              </a:rPr>
              <a:t>without  fire</a:t>
            </a:r>
          </a:p>
        </p:txBody>
      </p:sp>
      <p:sp>
        <p:nvSpPr>
          <p:cNvPr id="55339" name="Rectangle 8"/>
          <p:cNvSpPr>
            <a:spLocks noChangeArrowheads="1"/>
          </p:cNvSpPr>
          <p:nvPr/>
        </p:nvSpPr>
        <p:spPr bwMode="auto">
          <a:xfrm>
            <a:off x="406400" y="3033713"/>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40" name="Oval 9"/>
          <p:cNvSpPr>
            <a:spLocks noChangeArrowheads="1"/>
          </p:cNvSpPr>
          <p:nvPr/>
        </p:nvSpPr>
        <p:spPr bwMode="auto">
          <a:xfrm>
            <a:off x="217488" y="2671763"/>
            <a:ext cx="465137" cy="5937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sp>
        <p:nvSpPr>
          <p:cNvPr id="55341" name="Rectangle 8"/>
          <p:cNvSpPr>
            <a:spLocks noChangeArrowheads="1"/>
          </p:cNvSpPr>
          <p:nvPr/>
        </p:nvSpPr>
        <p:spPr bwMode="auto">
          <a:xfrm>
            <a:off x="1103313" y="2452688"/>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42" name="Oval 9"/>
          <p:cNvSpPr>
            <a:spLocks noChangeArrowheads="1"/>
          </p:cNvSpPr>
          <p:nvPr/>
        </p:nvSpPr>
        <p:spPr bwMode="auto">
          <a:xfrm>
            <a:off x="914400" y="2090738"/>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55343" name="Rectangle 8"/>
          <p:cNvSpPr>
            <a:spLocks noChangeArrowheads="1"/>
          </p:cNvSpPr>
          <p:nvPr/>
        </p:nvSpPr>
        <p:spPr bwMode="auto">
          <a:xfrm>
            <a:off x="1247775" y="3700463"/>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44" name="Oval 9"/>
          <p:cNvSpPr>
            <a:spLocks noChangeArrowheads="1"/>
          </p:cNvSpPr>
          <p:nvPr/>
        </p:nvSpPr>
        <p:spPr bwMode="auto">
          <a:xfrm>
            <a:off x="1058863" y="3338513"/>
            <a:ext cx="465137" cy="593725"/>
          </a:xfrm>
          <a:prstGeom prst="ellipse">
            <a:avLst/>
          </a:prstGeom>
          <a:solidFill>
            <a:srgbClr val="048610"/>
          </a:solidFill>
          <a:ln w="9525" algn="ctr">
            <a:solidFill>
              <a:srgbClr val="00B050"/>
            </a:solidFill>
            <a:round/>
            <a:headEnd/>
            <a:tailEnd/>
          </a:ln>
        </p:spPr>
        <p:txBody>
          <a:bodyPr/>
          <a:lstStyle/>
          <a:p>
            <a:endParaRPr lang="en-US">
              <a:solidFill>
                <a:prstClr val="black"/>
              </a:solidFill>
            </a:endParaRPr>
          </a:p>
        </p:txBody>
      </p:sp>
      <p:sp>
        <p:nvSpPr>
          <p:cNvPr id="30" name="Rectangle 8"/>
          <p:cNvSpPr>
            <a:spLocks noChangeArrowheads="1"/>
          </p:cNvSpPr>
          <p:nvPr/>
        </p:nvSpPr>
        <p:spPr bwMode="auto">
          <a:xfrm>
            <a:off x="3302000" y="325755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1" name="Oval 9"/>
          <p:cNvSpPr>
            <a:spLocks noChangeArrowheads="1"/>
          </p:cNvSpPr>
          <p:nvPr/>
        </p:nvSpPr>
        <p:spPr bwMode="auto">
          <a:xfrm>
            <a:off x="3113088" y="289560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32" name="Rectangle 8"/>
          <p:cNvSpPr>
            <a:spLocks noChangeArrowheads="1"/>
          </p:cNvSpPr>
          <p:nvPr/>
        </p:nvSpPr>
        <p:spPr bwMode="auto">
          <a:xfrm>
            <a:off x="3759200" y="259715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3" name="Oval 9"/>
          <p:cNvSpPr>
            <a:spLocks noChangeArrowheads="1"/>
          </p:cNvSpPr>
          <p:nvPr/>
        </p:nvSpPr>
        <p:spPr bwMode="auto">
          <a:xfrm>
            <a:off x="3570288" y="223520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34" name="Rectangle 8"/>
          <p:cNvSpPr>
            <a:spLocks noChangeArrowheads="1"/>
          </p:cNvSpPr>
          <p:nvPr/>
        </p:nvSpPr>
        <p:spPr bwMode="auto">
          <a:xfrm>
            <a:off x="3068638" y="2111375"/>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5" name="Oval 9"/>
          <p:cNvSpPr>
            <a:spLocks noChangeArrowheads="1"/>
          </p:cNvSpPr>
          <p:nvPr/>
        </p:nvSpPr>
        <p:spPr bwMode="auto">
          <a:xfrm>
            <a:off x="2879725" y="1749425"/>
            <a:ext cx="465138" cy="5937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sp>
        <p:nvSpPr>
          <p:cNvPr id="36" name="Rectangle 8"/>
          <p:cNvSpPr>
            <a:spLocks noChangeArrowheads="1"/>
          </p:cNvSpPr>
          <p:nvPr/>
        </p:nvSpPr>
        <p:spPr bwMode="auto">
          <a:xfrm>
            <a:off x="3765550" y="153035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7" name="Oval 9"/>
          <p:cNvSpPr>
            <a:spLocks noChangeArrowheads="1"/>
          </p:cNvSpPr>
          <p:nvPr/>
        </p:nvSpPr>
        <p:spPr bwMode="auto">
          <a:xfrm>
            <a:off x="3576638" y="116840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38" name="Rectangle 8"/>
          <p:cNvSpPr>
            <a:spLocks noChangeArrowheads="1"/>
          </p:cNvSpPr>
          <p:nvPr/>
        </p:nvSpPr>
        <p:spPr bwMode="auto">
          <a:xfrm>
            <a:off x="4216400" y="315595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9" name="Oval 9"/>
          <p:cNvSpPr>
            <a:spLocks noChangeArrowheads="1"/>
          </p:cNvSpPr>
          <p:nvPr/>
        </p:nvSpPr>
        <p:spPr bwMode="auto">
          <a:xfrm>
            <a:off x="4027488" y="2794000"/>
            <a:ext cx="465137" cy="593725"/>
          </a:xfrm>
          <a:prstGeom prst="ellipse">
            <a:avLst/>
          </a:prstGeom>
          <a:solidFill>
            <a:srgbClr val="048610"/>
          </a:solidFill>
          <a:ln w="9525" algn="ctr">
            <a:solidFill>
              <a:srgbClr val="00B050"/>
            </a:solidFill>
            <a:round/>
            <a:headEnd/>
            <a:tailEnd/>
          </a:ln>
        </p:spPr>
        <p:txBody>
          <a:bodyPr/>
          <a:lstStyle/>
          <a:p>
            <a:endParaRPr lang="en-US">
              <a:solidFill>
                <a:prstClr val="black"/>
              </a:solidFill>
            </a:endParaRPr>
          </a:p>
        </p:txBody>
      </p:sp>
      <p:sp>
        <p:nvSpPr>
          <p:cNvPr id="42" name="Rectangle 8"/>
          <p:cNvSpPr>
            <a:spLocks noChangeArrowheads="1"/>
          </p:cNvSpPr>
          <p:nvPr/>
        </p:nvSpPr>
        <p:spPr bwMode="auto">
          <a:xfrm>
            <a:off x="4129088" y="2184400"/>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43" name="Oval 9"/>
          <p:cNvSpPr>
            <a:spLocks noChangeArrowheads="1"/>
          </p:cNvSpPr>
          <p:nvPr/>
        </p:nvSpPr>
        <p:spPr bwMode="auto">
          <a:xfrm>
            <a:off x="3940175" y="1822450"/>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87" name="TextBox 86"/>
          <p:cNvSpPr txBox="1">
            <a:spLocks noChangeArrowheads="1"/>
          </p:cNvSpPr>
          <p:nvPr/>
        </p:nvSpPr>
        <p:spPr bwMode="auto">
          <a:xfrm>
            <a:off x="2713038" y="5037138"/>
            <a:ext cx="681037" cy="460375"/>
          </a:xfrm>
          <a:prstGeom prst="rect">
            <a:avLst/>
          </a:prstGeom>
          <a:noFill/>
          <a:ln w="9525">
            <a:noFill/>
            <a:miter lim="800000"/>
            <a:headEnd/>
            <a:tailEnd/>
          </a:ln>
        </p:spPr>
        <p:txBody>
          <a:bodyPr wrap="none">
            <a:spAutoFit/>
          </a:bodyPr>
          <a:lstStyle/>
          <a:p>
            <a:r>
              <a:rPr lang="en-US" sz="2400">
                <a:solidFill>
                  <a:prstClr val="black"/>
                </a:solidFill>
              </a:rPr>
              <a:t>Fire</a:t>
            </a:r>
          </a:p>
        </p:txBody>
      </p:sp>
    </p:spTree>
    <p:extLst>
      <p:ext uri="{BB962C8B-B14F-4D97-AF65-F5344CB8AC3E}">
        <p14:creationId xmlns:p14="http://schemas.microsoft.com/office/powerpoint/2010/main" val="414776745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8"/>
          <p:cNvSpPr>
            <a:spLocks noChangeArrowheads="1"/>
          </p:cNvSpPr>
          <p:nvPr/>
        </p:nvSpPr>
        <p:spPr bwMode="auto">
          <a:xfrm>
            <a:off x="8032750" y="1603375"/>
            <a:ext cx="87313" cy="609600"/>
          </a:xfrm>
          <a:prstGeom prst="rect">
            <a:avLst/>
          </a:prstGeom>
          <a:solidFill>
            <a:schemeClr val="accent1"/>
          </a:solidFill>
          <a:ln w="9525" algn="ctr">
            <a:solidFill>
              <a:schemeClr val="tx1"/>
            </a:solidFill>
            <a:round/>
            <a:headEnd/>
            <a:tailEnd/>
          </a:ln>
        </p:spPr>
        <p:txBody>
          <a:bodyPr/>
          <a:lstStyle/>
          <a:p>
            <a:endParaRPr lang="en-US">
              <a:solidFill>
                <a:prstClr val="black"/>
              </a:solidFill>
            </a:endParaRPr>
          </a:p>
        </p:txBody>
      </p:sp>
      <p:sp>
        <p:nvSpPr>
          <p:cNvPr id="71" name="Oval 9"/>
          <p:cNvSpPr>
            <a:spLocks noChangeArrowheads="1"/>
          </p:cNvSpPr>
          <p:nvPr/>
        </p:nvSpPr>
        <p:spPr bwMode="auto">
          <a:xfrm>
            <a:off x="7843838" y="1241425"/>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66" name="Rectangle 8"/>
          <p:cNvSpPr>
            <a:spLocks noChangeArrowheads="1"/>
          </p:cNvSpPr>
          <p:nvPr/>
        </p:nvSpPr>
        <p:spPr bwMode="auto">
          <a:xfrm>
            <a:off x="7670800" y="950913"/>
            <a:ext cx="87313" cy="609600"/>
          </a:xfrm>
          <a:prstGeom prst="rect">
            <a:avLst/>
          </a:prstGeom>
          <a:solidFill>
            <a:schemeClr val="accent1"/>
          </a:solidFill>
          <a:ln w="9525" algn="ctr">
            <a:solidFill>
              <a:schemeClr val="tx1"/>
            </a:solidFill>
            <a:round/>
            <a:headEnd/>
            <a:tailEnd/>
          </a:ln>
        </p:spPr>
        <p:txBody>
          <a:bodyPr/>
          <a:lstStyle/>
          <a:p>
            <a:endParaRPr lang="en-US">
              <a:solidFill>
                <a:prstClr val="black"/>
              </a:solidFill>
            </a:endParaRPr>
          </a:p>
        </p:txBody>
      </p:sp>
      <p:sp>
        <p:nvSpPr>
          <p:cNvPr id="67" name="Oval 9"/>
          <p:cNvSpPr>
            <a:spLocks noChangeArrowheads="1"/>
          </p:cNvSpPr>
          <p:nvPr/>
        </p:nvSpPr>
        <p:spPr bwMode="auto">
          <a:xfrm>
            <a:off x="7481888" y="588963"/>
            <a:ext cx="465137" cy="593725"/>
          </a:xfrm>
          <a:prstGeom prst="ellipse">
            <a:avLst/>
          </a:prstGeom>
          <a:solidFill>
            <a:srgbClr val="008000"/>
          </a:solidFill>
          <a:ln w="9525" algn="ctr">
            <a:solidFill>
              <a:srgbClr val="00B050"/>
            </a:solidFill>
            <a:round/>
            <a:headEnd/>
            <a:tailEnd/>
          </a:ln>
        </p:spPr>
        <p:txBody>
          <a:bodyPr/>
          <a:lstStyle/>
          <a:p>
            <a:endParaRPr lang="en-US">
              <a:solidFill>
                <a:prstClr val="black"/>
              </a:solidFill>
            </a:endParaRPr>
          </a:p>
        </p:txBody>
      </p:sp>
      <p:sp>
        <p:nvSpPr>
          <p:cNvPr id="84" name="Rectangle 8"/>
          <p:cNvSpPr>
            <a:spLocks noChangeArrowheads="1"/>
          </p:cNvSpPr>
          <p:nvPr/>
        </p:nvSpPr>
        <p:spPr bwMode="auto">
          <a:xfrm>
            <a:off x="7670800" y="1444625"/>
            <a:ext cx="87313" cy="609600"/>
          </a:xfrm>
          <a:prstGeom prst="rect">
            <a:avLst/>
          </a:prstGeom>
          <a:solidFill>
            <a:schemeClr val="accent1"/>
          </a:solidFill>
          <a:ln w="9525" algn="ctr">
            <a:solidFill>
              <a:schemeClr val="tx1"/>
            </a:solidFill>
            <a:round/>
            <a:headEnd/>
            <a:tailEnd/>
          </a:ln>
        </p:spPr>
        <p:txBody>
          <a:bodyPr/>
          <a:lstStyle/>
          <a:p>
            <a:endParaRPr lang="en-US">
              <a:solidFill>
                <a:prstClr val="black"/>
              </a:solidFill>
            </a:endParaRPr>
          </a:p>
        </p:txBody>
      </p:sp>
      <p:sp>
        <p:nvSpPr>
          <p:cNvPr id="85" name="Oval 9"/>
          <p:cNvSpPr>
            <a:spLocks noChangeArrowheads="1"/>
          </p:cNvSpPr>
          <p:nvPr/>
        </p:nvSpPr>
        <p:spPr bwMode="auto">
          <a:xfrm>
            <a:off x="7481888" y="1082675"/>
            <a:ext cx="465137" cy="593725"/>
          </a:xfrm>
          <a:prstGeom prst="ellipse">
            <a:avLst/>
          </a:prstGeom>
          <a:solidFill>
            <a:schemeClr val="accent3">
              <a:lumMod val="75000"/>
            </a:schemeClr>
          </a:solidFill>
          <a:ln w="9525" algn="ctr">
            <a:solidFill>
              <a:schemeClr val="accent3">
                <a:lumMod val="75000"/>
              </a:schemeClr>
            </a:solidFill>
            <a:round/>
            <a:headEnd/>
            <a:tailEnd/>
          </a:ln>
        </p:spPr>
        <p:txBody>
          <a:bodyPr/>
          <a:lstStyle/>
          <a:p>
            <a:endParaRPr lang="en-US">
              <a:solidFill>
                <a:prstClr val="black"/>
              </a:solidFill>
            </a:endParaRPr>
          </a:p>
        </p:txBody>
      </p:sp>
      <p:sp>
        <p:nvSpPr>
          <p:cNvPr id="56" name="Rectangle 8"/>
          <p:cNvSpPr>
            <a:spLocks noChangeArrowheads="1"/>
          </p:cNvSpPr>
          <p:nvPr/>
        </p:nvSpPr>
        <p:spPr bwMode="auto">
          <a:xfrm>
            <a:off x="7880350" y="2074863"/>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7" name="Oval 9"/>
          <p:cNvSpPr>
            <a:spLocks noChangeArrowheads="1"/>
          </p:cNvSpPr>
          <p:nvPr/>
        </p:nvSpPr>
        <p:spPr bwMode="auto">
          <a:xfrm>
            <a:off x="7691438" y="1712913"/>
            <a:ext cx="465137" cy="593725"/>
          </a:xfrm>
          <a:prstGeom prst="ellipse">
            <a:avLst/>
          </a:prstGeom>
          <a:solidFill>
            <a:srgbClr val="008000"/>
          </a:solidFill>
          <a:ln w="9525" algn="ctr">
            <a:solidFill>
              <a:srgbClr val="00B050"/>
            </a:solidFill>
            <a:round/>
            <a:headEnd/>
            <a:tailEnd/>
          </a:ln>
        </p:spPr>
        <p:txBody>
          <a:bodyPr/>
          <a:lstStyle/>
          <a:p>
            <a:endParaRPr lang="en-US">
              <a:solidFill>
                <a:prstClr val="black"/>
              </a:solidFill>
            </a:endParaRPr>
          </a:p>
        </p:txBody>
      </p:sp>
      <p:sp>
        <p:nvSpPr>
          <p:cNvPr id="62" name="Rectangle 8"/>
          <p:cNvSpPr>
            <a:spLocks noChangeArrowheads="1"/>
          </p:cNvSpPr>
          <p:nvPr/>
        </p:nvSpPr>
        <p:spPr bwMode="auto">
          <a:xfrm>
            <a:off x="7662863" y="2017713"/>
            <a:ext cx="87312" cy="609600"/>
          </a:xfrm>
          <a:prstGeom prst="rect">
            <a:avLst/>
          </a:prstGeom>
          <a:solidFill>
            <a:schemeClr val="accent1"/>
          </a:solidFill>
          <a:ln w="9525" algn="ctr">
            <a:solidFill>
              <a:schemeClr val="tx1"/>
            </a:solidFill>
            <a:round/>
            <a:headEnd/>
            <a:tailEnd/>
          </a:ln>
        </p:spPr>
        <p:txBody>
          <a:bodyPr/>
          <a:lstStyle/>
          <a:p>
            <a:endParaRPr lang="en-US">
              <a:solidFill>
                <a:prstClr val="black"/>
              </a:solidFill>
            </a:endParaRPr>
          </a:p>
        </p:txBody>
      </p:sp>
      <p:sp>
        <p:nvSpPr>
          <p:cNvPr id="63" name="Oval 9"/>
          <p:cNvSpPr>
            <a:spLocks noChangeArrowheads="1"/>
          </p:cNvSpPr>
          <p:nvPr/>
        </p:nvSpPr>
        <p:spPr bwMode="auto">
          <a:xfrm>
            <a:off x="7473950" y="1655763"/>
            <a:ext cx="465138" cy="593725"/>
          </a:xfrm>
          <a:prstGeom prst="ellipse">
            <a:avLst/>
          </a:prstGeom>
          <a:solidFill>
            <a:schemeClr val="accent3">
              <a:lumMod val="75000"/>
            </a:schemeClr>
          </a:solidFill>
          <a:ln w="9525" algn="ctr">
            <a:solidFill>
              <a:schemeClr val="accent3">
                <a:lumMod val="75000"/>
              </a:schemeClr>
            </a:solidFill>
            <a:round/>
            <a:headEnd/>
            <a:tailEnd/>
          </a:ln>
        </p:spPr>
        <p:txBody>
          <a:bodyPr/>
          <a:lstStyle/>
          <a:p>
            <a:endParaRPr lang="en-US">
              <a:solidFill>
                <a:prstClr val="black"/>
              </a:solidFill>
            </a:endParaRPr>
          </a:p>
        </p:txBody>
      </p:sp>
      <p:sp>
        <p:nvSpPr>
          <p:cNvPr id="52" name="Rectangle 8"/>
          <p:cNvSpPr>
            <a:spLocks noChangeArrowheads="1"/>
          </p:cNvSpPr>
          <p:nvPr/>
        </p:nvSpPr>
        <p:spPr bwMode="auto">
          <a:xfrm>
            <a:off x="7315200" y="1204913"/>
            <a:ext cx="87313" cy="609600"/>
          </a:xfrm>
          <a:prstGeom prst="rect">
            <a:avLst/>
          </a:prstGeom>
          <a:solidFill>
            <a:schemeClr val="accent6">
              <a:lumMod val="50000"/>
            </a:schemeClr>
          </a:solidFill>
          <a:ln w="9525" algn="ctr">
            <a:solidFill>
              <a:schemeClr val="tx1"/>
            </a:solidFill>
            <a:round/>
            <a:headEnd/>
            <a:tailEnd/>
          </a:ln>
        </p:spPr>
        <p:txBody>
          <a:bodyPr/>
          <a:lstStyle/>
          <a:p>
            <a:endParaRPr lang="en-US">
              <a:solidFill>
                <a:prstClr val="black"/>
              </a:solidFill>
            </a:endParaRPr>
          </a:p>
        </p:txBody>
      </p:sp>
      <p:sp>
        <p:nvSpPr>
          <p:cNvPr id="53" name="Oval 9"/>
          <p:cNvSpPr>
            <a:spLocks noChangeArrowheads="1"/>
          </p:cNvSpPr>
          <p:nvPr/>
        </p:nvSpPr>
        <p:spPr bwMode="auto">
          <a:xfrm>
            <a:off x="7126288" y="842963"/>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58" name="Rectangle 8"/>
          <p:cNvSpPr>
            <a:spLocks noChangeArrowheads="1"/>
          </p:cNvSpPr>
          <p:nvPr/>
        </p:nvSpPr>
        <p:spPr bwMode="auto">
          <a:xfrm>
            <a:off x="7351713" y="1851025"/>
            <a:ext cx="87312" cy="609600"/>
          </a:xfrm>
          <a:prstGeom prst="rect">
            <a:avLst/>
          </a:prstGeom>
          <a:solidFill>
            <a:schemeClr val="accent1"/>
          </a:solidFill>
          <a:ln w="9525" algn="ctr">
            <a:solidFill>
              <a:schemeClr val="tx1"/>
            </a:solidFill>
            <a:round/>
            <a:headEnd/>
            <a:tailEnd/>
          </a:ln>
        </p:spPr>
        <p:txBody>
          <a:bodyPr/>
          <a:lstStyle/>
          <a:p>
            <a:endParaRPr lang="en-US">
              <a:solidFill>
                <a:prstClr val="black"/>
              </a:solidFill>
            </a:endParaRPr>
          </a:p>
        </p:txBody>
      </p:sp>
      <p:sp>
        <p:nvSpPr>
          <p:cNvPr id="59" name="Oval 9"/>
          <p:cNvSpPr>
            <a:spLocks noChangeArrowheads="1"/>
          </p:cNvSpPr>
          <p:nvPr/>
        </p:nvSpPr>
        <p:spPr bwMode="auto">
          <a:xfrm>
            <a:off x="7162800" y="1489075"/>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50" name="Rectangle 8"/>
          <p:cNvSpPr>
            <a:spLocks noChangeArrowheads="1"/>
          </p:cNvSpPr>
          <p:nvPr/>
        </p:nvSpPr>
        <p:spPr bwMode="auto">
          <a:xfrm>
            <a:off x="6618288" y="1784350"/>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1" name="Oval 9"/>
          <p:cNvSpPr>
            <a:spLocks noChangeArrowheads="1"/>
          </p:cNvSpPr>
          <p:nvPr/>
        </p:nvSpPr>
        <p:spPr bwMode="auto">
          <a:xfrm>
            <a:off x="6429375" y="1422400"/>
            <a:ext cx="465138" cy="593725"/>
          </a:xfrm>
          <a:prstGeom prst="ellipse">
            <a:avLst/>
          </a:prstGeom>
          <a:solidFill>
            <a:schemeClr val="accent3">
              <a:lumMod val="75000"/>
            </a:schemeClr>
          </a:solidFill>
          <a:ln w="9525" algn="ctr">
            <a:solidFill>
              <a:schemeClr val="accent3">
                <a:lumMod val="75000"/>
              </a:schemeClr>
            </a:solidFill>
            <a:round/>
            <a:headEnd/>
            <a:tailEnd/>
          </a:ln>
        </p:spPr>
        <p:txBody>
          <a:bodyPr/>
          <a:lstStyle/>
          <a:p>
            <a:endParaRPr lang="en-US">
              <a:solidFill>
                <a:prstClr val="black"/>
              </a:solidFill>
            </a:endParaRPr>
          </a:p>
        </p:txBody>
      </p:sp>
      <p:sp>
        <p:nvSpPr>
          <p:cNvPr id="80" name="Rectangle 8"/>
          <p:cNvSpPr>
            <a:spLocks noChangeArrowheads="1"/>
          </p:cNvSpPr>
          <p:nvPr/>
        </p:nvSpPr>
        <p:spPr bwMode="auto">
          <a:xfrm>
            <a:off x="7016750" y="863600"/>
            <a:ext cx="87313" cy="609600"/>
          </a:xfrm>
          <a:prstGeom prst="rect">
            <a:avLst/>
          </a:prstGeom>
          <a:solidFill>
            <a:schemeClr val="accent6">
              <a:lumMod val="50000"/>
            </a:schemeClr>
          </a:solidFill>
          <a:ln w="9525" algn="ctr">
            <a:solidFill>
              <a:schemeClr val="tx1"/>
            </a:solidFill>
            <a:round/>
            <a:headEnd/>
            <a:tailEnd/>
          </a:ln>
        </p:spPr>
        <p:txBody>
          <a:bodyPr/>
          <a:lstStyle/>
          <a:p>
            <a:endParaRPr lang="en-US">
              <a:solidFill>
                <a:prstClr val="black"/>
              </a:solidFill>
            </a:endParaRPr>
          </a:p>
        </p:txBody>
      </p:sp>
      <p:sp>
        <p:nvSpPr>
          <p:cNvPr id="81" name="Oval 9"/>
          <p:cNvSpPr>
            <a:spLocks noChangeArrowheads="1"/>
          </p:cNvSpPr>
          <p:nvPr/>
        </p:nvSpPr>
        <p:spPr bwMode="auto">
          <a:xfrm>
            <a:off x="6827838" y="50165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64" name="Rectangle 8"/>
          <p:cNvSpPr>
            <a:spLocks noChangeArrowheads="1"/>
          </p:cNvSpPr>
          <p:nvPr/>
        </p:nvSpPr>
        <p:spPr bwMode="auto">
          <a:xfrm>
            <a:off x="6973888" y="1530350"/>
            <a:ext cx="87312" cy="609600"/>
          </a:xfrm>
          <a:prstGeom prst="rect">
            <a:avLst/>
          </a:prstGeom>
          <a:solidFill>
            <a:schemeClr val="accent1"/>
          </a:solidFill>
          <a:ln w="9525" algn="ctr">
            <a:solidFill>
              <a:schemeClr val="tx1"/>
            </a:solidFill>
            <a:round/>
            <a:headEnd/>
            <a:tailEnd/>
          </a:ln>
        </p:spPr>
        <p:txBody>
          <a:bodyPr/>
          <a:lstStyle/>
          <a:p>
            <a:endParaRPr lang="en-US">
              <a:solidFill>
                <a:prstClr val="black"/>
              </a:solidFill>
            </a:endParaRPr>
          </a:p>
        </p:txBody>
      </p:sp>
      <p:sp>
        <p:nvSpPr>
          <p:cNvPr id="65" name="Oval 9"/>
          <p:cNvSpPr>
            <a:spLocks noChangeArrowheads="1"/>
          </p:cNvSpPr>
          <p:nvPr/>
        </p:nvSpPr>
        <p:spPr bwMode="auto">
          <a:xfrm>
            <a:off x="6784975" y="1168400"/>
            <a:ext cx="465138" cy="593725"/>
          </a:xfrm>
          <a:prstGeom prst="ellipse">
            <a:avLst/>
          </a:prstGeom>
          <a:solidFill>
            <a:srgbClr val="008000"/>
          </a:solidFill>
          <a:ln w="9525" algn="ctr">
            <a:solidFill>
              <a:srgbClr val="00B050"/>
            </a:solidFill>
            <a:round/>
            <a:headEnd/>
            <a:tailEnd/>
          </a:ln>
        </p:spPr>
        <p:txBody>
          <a:bodyPr/>
          <a:lstStyle/>
          <a:p>
            <a:endParaRPr lang="en-US">
              <a:solidFill>
                <a:prstClr val="black"/>
              </a:solidFill>
            </a:endParaRPr>
          </a:p>
        </p:txBody>
      </p:sp>
      <p:sp>
        <p:nvSpPr>
          <p:cNvPr id="72" name="Rectangle 8"/>
          <p:cNvSpPr>
            <a:spLocks noChangeArrowheads="1"/>
          </p:cNvSpPr>
          <p:nvPr/>
        </p:nvSpPr>
        <p:spPr bwMode="auto">
          <a:xfrm>
            <a:off x="6697663" y="1763713"/>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73" name="Oval 9"/>
          <p:cNvSpPr>
            <a:spLocks noChangeArrowheads="1"/>
          </p:cNvSpPr>
          <p:nvPr/>
        </p:nvSpPr>
        <p:spPr bwMode="auto">
          <a:xfrm>
            <a:off x="6508750" y="1401763"/>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74" name="Rectangle 8"/>
          <p:cNvSpPr>
            <a:spLocks noChangeArrowheads="1"/>
          </p:cNvSpPr>
          <p:nvPr/>
        </p:nvSpPr>
        <p:spPr bwMode="auto">
          <a:xfrm>
            <a:off x="6553200" y="259080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75" name="Oval 9"/>
          <p:cNvSpPr>
            <a:spLocks noChangeArrowheads="1"/>
          </p:cNvSpPr>
          <p:nvPr/>
        </p:nvSpPr>
        <p:spPr bwMode="auto">
          <a:xfrm>
            <a:off x="6364288" y="222885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76" name="Rectangle 8"/>
          <p:cNvSpPr>
            <a:spLocks noChangeArrowheads="1"/>
          </p:cNvSpPr>
          <p:nvPr/>
        </p:nvSpPr>
        <p:spPr bwMode="auto">
          <a:xfrm>
            <a:off x="7010400" y="1930400"/>
            <a:ext cx="87313" cy="609600"/>
          </a:xfrm>
          <a:prstGeom prst="rect">
            <a:avLst/>
          </a:prstGeom>
          <a:solidFill>
            <a:schemeClr val="accent1"/>
          </a:solidFill>
          <a:ln w="9525" algn="ctr">
            <a:solidFill>
              <a:schemeClr val="tx1"/>
            </a:solidFill>
            <a:round/>
            <a:headEnd/>
            <a:tailEnd/>
          </a:ln>
        </p:spPr>
        <p:txBody>
          <a:bodyPr/>
          <a:lstStyle/>
          <a:p>
            <a:endParaRPr lang="en-US">
              <a:solidFill>
                <a:prstClr val="black"/>
              </a:solidFill>
            </a:endParaRPr>
          </a:p>
        </p:txBody>
      </p:sp>
      <p:sp>
        <p:nvSpPr>
          <p:cNvPr id="77" name="Oval 9"/>
          <p:cNvSpPr>
            <a:spLocks noChangeArrowheads="1"/>
          </p:cNvSpPr>
          <p:nvPr/>
        </p:nvSpPr>
        <p:spPr bwMode="auto">
          <a:xfrm>
            <a:off x="6821488" y="1568450"/>
            <a:ext cx="465137" cy="593725"/>
          </a:xfrm>
          <a:prstGeom prst="ellipse">
            <a:avLst/>
          </a:prstGeom>
          <a:solidFill>
            <a:srgbClr val="66FF66"/>
          </a:solidFill>
          <a:ln w="9525" algn="ctr">
            <a:solidFill>
              <a:schemeClr val="tx1"/>
            </a:solidFill>
            <a:round/>
            <a:headEnd/>
            <a:tailEnd/>
          </a:ln>
        </p:spPr>
        <p:txBody>
          <a:bodyPr/>
          <a:lstStyle/>
          <a:p>
            <a:endParaRPr lang="en-US">
              <a:solidFill>
                <a:prstClr val="black"/>
              </a:solidFill>
            </a:endParaRPr>
          </a:p>
        </p:txBody>
      </p:sp>
      <p:sp>
        <p:nvSpPr>
          <p:cNvPr id="78" name="Rectangle 8"/>
          <p:cNvSpPr>
            <a:spLocks noChangeArrowheads="1"/>
          </p:cNvSpPr>
          <p:nvPr/>
        </p:nvSpPr>
        <p:spPr bwMode="auto">
          <a:xfrm>
            <a:off x="6319838" y="1444625"/>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79" name="Oval 9"/>
          <p:cNvSpPr>
            <a:spLocks noChangeArrowheads="1"/>
          </p:cNvSpPr>
          <p:nvPr/>
        </p:nvSpPr>
        <p:spPr bwMode="auto">
          <a:xfrm>
            <a:off x="6130925" y="1082675"/>
            <a:ext cx="465138" cy="5937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sp>
        <p:nvSpPr>
          <p:cNvPr id="82" name="Rectangle 8"/>
          <p:cNvSpPr>
            <a:spLocks noChangeArrowheads="1"/>
          </p:cNvSpPr>
          <p:nvPr/>
        </p:nvSpPr>
        <p:spPr bwMode="auto">
          <a:xfrm>
            <a:off x="7467600" y="248920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83" name="Oval 9"/>
          <p:cNvSpPr>
            <a:spLocks noChangeArrowheads="1"/>
          </p:cNvSpPr>
          <p:nvPr/>
        </p:nvSpPr>
        <p:spPr bwMode="auto">
          <a:xfrm>
            <a:off x="7278688" y="212725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40" name="Rectangle 8"/>
          <p:cNvSpPr>
            <a:spLocks noChangeArrowheads="1"/>
          </p:cNvSpPr>
          <p:nvPr/>
        </p:nvSpPr>
        <p:spPr bwMode="auto">
          <a:xfrm>
            <a:off x="3446463" y="2430463"/>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41" name="Oval 9"/>
          <p:cNvSpPr>
            <a:spLocks noChangeArrowheads="1"/>
          </p:cNvSpPr>
          <p:nvPr/>
        </p:nvSpPr>
        <p:spPr bwMode="auto">
          <a:xfrm>
            <a:off x="3257550" y="2068513"/>
            <a:ext cx="465138" cy="593725"/>
          </a:xfrm>
          <a:prstGeom prst="ellipse">
            <a:avLst/>
          </a:prstGeom>
          <a:solidFill>
            <a:schemeClr val="accent3">
              <a:lumMod val="75000"/>
            </a:schemeClr>
          </a:solidFill>
          <a:ln w="9525" algn="ctr">
            <a:solidFill>
              <a:schemeClr val="accent3">
                <a:lumMod val="75000"/>
              </a:schemeClr>
            </a:solidFill>
            <a:round/>
            <a:headEnd/>
            <a:tailEnd/>
          </a:ln>
        </p:spPr>
        <p:txBody>
          <a:bodyPr/>
          <a:lstStyle/>
          <a:p>
            <a:endParaRPr lang="en-US">
              <a:solidFill>
                <a:prstClr val="black"/>
              </a:solidFill>
            </a:endParaRPr>
          </a:p>
        </p:txBody>
      </p:sp>
      <p:sp>
        <p:nvSpPr>
          <p:cNvPr id="55330" name="TextBox 4"/>
          <p:cNvSpPr txBox="1">
            <a:spLocks noChangeArrowheads="1"/>
          </p:cNvSpPr>
          <p:nvPr/>
        </p:nvSpPr>
        <p:spPr bwMode="auto">
          <a:xfrm>
            <a:off x="0" y="0"/>
            <a:ext cx="6769802" cy="523220"/>
          </a:xfrm>
          <a:prstGeom prst="rect">
            <a:avLst/>
          </a:prstGeom>
          <a:noFill/>
          <a:ln w="9525">
            <a:noFill/>
            <a:miter lim="800000"/>
            <a:headEnd/>
            <a:tailEnd/>
          </a:ln>
        </p:spPr>
        <p:txBody>
          <a:bodyPr wrap="none">
            <a:spAutoFit/>
          </a:bodyPr>
          <a:lstStyle/>
          <a:p>
            <a:r>
              <a:rPr lang="en-US" sz="2800" dirty="0" smtClean="0">
                <a:solidFill>
                  <a:prstClr val="black"/>
                </a:solidFill>
              </a:rPr>
              <a:t>An analogous threshold exists for ecosystems</a:t>
            </a:r>
            <a:endParaRPr lang="en-US" sz="2800" dirty="0">
              <a:solidFill>
                <a:prstClr val="black"/>
              </a:solidFill>
            </a:endParaRPr>
          </a:p>
        </p:txBody>
      </p:sp>
      <p:sp>
        <p:nvSpPr>
          <p:cNvPr id="55331" name="Rectangle 8"/>
          <p:cNvSpPr>
            <a:spLocks noChangeArrowheads="1"/>
          </p:cNvSpPr>
          <p:nvPr/>
        </p:nvSpPr>
        <p:spPr bwMode="auto">
          <a:xfrm>
            <a:off x="638175" y="4179888"/>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32" name="Oval 9"/>
          <p:cNvSpPr>
            <a:spLocks noChangeArrowheads="1"/>
          </p:cNvSpPr>
          <p:nvPr/>
        </p:nvSpPr>
        <p:spPr bwMode="auto">
          <a:xfrm>
            <a:off x="449263" y="3817938"/>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cxnSp>
        <p:nvCxnSpPr>
          <p:cNvPr id="54281" name="Straight Arrow Connector 15"/>
          <p:cNvCxnSpPr>
            <a:cxnSpLocks noChangeShapeType="1"/>
          </p:cNvCxnSpPr>
          <p:nvPr/>
        </p:nvCxnSpPr>
        <p:spPr bwMode="auto">
          <a:xfrm flipV="1">
            <a:off x="1566863" y="2859088"/>
            <a:ext cx="1320800" cy="333375"/>
          </a:xfrm>
          <a:prstGeom prst="straightConnector1">
            <a:avLst/>
          </a:prstGeom>
          <a:noFill/>
          <a:ln w="38100" algn="ctr">
            <a:solidFill>
              <a:schemeClr val="tx1"/>
            </a:solidFill>
            <a:round/>
            <a:headEnd/>
            <a:tailEnd type="arrow" w="med" len="med"/>
          </a:ln>
        </p:spPr>
      </p:cxnSp>
      <p:sp>
        <p:nvSpPr>
          <p:cNvPr id="20" name="Arc 19"/>
          <p:cNvSpPr/>
          <p:nvPr/>
        </p:nvSpPr>
        <p:spPr bwMode="auto">
          <a:xfrm rot="8445089">
            <a:off x="1403350" y="2755900"/>
            <a:ext cx="2173288" cy="2219325"/>
          </a:xfrm>
          <a:prstGeom prst="arc">
            <a:avLst>
              <a:gd name="adj1" fmla="val 13481594"/>
              <a:gd name="adj2" fmla="val 0"/>
            </a:avLst>
          </a:prstGeom>
          <a:noFill/>
          <a:ln w="38100" cap="flat" cmpd="sng" algn="ctr">
            <a:solidFill>
              <a:schemeClr val="tx1"/>
            </a:solidFill>
            <a:prstDash val="solid"/>
            <a:round/>
            <a:headEnd type="none" w="med" len="med"/>
            <a:tailEnd type="arrow" w="med" len="med"/>
          </a:ln>
          <a:effectLst/>
        </p:spPr>
        <p:txBody>
          <a:bodyPr/>
          <a:lstStyle/>
          <a:p>
            <a:pPr>
              <a:defRPr/>
            </a:pPr>
            <a:endParaRPr lang="en-US">
              <a:solidFill>
                <a:prstClr val="black"/>
              </a:solidFill>
            </a:endParaRPr>
          </a:p>
        </p:txBody>
      </p:sp>
      <p:sp>
        <p:nvSpPr>
          <p:cNvPr id="21" name="TextBox 20"/>
          <p:cNvSpPr txBox="1">
            <a:spLocks noChangeArrowheads="1"/>
          </p:cNvSpPr>
          <p:nvPr/>
        </p:nvSpPr>
        <p:spPr bwMode="auto">
          <a:xfrm>
            <a:off x="1327150" y="1958975"/>
            <a:ext cx="1704975" cy="830263"/>
          </a:xfrm>
          <a:prstGeom prst="rect">
            <a:avLst/>
          </a:prstGeom>
          <a:noFill/>
          <a:ln w="9525">
            <a:noFill/>
            <a:miter lim="800000"/>
            <a:headEnd/>
            <a:tailEnd/>
          </a:ln>
        </p:spPr>
        <p:txBody>
          <a:bodyPr wrap="none">
            <a:spAutoFit/>
          </a:bodyPr>
          <a:lstStyle/>
          <a:p>
            <a:r>
              <a:rPr lang="en-US" sz="2400" dirty="0">
                <a:solidFill>
                  <a:prstClr val="black"/>
                </a:solidFill>
              </a:rPr>
              <a:t>Short time</a:t>
            </a:r>
          </a:p>
          <a:p>
            <a:r>
              <a:rPr lang="en-US" sz="2400">
                <a:solidFill>
                  <a:prstClr val="black"/>
                </a:solidFill>
              </a:rPr>
              <a:t>without  fire</a:t>
            </a:r>
          </a:p>
        </p:txBody>
      </p:sp>
      <p:sp>
        <p:nvSpPr>
          <p:cNvPr id="22" name="TextBox 21"/>
          <p:cNvSpPr txBox="1">
            <a:spLocks noChangeArrowheads="1"/>
          </p:cNvSpPr>
          <p:nvPr/>
        </p:nvSpPr>
        <p:spPr bwMode="auto">
          <a:xfrm>
            <a:off x="4368800" y="1189038"/>
            <a:ext cx="1627188" cy="831850"/>
          </a:xfrm>
          <a:prstGeom prst="rect">
            <a:avLst/>
          </a:prstGeom>
          <a:noFill/>
          <a:ln w="9525">
            <a:noFill/>
            <a:miter lim="800000"/>
            <a:headEnd/>
            <a:tailEnd/>
          </a:ln>
        </p:spPr>
        <p:txBody>
          <a:bodyPr wrap="none">
            <a:spAutoFit/>
          </a:bodyPr>
          <a:lstStyle/>
          <a:p>
            <a:pPr algn="ctr"/>
            <a:r>
              <a:rPr lang="en-US" sz="2400">
                <a:solidFill>
                  <a:prstClr val="black"/>
                </a:solidFill>
              </a:rPr>
              <a:t>Long time</a:t>
            </a:r>
          </a:p>
          <a:p>
            <a:pPr algn="ctr"/>
            <a:r>
              <a:rPr lang="en-US" sz="2400">
                <a:solidFill>
                  <a:prstClr val="black"/>
                </a:solidFill>
              </a:rPr>
              <a:t>without fire</a:t>
            </a:r>
          </a:p>
        </p:txBody>
      </p:sp>
      <p:cxnSp>
        <p:nvCxnSpPr>
          <p:cNvPr id="23" name="Straight Arrow Connector 22"/>
          <p:cNvCxnSpPr>
            <a:cxnSpLocks noChangeShapeType="1"/>
          </p:cNvCxnSpPr>
          <p:nvPr/>
        </p:nvCxnSpPr>
        <p:spPr bwMode="auto">
          <a:xfrm flipV="1">
            <a:off x="4440238" y="2125663"/>
            <a:ext cx="1444625" cy="152400"/>
          </a:xfrm>
          <a:prstGeom prst="straightConnector1">
            <a:avLst/>
          </a:prstGeom>
          <a:noFill/>
          <a:ln w="38100" algn="ctr">
            <a:solidFill>
              <a:schemeClr val="tx1"/>
            </a:solidFill>
            <a:round/>
            <a:headEnd/>
            <a:tailEnd type="arrow" w="med" len="med"/>
          </a:ln>
        </p:spPr>
      </p:cxnSp>
      <p:sp>
        <p:nvSpPr>
          <p:cNvPr id="55339" name="Rectangle 8"/>
          <p:cNvSpPr>
            <a:spLocks noChangeArrowheads="1"/>
          </p:cNvSpPr>
          <p:nvPr/>
        </p:nvSpPr>
        <p:spPr bwMode="auto">
          <a:xfrm>
            <a:off x="406400" y="3033713"/>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40" name="Oval 9"/>
          <p:cNvSpPr>
            <a:spLocks noChangeArrowheads="1"/>
          </p:cNvSpPr>
          <p:nvPr/>
        </p:nvSpPr>
        <p:spPr bwMode="auto">
          <a:xfrm>
            <a:off x="217488" y="2671763"/>
            <a:ext cx="465137" cy="5937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sp>
        <p:nvSpPr>
          <p:cNvPr id="55341" name="Rectangle 8"/>
          <p:cNvSpPr>
            <a:spLocks noChangeArrowheads="1"/>
          </p:cNvSpPr>
          <p:nvPr/>
        </p:nvSpPr>
        <p:spPr bwMode="auto">
          <a:xfrm>
            <a:off x="1103313" y="2452688"/>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42" name="Oval 9"/>
          <p:cNvSpPr>
            <a:spLocks noChangeArrowheads="1"/>
          </p:cNvSpPr>
          <p:nvPr/>
        </p:nvSpPr>
        <p:spPr bwMode="auto">
          <a:xfrm>
            <a:off x="914400" y="2090738"/>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55343" name="Rectangle 8"/>
          <p:cNvSpPr>
            <a:spLocks noChangeArrowheads="1"/>
          </p:cNvSpPr>
          <p:nvPr/>
        </p:nvSpPr>
        <p:spPr bwMode="auto">
          <a:xfrm>
            <a:off x="1247775" y="3700463"/>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44" name="Oval 9"/>
          <p:cNvSpPr>
            <a:spLocks noChangeArrowheads="1"/>
          </p:cNvSpPr>
          <p:nvPr/>
        </p:nvSpPr>
        <p:spPr bwMode="auto">
          <a:xfrm>
            <a:off x="1058863" y="3338513"/>
            <a:ext cx="465137" cy="593725"/>
          </a:xfrm>
          <a:prstGeom prst="ellipse">
            <a:avLst/>
          </a:prstGeom>
          <a:solidFill>
            <a:srgbClr val="048610"/>
          </a:solidFill>
          <a:ln w="9525" algn="ctr">
            <a:solidFill>
              <a:srgbClr val="00B050"/>
            </a:solidFill>
            <a:round/>
            <a:headEnd/>
            <a:tailEnd/>
          </a:ln>
        </p:spPr>
        <p:txBody>
          <a:bodyPr/>
          <a:lstStyle/>
          <a:p>
            <a:endParaRPr lang="en-US">
              <a:solidFill>
                <a:prstClr val="black"/>
              </a:solidFill>
            </a:endParaRPr>
          </a:p>
        </p:txBody>
      </p:sp>
      <p:sp>
        <p:nvSpPr>
          <p:cNvPr id="30" name="Rectangle 8"/>
          <p:cNvSpPr>
            <a:spLocks noChangeArrowheads="1"/>
          </p:cNvSpPr>
          <p:nvPr/>
        </p:nvSpPr>
        <p:spPr bwMode="auto">
          <a:xfrm>
            <a:off x="3302000" y="325755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1" name="Oval 9"/>
          <p:cNvSpPr>
            <a:spLocks noChangeArrowheads="1"/>
          </p:cNvSpPr>
          <p:nvPr/>
        </p:nvSpPr>
        <p:spPr bwMode="auto">
          <a:xfrm>
            <a:off x="3113088" y="289560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32" name="Rectangle 8"/>
          <p:cNvSpPr>
            <a:spLocks noChangeArrowheads="1"/>
          </p:cNvSpPr>
          <p:nvPr/>
        </p:nvSpPr>
        <p:spPr bwMode="auto">
          <a:xfrm>
            <a:off x="3759200" y="259715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3" name="Oval 9"/>
          <p:cNvSpPr>
            <a:spLocks noChangeArrowheads="1"/>
          </p:cNvSpPr>
          <p:nvPr/>
        </p:nvSpPr>
        <p:spPr bwMode="auto">
          <a:xfrm>
            <a:off x="3570288" y="223520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34" name="Rectangle 8"/>
          <p:cNvSpPr>
            <a:spLocks noChangeArrowheads="1"/>
          </p:cNvSpPr>
          <p:nvPr/>
        </p:nvSpPr>
        <p:spPr bwMode="auto">
          <a:xfrm>
            <a:off x="3068638" y="2111375"/>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5" name="Oval 9"/>
          <p:cNvSpPr>
            <a:spLocks noChangeArrowheads="1"/>
          </p:cNvSpPr>
          <p:nvPr/>
        </p:nvSpPr>
        <p:spPr bwMode="auto">
          <a:xfrm>
            <a:off x="2879725" y="1749425"/>
            <a:ext cx="465138" cy="5937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sp>
        <p:nvSpPr>
          <p:cNvPr id="36" name="Rectangle 8"/>
          <p:cNvSpPr>
            <a:spLocks noChangeArrowheads="1"/>
          </p:cNvSpPr>
          <p:nvPr/>
        </p:nvSpPr>
        <p:spPr bwMode="auto">
          <a:xfrm>
            <a:off x="3765550" y="153035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7" name="Oval 9"/>
          <p:cNvSpPr>
            <a:spLocks noChangeArrowheads="1"/>
          </p:cNvSpPr>
          <p:nvPr/>
        </p:nvSpPr>
        <p:spPr bwMode="auto">
          <a:xfrm>
            <a:off x="3576638" y="116840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38" name="Rectangle 8"/>
          <p:cNvSpPr>
            <a:spLocks noChangeArrowheads="1"/>
          </p:cNvSpPr>
          <p:nvPr/>
        </p:nvSpPr>
        <p:spPr bwMode="auto">
          <a:xfrm>
            <a:off x="4216400" y="315595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9" name="Oval 9"/>
          <p:cNvSpPr>
            <a:spLocks noChangeArrowheads="1"/>
          </p:cNvSpPr>
          <p:nvPr/>
        </p:nvSpPr>
        <p:spPr bwMode="auto">
          <a:xfrm>
            <a:off x="4027488" y="2794000"/>
            <a:ext cx="465137" cy="593725"/>
          </a:xfrm>
          <a:prstGeom prst="ellipse">
            <a:avLst/>
          </a:prstGeom>
          <a:solidFill>
            <a:srgbClr val="048610"/>
          </a:solidFill>
          <a:ln w="9525" algn="ctr">
            <a:solidFill>
              <a:srgbClr val="00B050"/>
            </a:solidFill>
            <a:round/>
            <a:headEnd/>
            <a:tailEnd/>
          </a:ln>
        </p:spPr>
        <p:txBody>
          <a:bodyPr/>
          <a:lstStyle/>
          <a:p>
            <a:endParaRPr lang="en-US">
              <a:solidFill>
                <a:prstClr val="black"/>
              </a:solidFill>
            </a:endParaRPr>
          </a:p>
        </p:txBody>
      </p:sp>
      <p:sp>
        <p:nvSpPr>
          <p:cNvPr id="42" name="Rectangle 8"/>
          <p:cNvSpPr>
            <a:spLocks noChangeArrowheads="1"/>
          </p:cNvSpPr>
          <p:nvPr/>
        </p:nvSpPr>
        <p:spPr bwMode="auto">
          <a:xfrm>
            <a:off x="4129088" y="2184400"/>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43" name="Oval 9"/>
          <p:cNvSpPr>
            <a:spLocks noChangeArrowheads="1"/>
          </p:cNvSpPr>
          <p:nvPr/>
        </p:nvSpPr>
        <p:spPr bwMode="auto">
          <a:xfrm>
            <a:off x="3940175" y="1822450"/>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44" name="Rectangle 8"/>
          <p:cNvSpPr>
            <a:spLocks noChangeArrowheads="1"/>
          </p:cNvSpPr>
          <p:nvPr/>
        </p:nvSpPr>
        <p:spPr bwMode="auto">
          <a:xfrm>
            <a:off x="6996113" y="2105025"/>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45" name="Oval 9"/>
          <p:cNvSpPr>
            <a:spLocks noChangeArrowheads="1"/>
          </p:cNvSpPr>
          <p:nvPr/>
        </p:nvSpPr>
        <p:spPr bwMode="auto">
          <a:xfrm>
            <a:off x="6807200" y="1743075"/>
            <a:ext cx="465138" cy="593725"/>
          </a:xfrm>
          <a:prstGeom prst="ellipse">
            <a:avLst/>
          </a:prstGeom>
          <a:solidFill>
            <a:srgbClr val="008000"/>
          </a:solidFill>
          <a:ln w="9525" algn="ctr">
            <a:solidFill>
              <a:schemeClr val="tx1"/>
            </a:solidFill>
            <a:round/>
            <a:headEnd/>
            <a:tailEnd/>
          </a:ln>
        </p:spPr>
        <p:txBody>
          <a:bodyPr/>
          <a:lstStyle/>
          <a:p>
            <a:endParaRPr lang="en-US">
              <a:solidFill>
                <a:prstClr val="black"/>
              </a:solidFill>
            </a:endParaRPr>
          </a:p>
        </p:txBody>
      </p:sp>
      <p:sp>
        <p:nvSpPr>
          <p:cNvPr id="46" name="Rectangle 8"/>
          <p:cNvSpPr>
            <a:spLocks noChangeArrowheads="1"/>
          </p:cNvSpPr>
          <p:nvPr/>
        </p:nvSpPr>
        <p:spPr bwMode="auto">
          <a:xfrm>
            <a:off x="6850063" y="2932113"/>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47" name="Oval 9"/>
          <p:cNvSpPr>
            <a:spLocks noChangeArrowheads="1"/>
          </p:cNvSpPr>
          <p:nvPr/>
        </p:nvSpPr>
        <p:spPr bwMode="auto">
          <a:xfrm>
            <a:off x="6661150" y="2570163"/>
            <a:ext cx="465138" cy="593725"/>
          </a:xfrm>
          <a:prstGeom prst="ellipse">
            <a:avLst/>
          </a:prstGeom>
          <a:solidFill>
            <a:schemeClr val="accent3">
              <a:lumMod val="75000"/>
            </a:schemeClr>
          </a:solidFill>
          <a:ln w="9525" algn="ctr">
            <a:solidFill>
              <a:schemeClr val="accent3">
                <a:lumMod val="75000"/>
              </a:schemeClr>
            </a:solidFill>
            <a:round/>
            <a:headEnd/>
            <a:tailEnd/>
          </a:ln>
        </p:spPr>
        <p:txBody>
          <a:bodyPr/>
          <a:lstStyle/>
          <a:p>
            <a:endParaRPr lang="en-US">
              <a:solidFill>
                <a:prstClr val="black"/>
              </a:solidFill>
            </a:endParaRPr>
          </a:p>
        </p:txBody>
      </p:sp>
      <p:sp>
        <p:nvSpPr>
          <p:cNvPr id="48" name="Rectangle 8"/>
          <p:cNvSpPr>
            <a:spLocks noChangeArrowheads="1"/>
          </p:cNvSpPr>
          <p:nvPr/>
        </p:nvSpPr>
        <p:spPr bwMode="auto">
          <a:xfrm>
            <a:off x="7307263" y="2271713"/>
            <a:ext cx="87312" cy="609600"/>
          </a:xfrm>
          <a:prstGeom prst="rect">
            <a:avLst/>
          </a:prstGeom>
          <a:solidFill>
            <a:schemeClr val="accent1"/>
          </a:solidFill>
          <a:ln w="9525" algn="ctr">
            <a:solidFill>
              <a:schemeClr val="tx1"/>
            </a:solidFill>
            <a:round/>
            <a:headEnd/>
            <a:tailEnd/>
          </a:ln>
        </p:spPr>
        <p:txBody>
          <a:bodyPr/>
          <a:lstStyle/>
          <a:p>
            <a:endParaRPr lang="en-US">
              <a:solidFill>
                <a:prstClr val="black"/>
              </a:solidFill>
            </a:endParaRPr>
          </a:p>
        </p:txBody>
      </p:sp>
      <p:sp>
        <p:nvSpPr>
          <p:cNvPr id="49" name="Oval 9"/>
          <p:cNvSpPr>
            <a:spLocks noChangeArrowheads="1"/>
          </p:cNvSpPr>
          <p:nvPr/>
        </p:nvSpPr>
        <p:spPr bwMode="auto">
          <a:xfrm>
            <a:off x="7118350" y="1909763"/>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54" name="Rectangle 8"/>
          <p:cNvSpPr>
            <a:spLocks noChangeArrowheads="1"/>
          </p:cNvSpPr>
          <p:nvPr/>
        </p:nvSpPr>
        <p:spPr bwMode="auto">
          <a:xfrm>
            <a:off x="7764463" y="2830513"/>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 name="Oval 9"/>
          <p:cNvSpPr>
            <a:spLocks noChangeArrowheads="1"/>
          </p:cNvSpPr>
          <p:nvPr/>
        </p:nvSpPr>
        <p:spPr bwMode="auto">
          <a:xfrm>
            <a:off x="7575550" y="2468563"/>
            <a:ext cx="465138" cy="593725"/>
          </a:xfrm>
          <a:prstGeom prst="ellipse">
            <a:avLst/>
          </a:prstGeom>
          <a:solidFill>
            <a:srgbClr val="048610"/>
          </a:solidFill>
          <a:ln w="9525" algn="ctr">
            <a:solidFill>
              <a:srgbClr val="00B050"/>
            </a:solidFill>
            <a:round/>
            <a:headEnd/>
            <a:tailEnd/>
          </a:ln>
        </p:spPr>
        <p:txBody>
          <a:bodyPr/>
          <a:lstStyle/>
          <a:p>
            <a:endParaRPr lang="en-US">
              <a:solidFill>
                <a:prstClr val="black"/>
              </a:solidFill>
            </a:endParaRPr>
          </a:p>
        </p:txBody>
      </p:sp>
      <p:sp>
        <p:nvSpPr>
          <p:cNvPr id="60" name="Rectangle 8"/>
          <p:cNvSpPr>
            <a:spLocks noChangeArrowheads="1"/>
          </p:cNvSpPr>
          <p:nvPr/>
        </p:nvSpPr>
        <p:spPr bwMode="auto">
          <a:xfrm>
            <a:off x="7205663" y="2678113"/>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61" name="Oval 9"/>
          <p:cNvSpPr>
            <a:spLocks noChangeArrowheads="1"/>
          </p:cNvSpPr>
          <p:nvPr/>
        </p:nvSpPr>
        <p:spPr bwMode="auto">
          <a:xfrm>
            <a:off x="7016750" y="2316163"/>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68" name="Rectangle 8"/>
          <p:cNvSpPr>
            <a:spLocks noChangeArrowheads="1"/>
          </p:cNvSpPr>
          <p:nvPr/>
        </p:nvSpPr>
        <p:spPr bwMode="auto">
          <a:xfrm>
            <a:off x="8120063" y="2576513"/>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69" name="Oval 9"/>
          <p:cNvSpPr>
            <a:spLocks noChangeArrowheads="1"/>
          </p:cNvSpPr>
          <p:nvPr/>
        </p:nvSpPr>
        <p:spPr bwMode="auto">
          <a:xfrm>
            <a:off x="7931150" y="2214563"/>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87" name="TextBox 86"/>
          <p:cNvSpPr txBox="1">
            <a:spLocks noChangeArrowheads="1"/>
          </p:cNvSpPr>
          <p:nvPr/>
        </p:nvSpPr>
        <p:spPr bwMode="auto">
          <a:xfrm>
            <a:off x="2713038" y="5037138"/>
            <a:ext cx="681037" cy="460375"/>
          </a:xfrm>
          <a:prstGeom prst="rect">
            <a:avLst/>
          </a:prstGeom>
          <a:noFill/>
          <a:ln w="9525">
            <a:noFill/>
            <a:miter lim="800000"/>
            <a:headEnd/>
            <a:tailEnd/>
          </a:ln>
        </p:spPr>
        <p:txBody>
          <a:bodyPr wrap="none">
            <a:spAutoFit/>
          </a:bodyPr>
          <a:lstStyle/>
          <a:p>
            <a:r>
              <a:rPr lang="en-US" sz="2400">
                <a:solidFill>
                  <a:prstClr val="black"/>
                </a:solidFill>
              </a:rPr>
              <a:t>Fire</a:t>
            </a:r>
          </a:p>
        </p:txBody>
      </p:sp>
    </p:spTree>
    <p:extLst>
      <p:ext uri="{BB962C8B-B14F-4D97-AF65-F5344CB8AC3E}">
        <p14:creationId xmlns:p14="http://schemas.microsoft.com/office/powerpoint/2010/main" val="341196586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Rectangle 8"/>
          <p:cNvSpPr>
            <a:spLocks noChangeArrowheads="1"/>
          </p:cNvSpPr>
          <p:nvPr/>
        </p:nvSpPr>
        <p:spPr bwMode="auto">
          <a:xfrm>
            <a:off x="8032750" y="1603375"/>
            <a:ext cx="87313" cy="609600"/>
          </a:xfrm>
          <a:prstGeom prst="rect">
            <a:avLst/>
          </a:prstGeom>
          <a:solidFill>
            <a:schemeClr val="accent1"/>
          </a:solidFill>
          <a:ln w="9525" algn="ctr">
            <a:solidFill>
              <a:schemeClr val="tx1"/>
            </a:solidFill>
            <a:round/>
            <a:headEnd/>
            <a:tailEnd/>
          </a:ln>
        </p:spPr>
        <p:txBody>
          <a:bodyPr/>
          <a:lstStyle/>
          <a:p>
            <a:endParaRPr lang="en-US">
              <a:solidFill>
                <a:prstClr val="black"/>
              </a:solidFill>
            </a:endParaRPr>
          </a:p>
        </p:txBody>
      </p:sp>
      <p:sp>
        <p:nvSpPr>
          <p:cNvPr id="71" name="Oval 9"/>
          <p:cNvSpPr>
            <a:spLocks noChangeArrowheads="1"/>
          </p:cNvSpPr>
          <p:nvPr/>
        </p:nvSpPr>
        <p:spPr bwMode="auto">
          <a:xfrm>
            <a:off x="7843838" y="1241425"/>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66" name="Rectangle 8"/>
          <p:cNvSpPr>
            <a:spLocks noChangeArrowheads="1"/>
          </p:cNvSpPr>
          <p:nvPr/>
        </p:nvSpPr>
        <p:spPr bwMode="auto">
          <a:xfrm>
            <a:off x="7670800" y="950913"/>
            <a:ext cx="87313" cy="609600"/>
          </a:xfrm>
          <a:prstGeom prst="rect">
            <a:avLst/>
          </a:prstGeom>
          <a:solidFill>
            <a:schemeClr val="accent1"/>
          </a:solidFill>
          <a:ln w="9525" algn="ctr">
            <a:solidFill>
              <a:schemeClr val="tx1"/>
            </a:solidFill>
            <a:round/>
            <a:headEnd/>
            <a:tailEnd/>
          </a:ln>
        </p:spPr>
        <p:txBody>
          <a:bodyPr/>
          <a:lstStyle/>
          <a:p>
            <a:endParaRPr lang="en-US">
              <a:solidFill>
                <a:prstClr val="black"/>
              </a:solidFill>
            </a:endParaRPr>
          </a:p>
        </p:txBody>
      </p:sp>
      <p:sp>
        <p:nvSpPr>
          <p:cNvPr id="67" name="Oval 9"/>
          <p:cNvSpPr>
            <a:spLocks noChangeArrowheads="1"/>
          </p:cNvSpPr>
          <p:nvPr/>
        </p:nvSpPr>
        <p:spPr bwMode="auto">
          <a:xfrm>
            <a:off x="7481888" y="588963"/>
            <a:ext cx="465137" cy="593725"/>
          </a:xfrm>
          <a:prstGeom prst="ellipse">
            <a:avLst/>
          </a:prstGeom>
          <a:solidFill>
            <a:srgbClr val="008000"/>
          </a:solidFill>
          <a:ln w="9525" algn="ctr">
            <a:solidFill>
              <a:srgbClr val="00B050"/>
            </a:solidFill>
            <a:round/>
            <a:headEnd/>
            <a:tailEnd/>
          </a:ln>
        </p:spPr>
        <p:txBody>
          <a:bodyPr/>
          <a:lstStyle/>
          <a:p>
            <a:endParaRPr lang="en-US">
              <a:solidFill>
                <a:prstClr val="black"/>
              </a:solidFill>
            </a:endParaRPr>
          </a:p>
        </p:txBody>
      </p:sp>
      <p:sp>
        <p:nvSpPr>
          <p:cNvPr id="84" name="Rectangle 8"/>
          <p:cNvSpPr>
            <a:spLocks noChangeArrowheads="1"/>
          </p:cNvSpPr>
          <p:nvPr/>
        </p:nvSpPr>
        <p:spPr bwMode="auto">
          <a:xfrm>
            <a:off x="7670800" y="1444625"/>
            <a:ext cx="87313" cy="609600"/>
          </a:xfrm>
          <a:prstGeom prst="rect">
            <a:avLst/>
          </a:prstGeom>
          <a:solidFill>
            <a:schemeClr val="accent1"/>
          </a:solidFill>
          <a:ln w="9525" algn="ctr">
            <a:solidFill>
              <a:schemeClr val="tx1"/>
            </a:solidFill>
            <a:round/>
            <a:headEnd/>
            <a:tailEnd/>
          </a:ln>
        </p:spPr>
        <p:txBody>
          <a:bodyPr/>
          <a:lstStyle/>
          <a:p>
            <a:endParaRPr lang="en-US">
              <a:solidFill>
                <a:prstClr val="black"/>
              </a:solidFill>
            </a:endParaRPr>
          </a:p>
        </p:txBody>
      </p:sp>
      <p:sp>
        <p:nvSpPr>
          <p:cNvPr id="85" name="Oval 9"/>
          <p:cNvSpPr>
            <a:spLocks noChangeArrowheads="1"/>
          </p:cNvSpPr>
          <p:nvPr/>
        </p:nvSpPr>
        <p:spPr bwMode="auto">
          <a:xfrm>
            <a:off x="7481888" y="1082675"/>
            <a:ext cx="465137" cy="593725"/>
          </a:xfrm>
          <a:prstGeom prst="ellipse">
            <a:avLst/>
          </a:prstGeom>
          <a:solidFill>
            <a:schemeClr val="accent3">
              <a:lumMod val="75000"/>
            </a:schemeClr>
          </a:solidFill>
          <a:ln w="9525" algn="ctr">
            <a:solidFill>
              <a:schemeClr val="accent3">
                <a:lumMod val="75000"/>
              </a:schemeClr>
            </a:solidFill>
            <a:round/>
            <a:headEnd/>
            <a:tailEnd/>
          </a:ln>
        </p:spPr>
        <p:txBody>
          <a:bodyPr/>
          <a:lstStyle/>
          <a:p>
            <a:endParaRPr lang="en-US">
              <a:solidFill>
                <a:prstClr val="black"/>
              </a:solidFill>
            </a:endParaRPr>
          </a:p>
        </p:txBody>
      </p:sp>
      <p:sp>
        <p:nvSpPr>
          <p:cNvPr id="56" name="Rectangle 8"/>
          <p:cNvSpPr>
            <a:spLocks noChangeArrowheads="1"/>
          </p:cNvSpPr>
          <p:nvPr/>
        </p:nvSpPr>
        <p:spPr bwMode="auto">
          <a:xfrm>
            <a:off x="7880350" y="2074863"/>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7" name="Oval 9"/>
          <p:cNvSpPr>
            <a:spLocks noChangeArrowheads="1"/>
          </p:cNvSpPr>
          <p:nvPr/>
        </p:nvSpPr>
        <p:spPr bwMode="auto">
          <a:xfrm>
            <a:off x="7691438" y="1712913"/>
            <a:ext cx="465137" cy="593725"/>
          </a:xfrm>
          <a:prstGeom prst="ellipse">
            <a:avLst/>
          </a:prstGeom>
          <a:solidFill>
            <a:srgbClr val="008000"/>
          </a:solidFill>
          <a:ln w="9525" algn="ctr">
            <a:solidFill>
              <a:srgbClr val="00B050"/>
            </a:solidFill>
            <a:round/>
            <a:headEnd/>
            <a:tailEnd/>
          </a:ln>
        </p:spPr>
        <p:txBody>
          <a:bodyPr/>
          <a:lstStyle/>
          <a:p>
            <a:endParaRPr lang="en-US">
              <a:solidFill>
                <a:prstClr val="black"/>
              </a:solidFill>
            </a:endParaRPr>
          </a:p>
        </p:txBody>
      </p:sp>
      <p:sp>
        <p:nvSpPr>
          <p:cNvPr id="62" name="Rectangle 8"/>
          <p:cNvSpPr>
            <a:spLocks noChangeArrowheads="1"/>
          </p:cNvSpPr>
          <p:nvPr/>
        </p:nvSpPr>
        <p:spPr bwMode="auto">
          <a:xfrm>
            <a:off x="7662863" y="2017713"/>
            <a:ext cx="87312" cy="609600"/>
          </a:xfrm>
          <a:prstGeom prst="rect">
            <a:avLst/>
          </a:prstGeom>
          <a:solidFill>
            <a:schemeClr val="accent1"/>
          </a:solidFill>
          <a:ln w="9525" algn="ctr">
            <a:solidFill>
              <a:schemeClr val="tx1"/>
            </a:solidFill>
            <a:round/>
            <a:headEnd/>
            <a:tailEnd/>
          </a:ln>
        </p:spPr>
        <p:txBody>
          <a:bodyPr/>
          <a:lstStyle/>
          <a:p>
            <a:endParaRPr lang="en-US">
              <a:solidFill>
                <a:prstClr val="black"/>
              </a:solidFill>
            </a:endParaRPr>
          </a:p>
        </p:txBody>
      </p:sp>
      <p:sp>
        <p:nvSpPr>
          <p:cNvPr id="63" name="Oval 9"/>
          <p:cNvSpPr>
            <a:spLocks noChangeArrowheads="1"/>
          </p:cNvSpPr>
          <p:nvPr/>
        </p:nvSpPr>
        <p:spPr bwMode="auto">
          <a:xfrm>
            <a:off x="7473950" y="1655763"/>
            <a:ext cx="465138" cy="593725"/>
          </a:xfrm>
          <a:prstGeom prst="ellipse">
            <a:avLst/>
          </a:prstGeom>
          <a:solidFill>
            <a:schemeClr val="accent3">
              <a:lumMod val="75000"/>
            </a:schemeClr>
          </a:solidFill>
          <a:ln w="9525" algn="ctr">
            <a:solidFill>
              <a:schemeClr val="accent3">
                <a:lumMod val="75000"/>
              </a:schemeClr>
            </a:solidFill>
            <a:round/>
            <a:headEnd/>
            <a:tailEnd/>
          </a:ln>
        </p:spPr>
        <p:txBody>
          <a:bodyPr/>
          <a:lstStyle/>
          <a:p>
            <a:endParaRPr lang="en-US">
              <a:solidFill>
                <a:prstClr val="black"/>
              </a:solidFill>
            </a:endParaRPr>
          </a:p>
        </p:txBody>
      </p:sp>
      <p:sp>
        <p:nvSpPr>
          <p:cNvPr id="52" name="Rectangle 8"/>
          <p:cNvSpPr>
            <a:spLocks noChangeArrowheads="1"/>
          </p:cNvSpPr>
          <p:nvPr/>
        </p:nvSpPr>
        <p:spPr bwMode="auto">
          <a:xfrm>
            <a:off x="7315200" y="1204913"/>
            <a:ext cx="87313" cy="609600"/>
          </a:xfrm>
          <a:prstGeom prst="rect">
            <a:avLst/>
          </a:prstGeom>
          <a:solidFill>
            <a:schemeClr val="accent6">
              <a:lumMod val="50000"/>
            </a:schemeClr>
          </a:solidFill>
          <a:ln w="9525" algn="ctr">
            <a:solidFill>
              <a:schemeClr val="tx1"/>
            </a:solidFill>
            <a:round/>
            <a:headEnd/>
            <a:tailEnd/>
          </a:ln>
        </p:spPr>
        <p:txBody>
          <a:bodyPr/>
          <a:lstStyle/>
          <a:p>
            <a:endParaRPr lang="en-US">
              <a:solidFill>
                <a:prstClr val="black"/>
              </a:solidFill>
            </a:endParaRPr>
          </a:p>
        </p:txBody>
      </p:sp>
      <p:sp>
        <p:nvSpPr>
          <p:cNvPr id="53" name="Oval 9"/>
          <p:cNvSpPr>
            <a:spLocks noChangeArrowheads="1"/>
          </p:cNvSpPr>
          <p:nvPr/>
        </p:nvSpPr>
        <p:spPr bwMode="auto">
          <a:xfrm>
            <a:off x="7126288" y="842963"/>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58" name="Rectangle 8"/>
          <p:cNvSpPr>
            <a:spLocks noChangeArrowheads="1"/>
          </p:cNvSpPr>
          <p:nvPr/>
        </p:nvSpPr>
        <p:spPr bwMode="auto">
          <a:xfrm>
            <a:off x="7351713" y="1851025"/>
            <a:ext cx="87312" cy="609600"/>
          </a:xfrm>
          <a:prstGeom prst="rect">
            <a:avLst/>
          </a:prstGeom>
          <a:solidFill>
            <a:schemeClr val="accent1"/>
          </a:solidFill>
          <a:ln w="9525" algn="ctr">
            <a:solidFill>
              <a:schemeClr val="tx1"/>
            </a:solidFill>
            <a:round/>
            <a:headEnd/>
            <a:tailEnd/>
          </a:ln>
        </p:spPr>
        <p:txBody>
          <a:bodyPr/>
          <a:lstStyle/>
          <a:p>
            <a:endParaRPr lang="en-US">
              <a:solidFill>
                <a:prstClr val="black"/>
              </a:solidFill>
            </a:endParaRPr>
          </a:p>
        </p:txBody>
      </p:sp>
      <p:sp>
        <p:nvSpPr>
          <p:cNvPr id="59" name="Oval 9"/>
          <p:cNvSpPr>
            <a:spLocks noChangeArrowheads="1"/>
          </p:cNvSpPr>
          <p:nvPr/>
        </p:nvSpPr>
        <p:spPr bwMode="auto">
          <a:xfrm>
            <a:off x="7162800" y="1489075"/>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50" name="Rectangle 8"/>
          <p:cNvSpPr>
            <a:spLocks noChangeArrowheads="1"/>
          </p:cNvSpPr>
          <p:nvPr/>
        </p:nvSpPr>
        <p:spPr bwMode="auto">
          <a:xfrm>
            <a:off x="6618288" y="1784350"/>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1" name="Oval 9"/>
          <p:cNvSpPr>
            <a:spLocks noChangeArrowheads="1"/>
          </p:cNvSpPr>
          <p:nvPr/>
        </p:nvSpPr>
        <p:spPr bwMode="auto">
          <a:xfrm>
            <a:off x="6429375" y="1422400"/>
            <a:ext cx="465138" cy="593725"/>
          </a:xfrm>
          <a:prstGeom prst="ellipse">
            <a:avLst/>
          </a:prstGeom>
          <a:solidFill>
            <a:schemeClr val="accent3">
              <a:lumMod val="75000"/>
            </a:schemeClr>
          </a:solidFill>
          <a:ln w="9525" algn="ctr">
            <a:solidFill>
              <a:schemeClr val="accent3">
                <a:lumMod val="75000"/>
              </a:schemeClr>
            </a:solidFill>
            <a:round/>
            <a:headEnd/>
            <a:tailEnd/>
          </a:ln>
        </p:spPr>
        <p:txBody>
          <a:bodyPr/>
          <a:lstStyle/>
          <a:p>
            <a:endParaRPr lang="en-US">
              <a:solidFill>
                <a:prstClr val="black"/>
              </a:solidFill>
            </a:endParaRPr>
          </a:p>
        </p:txBody>
      </p:sp>
      <p:sp>
        <p:nvSpPr>
          <p:cNvPr id="80" name="Rectangle 8"/>
          <p:cNvSpPr>
            <a:spLocks noChangeArrowheads="1"/>
          </p:cNvSpPr>
          <p:nvPr/>
        </p:nvSpPr>
        <p:spPr bwMode="auto">
          <a:xfrm>
            <a:off x="7016750" y="863600"/>
            <a:ext cx="87313" cy="609600"/>
          </a:xfrm>
          <a:prstGeom prst="rect">
            <a:avLst/>
          </a:prstGeom>
          <a:solidFill>
            <a:schemeClr val="accent6">
              <a:lumMod val="50000"/>
            </a:schemeClr>
          </a:solidFill>
          <a:ln w="9525" algn="ctr">
            <a:solidFill>
              <a:schemeClr val="tx1"/>
            </a:solidFill>
            <a:round/>
            <a:headEnd/>
            <a:tailEnd/>
          </a:ln>
        </p:spPr>
        <p:txBody>
          <a:bodyPr/>
          <a:lstStyle/>
          <a:p>
            <a:endParaRPr lang="en-US">
              <a:solidFill>
                <a:prstClr val="black"/>
              </a:solidFill>
            </a:endParaRPr>
          </a:p>
        </p:txBody>
      </p:sp>
      <p:sp>
        <p:nvSpPr>
          <p:cNvPr id="81" name="Oval 9"/>
          <p:cNvSpPr>
            <a:spLocks noChangeArrowheads="1"/>
          </p:cNvSpPr>
          <p:nvPr/>
        </p:nvSpPr>
        <p:spPr bwMode="auto">
          <a:xfrm>
            <a:off x="6827838" y="50165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64" name="Rectangle 8"/>
          <p:cNvSpPr>
            <a:spLocks noChangeArrowheads="1"/>
          </p:cNvSpPr>
          <p:nvPr/>
        </p:nvSpPr>
        <p:spPr bwMode="auto">
          <a:xfrm>
            <a:off x="6973888" y="1530350"/>
            <a:ext cx="87312" cy="609600"/>
          </a:xfrm>
          <a:prstGeom prst="rect">
            <a:avLst/>
          </a:prstGeom>
          <a:solidFill>
            <a:schemeClr val="accent1"/>
          </a:solidFill>
          <a:ln w="9525" algn="ctr">
            <a:solidFill>
              <a:schemeClr val="tx1"/>
            </a:solidFill>
            <a:round/>
            <a:headEnd/>
            <a:tailEnd/>
          </a:ln>
        </p:spPr>
        <p:txBody>
          <a:bodyPr/>
          <a:lstStyle/>
          <a:p>
            <a:endParaRPr lang="en-US">
              <a:solidFill>
                <a:prstClr val="black"/>
              </a:solidFill>
            </a:endParaRPr>
          </a:p>
        </p:txBody>
      </p:sp>
      <p:sp>
        <p:nvSpPr>
          <p:cNvPr id="65" name="Oval 9"/>
          <p:cNvSpPr>
            <a:spLocks noChangeArrowheads="1"/>
          </p:cNvSpPr>
          <p:nvPr/>
        </p:nvSpPr>
        <p:spPr bwMode="auto">
          <a:xfrm>
            <a:off x="6784975" y="1168400"/>
            <a:ext cx="465138" cy="593725"/>
          </a:xfrm>
          <a:prstGeom prst="ellipse">
            <a:avLst/>
          </a:prstGeom>
          <a:solidFill>
            <a:srgbClr val="008000"/>
          </a:solidFill>
          <a:ln w="9525" algn="ctr">
            <a:solidFill>
              <a:srgbClr val="00B050"/>
            </a:solidFill>
            <a:round/>
            <a:headEnd/>
            <a:tailEnd/>
          </a:ln>
        </p:spPr>
        <p:txBody>
          <a:bodyPr/>
          <a:lstStyle/>
          <a:p>
            <a:endParaRPr lang="en-US">
              <a:solidFill>
                <a:prstClr val="black"/>
              </a:solidFill>
            </a:endParaRPr>
          </a:p>
        </p:txBody>
      </p:sp>
      <p:sp>
        <p:nvSpPr>
          <p:cNvPr id="72" name="Rectangle 8"/>
          <p:cNvSpPr>
            <a:spLocks noChangeArrowheads="1"/>
          </p:cNvSpPr>
          <p:nvPr/>
        </p:nvSpPr>
        <p:spPr bwMode="auto">
          <a:xfrm>
            <a:off x="6697663" y="1763713"/>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73" name="Oval 9"/>
          <p:cNvSpPr>
            <a:spLocks noChangeArrowheads="1"/>
          </p:cNvSpPr>
          <p:nvPr/>
        </p:nvSpPr>
        <p:spPr bwMode="auto">
          <a:xfrm>
            <a:off x="6508750" y="1401763"/>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74" name="Rectangle 8"/>
          <p:cNvSpPr>
            <a:spLocks noChangeArrowheads="1"/>
          </p:cNvSpPr>
          <p:nvPr/>
        </p:nvSpPr>
        <p:spPr bwMode="auto">
          <a:xfrm>
            <a:off x="6553200" y="259080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75" name="Oval 9"/>
          <p:cNvSpPr>
            <a:spLocks noChangeArrowheads="1"/>
          </p:cNvSpPr>
          <p:nvPr/>
        </p:nvSpPr>
        <p:spPr bwMode="auto">
          <a:xfrm>
            <a:off x="6364288" y="222885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76" name="Rectangle 8"/>
          <p:cNvSpPr>
            <a:spLocks noChangeArrowheads="1"/>
          </p:cNvSpPr>
          <p:nvPr/>
        </p:nvSpPr>
        <p:spPr bwMode="auto">
          <a:xfrm>
            <a:off x="7010400" y="1930400"/>
            <a:ext cx="87313" cy="609600"/>
          </a:xfrm>
          <a:prstGeom prst="rect">
            <a:avLst/>
          </a:prstGeom>
          <a:solidFill>
            <a:schemeClr val="accent1"/>
          </a:solidFill>
          <a:ln w="9525" algn="ctr">
            <a:solidFill>
              <a:schemeClr val="tx1"/>
            </a:solidFill>
            <a:round/>
            <a:headEnd/>
            <a:tailEnd/>
          </a:ln>
        </p:spPr>
        <p:txBody>
          <a:bodyPr/>
          <a:lstStyle/>
          <a:p>
            <a:endParaRPr lang="en-US">
              <a:solidFill>
                <a:prstClr val="black"/>
              </a:solidFill>
            </a:endParaRPr>
          </a:p>
        </p:txBody>
      </p:sp>
      <p:sp>
        <p:nvSpPr>
          <p:cNvPr id="77" name="Oval 9"/>
          <p:cNvSpPr>
            <a:spLocks noChangeArrowheads="1"/>
          </p:cNvSpPr>
          <p:nvPr/>
        </p:nvSpPr>
        <p:spPr bwMode="auto">
          <a:xfrm>
            <a:off x="6821488" y="1568450"/>
            <a:ext cx="465137" cy="593725"/>
          </a:xfrm>
          <a:prstGeom prst="ellipse">
            <a:avLst/>
          </a:prstGeom>
          <a:solidFill>
            <a:srgbClr val="66FF66"/>
          </a:solidFill>
          <a:ln w="9525" algn="ctr">
            <a:solidFill>
              <a:schemeClr val="tx1"/>
            </a:solidFill>
            <a:round/>
            <a:headEnd/>
            <a:tailEnd/>
          </a:ln>
        </p:spPr>
        <p:txBody>
          <a:bodyPr/>
          <a:lstStyle/>
          <a:p>
            <a:endParaRPr lang="en-US">
              <a:solidFill>
                <a:prstClr val="black"/>
              </a:solidFill>
            </a:endParaRPr>
          </a:p>
        </p:txBody>
      </p:sp>
      <p:sp>
        <p:nvSpPr>
          <p:cNvPr id="78" name="Rectangle 8"/>
          <p:cNvSpPr>
            <a:spLocks noChangeArrowheads="1"/>
          </p:cNvSpPr>
          <p:nvPr/>
        </p:nvSpPr>
        <p:spPr bwMode="auto">
          <a:xfrm>
            <a:off x="6319838" y="1444625"/>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79" name="Oval 9"/>
          <p:cNvSpPr>
            <a:spLocks noChangeArrowheads="1"/>
          </p:cNvSpPr>
          <p:nvPr/>
        </p:nvSpPr>
        <p:spPr bwMode="auto">
          <a:xfrm>
            <a:off x="6130925" y="1082675"/>
            <a:ext cx="465138" cy="5937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sp>
        <p:nvSpPr>
          <p:cNvPr id="82" name="Rectangle 8"/>
          <p:cNvSpPr>
            <a:spLocks noChangeArrowheads="1"/>
          </p:cNvSpPr>
          <p:nvPr/>
        </p:nvSpPr>
        <p:spPr bwMode="auto">
          <a:xfrm>
            <a:off x="7467600" y="248920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83" name="Oval 9"/>
          <p:cNvSpPr>
            <a:spLocks noChangeArrowheads="1"/>
          </p:cNvSpPr>
          <p:nvPr/>
        </p:nvSpPr>
        <p:spPr bwMode="auto">
          <a:xfrm>
            <a:off x="7278688" y="212725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40" name="Rectangle 8"/>
          <p:cNvSpPr>
            <a:spLocks noChangeArrowheads="1"/>
          </p:cNvSpPr>
          <p:nvPr/>
        </p:nvSpPr>
        <p:spPr bwMode="auto">
          <a:xfrm>
            <a:off x="3446463" y="2430463"/>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41" name="Oval 9"/>
          <p:cNvSpPr>
            <a:spLocks noChangeArrowheads="1"/>
          </p:cNvSpPr>
          <p:nvPr/>
        </p:nvSpPr>
        <p:spPr bwMode="auto">
          <a:xfrm>
            <a:off x="3257550" y="2068513"/>
            <a:ext cx="465138" cy="593725"/>
          </a:xfrm>
          <a:prstGeom prst="ellipse">
            <a:avLst/>
          </a:prstGeom>
          <a:solidFill>
            <a:schemeClr val="accent3">
              <a:lumMod val="75000"/>
            </a:schemeClr>
          </a:solidFill>
          <a:ln w="9525" algn="ctr">
            <a:solidFill>
              <a:schemeClr val="accent3">
                <a:lumMod val="75000"/>
              </a:schemeClr>
            </a:solidFill>
            <a:round/>
            <a:headEnd/>
            <a:tailEnd/>
          </a:ln>
        </p:spPr>
        <p:txBody>
          <a:bodyPr/>
          <a:lstStyle/>
          <a:p>
            <a:endParaRPr lang="en-US">
              <a:solidFill>
                <a:prstClr val="black"/>
              </a:solidFill>
            </a:endParaRPr>
          </a:p>
        </p:txBody>
      </p:sp>
      <p:sp>
        <p:nvSpPr>
          <p:cNvPr id="55330" name="TextBox 4"/>
          <p:cNvSpPr txBox="1">
            <a:spLocks noChangeArrowheads="1"/>
          </p:cNvSpPr>
          <p:nvPr/>
        </p:nvSpPr>
        <p:spPr bwMode="auto">
          <a:xfrm>
            <a:off x="0" y="0"/>
            <a:ext cx="6769802" cy="523220"/>
          </a:xfrm>
          <a:prstGeom prst="rect">
            <a:avLst/>
          </a:prstGeom>
          <a:noFill/>
          <a:ln w="9525">
            <a:noFill/>
            <a:miter lim="800000"/>
            <a:headEnd/>
            <a:tailEnd/>
          </a:ln>
        </p:spPr>
        <p:txBody>
          <a:bodyPr wrap="none">
            <a:spAutoFit/>
          </a:bodyPr>
          <a:lstStyle/>
          <a:p>
            <a:r>
              <a:rPr lang="en-US" sz="2800" dirty="0" smtClean="0">
                <a:solidFill>
                  <a:prstClr val="black"/>
                </a:solidFill>
              </a:rPr>
              <a:t>An analogous threshold exists for ecosystems</a:t>
            </a:r>
            <a:endParaRPr lang="en-US" sz="2800" dirty="0">
              <a:solidFill>
                <a:prstClr val="black"/>
              </a:solidFill>
            </a:endParaRPr>
          </a:p>
        </p:txBody>
      </p:sp>
      <p:sp>
        <p:nvSpPr>
          <p:cNvPr id="55331" name="Rectangle 8"/>
          <p:cNvSpPr>
            <a:spLocks noChangeArrowheads="1"/>
          </p:cNvSpPr>
          <p:nvPr/>
        </p:nvSpPr>
        <p:spPr bwMode="auto">
          <a:xfrm>
            <a:off x="638175" y="4179888"/>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32" name="Oval 9"/>
          <p:cNvSpPr>
            <a:spLocks noChangeArrowheads="1"/>
          </p:cNvSpPr>
          <p:nvPr/>
        </p:nvSpPr>
        <p:spPr bwMode="auto">
          <a:xfrm>
            <a:off x="449263" y="3817938"/>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cxnSp>
        <p:nvCxnSpPr>
          <p:cNvPr id="54281" name="Straight Arrow Connector 15"/>
          <p:cNvCxnSpPr>
            <a:cxnSpLocks noChangeShapeType="1"/>
          </p:cNvCxnSpPr>
          <p:nvPr/>
        </p:nvCxnSpPr>
        <p:spPr bwMode="auto">
          <a:xfrm flipV="1">
            <a:off x="1566863" y="2859088"/>
            <a:ext cx="1320800" cy="333375"/>
          </a:xfrm>
          <a:prstGeom prst="straightConnector1">
            <a:avLst/>
          </a:prstGeom>
          <a:noFill/>
          <a:ln w="38100" algn="ctr">
            <a:solidFill>
              <a:schemeClr val="tx1"/>
            </a:solidFill>
            <a:round/>
            <a:headEnd/>
            <a:tailEnd type="arrow" w="med" len="med"/>
          </a:ln>
        </p:spPr>
      </p:cxnSp>
      <p:sp>
        <p:nvSpPr>
          <p:cNvPr id="20" name="Arc 19"/>
          <p:cNvSpPr/>
          <p:nvPr/>
        </p:nvSpPr>
        <p:spPr bwMode="auto">
          <a:xfrm rot="8445089">
            <a:off x="1403350" y="2755900"/>
            <a:ext cx="2173288" cy="2219325"/>
          </a:xfrm>
          <a:prstGeom prst="arc">
            <a:avLst>
              <a:gd name="adj1" fmla="val 13481594"/>
              <a:gd name="adj2" fmla="val 0"/>
            </a:avLst>
          </a:prstGeom>
          <a:noFill/>
          <a:ln w="38100" cap="flat" cmpd="sng" algn="ctr">
            <a:solidFill>
              <a:schemeClr val="tx1"/>
            </a:solidFill>
            <a:prstDash val="solid"/>
            <a:round/>
            <a:headEnd type="none" w="med" len="med"/>
            <a:tailEnd type="arrow" w="med" len="med"/>
          </a:ln>
          <a:effectLst/>
        </p:spPr>
        <p:txBody>
          <a:bodyPr/>
          <a:lstStyle/>
          <a:p>
            <a:pPr>
              <a:defRPr/>
            </a:pPr>
            <a:endParaRPr lang="en-US">
              <a:solidFill>
                <a:prstClr val="black"/>
              </a:solidFill>
            </a:endParaRPr>
          </a:p>
        </p:txBody>
      </p:sp>
      <p:sp>
        <p:nvSpPr>
          <p:cNvPr id="21" name="TextBox 20"/>
          <p:cNvSpPr txBox="1">
            <a:spLocks noChangeArrowheads="1"/>
          </p:cNvSpPr>
          <p:nvPr/>
        </p:nvSpPr>
        <p:spPr bwMode="auto">
          <a:xfrm>
            <a:off x="1327150" y="1958975"/>
            <a:ext cx="1704975" cy="830263"/>
          </a:xfrm>
          <a:prstGeom prst="rect">
            <a:avLst/>
          </a:prstGeom>
          <a:noFill/>
          <a:ln w="9525">
            <a:noFill/>
            <a:miter lim="800000"/>
            <a:headEnd/>
            <a:tailEnd/>
          </a:ln>
        </p:spPr>
        <p:txBody>
          <a:bodyPr wrap="none">
            <a:spAutoFit/>
          </a:bodyPr>
          <a:lstStyle/>
          <a:p>
            <a:r>
              <a:rPr lang="en-US" sz="2400" dirty="0">
                <a:solidFill>
                  <a:prstClr val="black"/>
                </a:solidFill>
              </a:rPr>
              <a:t>Short time</a:t>
            </a:r>
          </a:p>
          <a:p>
            <a:r>
              <a:rPr lang="en-US" sz="2400">
                <a:solidFill>
                  <a:prstClr val="black"/>
                </a:solidFill>
              </a:rPr>
              <a:t>without  fire</a:t>
            </a:r>
          </a:p>
        </p:txBody>
      </p:sp>
      <p:sp>
        <p:nvSpPr>
          <p:cNvPr id="22" name="TextBox 21"/>
          <p:cNvSpPr txBox="1">
            <a:spLocks noChangeArrowheads="1"/>
          </p:cNvSpPr>
          <p:nvPr/>
        </p:nvSpPr>
        <p:spPr bwMode="auto">
          <a:xfrm>
            <a:off x="4368800" y="1189038"/>
            <a:ext cx="1627188" cy="831850"/>
          </a:xfrm>
          <a:prstGeom prst="rect">
            <a:avLst/>
          </a:prstGeom>
          <a:noFill/>
          <a:ln w="9525">
            <a:noFill/>
            <a:miter lim="800000"/>
            <a:headEnd/>
            <a:tailEnd/>
          </a:ln>
        </p:spPr>
        <p:txBody>
          <a:bodyPr wrap="none">
            <a:spAutoFit/>
          </a:bodyPr>
          <a:lstStyle/>
          <a:p>
            <a:pPr algn="ctr"/>
            <a:r>
              <a:rPr lang="en-US" sz="2400">
                <a:solidFill>
                  <a:prstClr val="black"/>
                </a:solidFill>
              </a:rPr>
              <a:t>Long time</a:t>
            </a:r>
          </a:p>
          <a:p>
            <a:pPr algn="ctr"/>
            <a:r>
              <a:rPr lang="en-US" sz="2400">
                <a:solidFill>
                  <a:prstClr val="black"/>
                </a:solidFill>
              </a:rPr>
              <a:t>without fire</a:t>
            </a:r>
          </a:p>
        </p:txBody>
      </p:sp>
      <p:cxnSp>
        <p:nvCxnSpPr>
          <p:cNvPr id="23" name="Straight Arrow Connector 22"/>
          <p:cNvCxnSpPr>
            <a:cxnSpLocks noChangeShapeType="1"/>
          </p:cNvCxnSpPr>
          <p:nvPr/>
        </p:nvCxnSpPr>
        <p:spPr bwMode="auto">
          <a:xfrm flipV="1">
            <a:off x="4440238" y="2125663"/>
            <a:ext cx="1444625" cy="152400"/>
          </a:xfrm>
          <a:prstGeom prst="straightConnector1">
            <a:avLst/>
          </a:prstGeom>
          <a:noFill/>
          <a:ln w="38100" algn="ctr">
            <a:solidFill>
              <a:schemeClr val="tx1"/>
            </a:solidFill>
            <a:round/>
            <a:headEnd/>
            <a:tailEnd type="arrow" w="med" len="med"/>
          </a:ln>
        </p:spPr>
      </p:cxnSp>
      <p:sp>
        <p:nvSpPr>
          <p:cNvPr id="55339" name="Rectangle 8"/>
          <p:cNvSpPr>
            <a:spLocks noChangeArrowheads="1"/>
          </p:cNvSpPr>
          <p:nvPr/>
        </p:nvSpPr>
        <p:spPr bwMode="auto">
          <a:xfrm>
            <a:off x="406400" y="3033713"/>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40" name="Oval 9"/>
          <p:cNvSpPr>
            <a:spLocks noChangeArrowheads="1"/>
          </p:cNvSpPr>
          <p:nvPr/>
        </p:nvSpPr>
        <p:spPr bwMode="auto">
          <a:xfrm>
            <a:off x="217488" y="2671763"/>
            <a:ext cx="465137" cy="5937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sp>
        <p:nvSpPr>
          <p:cNvPr id="55341" name="Rectangle 8"/>
          <p:cNvSpPr>
            <a:spLocks noChangeArrowheads="1"/>
          </p:cNvSpPr>
          <p:nvPr/>
        </p:nvSpPr>
        <p:spPr bwMode="auto">
          <a:xfrm>
            <a:off x="1103313" y="2452688"/>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42" name="Oval 9"/>
          <p:cNvSpPr>
            <a:spLocks noChangeArrowheads="1"/>
          </p:cNvSpPr>
          <p:nvPr/>
        </p:nvSpPr>
        <p:spPr bwMode="auto">
          <a:xfrm>
            <a:off x="914400" y="2090738"/>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55343" name="Rectangle 8"/>
          <p:cNvSpPr>
            <a:spLocks noChangeArrowheads="1"/>
          </p:cNvSpPr>
          <p:nvPr/>
        </p:nvSpPr>
        <p:spPr bwMode="auto">
          <a:xfrm>
            <a:off x="1247775" y="3700463"/>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344" name="Oval 9"/>
          <p:cNvSpPr>
            <a:spLocks noChangeArrowheads="1"/>
          </p:cNvSpPr>
          <p:nvPr/>
        </p:nvSpPr>
        <p:spPr bwMode="auto">
          <a:xfrm>
            <a:off x="1058863" y="3338513"/>
            <a:ext cx="465137" cy="593725"/>
          </a:xfrm>
          <a:prstGeom prst="ellipse">
            <a:avLst/>
          </a:prstGeom>
          <a:solidFill>
            <a:srgbClr val="048610"/>
          </a:solidFill>
          <a:ln w="9525" algn="ctr">
            <a:solidFill>
              <a:srgbClr val="00B050"/>
            </a:solidFill>
            <a:round/>
            <a:headEnd/>
            <a:tailEnd/>
          </a:ln>
        </p:spPr>
        <p:txBody>
          <a:bodyPr/>
          <a:lstStyle/>
          <a:p>
            <a:endParaRPr lang="en-US">
              <a:solidFill>
                <a:prstClr val="black"/>
              </a:solidFill>
            </a:endParaRPr>
          </a:p>
        </p:txBody>
      </p:sp>
      <p:sp>
        <p:nvSpPr>
          <p:cNvPr id="30" name="Rectangle 8"/>
          <p:cNvSpPr>
            <a:spLocks noChangeArrowheads="1"/>
          </p:cNvSpPr>
          <p:nvPr/>
        </p:nvSpPr>
        <p:spPr bwMode="auto">
          <a:xfrm>
            <a:off x="3302000" y="325755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1" name="Oval 9"/>
          <p:cNvSpPr>
            <a:spLocks noChangeArrowheads="1"/>
          </p:cNvSpPr>
          <p:nvPr/>
        </p:nvSpPr>
        <p:spPr bwMode="auto">
          <a:xfrm>
            <a:off x="3113088" y="289560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32" name="Rectangle 8"/>
          <p:cNvSpPr>
            <a:spLocks noChangeArrowheads="1"/>
          </p:cNvSpPr>
          <p:nvPr/>
        </p:nvSpPr>
        <p:spPr bwMode="auto">
          <a:xfrm>
            <a:off x="3759200" y="259715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3" name="Oval 9"/>
          <p:cNvSpPr>
            <a:spLocks noChangeArrowheads="1"/>
          </p:cNvSpPr>
          <p:nvPr/>
        </p:nvSpPr>
        <p:spPr bwMode="auto">
          <a:xfrm>
            <a:off x="3570288" y="223520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34" name="Rectangle 8"/>
          <p:cNvSpPr>
            <a:spLocks noChangeArrowheads="1"/>
          </p:cNvSpPr>
          <p:nvPr/>
        </p:nvSpPr>
        <p:spPr bwMode="auto">
          <a:xfrm>
            <a:off x="3068638" y="2111375"/>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5" name="Oval 9"/>
          <p:cNvSpPr>
            <a:spLocks noChangeArrowheads="1"/>
          </p:cNvSpPr>
          <p:nvPr/>
        </p:nvSpPr>
        <p:spPr bwMode="auto">
          <a:xfrm>
            <a:off x="2879725" y="1749425"/>
            <a:ext cx="465138" cy="593725"/>
          </a:xfrm>
          <a:prstGeom prst="ellipse">
            <a:avLst/>
          </a:prstGeom>
          <a:solidFill>
            <a:srgbClr val="00B050"/>
          </a:solidFill>
          <a:ln w="9525" algn="ctr">
            <a:solidFill>
              <a:srgbClr val="00B050"/>
            </a:solidFill>
            <a:round/>
            <a:headEnd/>
            <a:tailEnd/>
          </a:ln>
        </p:spPr>
        <p:txBody>
          <a:bodyPr/>
          <a:lstStyle/>
          <a:p>
            <a:endParaRPr lang="en-US">
              <a:solidFill>
                <a:prstClr val="black"/>
              </a:solidFill>
            </a:endParaRPr>
          </a:p>
        </p:txBody>
      </p:sp>
      <p:sp>
        <p:nvSpPr>
          <p:cNvPr id="36" name="Rectangle 8"/>
          <p:cNvSpPr>
            <a:spLocks noChangeArrowheads="1"/>
          </p:cNvSpPr>
          <p:nvPr/>
        </p:nvSpPr>
        <p:spPr bwMode="auto">
          <a:xfrm>
            <a:off x="3765550" y="153035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7" name="Oval 9"/>
          <p:cNvSpPr>
            <a:spLocks noChangeArrowheads="1"/>
          </p:cNvSpPr>
          <p:nvPr/>
        </p:nvSpPr>
        <p:spPr bwMode="auto">
          <a:xfrm>
            <a:off x="3576638" y="1168400"/>
            <a:ext cx="465137"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38" name="Rectangle 8"/>
          <p:cNvSpPr>
            <a:spLocks noChangeArrowheads="1"/>
          </p:cNvSpPr>
          <p:nvPr/>
        </p:nvSpPr>
        <p:spPr bwMode="auto">
          <a:xfrm>
            <a:off x="4216400" y="3155950"/>
            <a:ext cx="87313"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39" name="Oval 9"/>
          <p:cNvSpPr>
            <a:spLocks noChangeArrowheads="1"/>
          </p:cNvSpPr>
          <p:nvPr/>
        </p:nvSpPr>
        <p:spPr bwMode="auto">
          <a:xfrm>
            <a:off x="4027488" y="2794000"/>
            <a:ext cx="465137" cy="593725"/>
          </a:xfrm>
          <a:prstGeom prst="ellipse">
            <a:avLst/>
          </a:prstGeom>
          <a:solidFill>
            <a:srgbClr val="048610"/>
          </a:solidFill>
          <a:ln w="9525" algn="ctr">
            <a:solidFill>
              <a:srgbClr val="00B050"/>
            </a:solidFill>
            <a:round/>
            <a:headEnd/>
            <a:tailEnd/>
          </a:ln>
        </p:spPr>
        <p:txBody>
          <a:bodyPr/>
          <a:lstStyle/>
          <a:p>
            <a:endParaRPr lang="en-US">
              <a:solidFill>
                <a:prstClr val="black"/>
              </a:solidFill>
            </a:endParaRPr>
          </a:p>
        </p:txBody>
      </p:sp>
      <p:sp>
        <p:nvSpPr>
          <p:cNvPr id="42" name="Rectangle 8"/>
          <p:cNvSpPr>
            <a:spLocks noChangeArrowheads="1"/>
          </p:cNvSpPr>
          <p:nvPr/>
        </p:nvSpPr>
        <p:spPr bwMode="auto">
          <a:xfrm>
            <a:off x="4129088" y="2184400"/>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43" name="Oval 9"/>
          <p:cNvSpPr>
            <a:spLocks noChangeArrowheads="1"/>
          </p:cNvSpPr>
          <p:nvPr/>
        </p:nvSpPr>
        <p:spPr bwMode="auto">
          <a:xfrm>
            <a:off x="3940175" y="1822450"/>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44" name="Rectangle 8"/>
          <p:cNvSpPr>
            <a:spLocks noChangeArrowheads="1"/>
          </p:cNvSpPr>
          <p:nvPr/>
        </p:nvSpPr>
        <p:spPr bwMode="auto">
          <a:xfrm>
            <a:off x="6996113" y="2105025"/>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45" name="Oval 9"/>
          <p:cNvSpPr>
            <a:spLocks noChangeArrowheads="1"/>
          </p:cNvSpPr>
          <p:nvPr/>
        </p:nvSpPr>
        <p:spPr bwMode="auto">
          <a:xfrm>
            <a:off x="6807200" y="1743075"/>
            <a:ext cx="465138" cy="593725"/>
          </a:xfrm>
          <a:prstGeom prst="ellipse">
            <a:avLst/>
          </a:prstGeom>
          <a:solidFill>
            <a:srgbClr val="008000"/>
          </a:solidFill>
          <a:ln w="9525" algn="ctr">
            <a:solidFill>
              <a:schemeClr val="tx1"/>
            </a:solidFill>
            <a:round/>
            <a:headEnd/>
            <a:tailEnd/>
          </a:ln>
        </p:spPr>
        <p:txBody>
          <a:bodyPr/>
          <a:lstStyle/>
          <a:p>
            <a:endParaRPr lang="en-US">
              <a:solidFill>
                <a:prstClr val="black"/>
              </a:solidFill>
            </a:endParaRPr>
          </a:p>
        </p:txBody>
      </p:sp>
      <p:sp>
        <p:nvSpPr>
          <p:cNvPr id="46" name="Rectangle 8"/>
          <p:cNvSpPr>
            <a:spLocks noChangeArrowheads="1"/>
          </p:cNvSpPr>
          <p:nvPr/>
        </p:nvSpPr>
        <p:spPr bwMode="auto">
          <a:xfrm>
            <a:off x="6850063" y="2932113"/>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47" name="Oval 9"/>
          <p:cNvSpPr>
            <a:spLocks noChangeArrowheads="1"/>
          </p:cNvSpPr>
          <p:nvPr/>
        </p:nvSpPr>
        <p:spPr bwMode="auto">
          <a:xfrm>
            <a:off x="6661150" y="2570163"/>
            <a:ext cx="465138" cy="593725"/>
          </a:xfrm>
          <a:prstGeom prst="ellipse">
            <a:avLst/>
          </a:prstGeom>
          <a:solidFill>
            <a:schemeClr val="accent3">
              <a:lumMod val="75000"/>
            </a:schemeClr>
          </a:solidFill>
          <a:ln w="9525" algn="ctr">
            <a:solidFill>
              <a:schemeClr val="accent3">
                <a:lumMod val="75000"/>
              </a:schemeClr>
            </a:solidFill>
            <a:round/>
            <a:headEnd/>
            <a:tailEnd/>
          </a:ln>
        </p:spPr>
        <p:txBody>
          <a:bodyPr/>
          <a:lstStyle/>
          <a:p>
            <a:endParaRPr lang="en-US">
              <a:solidFill>
                <a:prstClr val="black"/>
              </a:solidFill>
            </a:endParaRPr>
          </a:p>
        </p:txBody>
      </p:sp>
      <p:sp>
        <p:nvSpPr>
          <p:cNvPr id="48" name="Rectangle 8"/>
          <p:cNvSpPr>
            <a:spLocks noChangeArrowheads="1"/>
          </p:cNvSpPr>
          <p:nvPr/>
        </p:nvSpPr>
        <p:spPr bwMode="auto">
          <a:xfrm>
            <a:off x="7307263" y="2271713"/>
            <a:ext cx="87312" cy="609600"/>
          </a:xfrm>
          <a:prstGeom prst="rect">
            <a:avLst/>
          </a:prstGeom>
          <a:solidFill>
            <a:schemeClr val="accent1"/>
          </a:solidFill>
          <a:ln w="9525" algn="ctr">
            <a:solidFill>
              <a:schemeClr val="tx1"/>
            </a:solidFill>
            <a:round/>
            <a:headEnd/>
            <a:tailEnd/>
          </a:ln>
        </p:spPr>
        <p:txBody>
          <a:bodyPr/>
          <a:lstStyle/>
          <a:p>
            <a:endParaRPr lang="en-US">
              <a:solidFill>
                <a:prstClr val="black"/>
              </a:solidFill>
            </a:endParaRPr>
          </a:p>
        </p:txBody>
      </p:sp>
      <p:sp>
        <p:nvSpPr>
          <p:cNvPr id="49" name="Oval 9"/>
          <p:cNvSpPr>
            <a:spLocks noChangeArrowheads="1"/>
          </p:cNvSpPr>
          <p:nvPr/>
        </p:nvSpPr>
        <p:spPr bwMode="auto">
          <a:xfrm>
            <a:off x="7118350" y="1909763"/>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54" name="Rectangle 8"/>
          <p:cNvSpPr>
            <a:spLocks noChangeArrowheads="1"/>
          </p:cNvSpPr>
          <p:nvPr/>
        </p:nvSpPr>
        <p:spPr bwMode="auto">
          <a:xfrm>
            <a:off x="7764463" y="2830513"/>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55" name="Oval 9"/>
          <p:cNvSpPr>
            <a:spLocks noChangeArrowheads="1"/>
          </p:cNvSpPr>
          <p:nvPr/>
        </p:nvSpPr>
        <p:spPr bwMode="auto">
          <a:xfrm>
            <a:off x="7575550" y="2468563"/>
            <a:ext cx="465138" cy="593725"/>
          </a:xfrm>
          <a:prstGeom prst="ellipse">
            <a:avLst/>
          </a:prstGeom>
          <a:solidFill>
            <a:srgbClr val="048610"/>
          </a:solidFill>
          <a:ln w="9525" algn="ctr">
            <a:solidFill>
              <a:srgbClr val="00B050"/>
            </a:solidFill>
            <a:round/>
            <a:headEnd/>
            <a:tailEnd/>
          </a:ln>
        </p:spPr>
        <p:txBody>
          <a:bodyPr/>
          <a:lstStyle/>
          <a:p>
            <a:endParaRPr lang="en-US">
              <a:solidFill>
                <a:prstClr val="black"/>
              </a:solidFill>
            </a:endParaRPr>
          </a:p>
        </p:txBody>
      </p:sp>
      <p:sp>
        <p:nvSpPr>
          <p:cNvPr id="60" name="Rectangle 8"/>
          <p:cNvSpPr>
            <a:spLocks noChangeArrowheads="1"/>
          </p:cNvSpPr>
          <p:nvPr/>
        </p:nvSpPr>
        <p:spPr bwMode="auto">
          <a:xfrm>
            <a:off x="7205663" y="2678113"/>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61" name="Oval 9"/>
          <p:cNvSpPr>
            <a:spLocks noChangeArrowheads="1"/>
          </p:cNvSpPr>
          <p:nvPr/>
        </p:nvSpPr>
        <p:spPr bwMode="auto">
          <a:xfrm>
            <a:off x="7016750" y="2316163"/>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68" name="Rectangle 8"/>
          <p:cNvSpPr>
            <a:spLocks noChangeArrowheads="1"/>
          </p:cNvSpPr>
          <p:nvPr/>
        </p:nvSpPr>
        <p:spPr bwMode="auto">
          <a:xfrm>
            <a:off x="8120063" y="2576513"/>
            <a:ext cx="87312" cy="609600"/>
          </a:xfrm>
          <a:prstGeom prst="rect">
            <a:avLst/>
          </a:prstGeom>
          <a:solidFill>
            <a:schemeClr val="accent6">
              <a:lumMod val="50000"/>
            </a:schemeClr>
          </a:solidFill>
          <a:ln w="9525" algn="ctr">
            <a:solidFill>
              <a:schemeClr val="accent6">
                <a:lumMod val="50000"/>
              </a:schemeClr>
            </a:solidFill>
            <a:round/>
            <a:headEnd/>
            <a:tailEnd/>
          </a:ln>
        </p:spPr>
        <p:txBody>
          <a:bodyPr/>
          <a:lstStyle/>
          <a:p>
            <a:endParaRPr lang="en-US">
              <a:solidFill>
                <a:prstClr val="black"/>
              </a:solidFill>
            </a:endParaRPr>
          </a:p>
        </p:txBody>
      </p:sp>
      <p:sp>
        <p:nvSpPr>
          <p:cNvPr id="69" name="Oval 9"/>
          <p:cNvSpPr>
            <a:spLocks noChangeArrowheads="1"/>
          </p:cNvSpPr>
          <p:nvPr/>
        </p:nvSpPr>
        <p:spPr bwMode="auto">
          <a:xfrm>
            <a:off x="7931150" y="2214563"/>
            <a:ext cx="465138" cy="593725"/>
          </a:xfrm>
          <a:prstGeom prst="ellipse">
            <a:avLst/>
          </a:prstGeom>
          <a:solidFill>
            <a:srgbClr val="66FF66"/>
          </a:solidFill>
          <a:ln w="9525" algn="ctr">
            <a:solidFill>
              <a:srgbClr val="00B050"/>
            </a:solidFill>
            <a:round/>
            <a:headEnd/>
            <a:tailEnd/>
          </a:ln>
        </p:spPr>
        <p:txBody>
          <a:bodyPr/>
          <a:lstStyle/>
          <a:p>
            <a:endParaRPr lang="en-US">
              <a:solidFill>
                <a:prstClr val="black"/>
              </a:solidFill>
            </a:endParaRPr>
          </a:p>
        </p:txBody>
      </p:sp>
      <p:sp>
        <p:nvSpPr>
          <p:cNvPr id="87" name="TextBox 86"/>
          <p:cNvSpPr txBox="1">
            <a:spLocks noChangeArrowheads="1"/>
          </p:cNvSpPr>
          <p:nvPr/>
        </p:nvSpPr>
        <p:spPr bwMode="auto">
          <a:xfrm>
            <a:off x="2713038" y="5037138"/>
            <a:ext cx="681037" cy="460375"/>
          </a:xfrm>
          <a:prstGeom prst="rect">
            <a:avLst/>
          </a:prstGeom>
          <a:noFill/>
          <a:ln w="9525">
            <a:noFill/>
            <a:miter lim="800000"/>
            <a:headEnd/>
            <a:tailEnd/>
          </a:ln>
        </p:spPr>
        <p:txBody>
          <a:bodyPr wrap="none">
            <a:spAutoFit/>
          </a:bodyPr>
          <a:lstStyle/>
          <a:p>
            <a:r>
              <a:rPr lang="en-US" sz="2400">
                <a:solidFill>
                  <a:prstClr val="black"/>
                </a:solidFill>
              </a:rPr>
              <a:t>Fire</a:t>
            </a:r>
          </a:p>
        </p:txBody>
      </p:sp>
      <p:sp>
        <p:nvSpPr>
          <p:cNvPr id="88" name="Arc 87"/>
          <p:cNvSpPr/>
          <p:nvPr/>
        </p:nvSpPr>
        <p:spPr bwMode="auto">
          <a:xfrm rot="6069094">
            <a:off x="6126956" y="2966245"/>
            <a:ext cx="2174875" cy="2220912"/>
          </a:xfrm>
          <a:prstGeom prst="arc">
            <a:avLst>
              <a:gd name="adj1" fmla="val 13399840"/>
              <a:gd name="adj2" fmla="val 7263969"/>
            </a:avLst>
          </a:prstGeom>
          <a:noFill/>
          <a:ln w="38100" cap="flat" cmpd="sng" algn="ctr">
            <a:solidFill>
              <a:schemeClr val="tx1"/>
            </a:solidFill>
            <a:prstDash val="solid"/>
            <a:round/>
            <a:headEnd type="none" w="med" len="med"/>
            <a:tailEnd type="arrow" w="med" len="med"/>
          </a:ln>
          <a:effectLst/>
        </p:spPr>
        <p:txBody>
          <a:bodyPr/>
          <a:lstStyle/>
          <a:p>
            <a:pPr>
              <a:defRPr/>
            </a:pPr>
            <a:endParaRPr lang="en-US">
              <a:solidFill>
                <a:prstClr val="black"/>
              </a:solidFill>
            </a:endParaRPr>
          </a:p>
        </p:txBody>
      </p:sp>
      <p:sp>
        <p:nvSpPr>
          <p:cNvPr id="90" name="TextBox 89"/>
          <p:cNvSpPr txBox="1">
            <a:spLocks noChangeArrowheads="1"/>
          </p:cNvSpPr>
          <p:nvPr/>
        </p:nvSpPr>
        <p:spPr bwMode="auto">
          <a:xfrm>
            <a:off x="7264400" y="5159375"/>
            <a:ext cx="679450" cy="461963"/>
          </a:xfrm>
          <a:prstGeom prst="rect">
            <a:avLst/>
          </a:prstGeom>
          <a:noFill/>
          <a:ln w="9525">
            <a:noFill/>
            <a:miter lim="800000"/>
            <a:headEnd/>
            <a:tailEnd/>
          </a:ln>
        </p:spPr>
        <p:txBody>
          <a:bodyPr wrap="none">
            <a:spAutoFit/>
          </a:bodyPr>
          <a:lstStyle/>
          <a:p>
            <a:r>
              <a:rPr lang="en-US" sz="2400">
                <a:solidFill>
                  <a:prstClr val="black"/>
                </a:solidFill>
              </a:rPr>
              <a:t>Fire</a:t>
            </a:r>
          </a:p>
        </p:txBody>
      </p:sp>
    </p:spTree>
    <p:extLst>
      <p:ext uri="{BB962C8B-B14F-4D97-AF65-F5344CB8AC3E}">
        <p14:creationId xmlns:p14="http://schemas.microsoft.com/office/powerpoint/2010/main" val="120450454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8"/>
          <p:cNvPicPr>
            <a:picLocks noChangeAspect="1" noChangeArrowheads="1"/>
          </p:cNvPicPr>
          <p:nvPr/>
        </p:nvPicPr>
        <p:blipFill>
          <a:blip r:embed="rId3" cstate="print"/>
          <a:srcRect/>
          <a:stretch>
            <a:fillRect/>
          </a:stretch>
        </p:blipFill>
        <p:spPr bwMode="auto">
          <a:xfrm>
            <a:off x="0" y="0"/>
            <a:ext cx="9153525" cy="6853238"/>
          </a:xfrm>
          <a:prstGeom prst="rect">
            <a:avLst/>
          </a:prstGeom>
          <a:noFill/>
          <a:ln w="9525">
            <a:noFill/>
            <a:miter lim="800000"/>
            <a:headEnd/>
            <a:tailEnd/>
          </a:ln>
        </p:spPr>
      </p:pic>
      <p:sp>
        <p:nvSpPr>
          <p:cNvPr id="10" name="Rectangle 11"/>
          <p:cNvSpPr>
            <a:spLocks noChangeArrowheads="1"/>
          </p:cNvSpPr>
          <p:nvPr/>
        </p:nvSpPr>
        <p:spPr bwMode="auto">
          <a:xfrm rot="1080000">
            <a:off x="2382709" y="2390532"/>
            <a:ext cx="220834" cy="1006108"/>
          </a:xfrm>
          <a:prstGeom prst="rect">
            <a:avLst/>
          </a:prstGeom>
          <a:solidFill>
            <a:srgbClr val="7030A0"/>
          </a:solidFill>
          <a:ln w="0">
            <a:noFill/>
            <a:miter lim="800000"/>
            <a:headEnd/>
            <a:tailEnd/>
          </a:ln>
          <a:effectLst/>
          <a:scene3d>
            <a:camera prst="orthographicFront">
              <a:rot lat="0" lon="0" rev="20699999"/>
            </a:camera>
            <a:lightRig rig="threePt" dir="t"/>
          </a:scene3d>
        </p:spPr>
        <p:txBody>
          <a:bodyPr wrap="none" anchor="ctr"/>
          <a:lstStyle/>
          <a:p>
            <a:pPr>
              <a:defRPr/>
            </a:pPr>
            <a:endParaRPr lang="en-US">
              <a:solidFill>
                <a:prstClr val="black"/>
              </a:solidFill>
              <a:latin typeface="Arial" charset="0"/>
            </a:endParaRPr>
          </a:p>
        </p:txBody>
      </p:sp>
      <p:sp>
        <p:nvSpPr>
          <p:cNvPr id="11" name="Rectangle 20"/>
          <p:cNvSpPr>
            <a:spLocks noChangeArrowheads="1"/>
          </p:cNvSpPr>
          <p:nvPr/>
        </p:nvSpPr>
        <p:spPr bwMode="auto">
          <a:xfrm rot="1080000">
            <a:off x="3579049" y="3099192"/>
            <a:ext cx="220834" cy="1006108"/>
          </a:xfrm>
          <a:prstGeom prst="rect">
            <a:avLst/>
          </a:prstGeom>
          <a:solidFill>
            <a:srgbClr val="7030A0"/>
          </a:solidFill>
          <a:ln w="25400">
            <a:noFill/>
            <a:miter lim="800000"/>
            <a:headEnd/>
            <a:tailEnd/>
          </a:ln>
          <a:effectLst/>
          <a:scene3d>
            <a:camera prst="orthographicFront">
              <a:rot lat="0" lon="0" rev="300000"/>
            </a:camera>
            <a:lightRig rig="threePt" dir="t"/>
          </a:scene3d>
        </p:spPr>
        <p:txBody>
          <a:bodyPr wrap="none" anchor="ctr"/>
          <a:lstStyle/>
          <a:p>
            <a:pPr>
              <a:defRPr/>
            </a:pPr>
            <a:endParaRPr lang="en-US">
              <a:solidFill>
                <a:prstClr val="black"/>
              </a:solidFill>
              <a:latin typeface="Arial" charset="0"/>
            </a:endParaRPr>
          </a:p>
        </p:txBody>
      </p:sp>
      <p:sp>
        <p:nvSpPr>
          <p:cNvPr id="12" name="Rectangle 21"/>
          <p:cNvSpPr>
            <a:spLocks noChangeArrowheads="1"/>
          </p:cNvSpPr>
          <p:nvPr/>
        </p:nvSpPr>
        <p:spPr bwMode="auto">
          <a:xfrm rot="1380000">
            <a:off x="3105289" y="2860612"/>
            <a:ext cx="220834" cy="1006108"/>
          </a:xfrm>
          <a:prstGeom prst="rect">
            <a:avLst/>
          </a:prstGeom>
          <a:solidFill>
            <a:srgbClr val="33CCCC"/>
          </a:solidFill>
          <a:ln w="25400">
            <a:noFill/>
            <a:miter lim="800000"/>
            <a:headEnd/>
            <a:tailEnd/>
          </a:ln>
          <a:effectLst/>
          <a:scene3d>
            <a:camera prst="orthographicFront">
              <a:rot lat="0" lon="0" rev="20999999"/>
            </a:camera>
            <a:lightRig rig="threePt" dir="t"/>
          </a:scene3d>
        </p:spPr>
        <p:txBody>
          <a:bodyPr wrap="none" anchor="ctr"/>
          <a:lstStyle/>
          <a:p>
            <a:pPr>
              <a:defRPr/>
            </a:pPr>
            <a:endParaRPr lang="en-US">
              <a:solidFill>
                <a:prstClr val="black"/>
              </a:solidFill>
              <a:latin typeface="Arial" charset="0"/>
            </a:endParaRPr>
          </a:p>
        </p:txBody>
      </p:sp>
      <p:sp>
        <p:nvSpPr>
          <p:cNvPr id="75782" name="Rectangle 22"/>
          <p:cNvSpPr>
            <a:spLocks noChangeArrowheads="1"/>
          </p:cNvSpPr>
          <p:nvPr/>
        </p:nvSpPr>
        <p:spPr bwMode="auto">
          <a:xfrm rot="-780000">
            <a:off x="4545013" y="3141663"/>
            <a:ext cx="244475" cy="979487"/>
          </a:xfrm>
          <a:prstGeom prst="rect">
            <a:avLst/>
          </a:prstGeom>
          <a:solidFill>
            <a:srgbClr val="33CCCC"/>
          </a:solidFill>
          <a:ln w="25400">
            <a:noFill/>
            <a:miter lim="800000"/>
            <a:headEnd/>
            <a:tailEnd/>
          </a:ln>
        </p:spPr>
        <p:txBody>
          <a:bodyPr wrap="none" anchor="ctr"/>
          <a:lstStyle/>
          <a:p>
            <a:endParaRPr lang="en-US">
              <a:solidFill>
                <a:prstClr val="black"/>
              </a:solidFill>
            </a:endParaRPr>
          </a:p>
        </p:txBody>
      </p:sp>
      <p:sp>
        <p:nvSpPr>
          <p:cNvPr id="75783" name="Rectangle 23"/>
          <p:cNvSpPr>
            <a:spLocks noChangeArrowheads="1"/>
          </p:cNvSpPr>
          <p:nvPr/>
        </p:nvSpPr>
        <p:spPr bwMode="auto">
          <a:xfrm rot="-780000">
            <a:off x="6678613" y="2563813"/>
            <a:ext cx="220662" cy="1004887"/>
          </a:xfrm>
          <a:prstGeom prst="rect">
            <a:avLst/>
          </a:prstGeom>
          <a:solidFill>
            <a:srgbClr val="33CCCC"/>
          </a:solidFill>
          <a:ln w="25400">
            <a:noFill/>
            <a:miter lim="800000"/>
            <a:headEnd/>
            <a:tailEnd/>
          </a:ln>
        </p:spPr>
        <p:txBody>
          <a:bodyPr wrap="none" anchor="ctr"/>
          <a:lstStyle/>
          <a:p>
            <a:endParaRPr lang="en-US">
              <a:solidFill>
                <a:prstClr val="black"/>
              </a:solidFill>
            </a:endParaRPr>
          </a:p>
        </p:txBody>
      </p:sp>
      <p:sp>
        <p:nvSpPr>
          <p:cNvPr id="15" name="Rectangle 24"/>
          <p:cNvSpPr>
            <a:spLocks noChangeArrowheads="1"/>
          </p:cNvSpPr>
          <p:nvPr/>
        </p:nvSpPr>
        <p:spPr bwMode="auto">
          <a:xfrm rot="1080000">
            <a:off x="4040873" y="3145195"/>
            <a:ext cx="224054" cy="1036552"/>
          </a:xfrm>
          <a:prstGeom prst="rect">
            <a:avLst/>
          </a:prstGeom>
          <a:solidFill>
            <a:srgbClr val="FFFFFF"/>
          </a:solidFill>
          <a:ln w="25400">
            <a:noFill/>
            <a:miter lim="800000"/>
            <a:headEnd/>
            <a:tailEnd/>
          </a:ln>
          <a:effectLst/>
          <a:scene3d>
            <a:camera prst="orthographicFront">
              <a:rot lat="0" lon="0" rev="900000"/>
            </a:camera>
            <a:lightRig rig="threePt" dir="t"/>
          </a:scene3d>
        </p:spPr>
        <p:txBody>
          <a:bodyPr wrap="none" anchor="ctr"/>
          <a:lstStyle/>
          <a:p>
            <a:pPr>
              <a:defRPr/>
            </a:pPr>
            <a:endParaRPr lang="en-US">
              <a:solidFill>
                <a:prstClr val="black"/>
              </a:solidFill>
              <a:latin typeface="Arial" charset="0"/>
            </a:endParaRPr>
          </a:p>
        </p:txBody>
      </p:sp>
      <p:sp>
        <p:nvSpPr>
          <p:cNvPr id="75785" name="Rectangle 26"/>
          <p:cNvSpPr>
            <a:spLocks noChangeArrowheads="1"/>
          </p:cNvSpPr>
          <p:nvPr/>
        </p:nvSpPr>
        <p:spPr bwMode="auto">
          <a:xfrm rot="-780000">
            <a:off x="5368925" y="2944813"/>
            <a:ext cx="220663" cy="1004887"/>
          </a:xfrm>
          <a:prstGeom prst="rect">
            <a:avLst/>
          </a:prstGeom>
          <a:solidFill>
            <a:srgbClr val="FFFFFF"/>
          </a:solidFill>
          <a:ln w="25400">
            <a:noFill/>
            <a:miter lim="800000"/>
            <a:headEnd/>
            <a:tailEnd/>
          </a:ln>
        </p:spPr>
        <p:txBody>
          <a:bodyPr wrap="none" anchor="ctr"/>
          <a:lstStyle/>
          <a:p>
            <a:endParaRPr lang="en-US">
              <a:solidFill>
                <a:prstClr val="black"/>
              </a:solidFill>
            </a:endParaRPr>
          </a:p>
        </p:txBody>
      </p:sp>
      <p:sp>
        <p:nvSpPr>
          <p:cNvPr id="19" name="Rectangle 31"/>
          <p:cNvSpPr>
            <a:spLocks noChangeArrowheads="1"/>
          </p:cNvSpPr>
          <p:nvPr/>
        </p:nvSpPr>
        <p:spPr bwMode="auto">
          <a:xfrm rot="1080000">
            <a:off x="2729504" y="2650564"/>
            <a:ext cx="220835" cy="1006109"/>
          </a:xfrm>
          <a:prstGeom prst="rect">
            <a:avLst/>
          </a:prstGeom>
          <a:solidFill>
            <a:srgbClr val="99CC00"/>
          </a:solidFill>
          <a:ln w="25400">
            <a:noFill/>
            <a:miter lim="800000"/>
            <a:headEnd/>
            <a:tailEnd/>
          </a:ln>
          <a:effectLst/>
          <a:scene3d>
            <a:camera prst="orthographicFront">
              <a:rot lat="0" lon="0" rev="20699999"/>
            </a:camera>
            <a:lightRig rig="threePt" dir="t"/>
          </a:scene3d>
        </p:spPr>
        <p:txBody>
          <a:bodyPr wrap="none" anchor="ctr"/>
          <a:lstStyle/>
          <a:p>
            <a:pPr>
              <a:defRPr/>
            </a:pPr>
            <a:endParaRPr lang="en-US">
              <a:solidFill>
                <a:prstClr val="black"/>
              </a:solidFill>
              <a:latin typeface="Arial" charset="0"/>
            </a:endParaRPr>
          </a:p>
        </p:txBody>
      </p:sp>
      <p:sp>
        <p:nvSpPr>
          <p:cNvPr id="75787" name="Rectangle 32"/>
          <p:cNvSpPr>
            <a:spLocks noChangeArrowheads="1"/>
          </p:cNvSpPr>
          <p:nvPr/>
        </p:nvSpPr>
        <p:spPr bwMode="auto">
          <a:xfrm rot="-780000">
            <a:off x="5826125" y="2792413"/>
            <a:ext cx="220663" cy="1004887"/>
          </a:xfrm>
          <a:prstGeom prst="rect">
            <a:avLst/>
          </a:prstGeom>
          <a:solidFill>
            <a:srgbClr val="99CC00"/>
          </a:solidFill>
          <a:ln w="25400">
            <a:noFill/>
            <a:miter lim="800000"/>
            <a:headEnd/>
            <a:tailEnd/>
          </a:ln>
        </p:spPr>
        <p:txBody>
          <a:bodyPr wrap="none" anchor="ctr"/>
          <a:lstStyle/>
          <a:p>
            <a:endParaRPr lang="en-US">
              <a:solidFill>
                <a:prstClr val="black"/>
              </a:solidFill>
            </a:endParaRPr>
          </a:p>
        </p:txBody>
      </p:sp>
      <p:pic>
        <p:nvPicPr>
          <p:cNvPr id="75788" name="Rectangle 20"/>
          <p:cNvPicPr>
            <a:picLocks noChangeArrowheads="1"/>
          </p:cNvPicPr>
          <p:nvPr/>
        </p:nvPicPr>
        <p:blipFill>
          <a:blip r:embed="rId4" cstate="print"/>
          <a:srcRect/>
          <a:stretch>
            <a:fillRect/>
          </a:stretch>
        </p:blipFill>
        <p:spPr bwMode="auto">
          <a:xfrm rot="-660000">
            <a:off x="5943600" y="2590800"/>
            <a:ext cx="871538" cy="1169988"/>
          </a:xfrm>
          <a:prstGeom prst="rect">
            <a:avLst/>
          </a:prstGeom>
          <a:noFill/>
          <a:ln w="9525">
            <a:noFill/>
            <a:miter lim="800000"/>
            <a:headEnd/>
            <a:tailEnd/>
          </a:ln>
        </p:spPr>
      </p:pic>
      <p:sp>
        <p:nvSpPr>
          <p:cNvPr id="75789" name="Rectangle 26"/>
          <p:cNvSpPr>
            <a:spLocks noChangeArrowheads="1"/>
          </p:cNvSpPr>
          <p:nvPr/>
        </p:nvSpPr>
        <p:spPr bwMode="auto">
          <a:xfrm rot="1980000">
            <a:off x="2057400" y="2057400"/>
            <a:ext cx="220663" cy="1004888"/>
          </a:xfrm>
          <a:prstGeom prst="rect">
            <a:avLst/>
          </a:prstGeom>
          <a:solidFill>
            <a:srgbClr val="FFFFFF"/>
          </a:solidFill>
          <a:ln w="25400">
            <a:noFill/>
            <a:miter lim="800000"/>
            <a:headEnd/>
            <a:tailEnd/>
          </a:ln>
        </p:spPr>
        <p:txBody>
          <a:bodyPr wrap="none" anchor="ctr"/>
          <a:lstStyle/>
          <a:p>
            <a:endParaRPr lang="en-US">
              <a:solidFill>
                <a:prstClr val="black"/>
              </a:solidFill>
            </a:endParaRPr>
          </a:p>
        </p:txBody>
      </p:sp>
      <p:sp>
        <p:nvSpPr>
          <p:cNvPr id="75790" name="Rectangle 32"/>
          <p:cNvSpPr>
            <a:spLocks noChangeArrowheads="1"/>
          </p:cNvSpPr>
          <p:nvPr/>
        </p:nvSpPr>
        <p:spPr bwMode="auto">
          <a:xfrm rot="-780000">
            <a:off x="4953000" y="3048000"/>
            <a:ext cx="220663" cy="1004888"/>
          </a:xfrm>
          <a:prstGeom prst="rect">
            <a:avLst/>
          </a:prstGeom>
          <a:solidFill>
            <a:srgbClr val="99CC00"/>
          </a:solidFill>
          <a:ln w="25400">
            <a:noFill/>
            <a:miter lim="800000"/>
            <a:headEnd/>
            <a:tailEnd/>
          </a:ln>
        </p:spPr>
        <p:txBody>
          <a:bodyPr wrap="none" anchor="ctr"/>
          <a:lstStyle/>
          <a:p>
            <a:endParaRPr lang="en-US">
              <a:solidFill>
                <a:prstClr val="black"/>
              </a:solidFill>
            </a:endParaRPr>
          </a:p>
        </p:txBody>
      </p:sp>
      <p:sp>
        <p:nvSpPr>
          <p:cNvPr id="34" name="Oval 33"/>
          <p:cNvSpPr/>
          <p:nvPr/>
        </p:nvSpPr>
        <p:spPr>
          <a:xfrm>
            <a:off x="619125" y="4876800"/>
            <a:ext cx="228600" cy="2286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7" name="Oval 36"/>
          <p:cNvSpPr/>
          <p:nvPr/>
        </p:nvSpPr>
        <p:spPr>
          <a:xfrm>
            <a:off x="619125" y="5638800"/>
            <a:ext cx="228600" cy="22860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3" name="Oval 42"/>
          <p:cNvSpPr/>
          <p:nvPr/>
        </p:nvSpPr>
        <p:spPr>
          <a:xfrm>
            <a:off x="619125" y="5257800"/>
            <a:ext cx="228600" cy="228600"/>
          </a:xfrm>
          <a:prstGeom prst="ellipse">
            <a:avLst/>
          </a:prstGeom>
          <a:solidFill>
            <a:srgbClr val="99CC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44" name="Oval 43"/>
          <p:cNvSpPr/>
          <p:nvPr/>
        </p:nvSpPr>
        <p:spPr>
          <a:xfrm>
            <a:off x="619125" y="6019800"/>
            <a:ext cx="228600" cy="2286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5795" name="TextBox 33"/>
          <p:cNvSpPr txBox="1">
            <a:spLocks noChangeArrowheads="1"/>
          </p:cNvSpPr>
          <p:nvPr/>
        </p:nvSpPr>
        <p:spPr bwMode="auto">
          <a:xfrm>
            <a:off x="847725" y="4800600"/>
            <a:ext cx="1006750" cy="338554"/>
          </a:xfrm>
          <a:prstGeom prst="rect">
            <a:avLst/>
          </a:prstGeom>
          <a:noFill/>
          <a:ln w="9525">
            <a:noFill/>
            <a:miter lim="800000"/>
            <a:headEnd/>
            <a:tailEnd/>
          </a:ln>
        </p:spPr>
        <p:txBody>
          <a:bodyPr wrap="none">
            <a:spAutoFit/>
          </a:bodyPr>
          <a:lstStyle/>
          <a:p>
            <a:r>
              <a:rPr lang="en-US" sz="1600" b="1" dirty="0">
                <a:solidFill>
                  <a:srgbClr val="FFFF00"/>
                </a:solidFill>
              </a:rPr>
              <a:t>CONTROL</a:t>
            </a:r>
          </a:p>
        </p:txBody>
      </p:sp>
      <p:sp>
        <p:nvSpPr>
          <p:cNvPr id="75796" name="TextBox 42"/>
          <p:cNvSpPr txBox="1">
            <a:spLocks noChangeArrowheads="1"/>
          </p:cNvSpPr>
          <p:nvPr/>
        </p:nvSpPr>
        <p:spPr bwMode="auto">
          <a:xfrm>
            <a:off x="847725" y="5605463"/>
            <a:ext cx="785793" cy="338554"/>
          </a:xfrm>
          <a:prstGeom prst="rect">
            <a:avLst/>
          </a:prstGeom>
          <a:noFill/>
          <a:ln w="9525">
            <a:noFill/>
            <a:miter lim="800000"/>
            <a:headEnd/>
            <a:tailEnd/>
          </a:ln>
        </p:spPr>
        <p:txBody>
          <a:bodyPr wrap="none">
            <a:spAutoFit/>
          </a:bodyPr>
          <a:lstStyle/>
          <a:p>
            <a:r>
              <a:rPr lang="en-US" sz="1600" b="1" dirty="0">
                <a:solidFill>
                  <a:srgbClr val="FFFF00"/>
                </a:solidFill>
              </a:rPr>
              <a:t>WATER</a:t>
            </a:r>
          </a:p>
        </p:txBody>
      </p:sp>
      <p:sp>
        <p:nvSpPr>
          <p:cNvPr id="75797" name="TextBox 43"/>
          <p:cNvSpPr txBox="1">
            <a:spLocks noChangeArrowheads="1"/>
          </p:cNvSpPr>
          <p:nvPr/>
        </p:nvSpPr>
        <p:spPr bwMode="auto">
          <a:xfrm>
            <a:off x="847725" y="5224463"/>
            <a:ext cx="1156663" cy="338554"/>
          </a:xfrm>
          <a:prstGeom prst="rect">
            <a:avLst/>
          </a:prstGeom>
          <a:noFill/>
          <a:ln w="9525">
            <a:noFill/>
            <a:miter lim="800000"/>
            <a:headEnd/>
            <a:tailEnd/>
          </a:ln>
        </p:spPr>
        <p:txBody>
          <a:bodyPr wrap="none">
            <a:spAutoFit/>
          </a:bodyPr>
          <a:lstStyle/>
          <a:p>
            <a:r>
              <a:rPr lang="en-US" sz="1600" b="1" dirty="0">
                <a:solidFill>
                  <a:srgbClr val="FFFF00"/>
                </a:solidFill>
              </a:rPr>
              <a:t>NUTRIENTS</a:t>
            </a:r>
          </a:p>
        </p:txBody>
      </p:sp>
      <p:sp>
        <p:nvSpPr>
          <p:cNvPr id="75798" name="TextBox 45"/>
          <p:cNvSpPr txBox="1">
            <a:spLocks noChangeArrowheads="1"/>
          </p:cNvSpPr>
          <p:nvPr/>
        </p:nvSpPr>
        <p:spPr bwMode="auto">
          <a:xfrm>
            <a:off x="847725" y="5986463"/>
            <a:ext cx="2046329" cy="338554"/>
          </a:xfrm>
          <a:prstGeom prst="rect">
            <a:avLst/>
          </a:prstGeom>
          <a:noFill/>
          <a:ln w="9525">
            <a:noFill/>
            <a:miter lim="800000"/>
            <a:headEnd/>
            <a:tailEnd/>
          </a:ln>
        </p:spPr>
        <p:txBody>
          <a:bodyPr wrap="none">
            <a:spAutoFit/>
          </a:bodyPr>
          <a:lstStyle/>
          <a:p>
            <a:r>
              <a:rPr lang="en-US" sz="1600" b="1" dirty="0">
                <a:solidFill>
                  <a:srgbClr val="FFFF00"/>
                </a:solidFill>
              </a:rPr>
              <a:t>WATER  +  NUTRIENTS</a:t>
            </a:r>
          </a:p>
        </p:txBody>
      </p:sp>
      <p:sp>
        <p:nvSpPr>
          <p:cNvPr id="75799" name="Rectangle 32"/>
          <p:cNvSpPr>
            <a:spLocks noChangeArrowheads="1"/>
          </p:cNvSpPr>
          <p:nvPr/>
        </p:nvSpPr>
        <p:spPr bwMode="auto">
          <a:xfrm>
            <a:off x="3940175" y="4300538"/>
            <a:ext cx="3505200" cy="461962"/>
          </a:xfrm>
          <a:prstGeom prst="rect">
            <a:avLst/>
          </a:prstGeom>
          <a:noFill/>
          <a:ln w="9525">
            <a:noFill/>
            <a:miter lim="800000"/>
            <a:headEnd/>
            <a:tailEnd/>
          </a:ln>
        </p:spPr>
        <p:txBody>
          <a:bodyPr>
            <a:spAutoFit/>
          </a:bodyPr>
          <a:lstStyle/>
          <a:p>
            <a:pPr>
              <a:spcBef>
                <a:spcPct val="20000"/>
              </a:spcBef>
            </a:pPr>
            <a:r>
              <a:rPr lang="en-US" sz="2400" dirty="0">
                <a:solidFill>
                  <a:srgbClr val="FFFF00"/>
                </a:solidFill>
              </a:rPr>
              <a:t>10m x 70m plots</a:t>
            </a:r>
          </a:p>
        </p:txBody>
      </p:sp>
      <p:sp>
        <p:nvSpPr>
          <p:cNvPr id="33" name="Title 1"/>
          <p:cNvSpPr txBox="1">
            <a:spLocks/>
          </p:cNvSpPr>
          <p:nvPr/>
        </p:nvSpPr>
        <p:spPr bwMode="auto">
          <a:xfrm>
            <a:off x="0" y="0"/>
            <a:ext cx="4956175" cy="2105025"/>
          </a:xfrm>
          <a:prstGeom prst="rect">
            <a:avLst/>
          </a:prstGeom>
          <a:solidFill>
            <a:schemeClr val="tx1"/>
          </a:solidFill>
          <a:ln w="9525">
            <a:noFill/>
            <a:miter lim="800000"/>
            <a:headEnd/>
            <a:tailEnd/>
          </a:ln>
        </p:spPr>
        <p:txBody>
          <a:bodyPr anchor="ctr"/>
          <a:lstStyle/>
          <a:p>
            <a:pPr algn="ctr">
              <a:defRPr/>
            </a:pPr>
            <a:r>
              <a:rPr lang="en-US" sz="4400" kern="0" dirty="0">
                <a:solidFill>
                  <a:srgbClr val="FFFF00"/>
                </a:solidFill>
              </a:rPr>
              <a:t>Resource manipulation experiment</a:t>
            </a:r>
          </a:p>
        </p:txBody>
      </p:sp>
    </p:spTree>
    <p:extLst>
      <p:ext uri="{BB962C8B-B14F-4D97-AF65-F5344CB8AC3E}">
        <p14:creationId xmlns:p14="http://schemas.microsoft.com/office/powerpoint/2010/main" val="36409741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28600"/>
            <a:ext cx="9144000" cy="1470025"/>
          </a:xfrm>
        </p:spPr>
        <p:txBody>
          <a:bodyPr>
            <a:normAutofit/>
          </a:bodyPr>
          <a:lstStyle/>
          <a:p>
            <a:r>
              <a:rPr lang="en-US" sz="3100" b="1" dirty="0" smtClean="0">
                <a:solidFill>
                  <a:srgbClr val="FFFF00"/>
                </a:solidFill>
              </a:rPr>
              <a:t>What determines tree cover in savannas?</a:t>
            </a:r>
            <a:endParaRPr lang="en-US" dirty="0">
              <a:solidFill>
                <a:srgbClr val="FFFF00"/>
              </a:solidFill>
            </a:endParaRPr>
          </a:p>
        </p:txBody>
      </p:sp>
      <p:pic>
        <p:nvPicPr>
          <p:cNvPr id="4" name="Picture 4"/>
          <p:cNvPicPr>
            <a:picLocks noChangeAspect="1" noChangeArrowheads="1"/>
          </p:cNvPicPr>
          <p:nvPr/>
        </p:nvPicPr>
        <p:blipFill>
          <a:blip r:embed="rId3" cstate="print"/>
          <a:srcRect/>
          <a:stretch>
            <a:fillRect/>
          </a:stretch>
        </p:blipFill>
        <p:spPr bwMode="auto">
          <a:xfrm>
            <a:off x="0" y="1564319"/>
            <a:ext cx="9163050" cy="4829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1426988928"/>
              </p:ext>
            </p:extLst>
          </p:nvPr>
        </p:nvGraphicFramePr>
        <p:xfrm>
          <a:off x="1190614" y="368564"/>
          <a:ext cx="7610486" cy="6268084"/>
        </p:xfrm>
        <a:graphic>
          <a:graphicData uri="http://schemas.openxmlformats.org/presentationml/2006/ole">
            <mc:AlternateContent xmlns:mc="http://schemas.openxmlformats.org/markup-compatibility/2006">
              <mc:Choice xmlns:v="urn:schemas-microsoft-com:vml" Requires="v">
                <p:oleObj spid="_x0000_s822308" name="SPW 10.0 Graph" r:id="rId3" imgW="7772400" imgH="6400800" progId="SigmaPlotGraphicObject.9">
                  <p:embed/>
                </p:oleObj>
              </mc:Choice>
              <mc:Fallback>
                <p:oleObj name="SPW 10.0 Graph" r:id="rId3" imgW="7772400" imgH="6400800" progId="SigmaPlotGraphicObject.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614" y="368564"/>
                        <a:ext cx="7610486" cy="6268084"/>
                      </a:xfrm>
                      <a:prstGeom prst="rect">
                        <a:avLst/>
                      </a:prstGeom>
                      <a:noFill/>
                      <a:extLst/>
                    </p:spPr>
                  </p:pic>
                </p:oleObj>
              </mc:Fallback>
            </mc:AlternateContent>
          </a:graphicData>
        </a:graphic>
      </p:graphicFrame>
      <p:sp>
        <p:nvSpPr>
          <p:cNvPr id="2" name="Title 1"/>
          <p:cNvSpPr>
            <a:spLocks noGrp="1"/>
          </p:cNvSpPr>
          <p:nvPr>
            <p:ph type="title"/>
          </p:nvPr>
        </p:nvSpPr>
        <p:spPr/>
        <p:txBody>
          <a:bodyPr>
            <a:normAutofit fontScale="90000"/>
          </a:bodyPr>
          <a:lstStyle/>
          <a:p>
            <a:r>
              <a:rPr lang="en-US" dirty="0" smtClean="0"/>
              <a:t>Tree growth is more strongly limited by nutrients than by water</a:t>
            </a:r>
            <a:endParaRPr lang="en-US" dirty="0"/>
          </a:p>
        </p:txBody>
      </p:sp>
    </p:spTree>
    <p:extLst>
      <p:ext uri="{BB962C8B-B14F-4D97-AF65-F5344CB8AC3E}">
        <p14:creationId xmlns:p14="http://schemas.microsoft.com/office/powerpoint/2010/main" val="4080758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solidFill>
                <a:prstClr val="black"/>
              </a:solidFill>
            </a:endParaRPr>
          </a:p>
        </p:txBody>
      </p:sp>
      <p:graphicFrame>
        <p:nvGraphicFramePr>
          <p:cNvPr id="13314" name="Object 1"/>
          <p:cNvGraphicFramePr>
            <a:graphicFrameLocks noChangeAspect="1"/>
          </p:cNvGraphicFramePr>
          <p:nvPr>
            <p:extLst>
              <p:ext uri="{D42A27DB-BD31-4B8C-83A1-F6EECF244321}">
                <p14:modId xmlns:p14="http://schemas.microsoft.com/office/powerpoint/2010/main" val="565478931"/>
              </p:ext>
            </p:extLst>
          </p:nvPr>
        </p:nvGraphicFramePr>
        <p:xfrm>
          <a:off x="9913882" y="0"/>
          <a:ext cx="5646737" cy="4454525"/>
        </p:xfrm>
        <a:graphic>
          <a:graphicData uri="http://schemas.openxmlformats.org/presentationml/2006/ole">
            <mc:AlternateContent xmlns:mc="http://schemas.openxmlformats.org/markup-compatibility/2006">
              <mc:Choice xmlns:v="urn:schemas-microsoft-com:vml" Requires="v">
                <p:oleObj spid="_x0000_s823333" name="SPW 10.0 Graph" r:id="rId3" imgW="5379120" imgH="4236120" progId="SigmaPlotGraphicObject.9">
                  <p:embed/>
                </p:oleObj>
              </mc:Choice>
              <mc:Fallback>
                <p:oleObj name="SPW 10.0 Graph" r:id="rId3" imgW="5379120" imgH="4236120" progId="SigmaPlotGraphicObject.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13882" y="0"/>
                        <a:ext cx="5646737" cy="445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8" name="TextBox 4"/>
          <p:cNvSpPr txBox="1">
            <a:spLocks noChangeArrowheads="1"/>
          </p:cNvSpPr>
          <p:nvPr/>
        </p:nvSpPr>
        <p:spPr bwMode="auto">
          <a:xfrm>
            <a:off x="209550" y="457200"/>
            <a:ext cx="8335963" cy="523220"/>
          </a:xfrm>
          <a:prstGeom prst="rect">
            <a:avLst/>
          </a:prstGeom>
          <a:noFill/>
          <a:ln w="9525">
            <a:noFill/>
            <a:miter lim="800000"/>
            <a:headEnd/>
            <a:tailEnd/>
          </a:ln>
        </p:spPr>
        <p:txBody>
          <a:bodyPr wrap="square">
            <a:spAutoFit/>
          </a:bodyPr>
          <a:lstStyle/>
          <a:p>
            <a:r>
              <a:rPr lang="en-US" sz="2800" dirty="0" smtClean="0">
                <a:solidFill>
                  <a:prstClr val="black"/>
                </a:solidFill>
              </a:rPr>
              <a:t>High-resource sites permit more rapid canopy closure</a:t>
            </a:r>
            <a:endParaRPr lang="en-US" sz="2800" dirty="0">
              <a:solidFill>
                <a:prstClr val="black"/>
              </a:solidFill>
            </a:endParaRPr>
          </a:p>
        </p:txBody>
      </p:sp>
      <p:graphicFrame>
        <p:nvGraphicFramePr>
          <p:cNvPr id="2" name="Chart 1"/>
          <p:cNvGraphicFramePr/>
          <p:nvPr>
            <p:extLst>
              <p:ext uri="{D42A27DB-BD31-4B8C-83A1-F6EECF244321}">
                <p14:modId xmlns:p14="http://schemas.microsoft.com/office/powerpoint/2010/main" val="846260513"/>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5"/>
          </a:graphicData>
        </a:graphic>
      </p:graphicFrame>
      <p:sp>
        <p:nvSpPr>
          <p:cNvPr id="3" name="TextBox 2"/>
          <p:cNvSpPr txBox="1"/>
          <p:nvPr/>
        </p:nvSpPr>
        <p:spPr>
          <a:xfrm>
            <a:off x="6368155" y="1519534"/>
            <a:ext cx="2423420" cy="461665"/>
          </a:xfrm>
          <a:prstGeom prst="rect">
            <a:avLst/>
          </a:prstGeom>
          <a:noFill/>
        </p:spPr>
        <p:txBody>
          <a:bodyPr wrap="none" rtlCol="0">
            <a:spAutoFit/>
          </a:bodyPr>
          <a:lstStyle/>
          <a:p>
            <a:r>
              <a:rPr lang="en-US" sz="2400" dirty="0" smtClean="0">
                <a:solidFill>
                  <a:schemeClr val="accent1">
                    <a:lumMod val="50000"/>
                  </a:schemeClr>
                </a:solidFill>
              </a:rPr>
              <a:t>High resource site</a:t>
            </a:r>
            <a:endParaRPr lang="en-US" sz="2400" dirty="0">
              <a:solidFill>
                <a:schemeClr val="accent1">
                  <a:lumMod val="50000"/>
                </a:schemeClr>
              </a:solidFill>
            </a:endParaRPr>
          </a:p>
        </p:txBody>
      </p:sp>
      <p:sp>
        <p:nvSpPr>
          <p:cNvPr id="7" name="TextBox 6"/>
          <p:cNvSpPr txBox="1"/>
          <p:nvPr/>
        </p:nvSpPr>
        <p:spPr>
          <a:xfrm>
            <a:off x="6484232" y="2219384"/>
            <a:ext cx="2364493" cy="461665"/>
          </a:xfrm>
          <a:prstGeom prst="rect">
            <a:avLst/>
          </a:prstGeom>
          <a:noFill/>
        </p:spPr>
        <p:txBody>
          <a:bodyPr wrap="none" rtlCol="0">
            <a:spAutoFit/>
          </a:bodyPr>
          <a:lstStyle/>
          <a:p>
            <a:r>
              <a:rPr lang="en-US" sz="2400" dirty="0" smtClean="0">
                <a:solidFill>
                  <a:schemeClr val="accent2">
                    <a:lumMod val="75000"/>
                  </a:schemeClr>
                </a:solidFill>
              </a:rPr>
              <a:t>Low resource site</a:t>
            </a:r>
            <a:endParaRPr lang="en-US" sz="2400" dirty="0">
              <a:solidFill>
                <a:schemeClr val="accent2">
                  <a:lumMod val="75000"/>
                </a:schemeClr>
              </a:solidFill>
            </a:endParaRPr>
          </a:p>
        </p:txBody>
      </p:sp>
      <p:cxnSp>
        <p:nvCxnSpPr>
          <p:cNvPr id="5" name="Straight Connector 4"/>
          <p:cNvCxnSpPr/>
          <p:nvPr/>
        </p:nvCxnSpPr>
        <p:spPr>
          <a:xfrm>
            <a:off x="2247900" y="2743200"/>
            <a:ext cx="4800600" cy="0"/>
          </a:xfrm>
          <a:prstGeom prst="line">
            <a:avLst/>
          </a:prstGeom>
          <a:ln w="38100">
            <a:solidFill>
              <a:schemeClr val="bg2">
                <a:lumMod val="2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318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chart seriesIdx="1" categoryIdx="-4" bldStep="series"/>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chart seriesIdx="2"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series"/>
        </p:bldSub>
      </p:bldGraphic>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4663"/>
            <a:ext cx="8229600" cy="1143000"/>
          </a:xfrm>
        </p:spPr>
        <p:txBody>
          <a:bodyPr>
            <a:normAutofit fontScale="90000"/>
          </a:bodyPr>
          <a:lstStyle/>
          <a:p>
            <a:r>
              <a:rPr lang="en-US" dirty="0" smtClean="0">
                <a:solidFill>
                  <a:srgbClr val="3606E8"/>
                </a:solidFill>
              </a:rPr>
              <a:t>At what point is each thresholds reached?</a:t>
            </a:r>
            <a:endParaRPr lang="en-US" dirty="0">
              <a:solidFill>
                <a:srgbClr val="3606E8"/>
              </a:solidFill>
            </a:endParaRPr>
          </a:p>
        </p:txBody>
      </p:sp>
      <p:sp>
        <p:nvSpPr>
          <p:cNvPr id="3" name="Content Placeholder 2"/>
          <p:cNvSpPr>
            <a:spLocks noGrp="1"/>
          </p:cNvSpPr>
          <p:nvPr>
            <p:ph sz="half" idx="1"/>
          </p:nvPr>
        </p:nvSpPr>
        <p:spPr>
          <a:xfrm>
            <a:off x="0" y="1881100"/>
            <a:ext cx="9144000" cy="4525963"/>
          </a:xfrm>
        </p:spPr>
        <p:txBody>
          <a:bodyPr>
            <a:normAutofit/>
          </a:bodyPr>
          <a:lstStyle/>
          <a:p>
            <a:r>
              <a:rPr lang="en-US" sz="3200" dirty="0" smtClean="0"/>
              <a:t>How big must a tree be to avoid </a:t>
            </a:r>
            <a:r>
              <a:rPr lang="en-US" sz="3200" dirty="0" err="1" smtClean="0"/>
              <a:t>topkill</a:t>
            </a:r>
            <a:r>
              <a:rPr lang="en-US" sz="3200" dirty="0" smtClean="0"/>
              <a:t>?</a:t>
            </a:r>
          </a:p>
          <a:p>
            <a:r>
              <a:rPr lang="en-US" sz="3200" dirty="0" smtClean="0"/>
              <a:t>How dense must the canopy be to substantially reduce flammability?</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330755" name="Object 3"/>
          <p:cNvGraphicFramePr>
            <a:graphicFrameLocks noChangeAspect="1"/>
          </p:cNvGraphicFramePr>
          <p:nvPr/>
        </p:nvGraphicFramePr>
        <p:xfrm>
          <a:off x="-5947428" y="0"/>
          <a:ext cx="5947428" cy="4432728"/>
        </p:xfrm>
        <a:graphic>
          <a:graphicData uri="http://schemas.openxmlformats.org/presentationml/2006/ole">
            <mc:AlternateContent xmlns:mc="http://schemas.openxmlformats.org/markup-compatibility/2006">
              <mc:Choice xmlns:v="urn:schemas-microsoft-com:vml" Requires="v">
                <p:oleObj spid="_x0000_s819282" name="SPW 10.0 Graph" r:id="rId3" imgW="4277198" imgH="3218192" progId="SigmaPlotGraphicObject.9">
                  <p:embed/>
                </p:oleObj>
              </mc:Choice>
              <mc:Fallback>
                <p:oleObj name="SPW 10.0 Graph" r:id="rId3" imgW="4277198" imgH="3218192" progId="SigmaPlotGraphicObject.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7428" y="0"/>
                        <a:ext cx="5947428" cy="44327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92569" y="6317087"/>
            <a:ext cx="3712619" cy="369332"/>
          </a:xfrm>
          <a:prstGeom prst="rect">
            <a:avLst/>
          </a:prstGeom>
          <a:noFill/>
        </p:spPr>
        <p:txBody>
          <a:bodyPr wrap="none" rtlCol="0">
            <a:spAutoFit/>
          </a:bodyPr>
          <a:lstStyle/>
          <a:p>
            <a:r>
              <a:rPr lang="en-US" dirty="0" smtClean="0">
                <a:solidFill>
                  <a:prstClr val="black"/>
                </a:solidFill>
              </a:rPr>
              <a:t>Hoffmann et al (2012) Ecology Letters</a:t>
            </a:r>
            <a:endParaRPr lang="en-US" dirty="0">
              <a:solidFill>
                <a:prstClr val="black"/>
              </a:solidFill>
            </a:endParaRPr>
          </a:p>
        </p:txBody>
      </p:sp>
      <p:sp>
        <p:nvSpPr>
          <p:cNvPr id="33075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2" name="Object 4"/>
          <p:cNvGraphicFramePr>
            <a:graphicFrameLocks noChangeAspect="1"/>
          </p:cNvGraphicFramePr>
          <p:nvPr/>
        </p:nvGraphicFramePr>
        <p:xfrm>
          <a:off x="179969" y="607968"/>
          <a:ext cx="6523037" cy="5103812"/>
        </p:xfrm>
        <a:graphic>
          <a:graphicData uri="http://schemas.openxmlformats.org/presentationml/2006/ole">
            <mc:AlternateContent xmlns:mc="http://schemas.openxmlformats.org/markup-compatibility/2006">
              <mc:Choice xmlns:v="urn:schemas-microsoft-com:vml" Requires="v">
                <p:oleObj spid="_x0000_s819283" name="SPW 10.0 Graph" r:id="rId5" imgW="5563080" imgH="4348800" progId="SigmaPlotGraphicObject.9">
                  <p:embed/>
                </p:oleObj>
              </mc:Choice>
              <mc:Fallback>
                <p:oleObj name="SPW 10.0 Graph" r:id="rId5" imgW="5563080" imgH="4348800" progId="SigmaPlotGraphicObject.9">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969" y="607968"/>
                        <a:ext cx="6523037" cy="5103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1885212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330755" name="Object 3"/>
          <p:cNvGraphicFramePr>
            <a:graphicFrameLocks noChangeAspect="1"/>
          </p:cNvGraphicFramePr>
          <p:nvPr/>
        </p:nvGraphicFramePr>
        <p:xfrm>
          <a:off x="-5947428" y="0"/>
          <a:ext cx="5947428" cy="4432728"/>
        </p:xfrm>
        <a:graphic>
          <a:graphicData uri="http://schemas.openxmlformats.org/presentationml/2006/ole">
            <mc:AlternateContent xmlns:mc="http://schemas.openxmlformats.org/markup-compatibility/2006">
              <mc:Choice xmlns:v="urn:schemas-microsoft-com:vml" Requires="v">
                <p:oleObj spid="_x0000_s818260" name="SPW 10.0 Graph" r:id="rId3" imgW="4277198" imgH="3218192" progId="SigmaPlotGraphicObject.9">
                  <p:embed/>
                </p:oleObj>
              </mc:Choice>
              <mc:Fallback>
                <p:oleObj name="SPW 10.0 Graph" r:id="rId3" imgW="4277198" imgH="3218192" progId="SigmaPlotGraphicObject.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7428" y="0"/>
                        <a:ext cx="5947428" cy="44327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2792569" y="6317087"/>
            <a:ext cx="3712619" cy="369332"/>
          </a:xfrm>
          <a:prstGeom prst="rect">
            <a:avLst/>
          </a:prstGeom>
          <a:noFill/>
        </p:spPr>
        <p:txBody>
          <a:bodyPr wrap="none" rtlCol="0">
            <a:spAutoFit/>
          </a:bodyPr>
          <a:lstStyle/>
          <a:p>
            <a:r>
              <a:rPr lang="en-US" dirty="0" smtClean="0">
                <a:solidFill>
                  <a:prstClr val="black"/>
                </a:solidFill>
              </a:rPr>
              <a:t>Hoffmann et al (2012) Ecology Letters</a:t>
            </a:r>
            <a:endParaRPr lang="en-US" dirty="0">
              <a:solidFill>
                <a:prstClr val="black"/>
              </a:solidFill>
            </a:endParaRPr>
          </a:p>
        </p:txBody>
      </p:sp>
      <p:sp>
        <p:nvSpPr>
          <p:cNvPr id="33075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2" name="Object 4"/>
          <p:cNvGraphicFramePr>
            <a:graphicFrameLocks noChangeAspect="1"/>
          </p:cNvGraphicFramePr>
          <p:nvPr/>
        </p:nvGraphicFramePr>
        <p:xfrm>
          <a:off x="179969" y="607968"/>
          <a:ext cx="6523037" cy="5103812"/>
        </p:xfrm>
        <a:graphic>
          <a:graphicData uri="http://schemas.openxmlformats.org/presentationml/2006/ole">
            <mc:AlternateContent xmlns:mc="http://schemas.openxmlformats.org/markup-compatibility/2006">
              <mc:Choice xmlns:v="urn:schemas-microsoft-com:vml" Requires="v">
                <p:oleObj spid="_x0000_s818261" name="SPW 10.0 Graph" r:id="rId5" imgW="5563080" imgH="4348800" progId="SigmaPlotGraphicObject.9">
                  <p:embed/>
                </p:oleObj>
              </mc:Choice>
              <mc:Fallback>
                <p:oleObj name="SPW 10.0 Graph" r:id="rId5" imgW="5563080" imgH="4348800" progId="SigmaPlotGraphicObject.9">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969" y="607968"/>
                        <a:ext cx="6523037" cy="5103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Connector 9"/>
          <p:cNvCxnSpPr/>
          <p:nvPr/>
        </p:nvCxnSpPr>
        <p:spPr>
          <a:xfrm>
            <a:off x="1159098" y="2975017"/>
            <a:ext cx="5383370" cy="2576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7956953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330755" name="Object 3"/>
          <p:cNvGraphicFramePr>
            <a:graphicFrameLocks noChangeAspect="1"/>
          </p:cNvGraphicFramePr>
          <p:nvPr/>
        </p:nvGraphicFramePr>
        <p:xfrm>
          <a:off x="-5947428" y="0"/>
          <a:ext cx="5947428" cy="4432728"/>
        </p:xfrm>
        <a:graphic>
          <a:graphicData uri="http://schemas.openxmlformats.org/presentationml/2006/ole">
            <mc:AlternateContent xmlns:mc="http://schemas.openxmlformats.org/markup-compatibility/2006">
              <mc:Choice xmlns:v="urn:schemas-microsoft-com:vml" Requires="v">
                <p:oleObj spid="_x0000_s816215" name="SPW 10.0 Graph" r:id="rId3" imgW="4277198" imgH="3218192" progId="SigmaPlotGraphicObject.9">
                  <p:embed/>
                </p:oleObj>
              </mc:Choice>
              <mc:Fallback>
                <p:oleObj name="SPW 10.0 Graph" r:id="rId3" imgW="4277198" imgH="3218192" progId="SigmaPlotGraphicObject.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7428" y="0"/>
                        <a:ext cx="5947428" cy="44327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1"/>
          <p:cNvSpPr>
            <a:spLocks noGrp="1"/>
          </p:cNvSpPr>
          <p:nvPr>
            <p:ph type="title"/>
          </p:nvPr>
        </p:nvSpPr>
        <p:spPr>
          <a:xfrm>
            <a:off x="533400" y="-496912"/>
            <a:ext cx="8305800" cy="2084387"/>
          </a:xfrm>
        </p:spPr>
        <p:txBody>
          <a:bodyPr>
            <a:normAutofit/>
          </a:bodyPr>
          <a:lstStyle/>
          <a:p>
            <a:r>
              <a:rPr lang="en-US" sz="2800" dirty="0" smtClean="0"/>
              <a:t>A growing stem becomes fire resistant when its bark thickness exceeds 6 mm</a:t>
            </a:r>
          </a:p>
        </p:txBody>
      </p:sp>
      <p:sp>
        <p:nvSpPr>
          <p:cNvPr id="5" name="TextBox 4"/>
          <p:cNvSpPr txBox="1"/>
          <p:nvPr/>
        </p:nvSpPr>
        <p:spPr>
          <a:xfrm>
            <a:off x="2792569" y="6317087"/>
            <a:ext cx="3712619" cy="369332"/>
          </a:xfrm>
          <a:prstGeom prst="rect">
            <a:avLst/>
          </a:prstGeom>
          <a:noFill/>
        </p:spPr>
        <p:txBody>
          <a:bodyPr wrap="none" rtlCol="0">
            <a:spAutoFit/>
          </a:bodyPr>
          <a:lstStyle/>
          <a:p>
            <a:r>
              <a:rPr lang="en-US" dirty="0" smtClean="0">
                <a:solidFill>
                  <a:prstClr val="black"/>
                </a:solidFill>
              </a:rPr>
              <a:t>Hoffmann et al (2012) Ecology Letters</a:t>
            </a:r>
            <a:endParaRPr lang="en-US" dirty="0">
              <a:solidFill>
                <a:prstClr val="black"/>
              </a:solidFill>
            </a:endParaRPr>
          </a:p>
        </p:txBody>
      </p:sp>
      <p:sp>
        <p:nvSpPr>
          <p:cNvPr id="33075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graphicFrame>
        <p:nvGraphicFramePr>
          <p:cNvPr id="2" name="Object 4"/>
          <p:cNvGraphicFramePr>
            <a:graphicFrameLocks noChangeAspect="1"/>
          </p:cNvGraphicFramePr>
          <p:nvPr/>
        </p:nvGraphicFramePr>
        <p:xfrm>
          <a:off x="179969" y="607968"/>
          <a:ext cx="6523037" cy="5103812"/>
        </p:xfrm>
        <a:graphic>
          <a:graphicData uri="http://schemas.openxmlformats.org/presentationml/2006/ole">
            <mc:AlternateContent xmlns:mc="http://schemas.openxmlformats.org/markup-compatibility/2006">
              <mc:Choice xmlns:v="urn:schemas-microsoft-com:vml" Requires="v">
                <p:oleObj spid="_x0000_s816216" name="SPW 10.0 Graph" r:id="rId5" imgW="5563080" imgH="4348800" progId="SigmaPlotGraphicObject.9">
                  <p:embed/>
                </p:oleObj>
              </mc:Choice>
              <mc:Fallback>
                <p:oleObj name="SPW 10.0 Graph" r:id="rId5" imgW="5563080" imgH="4348800" progId="SigmaPlotGraphicObject.9">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969" y="607968"/>
                        <a:ext cx="6523037" cy="5103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Connector 9"/>
          <p:cNvCxnSpPr/>
          <p:nvPr/>
        </p:nvCxnSpPr>
        <p:spPr>
          <a:xfrm>
            <a:off x="1159098" y="2975017"/>
            <a:ext cx="5383370" cy="2576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3251917" y="3895861"/>
            <a:ext cx="1880313" cy="64395"/>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41679" y="3400023"/>
            <a:ext cx="1132041" cy="461665"/>
          </a:xfrm>
          <a:prstGeom prst="rect">
            <a:avLst/>
          </a:prstGeom>
          <a:noFill/>
        </p:spPr>
        <p:txBody>
          <a:bodyPr wrap="none" rtlCol="0">
            <a:spAutoFit/>
          </a:bodyPr>
          <a:lstStyle/>
          <a:p>
            <a:r>
              <a:rPr lang="en-US" sz="2400" dirty="0" smtClean="0">
                <a:solidFill>
                  <a:srgbClr val="FF0000"/>
                </a:solidFill>
              </a:rPr>
              <a:t>5.9 mm</a:t>
            </a:r>
            <a:endParaRPr lang="en-US" sz="2400" dirty="0">
              <a:solidFill>
                <a:srgbClr val="FF0000"/>
              </a:solidFill>
            </a:endParaRPr>
          </a:p>
        </p:txBody>
      </p:sp>
      <p:cxnSp>
        <p:nvCxnSpPr>
          <p:cNvPr id="18" name="Straight Arrow Connector 17"/>
          <p:cNvCxnSpPr/>
          <p:nvPr/>
        </p:nvCxnSpPr>
        <p:spPr>
          <a:xfrm>
            <a:off x="3065172" y="3786389"/>
            <a:ext cx="1004552" cy="9787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50956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30755" name="Object 3"/>
          <p:cNvGraphicFramePr>
            <a:graphicFrameLocks noChangeAspect="1"/>
          </p:cNvGraphicFramePr>
          <p:nvPr/>
        </p:nvGraphicFramePr>
        <p:xfrm>
          <a:off x="-5947428" y="0"/>
          <a:ext cx="5947428" cy="4432728"/>
        </p:xfrm>
        <a:graphic>
          <a:graphicData uri="http://schemas.openxmlformats.org/presentationml/2006/ole">
            <mc:AlternateContent xmlns:mc="http://schemas.openxmlformats.org/markup-compatibility/2006">
              <mc:Choice xmlns:v="urn:schemas-microsoft-com:vml" Requires="v">
                <p:oleObj spid="_x0000_s470219" name="SPW 10.0 Graph" r:id="rId3" imgW="4277198" imgH="3218192" progId="SigmaPlotGraphicObject.9">
                  <p:embed/>
                </p:oleObj>
              </mc:Choice>
              <mc:Fallback>
                <p:oleObj name="SPW 10.0 Graph" r:id="rId3" imgW="4277198" imgH="3218192" progId="SigmaPlotGraphicObject.9">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7428" y="0"/>
                        <a:ext cx="5947428" cy="44327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itle 1"/>
          <p:cNvSpPr>
            <a:spLocks noGrp="1"/>
          </p:cNvSpPr>
          <p:nvPr>
            <p:ph type="title"/>
          </p:nvPr>
        </p:nvSpPr>
        <p:spPr>
          <a:xfrm>
            <a:off x="533400" y="-496912"/>
            <a:ext cx="8305800" cy="2084387"/>
          </a:xfrm>
        </p:spPr>
        <p:txBody>
          <a:bodyPr>
            <a:normAutofit/>
          </a:bodyPr>
          <a:lstStyle/>
          <a:p>
            <a:r>
              <a:rPr lang="en-US" sz="2800" dirty="0" smtClean="0"/>
              <a:t>A growing stem becomes fire resistant when its bark thickness exceeds 6 mm</a:t>
            </a:r>
          </a:p>
        </p:txBody>
      </p:sp>
      <p:sp>
        <p:nvSpPr>
          <p:cNvPr id="5" name="TextBox 4"/>
          <p:cNvSpPr txBox="1"/>
          <p:nvPr/>
        </p:nvSpPr>
        <p:spPr>
          <a:xfrm>
            <a:off x="2792569" y="6317087"/>
            <a:ext cx="3712619" cy="369332"/>
          </a:xfrm>
          <a:prstGeom prst="rect">
            <a:avLst/>
          </a:prstGeom>
          <a:noFill/>
        </p:spPr>
        <p:txBody>
          <a:bodyPr wrap="none" rtlCol="0">
            <a:spAutoFit/>
          </a:bodyPr>
          <a:lstStyle/>
          <a:p>
            <a:r>
              <a:rPr lang="en-US" dirty="0" smtClean="0"/>
              <a:t>Hoffmann et al (2012) Ecology Letters</a:t>
            </a:r>
            <a:endParaRPr lang="en-US" dirty="0"/>
          </a:p>
        </p:txBody>
      </p:sp>
      <p:sp>
        <p:nvSpPr>
          <p:cNvPr id="330757"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Object 4"/>
          <p:cNvGraphicFramePr>
            <a:graphicFrameLocks noChangeAspect="1"/>
          </p:cNvGraphicFramePr>
          <p:nvPr/>
        </p:nvGraphicFramePr>
        <p:xfrm>
          <a:off x="179969" y="607968"/>
          <a:ext cx="6523037" cy="5103812"/>
        </p:xfrm>
        <a:graphic>
          <a:graphicData uri="http://schemas.openxmlformats.org/presentationml/2006/ole">
            <mc:AlternateContent xmlns:mc="http://schemas.openxmlformats.org/markup-compatibility/2006">
              <mc:Choice xmlns:v="urn:schemas-microsoft-com:vml" Requires="v">
                <p:oleObj spid="_x0000_s470220" name="SPW 10.0 Graph" r:id="rId5" imgW="5563080" imgH="4348800" progId="SigmaPlotGraphicObject.9">
                  <p:embed/>
                </p:oleObj>
              </mc:Choice>
              <mc:Fallback>
                <p:oleObj name="SPW 10.0 Graph" r:id="rId5" imgW="5563080" imgH="4348800" progId="SigmaPlotGraphicObject.9">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969" y="607968"/>
                        <a:ext cx="6523037" cy="5103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70020" name="Object 4"/>
          <p:cNvGraphicFramePr>
            <a:graphicFrameLocks noChangeAspect="1"/>
          </p:cNvGraphicFramePr>
          <p:nvPr/>
        </p:nvGraphicFramePr>
        <p:xfrm>
          <a:off x="268473" y="543510"/>
          <a:ext cx="6523038" cy="5105400"/>
        </p:xfrm>
        <a:graphic>
          <a:graphicData uri="http://schemas.openxmlformats.org/presentationml/2006/ole">
            <mc:AlternateContent xmlns:mc="http://schemas.openxmlformats.org/markup-compatibility/2006">
              <mc:Choice xmlns:v="urn:schemas-microsoft-com:vml" Requires="v">
                <p:oleObj spid="_x0000_s470221" name="SPW 10.0 Graph" r:id="rId7" imgW="5563800" imgH="4349520" progId="SigmaPlotGraphicObject.9">
                  <p:embed/>
                </p:oleObj>
              </mc:Choice>
              <mc:Fallback>
                <p:oleObj name="SPW 10.0 Graph" r:id="rId7" imgW="5563800" imgH="4349520" progId="SigmaPlotGraphicObject.9">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8473" y="543510"/>
                        <a:ext cx="6523038" cy="5105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Connector 9"/>
          <p:cNvCxnSpPr/>
          <p:nvPr/>
        </p:nvCxnSpPr>
        <p:spPr>
          <a:xfrm>
            <a:off x="1159098" y="2975017"/>
            <a:ext cx="5383370" cy="2576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flipH="1" flipV="1">
            <a:off x="3251917" y="3895861"/>
            <a:ext cx="1880313" cy="64395"/>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3547621" y="3908739"/>
            <a:ext cx="1882459" cy="10734"/>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41679" y="3400023"/>
            <a:ext cx="1132041" cy="461665"/>
          </a:xfrm>
          <a:prstGeom prst="rect">
            <a:avLst/>
          </a:prstGeom>
          <a:noFill/>
        </p:spPr>
        <p:txBody>
          <a:bodyPr wrap="none" rtlCol="0">
            <a:spAutoFit/>
          </a:bodyPr>
          <a:lstStyle/>
          <a:p>
            <a:r>
              <a:rPr lang="en-US" sz="2400" dirty="0" smtClean="0">
                <a:solidFill>
                  <a:srgbClr val="FF0000"/>
                </a:solidFill>
              </a:rPr>
              <a:t>5.9 mm</a:t>
            </a:r>
            <a:endParaRPr lang="en-US" sz="2400" dirty="0">
              <a:solidFill>
                <a:srgbClr val="FF0000"/>
              </a:solidFill>
            </a:endParaRPr>
          </a:p>
        </p:txBody>
      </p:sp>
      <p:cxnSp>
        <p:nvCxnSpPr>
          <p:cNvPr id="18" name="Straight Arrow Connector 17"/>
          <p:cNvCxnSpPr/>
          <p:nvPr/>
        </p:nvCxnSpPr>
        <p:spPr>
          <a:xfrm>
            <a:off x="3065172" y="3786389"/>
            <a:ext cx="1004552" cy="97879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14553" y="3333482"/>
            <a:ext cx="1132041" cy="461665"/>
          </a:xfrm>
          <a:prstGeom prst="rect">
            <a:avLst/>
          </a:prstGeom>
          <a:noFill/>
        </p:spPr>
        <p:txBody>
          <a:bodyPr wrap="square" rtlCol="0">
            <a:spAutoFit/>
          </a:bodyPr>
          <a:lstStyle/>
          <a:p>
            <a:r>
              <a:rPr lang="en-US" sz="2400" dirty="0" smtClean="0">
                <a:solidFill>
                  <a:srgbClr val="FF0000"/>
                </a:solidFill>
              </a:rPr>
              <a:t>9.1 mm</a:t>
            </a:r>
            <a:endParaRPr lang="en-US" sz="2400" dirty="0">
              <a:solidFill>
                <a:srgbClr val="FF0000"/>
              </a:solidFill>
            </a:endParaRPr>
          </a:p>
        </p:txBody>
      </p:sp>
      <p:cxnSp>
        <p:nvCxnSpPr>
          <p:cNvPr id="22" name="Straight Arrow Connector 21"/>
          <p:cNvCxnSpPr/>
          <p:nvPr/>
        </p:nvCxnSpPr>
        <p:spPr>
          <a:xfrm rot="5400000">
            <a:off x="4288667" y="4018210"/>
            <a:ext cx="1030306" cy="51515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4977" name="Object 3"/>
          <p:cNvGraphicFramePr>
            <a:graphicFrameLocks noChangeAspect="1"/>
          </p:cNvGraphicFramePr>
          <p:nvPr/>
        </p:nvGraphicFramePr>
        <p:xfrm>
          <a:off x="78548" y="0"/>
          <a:ext cx="5848350" cy="1887538"/>
        </p:xfrm>
        <a:graphic>
          <a:graphicData uri="http://schemas.openxmlformats.org/presentationml/2006/ole">
            <mc:AlternateContent xmlns:mc="http://schemas.openxmlformats.org/markup-compatibility/2006">
              <mc:Choice xmlns:v="urn:schemas-microsoft-com:vml" Requires="v">
                <p:oleObj spid="_x0000_s255041" name="SPW 10.0 Graph" r:id="rId4" imgW="5866560" imgH="2074680" progId="SigmaPlotGraphicObject.9">
                  <p:embed/>
                </p:oleObj>
              </mc:Choice>
              <mc:Fallback>
                <p:oleObj name="SPW 10.0 Graph" r:id="rId4" imgW="5866560" imgH="2074680" progId="SigmaPlotGraphicObject.9">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48" y="0"/>
                        <a:ext cx="5848350" cy="18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6" name="Straight Connector 5"/>
          <p:cNvCxnSpPr/>
          <p:nvPr/>
        </p:nvCxnSpPr>
        <p:spPr>
          <a:xfrm>
            <a:off x="307148" y="2286000"/>
            <a:ext cx="5486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116648" y="2247900"/>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5603048" y="2247900"/>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1945448" y="2247900"/>
            <a:ext cx="381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3850448" y="2247900"/>
            <a:ext cx="3810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348" y="2743200"/>
            <a:ext cx="522900" cy="400110"/>
          </a:xfrm>
          <a:prstGeom prst="rect">
            <a:avLst/>
          </a:prstGeom>
          <a:noFill/>
        </p:spPr>
        <p:txBody>
          <a:bodyPr wrap="none" rtlCol="0">
            <a:spAutoFit/>
          </a:bodyPr>
          <a:lstStyle/>
          <a:p>
            <a:r>
              <a:rPr lang="en-US" sz="2000" dirty="0" smtClean="0"/>
              <a:t>-30</a:t>
            </a:r>
            <a:endParaRPr lang="en-US" sz="2000" dirty="0"/>
          </a:p>
        </p:txBody>
      </p:sp>
      <p:sp>
        <p:nvSpPr>
          <p:cNvPr id="13" name="TextBox 12"/>
          <p:cNvSpPr txBox="1"/>
          <p:nvPr/>
        </p:nvSpPr>
        <p:spPr>
          <a:xfrm>
            <a:off x="1841648" y="2743200"/>
            <a:ext cx="522900" cy="400110"/>
          </a:xfrm>
          <a:prstGeom prst="rect">
            <a:avLst/>
          </a:prstGeom>
          <a:noFill/>
        </p:spPr>
        <p:txBody>
          <a:bodyPr wrap="none" rtlCol="0">
            <a:spAutoFit/>
          </a:bodyPr>
          <a:lstStyle/>
          <a:p>
            <a:r>
              <a:rPr lang="en-US" sz="2000" dirty="0" smtClean="0"/>
              <a:t>-10</a:t>
            </a:r>
            <a:endParaRPr lang="en-US" sz="2000" dirty="0"/>
          </a:p>
        </p:txBody>
      </p:sp>
      <p:sp>
        <p:nvSpPr>
          <p:cNvPr id="14" name="TextBox 13"/>
          <p:cNvSpPr txBox="1"/>
          <p:nvPr/>
        </p:nvSpPr>
        <p:spPr>
          <a:xfrm>
            <a:off x="3822848" y="2724090"/>
            <a:ext cx="444352" cy="400110"/>
          </a:xfrm>
          <a:prstGeom prst="rect">
            <a:avLst/>
          </a:prstGeom>
          <a:noFill/>
        </p:spPr>
        <p:txBody>
          <a:bodyPr wrap="none" rtlCol="0">
            <a:spAutoFit/>
          </a:bodyPr>
          <a:lstStyle/>
          <a:p>
            <a:r>
              <a:rPr lang="en-US" sz="2000" dirty="0" smtClean="0"/>
              <a:t>10</a:t>
            </a:r>
            <a:endParaRPr lang="en-US" sz="2000" dirty="0"/>
          </a:p>
        </p:txBody>
      </p:sp>
      <p:sp>
        <p:nvSpPr>
          <p:cNvPr id="15" name="TextBox 14"/>
          <p:cNvSpPr txBox="1"/>
          <p:nvPr/>
        </p:nvSpPr>
        <p:spPr>
          <a:xfrm>
            <a:off x="5575448" y="2667000"/>
            <a:ext cx="444352" cy="400110"/>
          </a:xfrm>
          <a:prstGeom prst="rect">
            <a:avLst/>
          </a:prstGeom>
          <a:noFill/>
        </p:spPr>
        <p:txBody>
          <a:bodyPr wrap="none" rtlCol="0">
            <a:spAutoFit/>
          </a:bodyPr>
          <a:lstStyle/>
          <a:p>
            <a:r>
              <a:rPr lang="en-US" sz="2000" dirty="0" smtClean="0"/>
              <a:t>30</a:t>
            </a:r>
            <a:endParaRPr lang="en-US" sz="2000" dirty="0"/>
          </a:p>
        </p:txBody>
      </p:sp>
      <p:sp>
        <p:nvSpPr>
          <p:cNvPr id="16" name="TextBox 15"/>
          <p:cNvSpPr txBox="1"/>
          <p:nvPr/>
        </p:nvSpPr>
        <p:spPr>
          <a:xfrm>
            <a:off x="2362200" y="3048000"/>
            <a:ext cx="1418402" cy="369332"/>
          </a:xfrm>
          <a:prstGeom prst="rect">
            <a:avLst/>
          </a:prstGeom>
          <a:noFill/>
        </p:spPr>
        <p:txBody>
          <a:bodyPr wrap="none" rtlCol="0">
            <a:spAutoFit/>
          </a:bodyPr>
          <a:lstStyle/>
          <a:p>
            <a:r>
              <a:rPr lang="en-US" dirty="0" smtClean="0"/>
              <a:t>Distance  (m)</a:t>
            </a:r>
            <a:endParaRPr lang="en-US" dirty="0"/>
          </a:p>
        </p:txBody>
      </p:sp>
      <p:cxnSp>
        <p:nvCxnSpPr>
          <p:cNvPr id="18" name="Straight Connector 17"/>
          <p:cNvCxnSpPr/>
          <p:nvPr/>
        </p:nvCxnSpPr>
        <p:spPr>
          <a:xfrm rot="16200000" flipV="1">
            <a:off x="2029743" y="1269512"/>
            <a:ext cx="2180968" cy="12645"/>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50934" y="3609494"/>
            <a:ext cx="1899494" cy="1200329"/>
          </a:xfrm>
          <a:prstGeom prst="rect">
            <a:avLst/>
          </a:prstGeom>
          <a:noFill/>
          <a:ln>
            <a:solidFill>
              <a:schemeClr val="accent1"/>
            </a:solidFill>
          </a:ln>
        </p:spPr>
        <p:txBody>
          <a:bodyPr wrap="none" rtlCol="0">
            <a:spAutoFit/>
          </a:bodyPr>
          <a:lstStyle/>
          <a:p>
            <a:r>
              <a:rPr lang="en-US" u="sng" dirty="0" smtClean="0"/>
              <a:t>Microclimate</a:t>
            </a:r>
            <a:r>
              <a:rPr lang="en-US" dirty="0" smtClean="0"/>
              <a:t> </a:t>
            </a:r>
          </a:p>
          <a:p>
            <a:pPr>
              <a:buFont typeface="Arial" pitchFamily="34" charset="0"/>
              <a:buChar char="•"/>
            </a:pPr>
            <a:r>
              <a:rPr lang="en-US" dirty="0" smtClean="0"/>
              <a:t>Wind speed</a:t>
            </a:r>
          </a:p>
          <a:p>
            <a:pPr>
              <a:buFont typeface="Arial" pitchFamily="34" charset="0"/>
              <a:buChar char="•"/>
            </a:pPr>
            <a:r>
              <a:rPr lang="en-US" dirty="0" smtClean="0"/>
              <a:t>Relative humidity</a:t>
            </a:r>
          </a:p>
          <a:p>
            <a:pPr>
              <a:buFont typeface="Arial" pitchFamily="34" charset="0"/>
              <a:buChar char="•"/>
            </a:pPr>
            <a:r>
              <a:rPr lang="en-US" dirty="0" smtClean="0"/>
              <a:t>Temperature</a:t>
            </a:r>
          </a:p>
        </p:txBody>
      </p:sp>
      <p:sp>
        <p:nvSpPr>
          <p:cNvPr id="20" name="TextBox 19"/>
          <p:cNvSpPr txBox="1"/>
          <p:nvPr/>
        </p:nvSpPr>
        <p:spPr>
          <a:xfrm>
            <a:off x="863252" y="5008441"/>
            <a:ext cx="2242922" cy="1200329"/>
          </a:xfrm>
          <a:prstGeom prst="rect">
            <a:avLst/>
          </a:prstGeom>
          <a:noFill/>
          <a:ln>
            <a:solidFill>
              <a:schemeClr val="accent1"/>
            </a:solidFill>
          </a:ln>
        </p:spPr>
        <p:txBody>
          <a:bodyPr wrap="square" rtlCol="0">
            <a:spAutoFit/>
          </a:bodyPr>
          <a:lstStyle/>
          <a:p>
            <a:r>
              <a:rPr lang="en-US" u="sng" dirty="0" smtClean="0"/>
              <a:t>Fuels</a:t>
            </a:r>
            <a:r>
              <a:rPr lang="en-US" dirty="0" smtClean="0"/>
              <a:t> </a:t>
            </a:r>
          </a:p>
          <a:p>
            <a:pPr>
              <a:buFont typeface="Arial" pitchFamily="34" charset="0"/>
              <a:buChar char="•"/>
            </a:pPr>
            <a:r>
              <a:rPr lang="en-US" dirty="0" smtClean="0"/>
              <a:t>Mass</a:t>
            </a:r>
          </a:p>
          <a:p>
            <a:pPr>
              <a:buFont typeface="Arial" pitchFamily="34" charset="0"/>
              <a:buChar char="•"/>
            </a:pPr>
            <a:r>
              <a:rPr lang="en-US" dirty="0" smtClean="0"/>
              <a:t>Moisture</a:t>
            </a:r>
          </a:p>
          <a:p>
            <a:pPr>
              <a:buFont typeface="Arial" pitchFamily="34" charset="0"/>
              <a:buChar char="•"/>
            </a:pPr>
            <a:r>
              <a:rPr lang="en-US" dirty="0" smtClean="0"/>
              <a:t>Bulk density</a:t>
            </a:r>
          </a:p>
        </p:txBody>
      </p:sp>
      <p:pic>
        <p:nvPicPr>
          <p:cNvPr id="21" name="Picture 96" descr="light sensors and datalogger.JPG"/>
          <p:cNvPicPr>
            <a:picLocks noChangeAspect="1"/>
          </p:cNvPicPr>
          <p:nvPr/>
        </p:nvPicPr>
        <p:blipFill>
          <a:blip r:embed="rId6" cstate="print"/>
          <a:srcRect/>
          <a:stretch>
            <a:fillRect/>
          </a:stretch>
        </p:blipFill>
        <p:spPr bwMode="auto">
          <a:xfrm>
            <a:off x="7485875" y="-381000"/>
            <a:ext cx="1658126" cy="2209800"/>
          </a:xfrm>
          <a:prstGeom prst="rect">
            <a:avLst/>
          </a:prstGeom>
          <a:noFill/>
          <a:ln w="9525">
            <a:noFill/>
            <a:miter lim="800000"/>
            <a:headEnd/>
            <a:tailEnd/>
          </a:ln>
        </p:spPr>
      </p:pic>
      <p:pic>
        <p:nvPicPr>
          <p:cNvPr id="22" name="Picture 91" descr="sensors.JPG"/>
          <p:cNvPicPr>
            <a:picLocks noChangeAspect="1"/>
          </p:cNvPicPr>
          <p:nvPr/>
        </p:nvPicPr>
        <p:blipFill>
          <a:blip r:embed="rId7" cstate="print"/>
          <a:srcRect/>
          <a:stretch>
            <a:fillRect/>
          </a:stretch>
        </p:blipFill>
        <p:spPr bwMode="auto">
          <a:xfrm>
            <a:off x="7519443" y="4191000"/>
            <a:ext cx="1624557" cy="1219200"/>
          </a:xfrm>
          <a:prstGeom prst="rect">
            <a:avLst/>
          </a:prstGeom>
          <a:noFill/>
          <a:ln w="9525">
            <a:noFill/>
            <a:miter lim="800000"/>
            <a:headEnd/>
            <a:tailEnd/>
          </a:ln>
        </p:spPr>
      </p:pic>
      <p:pic>
        <p:nvPicPr>
          <p:cNvPr id="23" name="Picture 88" descr="30meter fuel rods.JPG"/>
          <p:cNvPicPr>
            <a:picLocks noChangeAspect="1"/>
          </p:cNvPicPr>
          <p:nvPr/>
        </p:nvPicPr>
        <p:blipFill>
          <a:blip r:embed="rId8" cstate="print"/>
          <a:srcRect/>
          <a:stretch>
            <a:fillRect/>
          </a:stretch>
        </p:blipFill>
        <p:spPr bwMode="auto">
          <a:xfrm>
            <a:off x="7543800" y="5562600"/>
            <a:ext cx="1626244" cy="1219200"/>
          </a:xfrm>
          <a:prstGeom prst="rect">
            <a:avLst/>
          </a:prstGeom>
          <a:noFill/>
          <a:ln w="9525">
            <a:noFill/>
            <a:miter lim="800000"/>
            <a:headEnd/>
            <a:tailEnd/>
          </a:ln>
        </p:spPr>
      </p:pic>
      <p:pic>
        <p:nvPicPr>
          <p:cNvPr id="17" name="Picture 94" descr="fuel moisture weighing.JPG"/>
          <p:cNvPicPr>
            <a:picLocks noChangeAspect="1"/>
          </p:cNvPicPr>
          <p:nvPr/>
        </p:nvPicPr>
        <p:blipFill>
          <a:blip r:embed="rId9" cstate="print"/>
          <a:srcRect/>
          <a:stretch>
            <a:fillRect/>
          </a:stretch>
        </p:blipFill>
        <p:spPr bwMode="auto">
          <a:xfrm>
            <a:off x="7486911" y="1905000"/>
            <a:ext cx="1657089" cy="2209800"/>
          </a:xfrm>
          <a:prstGeom prst="rect">
            <a:avLst/>
          </a:prstGeom>
          <a:noFill/>
          <a:ln w="9525">
            <a:noFill/>
            <a:miter lim="800000"/>
            <a:headEnd/>
            <a:tailEnd/>
          </a:ln>
        </p:spPr>
      </p:pic>
      <p:cxnSp>
        <p:nvCxnSpPr>
          <p:cNvPr id="26" name="Straight Arrow Connector 25"/>
          <p:cNvCxnSpPr/>
          <p:nvPr/>
        </p:nvCxnSpPr>
        <p:spPr>
          <a:xfrm flipV="1">
            <a:off x="3169085" y="5486401"/>
            <a:ext cx="1479115" cy="250520"/>
          </a:xfrm>
          <a:prstGeom prst="straightConnector1">
            <a:avLst/>
          </a:prstGeom>
          <a:ln w="19050">
            <a:tailEnd type="arrow"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956142" y="4421688"/>
            <a:ext cx="1615858" cy="531312"/>
          </a:xfrm>
          <a:prstGeom prst="straightConnector1">
            <a:avLst/>
          </a:prstGeom>
          <a:ln w="19050">
            <a:tailEnd type="arrow" w="lg" len="lg"/>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800600" y="4953000"/>
            <a:ext cx="2242922" cy="646331"/>
          </a:xfrm>
          <a:prstGeom prst="rect">
            <a:avLst/>
          </a:prstGeom>
          <a:noFill/>
          <a:ln>
            <a:solidFill>
              <a:schemeClr val="accent1"/>
            </a:solidFill>
          </a:ln>
        </p:spPr>
        <p:txBody>
          <a:bodyPr wrap="square" rtlCol="0">
            <a:spAutoFit/>
          </a:bodyPr>
          <a:lstStyle/>
          <a:p>
            <a:r>
              <a:rPr lang="en-US" dirty="0" err="1" smtClean="0"/>
              <a:t>BehavePlus</a:t>
            </a:r>
            <a:r>
              <a:rPr lang="en-US" dirty="0" smtClean="0"/>
              <a:t> 5</a:t>
            </a:r>
          </a:p>
          <a:p>
            <a:r>
              <a:rPr lang="en-US" dirty="0" smtClean="0"/>
              <a:t>(fire behavior model)</a:t>
            </a:r>
          </a:p>
        </p:txBody>
      </p:sp>
      <p:sp>
        <p:nvSpPr>
          <p:cNvPr id="24" name="TextBox 23"/>
          <p:cNvSpPr txBox="1"/>
          <p:nvPr/>
        </p:nvSpPr>
        <p:spPr>
          <a:xfrm>
            <a:off x="338203" y="6396335"/>
            <a:ext cx="4897110" cy="461665"/>
          </a:xfrm>
          <a:prstGeom prst="rect">
            <a:avLst/>
          </a:prstGeom>
          <a:noFill/>
        </p:spPr>
        <p:txBody>
          <a:bodyPr wrap="none" rtlCol="0">
            <a:spAutoFit/>
          </a:bodyPr>
          <a:lstStyle/>
          <a:p>
            <a:r>
              <a:rPr lang="en-US" sz="2400" dirty="0" smtClean="0"/>
              <a:t>Hoffmann et al (2012) Austral Ecology</a:t>
            </a:r>
            <a:endParaRPr 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552450" y="2133600"/>
          <a:ext cx="7867650" cy="4394200"/>
        </p:xfrm>
        <a:graphic>
          <a:graphicData uri="http://schemas.openxmlformats.org/presentationml/2006/ole">
            <mc:AlternateContent xmlns:mc="http://schemas.openxmlformats.org/markup-compatibility/2006">
              <mc:Choice xmlns:v="urn:schemas-microsoft-com:vml" Requires="v">
                <p:oleObj spid="_x0000_s570574" name="SPW 10.0 Graph" r:id="rId4" imgW="15540120" imgH="8680320" progId="SigmaPlotGraphicObject.9">
                  <p:embed/>
                </p:oleObj>
              </mc:Choice>
              <mc:Fallback>
                <p:oleObj name="SPW 10.0 Graph" r:id="rId4" imgW="15540120" imgH="8680320" progId="SigmaPlotGraphicObject.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 y="2133600"/>
                        <a:ext cx="7867650" cy="439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3" name="Object 3"/>
          <p:cNvGraphicFramePr>
            <a:graphicFrameLocks noChangeAspect="1"/>
          </p:cNvGraphicFramePr>
          <p:nvPr/>
        </p:nvGraphicFramePr>
        <p:xfrm>
          <a:off x="857250" y="209550"/>
          <a:ext cx="3829050" cy="1887538"/>
        </p:xfrm>
        <a:graphic>
          <a:graphicData uri="http://schemas.openxmlformats.org/presentationml/2006/ole">
            <mc:AlternateContent xmlns:mc="http://schemas.openxmlformats.org/markup-compatibility/2006">
              <mc:Choice xmlns:v="urn:schemas-microsoft-com:vml" Requires="v">
                <p:oleObj spid="_x0000_s570575" name="SPW 10.0 Graph" r:id="rId6" imgW="5866560" imgH="2074680" progId="SigmaPlotGraphicObject.9">
                  <p:embed/>
                </p:oleObj>
              </mc:Choice>
              <mc:Fallback>
                <p:oleObj name="SPW 10.0 Graph" r:id="rId6" imgW="5866560" imgH="2074680" progId="SigmaPlotGraphicObject.9">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50" y="209550"/>
                        <a:ext cx="3829050" cy="18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124" name="Object 4"/>
          <p:cNvGraphicFramePr>
            <a:graphicFrameLocks noChangeAspect="1"/>
          </p:cNvGraphicFramePr>
          <p:nvPr/>
        </p:nvGraphicFramePr>
        <p:xfrm>
          <a:off x="4800600" y="419100"/>
          <a:ext cx="3829050" cy="1887538"/>
        </p:xfrm>
        <a:graphic>
          <a:graphicData uri="http://schemas.openxmlformats.org/presentationml/2006/ole">
            <mc:AlternateContent xmlns:mc="http://schemas.openxmlformats.org/markup-compatibility/2006">
              <mc:Choice xmlns:v="urn:schemas-microsoft-com:vml" Requires="v">
                <p:oleObj spid="_x0000_s570576" name="SPW 10.0 Graph" r:id="rId8" imgW="5866560" imgH="2074680" progId="SigmaPlotGraphicObject.9">
                  <p:embed/>
                </p:oleObj>
              </mc:Choice>
              <mc:Fallback>
                <p:oleObj name="SPW 10.0 Graph" r:id="rId8" imgW="5866560" imgH="2074680" progId="SigmaPlotGraphicObject.9">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419100"/>
                        <a:ext cx="3829050" cy="18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5126" name="Straight Connector 7"/>
          <p:cNvCxnSpPr>
            <a:cxnSpLocks noChangeShapeType="1"/>
          </p:cNvCxnSpPr>
          <p:nvPr/>
        </p:nvCxnSpPr>
        <p:spPr bwMode="auto">
          <a:xfrm rot="5400000" flipH="1" flipV="1">
            <a:off x="0" y="2971800"/>
            <a:ext cx="5695950" cy="19050"/>
          </a:xfrm>
          <a:prstGeom prst="line">
            <a:avLst/>
          </a:prstGeom>
          <a:noFill/>
          <a:ln w="9525" algn="ctr">
            <a:solidFill>
              <a:srgbClr val="FF0000"/>
            </a:solidFill>
            <a:round/>
            <a:headEnd/>
            <a:tailEnd/>
          </a:ln>
        </p:spPr>
      </p:cxnSp>
      <p:cxnSp>
        <p:nvCxnSpPr>
          <p:cNvPr id="5127" name="Straight Connector 8"/>
          <p:cNvCxnSpPr>
            <a:cxnSpLocks noChangeShapeType="1"/>
          </p:cNvCxnSpPr>
          <p:nvPr/>
        </p:nvCxnSpPr>
        <p:spPr bwMode="auto">
          <a:xfrm rot="5400000" flipH="1" flipV="1">
            <a:off x="3981450" y="3009900"/>
            <a:ext cx="5695950" cy="19050"/>
          </a:xfrm>
          <a:prstGeom prst="line">
            <a:avLst/>
          </a:prstGeom>
          <a:noFill/>
          <a:ln w="9525" algn="ctr">
            <a:solidFill>
              <a:srgbClr val="FF0000"/>
            </a:solidFill>
            <a:round/>
            <a:headEnd/>
            <a:tailEnd/>
          </a:ln>
        </p:spPr>
      </p:cxn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nvGraphicFramePr>
        <p:xfrm>
          <a:off x="552450" y="2438400"/>
          <a:ext cx="7867650" cy="4394200"/>
        </p:xfrm>
        <a:graphic>
          <a:graphicData uri="http://schemas.openxmlformats.org/presentationml/2006/ole">
            <mc:AlternateContent xmlns:mc="http://schemas.openxmlformats.org/markup-compatibility/2006">
              <mc:Choice xmlns:v="urn:schemas-microsoft-com:vml" Requires="v">
                <p:oleObj spid="_x0000_s571586" name="SPW 10.0 Graph" r:id="rId4" imgW="15540120" imgH="8680320" progId="SigmaPlotGraphicObject.9">
                  <p:embed/>
                </p:oleObj>
              </mc:Choice>
              <mc:Fallback>
                <p:oleObj name="SPW 10.0 Graph" r:id="rId4" imgW="15540120" imgH="8680320" progId="SigmaPlotGraphicObject.9">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50" y="2438400"/>
                        <a:ext cx="7867650" cy="439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7" name="Object 4"/>
          <p:cNvGraphicFramePr>
            <a:graphicFrameLocks noChangeAspect="1"/>
          </p:cNvGraphicFramePr>
          <p:nvPr/>
        </p:nvGraphicFramePr>
        <p:xfrm>
          <a:off x="4724400" y="914400"/>
          <a:ext cx="3829050" cy="1887538"/>
        </p:xfrm>
        <a:graphic>
          <a:graphicData uri="http://schemas.openxmlformats.org/presentationml/2006/ole">
            <mc:AlternateContent xmlns:mc="http://schemas.openxmlformats.org/markup-compatibility/2006">
              <mc:Choice xmlns:v="urn:schemas-microsoft-com:vml" Requires="v">
                <p:oleObj spid="_x0000_s571587" name="SPW 10.0 Graph" r:id="rId6" imgW="5866560" imgH="2074680" progId="SigmaPlotGraphicObject.9">
                  <p:embed/>
                </p:oleObj>
              </mc:Choice>
              <mc:Fallback>
                <p:oleObj name="SPW 10.0 Graph" r:id="rId6" imgW="5866560" imgH="2074680" progId="SigmaPlotGraphicObject.9">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914400"/>
                        <a:ext cx="3829050" cy="18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148" name="Object 3"/>
          <p:cNvGraphicFramePr>
            <a:graphicFrameLocks noChangeAspect="1"/>
          </p:cNvGraphicFramePr>
          <p:nvPr/>
        </p:nvGraphicFramePr>
        <p:xfrm>
          <a:off x="857250" y="762000"/>
          <a:ext cx="3829050" cy="1887538"/>
        </p:xfrm>
        <a:graphic>
          <a:graphicData uri="http://schemas.openxmlformats.org/presentationml/2006/ole">
            <mc:AlternateContent xmlns:mc="http://schemas.openxmlformats.org/markup-compatibility/2006">
              <mc:Choice xmlns:v="urn:schemas-microsoft-com:vml" Requires="v">
                <p:oleObj spid="_x0000_s571588" name="SPW 10.0 Graph" r:id="rId8" imgW="5866560" imgH="2074680" progId="SigmaPlotGraphicObject.9">
                  <p:embed/>
                </p:oleObj>
              </mc:Choice>
              <mc:Fallback>
                <p:oleObj name="SPW 10.0 Graph" r:id="rId8" imgW="5866560" imgH="2074680" progId="SigmaPlotGraphicObject.9">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50" y="762000"/>
                        <a:ext cx="3829050" cy="18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6150" name="Straight Connector 7"/>
          <p:cNvCxnSpPr>
            <a:cxnSpLocks noChangeShapeType="1"/>
          </p:cNvCxnSpPr>
          <p:nvPr/>
        </p:nvCxnSpPr>
        <p:spPr bwMode="auto">
          <a:xfrm rot="5400000" flipH="1" flipV="1">
            <a:off x="276225" y="3552825"/>
            <a:ext cx="5181600" cy="57150"/>
          </a:xfrm>
          <a:prstGeom prst="line">
            <a:avLst/>
          </a:prstGeom>
          <a:noFill/>
          <a:ln w="9525" algn="ctr">
            <a:solidFill>
              <a:srgbClr val="FF0000"/>
            </a:solidFill>
            <a:round/>
            <a:headEnd/>
            <a:tailEnd/>
          </a:ln>
        </p:spPr>
      </p:cxnSp>
      <p:cxnSp>
        <p:nvCxnSpPr>
          <p:cNvPr id="6151" name="Straight Connector 8"/>
          <p:cNvCxnSpPr>
            <a:cxnSpLocks noChangeShapeType="1"/>
          </p:cNvCxnSpPr>
          <p:nvPr/>
        </p:nvCxnSpPr>
        <p:spPr bwMode="auto">
          <a:xfrm rot="5400000" flipH="1" flipV="1">
            <a:off x="5133975" y="2543175"/>
            <a:ext cx="3276600" cy="19050"/>
          </a:xfrm>
          <a:prstGeom prst="line">
            <a:avLst/>
          </a:prstGeom>
          <a:noFill/>
          <a:ln w="9525" algn="ctr">
            <a:solidFill>
              <a:srgbClr val="FF0000"/>
            </a:solidFill>
            <a:round/>
            <a:headEnd/>
            <a:tailEnd/>
          </a:ln>
        </p:spPr>
      </p:cxnSp>
      <p:sp>
        <p:nvSpPr>
          <p:cNvPr id="6152" name="TextBox 7"/>
          <p:cNvSpPr txBox="1">
            <a:spLocks noChangeArrowheads="1"/>
          </p:cNvSpPr>
          <p:nvPr/>
        </p:nvSpPr>
        <p:spPr bwMode="auto">
          <a:xfrm>
            <a:off x="2286000" y="228600"/>
            <a:ext cx="4271963" cy="461963"/>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smtClean="0">
                <a:solidFill>
                  <a:srgbClr val="000000"/>
                </a:solidFill>
                <a:cs typeface="Arial" charset="0"/>
              </a:rPr>
              <a:t>Fire simulations with BehavePlus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3886200" cy="2438400"/>
          </a:xfrm>
        </p:spPr>
        <p:txBody>
          <a:bodyPr>
            <a:normAutofit fontScale="90000"/>
          </a:bodyPr>
          <a:lstStyle/>
          <a:p>
            <a:r>
              <a:rPr lang="en-US" dirty="0" smtClean="0">
                <a:solidFill>
                  <a:srgbClr val="FFFF00"/>
                </a:solidFill>
              </a:rPr>
              <a:t>What determines the distribution of forest and savanna?</a:t>
            </a:r>
            <a:endParaRPr lang="en-US" dirty="0">
              <a:solidFill>
                <a:srgbClr val="FFFF00"/>
              </a:solidFill>
            </a:endParaRPr>
          </a:p>
        </p:txBody>
      </p:sp>
      <p:pic>
        <p:nvPicPr>
          <p:cNvPr id="5" name="Picture 10"/>
          <p:cNvPicPr>
            <a:picLocks noChangeAspect="1" noChangeArrowheads="1"/>
          </p:cNvPicPr>
          <p:nvPr/>
        </p:nvPicPr>
        <p:blipFill>
          <a:blip r:embed="rId3" cstate="print"/>
          <a:srcRect/>
          <a:stretch>
            <a:fillRect/>
          </a:stretch>
        </p:blipFill>
        <p:spPr bwMode="auto">
          <a:xfrm>
            <a:off x="3962400" y="-50800"/>
            <a:ext cx="5181600" cy="690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79587" name="Object 3"/>
          <p:cNvGraphicFramePr>
            <a:graphicFrameLocks noChangeAspect="1"/>
          </p:cNvGraphicFramePr>
          <p:nvPr>
            <p:extLst>
              <p:ext uri="{D42A27DB-BD31-4B8C-83A1-F6EECF244321}">
                <p14:modId xmlns:p14="http://schemas.microsoft.com/office/powerpoint/2010/main" val="71120076"/>
              </p:ext>
            </p:extLst>
          </p:nvPr>
        </p:nvGraphicFramePr>
        <p:xfrm>
          <a:off x="1556527" y="1494410"/>
          <a:ext cx="5599016" cy="4356189"/>
        </p:xfrm>
        <a:graphic>
          <a:graphicData uri="http://schemas.openxmlformats.org/presentationml/2006/ole">
            <mc:AlternateContent xmlns:mc="http://schemas.openxmlformats.org/markup-compatibility/2006">
              <mc:Choice xmlns:v="urn:schemas-microsoft-com:vml" Requires="v">
                <p:oleObj spid="_x0000_s579651" name="SPW 10.0 Graph" r:id="rId4" imgW="5649120" imgH="4395240" progId="SigmaPlotGraphicObject.9">
                  <p:embed/>
                </p:oleObj>
              </mc:Choice>
              <mc:Fallback>
                <p:oleObj name="SPW 10.0 Graph" r:id="rId4" imgW="5649120" imgH="4395240" progId="SigmaPlotGraphicObject.9">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6527" y="1494410"/>
                        <a:ext cx="5599016" cy="435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5298" name="Picture 6"/>
          <p:cNvPicPr>
            <a:picLocks noChangeAspect="1" noChangeArrowheads="1"/>
          </p:cNvPicPr>
          <p:nvPr/>
        </p:nvPicPr>
        <p:blipFill>
          <a:blip r:embed="rId6" cstate="print"/>
          <a:srcRect/>
          <a:stretch>
            <a:fillRect/>
          </a:stretch>
        </p:blipFill>
        <p:spPr bwMode="auto">
          <a:xfrm>
            <a:off x="1905000" y="295257"/>
            <a:ext cx="5092700" cy="1752600"/>
          </a:xfrm>
          <a:prstGeom prst="rect">
            <a:avLst/>
          </a:prstGeom>
          <a:noFill/>
          <a:ln w="9525">
            <a:noFill/>
            <a:miter lim="800000"/>
            <a:headEnd/>
            <a:tailEnd/>
          </a:ln>
        </p:spPr>
      </p:pic>
      <p:cxnSp>
        <p:nvCxnSpPr>
          <p:cNvPr id="55301" name="Straight Connector 7"/>
          <p:cNvCxnSpPr>
            <a:cxnSpLocks noChangeShapeType="1"/>
          </p:cNvCxnSpPr>
          <p:nvPr/>
        </p:nvCxnSpPr>
        <p:spPr bwMode="auto">
          <a:xfrm rot="5400000" flipH="1" flipV="1">
            <a:off x="2034268" y="2542721"/>
            <a:ext cx="5238750" cy="10886"/>
          </a:xfrm>
          <a:prstGeom prst="line">
            <a:avLst/>
          </a:prstGeom>
          <a:noFill/>
          <a:ln w="9525" algn="ctr">
            <a:solidFill>
              <a:srgbClr val="FF0000"/>
            </a:solidFill>
            <a:round/>
            <a:headEnd/>
            <a:tailEnd/>
          </a:ln>
        </p:spPr>
      </p:cxn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347200" cy="1143000"/>
          </a:xfrm>
        </p:spPr>
        <p:txBody>
          <a:bodyPr>
            <a:noAutofit/>
          </a:bodyPr>
          <a:lstStyle/>
          <a:p>
            <a:r>
              <a:rPr lang="en-US" sz="3600" dirty="0" smtClean="0">
                <a:solidFill>
                  <a:srgbClr val="FFFF00"/>
                </a:solidFill>
              </a:rPr>
              <a:t>Flammability of savanna is determined primarily by the presence of grass</a:t>
            </a:r>
            <a:endParaRPr lang="en-US" sz="3600" dirty="0">
              <a:solidFill>
                <a:srgbClr val="FFFF00"/>
              </a:solidFill>
            </a:endParaRPr>
          </a:p>
        </p:txBody>
      </p:sp>
      <p:sp>
        <p:nvSpPr>
          <p:cNvPr id="3" name="Content Placeholder 2"/>
          <p:cNvSpPr>
            <a:spLocks noGrp="1"/>
          </p:cNvSpPr>
          <p:nvPr>
            <p:ph idx="1"/>
          </p:nvPr>
        </p:nvSpPr>
        <p:spPr/>
        <p:txBody>
          <a:bodyPr/>
          <a:lstStyle/>
          <a:p>
            <a:endParaRPr lang="en-US" dirty="0"/>
          </a:p>
        </p:txBody>
      </p:sp>
      <p:pic>
        <p:nvPicPr>
          <p:cNvPr id="4" name="Picture 2" descr="C:\Users\William Hoffmann\Documents\My Documents\Personal\My Pictures\IBGE\DSCF0030 - Copy.JPG"/>
          <p:cNvPicPr>
            <a:picLocks noChangeAspect="1" noChangeArrowheads="1"/>
          </p:cNvPicPr>
          <p:nvPr/>
        </p:nvPicPr>
        <p:blipFill>
          <a:blip r:embed="rId3" cstate="print"/>
          <a:srcRect/>
          <a:stretch>
            <a:fillRect/>
          </a:stretch>
        </p:blipFill>
        <p:spPr bwMode="auto">
          <a:xfrm>
            <a:off x="4464413" y="1161140"/>
            <a:ext cx="10799998" cy="6858000"/>
          </a:xfrm>
          <a:prstGeom prst="rect">
            <a:avLst/>
          </a:prstGeom>
          <a:noFill/>
        </p:spPr>
      </p:pic>
      <p:pic>
        <p:nvPicPr>
          <p:cNvPr id="5" name="Picture 3"/>
          <p:cNvPicPr>
            <a:picLocks noChangeAspect="1" noChangeArrowheads="1"/>
          </p:cNvPicPr>
          <p:nvPr/>
        </p:nvPicPr>
        <p:blipFill>
          <a:blip r:embed="rId4" cstate="print"/>
          <a:srcRect/>
          <a:stretch>
            <a:fillRect/>
          </a:stretch>
        </p:blipFill>
        <p:spPr bwMode="auto">
          <a:xfrm>
            <a:off x="0" y="1161140"/>
            <a:ext cx="3698267" cy="650333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3"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7" name="TextBox 6"/>
          <p:cNvSpPr txBox="1">
            <a:spLocks noChangeArrowheads="1"/>
          </p:cNvSpPr>
          <p:nvPr/>
        </p:nvSpPr>
        <p:spPr bwMode="auto">
          <a:xfrm>
            <a:off x="4443866" y="824140"/>
            <a:ext cx="4932362" cy="1814513"/>
          </a:xfrm>
          <a:prstGeom prst="rect">
            <a:avLst/>
          </a:prstGeom>
          <a:noFill/>
          <a:ln w="9525">
            <a:noFill/>
            <a:miter lim="800000"/>
            <a:headEnd/>
            <a:tailEnd/>
          </a:ln>
        </p:spPr>
        <p:txBody>
          <a:bodyPr>
            <a:spAutoFit/>
          </a:bodyPr>
          <a:lstStyle/>
          <a:p>
            <a:r>
              <a:rPr lang="en-US" sz="2800" dirty="0" smtClean="0">
                <a:solidFill>
                  <a:srgbClr val="FFFF00"/>
                </a:solidFill>
              </a:rPr>
              <a:t>The canopy density at which grasses are excluded is a critical transition between savanna and forest.</a:t>
            </a:r>
            <a:endParaRPr lang="en-US" sz="2800" dirty="0">
              <a:solidFill>
                <a:srgbClr val="FFFF00"/>
              </a:solidFill>
            </a:endParaRPr>
          </a:p>
        </p:txBody>
      </p:sp>
      <p:sp>
        <p:nvSpPr>
          <p:cNvPr id="2056" name="Rectangle 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46437" name="Object 5"/>
          <p:cNvGraphicFramePr>
            <a:graphicFrameLocks noChangeAspect="1"/>
          </p:cNvGraphicFramePr>
          <p:nvPr/>
        </p:nvGraphicFramePr>
        <p:xfrm>
          <a:off x="0" y="0"/>
          <a:ext cx="4098925" cy="3397250"/>
        </p:xfrm>
        <a:graphic>
          <a:graphicData uri="http://schemas.openxmlformats.org/presentationml/2006/ole">
            <mc:AlternateContent xmlns:mc="http://schemas.openxmlformats.org/markup-compatibility/2006">
              <mc:Choice xmlns:v="urn:schemas-microsoft-com:vml" Requires="v">
                <p:oleObj spid="_x0000_s576579" name="SPW 10.0 Graph" r:id="rId3" imgW="5722200" imgH="4750200" progId="SigmaPlotGraphicObject.9">
                  <p:embed/>
                </p:oleObj>
              </mc:Choice>
              <mc:Fallback>
                <p:oleObj name="SPW 10.0 Graph" r:id="rId3" imgW="5722200" imgH="4750200" progId="SigmaPlotGraphicObject.9">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098925" cy="3397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76516" name="Picture 4"/>
          <p:cNvPicPr>
            <a:picLocks noChangeAspect="1" noChangeArrowheads="1"/>
          </p:cNvPicPr>
          <p:nvPr/>
        </p:nvPicPr>
        <p:blipFill>
          <a:blip r:embed="rId5" cstate="print"/>
          <a:srcRect/>
          <a:stretch>
            <a:fillRect/>
          </a:stretch>
        </p:blipFill>
        <p:spPr bwMode="auto">
          <a:xfrm>
            <a:off x="4752521" y="2836521"/>
            <a:ext cx="4391479" cy="4021479"/>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Thus we have two critical thresholds</a:t>
            </a:r>
            <a:endParaRPr lang="en-US" dirty="0"/>
          </a:p>
        </p:txBody>
      </p:sp>
      <p:sp>
        <p:nvSpPr>
          <p:cNvPr id="3" name="Content Placeholder 2"/>
          <p:cNvSpPr>
            <a:spLocks noGrp="1"/>
          </p:cNvSpPr>
          <p:nvPr>
            <p:ph idx="1"/>
          </p:nvPr>
        </p:nvSpPr>
        <p:spPr/>
        <p:txBody>
          <a:bodyPr/>
          <a:lstStyle/>
          <a:p>
            <a:r>
              <a:rPr lang="en-US" dirty="0" smtClean="0"/>
              <a:t>A tree reaches a fire-resistance threshold when it accumulates a bark thickness of about 6 mm.</a:t>
            </a:r>
          </a:p>
          <a:p>
            <a:r>
              <a:rPr lang="en-US" dirty="0" smtClean="0"/>
              <a:t>The ecosystem reaches a fire-suppression threshold when it attains a leaf area index of about 3.</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8819" name="Object 3"/>
          <p:cNvGraphicFramePr>
            <a:graphicFrameLocks noChangeAspect="1"/>
          </p:cNvGraphicFramePr>
          <p:nvPr/>
        </p:nvGraphicFramePr>
        <p:xfrm>
          <a:off x="696572" y="168454"/>
          <a:ext cx="7906091" cy="6129315"/>
        </p:xfrm>
        <a:graphic>
          <a:graphicData uri="http://schemas.openxmlformats.org/presentationml/2006/ole">
            <mc:AlternateContent xmlns:mc="http://schemas.openxmlformats.org/markup-compatibility/2006">
              <mc:Choice xmlns:v="urn:schemas-microsoft-com:vml" Requires="v">
                <p:oleObj spid="_x0000_s821324" name="SPW 10.0 Graph" r:id="rId4" imgW="5776200" imgH="4462920" progId="SigmaPlotGraphicObject.9">
                  <p:embed/>
                </p:oleObj>
              </mc:Choice>
              <mc:Fallback>
                <p:oleObj name="SPW 10.0 Graph" r:id="rId4" imgW="5776200" imgH="4462920" progId="SigmaPlotGraphicObject.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572" y="168454"/>
                        <a:ext cx="7906091" cy="61293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8" name="TextBox 5"/>
          <p:cNvSpPr txBox="1">
            <a:spLocks noChangeArrowheads="1"/>
          </p:cNvSpPr>
          <p:nvPr/>
        </p:nvSpPr>
        <p:spPr bwMode="auto">
          <a:xfrm>
            <a:off x="1902942" y="0"/>
            <a:ext cx="6388442" cy="830997"/>
          </a:xfrm>
          <a:prstGeom prst="rect">
            <a:avLst/>
          </a:prstGeom>
          <a:noFill/>
          <a:ln w="9525">
            <a:noFill/>
            <a:miter lim="800000"/>
            <a:headEnd/>
            <a:tailEnd/>
          </a:ln>
        </p:spPr>
        <p:txBody>
          <a:bodyPr wrap="square">
            <a:spAutoFit/>
          </a:bodyPr>
          <a:lstStyle/>
          <a:p>
            <a:r>
              <a:rPr lang="en-US" sz="2400" dirty="0" smtClean="0">
                <a:solidFill>
                  <a:prstClr val="black"/>
                </a:solidFill>
              </a:rPr>
              <a:t>As savanna trees grow, they accumulate bark thickness more quickly than forest species</a:t>
            </a:r>
            <a:endParaRPr lang="en-US" sz="2400" dirty="0">
              <a:solidFill>
                <a:prstClr val="black"/>
              </a:solidFill>
            </a:endParaRPr>
          </a:p>
        </p:txBody>
      </p:sp>
      <p:sp>
        <p:nvSpPr>
          <p:cNvPr id="4188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solidFill>
                <a:prstClr val="black"/>
              </a:solidFill>
            </a:endParaRPr>
          </a:p>
        </p:txBody>
      </p:sp>
      <p:graphicFrame>
        <p:nvGraphicFramePr>
          <p:cNvPr id="418821" name="Object 5"/>
          <p:cNvGraphicFramePr>
            <a:graphicFrameLocks noChangeAspect="1"/>
          </p:cNvGraphicFramePr>
          <p:nvPr/>
        </p:nvGraphicFramePr>
        <p:xfrm>
          <a:off x="-4768398" y="0"/>
          <a:ext cx="4594225" cy="3562350"/>
        </p:xfrm>
        <a:graphic>
          <a:graphicData uri="http://schemas.openxmlformats.org/presentationml/2006/ole">
            <mc:AlternateContent xmlns:mc="http://schemas.openxmlformats.org/markup-compatibility/2006">
              <mc:Choice xmlns:v="urn:schemas-microsoft-com:vml" Requires="v">
                <p:oleObj spid="_x0000_s821325" name="SPW 10.0 Graph" r:id="rId6" imgW="5776200" imgH="4462920" progId="SigmaPlotGraphicObject.9">
                  <p:embed/>
                </p:oleObj>
              </mc:Choice>
              <mc:Fallback>
                <p:oleObj name="SPW 10.0 Graph" r:id="rId6" imgW="5776200" imgH="4462920" progId="SigmaPlotGraphicObject.9">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8398" y="0"/>
                        <a:ext cx="4594225" cy="3562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9514302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8819" name="Object 3"/>
          <p:cNvGraphicFramePr>
            <a:graphicFrameLocks noChangeAspect="1"/>
          </p:cNvGraphicFramePr>
          <p:nvPr/>
        </p:nvGraphicFramePr>
        <p:xfrm>
          <a:off x="696572" y="168454"/>
          <a:ext cx="7906091" cy="6129315"/>
        </p:xfrm>
        <a:graphic>
          <a:graphicData uri="http://schemas.openxmlformats.org/presentationml/2006/ole">
            <mc:AlternateContent xmlns:mc="http://schemas.openxmlformats.org/markup-compatibility/2006">
              <mc:Choice xmlns:v="urn:schemas-microsoft-com:vml" Requires="v">
                <p:oleObj spid="_x0000_s820302" name="SPW 10.0 Graph" r:id="rId4" imgW="5776200" imgH="4462920" progId="SigmaPlotGraphicObject.9">
                  <p:embed/>
                </p:oleObj>
              </mc:Choice>
              <mc:Fallback>
                <p:oleObj name="SPW 10.0 Graph" r:id="rId4" imgW="5776200" imgH="4462920" progId="SigmaPlotGraphicObject.9">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572" y="168454"/>
                        <a:ext cx="7906091" cy="61293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8" name="TextBox 5"/>
          <p:cNvSpPr txBox="1">
            <a:spLocks noChangeArrowheads="1"/>
          </p:cNvSpPr>
          <p:nvPr/>
        </p:nvSpPr>
        <p:spPr bwMode="auto">
          <a:xfrm>
            <a:off x="1902942" y="0"/>
            <a:ext cx="6388442" cy="830997"/>
          </a:xfrm>
          <a:prstGeom prst="rect">
            <a:avLst/>
          </a:prstGeom>
          <a:noFill/>
          <a:ln w="9525">
            <a:noFill/>
            <a:miter lim="800000"/>
            <a:headEnd/>
            <a:tailEnd/>
          </a:ln>
        </p:spPr>
        <p:txBody>
          <a:bodyPr wrap="square">
            <a:spAutoFit/>
          </a:bodyPr>
          <a:lstStyle/>
          <a:p>
            <a:r>
              <a:rPr lang="en-US" sz="2400" dirty="0" smtClean="0"/>
              <a:t>As savanna trees grow, they accumulate bark thickness more quickly than forest species</a:t>
            </a:r>
            <a:endParaRPr lang="en-US" sz="2400" dirty="0"/>
          </a:p>
        </p:txBody>
      </p:sp>
      <p:sp>
        <p:nvSpPr>
          <p:cNvPr id="4188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418821" name="Object 5"/>
          <p:cNvGraphicFramePr>
            <a:graphicFrameLocks noChangeAspect="1"/>
          </p:cNvGraphicFramePr>
          <p:nvPr/>
        </p:nvGraphicFramePr>
        <p:xfrm>
          <a:off x="-4768398" y="0"/>
          <a:ext cx="4594225" cy="3562350"/>
        </p:xfrm>
        <a:graphic>
          <a:graphicData uri="http://schemas.openxmlformats.org/presentationml/2006/ole">
            <mc:AlternateContent xmlns:mc="http://schemas.openxmlformats.org/markup-compatibility/2006">
              <mc:Choice xmlns:v="urn:schemas-microsoft-com:vml" Requires="v">
                <p:oleObj spid="_x0000_s820303" name="SPW 10.0 Graph" r:id="rId6" imgW="5776200" imgH="4462920" progId="SigmaPlotGraphicObject.9">
                  <p:embed/>
                </p:oleObj>
              </mc:Choice>
              <mc:Fallback>
                <p:oleObj name="SPW 10.0 Graph" r:id="rId6" imgW="5776200" imgH="4462920" progId="SigmaPlotGraphicObject.9">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8398" y="0"/>
                        <a:ext cx="4594225" cy="3562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p:nvPr/>
        </p:nvCxnSpPr>
        <p:spPr>
          <a:xfrm>
            <a:off x="1893194" y="2603165"/>
            <a:ext cx="6246254"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73499" y="1815921"/>
            <a:ext cx="2056140" cy="830997"/>
          </a:xfrm>
          <a:prstGeom prst="rect">
            <a:avLst/>
          </a:prstGeom>
          <a:noFill/>
        </p:spPr>
        <p:txBody>
          <a:bodyPr wrap="none" rtlCol="0">
            <a:spAutoFit/>
          </a:bodyPr>
          <a:lstStyle/>
          <a:p>
            <a:r>
              <a:rPr lang="en-US" sz="2400" dirty="0" smtClean="0">
                <a:solidFill>
                  <a:srgbClr val="FF0000"/>
                </a:solidFill>
              </a:rPr>
              <a:t>Threshold bark</a:t>
            </a:r>
          </a:p>
          <a:p>
            <a:r>
              <a:rPr lang="en-US" sz="2400" dirty="0" smtClean="0">
                <a:solidFill>
                  <a:srgbClr val="FF0000"/>
                </a:solidFill>
              </a:rPr>
              <a:t> thickness</a:t>
            </a:r>
            <a:endParaRPr lang="en-US" sz="2400" dirty="0">
              <a:solidFill>
                <a:srgbClr val="FF0000"/>
              </a:solidFill>
            </a:endParaRPr>
          </a:p>
        </p:txBody>
      </p:sp>
    </p:spTree>
    <p:extLst>
      <p:ext uri="{BB962C8B-B14F-4D97-AF65-F5344CB8AC3E}">
        <p14:creationId xmlns:p14="http://schemas.microsoft.com/office/powerpoint/2010/main" val="2491475186"/>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8819" name="Object 3"/>
          <p:cNvGraphicFramePr>
            <a:graphicFrameLocks noChangeAspect="1"/>
          </p:cNvGraphicFramePr>
          <p:nvPr/>
        </p:nvGraphicFramePr>
        <p:xfrm>
          <a:off x="696572" y="168454"/>
          <a:ext cx="7906091" cy="6129315"/>
        </p:xfrm>
        <a:graphic>
          <a:graphicData uri="http://schemas.openxmlformats.org/presentationml/2006/ole">
            <mc:AlternateContent xmlns:mc="http://schemas.openxmlformats.org/markup-compatibility/2006">
              <mc:Choice xmlns:v="urn:schemas-microsoft-com:vml" Requires="v">
                <p:oleObj spid="_x0000_s597122" name="SPW 10.0 Graph" r:id="rId4" imgW="5776200" imgH="4462920" progId="SigmaPlotGraphicObject.9">
                  <p:embed/>
                </p:oleObj>
              </mc:Choice>
              <mc:Fallback>
                <p:oleObj name="SPW 10.0 Graph" r:id="rId4" imgW="5776200" imgH="4462920" progId="SigmaPlotGraphicObject.9">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572" y="168454"/>
                        <a:ext cx="7906091" cy="61293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8" name="TextBox 5"/>
          <p:cNvSpPr txBox="1">
            <a:spLocks noChangeArrowheads="1"/>
          </p:cNvSpPr>
          <p:nvPr/>
        </p:nvSpPr>
        <p:spPr bwMode="auto">
          <a:xfrm>
            <a:off x="1902942" y="0"/>
            <a:ext cx="6388442" cy="830997"/>
          </a:xfrm>
          <a:prstGeom prst="rect">
            <a:avLst/>
          </a:prstGeom>
          <a:noFill/>
          <a:ln w="9525">
            <a:noFill/>
            <a:miter lim="800000"/>
            <a:headEnd/>
            <a:tailEnd/>
          </a:ln>
        </p:spPr>
        <p:txBody>
          <a:bodyPr wrap="square">
            <a:spAutoFit/>
          </a:bodyPr>
          <a:lstStyle/>
          <a:p>
            <a:r>
              <a:rPr lang="en-US" sz="2400" dirty="0" smtClean="0"/>
              <a:t>As savanna trees grow, they accumulate bark thickness more quickly than forest species</a:t>
            </a:r>
            <a:endParaRPr lang="en-US" sz="2400" dirty="0"/>
          </a:p>
        </p:txBody>
      </p:sp>
      <p:sp>
        <p:nvSpPr>
          <p:cNvPr id="41882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418821" name="Object 5"/>
          <p:cNvGraphicFramePr>
            <a:graphicFrameLocks noChangeAspect="1"/>
          </p:cNvGraphicFramePr>
          <p:nvPr/>
        </p:nvGraphicFramePr>
        <p:xfrm>
          <a:off x="-4768398" y="0"/>
          <a:ext cx="4594225" cy="3562350"/>
        </p:xfrm>
        <a:graphic>
          <a:graphicData uri="http://schemas.openxmlformats.org/presentationml/2006/ole">
            <mc:AlternateContent xmlns:mc="http://schemas.openxmlformats.org/markup-compatibility/2006">
              <mc:Choice xmlns:v="urn:schemas-microsoft-com:vml" Requires="v">
                <p:oleObj spid="_x0000_s597123" name="SPW 10.0 Graph" r:id="rId6" imgW="5776200" imgH="4462920" progId="SigmaPlotGraphicObject.9">
                  <p:embed/>
                </p:oleObj>
              </mc:Choice>
              <mc:Fallback>
                <p:oleObj name="SPW 10.0 Graph" r:id="rId6" imgW="5776200" imgH="4462920" progId="SigmaPlotGraphicObject.9">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8398" y="0"/>
                        <a:ext cx="4594225" cy="3562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p:nvPr/>
        </p:nvCxnSpPr>
        <p:spPr>
          <a:xfrm>
            <a:off x="1893194" y="2603165"/>
            <a:ext cx="6246254"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073499" y="1815921"/>
            <a:ext cx="2056140" cy="830997"/>
          </a:xfrm>
          <a:prstGeom prst="rect">
            <a:avLst/>
          </a:prstGeom>
          <a:noFill/>
        </p:spPr>
        <p:txBody>
          <a:bodyPr wrap="none" rtlCol="0">
            <a:spAutoFit/>
          </a:bodyPr>
          <a:lstStyle/>
          <a:p>
            <a:r>
              <a:rPr lang="en-US" sz="2400" dirty="0" smtClean="0">
                <a:solidFill>
                  <a:srgbClr val="FF0000"/>
                </a:solidFill>
              </a:rPr>
              <a:t>Threshold bark</a:t>
            </a:r>
          </a:p>
          <a:p>
            <a:r>
              <a:rPr lang="en-US" sz="2400" dirty="0" smtClean="0">
                <a:solidFill>
                  <a:srgbClr val="FF0000"/>
                </a:solidFill>
              </a:rPr>
              <a:t> thickness</a:t>
            </a:r>
            <a:endParaRPr lang="en-US" sz="2400" dirty="0">
              <a:solidFill>
                <a:srgbClr val="FF0000"/>
              </a:solidFill>
            </a:endParaRPr>
          </a:p>
        </p:txBody>
      </p:sp>
      <p:cxnSp>
        <p:nvCxnSpPr>
          <p:cNvPr id="11" name="Straight Connector 10"/>
          <p:cNvCxnSpPr/>
          <p:nvPr/>
        </p:nvCxnSpPr>
        <p:spPr>
          <a:xfrm rot="16200000" flipV="1">
            <a:off x="3599540" y="3904344"/>
            <a:ext cx="2583543" cy="29028"/>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V="1">
            <a:off x="4434627" y="3893715"/>
            <a:ext cx="2655192" cy="15024"/>
          </a:xfrm>
          <a:prstGeom prst="line">
            <a:avLst/>
          </a:prstGeom>
          <a:ln w="254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09995" y="4831213"/>
            <a:ext cx="1378039" cy="369332"/>
          </a:xfrm>
          <a:prstGeom prst="rect">
            <a:avLst/>
          </a:prstGeom>
          <a:noFill/>
        </p:spPr>
        <p:txBody>
          <a:bodyPr wrap="square" rtlCol="0">
            <a:spAutoFit/>
          </a:bodyPr>
          <a:lstStyle/>
          <a:p>
            <a:r>
              <a:rPr lang="en-US" dirty="0" smtClean="0">
                <a:solidFill>
                  <a:srgbClr val="FF0000"/>
                </a:solidFill>
              </a:rPr>
              <a:t>4.7 cm</a:t>
            </a:r>
            <a:endParaRPr lang="en-US" dirty="0">
              <a:solidFill>
                <a:srgbClr val="FF0000"/>
              </a:solidFill>
            </a:endParaRPr>
          </a:p>
        </p:txBody>
      </p:sp>
      <p:sp>
        <p:nvSpPr>
          <p:cNvPr id="13" name="TextBox 12"/>
          <p:cNvSpPr txBox="1"/>
          <p:nvPr/>
        </p:nvSpPr>
        <p:spPr>
          <a:xfrm>
            <a:off x="5767588" y="4840310"/>
            <a:ext cx="1378039" cy="369332"/>
          </a:xfrm>
          <a:prstGeom prst="rect">
            <a:avLst/>
          </a:prstGeom>
          <a:noFill/>
        </p:spPr>
        <p:txBody>
          <a:bodyPr wrap="square" rtlCol="0">
            <a:spAutoFit/>
          </a:bodyPr>
          <a:lstStyle/>
          <a:p>
            <a:r>
              <a:rPr lang="en-US" dirty="0" smtClean="0">
                <a:solidFill>
                  <a:srgbClr val="FF0000"/>
                </a:solidFill>
              </a:rPr>
              <a:t>10.2 cm</a:t>
            </a:r>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3047" y="177283"/>
            <a:ext cx="8467594" cy="954107"/>
          </a:xfrm>
          <a:prstGeom prst="rect">
            <a:avLst/>
          </a:prstGeom>
        </p:spPr>
        <p:txBody>
          <a:bodyPr wrap="square">
            <a:spAutoFit/>
          </a:bodyPr>
          <a:lstStyle/>
          <a:p>
            <a:r>
              <a:rPr lang="en-US" sz="2800" dirty="0" smtClean="0">
                <a:solidFill>
                  <a:srgbClr val="22048E"/>
                </a:solidFill>
              </a:rPr>
              <a:t>Recall that forest species grow more quickly than savanna species when growing in the same environment</a:t>
            </a:r>
            <a:endParaRPr lang="en-US" sz="2800" dirty="0">
              <a:solidFill>
                <a:srgbClr val="22048E"/>
              </a:solidFill>
            </a:endParaRPr>
          </a:p>
        </p:txBody>
      </p:sp>
      <p:sp>
        <p:nvSpPr>
          <p:cNvPr id="4218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2" name="Object 4"/>
          <p:cNvGraphicFramePr>
            <a:graphicFrameLocks noChangeAspect="1"/>
          </p:cNvGraphicFramePr>
          <p:nvPr/>
        </p:nvGraphicFramePr>
        <p:xfrm>
          <a:off x="2656114" y="1378757"/>
          <a:ext cx="4233201" cy="5213388"/>
        </p:xfrm>
        <a:graphic>
          <a:graphicData uri="http://schemas.openxmlformats.org/presentationml/2006/ole">
            <mc:AlternateContent xmlns:mc="http://schemas.openxmlformats.org/markup-compatibility/2006">
              <mc:Choice xmlns:v="urn:schemas-microsoft-com:vml" Requires="v">
                <p:oleObj spid="_x0000_s598086" name="SPW 10.0 Graph" r:id="rId3" imgW="2286720" imgH="2815200" progId="SigmaPlotGraphicObject.9">
                  <p:embed/>
                </p:oleObj>
              </mc:Choice>
              <mc:Fallback>
                <p:oleObj name="SPW 10.0 Graph" r:id="rId3" imgW="2286720" imgH="2815200" progId="SigmaPlotGraphicObject.9">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6114" y="1378757"/>
                        <a:ext cx="4233201" cy="521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648587831"/>
              </p:ext>
            </p:extLst>
          </p:nvPr>
        </p:nvGraphicFramePr>
        <p:xfrm>
          <a:off x="428625" y="392113"/>
          <a:ext cx="8853714" cy="1645920"/>
        </p:xfrm>
        <a:graphic>
          <a:graphicData uri="http://schemas.openxmlformats.org/drawingml/2006/table">
            <a:tbl>
              <a:tblPr firstRow="1" bandRow="1">
                <a:tableStyleId>{5C22544A-7EE6-4342-B048-85BDC9FD1C3A}</a:tableStyleId>
              </a:tblPr>
              <a:tblGrid>
                <a:gridCol w="3381828"/>
                <a:gridCol w="2520648"/>
                <a:gridCol w="2951238"/>
              </a:tblGrid>
              <a:tr h="33805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r>
                        <a:rPr lang="en-US" sz="2400" dirty="0" smtClean="0">
                          <a:solidFill>
                            <a:srgbClr val="FFFF00"/>
                          </a:solidFill>
                        </a:rPr>
                        <a:t>Savanna</a:t>
                      </a:r>
                      <a:r>
                        <a:rPr lang="en-US" sz="2400" baseline="0" dirty="0" smtClean="0">
                          <a:solidFill>
                            <a:srgbClr val="FFFF00"/>
                          </a:solidFill>
                        </a:rPr>
                        <a:t> species</a:t>
                      </a:r>
                      <a:endParaRPr lang="en-US" sz="2400" dirty="0">
                        <a:solidFill>
                          <a:srgbClr val="FFFF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r>
                        <a:rPr lang="en-US" sz="2400" dirty="0" smtClean="0">
                          <a:solidFill>
                            <a:srgbClr val="FFFF00"/>
                          </a:solidFill>
                        </a:rPr>
                        <a:t>Forest</a:t>
                      </a:r>
                      <a:r>
                        <a:rPr lang="en-US" sz="2400" baseline="0" dirty="0" smtClean="0">
                          <a:solidFill>
                            <a:srgbClr val="FFFF00"/>
                          </a:solidFill>
                        </a:rPr>
                        <a:t> species</a:t>
                      </a:r>
                      <a:endParaRPr lang="en-US" sz="2400" dirty="0">
                        <a:solidFill>
                          <a:srgbClr val="FFFF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r>
              <a:tr h="659213">
                <a:tc>
                  <a:txBody>
                    <a:bodyPr/>
                    <a:lstStyle/>
                    <a:p>
                      <a:r>
                        <a:rPr lang="en-US" sz="2400" dirty="0" smtClean="0">
                          <a:solidFill>
                            <a:srgbClr val="FFFF00"/>
                          </a:solidFill>
                        </a:rPr>
                        <a:t>Fire interval required to</a:t>
                      </a:r>
                      <a:r>
                        <a:rPr lang="en-US" sz="2400" baseline="0" dirty="0" smtClean="0">
                          <a:solidFill>
                            <a:srgbClr val="FFFF00"/>
                          </a:solidFill>
                        </a:rPr>
                        <a:t> ensure &lt;50% </a:t>
                      </a:r>
                      <a:r>
                        <a:rPr lang="en-US" sz="2400" baseline="0" dirty="0" err="1" smtClean="0">
                          <a:solidFill>
                            <a:srgbClr val="FFFF00"/>
                          </a:solidFill>
                        </a:rPr>
                        <a:t>topkill</a:t>
                      </a:r>
                      <a:endParaRPr lang="en-US" sz="2400" dirty="0">
                        <a:solidFill>
                          <a:srgbClr val="FFFF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r>
                        <a:rPr lang="en-US" sz="2400" dirty="0" smtClean="0">
                          <a:solidFill>
                            <a:schemeClr val="bg1"/>
                          </a:solidFill>
                        </a:rPr>
                        <a:t>8 years</a:t>
                      </a:r>
                      <a:endParaRPr lang="en-US" sz="2400"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r>
                        <a:rPr lang="en-US" sz="2400" dirty="0" smtClean="0">
                          <a:solidFill>
                            <a:schemeClr val="bg1"/>
                          </a:solidFill>
                        </a:rPr>
                        <a:t>14 years</a:t>
                      </a:r>
                      <a:endParaRPr lang="en-US" sz="2400"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r>
              <a:tr h="33805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601653012"/>
              </p:ext>
            </p:extLst>
          </p:nvPr>
        </p:nvGraphicFramePr>
        <p:xfrm>
          <a:off x="428625" y="3011488"/>
          <a:ext cx="9144000" cy="1554480"/>
        </p:xfrm>
        <a:graphic>
          <a:graphicData uri="http://schemas.openxmlformats.org/drawingml/2006/table">
            <a:tbl>
              <a:tblPr firstRow="1" bandRow="1">
                <a:tableStyleId>{5C22544A-7EE6-4342-B048-85BDC9FD1C3A}</a:tableStyleId>
              </a:tblPr>
              <a:tblGrid>
                <a:gridCol w="3048000"/>
                <a:gridCol w="3048000"/>
                <a:gridCol w="3048000"/>
              </a:tblGrid>
              <a:tr h="33805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endParaRPr lang="en-US" dirty="0">
                        <a:solidFill>
                          <a:schemeClr val="bg2">
                            <a:lumMod val="75000"/>
                            <a:lumOff val="25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endParaRPr lang="en-US" dirty="0">
                        <a:solidFill>
                          <a:schemeClr val="bg2">
                            <a:lumMod val="75000"/>
                            <a:lumOff val="25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r>
              <a:tr h="659213">
                <a:tc>
                  <a:txBody>
                    <a:bodyPr/>
                    <a:lstStyle/>
                    <a:p>
                      <a:r>
                        <a:rPr lang="en-US" sz="2400" dirty="0" smtClean="0">
                          <a:solidFill>
                            <a:srgbClr val="FFFF00"/>
                          </a:solidFill>
                        </a:rPr>
                        <a:t>5-year mean</a:t>
                      </a:r>
                      <a:r>
                        <a:rPr lang="en-US" sz="2400" baseline="0" dirty="0" smtClean="0">
                          <a:solidFill>
                            <a:srgbClr val="FFFF00"/>
                          </a:solidFill>
                        </a:rPr>
                        <a:t> return interval</a:t>
                      </a:r>
                      <a:endParaRPr lang="en-US" sz="2400" dirty="0" smtClean="0">
                        <a:solidFill>
                          <a:srgbClr val="FFFF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r>
                        <a:rPr lang="en-US" sz="2400" dirty="0" smtClean="0">
                          <a:solidFill>
                            <a:schemeClr val="bg2">
                              <a:lumMod val="75000"/>
                              <a:lumOff val="25000"/>
                            </a:schemeClr>
                          </a:solidFill>
                        </a:rPr>
                        <a:t>25 years</a:t>
                      </a:r>
                      <a:endParaRPr lang="en-US" sz="2400" dirty="0">
                        <a:solidFill>
                          <a:schemeClr val="bg2">
                            <a:lumMod val="75000"/>
                            <a:lumOff val="25000"/>
                          </a:schemeClr>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r>
                        <a:rPr lang="en-US" sz="2400" dirty="0" smtClean="0">
                          <a:solidFill>
                            <a:schemeClr val="bg1"/>
                          </a:solidFill>
                        </a:rPr>
                        <a:t>108 years</a:t>
                      </a:r>
                      <a:endParaRPr lang="en-US" sz="2400"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r>
              <a:tr h="33805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183998362"/>
              </p:ext>
            </p:extLst>
          </p:nvPr>
        </p:nvGraphicFramePr>
        <p:xfrm>
          <a:off x="428625" y="4854250"/>
          <a:ext cx="9144000" cy="1554480"/>
        </p:xfrm>
        <a:graphic>
          <a:graphicData uri="http://schemas.openxmlformats.org/drawingml/2006/table">
            <a:tbl>
              <a:tblPr firstRow="1" bandRow="1">
                <a:tableStyleId>{5C22544A-7EE6-4342-B048-85BDC9FD1C3A}</a:tableStyleId>
              </a:tblPr>
              <a:tblGrid>
                <a:gridCol w="3043825"/>
                <a:gridCol w="3068876"/>
                <a:gridCol w="3031299"/>
              </a:tblGrid>
              <a:tr h="338050">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endParaRPr lang="en-US" dirty="0">
                        <a:solidFill>
                          <a:schemeClr val="bg2">
                            <a:lumMod val="75000"/>
                            <a:lumOff val="25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endParaRPr lang="en-US" dirty="0">
                        <a:solidFill>
                          <a:schemeClr val="bg2">
                            <a:lumMod val="75000"/>
                            <a:lumOff val="25000"/>
                          </a:schemeClr>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r>
              <a:tr h="659213">
                <a:tc>
                  <a:txBody>
                    <a:bodyPr/>
                    <a:lstStyle/>
                    <a:p>
                      <a:r>
                        <a:rPr lang="en-US" sz="2400" dirty="0" smtClean="0">
                          <a:solidFill>
                            <a:srgbClr val="FFFF00"/>
                          </a:solidFill>
                        </a:rPr>
                        <a:t>2-year mean </a:t>
                      </a:r>
                      <a:r>
                        <a:rPr lang="en-US" sz="2400" baseline="0" dirty="0" smtClean="0">
                          <a:solidFill>
                            <a:srgbClr val="FFFF00"/>
                          </a:solidFill>
                        </a:rPr>
                        <a:t>return interval</a:t>
                      </a:r>
                      <a:endParaRPr lang="en-US" sz="2400" dirty="0">
                        <a:solidFill>
                          <a:srgbClr val="FFFF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r>
                        <a:rPr lang="en-US" sz="2400" dirty="0" smtClean="0">
                          <a:solidFill>
                            <a:schemeClr val="bg1"/>
                          </a:solidFill>
                        </a:rPr>
                        <a:t>510 years</a:t>
                      </a:r>
                      <a:endParaRPr lang="en-US" sz="2400"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c>
                  <a:txBody>
                    <a:bodyPr/>
                    <a:lstStyle/>
                    <a:p>
                      <a:r>
                        <a:rPr lang="en-US" sz="2400" baseline="0" dirty="0" smtClean="0">
                          <a:solidFill>
                            <a:schemeClr val="bg1"/>
                          </a:solidFill>
                        </a:rPr>
                        <a:t>32800</a:t>
                      </a:r>
                      <a:r>
                        <a:rPr lang="en-US" sz="2400" dirty="0" smtClean="0">
                          <a:solidFill>
                            <a:schemeClr val="bg1"/>
                          </a:solidFill>
                        </a:rPr>
                        <a:t> years</a:t>
                      </a:r>
                      <a:endParaRPr lang="en-US" sz="2400"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tx1"/>
                    </a:solidFill>
                  </a:tcPr>
                </a:tc>
              </a:tr>
              <a:tr h="338050">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tx1"/>
                    </a:solidFill>
                  </a:tcPr>
                </a:tc>
              </a:tr>
            </a:tbl>
          </a:graphicData>
        </a:graphic>
      </p:graphicFrame>
      <p:sp>
        <p:nvSpPr>
          <p:cNvPr id="6" name="TextBox 5"/>
          <p:cNvSpPr txBox="1">
            <a:spLocks noChangeArrowheads="1"/>
          </p:cNvSpPr>
          <p:nvPr/>
        </p:nvSpPr>
        <p:spPr bwMode="auto">
          <a:xfrm>
            <a:off x="879020" y="2293937"/>
            <a:ext cx="8178201" cy="584775"/>
          </a:xfrm>
          <a:prstGeom prst="rect">
            <a:avLst/>
          </a:prstGeom>
          <a:noFill/>
          <a:ln w="9525">
            <a:noFill/>
            <a:miter lim="800000"/>
            <a:headEnd/>
            <a:tailEnd/>
          </a:ln>
        </p:spPr>
        <p:txBody>
          <a:bodyPr wrap="none">
            <a:spAutoFit/>
          </a:bodyPr>
          <a:lstStyle/>
          <a:p>
            <a:r>
              <a:rPr lang="en-US" sz="3200" u="sng" dirty="0" smtClean="0">
                <a:solidFill>
                  <a:srgbClr val="FFFF00"/>
                </a:solidFill>
              </a:rPr>
              <a:t>Expected total </a:t>
            </a:r>
            <a:r>
              <a:rPr lang="en-US" sz="3200" u="sng" dirty="0">
                <a:solidFill>
                  <a:srgbClr val="FFFF00"/>
                </a:solidFill>
              </a:rPr>
              <a:t>time under stochastic fire regime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2009"/>
            <a:ext cx="8229600" cy="1143000"/>
          </a:xfrm>
        </p:spPr>
        <p:txBody>
          <a:bodyPr>
            <a:normAutofit fontScale="90000"/>
          </a:bodyPr>
          <a:lstStyle/>
          <a:p>
            <a:r>
              <a:rPr lang="en-US" dirty="0" smtClean="0"/>
              <a:t>Under a typical fire regime a forest tree has little chance of reaching maturity in savanna</a:t>
            </a:r>
            <a:endParaRPr lang="en-US" dirty="0"/>
          </a:p>
        </p:txBody>
      </p:sp>
      <p:sp>
        <p:nvSpPr>
          <p:cNvPr id="3" name="Content Placeholder 2"/>
          <p:cNvSpPr>
            <a:spLocks noGrp="1"/>
          </p:cNvSpPr>
          <p:nvPr>
            <p:ph idx="1"/>
          </p:nvPr>
        </p:nvSpPr>
        <p:spPr>
          <a:xfrm>
            <a:off x="1560285" y="3225800"/>
            <a:ext cx="8229600" cy="4525963"/>
          </a:xfrm>
        </p:spPr>
        <p:txBody>
          <a:bodyPr/>
          <a:lstStyle/>
          <a:p>
            <a:pPr>
              <a:buNone/>
            </a:pPr>
            <a:r>
              <a:rPr lang="en-US" dirty="0" smtClean="0"/>
              <a:t>But, there is safety in numbers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srcRect/>
          <a:stretch>
            <a:fillRect/>
          </a:stretch>
        </p:blipFill>
        <p:spPr bwMode="auto">
          <a:xfrm>
            <a:off x="1825625" y="3046413"/>
            <a:ext cx="6288088" cy="3333750"/>
          </a:xfrm>
          <a:prstGeom prst="rect">
            <a:avLst/>
          </a:prstGeom>
          <a:noFill/>
          <a:ln w="9525">
            <a:noFill/>
            <a:miter lim="800000"/>
            <a:headEnd/>
            <a:tailEnd/>
          </a:ln>
        </p:spPr>
      </p:pic>
      <p:pic>
        <p:nvPicPr>
          <p:cNvPr id="56323" name="Picture 3"/>
          <p:cNvPicPr>
            <a:picLocks noChangeAspect="1" noChangeArrowheads="1"/>
          </p:cNvPicPr>
          <p:nvPr/>
        </p:nvPicPr>
        <p:blipFill>
          <a:blip r:embed="rId4"/>
          <a:srcRect/>
          <a:stretch>
            <a:fillRect/>
          </a:stretch>
        </p:blipFill>
        <p:spPr bwMode="auto">
          <a:xfrm>
            <a:off x="3700463" y="1044575"/>
            <a:ext cx="473075" cy="1233488"/>
          </a:xfrm>
          <a:prstGeom prst="rect">
            <a:avLst/>
          </a:prstGeom>
          <a:noFill/>
          <a:ln w="9525">
            <a:noFill/>
            <a:miter lim="800000"/>
            <a:headEnd/>
            <a:tailEnd/>
          </a:ln>
        </p:spPr>
      </p:pic>
      <p:pic>
        <p:nvPicPr>
          <p:cNvPr id="56324" name="Picture 4"/>
          <p:cNvPicPr>
            <a:picLocks noChangeAspect="1" noChangeArrowheads="1"/>
          </p:cNvPicPr>
          <p:nvPr/>
        </p:nvPicPr>
        <p:blipFill>
          <a:blip r:embed="rId4"/>
          <a:srcRect/>
          <a:stretch>
            <a:fillRect/>
          </a:stretch>
        </p:blipFill>
        <p:spPr bwMode="auto">
          <a:xfrm rot="10800000">
            <a:off x="758825" y="1025525"/>
            <a:ext cx="509588" cy="1328738"/>
          </a:xfrm>
          <a:prstGeom prst="rect">
            <a:avLst/>
          </a:prstGeom>
          <a:noFill/>
          <a:ln w="9525">
            <a:noFill/>
            <a:miter lim="800000"/>
            <a:headEnd/>
            <a:tailEnd/>
          </a:ln>
        </p:spPr>
      </p:pic>
      <p:pic>
        <p:nvPicPr>
          <p:cNvPr id="56325" name="Picture 5"/>
          <p:cNvPicPr>
            <a:picLocks noChangeAspect="1" noChangeArrowheads="1"/>
          </p:cNvPicPr>
          <p:nvPr/>
        </p:nvPicPr>
        <p:blipFill>
          <a:blip r:embed="rId4"/>
          <a:srcRect/>
          <a:stretch>
            <a:fillRect/>
          </a:stretch>
        </p:blipFill>
        <p:spPr bwMode="auto">
          <a:xfrm rot="10800000">
            <a:off x="4619625" y="1187450"/>
            <a:ext cx="431800" cy="1127125"/>
          </a:xfrm>
          <a:prstGeom prst="rect">
            <a:avLst/>
          </a:prstGeom>
          <a:noFill/>
          <a:ln w="9525">
            <a:noFill/>
            <a:miter lim="800000"/>
            <a:headEnd/>
            <a:tailEnd/>
          </a:ln>
        </p:spPr>
      </p:pic>
      <p:pic>
        <p:nvPicPr>
          <p:cNvPr id="56326" name="Picture 6"/>
          <p:cNvPicPr>
            <a:picLocks noChangeAspect="1" noChangeArrowheads="1"/>
          </p:cNvPicPr>
          <p:nvPr/>
        </p:nvPicPr>
        <p:blipFill>
          <a:blip r:embed="rId4"/>
          <a:srcRect/>
          <a:stretch>
            <a:fillRect/>
          </a:stretch>
        </p:blipFill>
        <p:spPr bwMode="auto">
          <a:xfrm>
            <a:off x="7086600" y="1087438"/>
            <a:ext cx="447675" cy="1176337"/>
          </a:xfrm>
          <a:prstGeom prst="rect">
            <a:avLst/>
          </a:prstGeom>
          <a:noFill/>
          <a:ln w="9525">
            <a:noFill/>
            <a:miter lim="800000"/>
            <a:headEnd/>
            <a:tailEnd/>
          </a:ln>
        </p:spPr>
      </p:pic>
      <p:sp>
        <p:nvSpPr>
          <p:cNvPr id="56327" name="Text Box 7"/>
          <p:cNvSpPr txBox="1">
            <a:spLocks noChangeArrowheads="1"/>
          </p:cNvSpPr>
          <p:nvPr/>
        </p:nvSpPr>
        <p:spPr bwMode="auto">
          <a:xfrm>
            <a:off x="5148263" y="882650"/>
            <a:ext cx="1871662" cy="555625"/>
          </a:xfrm>
          <a:prstGeom prst="rect">
            <a:avLst/>
          </a:prstGeom>
          <a:solidFill>
            <a:srgbClr val="FFFFFF"/>
          </a:solidFill>
          <a:ln w="9525">
            <a:noFill/>
            <a:miter lim="800000"/>
            <a:headEnd/>
            <a:tailEnd/>
          </a:ln>
        </p:spPr>
        <p:txBody>
          <a:bodyPr/>
          <a:lstStyle/>
          <a:p>
            <a:pPr>
              <a:buFontTx/>
              <a:buChar char="•"/>
            </a:pPr>
            <a:r>
              <a:rPr lang="en-US">
                <a:solidFill>
                  <a:prstClr val="black"/>
                </a:solidFill>
              </a:rPr>
              <a:t>Dense tree cover</a:t>
            </a:r>
          </a:p>
          <a:p>
            <a:pPr>
              <a:buFontTx/>
              <a:buChar char="•"/>
            </a:pPr>
            <a:r>
              <a:rPr lang="en-US">
                <a:solidFill>
                  <a:prstClr val="black"/>
                </a:solidFill>
              </a:rPr>
              <a:t>no grass</a:t>
            </a:r>
          </a:p>
        </p:txBody>
      </p:sp>
      <p:sp>
        <p:nvSpPr>
          <p:cNvPr id="56328" name="Text Box 8"/>
          <p:cNvSpPr txBox="1">
            <a:spLocks noChangeArrowheads="1"/>
          </p:cNvSpPr>
          <p:nvPr/>
        </p:nvSpPr>
        <p:spPr bwMode="auto">
          <a:xfrm>
            <a:off x="1143000" y="2286000"/>
            <a:ext cx="3235325" cy="830262"/>
          </a:xfrm>
          <a:prstGeom prst="rect">
            <a:avLst/>
          </a:prstGeom>
          <a:solidFill>
            <a:srgbClr val="FFFFFF"/>
          </a:solidFill>
          <a:ln w="9525">
            <a:noFill/>
            <a:miter lim="800000"/>
            <a:headEnd/>
            <a:tailEnd/>
          </a:ln>
        </p:spPr>
        <p:txBody>
          <a:bodyPr/>
          <a:lstStyle/>
          <a:p>
            <a:pPr>
              <a:buFontTx/>
              <a:buChar char="•"/>
            </a:pPr>
            <a:r>
              <a:rPr lang="en-US" dirty="0">
                <a:solidFill>
                  <a:prstClr val="black"/>
                </a:solidFill>
              </a:rPr>
              <a:t>Hot, </a:t>
            </a:r>
            <a:r>
              <a:rPr lang="en-US" dirty="0" smtClean="0">
                <a:solidFill>
                  <a:prstClr val="black"/>
                </a:solidFill>
              </a:rPr>
              <a:t>dry, windy </a:t>
            </a:r>
            <a:r>
              <a:rPr lang="en-US" dirty="0">
                <a:solidFill>
                  <a:prstClr val="black"/>
                </a:solidFill>
              </a:rPr>
              <a:t>microclimate</a:t>
            </a:r>
          </a:p>
          <a:p>
            <a:pPr>
              <a:buFontTx/>
              <a:buChar char="•"/>
            </a:pPr>
            <a:r>
              <a:rPr lang="en-US" dirty="0">
                <a:solidFill>
                  <a:prstClr val="black"/>
                </a:solidFill>
              </a:rPr>
              <a:t>Frequent fire</a:t>
            </a:r>
          </a:p>
        </p:txBody>
      </p:sp>
      <p:sp>
        <p:nvSpPr>
          <p:cNvPr id="56329" name="Text Box 9"/>
          <p:cNvSpPr txBox="1">
            <a:spLocks noChangeArrowheads="1"/>
          </p:cNvSpPr>
          <p:nvPr/>
        </p:nvSpPr>
        <p:spPr bwMode="auto">
          <a:xfrm>
            <a:off x="5102225" y="2033588"/>
            <a:ext cx="2735263" cy="661987"/>
          </a:xfrm>
          <a:prstGeom prst="rect">
            <a:avLst/>
          </a:prstGeom>
          <a:solidFill>
            <a:srgbClr val="FFFFFF"/>
          </a:solidFill>
          <a:ln w="9525">
            <a:noFill/>
            <a:miter lim="800000"/>
            <a:headEnd/>
            <a:tailEnd/>
          </a:ln>
        </p:spPr>
        <p:txBody>
          <a:bodyPr/>
          <a:lstStyle/>
          <a:p>
            <a:endParaRPr lang="en-US">
              <a:solidFill>
                <a:prstClr val="black"/>
              </a:solidFill>
            </a:endParaRPr>
          </a:p>
          <a:p>
            <a:pPr>
              <a:buFontTx/>
              <a:buChar char="•"/>
            </a:pPr>
            <a:r>
              <a:rPr lang="en-US">
                <a:solidFill>
                  <a:prstClr val="black"/>
                </a:solidFill>
              </a:rPr>
              <a:t>Cool, moist microclimate</a:t>
            </a:r>
          </a:p>
          <a:p>
            <a:pPr>
              <a:buFontTx/>
              <a:buChar char="•"/>
            </a:pPr>
            <a:r>
              <a:rPr lang="en-US">
                <a:solidFill>
                  <a:prstClr val="black"/>
                </a:solidFill>
              </a:rPr>
              <a:t>Infrequent, mild fire</a:t>
            </a:r>
          </a:p>
        </p:txBody>
      </p:sp>
      <p:sp>
        <p:nvSpPr>
          <p:cNvPr id="56330" name="Text Box 10"/>
          <p:cNvSpPr txBox="1">
            <a:spLocks noChangeArrowheads="1"/>
          </p:cNvSpPr>
          <p:nvPr/>
        </p:nvSpPr>
        <p:spPr bwMode="auto">
          <a:xfrm>
            <a:off x="1281113" y="757238"/>
            <a:ext cx="2206625" cy="555625"/>
          </a:xfrm>
          <a:prstGeom prst="rect">
            <a:avLst/>
          </a:prstGeom>
          <a:solidFill>
            <a:srgbClr val="FFFFFF"/>
          </a:solidFill>
          <a:ln w="9525">
            <a:noFill/>
            <a:miter lim="800000"/>
            <a:headEnd/>
            <a:tailEnd/>
          </a:ln>
        </p:spPr>
        <p:txBody>
          <a:bodyPr/>
          <a:lstStyle/>
          <a:p>
            <a:pPr>
              <a:buFontTx/>
              <a:buChar char="•"/>
            </a:pPr>
            <a:r>
              <a:rPr lang="en-US">
                <a:solidFill>
                  <a:prstClr val="black"/>
                </a:solidFill>
              </a:rPr>
              <a:t>Sparse tree cover</a:t>
            </a:r>
          </a:p>
          <a:p>
            <a:pPr>
              <a:buFontTx/>
              <a:buChar char="•"/>
            </a:pPr>
            <a:r>
              <a:rPr lang="en-US">
                <a:solidFill>
                  <a:prstClr val="black"/>
                </a:solidFill>
              </a:rPr>
              <a:t>Dense grass</a:t>
            </a:r>
          </a:p>
        </p:txBody>
      </p:sp>
    </p:spTree>
    <p:extLst>
      <p:ext uri="{BB962C8B-B14F-4D97-AF65-F5344CB8AC3E}">
        <p14:creationId xmlns:p14="http://schemas.microsoft.com/office/powerpoint/2010/main" val="743284632"/>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cstate="print"/>
          <a:srcRect/>
          <a:stretch>
            <a:fillRect/>
          </a:stretch>
        </p:blipFill>
        <p:spPr bwMode="auto">
          <a:xfrm>
            <a:off x="1825625" y="3046413"/>
            <a:ext cx="6288088" cy="3333750"/>
          </a:xfrm>
          <a:prstGeom prst="rect">
            <a:avLst/>
          </a:prstGeom>
          <a:noFill/>
          <a:ln w="9525">
            <a:noFill/>
            <a:miter lim="800000"/>
            <a:headEnd/>
            <a:tailEnd/>
          </a:ln>
        </p:spPr>
      </p:pic>
      <p:pic>
        <p:nvPicPr>
          <p:cNvPr id="54275" name="Picture 3"/>
          <p:cNvPicPr>
            <a:picLocks noChangeAspect="1" noChangeArrowheads="1"/>
          </p:cNvPicPr>
          <p:nvPr/>
        </p:nvPicPr>
        <p:blipFill>
          <a:blip r:embed="rId4" cstate="print"/>
          <a:srcRect/>
          <a:stretch>
            <a:fillRect/>
          </a:stretch>
        </p:blipFill>
        <p:spPr bwMode="auto">
          <a:xfrm>
            <a:off x="3700463" y="1044575"/>
            <a:ext cx="473075" cy="1233488"/>
          </a:xfrm>
          <a:prstGeom prst="rect">
            <a:avLst/>
          </a:prstGeom>
          <a:noFill/>
          <a:ln w="9525">
            <a:noFill/>
            <a:miter lim="800000"/>
            <a:headEnd/>
            <a:tailEnd/>
          </a:ln>
        </p:spPr>
      </p:pic>
      <p:pic>
        <p:nvPicPr>
          <p:cNvPr id="54276" name="Picture 4"/>
          <p:cNvPicPr>
            <a:picLocks noChangeAspect="1" noChangeArrowheads="1"/>
          </p:cNvPicPr>
          <p:nvPr/>
        </p:nvPicPr>
        <p:blipFill>
          <a:blip r:embed="rId4" cstate="print"/>
          <a:srcRect/>
          <a:stretch>
            <a:fillRect/>
          </a:stretch>
        </p:blipFill>
        <p:spPr bwMode="auto">
          <a:xfrm rot="10800000">
            <a:off x="758825" y="1025525"/>
            <a:ext cx="509588" cy="1328738"/>
          </a:xfrm>
          <a:prstGeom prst="rect">
            <a:avLst/>
          </a:prstGeom>
          <a:noFill/>
          <a:ln w="9525">
            <a:noFill/>
            <a:miter lim="800000"/>
            <a:headEnd/>
            <a:tailEnd/>
          </a:ln>
        </p:spPr>
      </p:pic>
      <p:pic>
        <p:nvPicPr>
          <p:cNvPr id="54277" name="Picture 5"/>
          <p:cNvPicPr>
            <a:picLocks noChangeAspect="1" noChangeArrowheads="1"/>
          </p:cNvPicPr>
          <p:nvPr/>
        </p:nvPicPr>
        <p:blipFill>
          <a:blip r:embed="rId4" cstate="print"/>
          <a:srcRect/>
          <a:stretch>
            <a:fillRect/>
          </a:stretch>
        </p:blipFill>
        <p:spPr bwMode="auto">
          <a:xfrm rot="10800000">
            <a:off x="4619625" y="1187450"/>
            <a:ext cx="431800" cy="1127125"/>
          </a:xfrm>
          <a:prstGeom prst="rect">
            <a:avLst/>
          </a:prstGeom>
          <a:noFill/>
          <a:ln w="9525">
            <a:noFill/>
            <a:miter lim="800000"/>
            <a:headEnd/>
            <a:tailEnd/>
          </a:ln>
        </p:spPr>
      </p:pic>
      <p:pic>
        <p:nvPicPr>
          <p:cNvPr id="54278" name="Picture 6"/>
          <p:cNvPicPr>
            <a:picLocks noChangeAspect="1" noChangeArrowheads="1"/>
          </p:cNvPicPr>
          <p:nvPr/>
        </p:nvPicPr>
        <p:blipFill>
          <a:blip r:embed="rId4" cstate="print"/>
          <a:srcRect/>
          <a:stretch>
            <a:fillRect/>
          </a:stretch>
        </p:blipFill>
        <p:spPr bwMode="auto">
          <a:xfrm>
            <a:off x="7086600" y="1087438"/>
            <a:ext cx="447675" cy="1176337"/>
          </a:xfrm>
          <a:prstGeom prst="rect">
            <a:avLst/>
          </a:prstGeom>
          <a:noFill/>
          <a:ln w="9525">
            <a:noFill/>
            <a:miter lim="800000"/>
            <a:headEnd/>
            <a:tailEnd/>
          </a:ln>
        </p:spPr>
      </p:pic>
      <p:sp>
        <p:nvSpPr>
          <p:cNvPr id="54279" name="Text Box 7"/>
          <p:cNvSpPr txBox="1">
            <a:spLocks noChangeArrowheads="1"/>
          </p:cNvSpPr>
          <p:nvPr/>
        </p:nvSpPr>
        <p:spPr bwMode="auto">
          <a:xfrm>
            <a:off x="5148263" y="882650"/>
            <a:ext cx="1871662" cy="555625"/>
          </a:xfrm>
          <a:prstGeom prst="rect">
            <a:avLst/>
          </a:prstGeom>
          <a:solidFill>
            <a:srgbClr val="FFFFFF"/>
          </a:solidFill>
          <a:ln w="9525">
            <a:noFill/>
            <a:miter lim="800000"/>
            <a:headEnd/>
            <a:tailEnd/>
          </a:ln>
        </p:spPr>
        <p:txBody>
          <a:bodyPr/>
          <a:lstStyle/>
          <a:p>
            <a:pPr eaLnBrk="0" fontAlgn="base" hangingPunct="0">
              <a:spcBef>
                <a:spcPct val="0"/>
              </a:spcBef>
              <a:spcAft>
                <a:spcPct val="0"/>
              </a:spcAft>
              <a:buFontTx/>
              <a:buChar char="•"/>
            </a:pPr>
            <a:r>
              <a:rPr lang="en-US" smtClean="0">
                <a:solidFill>
                  <a:srgbClr val="000000"/>
                </a:solidFill>
                <a:cs typeface="Arial" charset="0"/>
              </a:rPr>
              <a:t>Dense tree cover</a:t>
            </a:r>
          </a:p>
          <a:p>
            <a:pPr eaLnBrk="0" fontAlgn="base" hangingPunct="0">
              <a:spcBef>
                <a:spcPct val="0"/>
              </a:spcBef>
              <a:spcAft>
                <a:spcPct val="0"/>
              </a:spcAft>
              <a:buFontTx/>
              <a:buChar char="•"/>
            </a:pPr>
            <a:r>
              <a:rPr lang="en-US" smtClean="0">
                <a:solidFill>
                  <a:srgbClr val="000000"/>
                </a:solidFill>
                <a:cs typeface="Arial" charset="0"/>
              </a:rPr>
              <a:t>no grass</a:t>
            </a:r>
          </a:p>
        </p:txBody>
      </p:sp>
      <p:sp>
        <p:nvSpPr>
          <p:cNvPr id="54280" name="Text Box 8"/>
          <p:cNvSpPr txBox="1">
            <a:spLocks noChangeArrowheads="1"/>
          </p:cNvSpPr>
          <p:nvPr/>
        </p:nvSpPr>
        <p:spPr bwMode="auto">
          <a:xfrm>
            <a:off x="1323975" y="2227263"/>
            <a:ext cx="2825750" cy="830262"/>
          </a:xfrm>
          <a:prstGeom prst="rect">
            <a:avLst/>
          </a:prstGeom>
          <a:solidFill>
            <a:srgbClr val="FFFFFF"/>
          </a:solidFill>
          <a:ln w="9525">
            <a:noFill/>
            <a:miter lim="800000"/>
            <a:headEnd/>
            <a:tailEnd/>
          </a:ln>
        </p:spPr>
        <p:txBody>
          <a:bodyPr/>
          <a:lstStyle/>
          <a:p>
            <a:pPr eaLnBrk="0" fontAlgn="base" hangingPunct="0">
              <a:spcBef>
                <a:spcPct val="0"/>
              </a:spcBef>
              <a:spcAft>
                <a:spcPct val="0"/>
              </a:spcAft>
              <a:buFontTx/>
              <a:buChar char="•"/>
            </a:pPr>
            <a:r>
              <a:rPr lang="en-US" smtClean="0">
                <a:solidFill>
                  <a:srgbClr val="000000"/>
                </a:solidFill>
                <a:cs typeface="Arial" charset="0"/>
              </a:rPr>
              <a:t>Hot, dry microclimate</a:t>
            </a:r>
          </a:p>
          <a:p>
            <a:pPr eaLnBrk="0" fontAlgn="base" hangingPunct="0">
              <a:spcBef>
                <a:spcPct val="0"/>
              </a:spcBef>
              <a:spcAft>
                <a:spcPct val="0"/>
              </a:spcAft>
              <a:buFontTx/>
              <a:buChar char="•"/>
            </a:pPr>
            <a:r>
              <a:rPr lang="en-US" smtClean="0">
                <a:solidFill>
                  <a:srgbClr val="000000"/>
                </a:solidFill>
                <a:cs typeface="Arial" charset="0"/>
              </a:rPr>
              <a:t>Frequent fire</a:t>
            </a:r>
          </a:p>
        </p:txBody>
      </p:sp>
      <p:sp>
        <p:nvSpPr>
          <p:cNvPr id="54281" name="Text Box 9"/>
          <p:cNvSpPr txBox="1">
            <a:spLocks noChangeArrowheads="1"/>
          </p:cNvSpPr>
          <p:nvPr/>
        </p:nvSpPr>
        <p:spPr bwMode="auto">
          <a:xfrm>
            <a:off x="5102225" y="2033588"/>
            <a:ext cx="2735263" cy="661987"/>
          </a:xfrm>
          <a:prstGeom prst="rect">
            <a:avLst/>
          </a:prstGeom>
          <a:solidFill>
            <a:srgbClr val="FFFFFF"/>
          </a:solidFill>
          <a:ln w="9525">
            <a:noFill/>
            <a:miter lim="800000"/>
            <a:headEnd/>
            <a:tailEnd/>
          </a:ln>
        </p:spPr>
        <p:txBody>
          <a:bodyPr/>
          <a:lstStyle/>
          <a:p>
            <a:pPr eaLnBrk="0" fontAlgn="base" hangingPunct="0">
              <a:spcBef>
                <a:spcPct val="0"/>
              </a:spcBef>
              <a:spcAft>
                <a:spcPct val="0"/>
              </a:spcAft>
            </a:pPr>
            <a:endParaRPr lang="en-US" smtClean="0">
              <a:solidFill>
                <a:srgbClr val="000000"/>
              </a:solidFill>
              <a:cs typeface="Arial" charset="0"/>
            </a:endParaRPr>
          </a:p>
          <a:p>
            <a:pPr eaLnBrk="0" fontAlgn="base" hangingPunct="0">
              <a:spcBef>
                <a:spcPct val="0"/>
              </a:spcBef>
              <a:spcAft>
                <a:spcPct val="0"/>
              </a:spcAft>
              <a:buFontTx/>
              <a:buChar char="•"/>
            </a:pPr>
            <a:r>
              <a:rPr lang="en-US" smtClean="0">
                <a:solidFill>
                  <a:srgbClr val="000000"/>
                </a:solidFill>
                <a:cs typeface="Arial" charset="0"/>
              </a:rPr>
              <a:t>Cool, moist microclimate</a:t>
            </a:r>
          </a:p>
          <a:p>
            <a:pPr eaLnBrk="0" fontAlgn="base" hangingPunct="0">
              <a:spcBef>
                <a:spcPct val="0"/>
              </a:spcBef>
              <a:spcAft>
                <a:spcPct val="0"/>
              </a:spcAft>
              <a:buFontTx/>
              <a:buChar char="•"/>
            </a:pPr>
            <a:r>
              <a:rPr lang="en-US" smtClean="0">
                <a:solidFill>
                  <a:srgbClr val="000000"/>
                </a:solidFill>
                <a:cs typeface="Arial" charset="0"/>
              </a:rPr>
              <a:t>Infrequent, mild fire</a:t>
            </a:r>
          </a:p>
        </p:txBody>
      </p:sp>
      <p:sp>
        <p:nvSpPr>
          <p:cNvPr id="54282" name="Text Box 10"/>
          <p:cNvSpPr txBox="1">
            <a:spLocks noChangeArrowheads="1"/>
          </p:cNvSpPr>
          <p:nvPr/>
        </p:nvSpPr>
        <p:spPr bwMode="auto">
          <a:xfrm>
            <a:off x="1281113" y="757238"/>
            <a:ext cx="2206625" cy="555625"/>
          </a:xfrm>
          <a:prstGeom prst="rect">
            <a:avLst/>
          </a:prstGeom>
          <a:solidFill>
            <a:srgbClr val="FFFFFF"/>
          </a:solidFill>
          <a:ln w="9525">
            <a:noFill/>
            <a:miter lim="800000"/>
            <a:headEnd/>
            <a:tailEnd/>
          </a:ln>
        </p:spPr>
        <p:txBody>
          <a:bodyPr/>
          <a:lstStyle/>
          <a:p>
            <a:pPr eaLnBrk="0" fontAlgn="base" hangingPunct="0">
              <a:spcBef>
                <a:spcPct val="0"/>
              </a:spcBef>
              <a:spcAft>
                <a:spcPct val="0"/>
              </a:spcAft>
              <a:buFontTx/>
              <a:buChar char="•"/>
            </a:pPr>
            <a:r>
              <a:rPr lang="en-US" smtClean="0">
                <a:solidFill>
                  <a:srgbClr val="000000"/>
                </a:solidFill>
                <a:cs typeface="Arial" charset="0"/>
              </a:rPr>
              <a:t>Sparse tree cover</a:t>
            </a:r>
          </a:p>
          <a:p>
            <a:pPr eaLnBrk="0" fontAlgn="base" hangingPunct="0">
              <a:spcBef>
                <a:spcPct val="0"/>
              </a:spcBef>
              <a:spcAft>
                <a:spcPct val="0"/>
              </a:spcAft>
              <a:buFontTx/>
              <a:buChar char="•"/>
            </a:pPr>
            <a:r>
              <a:rPr lang="en-US" smtClean="0">
                <a:solidFill>
                  <a:srgbClr val="000000"/>
                </a:solidFill>
                <a:cs typeface="Arial" charset="0"/>
              </a:rPr>
              <a:t>Dense grass</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3047" y="177283"/>
            <a:ext cx="8467594" cy="954107"/>
          </a:xfrm>
          <a:prstGeom prst="rect">
            <a:avLst/>
          </a:prstGeom>
        </p:spPr>
        <p:txBody>
          <a:bodyPr wrap="square">
            <a:spAutoFit/>
          </a:bodyPr>
          <a:lstStyle/>
          <a:p>
            <a:r>
              <a:rPr lang="en-US" sz="2800" dirty="0" smtClean="0">
                <a:solidFill>
                  <a:srgbClr val="22048E"/>
                </a:solidFill>
              </a:rPr>
              <a:t>Forest species have greater leaf area than savanna species when growing in the same environment</a:t>
            </a:r>
            <a:endParaRPr lang="en-US" sz="2800" dirty="0">
              <a:solidFill>
                <a:srgbClr val="22048E"/>
              </a:solidFill>
            </a:endParaRPr>
          </a:p>
        </p:txBody>
      </p:sp>
      <p:sp>
        <p:nvSpPr>
          <p:cNvPr id="4218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21891" name="Object 3"/>
          <p:cNvGraphicFramePr>
            <a:graphicFrameLocks noChangeAspect="1"/>
          </p:cNvGraphicFramePr>
          <p:nvPr/>
        </p:nvGraphicFramePr>
        <p:xfrm>
          <a:off x="1178861" y="1338268"/>
          <a:ext cx="6374334" cy="4799485"/>
        </p:xfrm>
        <a:graphic>
          <a:graphicData uri="http://schemas.openxmlformats.org/presentationml/2006/ole">
            <mc:AlternateContent xmlns:mc="http://schemas.openxmlformats.org/markup-compatibility/2006">
              <mc:Choice xmlns:v="urn:schemas-microsoft-com:vml" Requires="v">
                <p:oleObj spid="_x0000_s531522" name="SPW 10.0 Graph" r:id="rId3" imgW="5810040" imgH="4379040" progId="SigmaPlotGraphicObject.9">
                  <p:embed/>
                </p:oleObj>
              </mc:Choice>
              <mc:Fallback>
                <p:oleObj name="SPW 10.0 Graph" r:id="rId3" imgW="5810040" imgH="4379040" progId="SigmaPlotGraphicObject.9">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861" y="1338268"/>
                        <a:ext cx="6374334" cy="47994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038"/>
            <a:ext cx="9144000" cy="1143000"/>
          </a:xfrm>
        </p:spPr>
        <p:txBody>
          <a:bodyPr>
            <a:noAutofit/>
          </a:bodyPr>
          <a:lstStyle/>
          <a:p>
            <a:r>
              <a:rPr lang="en-US" sz="3600" dirty="0" smtClean="0"/>
              <a:t>Forest species permit more rapid canopy closure</a:t>
            </a:r>
            <a:endParaRPr lang="en-US" sz="3600" dirty="0"/>
          </a:p>
        </p:txBody>
      </p:sp>
      <p:graphicFrame>
        <p:nvGraphicFramePr>
          <p:cNvPr id="4" name="Content Placeholder 3"/>
          <p:cNvGraphicFramePr>
            <a:graphicFrameLocks noGrp="1"/>
          </p:cNvGraphicFramePr>
          <p:nvPr>
            <p:ph idx="1"/>
          </p:nvPr>
        </p:nvGraphicFramePr>
        <p:xfrm>
          <a:off x="0" y="1365337"/>
          <a:ext cx="8755693" cy="531103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5418528" y="1456995"/>
            <a:ext cx="2259529" cy="830997"/>
          </a:xfrm>
          <a:prstGeom prst="rect">
            <a:avLst/>
          </a:prstGeom>
          <a:noFill/>
        </p:spPr>
        <p:txBody>
          <a:bodyPr wrap="none" rtlCol="0">
            <a:spAutoFit/>
          </a:bodyPr>
          <a:lstStyle/>
          <a:p>
            <a:r>
              <a:rPr lang="en-US" sz="2400" dirty="0" smtClean="0">
                <a:solidFill>
                  <a:srgbClr val="C00000"/>
                </a:solidFill>
              </a:rPr>
              <a:t>Site occupied </a:t>
            </a:r>
          </a:p>
          <a:p>
            <a:r>
              <a:rPr lang="en-US" sz="2400" dirty="0" smtClean="0">
                <a:solidFill>
                  <a:srgbClr val="C00000"/>
                </a:solidFill>
              </a:rPr>
              <a:t>by forest species</a:t>
            </a:r>
            <a:endParaRPr lang="en-US" sz="2400" dirty="0">
              <a:solidFill>
                <a:srgbClr val="C00000"/>
              </a:solidFill>
            </a:endParaRPr>
          </a:p>
        </p:txBody>
      </p:sp>
      <p:sp>
        <p:nvSpPr>
          <p:cNvPr id="6" name="TextBox 5"/>
          <p:cNvSpPr txBox="1"/>
          <p:nvPr/>
        </p:nvSpPr>
        <p:spPr>
          <a:xfrm>
            <a:off x="6676952" y="3400619"/>
            <a:ext cx="2249334" cy="830997"/>
          </a:xfrm>
          <a:prstGeom prst="rect">
            <a:avLst/>
          </a:prstGeom>
          <a:noFill/>
        </p:spPr>
        <p:txBody>
          <a:bodyPr wrap="none" rtlCol="0">
            <a:spAutoFit/>
          </a:bodyPr>
          <a:lstStyle/>
          <a:p>
            <a:r>
              <a:rPr lang="en-US" sz="2400" dirty="0" smtClean="0">
                <a:solidFill>
                  <a:srgbClr val="0070C0"/>
                </a:solidFill>
              </a:rPr>
              <a:t>Site occupied by</a:t>
            </a:r>
          </a:p>
          <a:p>
            <a:r>
              <a:rPr lang="en-US" sz="2400" dirty="0" smtClean="0">
                <a:solidFill>
                  <a:srgbClr val="0070C0"/>
                </a:solidFill>
              </a:rPr>
              <a:t> savanna species</a:t>
            </a:r>
            <a:endParaRPr lang="en-US" sz="2400" dirty="0">
              <a:solidFill>
                <a:srgbClr val="0070C0"/>
              </a:solidFill>
            </a:endParaRPr>
          </a:p>
        </p:txBody>
      </p:sp>
      <p:sp>
        <p:nvSpPr>
          <p:cNvPr id="13" name="TextBox 12"/>
          <p:cNvSpPr txBox="1"/>
          <p:nvPr/>
        </p:nvSpPr>
        <p:spPr>
          <a:xfrm>
            <a:off x="4459266" y="0"/>
            <a:ext cx="184731" cy="369332"/>
          </a:xfrm>
          <a:prstGeom prst="rect">
            <a:avLst/>
          </a:prstGeom>
          <a:noFill/>
        </p:spPr>
        <p:txBody>
          <a:bodyPr wrap="none" rtlCol="0">
            <a:spAutoFit/>
          </a:bodyPr>
          <a:lstStyle/>
          <a:p>
            <a:endParaRPr lang="en-US" dirty="0">
              <a:solidFill>
                <a:prstClr val="black"/>
              </a:solidFill>
            </a:endParaRPr>
          </a:p>
        </p:txBody>
      </p:sp>
    </p:spTree>
    <p:extLst>
      <p:ext uri="{BB962C8B-B14F-4D97-AF65-F5344CB8AC3E}">
        <p14:creationId xmlns:p14="http://schemas.microsoft.com/office/powerpoint/2010/main" val="10121010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038"/>
            <a:ext cx="9144000" cy="1143000"/>
          </a:xfrm>
        </p:spPr>
        <p:txBody>
          <a:bodyPr>
            <a:noAutofit/>
          </a:bodyPr>
          <a:lstStyle/>
          <a:p>
            <a:r>
              <a:rPr lang="en-US" sz="3600" dirty="0" smtClean="0"/>
              <a:t>Forest species permit more rapid canopy closure</a:t>
            </a:r>
            <a:endParaRPr lang="en-US" sz="3600" dirty="0"/>
          </a:p>
        </p:txBody>
      </p:sp>
      <p:graphicFrame>
        <p:nvGraphicFramePr>
          <p:cNvPr id="4" name="Content Placeholder 3"/>
          <p:cNvGraphicFramePr>
            <a:graphicFrameLocks noGrp="1"/>
          </p:cNvGraphicFramePr>
          <p:nvPr>
            <p:ph idx="1"/>
          </p:nvPr>
        </p:nvGraphicFramePr>
        <p:xfrm>
          <a:off x="0" y="1365337"/>
          <a:ext cx="8755693" cy="531103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5418528" y="1456995"/>
            <a:ext cx="2259529" cy="830997"/>
          </a:xfrm>
          <a:prstGeom prst="rect">
            <a:avLst/>
          </a:prstGeom>
          <a:noFill/>
        </p:spPr>
        <p:txBody>
          <a:bodyPr wrap="none" rtlCol="0">
            <a:spAutoFit/>
          </a:bodyPr>
          <a:lstStyle/>
          <a:p>
            <a:r>
              <a:rPr lang="en-US" sz="2400" dirty="0" smtClean="0">
                <a:solidFill>
                  <a:srgbClr val="C00000"/>
                </a:solidFill>
              </a:rPr>
              <a:t>Site occupied </a:t>
            </a:r>
          </a:p>
          <a:p>
            <a:r>
              <a:rPr lang="en-US" sz="2400" dirty="0" smtClean="0">
                <a:solidFill>
                  <a:srgbClr val="C00000"/>
                </a:solidFill>
              </a:rPr>
              <a:t>by forest species</a:t>
            </a:r>
            <a:endParaRPr lang="en-US" sz="2400" dirty="0">
              <a:solidFill>
                <a:srgbClr val="C00000"/>
              </a:solidFill>
            </a:endParaRPr>
          </a:p>
        </p:txBody>
      </p:sp>
      <p:sp>
        <p:nvSpPr>
          <p:cNvPr id="6" name="TextBox 5"/>
          <p:cNvSpPr txBox="1"/>
          <p:nvPr/>
        </p:nvSpPr>
        <p:spPr>
          <a:xfrm>
            <a:off x="6676952" y="3400619"/>
            <a:ext cx="2249334" cy="830997"/>
          </a:xfrm>
          <a:prstGeom prst="rect">
            <a:avLst/>
          </a:prstGeom>
          <a:noFill/>
        </p:spPr>
        <p:txBody>
          <a:bodyPr wrap="none" rtlCol="0">
            <a:spAutoFit/>
          </a:bodyPr>
          <a:lstStyle/>
          <a:p>
            <a:r>
              <a:rPr lang="en-US" sz="2400" dirty="0" smtClean="0">
                <a:solidFill>
                  <a:srgbClr val="0070C0"/>
                </a:solidFill>
              </a:rPr>
              <a:t>Site occupied by</a:t>
            </a:r>
          </a:p>
          <a:p>
            <a:r>
              <a:rPr lang="en-US" sz="2400" dirty="0" smtClean="0">
                <a:solidFill>
                  <a:srgbClr val="0070C0"/>
                </a:solidFill>
              </a:rPr>
              <a:t> savanna species</a:t>
            </a:r>
            <a:endParaRPr lang="en-US" sz="2400" dirty="0">
              <a:solidFill>
                <a:srgbClr val="0070C0"/>
              </a:solidFill>
            </a:endParaRPr>
          </a:p>
        </p:txBody>
      </p:sp>
      <p:cxnSp>
        <p:nvCxnSpPr>
          <p:cNvPr id="8" name="Straight Connector 7"/>
          <p:cNvCxnSpPr/>
          <p:nvPr/>
        </p:nvCxnSpPr>
        <p:spPr>
          <a:xfrm flipV="1">
            <a:off x="1265130" y="3759201"/>
            <a:ext cx="5280813" cy="895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59266" y="0"/>
            <a:ext cx="184731" cy="369332"/>
          </a:xfrm>
          <a:prstGeom prst="rect">
            <a:avLst/>
          </a:prstGeom>
          <a:noFill/>
        </p:spPr>
        <p:txBody>
          <a:bodyPr wrap="none" rtlCol="0">
            <a:spAutoFit/>
          </a:bodyPr>
          <a:lstStyle/>
          <a:p>
            <a:endParaRPr lang="en-US" dirty="0">
              <a:solidFill>
                <a:prstClr val="black"/>
              </a:solidFill>
            </a:endParaRPr>
          </a:p>
        </p:txBody>
      </p:sp>
      <p:sp>
        <p:nvSpPr>
          <p:cNvPr id="14" name="TextBox 13"/>
          <p:cNvSpPr txBox="1"/>
          <p:nvPr/>
        </p:nvSpPr>
        <p:spPr>
          <a:xfrm>
            <a:off x="1227550" y="3094334"/>
            <a:ext cx="1595437" cy="646331"/>
          </a:xfrm>
          <a:prstGeom prst="rect">
            <a:avLst/>
          </a:prstGeom>
          <a:noFill/>
        </p:spPr>
        <p:txBody>
          <a:bodyPr wrap="none" rtlCol="0">
            <a:spAutoFit/>
          </a:bodyPr>
          <a:lstStyle/>
          <a:p>
            <a:r>
              <a:rPr lang="en-US" dirty="0" smtClean="0">
                <a:solidFill>
                  <a:srgbClr val="FF0000"/>
                </a:solidFill>
              </a:rPr>
              <a:t>Threshold </a:t>
            </a:r>
          </a:p>
          <a:p>
            <a:r>
              <a:rPr lang="en-US" dirty="0" smtClean="0">
                <a:solidFill>
                  <a:srgbClr val="FF0000"/>
                </a:solidFill>
              </a:rPr>
              <a:t>canopy density</a:t>
            </a:r>
            <a:endParaRPr lang="en-US" dirty="0">
              <a:solidFill>
                <a:srgbClr val="FF0000"/>
              </a:solidFill>
            </a:endParaRPr>
          </a:p>
        </p:txBody>
      </p:sp>
    </p:spTree>
    <p:extLst>
      <p:ext uri="{BB962C8B-B14F-4D97-AF65-F5344CB8AC3E}">
        <p14:creationId xmlns:p14="http://schemas.microsoft.com/office/powerpoint/2010/main" val="6230904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1038"/>
            <a:ext cx="9144000" cy="1143000"/>
          </a:xfrm>
        </p:spPr>
        <p:txBody>
          <a:bodyPr>
            <a:noAutofit/>
          </a:bodyPr>
          <a:lstStyle/>
          <a:p>
            <a:r>
              <a:rPr lang="en-US" sz="3600" dirty="0" smtClean="0"/>
              <a:t>Forest species permit more rapid canopy closure</a:t>
            </a:r>
            <a:endParaRPr lang="en-US" sz="3600" dirty="0"/>
          </a:p>
        </p:txBody>
      </p:sp>
      <p:graphicFrame>
        <p:nvGraphicFramePr>
          <p:cNvPr id="4" name="Content Placeholder 3"/>
          <p:cNvGraphicFramePr>
            <a:graphicFrameLocks noGrp="1"/>
          </p:cNvGraphicFramePr>
          <p:nvPr>
            <p:ph idx="1"/>
          </p:nvPr>
        </p:nvGraphicFramePr>
        <p:xfrm>
          <a:off x="0" y="1365337"/>
          <a:ext cx="8755693" cy="531103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5418528" y="1456995"/>
            <a:ext cx="2259529" cy="830997"/>
          </a:xfrm>
          <a:prstGeom prst="rect">
            <a:avLst/>
          </a:prstGeom>
          <a:noFill/>
        </p:spPr>
        <p:txBody>
          <a:bodyPr wrap="none" rtlCol="0">
            <a:spAutoFit/>
          </a:bodyPr>
          <a:lstStyle/>
          <a:p>
            <a:r>
              <a:rPr lang="en-US" sz="2400" dirty="0" smtClean="0">
                <a:solidFill>
                  <a:srgbClr val="C00000"/>
                </a:solidFill>
              </a:rPr>
              <a:t>Site occupied </a:t>
            </a:r>
          </a:p>
          <a:p>
            <a:r>
              <a:rPr lang="en-US" sz="2400" dirty="0" smtClean="0">
                <a:solidFill>
                  <a:srgbClr val="C00000"/>
                </a:solidFill>
              </a:rPr>
              <a:t>by forest species</a:t>
            </a:r>
            <a:endParaRPr lang="en-US" sz="2400" dirty="0">
              <a:solidFill>
                <a:srgbClr val="C00000"/>
              </a:solidFill>
            </a:endParaRPr>
          </a:p>
        </p:txBody>
      </p:sp>
      <p:sp>
        <p:nvSpPr>
          <p:cNvPr id="6" name="TextBox 5"/>
          <p:cNvSpPr txBox="1"/>
          <p:nvPr/>
        </p:nvSpPr>
        <p:spPr>
          <a:xfrm>
            <a:off x="6676952" y="3400619"/>
            <a:ext cx="2249334" cy="830997"/>
          </a:xfrm>
          <a:prstGeom prst="rect">
            <a:avLst/>
          </a:prstGeom>
          <a:noFill/>
        </p:spPr>
        <p:txBody>
          <a:bodyPr wrap="none" rtlCol="0">
            <a:spAutoFit/>
          </a:bodyPr>
          <a:lstStyle/>
          <a:p>
            <a:r>
              <a:rPr lang="en-US" sz="2400" dirty="0" smtClean="0">
                <a:solidFill>
                  <a:srgbClr val="0070C0"/>
                </a:solidFill>
              </a:rPr>
              <a:t>Site occupied by</a:t>
            </a:r>
          </a:p>
          <a:p>
            <a:r>
              <a:rPr lang="en-US" sz="2400" dirty="0" smtClean="0">
                <a:solidFill>
                  <a:srgbClr val="0070C0"/>
                </a:solidFill>
              </a:rPr>
              <a:t> savanna species</a:t>
            </a:r>
            <a:endParaRPr lang="en-US" sz="2400" dirty="0">
              <a:solidFill>
                <a:srgbClr val="0070C0"/>
              </a:solidFill>
            </a:endParaRPr>
          </a:p>
        </p:txBody>
      </p:sp>
      <p:cxnSp>
        <p:nvCxnSpPr>
          <p:cNvPr id="8" name="Straight Connector 7"/>
          <p:cNvCxnSpPr/>
          <p:nvPr/>
        </p:nvCxnSpPr>
        <p:spPr>
          <a:xfrm flipV="1">
            <a:off x="1265130" y="3759201"/>
            <a:ext cx="5280813" cy="895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1923136" y="4855028"/>
            <a:ext cx="2104571" cy="2"/>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flipH="1" flipV="1">
            <a:off x="4803820" y="4875408"/>
            <a:ext cx="2147121" cy="1792"/>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59266" y="0"/>
            <a:ext cx="184731" cy="369332"/>
          </a:xfrm>
          <a:prstGeom prst="rect">
            <a:avLst/>
          </a:prstGeom>
          <a:noFill/>
        </p:spPr>
        <p:txBody>
          <a:bodyPr wrap="none" rtlCol="0">
            <a:spAutoFit/>
          </a:bodyPr>
          <a:lstStyle/>
          <a:p>
            <a:endParaRPr lang="en-US" dirty="0"/>
          </a:p>
        </p:txBody>
      </p:sp>
      <p:sp>
        <p:nvSpPr>
          <p:cNvPr id="14" name="TextBox 13"/>
          <p:cNvSpPr txBox="1"/>
          <p:nvPr/>
        </p:nvSpPr>
        <p:spPr>
          <a:xfrm>
            <a:off x="1227550" y="3094334"/>
            <a:ext cx="1595437" cy="646331"/>
          </a:xfrm>
          <a:prstGeom prst="rect">
            <a:avLst/>
          </a:prstGeom>
          <a:noFill/>
        </p:spPr>
        <p:txBody>
          <a:bodyPr wrap="none" rtlCol="0">
            <a:spAutoFit/>
          </a:bodyPr>
          <a:lstStyle/>
          <a:p>
            <a:r>
              <a:rPr lang="en-US" dirty="0" smtClean="0">
                <a:solidFill>
                  <a:srgbClr val="FF0000"/>
                </a:solidFill>
              </a:rPr>
              <a:t>Threshold </a:t>
            </a:r>
          </a:p>
          <a:p>
            <a:r>
              <a:rPr lang="en-US" dirty="0" smtClean="0">
                <a:solidFill>
                  <a:srgbClr val="FF0000"/>
                </a:solidFill>
              </a:rPr>
              <a:t>canopy density</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99043" name="Picture 3" descr="C:\Users\William Hoffmann\Documents\My Documents\My Pictures\8-25-2012\DSC06963 - Copy.JPG"/>
          <p:cNvPicPr>
            <a:picLocks noChangeAspect="1" noChangeArrowheads="1"/>
          </p:cNvPicPr>
          <p:nvPr/>
        </p:nvPicPr>
        <p:blipFill>
          <a:blip r:embed="rId3" cstate="print"/>
          <a:srcRect/>
          <a:stretch>
            <a:fillRect/>
          </a:stretch>
        </p:blipFill>
        <p:spPr bwMode="auto">
          <a:xfrm>
            <a:off x="-4831790" y="0"/>
            <a:ext cx="9141063" cy="6858000"/>
          </a:xfrm>
          <a:prstGeom prst="rect">
            <a:avLst/>
          </a:prstGeom>
          <a:noFill/>
        </p:spPr>
      </p:pic>
      <p:pic>
        <p:nvPicPr>
          <p:cNvPr id="779265" name="Picture 1" descr="C:\Users\William Hoffmann\Documents\My Documents\Personal\My Pictures\Brazil2006\DSCF0672.JPG"/>
          <p:cNvPicPr>
            <a:picLocks noChangeAspect="1" noChangeArrowheads="1"/>
          </p:cNvPicPr>
          <p:nvPr/>
        </p:nvPicPr>
        <p:blipFill>
          <a:blip r:embed="rId4" cstate="print"/>
          <a:srcRect/>
          <a:stretch>
            <a:fillRect/>
          </a:stretch>
        </p:blipFill>
        <p:spPr bwMode="auto">
          <a:xfrm>
            <a:off x="4397827" y="-89506"/>
            <a:ext cx="5210629" cy="6947506"/>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9587" name="Object 3"/>
          <p:cNvGraphicFramePr>
            <a:graphicFrameLocks noChangeAspect="1"/>
          </p:cNvGraphicFramePr>
          <p:nvPr/>
        </p:nvGraphicFramePr>
        <p:xfrm>
          <a:off x="1556527" y="2494535"/>
          <a:ext cx="5599016" cy="4356189"/>
        </p:xfrm>
        <a:graphic>
          <a:graphicData uri="http://schemas.openxmlformats.org/presentationml/2006/ole">
            <mc:AlternateContent xmlns:mc="http://schemas.openxmlformats.org/markup-compatibility/2006">
              <mc:Choice xmlns:v="urn:schemas-microsoft-com:vml" Requires="v">
                <p:oleObj spid="_x0000_s810053" name="SPW 10.0 Graph" r:id="rId4" imgW="5649120" imgH="4395240" progId="SigmaPlotGraphicObject.9">
                  <p:embed/>
                </p:oleObj>
              </mc:Choice>
              <mc:Fallback>
                <p:oleObj name="SPW 10.0 Graph" r:id="rId4" imgW="5649120" imgH="4395240" progId="SigmaPlotGraphicObject.9">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6527" y="2494535"/>
                        <a:ext cx="5599016" cy="435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5298" name="Picture 6"/>
          <p:cNvPicPr>
            <a:picLocks noChangeAspect="1" noChangeArrowheads="1"/>
          </p:cNvPicPr>
          <p:nvPr/>
        </p:nvPicPr>
        <p:blipFill>
          <a:blip r:embed="rId6" cstate="print"/>
          <a:srcRect/>
          <a:stretch>
            <a:fillRect/>
          </a:stretch>
        </p:blipFill>
        <p:spPr bwMode="auto">
          <a:xfrm flipH="1">
            <a:off x="1843313" y="816411"/>
            <a:ext cx="5965371" cy="1752600"/>
          </a:xfrm>
          <a:prstGeom prst="rect">
            <a:avLst/>
          </a:prstGeom>
          <a:noFill/>
          <a:ln w="9525">
            <a:noFill/>
            <a:miter lim="800000"/>
            <a:headEnd/>
            <a:tailEnd/>
          </a:ln>
        </p:spPr>
      </p:pic>
      <p:cxnSp>
        <p:nvCxnSpPr>
          <p:cNvPr id="55301" name="Straight Connector 7"/>
          <p:cNvCxnSpPr>
            <a:cxnSpLocks noChangeShapeType="1"/>
          </p:cNvCxnSpPr>
          <p:nvPr/>
        </p:nvCxnSpPr>
        <p:spPr bwMode="auto">
          <a:xfrm rot="5400000" flipH="1" flipV="1">
            <a:off x="2034268" y="3542846"/>
            <a:ext cx="5238750" cy="10886"/>
          </a:xfrm>
          <a:prstGeom prst="line">
            <a:avLst/>
          </a:prstGeom>
          <a:noFill/>
          <a:ln w="9525" algn="ctr">
            <a:solidFill>
              <a:srgbClr val="FF0000"/>
            </a:solidFill>
            <a:round/>
            <a:headEnd/>
            <a:tailEnd/>
          </a:ln>
        </p:spPr>
      </p:cxn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a:xfrm>
            <a:off x="656772" y="0"/>
            <a:ext cx="7772400" cy="1143000"/>
          </a:xfrm>
        </p:spPr>
        <p:txBody>
          <a:bodyPr/>
          <a:lstStyle/>
          <a:p>
            <a:r>
              <a:rPr lang="en-US" dirty="0" smtClean="0"/>
              <a:t>Conclusions</a:t>
            </a:r>
          </a:p>
        </p:txBody>
      </p:sp>
      <p:sp>
        <p:nvSpPr>
          <p:cNvPr id="64515" name="TextBox 3"/>
          <p:cNvSpPr txBox="1">
            <a:spLocks noChangeArrowheads="1"/>
          </p:cNvSpPr>
          <p:nvPr/>
        </p:nvSpPr>
        <p:spPr bwMode="auto">
          <a:xfrm>
            <a:off x="652463" y="978947"/>
            <a:ext cx="8051800" cy="5139869"/>
          </a:xfrm>
          <a:prstGeom prst="rect">
            <a:avLst/>
          </a:prstGeom>
          <a:noFill/>
          <a:ln w="9525">
            <a:noFill/>
            <a:miter lim="800000"/>
            <a:headEnd/>
            <a:tailEnd/>
          </a:ln>
        </p:spPr>
        <p:txBody>
          <a:bodyPr>
            <a:spAutoFit/>
          </a:bodyPr>
          <a:lstStyle/>
          <a:p>
            <a:pPr eaLnBrk="0" fontAlgn="base" hangingPunct="0">
              <a:spcBef>
                <a:spcPct val="0"/>
              </a:spcBef>
              <a:spcAft>
                <a:spcPct val="0"/>
              </a:spcAft>
              <a:buFont typeface="Arial" pitchFamily="34" charset="0"/>
              <a:buChar char="•"/>
            </a:pPr>
            <a:r>
              <a:rPr lang="en-US" sz="2800" dirty="0" smtClean="0">
                <a:solidFill>
                  <a:srgbClr val="FFFFFF"/>
                </a:solidFill>
                <a:latin typeface="Arial" pitchFamily="34" charset="0"/>
                <a:cs typeface="Arial" pitchFamily="34" charset="0"/>
              </a:rPr>
              <a:t>Many </a:t>
            </a:r>
            <a:r>
              <a:rPr lang="en-US" sz="2800" dirty="0" err="1" smtClean="0">
                <a:solidFill>
                  <a:srgbClr val="FFFFFF"/>
                </a:solidFill>
                <a:latin typeface="Arial" pitchFamily="34" charset="0"/>
                <a:cs typeface="Arial" pitchFamily="34" charset="0"/>
              </a:rPr>
              <a:t>indepedent</a:t>
            </a:r>
            <a:r>
              <a:rPr lang="en-US" sz="2800" dirty="0" smtClean="0">
                <a:solidFill>
                  <a:srgbClr val="FFFFFF"/>
                </a:solidFill>
                <a:latin typeface="Arial" pitchFamily="34" charset="0"/>
                <a:cs typeface="Arial" pitchFamily="34" charset="0"/>
              </a:rPr>
              <a:t> origins of savanna trees </a:t>
            </a:r>
          </a:p>
          <a:p>
            <a:pPr eaLnBrk="0" fontAlgn="base" hangingPunct="0">
              <a:spcBef>
                <a:spcPct val="0"/>
              </a:spcBef>
              <a:spcAft>
                <a:spcPct val="0"/>
              </a:spcAft>
              <a:buFont typeface="Arial" pitchFamily="34" charset="0"/>
              <a:buChar char="•"/>
            </a:pPr>
            <a:r>
              <a:rPr lang="en-US" sz="2800" dirty="0" smtClean="0">
                <a:solidFill>
                  <a:srgbClr val="FFFFFF"/>
                </a:solidFill>
                <a:latin typeface="Arial" pitchFamily="34" charset="0"/>
                <a:cs typeface="Arial" pitchFamily="34" charset="0"/>
              </a:rPr>
              <a:t>Fire has exerted strong selection on traits </a:t>
            </a:r>
          </a:p>
          <a:p>
            <a:pPr eaLnBrk="0" fontAlgn="base" hangingPunct="0">
              <a:spcBef>
                <a:spcPct val="0"/>
              </a:spcBef>
              <a:spcAft>
                <a:spcPct val="0"/>
              </a:spcAft>
              <a:buFont typeface="Arial" charset="0"/>
              <a:buChar char="•"/>
            </a:pPr>
            <a:r>
              <a:rPr lang="en-US" sz="2800" dirty="0" smtClean="0">
                <a:latin typeface="Arial" pitchFamily="34" charset="0"/>
                <a:cs typeface="Arial" pitchFamily="34" charset="0"/>
              </a:rPr>
              <a:t>Nutrients, not water, limits tree growth in these </a:t>
            </a:r>
            <a:r>
              <a:rPr lang="en-US" sz="2800" dirty="0" err="1" smtClean="0">
                <a:latin typeface="Arial" pitchFamily="34" charset="0"/>
                <a:cs typeface="Arial" pitchFamily="34" charset="0"/>
              </a:rPr>
              <a:t>mesic</a:t>
            </a:r>
            <a:r>
              <a:rPr lang="en-US" sz="2800" dirty="0" smtClean="0">
                <a:latin typeface="Arial" pitchFamily="34" charset="0"/>
                <a:cs typeface="Arial" pitchFamily="34" charset="0"/>
              </a:rPr>
              <a:t> savannas.</a:t>
            </a:r>
          </a:p>
          <a:p>
            <a:pPr eaLnBrk="0" fontAlgn="base" hangingPunct="0">
              <a:spcBef>
                <a:spcPct val="0"/>
              </a:spcBef>
              <a:spcAft>
                <a:spcPct val="0"/>
              </a:spcAft>
              <a:buFont typeface="Arial" charset="0"/>
              <a:buChar char="•"/>
            </a:pPr>
            <a:r>
              <a:rPr lang="en-US" sz="2800" dirty="0" smtClean="0">
                <a:latin typeface="Arial" pitchFamily="34" charset="0"/>
                <a:cs typeface="Arial" pitchFamily="34" charset="0"/>
              </a:rPr>
              <a:t>Two critical thresholds govern savanna-forest dynamics:</a:t>
            </a:r>
          </a:p>
          <a:p>
            <a:pPr lvl="1"/>
            <a:r>
              <a:rPr lang="en-US" sz="2400" dirty="0" smtClean="0">
                <a:latin typeface="Arial" pitchFamily="34" charset="0"/>
                <a:cs typeface="Arial" pitchFamily="34" charset="0"/>
              </a:rPr>
              <a:t>(1)</a:t>
            </a:r>
            <a:r>
              <a:rPr lang="en-US" sz="2800" dirty="0" smtClean="0">
                <a:latin typeface="Arial" pitchFamily="34" charset="0"/>
                <a:cs typeface="Arial" pitchFamily="34" charset="0"/>
              </a:rPr>
              <a:t> </a:t>
            </a:r>
            <a:r>
              <a:rPr lang="en-US" sz="2400" dirty="0" smtClean="0">
                <a:latin typeface="Arial" pitchFamily="34" charset="0"/>
                <a:cs typeface="Arial" pitchFamily="34" charset="0"/>
              </a:rPr>
              <a:t>bark thickness at which a stem becomes fire resistant.</a:t>
            </a:r>
          </a:p>
          <a:p>
            <a:pPr lvl="1"/>
            <a:r>
              <a:rPr lang="en-US" sz="2400" dirty="0" smtClean="0">
                <a:latin typeface="Arial" pitchFamily="34" charset="0"/>
                <a:cs typeface="Arial" pitchFamily="34" charset="0"/>
              </a:rPr>
              <a:t>(2) canopy density at which grasses are excluded</a:t>
            </a:r>
          </a:p>
          <a:p>
            <a:pPr>
              <a:buFont typeface="Arial" pitchFamily="34" charset="0"/>
              <a:buChar char="•"/>
            </a:pPr>
            <a:r>
              <a:rPr lang="en-US" sz="2800" dirty="0" smtClean="0">
                <a:latin typeface="Arial" pitchFamily="34" charset="0"/>
                <a:cs typeface="Arial" pitchFamily="34" charset="0"/>
              </a:rPr>
              <a:t> Reaching a forest state requires forest species, but these are particularly constrained by the high frequency of fire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51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51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5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a:xfrm>
            <a:off x="652463" y="578897"/>
            <a:ext cx="7772400" cy="1143000"/>
          </a:xfrm>
        </p:spPr>
        <p:txBody>
          <a:bodyPr/>
          <a:lstStyle/>
          <a:p>
            <a:r>
              <a:rPr lang="en-US" dirty="0" smtClean="0"/>
              <a:t>Vegetation models should</a:t>
            </a:r>
          </a:p>
        </p:txBody>
      </p:sp>
      <p:sp>
        <p:nvSpPr>
          <p:cNvPr id="64515" name="TextBox 3"/>
          <p:cNvSpPr txBox="1">
            <a:spLocks noChangeArrowheads="1"/>
          </p:cNvSpPr>
          <p:nvPr/>
        </p:nvSpPr>
        <p:spPr bwMode="auto">
          <a:xfrm>
            <a:off x="652463" y="2179097"/>
            <a:ext cx="8051800" cy="4832092"/>
          </a:xfrm>
          <a:prstGeom prst="rect">
            <a:avLst/>
          </a:prstGeom>
          <a:noFill/>
          <a:ln w="9525">
            <a:noFill/>
            <a:miter lim="800000"/>
            <a:headEnd/>
            <a:tailEnd/>
          </a:ln>
        </p:spPr>
        <p:txBody>
          <a:bodyPr>
            <a:spAutoFit/>
          </a:bodyPr>
          <a:lstStyle/>
          <a:p>
            <a:pPr eaLnBrk="0" fontAlgn="base" hangingPunct="0">
              <a:spcBef>
                <a:spcPct val="0"/>
              </a:spcBef>
              <a:spcAft>
                <a:spcPct val="0"/>
              </a:spcAft>
              <a:buFont typeface="Arial" pitchFamily="34" charset="0"/>
              <a:buChar char="•"/>
            </a:pPr>
            <a:r>
              <a:rPr lang="en-US" sz="2800" dirty="0" smtClean="0">
                <a:solidFill>
                  <a:srgbClr val="FFFFFF"/>
                </a:solidFill>
                <a:latin typeface="Arial" pitchFamily="34" charset="0"/>
                <a:cs typeface="Arial" pitchFamily="34" charset="0"/>
              </a:rPr>
              <a:t>Represent fire and its feedbacks with vegetation</a:t>
            </a:r>
          </a:p>
          <a:p>
            <a:pPr eaLnBrk="0" fontAlgn="base" hangingPunct="0">
              <a:spcBef>
                <a:spcPct val="0"/>
              </a:spcBef>
              <a:spcAft>
                <a:spcPct val="0"/>
              </a:spcAft>
              <a:buFont typeface="Arial" pitchFamily="34" charset="0"/>
              <a:buChar char="•"/>
            </a:pPr>
            <a:r>
              <a:rPr lang="en-US" sz="2800" dirty="0" smtClean="0">
                <a:solidFill>
                  <a:srgbClr val="FFFFFF"/>
                </a:solidFill>
                <a:latin typeface="Arial" pitchFamily="34" charset="0"/>
                <a:cs typeface="Arial" pitchFamily="34" charset="0"/>
              </a:rPr>
              <a:t>Represent </a:t>
            </a:r>
            <a:r>
              <a:rPr lang="en-US" sz="2800" dirty="0" err="1" smtClean="0">
                <a:solidFill>
                  <a:srgbClr val="FFFFFF"/>
                </a:solidFill>
                <a:latin typeface="Arial" pitchFamily="34" charset="0"/>
                <a:cs typeface="Arial" pitchFamily="34" charset="0"/>
              </a:rPr>
              <a:t>topkill</a:t>
            </a:r>
            <a:r>
              <a:rPr lang="en-US" sz="2800" dirty="0" smtClean="0">
                <a:solidFill>
                  <a:srgbClr val="FFFFFF"/>
                </a:solidFill>
                <a:latin typeface="Arial" pitchFamily="34" charset="0"/>
                <a:cs typeface="Arial" pitchFamily="34" charset="0"/>
              </a:rPr>
              <a:t> and </a:t>
            </a:r>
            <a:r>
              <a:rPr lang="en-US" sz="2800" dirty="0" err="1" smtClean="0">
                <a:solidFill>
                  <a:srgbClr val="FFFFFF"/>
                </a:solidFill>
                <a:latin typeface="Arial" pitchFamily="34" charset="0"/>
                <a:cs typeface="Arial" pitchFamily="34" charset="0"/>
              </a:rPr>
              <a:t>reprouting</a:t>
            </a:r>
            <a:r>
              <a:rPr lang="en-US" sz="2800" dirty="0" smtClean="0">
                <a:solidFill>
                  <a:srgbClr val="FFFFFF"/>
                </a:solidFill>
                <a:latin typeface="Arial" pitchFamily="34" charset="0"/>
                <a:cs typeface="Arial" pitchFamily="34" charset="0"/>
              </a:rPr>
              <a:t> </a:t>
            </a:r>
          </a:p>
          <a:p>
            <a:pPr eaLnBrk="0" fontAlgn="base" hangingPunct="0">
              <a:spcBef>
                <a:spcPct val="0"/>
              </a:spcBef>
              <a:spcAft>
                <a:spcPct val="0"/>
              </a:spcAft>
              <a:buFont typeface="Arial" pitchFamily="34" charset="0"/>
              <a:buChar char="•"/>
            </a:pPr>
            <a:r>
              <a:rPr lang="en-US" sz="2800" dirty="0" smtClean="0">
                <a:solidFill>
                  <a:srgbClr val="FFFFFF"/>
                </a:solidFill>
                <a:latin typeface="Arial" pitchFamily="34" charset="0"/>
                <a:cs typeface="Arial" pitchFamily="34" charset="0"/>
              </a:rPr>
              <a:t>Represent of savanna and forest tree functional types OR tradeoffs involving bark, carbohydrate storage, shade  tolerance, canopy density. </a:t>
            </a:r>
          </a:p>
          <a:p>
            <a:pPr eaLnBrk="0" fontAlgn="base" hangingPunct="0">
              <a:spcBef>
                <a:spcPct val="0"/>
              </a:spcBef>
              <a:spcAft>
                <a:spcPct val="0"/>
              </a:spcAft>
              <a:buFont typeface="Arial" pitchFamily="34" charset="0"/>
              <a:buChar char="•"/>
            </a:pPr>
            <a:r>
              <a:rPr lang="en-US" sz="2800" dirty="0" smtClean="0">
                <a:solidFill>
                  <a:srgbClr val="FFFFFF"/>
                </a:solidFill>
                <a:latin typeface="Arial" pitchFamily="34" charset="0"/>
                <a:cs typeface="Arial" pitchFamily="34" charset="0"/>
              </a:rPr>
              <a:t>Not assume that tree cover in </a:t>
            </a:r>
            <a:r>
              <a:rPr lang="en-US" sz="2800" dirty="0" err="1" smtClean="0">
                <a:solidFill>
                  <a:srgbClr val="FFFFFF"/>
                </a:solidFill>
                <a:latin typeface="Arial" pitchFamily="34" charset="0"/>
                <a:cs typeface="Arial" pitchFamily="34" charset="0"/>
              </a:rPr>
              <a:t>mesic</a:t>
            </a:r>
            <a:r>
              <a:rPr lang="en-US" sz="2800" dirty="0" smtClean="0">
                <a:solidFill>
                  <a:srgbClr val="FFFFFF"/>
                </a:solidFill>
                <a:latin typeface="Arial" pitchFamily="34" charset="0"/>
                <a:cs typeface="Arial" pitchFamily="34" charset="0"/>
              </a:rPr>
              <a:t> savannas are water limited.</a:t>
            </a:r>
          </a:p>
          <a:p>
            <a:pPr eaLnBrk="0" fontAlgn="base" hangingPunct="0">
              <a:spcBef>
                <a:spcPct val="0"/>
              </a:spcBef>
              <a:spcAft>
                <a:spcPct val="0"/>
              </a:spcAft>
              <a:buFont typeface="Arial" pitchFamily="34" charset="0"/>
              <a:buChar char="•"/>
            </a:pPr>
            <a:r>
              <a:rPr lang="en-US" sz="2800" dirty="0" smtClean="0">
                <a:solidFill>
                  <a:srgbClr val="FFFFFF"/>
                </a:solidFill>
                <a:latin typeface="Arial" pitchFamily="34" charset="0"/>
                <a:cs typeface="Arial" pitchFamily="34" charset="0"/>
              </a:rPr>
              <a:t>Robustly simulate savannas over large areas in response to water deficits, multiple nutrient deficiencies, seasonal flooding</a:t>
            </a:r>
            <a:r>
              <a:rPr lang="en-US" sz="2800" smtClean="0">
                <a:solidFill>
                  <a:srgbClr val="FFFFFF"/>
                </a:solidFill>
                <a:latin typeface="Arial" pitchFamily="34" charset="0"/>
                <a:cs typeface="Arial" pitchFamily="34" charset="0"/>
              </a:rPr>
              <a:t>, and physical soil constraints.</a:t>
            </a:r>
            <a:endParaRPr lang="en-US" sz="2800" dirty="0" smtClean="0">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938759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5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45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CampoCerradoFAL1"/>
          <p:cNvPicPr>
            <a:picLocks noChangeAspect="1" noChangeArrowheads="1"/>
          </p:cNvPicPr>
          <p:nvPr/>
        </p:nvPicPr>
        <p:blipFill>
          <a:blip r:embed="rId3" cstate="print"/>
          <a:srcRect/>
          <a:stretch>
            <a:fillRect/>
          </a:stretch>
        </p:blipFill>
        <p:spPr bwMode="auto">
          <a:xfrm>
            <a:off x="0" y="0"/>
            <a:ext cx="9410700" cy="7058025"/>
          </a:xfrm>
          <a:prstGeom prst="rect">
            <a:avLst/>
          </a:prstGeom>
          <a:noFill/>
          <a:ln w="9525">
            <a:noFill/>
            <a:miter lim="800000"/>
            <a:headEnd/>
            <a:tailEnd/>
          </a:ln>
        </p:spPr>
      </p:pic>
      <p:pic>
        <p:nvPicPr>
          <p:cNvPr id="478212" name="Picture 4" descr="DSCF0028"/>
          <p:cNvPicPr>
            <a:picLocks noChangeAspect="1" noChangeArrowheads="1"/>
          </p:cNvPicPr>
          <p:nvPr/>
        </p:nvPicPr>
        <p:blipFill>
          <a:blip r:embed="rId4" cstate="print"/>
          <a:srcRect/>
          <a:stretch>
            <a:fillRect/>
          </a:stretch>
        </p:blipFill>
        <p:spPr bwMode="auto">
          <a:xfrm>
            <a:off x="-1085850" y="0"/>
            <a:ext cx="5314950" cy="7086600"/>
          </a:xfrm>
          <a:prstGeom prst="rect">
            <a:avLst/>
          </a:prstGeom>
          <a:noFill/>
          <a:ln w="9525">
            <a:noFill/>
            <a:miter lim="800000"/>
            <a:headEnd/>
            <a:tailEnd/>
          </a:ln>
        </p:spPr>
      </p:pic>
      <p:pic>
        <p:nvPicPr>
          <p:cNvPr id="478211" name="Picture 3" descr="CerradoSS_FALc"/>
          <p:cNvPicPr>
            <a:picLocks noChangeAspect="1" noChangeArrowheads="1"/>
          </p:cNvPicPr>
          <p:nvPr/>
        </p:nvPicPr>
        <p:blipFill>
          <a:blip r:embed="rId5" cstate="print"/>
          <a:srcRect/>
          <a:stretch>
            <a:fillRect/>
          </a:stretch>
        </p:blipFill>
        <p:spPr bwMode="auto">
          <a:xfrm>
            <a:off x="4324350" y="-1047750"/>
            <a:ext cx="11180763" cy="8156575"/>
          </a:xfrm>
          <a:prstGeom prst="rect">
            <a:avLst/>
          </a:prstGeom>
          <a:noFill/>
          <a:ln w="9525">
            <a:noFill/>
            <a:miter lim="800000"/>
            <a:headEnd/>
            <a:tailEnd/>
          </a:ln>
        </p:spPr>
      </p:pic>
      <p:sp>
        <p:nvSpPr>
          <p:cNvPr id="478214" name="Line 6"/>
          <p:cNvSpPr>
            <a:spLocks noChangeShapeType="1"/>
          </p:cNvSpPr>
          <p:nvPr/>
        </p:nvSpPr>
        <p:spPr bwMode="auto">
          <a:xfrm>
            <a:off x="4257221" y="-1"/>
            <a:ext cx="24493" cy="7082971"/>
          </a:xfrm>
          <a:prstGeom prst="line">
            <a:avLst/>
          </a:prstGeom>
          <a:noFill/>
          <a:ln w="76200">
            <a:solidFill>
              <a:srgbClr val="FFFF00"/>
            </a:solidFill>
            <a:round/>
            <a:headEnd/>
            <a:tailEnd/>
          </a:ln>
        </p:spPr>
        <p:txBody>
          <a:bodyPr wrap="none" anchor="ctr"/>
          <a:lstStyle/>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78211"/>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782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499"/>
                                          </p:stCondLst>
                                        </p:cTn>
                                        <p:tgtEl>
                                          <p:spTgt spid="478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3490" name="Picture 5" descr="MPohliana_bark"/>
          <p:cNvPicPr>
            <a:picLocks noChangeAspect="1" noChangeArrowheads="1"/>
          </p:cNvPicPr>
          <p:nvPr/>
        </p:nvPicPr>
        <p:blipFill>
          <a:blip r:embed="rId3" cstate="print"/>
          <a:srcRect/>
          <a:stretch>
            <a:fillRect/>
          </a:stretch>
        </p:blipFill>
        <p:spPr bwMode="auto">
          <a:xfrm>
            <a:off x="4208463" y="4081463"/>
            <a:ext cx="1676400" cy="2776537"/>
          </a:xfrm>
          <a:prstGeom prst="rect">
            <a:avLst/>
          </a:prstGeom>
          <a:noFill/>
          <a:ln w="9525">
            <a:noFill/>
            <a:miter lim="800000"/>
            <a:headEnd/>
            <a:tailEnd/>
          </a:ln>
        </p:spPr>
      </p:pic>
      <p:pic>
        <p:nvPicPr>
          <p:cNvPr id="63491" name="Picture 6" descr="MiconiaCuspidata_cropped"/>
          <p:cNvPicPr>
            <a:picLocks noChangeAspect="1" noChangeArrowheads="1"/>
          </p:cNvPicPr>
          <p:nvPr/>
        </p:nvPicPr>
        <p:blipFill>
          <a:blip r:embed="rId4" cstate="print"/>
          <a:srcRect/>
          <a:stretch>
            <a:fillRect/>
          </a:stretch>
        </p:blipFill>
        <p:spPr bwMode="auto">
          <a:xfrm>
            <a:off x="0" y="0"/>
            <a:ext cx="3289300" cy="4683125"/>
          </a:xfrm>
          <a:prstGeom prst="rect">
            <a:avLst/>
          </a:prstGeom>
          <a:noFill/>
          <a:ln w="9525">
            <a:noFill/>
            <a:miter lim="800000"/>
            <a:headEnd/>
            <a:tailEnd/>
          </a:ln>
        </p:spPr>
      </p:pic>
      <p:pic>
        <p:nvPicPr>
          <p:cNvPr id="63492" name="Picture 7" descr="Miconia_Pohliana"/>
          <p:cNvPicPr>
            <a:picLocks noChangeAspect="1" noChangeArrowheads="1"/>
          </p:cNvPicPr>
          <p:nvPr/>
        </p:nvPicPr>
        <p:blipFill>
          <a:blip r:embed="rId5" cstate="print"/>
          <a:srcRect/>
          <a:stretch>
            <a:fillRect/>
          </a:stretch>
        </p:blipFill>
        <p:spPr bwMode="auto">
          <a:xfrm>
            <a:off x="5972175" y="2627313"/>
            <a:ext cx="3171825" cy="4230687"/>
          </a:xfrm>
          <a:prstGeom prst="rect">
            <a:avLst/>
          </a:prstGeom>
          <a:noFill/>
          <a:ln w="9525">
            <a:noFill/>
            <a:miter lim="800000"/>
            <a:headEnd/>
            <a:tailEnd/>
          </a:ln>
        </p:spPr>
      </p:pic>
      <p:pic>
        <p:nvPicPr>
          <p:cNvPr id="63493" name="Picture 8" descr="Mcuspidata_bark_cropped"/>
          <p:cNvPicPr>
            <a:picLocks noGrp="1" noChangeAspect="1" noChangeArrowheads="1"/>
          </p:cNvPicPr>
          <p:nvPr>
            <p:ph/>
          </p:nvPr>
        </p:nvPicPr>
        <p:blipFill>
          <a:blip r:embed="rId6" cstate="print"/>
          <a:srcRect/>
          <a:stretch>
            <a:fillRect/>
          </a:stretch>
        </p:blipFill>
        <p:spPr>
          <a:xfrm>
            <a:off x="3441700" y="0"/>
            <a:ext cx="1858963" cy="3201988"/>
          </a:xfrm>
          <a:noFill/>
        </p:spPr>
      </p:pic>
      <p:sp>
        <p:nvSpPr>
          <p:cNvPr id="63494" name="Text Box 10"/>
          <p:cNvSpPr txBox="1">
            <a:spLocks noChangeArrowheads="1"/>
          </p:cNvSpPr>
          <p:nvPr/>
        </p:nvSpPr>
        <p:spPr bwMode="auto">
          <a:xfrm>
            <a:off x="0" y="4775200"/>
            <a:ext cx="3313113" cy="519113"/>
          </a:xfrm>
          <a:prstGeom prst="rect">
            <a:avLst/>
          </a:prstGeom>
          <a:noFill/>
          <a:ln w="9525">
            <a:noFill/>
            <a:miter lim="800000"/>
            <a:headEnd/>
            <a:tailEnd/>
          </a:ln>
        </p:spPr>
        <p:txBody>
          <a:bodyPr>
            <a:spAutoFit/>
          </a:bodyPr>
          <a:lstStyle/>
          <a:p>
            <a:r>
              <a:rPr lang="pt-BR" sz="2800" i="1">
                <a:solidFill>
                  <a:srgbClr val="FFFF00"/>
                </a:solidFill>
              </a:rPr>
              <a:t>Miconia cuspidata</a:t>
            </a:r>
          </a:p>
        </p:txBody>
      </p:sp>
      <p:sp>
        <p:nvSpPr>
          <p:cNvPr id="63495" name="Text Box 11"/>
          <p:cNvSpPr txBox="1">
            <a:spLocks noChangeArrowheads="1"/>
          </p:cNvSpPr>
          <p:nvPr/>
        </p:nvSpPr>
        <p:spPr bwMode="auto">
          <a:xfrm>
            <a:off x="6116638" y="1603375"/>
            <a:ext cx="2809875" cy="519113"/>
          </a:xfrm>
          <a:prstGeom prst="rect">
            <a:avLst/>
          </a:prstGeom>
          <a:noFill/>
          <a:ln w="9525">
            <a:noFill/>
            <a:miter lim="800000"/>
            <a:headEnd/>
            <a:tailEnd/>
          </a:ln>
        </p:spPr>
        <p:txBody>
          <a:bodyPr wrap="none">
            <a:spAutoFit/>
          </a:bodyPr>
          <a:lstStyle/>
          <a:p>
            <a:pPr algn="ctr"/>
            <a:r>
              <a:rPr lang="pt-BR" sz="2800" i="1">
                <a:solidFill>
                  <a:srgbClr val="FFFF00"/>
                </a:solidFill>
              </a:rPr>
              <a:t>Miconia pohliana</a:t>
            </a:r>
            <a:r>
              <a:rPr lang="pt-BR" sz="2800">
                <a:solidFill>
                  <a:srgbClr val="FFFF00"/>
                </a:solidFill>
              </a:rPr>
              <a:t> </a:t>
            </a:r>
          </a:p>
        </p:txBody>
      </p:sp>
      <p:sp>
        <p:nvSpPr>
          <p:cNvPr id="63496" name="Rectangle 12"/>
          <p:cNvSpPr>
            <a:spLocks noChangeArrowheads="1"/>
          </p:cNvSpPr>
          <p:nvPr/>
        </p:nvSpPr>
        <p:spPr bwMode="auto">
          <a:xfrm>
            <a:off x="0" y="5167313"/>
            <a:ext cx="2450414" cy="523220"/>
          </a:xfrm>
          <a:prstGeom prst="rect">
            <a:avLst/>
          </a:prstGeom>
          <a:noFill/>
          <a:ln w="9525">
            <a:noFill/>
            <a:miter lim="800000"/>
            <a:headEnd/>
            <a:tailEnd/>
          </a:ln>
        </p:spPr>
        <p:txBody>
          <a:bodyPr wrap="none">
            <a:spAutoFit/>
          </a:bodyPr>
          <a:lstStyle/>
          <a:p>
            <a:r>
              <a:rPr lang="pt-BR" sz="2800">
                <a:solidFill>
                  <a:srgbClr val="FFFF00"/>
                </a:solidFill>
              </a:rPr>
              <a:t>(Forest species)</a:t>
            </a:r>
            <a:endParaRPr lang="en-US" sz="2800">
              <a:solidFill>
                <a:srgbClr val="FFFF00"/>
              </a:solidFill>
            </a:endParaRPr>
          </a:p>
        </p:txBody>
      </p:sp>
      <p:sp>
        <p:nvSpPr>
          <p:cNvPr id="63497" name="Rectangle 13"/>
          <p:cNvSpPr>
            <a:spLocks noChangeArrowheads="1"/>
          </p:cNvSpPr>
          <p:nvPr/>
        </p:nvSpPr>
        <p:spPr bwMode="auto">
          <a:xfrm>
            <a:off x="6178550" y="1946275"/>
            <a:ext cx="2715808" cy="523220"/>
          </a:xfrm>
          <a:prstGeom prst="rect">
            <a:avLst/>
          </a:prstGeom>
          <a:noFill/>
          <a:ln w="9525">
            <a:noFill/>
            <a:miter lim="800000"/>
            <a:headEnd/>
            <a:tailEnd/>
          </a:ln>
        </p:spPr>
        <p:txBody>
          <a:bodyPr wrap="none">
            <a:spAutoFit/>
          </a:bodyPr>
          <a:lstStyle/>
          <a:p>
            <a:r>
              <a:rPr lang="pt-BR" sz="2800">
                <a:solidFill>
                  <a:srgbClr val="FFFF00"/>
                </a:solidFill>
              </a:rPr>
              <a:t>(Savanna species</a:t>
            </a:r>
            <a:r>
              <a:rPr lang="pt-BR">
                <a:solidFill>
                  <a:srgbClr val="FFFF00"/>
                </a:solidFill>
              </a:rPr>
              <a:t>)</a:t>
            </a:r>
            <a:endParaRPr lang="en-US">
              <a:solidFill>
                <a:srgbClr val="FFFF00"/>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5538" name="Picture 24" descr="Symplocos_mosenii"/>
          <p:cNvPicPr>
            <a:picLocks noChangeAspect="1" noChangeArrowheads="1"/>
          </p:cNvPicPr>
          <p:nvPr/>
        </p:nvPicPr>
        <p:blipFill>
          <a:blip r:embed="rId3" cstate="print"/>
          <a:srcRect/>
          <a:stretch>
            <a:fillRect/>
          </a:stretch>
        </p:blipFill>
        <p:spPr bwMode="auto">
          <a:xfrm>
            <a:off x="3708400" y="0"/>
            <a:ext cx="1624013" cy="2805113"/>
          </a:xfrm>
          <a:prstGeom prst="rect">
            <a:avLst/>
          </a:prstGeom>
          <a:noFill/>
          <a:ln w="9525">
            <a:noFill/>
            <a:miter lim="800000"/>
            <a:headEnd/>
            <a:tailEnd/>
          </a:ln>
        </p:spPr>
      </p:pic>
      <p:pic>
        <p:nvPicPr>
          <p:cNvPr id="65539" name="Picture 25" descr="symplocos_edited"/>
          <p:cNvPicPr>
            <a:picLocks noChangeAspect="1" noChangeArrowheads="1"/>
          </p:cNvPicPr>
          <p:nvPr/>
        </p:nvPicPr>
        <p:blipFill>
          <a:blip r:embed="rId4" cstate="print"/>
          <a:srcRect/>
          <a:stretch>
            <a:fillRect/>
          </a:stretch>
        </p:blipFill>
        <p:spPr bwMode="auto">
          <a:xfrm>
            <a:off x="5719763" y="2290763"/>
            <a:ext cx="3424237" cy="4567237"/>
          </a:xfrm>
          <a:prstGeom prst="rect">
            <a:avLst/>
          </a:prstGeom>
          <a:noFill/>
          <a:ln w="9525">
            <a:noFill/>
            <a:miter lim="800000"/>
            <a:headEnd/>
            <a:tailEnd/>
          </a:ln>
        </p:spPr>
      </p:pic>
      <p:pic>
        <p:nvPicPr>
          <p:cNvPr id="65540" name="Picture 26" descr="SymplocosMosenii_edited"/>
          <p:cNvPicPr>
            <a:picLocks noChangeAspect="1" noChangeArrowheads="1"/>
          </p:cNvPicPr>
          <p:nvPr/>
        </p:nvPicPr>
        <p:blipFill>
          <a:blip r:embed="rId5" cstate="print"/>
          <a:srcRect/>
          <a:stretch>
            <a:fillRect/>
          </a:stretch>
        </p:blipFill>
        <p:spPr bwMode="auto">
          <a:xfrm>
            <a:off x="0" y="0"/>
            <a:ext cx="3554413" cy="4740275"/>
          </a:xfrm>
          <a:prstGeom prst="rect">
            <a:avLst/>
          </a:prstGeom>
          <a:noFill/>
          <a:ln w="9525">
            <a:noFill/>
            <a:miter lim="800000"/>
            <a:headEnd/>
            <a:tailEnd/>
          </a:ln>
        </p:spPr>
      </p:pic>
      <p:pic>
        <p:nvPicPr>
          <p:cNvPr id="65541" name="Picture 28" descr="SymplocoRhamiflora_cropped"/>
          <p:cNvPicPr>
            <a:picLocks noChangeAspect="1" noChangeArrowheads="1"/>
          </p:cNvPicPr>
          <p:nvPr/>
        </p:nvPicPr>
        <p:blipFill>
          <a:blip r:embed="rId6" cstate="print"/>
          <a:srcRect/>
          <a:stretch>
            <a:fillRect/>
          </a:stretch>
        </p:blipFill>
        <p:spPr bwMode="auto">
          <a:xfrm>
            <a:off x="3786188" y="4451350"/>
            <a:ext cx="1803400" cy="2406650"/>
          </a:xfrm>
          <a:prstGeom prst="rect">
            <a:avLst/>
          </a:prstGeom>
          <a:noFill/>
          <a:ln w="9525">
            <a:noFill/>
            <a:miter lim="800000"/>
            <a:headEnd/>
            <a:tailEnd/>
          </a:ln>
        </p:spPr>
      </p:pic>
      <p:sp>
        <p:nvSpPr>
          <p:cNvPr id="65542" name="Text Box 30"/>
          <p:cNvSpPr txBox="1">
            <a:spLocks noChangeArrowheads="1"/>
          </p:cNvSpPr>
          <p:nvPr/>
        </p:nvSpPr>
        <p:spPr bwMode="auto">
          <a:xfrm>
            <a:off x="171450" y="4703763"/>
            <a:ext cx="3313113" cy="946150"/>
          </a:xfrm>
          <a:prstGeom prst="rect">
            <a:avLst/>
          </a:prstGeom>
          <a:noFill/>
          <a:ln w="9525">
            <a:noFill/>
            <a:miter lim="800000"/>
            <a:headEnd/>
            <a:tailEnd/>
          </a:ln>
        </p:spPr>
        <p:txBody>
          <a:bodyPr>
            <a:spAutoFit/>
          </a:bodyPr>
          <a:lstStyle/>
          <a:p>
            <a:r>
              <a:rPr lang="pt-BR" sz="2800" i="1" dirty="0">
                <a:solidFill>
                  <a:srgbClr val="FFFF00"/>
                </a:solidFill>
              </a:rPr>
              <a:t>Symplocos mosenii</a:t>
            </a:r>
          </a:p>
          <a:p>
            <a:r>
              <a:rPr lang="pt-BR" sz="2800" dirty="0">
                <a:solidFill>
                  <a:srgbClr val="FFFF00"/>
                </a:solidFill>
              </a:rPr>
              <a:t>(Forest species)</a:t>
            </a:r>
            <a:endParaRPr lang="pt-BR" sz="2800" i="1" dirty="0">
              <a:solidFill>
                <a:srgbClr val="FFFF00"/>
              </a:solidFill>
            </a:endParaRPr>
          </a:p>
        </p:txBody>
      </p:sp>
      <p:sp>
        <p:nvSpPr>
          <p:cNvPr id="65543" name="Text Box 31"/>
          <p:cNvSpPr txBox="1">
            <a:spLocks noChangeArrowheads="1"/>
          </p:cNvSpPr>
          <p:nvPr/>
        </p:nvSpPr>
        <p:spPr bwMode="auto">
          <a:xfrm>
            <a:off x="6405563" y="906463"/>
            <a:ext cx="2738437" cy="1373187"/>
          </a:xfrm>
          <a:prstGeom prst="rect">
            <a:avLst/>
          </a:prstGeom>
          <a:noFill/>
          <a:ln w="9525">
            <a:noFill/>
            <a:miter lim="800000"/>
            <a:headEnd/>
            <a:tailEnd/>
          </a:ln>
        </p:spPr>
        <p:txBody>
          <a:bodyPr wrap="none">
            <a:spAutoFit/>
          </a:bodyPr>
          <a:lstStyle/>
          <a:p>
            <a:pPr algn="ctr"/>
            <a:r>
              <a:rPr lang="pt-BR" sz="2800" i="1" dirty="0">
                <a:solidFill>
                  <a:srgbClr val="FFFF00"/>
                </a:solidFill>
              </a:rPr>
              <a:t>Symplocos</a:t>
            </a:r>
          </a:p>
          <a:p>
            <a:pPr algn="ctr"/>
            <a:r>
              <a:rPr lang="pt-BR" sz="2800" i="1" dirty="0">
                <a:solidFill>
                  <a:srgbClr val="FFFF00"/>
                </a:solidFill>
              </a:rPr>
              <a:t>rhamnifolia</a:t>
            </a:r>
            <a:r>
              <a:rPr lang="pt-BR" sz="2800" dirty="0">
                <a:solidFill>
                  <a:srgbClr val="FFFF00"/>
                </a:solidFill>
              </a:rPr>
              <a:t> </a:t>
            </a:r>
          </a:p>
          <a:p>
            <a:pPr algn="ctr"/>
            <a:r>
              <a:rPr lang="pt-BR" sz="2800" dirty="0">
                <a:solidFill>
                  <a:srgbClr val="FFFF00"/>
                </a:solidFill>
              </a:rPr>
              <a:t>(Savanna species)</a:t>
            </a: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4663"/>
            <a:ext cx="8229600" cy="1143000"/>
          </a:xfrm>
        </p:spPr>
        <p:txBody>
          <a:bodyPr>
            <a:normAutofit fontScale="90000"/>
          </a:bodyPr>
          <a:lstStyle/>
          <a:p>
            <a:r>
              <a:rPr lang="en-US" dirty="0" smtClean="0"/>
              <a:t>Large areas of the tropics have climates in which either savanna or forest vegetation in possible</a:t>
            </a:r>
            <a:endParaRPr lang="en-US" dirty="0"/>
          </a:p>
        </p:txBody>
      </p:sp>
      <p:pic>
        <p:nvPicPr>
          <p:cNvPr id="878594" name="Picture 2"/>
          <p:cNvPicPr>
            <a:picLocks noChangeAspect="1" noChangeArrowheads="1"/>
          </p:cNvPicPr>
          <p:nvPr/>
        </p:nvPicPr>
        <p:blipFill rotWithShape="1">
          <a:blip r:embed="rId3" cstate="print"/>
          <a:srcRect l="48479" t="71216" r="11344" b="-58556"/>
          <a:stretch/>
        </p:blipFill>
        <p:spPr bwMode="auto">
          <a:xfrm>
            <a:off x="5442857" y="2389927"/>
            <a:ext cx="3701143" cy="3204029"/>
          </a:xfrm>
          <a:prstGeom prst="rect">
            <a:avLst/>
          </a:prstGeom>
          <a:noFill/>
          <a:ln w="9525">
            <a:noFill/>
            <a:miter lim="800000"/>
            <a:headEnd/>
            <a:tailEnd/>
          </a:ln>
          <a:effectLst/>
        </p:spPr>
      </p:pic>
      <p:sp>
        <p:nvSpPr>
          <p:cNvPr id="5" name="TextBox 4"/>
          <p:cNvSpPr txBox="1"/>
          <p:nvPr/>
        </p:nvSpPr>
        <p:spPr>
          <a:xfrm>
            <a:off x="480389" y="3217378"/>
            <a:ext cx="2888343" cy="369332"/>
          </a:xfrm>
          <a:prstGeom prst="rect">
            <a:avLst/>
          </a:prstGeom>
          <a:noFill/>
        </p:spPr>
        <p:txBody>
          <a:bodyPr wrap="square" rtlCol="0">
            <a:spAutoFit/>
          </a:bodyPr>
          <a:lstStyle/>
          <a:p>
            <a:r>
              <a:rPr lang="en-US" dirty="0" err="1" smtClean="0"/>
              <a:t>Staver</a:t>
            </a:r>
            <a:r>
              <a:rPr lang="en-US" dirty="0" smtClean="0"/>
              <a:t> et al (2011)</a:t>
            </a:r>
            <a:endParaRPr lang="en-US" dirty="0"/>
          </a:p>
        </p:txBody>
      </p:sp>
      <p:pic>
        <p:nvPicPr>
          <p:cNvPr id="6" name="Picture 2"/>
          <p:cNvPicPr>
            <a:picLocks noChangeAspect="1" noChangeArrowheads="1"/>
          </p:cNvPicPr>
          <p:nvPr/>
        </p:nvPicPr>
        <p:blipFill rotWithShape="1">
          <a:blip r:embed="rId3" cstate="print"/>
          <a:srcRect l="1" t="20324" r="69505"/>
          <a:stretch/>
        </p:blipFill>
        <p:spPr bwMode="auto">
          <a:xfrm>
            <a:off x="1924561" y="1901370"/>
            <a:ext cx="3762044" cy="4181145"/>
          </a:xfrm>
          <a:prstGeom prst="rect">
            <a:avLst/>
          </a:prstGeom>
          <a:noFill/>
          <a:ln w="9525">
            <a:noFill/>
            <a:miter lim="800000"/>
            <a:headEnd/>
            <a:tailEnd/>
          </a:ln>
          <a:effectLst/>
        </p:spPr>
      </p:pic>
      <p:pic>
        <p:nvPicPr>
          <p:cNvPr id="7" name="Picture 2" descr="C:\Users\William Hoffmann\Pictures\My Scans\2011-09 (Sep)\scan0011.jpg"/>
          <p:cNvPicPr>
            <a:picLocks noGrp="1" noChangeAspect="1" noChangeArrowheads="1"/>
          </p:cNvPicPr>
          <p:nvPr>
            <p:ph idx="1"/>
          </p:nvPr>
        </p:nvPicPr>
        <p:blipFill>
          <a:blip r:embed="rId4" cstate="print"/>
          <a:srcRect/>
          <a:stretch>
            <a:fillRect/>
          </a:stretch>
        </p:blipFill>
        <p:spPr bwMode="auto">
          <a:xfrm>
            <a:off x="4914900" y="3962912"/>
            <a:ext cx="4229100" cy="2791206"/>
          </a:xfrm>
          <a:prstGeom prst="rect">
            <a:avLst/>
          </a:prstGeom>
          <a:noFill/>
        </p:spPr>
      </p:pic>
    </p:spTree>
    <p:extLst>
      <p:ext uri="{BB962C8B-B14F-4D97-AF65-F5344CB8AC3E}">
        <p14:creationId xmlns:p14="http://schemas.microsoft.com/office/powerpoint/2010/main" val="41163766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36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36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36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36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29223</TotalTime>
  <Words>3172</Words>
  <Application>Microsoft Office PowerPoint</Application>
  <PresentationFormat>On-screen Show (4:3)</PresentationFormat>
  <Paragraphs>367</Paragraphs>
  <Slides>58</Slides>
  <Notes>46</Notes>
  <HiddenSlides>0</HiddenSlides>
  <MMClips>0</MMClips>
  <ScaleCrop>false</ScaleCrop>
  <HeadingPairs>
    <vt:vector size="6" baseType="variant">
      <vt:variant>
        <vt:lpstr>Theme</vt:lpstr>
      </vt:variant>
      <vt:variant>
        <vt:i4>8</vt:i4>
      </vt:variant>
      <vt:variant>
        <vt:lpstr>Embedded OLE Servers</vt:lpstr>
      </vt:variant>
      <vt:variant>
        <vt:i4>2</vt:i4>
      </vt:variant>
      <vt:variant>
        <vt:lpstr>Slide Titles</vt:lpstr>
      </vt:variant>
      <vt:variant>
        <vt:i4>58</vt:i4>
      </vt:variant>
    </vt:vector>
  </HeadingPairs>
  <TitlesOfParts>
    <vt:vector size="68" baseType="lpstr">
      <vt:lpstr>Office Theme</vt:lpstr>
      <vt:lpstr>Default Design</vt:lpstr>
      <vt:lpstr>1_Office Theme</vt:lpstr>
      <vt:lpstr>2_Default Design</vt:lpstr>
      <vt:lpstr>2_Office Theme</vt:lpstr>
      <vt:lpstr>3_Office Theme</vt:lpstr>
      <vt:lpstr>4_Office Theme</vt:lpstr>
      <vt:lpstr>5_Office Theme</vt:lpstr>
      <vt:lpstr>Bitmap Image</vt:lpstr>
      <vt:lpstr>SPW 10.0 Graph</vt:lpstr>
      <vt:lpstr>Tropical plant trait evolution and the consequences for savanna-forest transitions  William A. Hoffmann North Carolina State University      </vt:lpstr>
      <vt:lpstr>The Cerrado</vt:lpstr>
      <vt:lpstr>What determines tree cover in savannas?</vt:lpstr>
      <vt:lpstr>What determines the distribution of forest and savanna?</vt:lpstr>
      <vt:lpstr>PowerPoint Presentation</vt:lpstr>
      <vt:lpstr>PowerPoint Presentation</vt:lpstr>
      <vt:lpstr>PowerPoint Presentation</vt:lpstr>
      <vt:lpstr>PowerPoint Presentation</vt:lpstr>
      <vt:lpstr>Large areas of the tropics have climates in which either savanna or forest vegetation in possible</vt:lpstr>
      <vt:lpstr>PowerPoint Presentation</vt:lpstr>
      <vt:lpstr>Simon et al 2009</vt:lpstr>
      <vt:lpstr>PowerPoint Presentation</vt:lpstr>
      <vt:lpstr>Main questions</vt:lpstr>
      <vt:lpstr>The multiple, independent origins of savanna lineages is ideal for comparative studies  </vt:lpstr>
      <vt:lpstr>PowerPoint Presentation</vt:lpstr>
      <vt:lpstr>PowerPoint Presentation</vt:lpstr>
      <vt:lpstr>Question 2:</vt:lpstr>
      <vt:lpstr>Savanna and forest species survive fire   equally well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Tree growth is more strongly limited by nutrients than by water</vt:lpstr>
      <vt:lpstr>PowerPoint Presentation</vt:lpstr>
      <vt:lpstr>At what point is each thresholds reached?</vt:lpstr>
      <vt:lpstr>PowerPoint Presentation</vt:lpstr>
      <vt:lpstr>PowerPoint Presentation</vt:lpstr>
      <vt:lpstr>A growing stem becomes fire resistant when its bark thickness exceeds 6 mm</vt:lpstr>
      <vt:lpstr>A growing stem becomes fire resistant when its bark thickness exceeds 6 mm</vt:lpstr>
      <vt:lpstr>PowerPoint Presentation</vt:lpstr>
      <vt:lpstr>PowerPoint Presentation</vt:lpstr>
      <vt:lpstr>PowerPoint Presentation</vt:lpstr>
      <vt:lpstr>PowerPoint Presentation</vt:lpstr>
      <vt:lpstr>Flammability of savanna is determined primarily by the presence of grass</vt:lpstr>
      <vt:lpstr>PowerPoint Presentation</vt:lpstr>
      <vt:lpstr>Thus we have two critical thresholds</vt:lpstr>
      <vt:lpstr>PowerPoint Presentation</vt:lpstr>
      <vt:lpstr>PowerPoint Presentation</vt:lpstr>
      <vt:lpstr>PowerPoint Presentation</vt:lpstr>
      <vt:lpstr>PowerPoint Presentation</vt:lpstr>
      <vt:lpstr>PowerPoint Presentation</vt:lpstr>
      <vt:lpstr>Under a typical fire regime a forest tree has little chance of reaching maturity in savanna</vt:lpstr>
      <vt:lpstr>PowerPoint Presentation</vt:lpstr>
      <vt:lpstr>PowerPoint Presentation</vt:lpstr>
      <vt:lpstr>Forest species permit more rapid canopy closure</vt:lpstr>
      <vt:lpstr>Forest species permit more rapid canopy closure</vt:lpstr>
      <vt:lpstr>Forest species permit more rapid canopy closure</vt:lpstr>
      <vt:lpstr>PowerPoint Presentation</vt:lpstr>
      <vt:lpstr>PowerPoint Presentation</vt:lpstr>
      <vt:lpstr>Conclusions</vt:lpstr>
      <vt:lpstr>Vegetation models should</vt:lpstr>
    </vt:vector>
  </TitlesOfParts>
  <Company>North Carolina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William Hoffmann</dc:creator>
  <cp:lastModifiedBy>Bill Hoffmann</cp:lastModifiedBy>
  <cp:revision>649</cp:revision>
  <dcterms:created xsi:type="dcterms:W3CDTF">2010-01-26T18:35:11Z</dcterms:created>
  <dcterms:modified xsi:type="dcterms:W3CDTF">2013-06-06T09:22:17Z</dcterms:modified>
</cp:coreProperties>
</file>