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58" r:id="rId4"/>
    <p:sldId id="297" r:id="rId5"/>
    <p:sldId id="296" r:id="rId6"/>
    <p:sldId id="263" r:id="rId7"/>
    <p:sldId id="264" r:id="rId8"/>
    <p:sldId id="266" r:id="rId9"/>
    <p:sldId id="267" r:id="rId10"/>
    <p:sldId id="287" r:id="rId11"/>
    <p:sldId id="271" r:id="rId12"/>
    <p:sldId id="272" r:id="rId13"/>
    <p:sldId id="273" r:id="rId14"/>
    <p:sldId id="275" r:id="rId15"/>
    <p:sldId id="277" r:id="rId16"/>
    <p:sldId id="288" r:id="rId17"/>
    <p:sldId id="299" r:id="rId18"/>
    <p:sldId id="278" r:id="rId19"/>
    <p:sldId id="289" r:id="rId20"/>
    <p:sldId id="279" r:id="rId21"/>
    <p:sldId id="280" r:id="rId22"/>
    <p:sldId id="300" r:id="rId23"/>
    <p:sldId id="282" r:id="rId24"/>
    <p:sldId id="298" r:id="rId25"/>
    <p:sldId id="283" r:id="rId26"/>
    <p:sldId id="284" r:id="rId27"/>
    <p:sldId id="295" r:id="rId28"/>
    <p:sldId id="285" r:id="rId29"/>
  </p:sldIdLst>
  <p:sldSz cx="9144000" cy="6858000" type="screen4x3"/>
  <p:notesSz cx="6794500" cy="99314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50" d="100"/>
          <a:sy n="50" d="100"/>
        </p:scale>
        <p:origin x="-72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D1BE-106A-4766-950B-E01212112CD7}" type="datetimeFigureOut">
              <a:rPr lang="es-ES" smtClean="0"/>
              <a:pPr/>
              <a:t>06/06/2013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9127-4B6E-4225-A6FA-23151C477AC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D1BE-106A-4766-950B-E01212112CD7}" type="datetimeFigureOut">
              <a:rPr lang="es-ES" smtClean="0"/>
              <a:pPr/>
              <a:t>06/06/2013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9127-4B6E-4225-A6FA-23151C477AC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D1BE-106A-4766-950B-E01212112CD7}" type="datetimeFigureOut">
              <a:rPr lang="es-ES" smtClean="0"/>
              <a:pPr/>
              <a:t>06/06/2013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9127-4B6E-4225-A6FA-23151C477AC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D1BE-106A-4766-950B-E01212112CD7}" type="datetimeFigureOut">
              <a:rPr lang="es-ES" smtClean="0"/>
              <a:pPr/>
              <a:t>06/06/2013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9127-4B6E-4225-A6FA-23151C477AC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D1BE-106A-4766-950B-E01212112CD7}" type="datetimeFigureOut">
              <a:rPr lang="es-ES" smtClean="0"/>
              <a:pPr/>
              <a:t>06/06/2013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9127-4B6E-4225-A6FA-23151C477AC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D1BE-106A-4766-950B-E01212112CD7}" type="datetimeFigureOut">
              <a:rPr lang="es-ES" smtClean="0"/>
              <a:pPr/>
              <a:t>06/06/2013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9127-4B6E-4225-A6FA-23151C477AC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D1BE-106A-4766-950B-E01212112CD7}" type="datetimeFigureOut">
              <a:rPr lang="es-ES" smtClean="0"/>
              <a:pPr/>
              <a:t>06/06/2013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9127-4B6E-4225-A6FA-23151C477AC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D1BE-106A-4766-950B-E01212112CD7}" type="datetimeFigureOut">
              <a:rPr lang="es-ES" smtClean="0"/>
              <a:pPr/>
              <a:t>06/06/2013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9127-4B6E-4225-A6FA-23151C477AC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D1BE-106A-4766-950B-E01212112CD7}" type="datetimeFigureOut">
              <a:rPr lang="es-ES" smtClean="0"/>
              <a:pPr/>
              <a:t>06/06/2013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9127-4B6E-4225-A6FA-23151C477AC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D1BE-106A-4766-950B-E01212112CD7}" type="datetimeFigureOut">
              <a:rPr lang="es-ES" smtClean="0"/>
              <a:pPr/>
              <a:t>06/06/2013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9127-4B6E-4225-A6FA-23151C477AC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ED1BE-106A-4766-950B-E01212112CD7}" type="datetimeFigureOut">
              <a:rPr lang="es-ES" smtClean="0"/>
              <a:pPr/>
              <a:t>06/06/2013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19127-4B6E-4225-A6FA-23151C477AC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ED1BE-106A-4766-950B-E01212112CD7}" type="datetimeFigureOut">
              <a:rPr lang="es-ES" smtClean="0"/>
              <a:pPr/>
              <a:t>06/06/2013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19127-4B6E-4225-A6FA-23151C477AC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emf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-180000" y="357166"/>
            <a:ext cx="9548961" cy="1357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/>
              <a:t>“</a:t>
            </a:r>
            <a:r>
              <a:rPr lang="es-ES" sz="4000" b="1" i="1" dirty="0" smtClean="0"/>
              <a:t>Dynamics of </a:t>
            </a:r>
            <a:r>
              <a:rPr lang="es-ES" sz="4000" b="1" i="1" dirty="0" err="1" smtClean="0">
                <a:solidFill>
                  <a:srgbClr val="FF0000"/>
                </a:solidFill>
              </a:rPr>
              <a:t>stoichiometrical</a:t>
            </a:r>
            <a:r>
              <a:rPr lang="es-ES" sz="4000" b="1" i="1" dirty="0" smtClean="0"/>
              <a:t> and </a:t>
            </a:r>
          </a:p>
          <a:p>
            <a:pPr algn="ctr"/>
            <a:r>
              <a:rPr lang="es-ES" sz="4000" b="1" i="1" dirty="0" err="1" smtClean="0">
                <a:solidFill>
                  <a:srgbClr val="FF0000"/>
                </a:solidFill>
              </a:rPr>
              <a:t>metabolomical</a:t>
            </a:r>
            <a:r>
              <a:rPr lang="es-ES" sz="4000" b="1" i="1" dirty="0" smtClean="0"/>
              <a:t> </a:t>
            </a:r>
            <a:r>
              <a:rPr lang="es-ES" sz="4000" b="1" i="1" dirty="0" err="1" smtClean="0"/>
              <a:t>traits</a:t>
            </a:r>
            <a:r>
              <a:rPr lang="es-ES" sz="4000" b="1" i="1" dirty="0" smtClean="0"/>
              <a:t> </a:t>
            </a:r>
            <a:r>
              <a:rPr lang="es-ES" sz="4000" b="1" i="1" dirty="0" err="1" smtClean="0"/>
              <a:t>under</a:t>
            </a:r>
            <a:r>
              <a:rPr lang="es-ES" sz="4000" b="1" i="1" dirty="0" smtClean="0"/>
              <a:t> </a:t>
            </a:r>
            <a:r>
              <a:rPr lang="es-ES" sz="4000" b="1" i="1" dirty="0" err="1" smtClean="0"/>
              <a:t>climate</a:t>
            </a:r>
            <a:r>
              <a:rPr lang="es-ES" sz="4000" b="1" i="1" dirty="0" smtClean="0"/>
              <a:t> </a:t>
            </a:r>
            <a:r>
              <a:rPr lang="es-ES" sz="4000" b="1" i="1" dirty="0" err="1" smtClean="0"/>
              <a:t>change</a:t>
            </a:r>
            <a:r>
              <a:rPr lang="es-ES" sz="4000" dirty="0" smtClean="0"/>
              <a:t>”</a:t>
            </a:r>
            <a:endParaRPr lang="es-ES" sz="4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1115616" y="1268760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44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1259632" y="3212976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48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5796136" y="198884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5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3022214"/>
            <a:ext cx="4357718" cy="3281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428596" y="1785926"/>
            <a:ext cx="8301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Jordi Sardans, Albert Rivas-</a:t>
            </a:r>
            <a:r>
              <a:rPr lang="es-ES" b="1" dirty="0" err="1" smtClean="0">
                <a:solidFill>
                  <a:srgbClr val="FF0000"/>
                </a:solidFill>
              </a:rPr>
              <a:t>Ubach</a:t>
            </a:r>
            <a:r>
              <a:rPr lang="es-ES" b="1" dirty="0" smtClean="0">
                <a:solidFill>
                  <a:srgbClr val="FF0000"/>
                </a:solidFill>
              </a:rPr>
              <a:t>, Albert Gargallo-Garriga,  Ifigenia Urbina,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Jofre Carnicer, Marc Estiarte, Iolanda Filella, Joan Llusià, Romà Ogaya, Josep Peñuelas</a:t>
            </a:r>
            <a:endParaRPr lang="es-E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xit" presetSubtype="16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animEffect transition="out" filter="diamond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4" grpId="2"/>
      <p:bldP spid="5" grpId="0"/>
      <p:bldP spid="5" grpId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928802"/>
            <a:ext cx="8858280" cy="373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357158" y="1071546"/>
            <a:ext cx="8504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err="1" smtClean="0"/>
              <a:t>We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developed</a:t>
            </a:r>
            <a:r>
              <a:rPr lang="es-ES" sz="2000" b="1" dirty="0" smtClean="0"/>
              <a:t> a </a:t>
            </a:r>
            <a:r>
              <a:rPr lang="es-ES" sz="2000" b="1" dirty="0" err="1" smtClean="0"/>
              <a:t>method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to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conduct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metabolomic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analyses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with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field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sampling</a:t>
            </a:r>
            <a:endParaRPr lang="es-ES" sz="20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714348" y="5857892"/>
            <a:ext cx="1996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smtClean="0"/>
              <a:t>Rivas-</a:t>
            </a:r>
            <a:r>
              <a:rPr lang="es-ES" sz="1000" b="1" dirty="0" err="1" smtClean="0"/>
              <a:t>Ubach</a:t>
            </a:r>
            <a:r>
              <a:rPr lang="es-ES" sz="1000" b="1" dirty="0" smtClean="0"/>
              <a:t> </a:t>
            </a:r>
            <a:r>
              <a:rPr lang="es-ES" sz="1000" b="1" i="1" dirty="0" smtClean="0"/>
              <a:t>et al</a:t>
            </a:r>
            <a:r>
              <a:rPr lang="es-ES" sz="1000" b="1" dirty="0" smtClean="0"/>
              <a:t>. (2013)</a:t>
            </a:r>
          </a:p>
          <a:p>
            <a:r>
              <a:rPr lang="es-ES" sz="1000" b="1" dirty="0" err="1" smtClean="0"/>
              <a:t>Methods</a:t>
            </a:r>
            <a:r>
              <a:rPr lang="es-ES" sz="1000" b="1" dirty="0" smtClean="0"/>
              <a:t> in </a:t>
            </a:r>
            <a:r>
              <a:rPr lang="es-ES" sz="1000" b="1" dirty="0" err="1" smtClean="0"/>
              <a:t>Ecology</a:t>
            </a:r>
            <a:r>
              <a:rPr lang="es-ES" sz="1000" b="1" dirty="0" smtClean="0"/>
              <a:t> and </a:t>
            </a:r>
            <a:r>
              <a:rPr lang="es-ES" sz="1000" b="1" dirty="0" err="1" smtClean="0"/>
              <a:t>Evolution</a:t>
            </a:r>
            <a:endParaRPr lang="es-ES" sz="10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1571604" y="214290"/>
            <a:ext cx="7142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 smtClean="0">
                <a:solidFill>
                  <a:srgbClr val="FF0000"/>
                </a:solidFill>
              </a:rPr>
              <a:t>We</a:t>
            </a:r>
            <a:r>
              <a:rPr lang="es-ES" sz="2400" b="1" dirty="0" smtClean="0">
                <a:solidFill>
                  <a:srgbClr val="FF0000"/>
                </a:solidFill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</a:rPr>
              <a:t>began</a:t>
            </a:r>
            <a:r>
              <a:rPr lang="es-ES" sz="2400" b="1" dirty="0" smtClean="0">
                <a:solidFill>
                  <a:srgbClr val="FF0000"/>
                </a:solidFill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</a:rPr>
              <a:t>to</a:t>
            </a:r>
            <a:r>
              <a:rPr lang="es-ES" sz="2400" b="1" dirty="0" smtClean="0">
                <a:solidFill>
                  <a:srgbClr val="FF0000"/>
                </a:solidFill>
              </a:rPr>
              <a:t> use </a:t>
            </a:r>
            <a:r>
              <a:rPr lang="es-ES" sz="2400" b="1" dirty="0" err="1" smtClean="0">
                <a:solidFill>
                  <a:srgbClr val="FF0000"/>
                </a:solidFill>
              </a:rPr>
              <a:t>metabolomics</a:t>
            </a:r>
            <a:r>
              <a:rPr lang="es-ES" sz="2400" b="1" dirty="0" smtClean="0">
                <a:solidFill>
                  <a:srgbClr val="FF0000"/>
                </a:solidFill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</a:rPr>
              <a:t>analyses</a:t>
            </a:r>
            <a:r>
              <a:rPr lang="es-ES" sz="2400" b="1" dirty="0" smtClean="0">
                <a:solidFill>
                  <a:srgbClr val="FF0000"/>
                </a:solidFill>
              </a:rPr>
              <a:t> in </a:t>
            </a:r>
            <a:r>
              <a:rPr lang="es-ES" sz="2400" b="1" dirty="0" err="1" smtClean="0">
                <a:solidFill>
                  <a:srgbClr val="FF0000"/>
                </a:solidFill>
              </a:rPr>
              <a:t>our</a:t>
            </a:r>
            <a:r>
              <a:rPr lang="es-ES" sz="2400" b="1" dirty="0" smtClean="0">
                <a:solidFill>
                  <a:srgbClr val="FF0000"/>
                </a:solidFill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</a:rPr>
              <a:t>studies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285720" y="285728"/>
            <a:ext cx="857256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8 Conector recto"/>
          <p:cNvCxnSpPr>
            <a:stCxn id="8" idx="2"/>
          </p:cNvCxnSpPr>
          <p:nvPr/>
        </p:nvCxnSpPr>
        <p:spPr>
          <a:xfrm rot="10800000" flipH="1" flipV="1">
            <a:off x="285720" y="678636"/>
            <a:ext cx="71438" cy="1071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rot="10800000" flipH="1" flipV="1">
            <a:off x="1071538" y="642918"/>
            <a:ext cx="71438" cy="1071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rot="5400000" flipH="1" flipV="1">
            <a:off x="1133452" y="652442"/>
            <a:ext cx="80962" cy="619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>
            <a:endCxn id="8" idx="2"/>
          </p:cNvCxnSpPr>
          <p:nvPr/>
        </p:nvCxnSpPr>
        <p:spPr>
          <a:xfrm rot="5400000" flipH="1" flipV="1">
            <a:off x="191661" y="701259"/>
            <a:ext cx="116681" cy="7143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500034" y="428604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 2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/>
          <p:cNvSpPr txBox="1">
            <a:spLocks noChangeArrowheads="1"/>
          </p:cNvSpPr>
          <p:nvPr/>
        </p:nvSpPr>
        <p:spPr bwMode="auto">
          <a:xfrm>
            <a:off x="0" y="142852"/>
            <a:ext cx="88835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1600" b="1" dirty="0" err="1"/>
              <a:t>Plants</a:t>
            </a:r>
            <a:r>
              <a:rPr lang="es-ES" sz="1600" b="1" dirty="0"/>
              <a:t> </a:t>
            </a:r>
            <a:r>
              <a:rPr lang="es-ES" sz="1600" b="1" dirty="0" err="1"/>
              <a:t>under</a:t>
            </a:r>
            <a:r>
              <a:rPr lang="es-ES" sz="1600" b="1" dirty="0"/>
              <a:t> </a:t>
            </a:r>
            <a:r>
              <a:rPr lang="es-ES" sz="1600" b="1" dirty="0" err="1">
                <a:solidFill>
                  <a:srgbClr val="FF0000"/>
                </a:solidFill>
              </a:rPr>
              <a:t>different</a:t>
            </a:r>
            <a:r>
              <a:rPr lang="es-ES" sz="1600" b="1" dirty="0">
                <a:solidFill>
                  <a:srgbClr val="FF0000"/>
                </a:solidFill>
              </a:rPr>
              <a:t> </a:t>
            </a:r>
            <a:r>
              <a:rPr lang="es-ES" sz="1600" b="1" dirty="0" err="1">
                <a:solidFill>
                  <a:srgbClr val="FF0000"/>
                </a:solidFill>
              </a:rPr>
              <a:t>climate</a:t>
            </a:r>
            <a:r>
              <a:rPr lang="es-ES" sz="1600" b="1" dirty="0">
                <a:solidFill>
                  <a:srgbClr val="FF0000"/>
                </a:solidFill>
              </a:rPr>
              <a:t> </a:t>
            </a:r>
            <a:r>
              <a:rPr lang="es-ES" sz="1600" b="1" dirty="0" err="1">
                <a:solidFill>
                  <a:srgbClr val="FF0000"/>
                </a:solidFill>
              </a:rPr>
              <a:t>conditions</a:t>
            </a:r>
            <a:r>
              <a:rPr lang="es-ES" sz="1600" b="1" dirty="0">
                <a:solidFill>
                  <a:srgbClr val="FF0000"/>
                </a:solidFill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</a:rPr>
              <a:t>shift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 err="1"/>
              <a:t>their</a:t>
            </a:r>
            <a:r>
              <a:rPr lang="es-ES" sz="1600" b="1" dirty="0"/>
              <a:t> </a:t>
            </a:r>
            <a:r>
              <a:rPr lang="es-ES" sz="1600" b="1" dirty="0" err="1" smtClean="0">
                <a:solidFill>
                  <a:srgbClr val="FF0000"/>
                </a:solidFill>
              </a:rPr>
              <a:t>metabolism</a:t>
            </a:r>
            <a:r>
              <a:rPr lang="es-ES" sz="1600" b="1" dirty="0" smtClean="0">
                <a:solidFill>
                  <a:srgbClr val="FF0000"/>
                </a:solidFill>
              </a:rPr>
              <a:t>. </a:t>
            </a:r>
            <a:r>
              <a:rPr lang="es-ES" sz="1600" b="1" dirty="0" err="1" smtClean="0">
                <a:solidFill>
                  <a:srgbClr val="FF0000"/>
                </a:solidFill>
              </a:rPr>
              <a:t>The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</a:rPr>
              <a:t>corresponding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s-ES" sz="1600" b="1" dirty="0" err="1" smtClean="0">
                <a:solidFill>
                  <a:srgbClr val="FF0000"/>
                </a:solidFill>
              </a:rPr>
              <a:t>metabolomic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</a:rPr>
              <a:t>analysis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</a:rPr>
              <a:t>informs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</a:rPr>
              <a:t>on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 err="1" smtClean="0"/>
              <a:t>the</a:t>
            </a:r>
            <a:r>
              <a:rPr lang="es-ES" sz="1600" b="1" dirty="0" smtClean="0"/>
              <a:t> </a:t>
            </a:r>
            <a:r>
              <a:rPr lang="es-ES" sz="1600" b="1" dirty="0"/>
              <a:t>molecular </a:t>
            </a:r>
            <a:r>
              <a:rPr lang="es-ES" sz="1600" b="1" dirty="0">
                <a:solidFill>
                  <a:srgbClr val="FF0000"/>
                </a:solidFill>
              </a:rPr>
              <a:t>causes </a:t>
            </a:r>
            <a:r>
              <a:rPr lang="es-ES" sz="1600" b="1" dirty="0" err="1">
                <a:solidFill>
                  <a:srgbClr val="FF0000"/>
                </a:solidFill>
              </a:rPr>
              <a:t>underlying</a:t>
            </a:r>
            <a:r>
              <a:rPr lang="es-ES" sz="1600" b="1" dirty="0">
                <a:solidFill>
                  <a:srgbClr val="FF0000"/>
                </a:solidFill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</a:rPr>
              <a:t>the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</a:rPr>
              <a:t>shifts</a:t>
            </a:r>
            <a:r>
              <a:rPr lang="es-ES" sz="1600" b="1" dirty="0" smtClean="0">
                <a:solidFill>
                  <a:srgbClr val="FF0000"/>
                </a:solidFill>
              </a:rPr>
              <a:t> in elemental </a:t>
            </a:r>
            <a:r>
              <a:rPr lang="es-ES" sz="1600" b="1" dirty="0" err="1">
                <a:solidFill>
                  <a:srgbClr val="FF0000"/>
                </a:solidFill>
              </a:rPr>
              <a:t>composition</a:t>
            </a:r>
            <a:r>
              <a:rPr lang="es-ES" sz="1600" b="1" dirty="0">
                <a:solidFill>
                  <a:srgbClr val="FF0000"/>
                </a:solidFill>
              </a:rPr>
              <a:t> </a:t>
            </a:r>
            <a:endParaRPr lang="es-ES" sz="1600" b="1" dirty="0" smtClean="0">
              <a:solidFill>
                <a:srgbClr val="FF0000"/>
              </a:solidFill>
            </a:endParaRPr>
          </a:p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and </a:t>
            </a:r>
            <a:r>
              <a:rPr lang="es-ES" sz="1600" b="1" dirty="0" err="1" smtClean="0">
                <a:solidFill>
                  <a:srgbClr val="FF0000"/>
                </a:solidFill>
              </a:rPr>
              <a:t>stoichiometrical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>
                <a:solidFill>
                  <a:srgbClr val="FF0000"/>
                </a:solidFill>
              </a:rPr>
              <a:t>ratios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23528" y="6488668"/>
            <a:ext cx="313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Rivas-</a:t>
            </a:r>
            <a:r>
              <a:rPr lang="es-ES" b="1" dirty="0" err="1" smtClean="0"/>
              <a:t>Ubach</a:t>
            </a:r>
            <a:r>
              <a:rPr lang="es-ES" b="1" dirty="0" smtClean="0"/>
              <a:t> et al. (2012) PNAS</a:t>
            </a:r>
            <a:endParaRPr lang="es-ES" b="1" dirty="0"/>
          </a:p>
        </p:txBody>
      </p:sp>
      <p:pic>
        <p:nvPicPr>
          <p:cNvPr id="7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79912" y="4221088"/>
            <a:ext cx="2214578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CustomShape 4"/>
          <p:cNvSpPr/>
          <p:nvPr/>
        </p:nvSpPr>
        <p:spPr>
          <a:xfrm>
            <a:off x="2034000" y="1628640"/>
            <a:ext cx="4783680" cy="2559240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round/>
          </a:ln>
        </p:spPr>
        <p:txBody>
          <a:bodyPr wrap="none" lIns="90000" tIns="45000" rIns="90000" bIns="45000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ca-ES"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</a:rPr>
              <a:t>Stoichiometry</a:t>
            </a:r>
            <a:endParaRPr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</a:pPr>
            <a:r>
              <a:rPr lang="ca-ES"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</a:rPr>
              <a:t>+</a:t>
            </a:r>
            <a:endParaRPr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</a:pPr>
            <a:r>
              <a:rPr lang="ca-ES"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/>
              </a:rPr>
              <a:t>Metabolomics</a:t>
            </a:r>
            <a:endParaRPr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9 Imagen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520" y="1196752"/>
            <a:ext cx="2846690" cy="5158356"/>
          </a:xfrm>
          <a:prstGeom prst="rect">
            <a:avLst/>
          </a:prstGeom>
          <a:ln w="38160">
            <a:solidFill>
              <a:srgbClr val="000000"/>
            </a:solidFill>
            <a:miter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196752"/>
            <a:ext cx="2376264" cy="2329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stomShape 1"/>
          <p:cNvSpPr/>
          <p:nvPr/>
        </p:nvSpPr>
        <p:spPr>
          <a:xfrm>
            <a:off x="6357950" y="4293096"/>
            <a:ext cx="2606538" cy="648072"/>
          </a:xfrm>
          <a:prstGeom prst="roundRect">
            <a:avLst>
              <a:gd name="adj" fmla="val 16667"/>
            </a:avLst>
          </a:prstGeom>
          <a:solidFill>
            <a:srgbClr val="C0504D"/>
          </a:solidFill>
          <a:ln w="25560">
            <a:solidFill>
              <a:srgbClr val="8E3B38"/>
            </a:solidFill>
            <a:round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a-ES" sz="2400" dirty="0">
                <a:solidFill>
                  <a:srgbClr val="FFFFFF"/>
                </a:solidFill>
                <a:latin typeface="Calibri"/>
              </a:rPr>
              <a:t>Elemental </a:t>
            </a:r>
            <a:r>
              <a:rPr lang="ca-ES" sz="2400" dirty="0" err="1">
                <a:solidFill>
                  <a:srgbClr val="FFFFFF"/>
                </a:solidFill>
                <a:latin typeface="Calibri"/>
              </a:rPr>
              <a:t>Stoichiometry</a:t>
            </a:r>
            <a:endParaRPr sz="2400" dirty="0"/>
          </a:p>
        </p:txBody>
      </p:sp>
      <p:sp>
        <p:nvSpPr>
          <p:cNvPr id="12" name="CustomShape 2"/>
          <p:cNvSpPr/>
          <p:nvPr/>
        </p:nvSpPr>
        <p:spPr>
          <a:xfrm>
            <a:off x="6588224" y="5373216"/>
            <a:ext cx="2231984" cy="576064"/>
          </a:xfrm>
          <a:prstGeom prst="roundRect">
            <a:avLst>
              <a:gd name="adj" fmla="val 16667"/>
            </a:avLst>
          </a:prstGeom>
          <a:solidFill>
            <a:srgbClr val="4BACC6"/>
          </a:solidFill>
          <a:ln w="25560">
            <a:solidFill>
              <a:srgbClr val="377F92"/>
            </a:solidFill>
            <a:round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a-ES" sz="2800">
                <a:solidFill>
                  <a:srgbClr val="FFFFFF"/>
                </a:solidFill>
                <a:latin typeface="Calibri"/>
              </a:rPr>
              <a:t>Metabolome</a:t>
            </a:r>
            <a:endParaRPr/>
          </a:p>
        </p:txBody>
      </p:sp>
      <p:sp>
        <p:nvSpPr>
          <p:cNvPr id="13" name="12 Flecha arriba y abajo"/>
          <p:cNvSpPr/>
          <p:nvPr/>
        </p:nvSpPr>
        <p:spPr>
          <a:xfrm>
            <a:off x="7429520" y="5000636"/>
            <a:ext cx="214314" cy="357190"/>
          </a:xfrm>
          <a:prstGeom prst="up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755576" y="1556792"/>
            <a:ext cx="2058592" cy="18482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5" name="14 Conector recto"/>
          <p:cNvCxnSpPr>
            <a:stCxn id="14" idx="6"/>
          </p:cNvCxnSpPr>
          <p:nvPr/>
        </p:nvCxnSpPr>
        <p:spPr>
          <a:xfrm flipV="1">
            <a:off x="2814168" y="1196752"/>
            <a:ext cx="3486024" cy="12841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 flipH="1" flipV="1">
            <a:off x="2843811" y="2492896"/>
            <a:ext cx="3456381" cy="1008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Elipse"/>
          <p:cNvSpPr/>
          <p:nvPr/>
        </p:nvSpPr>
        <p:spPr>
          <a:xfrm>
            <a:off x="6876256" y="980728"/>
            <a:ext cx="571504" cy="64291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CuadroTexto"/>
          <p:cNvSpPr txBox="1"/>
          <p:nvPr/>
        </p:nvSpPr>
        <p:spPr>
          <a:xfrm>
            <a:off x="4427984" y="5445224"/>
            <a:ext cx="170912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200" b="1" dirty="0" smtClean="0"/>
          </a:p>
          <a:p>
            <a:r>
              <a:rPr lang="es-ES" sz="2000" b="1" dirty="0" smtClean="0"/>
              <a:t>N/P</a:t>
            </a:r>
          </a:p>
          <a:p>
            <a:endParaRPr lang="es-ES" sz="400" b="1" dirty="0" smtClean="0"/>
          </a:p>
          <a:p>
            <a:r>
              <a:rPr lang="es-ES" sz="2000" b="1" dirty="0" err="1" smtClean="0"/>
              <a:t>Sugars</a:t>
            </a:r>
            <a:endParaRPr lang="es-ES" sz="2000" b="1" dirty="0" smtClean="0"/>
          </a:p>
          <a:p>
            <a:endParaRPr lang="es-ES" sz="400" b="1" dirty="0" smtClean="0"/>
          </a:p>
          <a:p>
            <a:r>
              <a:rPr lang="es-ES" sz="2000" b="1" dirty="0" smtClean="0"/>
              <a:t>Amino </a:t>
            </a:r>
            <a:r>
              <a:rPr lang="es-ES" sz="2000" b="1" dirty="0" err="1" smtClean="0"/>
              <a:t>acids</a:t>
            </a:r>
            <a:endParaRPr lang="es-ES" sz="2000" b="1" dirty="0"/>
          </a:p>
        </p:txBody>
      </p:sp>
      <p:sp>
        <p:nvSpPr>
          <p:cNvPr id="22" name="21 Flecha abajo"/>
          <p:cNvSpPr/>
          <p:nvPr/>
        </p:nvSpPr>
        <p:spPr>
          <a:xfrm>
            <a:off x="4139952" y="5589240"/>
            <a:ext cx="214314" cy="21431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Flecha abajo"/>
          <p:cNvSpPr/>
          <p:nvPr/>
        </p:nvSpPr>
        <p:spPr>
          <a:xfrm flipV="1">
            <a:off x="4139952" y="5949280"/>
            <a:ext cx="214314" cy="21431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Flecha abajo"/>
          <p:cNvSpPr/>
          <p:nvPr/>
        </p:nvSpPr>
        <p:spPr>
          <a:xfrm flipV="1">
            <a:off x="4139952" y="6381328"/>
            <a:ext cx="214314" cy="21431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3851920" y="5085184"/>
            <a:ext cx="19816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" b="1" dirty="0" smtClean="0"/>
              <a:t>S</a:t>
            </a:r>
          </a:p>
          <a:p>
            <a:r>
              <a:rPr lang="es-ES" sz="2000" b="1" dirty="0" smtClean="0"/>
              <a:t>Spring </a:t>
            </a:r>
            <a:r>
              <a:rPr lang="es-ES" sz="2000" b="1" dirty="0" err="1" smtClean="0"/>
              <a:t>Season</a:t>
            </a:r>
            <a:endParaRPr lang="es-ES" sz="2000" b="1" dirty="0"/>
          </a:p>
        </p:txBody>
      </p:sp>
      <p:sp>
        <p:nvSpPr>
          <p:cNvPr id="30" name="29 Elipse"/>
          <p:cNvSpPr/>
          <p:nvPr/>
        </p:nvSpPr>
        <p:spPr>
          <a:xfrm>
            <a:off x="7956376" y="2132856"/>
            <a:ext cx="360040" cy="28803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Elipse"/>
          <p:cNvSpPr/>
          <p:nvPr/>
        </p:nvSpPr>
        <p:spPr>
          <a:xfrm>
            <a:off x="6732240" y="1772816"/>
            <a:ext cx="360040" cy="43204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Elipse"/>
          <p:cNvSpPr/>
          <p:nvPr/>
        </p:nvSpPr>
        <p:spPr>
          <a:xfrm>
            <a:off x="971600" y="4653136"/>
            <a:ext cx="648072" cy="43204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3" grpId="0" animBg="1"/>
      <p:bldP spid="14" grpId="0" animBg="1"/>
      <p:bldP spid="17" grpId="0" animBg="1"/>
      <p:bldP spid="17" grpId="1" animBg="1"/>
      <p:bldP spid="21" grpId="0"/>
      <p:bldP spid="22" grpId="0" animBg="1"/>
      <p:bldP spid="23" grpId="0" animBg="1"/>
      <p:bldP spid="24" grpId="0" animBg="1"/>
      <p:bldP spid="25" grpId="0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PCAs ALL YEAR CASES (SEASONS AND TREATMENTS)2 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5560924" cy="6444083"/>
          </a:xfrm>
          <a:prstGeom prst="roundRect">
            <a:avLst>
              <a:gd name="adj" fmla="val 559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CustomShape 1"/>
          <p:cNvSpPr/>
          <p:nvPr/>
        </p:nvSpPr>
        <p:spPr>
          <a:xfrm>
            <a:off x="5214942" y="428604"/>
            <a:ext cx="3929058" cy="24674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a-ES" sz="3200" dirty="0" err="1">
                <a:solidFill>
                  <a:srgbClr val="000000"/>
                </a:solidFill>
                <a:latin typeface="Calibri"/>
              </a:rPr>
              <a:t>Preliminary</a:t>
            </a:r>
            <a:r>
              <a:rPr lang="ca-ES" sz="3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a-ES" sz="3200" dirty="0" err="1">
                <a:solidFill>
                  <a:srgbClr val="000000"/>
                </a:solidFill>
                <a:latin typeface="Calibri"/>
              </a:rPr>
              <a:t>Results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a-ES" sz="2400" dirty="0" err="1">
                <a:solidFill>
                  <a:srgbClr val="000000"/>
                </a:solidFill>
                <a:latin typeface="Calibri"/>
              </a:rPr>
              <a:t>Metabolomic</a:t>
            </a:r>
            <a:r>
              <a:rPr lang="ca-ES" sz="2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2400" dirty="0" err="1" smtClean="0">
                <a:solidFill>
                  <a:srgbClr val="000000"/>
                </a:solidFill>
                <a:latin typeface="Calibri"/>
              </a:rPr>
              <a:t>profiling</a:t>
            </a:r>
            <a:r>
              <a:rPr lang="es-ES" sz="2400" dirty="0" smtClean="0">
                <a:solidFill>
                  <a:srgbClr val="000000"/>
                </a:solidFill>
                <a:latin typeface="Calibri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ca-ES" sz="2400" dirty="0" smtClean="0">
                <a:solidFill>
                  <a:srgbClr val="000000"/>
                </a:solidFill>
                <a:latin typeface="Calibri"/>
              </a:rPr>
              <a:t>of </a:t>
            </a:r>
            <a:r>
              <a:rPr lang="ca-ES" sz="2400" i="1" dirty="0" err="1">
                <a:solidFill>
                  <a:srgbClr val="000000"/>
                </a:solidFill>
                <a:latin typeface="Calibri"/>
              </a:rPr>
              <a:t>Quercus</a:t>
            </a:r>
            <a:r>
              <a:rPr lang="ca-ES" sz="2400" i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a-ES" sz="2400" i="1" dirty="0" err="1">
                <a:solidFill>
                  <a:srgbClr val="000000"/>
                </a:solidFill>
                <a:latin typeface="Calibri"/>
              </a:rPr>
              <a:t>ilex</a:t>
            </a:r>
            <a:r>
              <a:rPr lang="ca-ES" sz="2400" dirty="0">
                <a:solidFill>
                  <a:srgbClr val="000000"/>
                </a:solidFill>
                <a:latin typeface="Calibri"/>
              </a:rPr>
              <a:t>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a-ES" sz="2400" dirty="0" err="1">
                <a:solidFill>
                  <a:srgbClr val="000000"/>
                </a:solidFill>
                <a:latin typeface="Calibri"/>
              </a:rPr>
              <a:t>Seasonal</a:t>
            </a:r>
            <a:r>
              <a:rPr lang="ca-ES" sz="2400" dirty="0">
                <a:solidFill>
                  <a:srgbClr val="000000"/>
                </a:solidFill>
                <a:latin typeface="Calibri"/>
              </a:rPr>
              <a:t> PCA</a:t>
            </a:r>
            <a:endParaRPr/>
          </a:p>
        </p:txBody>
      </p:sp>
      <p:sp>
        <p:nvSpPr>
          <p:cNvPr id="6" name="5 Elipse"/>
          <p:cNvSpPr/>
          <p:nvPr/>
        </p:nvSpPr>
        <p:spPr>
          <a:xfrm>
            <a:off x="1285852" y="4214818"/>
            <a:ext cx="1643074" cy="18573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2928926" y="1643050"/>
            <a:ext cx="1276360" cy="9286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3857620" y="2500306"/>
            <a:ext cx="571504" cy="428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1857356" y="928670"/>
            <a:ext cx="561980" cy="5715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3428992" y="4071942"/>
            <a:ext cx="1928826" cy="1428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6086753" y="3786190"/>
            <a:ext cx="305724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 smtClean="0"/>
              <a:t>Drought</a:t>
            </a:r>
            <a:r>
              <a:rPr lang="es-ES" sz="2400" b="1" dirty="0" smtClean="0"/>
              <a:t>:</a:t>
            </a:r>
          </a:p>
          <a:p>
            <a:endParaRPr lang="es-ES" b="1" dirty="0" smtClean="0"/>
          </a:p>
          <a:p>
            <a:r>
              <a:rPr lang="es-ES" dirty="0" err="1" smtClean="0"/>
              <a:t>Polyphenolics</a:t>
            </a:r>
            <a:r>
              <a:rPr lang="es-ES" dirty="0" smtClean="0"/>
              <a:t> (</a:t>
            </a:r>
            <a:r>
              <a:rPr lang="es-ES" dirty="0" err="1" smtClean="0"/>
              <a:t>antioxidants</a:t>
            </a:r>
            <a:r>
              <a:rPr lang="es-ES" dirty="0" smtClean="0"/>
              <a:t>)</a:t>
            </a:r>
          </a:p>
          <a:p>
            <a:r>
              <a:rPr lang="es-ES" dirty="0" err="1" smtClean="0"/>
              <a:t>Potassium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005064"/>
            <a:ext cx="5400600" cy="270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124744"/>
            <a:ext cx="5184576" cy="27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1571604" y="357166"/>
            <a:ext cx="5822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Oposite responses of </a:t>
            </a:r>
            <a:r>
              <a:rPr lang="es-ES" sz="2800" b="1" dirty="0" err="1" smtClean="0"/>
              <a:t>roots</a:t>
            </a:r>
            <a:r>
              <a:rPr lang="es-ES" sz="2800" b="1" dirty="0" smtClean="0"/>
              <a:t> and </a:t>
            </a:r>
            <a:r>
              <a:rPr lang="es-ES" sz="2800" b="1" dirty="0" err="1" smtClean="0"/>
              <a:t>leaves</a:t>
            </a:r>
            <a:endParaRPr lang="es-ES" sz="2800" b="1" dirty="0"/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3419872" y="1916832"/>
            <a:ext cx="432048" cy="72008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>
            <a:off x="1979712" y="3140968"/>
            <a:ext cx="648072" cy="2880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Flecha curvada hacia arriba"/>
          <p:cNvSpPr/>
          <p:nvPr/>
        </p:nvSpPr>
        <p:spPr>
          <a:xfrm rot="9480751" flipV="1">
            <a:off x="2274659" y="4763230"/>
            <a:ext cx="618617" cy="157108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cxnSp>
        <p:nvCxnSpPr>
          <p:cNvPr id="17" name="16 Conector recto de flecha"/>
          <p:cNvCxnSpPr/>
          <p:nvPr/>
        </p:nvCxnSpPr>
        <p:spPr>
          <a:xfrm flipH="1">
            <a:off x="2699792" y="5589240"/>
            <a:ext cx="792088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2123728" y="1772816"/>
            <a:ext cx="1728192" cy="1584176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 flipH="1">
            <a:off x="1907704" y="5013176"/>
            <a:ext cx="1944216" cy="792088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95536" y="332656"/>
            <a:ext cx="8451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err="1" smtClean="0"/>
              <a:t>Ecometabolomics</a:t>
            </a:r>
            <a:r>
              <a:rPr lang="es-ES" sz="2800" b="1" dirty="0" smtClean="0"/>
              <a:t> : a </a:t>
            </a:r>
            <a:r>
              <a:rPr lang="es-ES" sz="2800" b="1" dirty="0" err="1" smtClean="0"/>
              <a:t>tool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for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several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ecological</a:t>
            </a:r>
            <a:r>
              <a:rPr lang="es-ES" sz="2800" b="1" dirty="0" smtClean="0"/>
              <a:t> estudies</a:t>
            </a:r>
            <a:endParaRPr lang="es-ES" sz="28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428596" y="857232"/>
            <a:ext cx="6467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rgbClr val="FF0000"/>
                </a:solidFill>
              </a:rPr>
              <a:t>Great </a:t>
            </a:r>
            <a:r>
              <a:rPr lang="es-ES" sz="2800" b="1" dirty="0" err="1" smtClean="0">
                <a:solidFill>
                  <a:srgbClr val="FF0000"/>
                </a:solidFill>
              </a:rPr>
              <a:t>sensitivity</a:t>
            </a:r>
            <a:r>
              <a:rPr lang="es-ES" sz="2800" b="1" dirty="0" smtClean="0">
                <a:solidFill>
                  <a:srgbClr val="FF0000"/>
                </a:solidFill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</a:rPr>
              <a:t>to</a:t>
            </a:r>
            <a:r>
              <a:rPr lang="es-ES" sz="2800" b="1" dirty="0" smtClean="0">
                <a:solidFill>
                  <a:srgbClr val="FF0000"/>
                </a:solidFill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</a:rPr>
              <a:t>detect</a:t>
            </a:r>
            <a:r>
              <a:rPr lang="es-ES" sz="2800" b="1" dirty="0" smtClean="0">
                <a:solidFill>
                  <a:srgbClr val="FF0000"/>
                </a:solidFill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</a:rPr>
              <a:t>plant</a:t>
            </a:r>
            <a:r>
              <a:rPr lang="es-ES" sz="2800" b="1" dirty="0" smtClean="0">
                <a:solidFill>
                  <a:srgbClr val="FF0000"/>
                </a:solidFill>
              </a:rPr>
              <a:t> responses</a:t>
            </a:r>
            <a:endParaRPr lang="es-ES" dirty="0"/>
          </a:p>
        </p:txBody>
      </p:sp>
      <p:sp>
        <p:nvSpPr>
          <p:cNvPr id="6" name="14 Marcador de contenido"/>
          <p:cNvSpPr>
            <a:spLocks noGrp="1"/>
          </p:cNvSpPr>
          <p:nvPr>
            <p:ph sz="quarter" idx="1"/>
          </p:nvPr>
        </p:nvSpPr>
        <p:spPr>
          <a:xfrm>
            <a:off x="214282" y="1571612"/>
            <a:ext cx="3459163" cy="2043113"/>
          </a:xfrm>
        </p:spPr>
        <p:txBody>
          <a:bodyPr>
            <a:normAutofit/>
          </a:bodyPr>
          <a:lstStyle/>
          <a:p>
            <a:r>
              <a:rPr lang="en-GB" sz="2400" dirty="0" smtClean="0"/>
              <a:t>When the plant is wounded the </a:t>
            </a:r>
            <a:r>
              <a:rPr lang="en-GB" sz="2400" dirty="0" err="1" smtClean="0"/>
              <a:t>metabolome</a:t>
            </a:r>
            <a:r>
              <a:rPr lang="en-GB" sz="2400" dirty="0" smtClean="0"/>
              <a:t> changes</a:t>
            </a: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714375" y="4214813"/>
            <a:ext cx="7715250" cy="2363787"/>
            <a:chOff x="0" y="0"/>
            <a:chExt cx="9060" cy="3420"/>
          </a:xfrm>
        </p:grpSpPr>
        <p:sp>
          <p:nvSpPr>
            <p:cNvPr id="8" name="Rectangle 3"/>
            <p:cNvSpPr>
              <a:spLocks/>
            </p:cNvSpPr>
            <p:nvPr/>
          </p:nvSpPr>
          <p:spPr bwMode="auto">
            <a:xfrm>
              <a:off x="0" y="0"/>
              <a:ext cx="9060" cy="34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ES"/>
            </a:p>
          </p:txBody>
        </p:sp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040" cy="34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3643306" y="1285860"/>
            <a:ext cx="5101168" cy="2874050"/>
            <a:chOff x="0" y="0"/>
            <a:chExt cx="4940" cy="2942"/>
          </a:xfrm>
        </p:grpSpPr>
        <p:sp>
          <p:nvSpPr>
            <p:cNvPr id="11" name="Rectangle 6"/>
            <p:cNvSpPr>
              <a:spLocks/>
            </p:cNvSpPr>
            <p:nvPr/>
          </p:nvSpPr>
          <p:spPr bwMode="auto">
            <a:xfrm>
              <a:off x="0" y="0"/>
              <a:ext cx="4940" cy="2942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ES"/>
            </a:p>
          </p:txBody>
        </p:sp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-10710" t="-4726" r="-7265" b="-5215"/>
            <a:stretch>
              <a:fillRect/>
            </a:stretch>
          </p:blipFill>
          <p:spPr bwMode="auto">
            <a:xfrm>
              <a:off x="0" y="0"/>
              <a:ext cx="4920" cy="29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13" name="12 Forma libre"/>
          <p:cNvSpPr/>
          <p:nvPr/>
        </p:nvSpPr>
        <p:spPr>
          <a:xfrm>
            <a:off x="6215074" y="1857364"/>
            <a:ext cx="2014537" cy="1668462"/>
          </a:xfrm>
          <a:custGeom>
            <a:avLst/>
            <a:gdLst>
              <a:gd name="connsiteX0" fmla="*/ 28575 w 2014537"/>
              <a:gd name="connsiteY0" fmla="*/ 217487 h 1668462"/>
              <a:gd name="connsiteX1" fmla="*/ 266700 w 2014537"/>
              <a:gd name="connsiteY1" fmla="*/ 693737 h 1668462"/>
              <a:gd name="connsiteX2" fmla="*/ 981075 w 2014537"/>
              <a:gd name="connsiteY2" fmla="*/ 1522412 h 1668462"/>
              <a:gd name="connsiteX3" fmla="*/ 1704975 w 2014537"/>
              <a:gd name="connsiteY3" fmla="*/ 1570037 h 1668462"/>
              <a:gd name="connsiteX4" fmla="*/ 1895475 w 2014537"/>
              <a:gd name="connsiteY4" fmla="*/ 969962 h 1668462"/>
              <a:gd name="connsiteX5" fmla="*/ 1819275 w 2014537"/>
              <a:gd name="connsiteY5" fmla="*/ 465137 h 1668462"/>
              <a:gd name="connsiteX6" fmla="*/ 723900 w 2014537"/>
              <a:gd name="connsiteY6" fmla="*/ 65087 h 1668462"/>
              <a:gd name="connsiteX7" fmla="*/ 114300 w 2014537"/>
              <a:gd name="connsiteY7" fmla="*/ 74612 h 1668462"/>
              <a:gd name="connsiteX8" fmla="*/ 28575 w 2014537"/>
              <a:gd name="connsiteY8" fmla="*/ 217487 h 166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4537" h="1668462">
                <a:moveTo>
                  <a:pt x="28575" y="217487"/>
                </a:moveTo>
                <a:cubicBezTo>
                  <a:pt x="53975" y="320674"/>
                  <a:pt x="107950" y="476250"/>
                  <a:pt x="266700" y="693737"/>
                </a:cubicBezTo>
                <a:cubicBezTo>
                  <a:pt x="425450" y="911224"/>
                  <a:pt x="741363" y="1376362"/>
                  <a:pt x="981075" y="1522412"/>
                </a:cubicBezTo>
                <a:cubicBezTo>
                  <a:pt x="1220787" y="1668462"/>
                  <a:pt x="1552575" y="1662112"/>
                  <a:pt x="1704975" y="1570037"/>
                </a:cubicBezTo>
                <a:cubicBezTo>
                  <a:pt x="1857375" y="1477962"/>
                  <a:pt x="1876425" y="1154112"/>
                  <a:pt x="1895475" y="969962"/>
                </a:cubicBezTo>
                <a:cubicBezTo>
                  <a:pt x="1914525" y="785812"/>
                  <a:pt x="2014537" y="615949"/>
                  <a:pt x="1819275" y="465137"/>
                </a:cubicBezTo>
                <a:cubicBezTo>
                  <a:pt x="1624013" y="314325"/>
                  <a:pt x="1008062" y="130174"/>
                  <a:pt x="723900" y="65087"/>
                </a:cubicBezTo>
                <a:cubicBezTo>
                  <a:pt x="439738" y="0"/>
                  <a:pt x="228600" y="41275"/>
                  <a:pt x="114300" y="74612"/>
                </a:cubicBezTo>
                <a:cubicBezTo>
                  <a:pt x="0" y="107950"/>
                  <a:pt x="3175" y="114300"/>
                  <a:pt x="28575" y="217487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6786578" y="2714620"/>
            <a:ext cx="1018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err="1" smtClean="0">
                <a:solidFill>
                  <a:srgbClr val="FF0000"/>
                </a:solidFill>
              </a:rPr>
              <a:t>Wounded</a:t>
            </a:r>
            <a:endParaRPr lang="es-ES" sz="16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000628" y="2500306"/>
            <a:ext cx="1298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/>
              <a:t>No-</a:t>
            </a:r>
            <a:r>
              <a:rPr lang="es-ES" sz="1600" b="1" dirty="0" err="1" smtClean="0"/>
              <a:t>wounded</a:t>
            </a:r>
            <a:endParaRPr lang="es-ES" sz="1600" b="1" dirty="0"/>
          </a:p>
        </p:txBody>
      </p:sp>
      <p:sp>
        <p:nvSpPr>
          <p:cNvPr id="17" name="16 Forma libre"/>
          <p:cNvSpPr/>
          <p:nvPr/>
        </p:nvSpPr>
        <p:spPr>
          <a:xfrm>
            <a:off x="4786314" y="2428868"/>
            <a:ext cx="1571636" cy="950914"/>
          </a:xfrm>
          <a:custGeom>
            <a:avLst/>
            <a:gdLst>
              <a:gd name="connsiteX0" fmla="*/ 850900 w 1435100"/>
              <a:gd name="connsiteY0" fmla="*/ 733425 h 808038"/>
              <a:gd name="connsiteX1" fmla="*/ 1108075 w 1435100"/>
              <a:gd name="connsiteY1" fmla="*/ 609600 h 808038"/>
              <a:gd name="connsiteX2" fmla="*/ 1365250 w 1435100"/>
              <a:gd name="connsiteY2" fmla="*/ 447675 h 808038"/>
              <a:gd name="connsiteX3" fmla="*/ 1336675 w 1435100"/>
              <a:gd name="connsiteY3" fmla="*/ 200025 h 808038"/>
              <a:gd name="connsiteX4" fmla="*/ 1241425 w 1435100"/>
              <a:gd name="connsiteY4" fmla="*/ 38100 h 808038"/>
              <a:gd name="connsiteX5" fmla="*/ 174625 w 1435100"/>
              <a:gd name="connsiteY5" fmla="*/ 38100 h 808038"/>
              <a:gd name="connsiteX6" fmla="*/ 193675 w 1435100"/>
              <a:gd name="connsiteY6" fmla="*/ 266700 h 808038"/>
              <a:gd name="connsiteX7" fmla="*/ 279400 w 1435100"/>
              <a:gd name="connsiteY7" fmla="*/ 685800 h 808038"/>
              <a:gd name="connsiteX8" fmla="*/ 555625 w 1435100"/>
              <a:gd name="connsiteY8" fmla="*/ 800100 h 808038"/>
              <a:gd name="connsiteX9" fmla="*/ 850900 w 1435100"/>
              <a:gd name="connsiteY9" fmla="*/ 733425 h 80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35100" h="808038">
                <a:moveTo>
                  <a:pt x="850900" y="733425"/>
                </a:moveTo>
                <a:cubicBezTo>
                  <a:pt x="942975" y="701675"/>
                  <a:pt x="1022350" y="657225"/>
                  <a:pt x="1108075" y="609600"/>
                </a:cubicBezTo>
                <a:cubicBezTo>
                  <a:pt x="1193800" y="561975"/>
                  <a:pt x="1327150" y="515938"/>
                  <a:pt x="1365250" y="447675"/>
                </a:cubicBezTo>
                <a:cubicBezTo>
                  <a:pt x="1403350" y="379413"/>
                  <a:pt x="1357313" y="268288"/>
                  <a:pt x="1336675" y="200025"/>
                </a:cubicBezTo>
                <a:cubicBezTo>
                  <a:pt x="1316038" y="131763"/>
                  <a:pt x="1435100" y="65087"/>
                  <a:pt x="1241425" y="38100"/>
                </a:cubicBezTo>
                <a:cubicBezTo>
                  <a:pt x="1047750" y="11113"/>
                  <a:pt x="349250" y="0"/>
                  <a:pt x="174625" y="38100"/>
                </a:cubicBezTo>
                <a:cubicBezTo>
                  <a:pt x="0" y="76200"/>
                  <a:pt x="176213" y="158750"/>
                  <a:pt x="193675" y="266700"/>
                </a:cubicBezTo>
                <a:cubicBezTo>
                  <a:pt x="211137" y="374650"/>
                  <a:pt x="219075" y="596900"/>
                  <a:pt x="279400" y="685800"/>
                </a:cubicBezTo>
                <a:cubicBezTo>
                  <a:pt x="339725" y="774700"/>
                  <a:pt x="458788" y="792163"/>
                  <a:pt x="555625" y="800100"/>
                </a:cubicBezTo>
                <a:cubicBezTo>
                  <a:pt x="652463" y="808038"/>
                  <a:pt x="758825" y="765175"/>
                  <a:pt x="850900" y="733425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CuadroTexto"/>
          <p:cNvSpPr txBox="1"/>
          <p:nvPr/>
        </p:nvSpPr>
        <p:spPr>
          <a:xfrm>
            <a:off x="251520" y="3573016"/>
            <a:ext cx="1271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smtClean="0"/>
              <a:t>Sardans </a:t>
            </a:r>
            <a:r>
              <a:rPr lang="es-ES" sz="1000" b="1" i="1" dirty="0" smtClean="0"/>
              <a:t>et al</a:t>
            </a:r>
            <a:r>
              <a:rPr lang="es-ES" sz="1000" b="1" dirty="0" smtClean="0"/>
              <a:t>. (2013)</a:t>
            </a:r>
          </a:p>
          <a:p>
            <a:r>
              <a:rPr lang="es-ES" sz="1000" b="1" dirty="0" smtClean="0"/>
              <a:t>Plant Biology</a:t>
            </a:r>
            <a:endParaRPr lang="es-ES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build="p"/>
      <p:bldP spid="13" grpId="0" animBg="1"/>
      <p:bldP spid="15" grpId="0"/>
      <p:bldP spid="16" grpId="0"/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istribució Fagus sylvat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060848"/>
            <a:ext cx="2766823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4 CuadroTexto"/>
          <p:cNvSpPr txBox="1"/>
          <p:nvPr/>
        </p:nvSpPr>
        <p:spPr>
          <a:xfrm>
            <a:off x="683568" y="188640"/>
            <a:ext cx="7264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Current </a:t>
            </a:r>
            <a:r>
              <a:rPr lang="es-ES" sz="2800" b="1" dirty="0" err="1" smtClean="0"/>
              <a:t>ecometabolomic-stoichiometric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studies</a:t>
            </a:r>
            <a:endParaRPr lang="es-ES" sz="28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539552" y="836712"/>
            <a:ext cx="7859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rgbClr val="FF0000"/>
                </a:solidFill>
              </a:rPr>
              <a:t>Climate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change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effects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populations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south</a:t>
            </a:r>
            <a:r>
              <a:rPr lang="es-ES" dirty="0" smtClean="0"/>
              <a:t> </a:t>
            </a:r>
            <a:r>
              <a:rPr lang="es-ES" dirty="0" err="1" smtClean="0"/>
              <a:t>border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distribution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Area</a:t>
            </a:r>
            <a:r>
              <a:rPr lang="es-ES" dirty="0" smtClean="0"/>
              <a:t> of </a:t>
            </a:r>
            <a:r>
              <a:rPr lang="es-ES" dirty="0" err="1" smtClean="0"/>
              <a:t>important</a:t>
            </a:r>
            <a:r>
              <a:rPr lang="es-ES" dirty="0" smtClean="0"/>
              <a:t> </a:t>
            </a:r>
            <a:r>
              <a:rPr lang="es-ES" dirty="0" err="1" smtClean="0"/>
              <a:t>European</a:t>
            </a:r>
            <a:r>
              <a:rPr lang="es-ES" dirty="0" smtClean="0"/>
              <a:t> </a:t>
            </a:r>
            <a:r>
              <a:rPr lang="es-ES" dirty="0" err="1" smtClean="0"/>
              <a:t>forest</a:t>
            </a:r>
            <a:r>
              <a:rPr lang="es-ES" dirty="0" smtClean="0"/>
              <a:t> </a:t>
            </a:r>
            <a:r>
              <a:rPr lang="es-ES" dirty="0" err="1" smtClean="0"/>
              <a:t>species</a:t>
            </a:r>
            <a:endParaRPr lang="es-E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628800"/>
            <a:ext cx="2112234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 descr="Distribució Querucs ile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3356992"/>
            <a:ext cx="2880320" cy="1408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2060848"/>
            <a:ext cx="217712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9 Imagen" descr="Distribució Pinus uncinat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4725144"/>
            <a:ext cx="2520280" cy="1693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3501008"/>
            <a:ext cx="2088232" cy="1408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11 CuadroTexto"/>
          <p:cNvSpPr txBox="1"/>
          <p:nvPr/>
        </p:nvSpPr>
        <p:spPr>
          <a:xfrm>
            <a:off x="107504" y="4005064"/>
            <a:ext cx="163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err="1" smtClean="0"/>
              <a:t>Fagus</a:t>
            </a:r>
            <a:r>
              <a:rPr lang="es-ES" b="1" i="1" dirty="0" smtClean="0"/>
              <a:t> </a:t>
            </a:r>
            <a:r>
              <a:rPr lang="es-ES" b="1" i="1" dirty="0" err="1" smtClean="0"/>
              <a:t>sylvatica</a:t>
            </a:r>
            <a:endParaRPr lang="es-ES" b="1" i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915816" y="4797152"/>
            <a:ext cx="135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err="1" smtClean="0"/>
              <a:t>Quercus</a:t>
            </a:r>
            <a:r>
              <a:rPr lang="es-ES" b="1" i="1" dirty="0" smtClean="0"/>
              <a:t> </a:t>
            </a:r>
            <a:r>
              <a:rPr lang="es-ES" b="1" i="1" dirty="0" err="1" smtClean="0"/>
              <a:t>ilex</a:t>
            </a:r>
            <a:endParaRPr lang="es-ES" b="1" i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724128" y="6488668"/>
            <a:ext cx="1581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err="1" smtClean="0"/>
              <a:t>Pinus</a:t>
            </a:r>
            <a:r>
              <a:rPr lang="es-ES" b="1" i="1" dirty="0" smtClean="0"/>
              <a:t> </a:t>
            </a:r>
            <a:r>
              <a:rPr lang="es-ES" b="1" i="1" dirty="0" err="1" smtClean="0"/>
              <a:t>uncinata</a:t>
            </a:r>
            <a:endParaRPr lang="es-ES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043608" y="260648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 smtClean="0"/>
              <a:t>Stoichiometry</a:t>
            </a:r>
            <a:r>
              <a:rPr lang="es-ES" sz="2000" b="1" dirty="0" smtClean="0"/>
              <a:t> and </a:t>
            </a:r>
            <a:r>
              <a:rPr lang="es-ES" sz="2000" b="1" dirty="0" err="1" smtClean="0"/>
              <a:t>Metabolism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on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plant-herbivore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relationship</a:t>
            </a:r>
            <a:endParaRPr lang="es-ES" sz="20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2856"/>
            <a:ext cx="2952378" cy="2723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0 Imagen" descr="Mapa Distribució BMC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4008" y="2060848"/>
            <a:ext cx="381642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8 CuadroTexto"/>
          <p:cNvSpPr txBox="1"/>
          <p:nvPr/>
        </p:nvSpPr>
        <p:spPr>
          <a:xfrm>
            <a:off x="611560" y="1484784"/>
            <a:ext cx="2826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Pine </a:t>
            </a:r>
            <a:r>
              <a:rPr lang="es-ES" b="1" dirty="0" err="1" smtClean="0"/>
              <a:t>processionary</a:t>
            </a:r>
            <a:r>
              <a:rPr lang="es-ES" b="1" dirty="0" smtClean="0"/>
              <a:t> </a:t>
            </a:r>
            <a:r>
              <a:rPr lang="es-ES" b="1" dirty="0" err="1" smtClean="0"/>
              <a:t>moths</a:t>
            </a:r>
            <a:endParaRPr lang="es-ES" b="1" dirty="0" smtClean="0"/>
          </a:p>
          <a:p>
            <a:r>
              <a:rPr lang="es-ES" b="1" i="1" dirty="0" err="1" smtClean="0"/>
              <a:t>Thaumetopoea</a:t>
            </a:r>
            <a:r>
              <a:rPr lang="es-ES" b="1" i="1" dirty="0" smtClean="0"/>
              <a:t> </a:t>
            </a:r>
            <a:r>
              <a:rPr lang="es-ES" b="1" i="1" dirty="0" err="1" smtClean="0"/>
              <a:t>pityocampa</a:t>
            </a:r>
            <a:endParaRPr lang="es-ES" b="1" i="1" dirty="0"/>
          </a:p>
        </p:txBody>
      </p:sp>
      <p:cxnSp>
        <p:nvCxnSpPr>
          <p:cNvPr id="10" name="9 Conector recto de flecha"/>
          <p:cNvCxnSpPr/>
          <p:nvPr/>
        </p:nvCxnSpPr>
        <p:spPr>
          <a:xfrm flipV="1">
            <a:off x="5724128" y="2132856"/>
            <a:ext cx="72008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flipV="1">
            <a:off x="5868144" y="2132856"/>
            <a:ext cx="72008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flipV="1">
            <a:off x="6012160" y="2204864"/>
            <a:ext cx="72008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flipV="1">
            <a:off x="6156176" y="2276872"/>
            <a:ext cx="72008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V="1">
            <a:off x="6372200" y="2348880"/>
            <a:ext cx="72008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flipV="1">
            <a:off x="6588224" y="2348880"/>
            <a:ext cx="72008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flipV="1">
            <a:off x="6804248" y="2492896"/>
            <a:ext cx="72008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 flipV="1">
            <a:off x="7020272" y="2564904"/>
            <a:ext cx="72008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85720" y="428604"/>
            <a:ext cx="835824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 smtClean="0">
                <a:solidFill>
                  <a:srgbClr val="FF0000"/>
                </a:solidFill>
              </a:rPr>
              <a:t>Until</a:t>
            </a:r>
            <a:r>
              <a:rPr lang="es-ES" sz="3200" b="1" dirty="0" smtClean="0">
                <a:solidFill>
                  <a:srgbClr val="FF0000"/>
                </a:solidFill>
              </a:rPr>
              <a:t> </a:t>
            </a:r>
            <a:r>
              <a:rPr lang="es-ES" sz="3200" b="1" dirty="0" err="1" smtClean="0">
                <a:solidFill>
                  <a:srgbClr val="FF0000"/>
                </a:solidFill>
              </a:rPr>
              <a:t>this</a:t>
            </a:r>
            <a:r>
              <a:rPr lang="es-ES" sz="3200" b="1" dirty="0" smtClean="0">
                <a:solidFill>
                  <a:srgbClr val="FF0000"/>
                </a:solidFill>
              </a:rPr>
              <a:t> </a:t>
            </a:r>
            <a:r>
              <a:rPr lang="es-ES" sz="3200" b="1" dirty="0" err="1" smtClean="0">
                <a:solidFill>
                  <a:srgbClr val="FF0000"/>
                </a:solidFill>
              </a:rPr>
              <a:t>moment</a:t>
            </a:r>
            <a:r>
              <a:rPr lang="es-ES" sz="3200" b="1" dirty="0" smtClean="0">
                <a:solidFill>
                  <a:srgbClr val="FF0000"/>
                </a:solidFill>
              </a:rPr>
              <a:t> </a:t>
            </a:r>
            <a:r>
              <a:rPr lang="es-ES" sz="3200" b="1" dirty="0" err="1" smtClean="0">
                <a:solidFill>
                  <a:srgbClr val="FF0000"/>
                </a:solidFill>
              </a:rPr>
              <a:t>the</a:t>
            </a:r>
            <a:r>
              <a:rPr lang="es-ES" sz="3200" b="1" dirty="0" smtClean="0">
                <a:solidFill>
                  <a:srgbClr val="FF0000"/>
                </a:solidFill>
              </a:rPr>
              <a:t> </a:t>
            </a:r>
            <a:r>
              <a:rPr lang="es-ES" sz="3200" b="1" dirty="0" err="1" smtClean="0">
                <a:solidFill>
                  <a:srgbClr val="FF0000"/>
                </a:solidFill>
              </a:rPr>
              <a:t>results</a:t>
            </a:r>
            <a:r>
              <a:rPr lang="es-ES" sz="3200" b="1" dirty="0" smtClean="0">
                <a:solidFill>
                  <a:srgbClr val="FF0000"/>
                </a:solidFill>
              </a:rPr>
              <a:t> show </a:t>
            </a:r>
            <a:r>
              <a:rPr lang="es-ES" sz="3200" b="1" dirty="0" err="1" smtClean="0">
                <a:solidFill>
                  <a:srgbClr val="FF0000"/>
                </a:solidFill>
              </a:rPr>
              <a:t>that</a:t>
            </a:r>
            <a:r>
              <a:rPr lang="es-ES" sz="3200" b="1" dirty="0" smtClean="0">
                <a:solidFill>
                  <a:srgbClr val="FF0000"/>
                </a:solidFill>
              </a:rPr>
              <a:t> </a:t>
            </a:r>
            <a:r>
              <a:rPr lang="es-ES" sz="3200" b="1" dirty="0" err="1" smtClean="0">
                <a:solidFill>
                  <a:srgbClr val="FF0000"/>
                </a:solidFill>
              </a:rPr>
              <a:t>metabolomics</a:t>
            </a:r>
            <a:r>
              <a:rPr lang="es-ES" sz="3200" b="1" dirty="0" smtClean="0">
                <a:solidFill>
                  <a:srgbClr val="FF0000"/>
                </a:solidFill>
              </a:rPr>
              <a:t> can </a:t>
            </a:r>
            <a:r>
              <a:rPr lang="es-ES" sz="3200" b="1" dirty="0" err="1" smtClean="0">
                <a:solidFill>
                  <a:srgbClr val="FF0000"/>
                </a:solidFill>
              </a:rPr>
              <a:t>be</a:t>
            </a:r>
            <a:r>
              <a:rPr lang="es-ES" sz="3200" b="1" dirty="0" smtClean="0">
                <a:solidFill>
                  <a:srgbClr val="FF0000"/>
                </a:solidFill>
              </a:rPr>
              <a:t> </a:t>
            </a:r>
            <a:r>
              <a:rPr lang="es-ES" sz="3200" b="1" dirty="0" err="1" smtClean="0">
                <a:solidFill>
                  <a:srgbClr val="FF0000"/>
                </a:solidFill>
              </a:rPr>
              <a:t>an</a:t>
            </a:r>
            <a:r>
              <a:rPr lang="es-ES" sz="3200" b="1" dirty="0" smtClean="0">
                <a:solidFill>
                  <a:srgbClr val="FF0000"/>
                </a:solidFill>
              </a:rPr>
              <a:t> </a:t>
            </a:r>
            <a:r>
              <a:rPr lang="es-ES" sz="3200" b="1" dirty="0" err="1" smtClean="0">
                <a:solidFill>
                  <a:srgbClr val="FF0000"/>
                </a:solidFill>
              </a:rPr>
              <a:t>useful</a:t>
            </a:r>
            <a:r>
              <a:rPr lang="es-ES" sz="3200" b="1" dirty="0" smtClean="0">
                <a:solidFill>
                  <a:srgbClr val="FF0000"/>
                </a:solidFill>
              </a:rPr>
              <a:t> </a:t>
            </a:r>
            <a:r>
              <a:rPr lang="es-ES" sz="3200" b="1" dirty="0" err="1" smtClean="0">
                <a:solidFill>
                  <a:srgbClr val="FF0000"/>
                </a:solidFill>
              </a:rPr>
              <a:t>tool</a:t>
            </a:r>
            <a:r>
              <a:rPr lang="es-ES" sz="3200" b="1" dirty="0" smtClean="0">
                <a:solidFill>
                  <a:srgbClr val="FF0000"/>
                </a:solidFill>
              </a:rPr>
              <a:t>:</a:t>
            </a:r>
          </a:p>
          <a:p>
            <a:endParaRPr lang="es-ES" b="1" dirty="0" smtClean="0"/>
          </a:p>
          <a:p>
            <a:r>
              <a:rPr lang="es-ES" sz="2400" b="1" dirty="0" smtClean="0"/>
              <a:t>1. </a:t>
            </a:r>
            <a:r>
              <a:rPr lang="es-ES" sz="2400" b="1" dirty="0" err="1" smtClean="0"/>
              <a:t>To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give</a:t>
            </a:r>
            <a:r>
              <a:rPr lang="es-ES" sz="2400" b="1" dirty="0" smtClean="0"/>
              <a:t> a global </a:t>
            </a:r>
            <a:r>
              <a:rPr lang="es-ES" sz="2400" b="1" dirty="0" err="1" smtClean="0"/>
              <a:t>view</a:t>
            </a:r>
            <a:r>
              <a:rPr lang="es-ES" sz="2400" b="1" dirty="0" smtClean="0"/>
              <a:t> of </a:t>
            </a:r>
            <a:r>
              <a:rPr lang="es-ES" sz="2400" b="1" dirty="0" err="1" smtClean="0"/>
              <a:t>plant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functions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involved</a:t>
            </a:r>
            <a:r>
              <a:rPr lang="es-ES" sz="2400" b="1" dirty="0" smtClean="0"/>
              <a:t> in </a:t>
            </a:r>
            <a:r>
              <a:rPr lang="es-ES" sz="2400" b="1" dirty="0" err="1" smtClean="0"/>
              <a:t>plant</a:t>
            </a:r>
            <a:r>
              <a:rPr lang="es-ES" sz="2400" b="1" dirty="0" smtClean="0"/>
              <a:t> responses</a:t>
            </a:r>
            <a:endParaRPr lang="es-ES" dirty="0" smtClean="0"/>
          </a:p>
          <a:p>
            <a:endParaRPr lang="es-ES" dirty="0" smtClean="0"/>
          </a:p>
          <a:p>
            <a:r>
              <a:rPr lang="es-ES" sz="2400" b="1" dirty="0" smtClean="0"/>
              <a:t>2.To </a:t>
            </a:r>
            <a:r>
              <a:rPr lang="es-ES" sz="2400" b="1" dirty="0" err="1" smtClean="0"/>
              <a:t>explain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the</a:t>
            </a:r>
            <a:r>
              <a:rPr lang="es-ES" sz="2400" b="1" dirty="0" smtClean="0"/>
              <a:t> causes of </a:t>
            </a:r>
            <a:r>
              <a:rPr lang="es-ES" sz="2400" b="1" dirty="0" err="1" smtClean="0"/>
              <a:t>plant</a:t>
            </a:r>
            <a:r>
              <a:rPr lang="es-ES" sz="2400" b="1" dirty="0" smtClean="0"/>
              <a:t> elemental </a:t>
            </a:r>
            <a:r>
              <a:rPr lang="es-ES" sz="2400" b="1" dirty="0" err="1" smtClean="0"/>
              <a:t>compostion</a:t>
            </a:r>
            <a:r>
              <a:rPr lang="es-ES" sz="2400" b="1" dirty="0" smtClean="0"/>
              <a:t> and </a:t>
            </a:r>
            <a:r>
              <a:rPr lang="es-ES" sz="2400" b="1" dirty="0" err="1" smtClean="0"/>
              <a:t>stoichiometrical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shifts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under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drought</a:t>
            </a:r>
            <a:endParaRPr lang="es-ES" sz="2400" b="1" dirty="0" smtClean="0"/>
          </a:p>
          <a:p>
            <a:endParaRPr lang="es-ES" sz="2400" b="1" dirty="0" smtClean="0"/>
          </a:p>
          <a:p>
            <a:r>
              <a:rPr lang="es-ES" sz="2400" b="1" dirty="0" smtClean="0"/>
              <a:t>3. </a:t>
            </a:r>
            <a:r>
              <a:rPr lang="es-ES" sz="2400" b="1" dirty="0" err="1" smtClean="0"/>
              <a:t>To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improve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the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kowledge</a:t>
            </a:r>
            <a:r>
              <a:rPr lang="es-ES" sz="2400" b="1" dirty="0" smtClean="0"/>
              <a:t> of </a:t>
            </a:r>
            <a:r>
              <a:rPr lang="es-ES" sz="2400" b="1" dirty="0" err="1" smtClean="0"/>
              <a:t>the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metabolic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pathways</a:t>
            </a:r>
            <a:r>
              <a:rPr lang="es-ES" sz="2400" b="1" dirty="0" smtClean="0"/>
              <a:t> </a:t>
            </a:r>
            <a:r>
              <a:rPr lang="es-ES" sz="2400" b="1" dirty="0" smtClean="0"/>
              <a:t>up– and </a:t>
            </a:r>
            <a:r>
              <a:rPr lang="es-ES" sz="2400" b="1" dirty="0" err="1" smtClean="0"/>
              <a:t>down-regulated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under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drought</a:t>
            </a:r>
            <a:r>
              <a:rPr lang="es-ES" sz="2400" b="1" dirty="0" smtClean="0"/>
              <a:t> </a:t>
            </a:r>
            <a:r>
              <a:rPr lang="es-ES" sz="2400" b="1" dirty="0" smtClean="0"/>
              <a:t>.</a:t>
            </a:r>
            <a:endParaRPr lang="es-ES" sz="2400" b="1" dirty="0" smtClean="0"/>
          </a:p>
          <a:p>
            <a:endParaRPr lang="es-ES" sz="2400" b="1" dirty="0" smtClean="0"/>
          </a:p>
          <a:p>
            <a:r>
              <a:rPr lang="es-ES" sz="2400" b="1" dirty="0" smtClean="0"/>
              <a:t>4.Is </a:t>
            </a:r>
            <a:r>
              <a:rPr lang="es-ES" sz="2400" b="1" dirty="0" err="1" smtClean="0"/>
              <a:t>sensitive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enough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to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detect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plant</a:t>
            </a:r>
            <a:r>
              <a:rPr lang="es-ES" sz="2400" b="1" dirty="0" smtClean="0"/>
              <a:t> molecular and elemental </a:t>
            </a:r>
            <a:r>
              <a:rPr lang="es-ES" sz="2400" b="1" dirty="0" err="1" smtClean="0"/>
              <a:t>shifts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under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different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environmental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conditions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through</a:t>
            </a:r>
            <a:r>
              <a:rPr lang="es-ES" sz="2400" b="1" dirty="0" smtClean="0"/>
              <a:t> time</a:t>
            </a:r>
            <a:endParaRPr lang="es-ES" sz="2400" b="1" dirty="0" smtClean="0"/>
          </a:p>
          <a:p>
            <a:endParaRPr lang="es-ES" sz="2400" b="1" dirty="0" smtClean="0"/>
          </a:p>
          <a:p>
            <a:r>
              <a:rPr lang="es-ES" sz="2400" b="1" dirty="0" smtClean="0"/>
              <a:t>5.To </a:t>
            </a:r>
            <a:r>
              <a:rPr lang="es-ES" sz="2400" b="1" dirty="0" err="1" smtClean="0"/>
              <a:t>know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plant</a:t>
            </a:r>
            <a:r>
              <a:rPr lang="es-ES" sz="2400" b="1" dirty="0" smtClean="0"/>
              <a:t> responses </a:t>
            </a:r>
            <a:r>
              <a:rPr lang="es-ES" sz="2400" b="1" dirty="0" err="1" smtClean="0"/>
              <a:t>to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herbivore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attack</a:t>
            </a: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571736" y="642918"/>
            <a:ext cx="3414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err="1" smtClean="0"/>
              <a:t>The</a:t>
            </a:r>
            <a:r>
              <a:rPr lang="es-ES" sz="2800" b="1" dirty="0" smtClean="0"/>
              <a:t> role of </a:t>
            </a:r>
            <a:r>
              <a:rPr lang="es-ES" sz="2800" b="1" dirty="0" err="1" smtClean="0"/>
              <a:t>potassium</a:t>
            </a:r>
            <a:endParaRPr lang="es-ES" sz="2800" b="1" dirty="0"/>
          </a:p>
        </p:txBody>
      </p:sp>
      <p:sp>
        <p:nvSpPr>
          <p:cNvPr id="98" name="97 CuadroTexto"/>
          <p:cNvSpPr txBox="1"/>
          <p:nvPr/>
        </p:nvSpPr>
        <p:spPr>
          <a:xfrm>
            <a:off x="2357422" y="1357298"/>
            <a:ext cx="462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Data </a:t>
            </a:r>
            <a:r>
              <a:rPr lang="es-ES" b="1" dirty="0" err="1" smtClean="0"/>
              <a:t>from</a:t>
            </a:r>
            <a:r>
              <a:rPr lang="es-ES" b="1" dirty="0" smtClean="0"/>
              <a:t> </a:t>
            </a:r>
            <a:r>
              <a:rPr lang="es-ES" b="1" dirty="0" err="1" smtClean="0"/>
              <a:t>Catalan</a:t>
            </a:r>
            <a:r>
              <a:rPr lang="es-ES" b="1" dirty="0" smtClean="0"/>
              <a:t> </a:t>
            </a:r>
            <a:r>
              <a:rPr lang="es-ES" b="1" dirty="0" err="1" smtClean="0"/>
              <a:t>National</a:t>
            </a:r>
            <a:r>
              <a:rPr lang="es-ES" b="1" dirty="0" smtClean="0"/>
              <a:t>  Forestal </a:t>
            </a:r>
            <a:r>
              <a:rPr lang="es-ES" b="1" dirty="0" err="1" smtClean="0"/>
              <a:t>Inventory</a:t>
            </a:r>
            <a:endParaRPr lang="es-ES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5606"/>
            <a:ext cx="5214942" cy="326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672" y="1857364"/>
            <a:ext cx="295232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1" name="100 CuadroTexto"/>
          <p:cNvSpPr txBox="1"/>
          <p:nvPr/>
        </p:nvSpPr>
        <p:spPr>
          <a:xfrm>
            <a:off x="395536" y="5733256"/>
            <a:ext cx="1271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smtClean="0"/>
              <a:t>Sardans et al. (2012)</a:t>
            </a:r>
          </a:p>
          <a:p>
            <a:r>
              <a:rPr lang="es-ES" sz="1000" b="1" dirty="0" err="1" smtClean="0"/>
              <a:t>Functional</a:t>
            </a:r>
            <a:r>
              <a:rPr lang="es-ES" sz="1000" b="1" dirty="0" smtClean="0"/>
              <a:t> </a:t>
            </a:r>
            <a:r>
              <a:rPr lang="es-ES" sz="1000" b="1" dirty="0" err="1" smtClean="0"/>
              <a:t>Ecology</a:t>
            </a:r>
            <a:endParaRPr lang="es-ES" sz="1000" b="1" dirty="0"/>
          </a:p>
        </p:txBody>
      </p:sp>
      <p:sp>
        <p:nvSpPr>
          <p:cNvPr id="103" name="102 CuadroTexto"/>
          <p:cNvSpPr txBox="1"/>
          <p:nvPr/>
        </p:nvSpPr>
        <p:spPr>
          <a:xfrm>
            <a:off x="2771800" y="5301208"/>
            <a:ext cx="303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K </a:t>
            </a:r>
            <a:r>
              <a:rPr lang="es-ES" b="1" dirty="0" err="1" smtClean="0">
                <a:solidFill>
                  <a:srgbClr val="FF0000"/>
                </a:solidFill>
              </a:rPr>
              <a:t>content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is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related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with</a:t>
            </a:r>
            <a:r>
              <a:rPr lang="es-ES" b="1" dirty="0" smtClean="0">
                <a:solidFill>
                  <a:srgbClr val="FF0000"/>
                </a:solidFill>
              </a:rPr>
              <a:t> MAP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04" name="103 CuadroTexto"/>
          <p:cNvSpPr txBox="1"/>
          <p:nvPr/>
        </p:nvSpPr>
        <p:spPr>
          <a:xfrm>
            <a:off x="2771800" y="5805264"/>
            <a:ext cx="6230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rgbClr val="FF0000"/>
                </a:solidFill>
              </a:rPr>
              <a:t>Species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adapted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to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dry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climate</a:t>
            </a:r>
            <a:r>
              <a:rPr lang="es-ES" b="1" dirty="0" smtClean="0">
                <a:solidFill>
                  <a:srgbClr val="FF0000"/>
                </a:solidFill>
              </a:rPr>
              <a:t> have </a:t>
            </a:r>
            <a:r>
              <a:rPr lang="es-ES" b="1" dirty="0" err="1" smtClean="0">
                <a:solidFill>
                  <a:srgbClr val="FF0000"/>
                </a:solidFill>
              </a:rPr>
              <a:t>higher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capacity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to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allocate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more K </a:t>
            </a:r>
            <a:r>
              <a:rPr lang="es-ES" b="1" dirty="0" err="1" smtClean="0">
                <a:solidFill>
                  <a:srgbClr val="FF0000"/>
                </a:solidFill>
              </a:rPr>
              <a:t>to</a:t>
            </a:r>
            <a:r>
              <a:rPr lang="es-ES" b="1" dirty="0" smtClean="0">
                <a:solidFill>
                  <a:srgbClr val="FF0000"/>
                </a:solidFill>
              </a:rPr>
              <a:t> foliar </a:t>
            </a:r>
            <a:r>
              <a:rPr lang="es-ES" b="1" dirty="0" err="1" smtClean="0">
                <a:solidFill>
                  <a:srgbClr val="FF0000"/>
                </a:solidFill>
              </a:rPr>
              <a:t>biomass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during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summer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9" name="8 Elipse"/>
          <p:cNvSpPr/>
          <p:nvPr/>
        </p:nvSpPr>
        <p:spPr>
          <a:xfrm>
            <a:off x="285720" y="285728"/>
            <a:ext cx="857256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10 Conector recto"/>
          <p:cNvCxnSpPr>
            <a:stCxn id="9" idx="2"/>
          </p:cNvCxnSpPr>
          <p:nvPr/>
        </p:nvCxnSpPr>
        <p:spPr>
          <a:xfrm rot="10800000" flipH="1" flipV="1">
            <a:off x="285720" y="678636"/>
            <a:ext cx="71438" cy="1071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rot="10800000" flipH="1" flipV="1">
            <a:off x="1071538" y="642918"/>
            <a:ext cx="71438" cy="1071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 rot="5400000" flipH="1" flipV="1">
            <a:off x="1133452" y="652442"/>
            <a:ext cx="80962" cy="619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>
            <a:endCxn id="9" idx="2"/>
          </p:cNvCxnSpPr>
          <p:nvPr/>
        </p:nvCxnSpPr>
        <p:spPr>
          <a:xfrm rot="5400000" flipH="1" flipV="1">
            <a:off x="191661" y="701259"/>
            <a:ext cx="116681" cy="7143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500034" y="428604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 2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142976" y="0"/>
            <a:ext cx="7728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err="1" smtClean="0"/>
              <a:t>Second</a:t>
            </a:r>
            <a:r>
              <a:rPr lang="es-ES" sz="3200" b="1" dirty="0" smtClean="0"/>
              <a:t>: </a:t>
            </a:r>
            <a:r>
              <a:rPr lang="es-ES" sz="3200" b="1" dirty="0" err="1" smtClean="0"/>
              <a:t>Whole</a:t>
            </a:r>
            <a:r>
              <a:rPr lang="es-ES" sz="3200" b="1" dirty="0" smtClean="0"/>
              <a:t> </a:t>
            </a:r>
            <a:r>
              <a:rPr lang="es-ES" sz="3200" b="1" dirty="0" err="1" smtClean="0"/>
              <a:t>plant</a:t>
            </a:r>
            <a:r>
              <a:rPr lang="es-ES" sz="3200" b="1" dirty="0" smtClean="0"/>
              <a:t> elemental </a:t>
            </a:r>
            <a:r>
              <a:rPr lang="es-ES" sz="3200" b="1" dirty="0" err="1" smtClean="0"/>
              <a:t>composition</a:t>
            </a:r>
            <a:endParaRPr lang="es-E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8" grpId="0"/>
      <p:bldP spid="101" grpId="0"/>
      <p:bldP spid="103" grpId="0"/>
      <p:bldP spid="104" grpId="0"/>
      <p:bldP spid="9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3528" y="332656"/>
            <a:ext cx="8205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 smtClean="0"/>
              <a:t>Have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we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neglegted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the</a:t>
            </a:r>
            <a:r>
              <a:rPr lang="es-ES" sz="2400" b="1" dirty="0" smtClean="0"/>
              <a:t> K </a:t>
            </a:r>
            <a:r>
              <a:rPr lang="es-ES" sz="2400" b="1" dirty="0" err="1" smtClean="0"/>
              <a:t>limiting</a:t>
            </a:r>
            <a:r>
              <a:rPr lang="es-ES" sz="2400" b="1" dirty="0" smtClean="0"/>
              <a:t> role in </a:t>
            </a:r>
            <a:r>
              <a:rPr lang="es-ES" sz="2400" b="1" dirty="0" err="1" smtClean="0"/>
              <a:t>terrestrial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ecosystems</a:t>
            </a:r>
            <a:r>
              <a:rPr lang="es-ES" sz="2400" b="1" dirty="0" smtClean="0"/>
              <a:t>?</a:t>
            </a:r>
            <a:endParaRPr lang="es-ES" sz="24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683568" y="6093296"/>
            <a:ext cx="2247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smtClean="0"/>
              <a:t>Sardans </a:t>
            </a:r>
            <a:r>
              <a:rPr lang="es-ES" sz="1000" b="1" i="1" dirty="0" smtClean="0"/>
              <a:t>et al</a:t>
            </a:r>
            <a:r>
              <a:rPr lang="es-ES" sz="1000" b="1" dirty="0" smtClean="0"/>
              <a:t>. (2012)</a:t>
            </a:r>
          </a:p>
          <a:p>
            <a:r>
              <a:rPr lang="es-ES" sz="1000" b="1" dirty="0" smtClean="0"/>
              <a:t>Global Change Biology (in </a:t>
            </a:r>
            <a:r>
              <a:rPr lang="es-ES" sz="1000" b="1" dirty="0" err="1" smtClean="0"/>
              <a:t>preparation</a:t>
            </a:r>
            <a:r>
              <a:rPr lang="es-ES" sz="1000" b="1" dirty="0" smtClean="0"/>
              <a:t>)</a:t>
            </a:r>
            <a:endParaRPr lang="es-ES" sz="1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4464496" cy="444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5148064" y="2564904"/>
            <a:ext cx="3543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75% of </a:t>
            </a:r>
            <a:r>
              <a:rPr lang="es-ES" b="1" dirty="0" err="1" smtClean="0"/>
              <a:t>field</a:t>
            </a:r>
            <a:r>
              <a:rPr lang="es-ES" b="1" dirty="0" smtClean="0"/>
              <a:t> </a:t>
            </a:r>
            <a:r>
              <a:rPr lang="es-ES" b="1" dirty="0" err="1" smtClean="0"/>
              <a:t>studies</a:t>
            </a:r>
            <a:r>
              <a:rPr lang="es-ES" b="1" dirty="0" smtClean="0"/>
              <a:t> have </a:t>
            </a:r>
            <a:r>
              <a:rPr lang="es-ES" b="1" dirty="0" err="1" smtClean="0"/>
              <a:t>observed</a:t>
            </a:r>
            <a:r>
              <a:rPr lang="es-ES" b="1" dirty="0" smtClean="0"/>
              <a:t> </a:t>
            </a:r>
          </a:p>
          <a:p>
            <a:r>
              <a:rPr lang="es-ES" b="1" dirty="0" err="1" smtClean="0"/>
              <a:t>that</a:t>
            </a:r>
            <a:r>
              <a:rPr lang="es-ES" b="1" dirty="0" smtClean="0"/>
              <a:t> </a:t>
            </a:r>
            <a:r>
              <a:rPr lang="es-ES" b="1" dirty="0" smtClean="0">
                <a:solidFill>
                  <a:srgbClr val="FF0000"/>
                </a:solidFill>
              </a:rPr>
              <a:t>K </a:t>
            </a:r>
            <a:r>
              <a:rPr lang="es-ES" b="1" dirty="0" err="1" smtClean="0">
                <a:solidFill>
                  <a:srgbClr val="FF0000"/>
                </a:solidFill>
              </a:rPr>
              <a:t>limits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growth</a:t>
            </a:r>
            <a:r>
              <a:rPr lang="es-ES" b="1" dirty="0" smtClean="0">
                <a:solidFill>
                  <a:srgbClr val="FF0000"/>
                </a:solidFill>
              </a:rPr>
              <a:t> of </a:t>
            </a:r>
            <a:r>
              <a:rPr lang="es-ES" b="1" dirty="0" err="1" smtClean="0">
                <a:solidFill>
                  <a:srgbClr val="FF0000"/>
                </a:solidFill>
              </a:rPr>
              <a:t>terrestrial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s-ES" b="1" dirty="0" err="1" smtClean="0">
                <a:solidFill>
                  <a:srgbClr val="FF0000"/>
                </a:solidFill>
              </a:rPr>
              <a:t>plants</a:t>
            </a:r>
            <a:r>
              <a:rPr lang="es-ES" b="1" dirty="0" smtClean="0">
                <a:solidFill>
                  <a:srgbClr val="FF0000"/>
                </a:solidFill>
              </a:rPr>
              <a:t> in </a:t>
            </a:r>
            <a:r>
              <a:rPr lang="es-ES" b="1" dirty="0" err="1" smtClean="0">
                <a:solidFill>
                  <a:srgbClr val="FF0000"/>
                </a:solidFill>
              </a:rPr>
              <a:t>field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conditions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691680" y="1196752"/>
            <a:ext cx="259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Review</a:t>
            </a:r>
            <a:r>
              <a:rPr lang="es-ES" b="1" dirty="0" smtClean="0"/>
              <a:t> of </a:t>
            </a:r>
            <a:r>
              <a:rPr lang="es-ES" b="1" dirty="0" err="1" smtClean="0"/>
              <a:t>published</a:t>
            </a:r>
            <a:r>
              <a:rPr lang="es-ES" b="1" dirty="0" smtClean="0"/>
              <a:t> data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7" grpId="0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79512" y="0"/>
            <a:ext cx="9289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 err="1" smtClean="0">
                <a:solidFill>
                  <a:srgbClr val="FF0000"/>
                </a:solidFill>
              </a:rPr>
              <a:t>Stoichiometry-metabolomic</a:t>
            </a:r>
            <a:r>
              <a:rPr lang="es-ES" sz="4000" b="1" dirty="0" smtClean="0">
                <a:solidFill>
                  <a:srgbClr val="FF0000"/>
                </a:solidFill>
              </a:rPr>
              <a:t> </a:t>
            </a:r>
            <a:r>
              <a:rPr lang="es-ES" sz="4000" b="1" dirty="0" err="1" smtClean="0">
                <a:solidFill>
                  <a:srgbClr val="FF0000"/>
                </a:solidFill>
              </a:rPr>
              <a:t>studies</a:t>
            </a:r>
            <a:endParaRPr lang="es-ES" sz="4000" b="1" dirty="0" smtClean="0">
              <a:solidFill>
                <a:srgbClr val="FF0000"/>
              </a:solidFill>
            </a:endParaRPr>
          </a:p>
          <a:p>
            <a:pPr algn="ctr"/>
            <a:r>
              <a:rPr lang="es-ES" sz="2000" b="1" dirty="0" err="1" smtClean="0">
                <a:solidFill>
                  <a:srgbClr val="FF0000"/>
                </a:solidFill>
              </a:rPr>
              <a:t>Useful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traits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to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detct</a:t>
            </a:r>
            <a:r>
              <a:rPr lang="es-ES" sz="2000" b="1" dirty="0" smtClean="0">
                <a:solidFill>
                  <a:srgbClr val="FF0000"/>
                </a:solidFill>
              </a:rPr>
              <a:t> and </a:t>
            </a:r>
            <a:r>
              <a:rPr lang="es-ES" sz="2000" b="1" dirty="0" err="1" smtClean="0">
                <a:solidFill>
                  <a:srgbClr val="FF0000"/>
                </a:solidFill>
              </a:rPr>
              <a:t>study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plant</a:t>
            </a:r>
            <a:r>
              <a:rPr lang="es-ES" sz="2000" b="1" dirty="0" smtClean="0">
                <a:solidFill>
                  <a:srgbClr val="FF0000"/>
                </a:solidFill>
              </a:rPr>
              <a:t> responses </a:t>
            </a:r>
            <a:r>
              <a:rPr lang="es-ES" sz="2000" b="1" dirty="0" err="1" smtClean="0">
                <a:solidFill>
                  <a:srgbClr val="FF0000"/>
                </a:solidFill>
              </a:rPr>
              <a:t>to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environmental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change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419872" y="1340768"/>
            <a:ext cx="1809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err="1" smtClean="0"/>
              <a:t>Climate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change</a:t>
            </a:r>
            <a:endParaRPr lang="es-ES" sz="20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0" y="5013176"/>
            <a:ext cx="3279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 smtClean="0"/>
              <a:t>Sensitivity</a:t>
            </a:r>
            <a:r>
              <a:rPr lang="es-ES" b="1" dirty="0" smtClean="0"/>
              <a:t> </a:t>
            </a:r>
            <a:r>
              <a:rPr lang="es-ES" b="1" dirty="0" err="1" smtClean="0"/>
              <a:t>enough</a:t>
            </a:r>
            <a:r>
              <a:rPr lang="es-ES" b="1" dirty="0" smtClean="0"/>
              <a:t> </a:t>
            </a:r>
            <a:r>
              <a:rPr lang="es-ES" b="1" dirty="0" err="1" smtClean="0"/>
              <a:t>to</a:t>
            </a:r>
            <a:r>
              <a:rPr lang="es-ES" b="1" dirty="0" smtClean="0"/>
              <a:t> </a:t>
            </a:r>
            <a:r>
              <a:rPr lang="es-ES" b="1" dirty="0" err="1" smtClean="0"/>
              <a:t>detect</a:t>
            </a:r>
            <a:r>
              <a:rPr lang="es-ES" b="1" dirty="0" smtClean="0"/>
              <a:t> </a:t>
            </a:r>
            <a:r>
              <a:rPr lang="es-ES" b="1" dirty="0" err="1" smtClean="0"/>
              <a:t>the</a:t>
            </a:r>
            <a:r>
              <a:rPr lang="es-ES" b="1" dirty="0" smtClean="0"/>
              <a:t> </a:t>
            </a:r>
          </a:p>
          <a:p>
            <a:pPr algn="ctr"/>
            <a:r>
              <a:rPr lang="es-ES" b="1" dirty="0" err="1" smtClean="0"/>
              <a:t>dynamics</a:t>
            </a:r>
            <a:r>
              <a:rPr lang="es-ES" b="1" dirty="0" smtClean="0"/>
              <a:t> of </a:t>
            </a:r>
            <a:r>
              <a:rPr lang="es-ES" b="1" dirty="0" err="1" smtClean="0"/>
              <a:t>plant</a:t>
            </a:r>
            <a:r>
              <a:rPr lang="es-ES" b="1" dirty="0" smtClean="0"/>
              <a:t> responses</a:t>
            </a:r>
            <a:endParaRPr lang="es-ES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827584" y="2492896"/>
            <a:ext cx="7209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FF0000"/>
                </a:solidFill>
              </a:rPr>
              <a:t>Plant</a:t>
            </a:r>
          </a:p>
          <a:p>
            <a:pPr algn="ctr"/>
            <a:r>
              <a:rPr lang="es-ES" sz="3600" b="1" dirty="0" err="1" smtClean="0">
                <a:solidFill>
                  <a:srgbClr val="FF0000"/>
                </a:solidFill>
              </a:rPr>
              <a:t>Metabolism</a:t>
            </a:r>
            <a:r>
              <a:rPr lang="es-ES" sz="3600" b="1" dirty="0" smtClean="0">
                <a:solidFill>
                  <a:srgbClr val="FF0000"/>
                </a:solidFill>
              </a:rPr>
              <a:t> and </a:t>
            </a:r>
            <a:r>
              <a:rPr lang="es-ES" sz="3600" b="1" dirty="0" err="1" smtClean="0">
                <a:solidFill>
                  <a:srgbClr val="FF0000"/>
                </a:solidFill>
              </a:rPr>
              <a:t>stoichiometry</a:t>
            </a:r>
            <a:r>
              <a:rPr lang="es-ES" sz="3600" b="1" dirty="0" smtClean="0">
                <a:solidFill>
                  <a:srgbClr val="FF0000"/>
                </a:solidFill>
              </a:rPr>
              <a:t> </a:t>
            </a:r>
            <a:r>
              <a:rPr lang="es-ES" sz="3600" b="1" dirty="0" err="1" smtClean="0">
                <a:solidFill>
                  <a:srgbClr val="FF0000"/>
                </a:solidFill>
              </a:rPr>
              <a:t>shifts</a:t>
            </a:r>
            <a:endParaRPr lang="es-ES" sz="36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23528" y="5877272"/>
            <a:ext cx="3657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Mechanisms</a:t>
            </a:r>
            <a:r>
              <a:rPr lang="es-ES" b="1" dirty="0" smtClean="0"/>
              <a:t> and </a:t>
            </a:r>
            <a:r>
              <a:rPr lang="es-ES" b="1" dirty="0" err="1" smtClean="0"/>
              <a:t>functions</a:t>
            </a:r>
            <a:r>
              <a:rPr lang="es-ES" b="1" dirty="0" smtClean="0"/>
              <a:t> </a:t>
            </a:r>
            <a:r>
              <a:rPr lang="es-ES" b="1" dirty="0" err="1" smtClean="0"/>
              <a:t>involved</a:t>
            </a:r>
            <a:r>
              <a:rPr lang="es-ES" b="1" dirty="0" smtClean="0"/>
              <a:t> </a:t>
            </a:r>
          </a:p>
          <a:p>
            <a:r>
              <a:rPr lang="es-ES" b="1" dirty="0" smtClean="0"/>
              <a:t>         in </a:t>
            </a:r>
            <a:r>
              <a:rPr lang="es-ES" b="1" dirty="0" err="1" smtClean="0"/>
              <a:t>the</a:t>
            </a:r>
            <a:r>
              <a:rPr lang="es-ES" b="1" dirty="0" smtClean="0"/>
              <a:t> </a:t>
            </a:r>
            <a:r>
              <a:rPr lang="es-ES" b="1" dirty="0" err="1" smtClean="0"/>
              <a:t>organism</a:t>
            </a:r>
            <a:r>
              <a:rPr lang="es-ES" b="1" dirty="0" smtClean="0"/>
              <a:t> response</a:t>
            </a:r>
            <a:endParaRPr lang="es-ES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4644008" y="5949280"/>
            <a:ext cx="3765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Clues</a:t>
            </a:r>
            <a:r>
              <a:rPr lang="es-ES" b="1" dirty="0" smtClean="0"/>
              <a:t> </a:t>
            </a:r>
            <a:r>
              <a:rPr lang="es-ES" b="1" dirty="0" err="1" smtClean="0"/>
              <a:t>to</a:t>
            </a:r>
            <a:r>
              <a:rPr lang="es-ES" b="1" dirty="0" smtClean="0"/>
              <a:t> global </a:t>
            </a:r>
            <a:r>
              <a:rPr lang="es-ES" b="1" dirty="0" err="1" smtClean="0"/>
              <a:t>ecosystem</a:t>
            </a:r>
            <a:r>
              <a:rPr lang="es-ES" b="1" dirty="0" smtClean="0"/>
              <a:t> </a:t>
            </a:r>
            <a:r>
              <a:rPr lang="es-ES" b="1" dirty="0" err="1" smtClean="0"/>
              <a:t>impacts</a:t>
            </a:r>
            <a:endParaRPr lang="es-ES" b="1" dirty="0" smtClean="0"/>
          </a:p>
          <a:p>
            <a:r>
              <a:rPr lang="es-ES" b="1" dirty="0" err="1" smtClean="0"/>
              <a:t>mainly</a:t>
            </a:r>
            <a:r>
              <a:rPr lang="es-ES" b="1" dirty="0" smtClean="0"/>
              <a:t> </a:t>
            </a:r>
            <a:r>
              <a:rPr lang="es-ES" b="1" dirty="0" err="1" smtClean="0"/>
              <a:t>by</a:t>
            </a:r>
            <a:r>
              <a:rPr lang="es-ES" b="1" dirty="0" smtClean="0"/>
              <a:t> </a:t>
            </a:r>
            <a:r>
              <a:rPr lang="es-ES" b="1" dirty="0" err="1" smtClean="0"/>
              <a:t>the</a:t>
            </a:r>
            <a:r>
              <a:rPr lang="es-ES" b="1" dirty="0" smtClean="0"/>
              <a:t> </a:t>
            </a:r>
            <a:r>
              <a:rPr lang="es-ES" b="1" dirty="0" err="1" smtClean="0"/>
              <a:t>effects</a:t>
            </a:r>
            <a:r>
              <a:rPr lang="es-ES" b="1" dirty="0" smtClean="0"/>
              <a:t> </a:t>
            </a:r>
            <a:r>
              <a:rPr lang="es-ES" b="1" dirty="0" err="1" smtClean="0"/>
              <a:t>on</a:t>
            </a:r>
            <a:r>
              <a:rPr lang="es-ES" b="1" dirty="0" smtClean="0"/>
              <a:t> </a:t>
            </a:r>
            <a:r>
              <a:rPr lang="es-ES" b="1" dirty="0" err="1" smtClean="0"/>
              <a:t>trophic</a:t>
            </a:r>
            <a:r>
              <a:rPr lang="es-ES" b="1" dirty="0" smtClean="0"/>
              <a:t> webs</a:t>
            </a:r>
            <a:endParaRPr lang="es-ES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436096" y="5013176"/>
            <a:ext cx="3334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 smtClean="0"/>
              <a:t>Potential</a:t>
            </a:r>
            <a:r>
              <a:rPr lang="es-ES" b="1" dirty="0" smtClean="0"/>
              <a:t> </a:t>
            </a:r>
            <a:r>
              <a:rPr lang="es-ES" b="1" dirty="0" err="1" smtClean="0"/>
              <a:t>improvement</a:t>
            </a:r>
            <a:r>
              <a:rPr lang="es-ES" b="1" dirty="0" smtClean="0"/>
              <a:t> of global </a:t>
            </a:r>
          </a:p>
          <a:p>
            <a:pPr algn="ctr"/>
            <a:r>
              <a:rPr lang="es-ES" b="1" dirty="0" err="1" smtClean="0"/>
              <a:t>climate</a:t>
            </a:r>
            <a:r>
              <a:rPr lang="es-ES" b="1" dirty="0" smtClean="0"/>
              <a:t> and balance </a:t>
            </a:r>
            <a:r>
              <a:rPr lang="es-ES" b="1" dirty="0" err="1" smtClean="0"/>
              <a:t>models</a:t>
            </a:r>
            <a:endParaRPr lang="es-ES" b="1" dirty="0"/>
          </a:p>
        </p:txBody>
      </p:sp>
      <p:sp>
        <p:nvSpPr>
          <p:cNvPr id="22" name="21 Rectángulo redondeado"/>
          <p:cNvSpPr/>
          <p:nvPr/>
        </p:nvSpPr>
        <p:spPr>
          <a:xfrm>
            <a:off x="899592" y="2420888"/>
            <a:ext cx="7488832" cy="1440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Flecha abajo"/>
          <p:cNvSpPr/>
          <p:nvPr/>
        </p:nvSpPr>
        <p:spPr>
          <a:xfrm>
            <a:off x="4139952" y="1772816"/>
            <a:ext cx="216024" cy="64807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Rectángulo"/>
          <p:cNvSpPr/>
          <p:nvPr/>
        </p:nvSpPr>
        <p:spPr>
          <a:xfrm>
            <a:off x="0" y="5013176"/>
            <a:ext cx="3214678" cy="72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Rectángulo"/>
          <p:cNvSpPr/>
          <p:nvPr/>
        </p:nvSpPr>
        <p:spPr>
          <a:xfrm>
            <a:off x="5436096" y="5013176"/>
            <a:ext cx="3456384" cy="72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Rectángulo"/>
          <p:cNvSpPr/>
          <p:nvPr/>
        </p:nvSpPr>
        <p:spPr>
          <a:xfrm>
            <a:off x="323528" y="5877272"/>
            <a:ext cx="3600400" cy="72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Rectángulo"/>
          <p:cNvSpPr/>
          <p:nvPr/>
        </p:nvSpPr>
        <p:spPr>
          <a:xfrm>
            <a:off x="4572000" y="5877272"/>
            <a:ext cx="3888432" cy="72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0" name="29 Conector recto de flecha"/>
          <p:cNvCxnSpPr>
            <a:endCxn id="25" idx="0"/>
          </p:cNvCxnSpPr>
          <p:nvPr/>
        </p:nvCxnSpPr>
        <p:spPr>
          <a:xfrm rot="10800000" flipV="1">
            <a:off x="1607340" y="3861048"/>
            <a:ext cx="2460607" cy="1152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/>
          <p:nvPr/>
        </p:nvCxnSpPr>
        <p:spPr>
          <a:xfrm rot="5400000">
            <a:off x="2670913" y="4472831"/>
            <a:ext cx="2016224" cy="78581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>
            <a:endCxn id="26" idx="0"/>
          </p:cNvCxnSpPr>
          <p:nvPr/>
        </p:nvCxnSpPr>
        <p:spPr>
          <a:xfrm>
            <a:off x="4067944" y="3861048"/>
            <a:ext cx="3096344" cy="1152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/>
          <p:nvPr/>
        </p:nvCxnSpPr>
        <p:spPr>
          <a:xfrm>
            <a:off x="4067944" y="3861048"/>
            <a:ext cx="1224136" cy="20162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8" grpId="0"/>
      <p:bldP spid="20" grpId="0"/>
      <p:bldP spid="21" grpId="0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95536" y="188640"/>
            <a:ext cx="8048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 smtClean="0"/>
              <a:t>Climate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change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effects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on</a:t>
            </a:r>
            <a:r>
              <a:rPr lang="es-ES" sz="2400" b="1" dirty="0" smtClean="0"/>
              <a:t> global </a:t>
            </a:r>
            <a:r>
              <a:rPr lang="es-ES" sz="2400" b="1" dirty="0" err="1" smtClean="0"/>
              <a:t>plant</a:t>
            </a:r>
            <a:r>
              <a:rPr lang="es-ES" sz="2400" b="1" dirty="0" smtClean="0"/>
              <a:t> elemental </a:t>
            </a:r>
            <a:r>
              <a:rPr lang="es-ES" sz="2400" b="1" dirty="0" err="1" smtClean="0"/>
              <a:t>composition</a:t>
            </a:r>
            <a:endParaRPr lang="es-ES" sz="24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683568" y="1268760"/>
            <a:ext cx="6570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Different</a:t>
            </a:r>
            <a:r>
              <a:rPr lang="es-ES" dirty="0" smtClean="0"/>
              <a:t> </a:t>
            </a:r>
            <a:r>
              <a:rPr lang="es-ES" dirty="0" err="1" smtClean="0"/>
              <a:t>elements</a:t>
            </a:r>
            <a:r>
              <a:rPr lang="es-ES" dirty="0" smtClean="0"/>
              <a:t> </a:t>
            </a:r>
            <a:r>
              <a:rPr lang="es-ES" dirty="0" err="1" smtClean="0"/>
              <a:t>plays</a:t>
            </a:r>
            <a:r>
              <a:rPr lang="es-ES" dirty="0" smtClean="0"/>
              <a:t> </a:t>
            </a:r>
            <a:r>
              <a:rPr lang="es-ES" dirty="0" err="1" smtClean="0"/>
              <a:t>different</a:t>
            </a:r>
            <a:r>
              <a:rPr lang="es-ES" dirty="0" smtClean="0"/>
              <a:t> </a:t>
            </a:r>
            <a:r>
              <a:rPr lang="es-ES" dirty="0" err="1" smtClean="0"/>
              <a:t>functional</a:t>
            </a:r>
            <a:r>
              <a:rPr lang="es-ES" dirty="0" smtClean="0"/>
              <a:t> and </a:t>
            </a:r>
            <a:r>
              <a:rPr lang="es-ES" dirty="0" err="1" smtClean="0"/>
              <a:t>structural</a:t>
            </a:r>
            <a:r>
              <a:rPr lang="es-ES" dirty="0" smtClean="0"/>
              <a:t> </a:t>
            </a:r>
            <a:r>
              <a:rPr lang="es-ES" dirty="0" err="1" smtClean="0"/>
              <a:t>functions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539552" y="2132856"/>
            <a:ext cx="1530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 (</a:t>
            </a:r>
            <a:r>
              <a:rPr lang="es-ES" dirty="0" err="1" smtClean="0"/>
              <a:t>structure</a:t>
            </a:r>
            <a:r>
              <a:rPr lang="es-ES" dirty="0" smtClean="0"/>
              <a:t>,..)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539552" y="2492896"/>
            <a:ext cx="5034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N (</a:t>
            </a:r>
            <a:r>
              <a:rPr lang="es-ES" dirty="0" err="1" smtClean="0"/>
              <a:t>growth</a:t>
            </a:r>
            <a:r>
              <a:rPr lang="es-ES" dirty="0" smtClean="0"/>
              <a:t>, light capture, </a:t>
            </a:r>
            <a:r>
              <a:rPr lang="es-ES" dirty="0" err="1" smtClean="0"/>
              <a:t>metabolism</a:t>
            </a:r>
            <a:r>
              <a:rPr lang="es-ES" dirty="0" smtClean="0"/>
              <a:t> </a:t>
            </a:r>
            <a:r>
              <a:rPr lang="es-ES" dirty="0" err="1" smtClean="0"/>
              <a:t>functioning</a:t>
            </a:r>
            <a:r>
              <a:rPr lang="es-ES" dirty="0" smtClean="0"/>
              <a:t>,..)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539552" y="2852936"/>
            <a:ext cx="290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 (</a:t>
            </a:r>
            <a:r>
              <a:rPr lang="es-ES" dirty="0" err="1" smtClean="0"/>
              <a:t>growth</a:t>
            </a:r>
            <a:r>
              <a:rPr lang="es-ES" dirty="0" smtClean="0"/>
              <a:t>, </a:t>
            </a:r>
            <a:r>
              <a:rPr lang="es-ES" dirty="0" err="1" smtClean="0"/>
              <a:t>energy</a:t>
            </a:r>
            <a:r>
              <a:rPr lang="es-ES" dirty="0" smtClean="0"/>
              <a:t> transfer,…)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539552" y="3212976"/>
            <a:ext cx="392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K (</a:t>
            </a:r>
            <a:r>
              <a:rPr lang="es-ES" dirty="0" err="1" smtClean="0"/>
              <a:t>water</a:t>
            </a:r>
            <a:r>
              <a:rPr lang="es-ES" dirty="0" smtClean="0"/>
              <a:t> </a:t>
            </a:r>
            <a:r>
              <a:rPr lang="es-ES" dirty="0" err="1" smtClean="0"/>
              <a:t>economy</a:t>
            </a:r>
            <a:r>
              <a:rPr lang="es-ES" dirty="0" smtClean="0"/>
              <a:t>, </a:t>
            </a:r>
            <a:r>
              <a:rPr lang="es-ES" dirty="0" err="1" smtClean="0"/>
              <a:t>internal</a:t>
            </a:r>
            <a:r>
              <a:rPr lang="es-ES" dirty="0" smtClean="0"/>
              <a:t> </a:t>
            </a:r>
            <a:r>
              <a:rPr lang="es-ES" dirty="0" err="1" smtClean="0"/>
              <a:t>transport</a:t>
            </a:r>
            <a:r>
              <a:rPr lang="es-ES" dirty="0" smtClean="0"/>
              <a:t>,…)</a:t>
            </a:r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539552" y="3573016"/>
            <a:ext cx="208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Mg (light capture,…)</a:t>
            </a:r>
            <a:endParaRPr lang="es-ES" dirty="0"/>
          </a:p>
        </p:txBody>
      </p:sp>
      <p:sp>
        <p:nvSpPr>
          <p:cNvPr id="12" name="11 Cerrar llave"/>
          <p:cNvSpPr/>
          <p:nvPr/>
        </p:nvSpPr>
        <p:spPr>
          <a:xfrm rot="5400000">
            <a:off x="2447764" y="2024844"/>
            <a:ext cx="288032" cy="4104456"/>
          </a:xfrm>
          <a:prstGeom prst="rightBrace">
            <a:avLst>
              <a:gd name="adj1" fmla="val 8333"/>
              <a:gd name="adj2" fmla="val 50232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827584" y="4653136"/>
            <a:ext cx="2452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“</a:t>
            </a:r>
            <a:r>
              <a:rPr lang="es-ES" b="1" dirty="0" err="1" smtClean="0"/>
              <a:t>Biogeochemical</a:t>
            </a:r>
            <a:r>
              <a:rPr lang="es-ES" b="1" dirty="0" smtClean="0"/>
              <a:t> </a:t>
            </a:r>
            <a:r>
              <a:rPr lang="es-ES" b="1" dirty="0" err="1" smtClean="0"/>
              <a:t>niche</a:t>
            </a:r>
            <a:r>
              <a:rPr lang="es-ES" b="1" dirty="0" smtClean="0"/>
              <a:t>”</a:t>
            </a:r>
            <a:endParaRPr lang="es-ES" b="1" dirty="0"/>
          </a:p>
        </p:txBody>
      </p:sp>
      <p:sp>
        <p:nvSpPr>
          <p:cNvPr id="14" name="13 Flecha derecha"/>
          <p:cNvSpPr/>
          <p:nvPr/>
        </p:nvSpPr>
        <p:spPr>
          <a:xfrm>
            <a:off x="3347864" y="4725144"/>
            <a:ext cx="1656184" cy="2617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errar llave"/>
          <p:cNvSpPr/>
          <p:nvPr/>
        </p:nvSpPr>
        <p:spPr>
          <a:xfrm flipH="1">
            <a:off x="5148065" y="3933056"/>
            <a:ext cx="72008" cy="1800200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79512" y="5229200"/>
            <a:ext cx="4723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Each</a:t>
            </a:r>
            <a:r>
              <a:rPr lang="es-ES" dirty="0" smtClean="0"/>
              <a:t> </a:t>
            </a:r>
            <a:r>
              <a:rPr lang="es-ES" dirty="0" err="1" smtClean="0"/>
              <a:t>species</a:t>
            </a:r>
            <a:r>
              <a:rPr lang="es-ES" dirty="0" smtClean="0"/>
              <a:t>, as a singular </a:t>
            </a:r>
            <a:r>
              <a:rPr lang="es-ES" dirty="0" err="1" smtClean="0"/>
              <a:t>evolutionary</a:t>
            </a:r>
            <a:r>
              <a:rPr lang="es-ES" dirty="0" smtClean="0"/>
              <a:t> </a:t>
            </a:r>
            <a:r>
              <a:rPr lang="es-ES" dirty="0" err="1" smtClean="0"/>
              <a:t>product</a:t>
            </a:r>
            <a:r>
              <a:rPr lang="es-ES" dirty="0" smtClean="0"/>
              <a:t>,</a:t>
            </a:r>
          </a:p>
          <a:p>
            <a:r>
              <a:rPr lang="es-ES" dirty="0" err="1" smtClean="0"/>
              <a:t>should</a:t>
            </a:r>
            <a:r>
              <a:rPr lang="es-ES" dirty="0" smtClean="0"/>
              <a:t> have </a:t>
            </a:r>
            <a:r>
              <a:rPr lang="es-ES" dirty="0" err="1" smtClean="0"/>
              <a:t>an</a:t>
            </a:r>
            <a:r>
              <a:rPr lang="es-ES" dirty="0" smtClean="0"/>
              <a:t> </a:t>
            </a:r>
            <a:r>
              <a:rPr lang="es-ES" dirty="0" err="1" smtClean="0"/>
              <a:t>optimum</a:t>
            </a:r>
            <a:r>
              <a:rPr lang="es-ES" dirty="0" smtClean="0"/>
              <a:t> elemental </a:t>
            </a:r>
            <a:r>
              <a:rPr lang="es-ES" dirty="0" err="1" smtClean="0"/>
              <a:t>composition</a:t>
            </a:r>
            <a:endParaRPr lang="es-ES" dirty="0" smtClean="0"/>
          </a:p>
          <a:p>
            <a:r>
              <a:rPr lang="es-ES" dirty="0" smtClean="0"/>
              <a:t>as </a:t>
            </a:r>
            <a:r>
              <a:rPr lang="es-ES" dirty="0" err="1" smtClean="0"/>
              <a:t>consequence</a:t>
            </a:r>
            <a:r>
              <a:rPr lang="es-ES" dirty="0" smtClean="0"/>
              <a:t> of </a:t>
            </a:r>
            <a:r>
              <a:rPr lang="es-ES" dirty="0" err="1" smtClean="0"/>
              <a:t>optimum</a:t>
            </a:r>
            <a:r>
              <a:rPr lang="es-ES" dirty="0" smtClean="0"/>
              <a:t> </a:t>
            </a:r>
            <a:r>
              <a:rPr lang="es-ES" dirty="0" err="1" smtClean="0"/>
              <a:t>function</a:t>
            </a:r>
            <a:endParaRPr lang="es-ES" dirty="0"/>
          </a:p>
        </p:txBody>
      </p:sp>
      <p:sp>
        <p:nvSpPr>
          <p:cNvPr id="17" name="16 CuadroTexto"/>
          <p:cNvSpPr txBox="1"/>
          <p:nvPr/>
        </p:nvSpPr>
        <p:spPr>
          <a:xfrm>
            <a:off x="5292080" y="3645024"/>
            <a:ext cx="32086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Consequence of the optimum </a:t>
            </a:r>
          </a:p>
          <a:p>
            <a:r>
              <a:rPr lang="en-GB" sz="1400" b="1" dirty="0" smtClean="0"/>
              <a:t>adaptation to maximize species fitness </a:t>
            </a:r>
          </a:p>
          <a:p>
            <a:r>
              <a:rPr lang="en-GB" sz="1400" b="1" dirty="0" smtClean="0"/>
              <a:t>in determined </a:t>
            </a:r>
            <a:r>
              <a:rPr lang="en-GB" sz="1400" b="1" dirty="0" err="1" smtClean="0"/>
              <a:t>abiotic</a:t>
            </a:r>
            <a:r>
              <a:rPr lang="en-GB" sz="1400" b="1" dirty="0" smtClean="0"/>
              <a:t> and biotic </a:t>
            </a:r>
          </a:p>
          <a:p>
            <a:r>
              <a:rPr lang="en-GB" sz="1400" b="1" dirty="0" smtClean="0"/>
              <a:t>circumstances, </a:t>
            </a:r>
            <a:r>
              <a:rPr lang="en-GB" sz="1400" b="1" dirty="0" err="1" smtClean="0"/>
              <a:t>i</a:t>
            </a:r>
            <a:r>
              <a:rPr lang="en-GB" sz="1400" b="1" dirty="0" smtClean="0"/>
              <a:t>. </a:t>
            </a:r>
            <a:r>
              <a:rPr lang="en-GB" sz="1400" b="1" dirty="0" err="1" smtClean="0"/>
              <a:t>e</a:t>
            </a:r>
            <a:r>
              <a:rPr lang="en-GB" sz="1400" b="1" dirty="0" smtClean="0"/>
              <a:t>. consequence of </a:t>
            </a:r>
          </a:p>
          <a:p>
            <a:r>
              <a:rPr lang="en-GB" sz="1400" b="1" dirty="0" smtClean="0"/>
              <a:t>long-term genetic adaptation (</a:t>
            </a:r>
            <a:r>
              <a:rPr lang="en-GB" sz="1400" b="1" dirty="0" smtClean="0">
                <a:solidFill>
                  <a:srgbClr val="FF0000"/>
                </a:solidFill>
              </a:rPr>
              <a:t>Genotype</a:t>
            </a:r>
            <a:r>
              <a:rPr lang="en-GB" sz="1400" b="1" dirty="0" smtClean="0"/>
              <a:t>)</a:t>
            </a:r>
          </a:p>
          <a:p>
            <a:endParaRPr lang="en-GB" sz="1400" b="1" dirty="0" smtClean="0"/>
          </a:p>
        </p:txBody>
      </p:sp>
      <p:sp>
        <p:nvSpPr>
          <p:cNvPr id="18" name="17 CuadroTexto"/>
          <p:cNvSpPr txBox="1"/>
          <p:nvPr/>
        </p:nvSpPr>
        <p:spPr>
          <a:xfrm>
            <a:off x="5292080" y="5013176"/>
            <a:ext cx="344626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, but also of short-term capacity to respond </a:t>
            </a:r>
          </a:p>
          <a:p>
            <a:r>
              <a:rPr lang="en-GB" sz="1400" b="1" dirty="0" smtClean="0"/>
              <a:t>under certain limits to life-time </a:t>
            </a:r>
          </a:p>
          <a:p>
            <a:r>
              <a:rPr lang="en-GB" sz="1400" b="1" dirty="0" smtClean="0"/>
              <a:t>environmental competition shifts </a:t>
            </a:r>
          </a:p>
          <a:p>
            <a:r>
              <a:rPr lang="en-GB" sz="1400" b="1" dirty="0" smtClean="0"/>
              <a:t>(</a:t>
            </a:r>
            <a:r>
              <a:rPr lang="en-GB" sz="1400" b="1" dirty="0" smtClean="0">
                <a:solidFill>
                  <a:srgbClr val="FF0000"/>
                </a:solidFill>
              </a:rPr>
              <a:t>Phenotype flexibility)</a:t>
            </a:r>
            <a:endParaRPr lang="es-ES" sz="1400" b="1" dirty="0" smtClean="0">
              <a:solidFill>
                <a:srgbClr val="FF0000"/>
              </a:solidFill>
            </a:endParaRPr>
          </a:p>
          <a:p>
            <a:endParaRPr lang="es-ES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51520" y="6309320"/>
            <a:ext cx="25539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smtClean="0"/>
              <a:t>Peñuelas et al. (2010) Global Change Biology</a:t>
            </a:r>
            <a:endParaRPr lang="es-ES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 animBg="1"/>
      <p:bldP spid="13" grpId="0"/>
      <p:bldP spid="14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7" y="332656"/>
            <a:ext cx="3707904" cy="260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500306"/>
            <a:ext cx="3384376" cy="5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263905"/>
            <a:ext cx="2501652" cy="359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611560" y="188640"/>
            <a:ext cx="5095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“</a:t>
            </a:r>
            <a:r>
              <a:rPr lang="es-ES" sz="2800" b="1" dirty="0" err="1" smtClean="0"/>
              <a:t>Biogeochemical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niche</a:t>
            </a:r>
            <a:r>
              <a:rPr lang="es-ES" sz="2800" b="1" dirty="0" smtClean="0"/>
              <a:t>” in </a:t>
            </a:r>
            <a:r>
              <a:rPr lang="es-ES" sz="2800" b="1" dirty="0" err="1" smtClean="0"/>
              <a:t>action</a:t>
            </a:r>
            <a:endParaRPr lang="es-ES" sz="28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6084168" y="260648"/>
            <a:ext cx="2480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rgbClr val="FF0000"/>
                </a:solidFill>
              </a:rPr>
              <a:t>Native</a:t>
            </a:r>
            <a:r>
              <a:rPr lang="es-ES" b="1" dirty="0" smtClean="0">
                <a:solidFill>
                  <a:srgbClr val="FF0000"/>
                </a:solidFill>
              </a:rPr>
              <a:t> and </a:t>
            </a:r>
            <a:r>
              <a:rPr lang="es-ES" b="1" dirty="0" err="1" smtClean="0">
                <a:solidFill>
                  <a:srgbClr val="FF0000"/>
                </a:solidFill>
              </a:rPr>
              <a:t>alien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species</a:t>
            </a:r>
            <a:endParaRPr lang="es-ES" b="1" dirty="0" smtClean="0">
              <a:solidFill>
                <a:srgbClr val="FF0000"/>
              </a:solidFill>
            </a:endParaRPr>
          </a:p>
          <a:p>
            <a:r>
              <a:rPr lang="es-ES" b="1" dirty="0" smtClean="0">
                <a:solidFill>
                  <a:srgbClr val="FF0000"/>
                </a:solidFill>
              </a:rPr>
              <a:t>              in </a:t>
            </a:r>
            <a:r>
              <a:rPr lang="es-ES" b="1" dirty="0" err="1" smtClean="0">
                <a:solidFill>
                  <a:srgbClr val="FF0000"/>
                </a:solidFill>
              </a:rPr>
              <a:t>Hawai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23528" y="980728"/>
            <a:ext cx="340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rgbClr val="FF0000"/>
                </a:solidFill>
              </a:rPr>
              <a:t>Different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forest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types</a:t>
            </a:r>
            <a:r>
              <a:rPr lang="es-ES" b="1" dirty="0" smtClean="0">
                <a:solidFill>
                  <a:srgbClr val="FF0000"/>
                </a:solidFill>
              </a:rPr>
              <a:t> in </a:t>
            </a:r>
            <a:r>
              <a:rPr lang="es-ES" b="1" dirty="0" err="1" smtClean="0">
                <a:solidFill>
                  <a:srgbClr val="FF0000"/>
                </a:solidFill>
              </a:rPr>
              <a:t>Catalonia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1" name="10 Forma libre"/>
          <p:cNvSpPr/>
          <p:nvPr/>
        </p:nvSpPr>
        <p:spPr>
          <a:xfrm>
            <a:off x="2501107" y="4244975"/>
            <a:ext cx="553243" cy="505619"/>
          </a:xfrm>
          <a:custGeom>
            <a:avLst/>
            <a:gdLst>
              <a:gd name="connsiteX0" fmla="*/ 551656 w 553243"/>
              <a:gd name="connsiteY0" fmla="*/ 174625 h 505619"/>
              <a:gd name="connsiteX1" fmla="*/ 523081 w 553243"/>
              <a:gd name="connsiteY1" fmla="*/ 88900 h 505619"/>
              <a:gd name="connsiteX2" fmla="*/ 404018 w 553243"/>
              <a:gd name="connsiteY2" fmla="*/ 31750 h 505619"/>
              <a:gd name="connsiteX3" fmla="*/ 223043 w 553243"/>
              <a:gd name="connsiteY3" fmla="*/ 3175 h 505619"/>
              <a:gd name="connsiteX4" fmla="*/ 103981 w 553243"/>
              <a:gd name="connsiteY4" fmla="*/ 31750 h 505619"/>
              <a:gd name="connsiteX5" fmla="*/ 75406 w 553243"/>
              <a:gd name="connsiteY5" fmla="*/ 193675 h 505619"/>
              <a:gd name="connsiteX6" fmla="*/ 18256 w 553243"/>
              <a:gd name="connsiteY6" fmla="*/ 374650 h 505619"/>
              <a:gd name="connsiteX7" fmla="*/ 46831 w 553243"/>
              <a:gd name="connsiteY7" fmla="*/ 469900 h 505619"/>
              <a:gd name="connsiteX8" fmla="*/ 299243 w 553243"/>
              <a:gd name="connsiteY8" fmla="*/ 503238 h 505619"/>
              <a:gd name="connsiteX9" fmla="*/ 475456 w 553243"/>
              <a:gd name="connsiteY9" fmla="*/ 484188 h 505619"/>
              <a:gd name="connsiteX10" fmla="*/ 537368 w 553243"/>
              <a:gd name="connsiteY10" fmla="*/ 455613 h 505619"/>
              <a:gd name="connsiteX11" fmla="*/ 527843 w 553243"/>
              <a:gd name="connsiteY11" fmla="*/ 379413 h 505619"/>
              <a:gd name="connsiteX12" fmla="*/ 532606 w 553243"/>
              <a:gd name="connsiteY12" fmla="*/ 255588 h 505619"/>
              <a:gd name="connsiteX13" fmla="*/ 551656 w 553243"/>
              <a:gd name="connsiteY13" fmla="*/ 174625 h 50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3243" h="505619">
                <a:moveTo>
                  <a:pt x="551656" y="174625"/>
                </a:moveTo>
                <a:cubicBezTo>
                  <a:pt x="550069" y="146844"/>
                  <a:pt x="547687" y="112712"/>
                  <a:pt x="523081" y="88900"/>
                </a:cubicBezTo>
                <a:cubicBezTo>
                  <a:pt x="498475" y="65088"/>
                  <a:pt x="454024" y="46038"/>
                  <a:pt x="404018" y="31750"/>
                </a:cubicBezTo>
                <a:cubicBezTo>
                  <a:pt x="354012" y="17463"/>
                  <a:pt x="273049" y="3175"/>
                  <a:pt x="223043" y="3175"/>
                </a:cubicBezTo>
                <a:cubicBezTo>
                  <a:pt x="173037" y="3175"/>
                  <a:pt x="128587" y="0"/>
                  <a:pt x="103981" y="31750"/>
                </a:cubicBezTo>
                <a:cubicBezTo>
                  <a:pt x="79375" y="63500"/>
                  <a:pt x="89694" y="136525"/>
                  <a:pt x="75406" y="193675"/>
                </a:cubicBezTo>
                <a:cubicBezTo>
                  <a:pt x="61119" y="250825"/>
                  <a:pt x="23019" y="328613"/>
                  <a:pt x="18256" y="374650"/>
                </a:cubicBezTo>
                <a:cubicBezTo>
                  <a:pt x="13494" y="420688"/>
                  <a:pt x="0" y="448469"/>
                  <a:pt x="46831" y="469900"/>
                </a:cubicBezTo>
                <a:cubicBezTo>
                  <a:pt x="93662" y="491331"/>
                  <a:pt x="227806" y="500857"/>
                  <a:pt x="299243" y="503238"/>
                </a:cubicBezTo>
                <a:cubicBezTo>
                  <a:pt x="370680" y="505619"/>
                  <a:pt x="435769" y="492125"/>
                  <a:pt x="475456" y="484188"/>
                </a:cubicBezTo>
                <a:cubicBezTo>
                  <a:pt x="515143" y="476251"/>
                  <a:pt x="528637" y="473075"/>
                  <a:pt x="537368" y="455613"/>
                </a:cubicBezTo>
                <a:cubicBezTo>
                  <a:pt x="546099" y="438151"/>
                  <a:pt x="528637" y="412750"/>
                  <a:pt x="527843" y="379413"/>
                </a:cubicBezTo>
                <a:cubicBezTo>
                  <a:pt x="527049" y="346076"/>
                  <a:pt x="528637" y="290513"/>
                  <a:pt x="532606" y="255588"/>
                </a:cubicBezTo>
                <a:cubicBezTo>
                  <a:pt x="536575" y="220663"/>
                  <a:pt x="553243" y="202406"/>
                  <a:pt x="551656" y="174625"/>
                </a:cubicBezTo>
                <a:close/>
              </a:path>
            </a:pathLst>
          </a:cu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12 Conector recto de flecha"/>
          <p:cNvCxnSpPr>
            <a:stCxn id="11" idx="0"/>
          </p:cNvCxnSpPr>
          <p:nvPr/>
        </p:nvCxnSpPr>
        <p:spPr>
          <a:xfrm>
            <a:off x="3052763" y="4419600"/>
            <a:ext cx="583133" cy="5215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3563888" y="4869160"/>
            <a:ext cx="1642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err="1" smtClean="0"/>
              <a:t>Mediterranean</a:t>
            </a:r>
            <a:r>
              <a:rPr lang="es-ES" sz="1200" b="1" dirty="0" smtClean="0"/>
              <a:t> </a:t>
            </a:r>
            <a:r>
              <a:rPr lang="es-ES" sz="1200" b="1" dirty="0" err="1" smtClean="0"/>
              <a:t>species</a:t>
            </a:r>
            <a:endParaRPr lang="es-ES" sz="1200" b="1" dirty="0"/>
          </a:p>
        </p:txBody>
      </p:sp>
      <p:sp>
        <p:nvSpPr>
          <p:cNvPr id="16" name="15 Abrir llave"/>
          <p:cNvSpPr/>
          <p:nvPr/>
        </p:nvSpPr>
        <p:spPr>
          <a:xfrm>
            <a:off x="5148064" y="3356992"/>
            <a:ext cx="216024" cy="3384376"/>
          </a:xfrm>
          <a:prstGeom prst="lef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CuadroTexto"/>
          <p:cNvSpPr txBox="1"/>
          <p:nvPr/>
        </p:nvSpPr>
        <p:spPr>
          <a:xfrm>
            <a:off x="5652120" y="2492896"/>
            <a:ext cx="1377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smtClean="0"/>
              <a:t>Peñuelas </a:t>
            </a:r>
            <a:r>
              <a:rPr lang="es-ES" sz="1000" b="1" i="1" dirty="0" smtClean="0"/>
              <a:t>et al</a:t>
            </a:r>
            <a:r>
              <a:rPr lang="es-ES" sz="1000" b="1" dirty="0" smtClean="0"/>
              <a:t>. (2010)</a:t>
            </a:r>
          </a:p>
          <a:p>
            <a:r>
              <a:rPr lang="es-ES" sz="1000" b="1" dirty="0" smtClean="0"/>
              <a:t>Global Change Biology</a:t>
            </a:r>
            <a:endParaRPr lang="es-ES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4" grpId="0"/>
      <p:bldP spid="16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0" y="285728"/>
            <a:ext cx="8408905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err="1" smtClean="0">
                <a:solidFill>
                  <a:srgbClr val="FF0000"/>
                </a:solidFill>
              </a:rPr>
              <a:t>Until</a:t>
            </a:r>
            <a:r>
              <a:rPr lang="es-ES" sz="3200" b="1" dirty="0" smtClean="0">
                <a:solidFill>
                  <a:srgbClr val="FF0000"/>
                </a:solidFill>
              </a:rPr>
              <a:t> </a:t>
            </a:r>
            <a:r>
              <a:rPr lang="es-ES" sz="3200" b="1" dirty="0" err="1" smtClean="0">
                <a:solidFill>
                  <a:srgbClr val="FF0000"/>
                </a:solidFill>
              </a:rPr>
              <a:t>this</a:t>
            </a:r>
            <a:r>
              <a:rPr lang="es-ES" sz="3200" b="1" dirty="0" smtClean="0">
                <a:solidFill>
                  <a:srgbClr val="FF0000"/>
                </a:solidFill>
              </a:rPr>
              <a:t> </a:t>
            </a:r>
            <a:r>
              <a:rPr lang="es-ES" sz="3200" b="1" dirty="0" err="1" smtClean="0">
                <a:solidFill>
                  <a:srgbClr val="FF0000"/>
                </a:solidFill>
              </a:rPr>
              <a:t>moment</a:t>
            </a:r>
            <a:r>
              <a:rPr lang="es-ES" sz="3200" b="1" dirty="0" smtClean="0">
                <a:solidFill>
                  <a:srgbClr val="FF0000"/>
                </a:solidFill>
              </a:rPr>
              <a:t> </a:t>
            </a:r>
            <a:r>
              <a:rPr lang="es-ES" sz="3200" b="1" dirty="0" err="1" smtClean="0">
                <a:solidFill>
                  <a:srgbClr val="FF0000"/>
                </a:solidFill>
              </a:rPr>
              <a:t>the</a:t>
            </a:r>
            <a:r>
              <a:rPr lang="es-ES" sz="3200" b="1" dirty="0" smtClean="0">
                <a:solidFill>
                  <a:srgbClr val="FF0000"/>
                </a:solidFill>
              </a:rPr>
              <a:t> </a:t>
            </a:r>
            <a:r>
              <a:rPr lang="es-ES" sz="3200" b="1" dirty="0" err="1" smtClean="0">
                <a:solidFill>
                  <a:srgbClr val="FF0000"/>
                </a:solidFill>
              </a:rPr>
              <a:t>results</a:t>
            </a:r>
            <a:r>
              <a:rPr lang="es-ES" sz="3200" b="1" dirty="0" smtClean="0">
                <a:solidFill>
                  <a:srgbClr val="FF0000"/>
                </a:solidFill>
              </a:rPr>
              <a:t> show </a:t>
            </a:r>
            <a:r>
              <a:rPr lang="es-ES" sz="3200" b="1" dirty="0" err="1" smtClean="0">
                <a:solidFill>
                  <a:srgbClr val="FF0000"/>
                </a:solidFill>
              </a:rPr>
              <a:t>that</a:t>
            </a:r>
            <a:r>
              <a:rPr lang="es-ES" sz="3200" b="1" dirty="0" smtClean="0">
                <a:solidFill>
                  <a:srgbClr val="FF0000"/>
                </a:solidFill>
              </a:rPr>
              <a:t> </a:t>
            </a:r>
            <a:r>
              <a:rPr lang="es-ES" sz="3200" b="1" dirty="0" err="1" smtClean="0">
                <a:solidFill>
                  <a:srgbClr val="FF0000"/>
                </a:solidFill>
              </a:rPr>
              <a:t>the</a:t>
            </a:r>
            <a:r>
              <a:rPr lang="es-ES" sz="3200" b="1" dirty="0" smtClean="0">
                <a:solidFill>
                  <a:srgbClr val="FF0000"/>
                </a:solidFill>
              </a:rPr>
              <a:t> use </a:t>
            </a:r>
          </a:p>
          <a:p>
            <a:r>
              <a:rPr lang="es-ES" sz="3200" b="1" dirty="0" smtClean="0">
                <a:solidFill>
                  <a:srgbClr val="FF0000"/>
                </a:solidFill>
              </a:rPr>
              <a:t>of more </a:t>
            </a:r>
            <a:r>
              <a:rPr lang="es-ES" sz="3200" b="1" dirty="0" err="1" smtClean="0">
                <a:solidFill>
                  <a:srgbClr val="FF0000"/>
                </a:solidFill>
              </a:rPr>
              <a:t>elements</a:t>
            </a:r>
            <a:r>
              <a:rPr lang="es-ES" sz="3200" b="1" dirty="0" smtClean="0">
                <a:solidFill>
                  <a:srgbClr val="FF0000"/>
                </a:solidFill>
              </a:rPr>
              <a:t> </a:t>
            </a:r>
            <a:r>
              <a:rPr lang="es-ES" sz="3200" b="1" dirty="0" err="1" smtClean="0">
                <a:solidFill>
                  <a:srgbClr val="FF0000"/>
                </a:solidFill>
              </a:rPr>
              <a:t>that</a:t>
            </a:r>
            <a:r>
              <a:rPr lang="es-ES" sz="3200" b="1" dirty="0" smtClean="0">
                <a:solidFill>
                  <a:srgbClr val="FF0000"/>
                </a:solidFill>
              </a:rPr>
              <a:t> N and P</a:t>
            </a:r>
          </a:p>
          <a:p>
            <a:endParaRPr lang="es-ES" b="1" dirty="0" smtClean="0">
              <a:solidFill>
                <a:srgbClr val="FF0000"/>
              </a:solidFill>
            </a:endParaRPr>
          </a:p>
          <a:p>
            <a:endParaRPr lang="es-ES" sz="2800" b="1" dirty="0" smtClean="0"/>
          </a:p>
          <a:p>
            <a:r>
              <a:rPr lang="es-ES" sz="2800" b="1" dirty="0" err="1" smtClean="0"/>
              <a:t>Give</a:t>
            </a:r>
            <a:r>
              <a:rPr lang="es-ES" sz="2800" b="1" dirty="0" smtClean="0"/>
              <a:t> a more global </a:t>
            </a:r>
            <a:r>
              <a:rPr lang="es-ES" sz="2800" b="1" dirty="0" err="1" smtClean="0"/>
              <a:t>view</a:t>
            </a:r>
            <a:r>
              <a:rPr lang="es-ES" sz="2800" b="1" dirty="0" smtClean="0"/>
              <a:t> of </a:t>
            </a:r>
            <a:r>
              <a:rPr lang="es-ES" sz="2800" b="1" dirty="0" err="1" smtClean="0"/>
              <a:t>the</a:t>
            </a:r>
            <a:r>
              <a:rPr lang="es-ES" sz="2800" b="1" dirty="0" smtClean="0"/>
              <a:t> use of </a:t>
            </a:r>
            <a:r>
              <a:rPr lang="es-ES" sz="2800" b="1" dirty="0" err="1" smtClean="0"/>
              <a:t>resources</a:t>
            </a:r>
            <a:endParaRPr lang="es-ES" sz="2800" b="1" dirty="0" smtClean="0"/>
          </a:p>
          <a:p>
            <a:endParaRPr lang="es-ES" sz="2800" b="1" dirty="0" smtClean="0"/>
          </a:p>
          <a:p>
            <a:endParaRPr lang="es-ES" sz="2800" b="1" dirty="0" smtClean="0"/>
          </a:p>
          <a:p>
            <a:r>
              <a:rPr lang="es-ES" sz="2800" b="1" dirty="0" err="1" smtClean="0"/>
              <a:t>Improve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the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sensitivity</a:t>
            </a:r>
            <a:r>
              <a:rPr lang="es-ES" sz="2800" b="1" dirty="0" smtClean="0"/>
              <a:t> in </a:t>
            </a:r>
            <a:r>
              <a:rPr lang="es-ES" sz="2800" b="1" dirty="0" err="1" smtClean="0"/>
              <a:t>the</a:t>
            </a:r>
            <a:r>
              <a:rPr lang="es-ES" sz="2800" b="1" dirty="0" smtClean="0"/>
              <a:t> use of </a:t>
            </a:r>
            <a:r>
              <a:rPr lang="es-ES" sz="2800" b="1" dirty="0" err="1" smtClean="0"/>
              <a:t>plant</a:t>
            </a:r>
            <a:r>
              <a:rPr lang="es-ES" sz="2800" b="1" dirty="0" smtClean="0"/>
              <a:t> elemental </a:t>
            </a:r>
          </a:p>
          <a:p>
            <a:r>
              <a:rPr lang="es-ES" sz="2800" b="1" dirty="0" err="1" smtClean="0"/>
              <a:t>composition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shift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to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detect</a:t>
            </a:r>
            <a:r>
              <a:rPr lang="es-ES" sz="2800" b="1" dirty="0" smtClean="0"/>
              <a:t> responses </a:t>
            </a:r>
            <a:r>
              <a:rPr lang="es-ES" sz="2800" b="1" dirty="0" err="1" smtClean="0"/>
              <a:t>to</a:t>
            </a:r>
            <a:r>
              <a:rPr lang="es-ES" sz="2800" b="1" dirty="0" smtClean="0"/>
              <a:t>  </a:t>
            </a:r>
          </a:p>
          <a:p>
            <a:r>
              <a:rPr lang="es-ES" sz="2800" b="1" dirty="0" err="1" smtClean="0"/>
              <a:t>environmental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change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-181182" y="500042"/>
            <a:ext cx="9325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   </a:t>
            </a:r>
            <a:r>
              <a:rPr lang="es-ES" sz="2800" b="1" dirty="0" smtClean="0">
                <a:solidFill>
                  <a:srgbClr val="FF0000"/>
                </a:solidFill>
              </a:rPr>
              <a:t>N </a:t>
            </a:r>
            <a:r>
              <a:rPr lang="es-ES" sz="2800" b="1" dirty="0" err="1" smtClean="0">
                <a:solidFill>
                  <a:srgbClr val="FF0000"/>
                </a:solidFill>
              </a:rPr>
              <a:t>eutrophication</a:t>
            </a:r>
            <a:r>
              <a:rPr lang="es-ES" sz="2800" b="1" dirty="0" smtClean="0">
                <a:solidFill>
                  <a:srgbClr val="FF0000"/>
                </a:solidFill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</a:rPr>
              <a:t>threatens</a:t>
            </a:r>
            <a:r>
              <a:rPr lang="es-ES" sz="2800" b="1" dirty="0" smtClean="0">
                <a:solidFill>
                  <a:srgbClr val="FF0000"/>
                </a:solidFill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</a:rPr>
              <a:t>to</a:t>
            </a:r>
            <a:r>
              <a:rPr lang="es-ES" sz="2800" b="1" dirty="0" smtClean="0">
                <a:solidFill>
                  <a:srgbClr val="FF0000"/>
                </a:solidFill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</a:rPr>
              <a:t>shift</a:t>
            </a:r>
            <a:r>
              <a:rPr lang="es-ES" sz="2800" b="1" dirty="0" smtClean="0">
                <a:solidFill>
                  <a:srgbClr val="FF0000"/>
                </a:solidFill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</a:rPr>
              <a:t>the</a:t>
            </a:r>
            <a:r>
              <a:rPr lang="es-ES" sz="2800" b="1" dirty="0" smtClean="0">
                <a:solidFill>
                  <a:srgbClr val="FF0000"/>
                </a:solidFill>
              </a:rPr>
              <a:t> global </a:t>
            </a:r>
            <a:r>
              <a:rPr lang="es-ES" sz="2800" b="1" dirty="0" err="1" smtClean="0">
                <a:solidFill>
                  <a:srgbClr val="FF0000"/>
                </a:solidFill>
              </a:rPr>
              <a:t>stoichiometry</a:t>
            </a:r>
            <a:endParaRPr lang="es-ES" sz="2800" b="1" dirty="0">
              <a:solidFill>
                <a:srgbClr val="FF000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3816425" cy="515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3286" y="1412776"/>
            <a:ext cx="4344688" cy="461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3563888" y="5877272"/>
            <a:ext cx="1377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smtClean="0"/>
              <a:t>Peñuelas et al. (2012)</a:t>
            </a:r>
          </a:p>
          <a:p>
            <a:r>
              <a:rPr lang="es-ES" sz="1000" b="1" dirty="0" smtClean="0"/>
              <a:t>Global Change Biology</a:t>
            </a:r>
            <a:endParaRPr lang="es-ES" sz="10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2214546" y="0"/>
            <a:ext cx="6077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err="1" smtClean="0"/>
              <a:t>Changing</a:t>
            </a:r>
            <a:r>
              <a:rPr lang="es-ES" sz="3200" b="1" dirty="0" smtClean="0"/>
              <a:t> </a:t>
            </a:r>
            <a:r>
              <a:rPr lang="es-ES" sz="3200" b="1" dirty="0" err="1" smtClean="0"/>
              <a:t>from</a:t>
            </a:r>
            <a:r>
              <a:rPr lang="es-ES" sz="3200" b="1" dirty="0" smtClean="0"/>
              <a:t> local </a:t>
            </a:r>
            <a:r>
              <a:rPr lang="es-ES" sz="3200" b="1" dirty="0" err="1" smtClean="0"/>
              <a:t>to</a:t>
            </a:r>
            <a:r>
              <a:rPr lang="es-ES" sz="3200" b="1" dirty="0" smtClean="0"/>
              <a:t> global </a:t>
            </a:r>
            <a:r>
              <a:rPr lang="es-ES" sz="3200" b="1" dirty="0" err="1" smtClean="0"/>
              <a:t>scale</a:t>
            </a:r>
            <a:endParaRPr lang="es-E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000232" y="1071546"/>
            <a:ext cx="4710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Number of “Web of Science” studies reporting effects of  </a:t>
            </a:r>
          </a:p>
          <a:p>
            <a:pPr algn="ctr"/>
            <a:r>
              <a:rPr lang="en-GB" sz="1200" b="1" dirty="0" smtClean="0"/>
              <a:t>changes in N:P ratios and its effects on ecosystems  </a:t>
            </a:r>
          </a:p>
          <a:p>
            <a:pPr algn="ctr"/>
            <a:r>
              <a:rPr lang="en-GB" sz="1200" b="1" dirty="0" smtClean="0"/>
              <a:t>species composition and function</a:t>
            </a:r>
            <a:endParaRPr lang="es-ES" sz="1200" b="1" dirty="0"/>
          </a:p>
        </p:txBody>
      </p:sp>
      <p:sp>
        <p:nvSpPr>
          <p:cNvPr id="5" name="4 Cerrar llave"/>
          <p:cNvSpPr/>
          <p:nvPr/>
        </p:nvSpPr>
        <p:spPr>
          <a:xfrm rot="16200000">
            <a:off x="3978742" y="21730"/>
            <a:ext cx="360040" cy="3888432"/>
          </a:xfrm>
          <a:prstGeom prst="rightBrac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143116"/>
            <a:ext cx="4595599" cy="393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683568" y="188640"/>
            <a:ext cx="7864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 err="1" smtClean="0">
                <a:solidFill>
                  <a:srgbClr val="FF0000"/>
                </a:solidFill>
              </a:rPr>
              <a:t>Human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induced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chsnges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on</a:t>
            </a:r>
            <a:r>
              <a:rPr lang="es-ES" sz="2000" b="1" dirty="0" smtClean="0">
                <a:solidFill>
                  <a:srgbClr val="FF0000"/>
                </a:solidFill>
              </a:rPr>
              <a:t> N/P ratios are </a:t>
            </a:r>
            <a:r>
              <a:rPr lang="es-ES" sz="2000" b="1" dirty="0" err="1" smtClean="0">
                <a:solidFill>
                  <a:srgbClr val="FF0000"/>
                </a:solidFill>
              </a:rPr>
              <a:t>already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altering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ecosystems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s-ES" sz="2000" b="1" dirty="0" err="1" smtClean="0">
                <a:solidFill>
                  <a:srgbClr val="FF0000"/>
                </a:solidFill>
              </a:rPr>
              <a:t>function</a:t>
            </a:r>
            <a:r>
              <a:rPr lang="es-ES" sz="2000" b="1" dirty="0" smtClean="0">
                <a:solidFill>
                  <a:srgbClr val="FF0000"/>
                </a:solidFill>
              </a:rPr>
              <a:t> and </a:t>
            </a:r>
            <a:r>
              <a:rPr lang="es-ES" sz="2000" b="1" dirty="0" err="1" smtClean="0">
                <a:solidFill>
                  <a:srgbClr val="FF0000"/>
                </a:solidFill>
              </a:rPr>
              <a:t>biodiversity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by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the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impacts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on</a:t>
            </a:r>
            <a:r>
              <a:rPr lang="es-ES" sz="2000" b="1" dirty="0" smtClean="0">
                <a:solidFill>
                  <a:srgbClr val="FF0000"/>
                </a:solidFill>
              </a:rPr>
              <a:t> N/P ratio </a:t>
            </a:r>
            <a:r>
              <a:rPr lang="es-ES" sz="2000" b="1" dirty="0" err="1" smtClean="0">
                <a:solidFill>
                  <a:srgbClr val="FF0000"/>
                </a:solidFill>
              </a:rPr>
              <a:t>is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already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occuring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857488" y="6072206"/>
            <a:ext cx="2055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smtClean="0"/>
              <a:t>Peñuelas et al. (2013)</a:t>
            </a:r>
          </a:p>
          <a:p>
            <a:r>
              <a:rPr lang="es-ES" sz="1000" b="1" dirty="0" err="1" smtClean="0"/>
              <a:t>Natre</a:t>
            </a:r>
            <a:r>
              <a:rPr lang="es-ES" sz="1000" b="1" dirty="0" smtClean="0"/>
              <a:t> </a:t>
            </a:r>
            <a:r>
              <a:rPr lang="es-ES" sz="1000" b="1" dirty="0" err="1" smtClean="0"/>
              <a:t>Communications</a:t>
            </a:r>
            <a:r>
              <a:rPr lang="es-ES" sz="1000" b="1" dirty="0" smtClean="0"/>
              <a:t> </a:t>
            </a:r>
            <a:r>
              <a:rPr lang="es-ES" sz="1000" b="1" dirty="0" err="1" smtClean="0"/>
              <a:t>Submitted</a:t>
            </a:r>
            <a:r>
              <a:rPr lang="es-ES" dirty="0" smtClean="0"/>
              <a:t>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08720"/>
            <a:ext cx="7200800" cy="493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539552" y="188640"/>
            <a:ext cx="7384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rgbClr val="FF0000"/>
                </a:solidFill>
              </a:rPr>
              <a:t>Global P-</a:t>
            </a:r>
            <a:r>
              <a:rPr lang="es-ES" sz="2800" b="1" dirty="0" err="1" smtClean="0">
                <a:solidFill>
                  <a:srgbClr val="FF0000"/>
                </a:solidFill>
              </a:rPr>
              <a:t>cycle</a:t>
            </a:r>
            <a:r>
              <a:rPr lang="es-ES" sz="2800" b="1" dirty="0" smtClean="0">
                <a:solidFill>
                  <a:srgbClr val="FF0000"/>
                </a:solidFill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</a:rPr>
              <a:t>is</a:t>
            </a:r>
            <a:r>
              <a:rPr lang="es-ES" sz="2800" b="1" dirty="0" smtClean="0">
                <a:solidFill>
                  <a:srgbClr val="FF0000"/>
                </a:solidFill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</a:rPr>
              <a:t>being</a:t>
            </a:r>
            <a:r>
              <a:rPr lang="es-ES" sz="2800" b="1" dirty="0" smtClean="0">
                <a:solidFill>
                  <a:srgbClr val="FF0000"/>
                </a:solidFill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</a:rPr>
              <a:t>altered</a:t>
            </a:r>
            <a:r>
              <a:rPr lang="es-ES" sz="2800" b="1" dirty="0" smtClean="0">
                <a:solidFill>
                  <a:srgbClr val="FF0000"/>
                </a:solidFill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</a:rPr>
              <a:t>by</a:t>
            </a:r>
            <a:r>
              <a:rPr lang="es-ES" sz="2800" b="1" dirty="0" smtClean="0">
                <a:solidFill>
                  <a:srgbClr val="FF0000"/>
                </a:solidFill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</a:rPr>
              <a:t>human</a:t>
            </a:r>
            <a:r>
              <a:rPr lang="es-ES" sz="2800" b="1" dirty="0" smtClean="0">
                <a:solidFill>
                  <a:srgbClr val="FF0000"/>
                </a:solidFill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</a:rPr>
              <a:t>activity</a:t>
            </a:r>
            <a:endParaRPr lang="es-ES" sz="28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347864" y="5949280"/>
            <a:ext cx="2048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smtClean="0"/>
              <a:t>Peñuelas et al. (2013)</a:t>
            </a:r>
          </a:p>
          <a:p>
            <a:r>
              <a:rPr lang="es-ES" sz="1000" b="1" dirty="0" err="1" smtClean="0"/>
              <a:t>Nature</a:t>
            </a:r>
            <a:r>
              <a:rPr lang="es-ES" sz="1000" b="1" dirty="0" smtClean="0"/>
              <a:t> </a:t>
            </a:r>
            <a:r>
              <a:rPr lang="es-ES" sz="1000" b="1" dirty="0" err="1" smtClean="0"/>
              <a:t>Communicatios</a:t>
            </a:r>
            <a:r>
              <a:rPr lang="es-ES" sz="1000" b="1" dirty="0" smtClean="0"/>
              <a:t>(</a:t>
            </a:r>
            <a:r>
              <a:rPr lang="es-ES" sz="1000" b="1" dirty="0" err="1" smtClean="0"/>
              <a:t>Submitted</a:t>
            </a:r>
            <a:r>
              <a:rPr lang="es-ES" sz="1000" b="1" dirty="0" smtClean="0"/>
              <a:t>)</a:t>
            </a:r>
            <a:endParaRPr lang="es-ES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2500306"/>
            <a:ext cx="2448871" cy="244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500306"/>
            <a:ext cx="2515720" cy="2515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500306"/>
            <a:ext cx="2529970" cy="25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179512" y="0"/>
            <a:ext cx="8761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/>
              <a:t>Global </a:t>
            </a:r>
            <a:r>
              <a:rPr lang="es-ES" sz="2400" b="1" dirty="0" err="1" smtClean="0"/>
              <a:t>climate</a:t>
            </a:r>
            <a:r>
              <a:rPr lang="es-ES" sz="2400" b="1" dirty="0" smtClean="0"/>
              <a:t> and C-balance </a:t>
            </a:r>
            <a:r>
              <a:rPr lang="es-ES" sz="2400" b="1" dirty="0" err="1" smtClean="0"/>
              <a:t>models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related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to</a:t>
            </a:r>
            <a:r>
              <a:rPr lang="es-ES" sz="2400" b="1" dirty="0" smtClean="0"/>
              <a:t> global </a:t>
            </a:r>
            <a:r>
              <a:rPr lang="es-ES" sz="2400" b="1" dirty="0" err="1" smtClean="0"/>
              <a:t>change</a:t>
            </a:r>
            <a:r>
              <a:rPr lang="es-ES" sz="2400" b="1" dirty="0" smtClean="0"/>
              <a:t> </a:t>
            </a:r>
          </a:p>
          <a:p>
            <a:pPr algn="ctr"/>
            <a:r>
              <a:rPr lang="es-ES" sz="2400" b="1" dirty="0" err="1" smtClean="0"/>
              <a:t>should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include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the</a:t>
            </a:r>
            <a:r>
              <a:rPr lang="es-ES" sz="2400" b="1" dirty="0" smtClean="0"/>
              <a:t> </a:t>
            </a:r>
            <a:r>
              <a:rPr lang="es-ES" sz="2400" b="1" dirty="0" err="1" smtClean="0">
                <a:solidFill>
                  <a:srgbClr val="FF0000"/>
                </a:solidFill>
              </a:rPr>
              <a:t>changes</a:t>
            </a:r>
            <a:r>
              <a:rPr lang="es-ES" sz="2400" b="1" dirty="0" smtClean="0">
                <a:solidFill>
                  <a:srgbClr val="FF0000"/>
                </a:solidFill>
              </a:rPr>
              <a:t> in </a:t>
            </a:r>
            <a:r>
              <a:rPr lang="es-ES" sz="2400" b="1" dirty="0" err="1" smtClean="0">
                <a:solidFill>
                  <a:srgbClr val="FF0000"/>
                </a:solidFill>
              </a:rPr>
              <a:t>nutrients</a:t>
            </a:r>
            <a:r>
              <a:rPr lang="es-ES" sz="2400" b="1" dirty="0" smtClean="0">
                <a:solidFill>
                  <a:srgbClr val="FF0000"/>
                </a:solidFill>
              </a:rPr>
              <a:t> balances and </a:t>
            </a:r>
            <a:r>
              <a:rPr lang="es-ES" sz="2400" b="1" dirty="0" err="1" smtClean="0">
                <a:solidFill>
                  <a:srgbClr val="FF0000"/>
                </a:solidFill>
              </a:rPr>
              <a:t>stoichiometry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500166" y="1285860"/>
            <a:ext cx="67151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Our first attempt...</a:t>
            </a:r>
            <a:r>
              <a:rPr lang="en-GB" sz="1200" b="1" dirty="0" smtClean="0"/>
              <a:t>Projections under different scenarios of the P demands to fixing C emitted by human activities. The models used were TAXIS, HadCM3, IPSL-CM2 , IPSL-CM4-LOOP, CSM, MPI, LLNL, </a:t>
            </a:r>
          </a:p>
          <a:p>
            <a:pPr algn="ctr"/>
            <a:r>
              <a:rPr lang="en-GB" sz="1200" b="1" dirty="0" smtClean="0"/>
              <a:t>FRCGC, UMD, UVIC, CLIMBER, BERNCC</a:t>
            </a:r>
            <a:endParaRPr lang="es-ES" sz="1200" b="1" dirty="0"/>
          </a:p>
        </p:txBody>
      </p:sp>
      <p:sp>
        <p:nvSpPr>
          <p:cNvPr id="9" name="8 Cerrar llave"/>
          <p:cNvSpPr/>
          <p:nvPr/>
        </p:nvSpPr>
        <p:spPr>
          <a:xfrm rot="16200000">
            <a:off x="4413070" y="-412598"/>
            <a:ext cx="360040" cy="5328592"/>
          </a:xfrm>
          <a:prstGeom prst="rightBrac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2699792" y="5949280"/>
            <a:ext cx="1842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smtClean="0"/>
              <a:t>Peñuelas </a:t>
            </a:r>
            <a:r>
              <a:rPr lang="es-ES" sz="1000" b="1" i="1" dirty="0" smtClean="0"/>
              <a:t>et al</a:t>
            </a:r>
            <a:r>
              <a:rPr lang="es-ES" sz="1000" b="1" dirty="0" smtClean="0"/>
              <a:t>. (2013)</a:t>
            </a:r>
          </a:p>
          <a:p>
            <a:r>
              <a:rPr lang="es-ES" sz="1000" b="1" dirty="0" err="1" smtClean="0"/>
              <a:t>Nature</a:t>
            </a:r>
            <a:r>
              <a:rPr lang="es-ES" sz="1000" b="1" dirty="0" smtClean="0"/>
              <a:t> </a:t>
            </a:r>
            <a:r>
              <a:rPr lang="es-ES" sz="1000" b="1" dirty="0" err="1" smtClean="0"/>
              <a:t>Geoscience</a:t>
            </a:r>
            <a:r>
              <a:rPr lang="es-ES" sz="1000" b="1" dirty="0" smtClean="0"/>
              <a:t> (</a:t>
            </a:r>
            <a:r>
              <a:rPr lang="es-ES" sz="1000" b="1" dirty="0" err="1" smtClean="0"/>
              <a:t>submitted</a:t>
            </a:r>
            <a:r>
              <a:rPr lang="es-ES" sz="1000" b="1" dirty="0" smtClean="0"/>
              <a:t>)</a:t>
            </a:r>
            <a:endParaRPr lang="es-ES" sz="10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500034" y="5072074"/>
            <a:ext cx="8064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 smtClean="0"/>
              <a:t>Phosphorus</a:t>
            </a:r>
            <a:r>
              <a:rPr lang="es-ES" b="1" dirty="0" smtClean="0"/>
              <a:t> and N/P ratio </a:t>
            </a:r>
            <a:r>
              <a:rPr lang="es-ES" b="1" dirty="0" err="1" smtClean="0"/>
              <a:t>could</a:t>
            </a:r>
            <a:r>
              <a:rPr lang="es-ES" b="1" dirty="0" smtClean="0"/>
              <a:t> </a:t>
            </a:r>
            <a:r>
              <a:rPr lang="es-ES" b="1" dirty="0" err="1" smtClean="0"/>
              <a:t>be</a:t>
            </a:r>
            <a:r>
              <a:rPr lang="es-ES" b="1" dirty="0" smtClean="0"/>
              <a:t> </a:t>
            </a:r>
            <a:r>
              <a:rPr lang="es-ES" b="1" dirty="0" err="1" smtClean="0"/>
              <a:t>gaining</a:t>
            </a:r>
            <a:r>
              <a:rPr lang="es-ES" b="1" dirty="0" smtClean="0"/>
              <a:t> role in global </a:t>
            </a:r>
            <a:r>
              <a:rPr lang="es-ES" b="1" dirty="0" err="1" smtClean="0"/>
              <a:t>capacity</a:t>
            </a:r>
            <a:r>
              <a:rPr lang="es-ES" b="1" dirty="0" smtClean="0"/>
              <a:t> </a:t>
            </a:r>
            <a:r>
              <a:rPr lang="es-ES" b="1" dirty="0" err="1" smtClean="0"/>
              <a:t>to</a:t>
            </a:r>
            <a:r>
              <a:rPr lang="es-ES" b="1" dirty="0" smtClean="0"/>
              <a:t>  C </a:t>
            </a:r>
            <a:r>
              <a:rPr lang="es-ES" b="1" dirty="0" err="1" smtClean="0"/>
              <a:t>fixation</a:t>
            </a:r>
            <a:r>
              <a:rPr lang="es-ES" b="1" dirty="0" smtClean="0"/>
              <a:t> and</a:t>
            </a:r>
          </a:p>
          <a:p>
            <a:pPr algn="ctr"/>
            <a:r>
              <a:rPr lang="es-ES" b="1" dirty="0" err="1" smtClean="0"/>
              <a:t>consequently</a:t>
            </a:r>
            <a:r>
              <a:rPr lang="es-ES" b="1" dirty="0" smtClean="0"/>
              <a:t> in </a:t>
            </a:r>
            <a:r>
              <a:rPr lang="es-ES" b="1" dirty="0" err="1" smtClean="0"/>
              <a:t>the</a:t>
            </a:r>
            <a:r>
              <a:rPr lang="es-ES" b="1" dirty="0" smtClean="0"/>
              <a:t> global </a:t>
            </a:r>
            <a:r>
              <a:rPr lang="es-ES" b="1" dirty="0" err="1" smtClean="0"/>
              <a:t>climatic</a:t>
            </a:r>
            <a:r>
              <a:rPr lang="es-ES" b="1" dirty="0" smtClean="0"/>
              <a:t> control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3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3568" y="1556792"/>
            <a:ext cx="70428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err="1" smtClean="0">
                <a:solidFill>
                  <a:srgbClr val="FF0000"/>
                </a:solidFill>
              </a:rPr>
              <a:t>Ecometabolomics-stoichiometric</a:t>
            </a:r>
            <a:r>
              <a:rPr lang="es-ES" sz="3200" b="1" dirty="0" smtClean="0">
                <a:solidFill>
                  <a:srgbClr val="FF0000"/>
                </a:solidFill>
              </a:rPr>
              <a:t> </a:t>
            </a:r>
            <a:r>
              <a:rPr lang="es-ES" sz="3200" b="1" dirty="0" err="1" smtClean="0">
                <a:solidFill>
                  <a:srgbClr val="FF0000"/>
                </a:solidFill>
              </a:rPr>
              <a:t>studies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23528" y="476672"/>
            <a:ext cx="8238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A new </a:t>
            </a:r>
            <a:r>
              <a:rPr lang="es-ES" sz="2800" b="1" dirty="0" err="1" smtClean="0"/>
              <a:t>tool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to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study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plant</a:t>
            </a:r>
            <a:r>
              <a:rPr lang="es-ES" sz="2800" b="1" dirty="0" smtClean="0"/>
              <a:t> responses </a:t>
            </a:r>
            <a:r>
              <a:rPr lang="es-ES" sz="2800" b="1" dirty="0" err="1" smtClean="0"/>
              <a:t>to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climate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change</a:t>
            </a:r>
            <a:endParaRPr lang="es-ES" sz="2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2195736" y="2060848"/>
            <a:ext cx="40241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 err="1" smtClean="0">
                <a:solidFill>
                  <a:srgbClr val="FF0000"/>
                </a:solidFill>
              </a:rPr>
              <a:t>Whole</a:t>
            </a:r>
            <a:r>
              <a:rPr lang="es-ES" sz="2000" b="1" dirty="0" smtClean="0">
                <a:solidFill>
                  <a:srgbClr val="FF0000"/>
                </a:solidFill>
              </a:rPr>
              <a:t> elemental </a:t>
            </a:r>
            <a:r>
              <a:rPr lang="es-ES" sz="2000" b="1" dirty="0" err="1" smtClean="0">
                <a:solidFill>
                  <a:srgbClr val="FF0000"/>
                </a:solidFill>
              </a:rPr>
              <a:t>composition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shifts</a:t>
            </a:r>
            <a:endParaRPr lang="es-ES" sz="2000" b="1" dirty="0" smtClean="0">
              <a:solidFill>
                <a:srgbClr val="FF0000"/>
              </a:solidFill>
            </a:endParaRPr>
          </a:p>
          <a:p>
            <a:pPr algn="ctr"/>
            <a:r>
              <a:rPr lang="es-ES" sz="2000" b="1" dirty="0" err="1" smtClean="0">
                <a:solidFill>
                  <a:srgbClr val="FF0000"/>
                </a:solidFill>
              </a:rPr>
              <a:t>Whole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metabolome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shifts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403648" y="3284984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 smtClean="0">
                <a:solidFill>
                  <a:srgbClr val="00FF00"/>
                </a:solidFill>
              </a:rPr>
              <a:t>Sensitive</a:t>
            </a:r>
            <a:r>
              <a:rPr lang="es-ES" b="1" dirty="0" smtClean="0">
                <a:solidFill>
                  <a:srgbClr val="00FF00"/>
                </a:solidFill>
              </a:rPr>
              <a:t> </a:t>
            </a:r>
            <a:r>
              <a:rPr lang="es-ES" b="1" dirty="0" err="1" smtClean="0">
                <a:solidFill>
                  <a:srgbClr val="00FF00"/>
                </a:solidFill>
              </a:rPr>
              <a:t>traits</a:t>
            </a:r>
            <a:r>
              <a:rPr lang="es-ES" b="1" dirty="0" smtClean="0">
                <a:solidFill>
                  <a:srgbClr val="00FF00"/>
                </a:solidFill>
              </a:rPr>
              <a:t> </a:t>
            </a:r>
            <a:r>
              <a:rPr lang="es-ES" b="1" dirty="0" err="1" smtClean="0">
                <a:solidFill>
                  <a:srgbClr val="00FF00"/>
                </a:solidFill>
              </a:rPr>
              <a:t>to</a:t>
            </a:r>
            <a:r>
              <a:rPr lang="es-ES" b="1" dirty="0" smtClean="0">
                <a:solidFill>
                  <a:srgbClr val="00FF00"/>
                </a:solidFill>
              </a:rPr>
              <a:t> </a:t>
            </a:r>
            <a:r>
              <a:rPr lang="es-ES" b="1" dirty="0" err="1" smtClean="0">
                <a:solidFill>
                  <a:srgbClr val="00FF00"/>
                </a:solidFill>
              </a:rPr>
              <a:t>detect</a:t>
            </a:r>
            <a:r>
              <a:rPr lang="es-ES" b="1" dirty="0" smtClean="0">
                <a:solidFill>
                  <a:srgbClr val="00FF00"/>
                </a:solidFill>
              </a:rPr>
              <a:t> </a:t>
            </a:r>
            <a:r>
              <a:rPr lang="es-ES" b="1" dirty="0" err="1" smtClean="0">
                <a:solidFill>
                  <a:srgbClr val="00FF00"/>
                </a:solidFill>
              </a:rPr>
              <a:t>dynamic</a:t>
            </a:r>
            <a:r>
              <a:rPr lang="es-ES" b="1" dirty="0" smtClean="0">
                <a:solidFill>
                  <a:srgbClr val="00FF00"/>
                </a:solidFill>
              </a:rPr>
              <a:t> </a:t>
            </a:r>
            <a:r>
              <a:rPr lang="es-ES" b="1" dirty="0" err="1" smtClean="0">
                <a:solidFill>
                  <a:srgbClr val="00FF00"/>
                </a:solidFill>
              </a:rPr>
              <a:t>plant</a:t>
            </a:r>
            <a:r>
              <a:rPr lang="es-ES" b="1" dirty="0" smtClean="0">
                <a:solidFill>
                  <a:srgbClr val="00FF00"/>
                </a:solidFill>
              </a:rPr>
              <a:t> responses</a:t>
            </a:r>
            <a:endParaRPr lang="es-ES" b="1" dirty="0">
              <a:solidFill>
                <a:srgbClr val="00FF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142976" y="400050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 smtClean="0">
                <a:solidFill>
                  <a:srgbClr val="00FF00"/>
                </a:solidFill>
              </a:rPr>
              <a:t>Improvement</a:t>
            </a:r>
            <a:r>
              <a:rPr lang="es-ES" b="1" dirty="0" smtClean="0">
                <a:solidFill>
                  <a:srgbClr val="00FF00"/>
                </a:solidFill>
              </a:rPr>
              <a:t> of </a:t>
            </a:r>
            <a:r>
              <a:rPr lang="es-ES" b="1" dirty="0" err="1" smtClean="0">
                <a:solidFill>
                  <a:srgbClr val="00FF00"/>
                </a:solidFill>
              </a:rPr>
              <a:t>the</a:t>
            </a:r>
            <a:r>
              <a:rPr lang="es-ES" b="1" dirty="0" smtClean="0">
                <a:solidFill>
                  <a:srgbClr val="00FF00"/>
                </a:solidFill>
              </a:rPr>
              <a:t> </a:t>
            </a:r>
            <a:r>
              <a:rPr lang="es-ES" b="1" dirty="0" err="1" smtClean="0">
                <a:solidFill>
                  <a:srgbClr val="00FF00"/>
                </a:solidFill>
              </a:rPr>
              <a:t>knowledge</a:t>
            </a:r>
            <a:r>
              <a:rPr lang="es-ES" b="1" dirty="0" smtClean="0">
                <a:solidFill>
                  <a:srgbClr val="00FF00"/>
                </a:solidFill>
              </a:rPr>
              <a:t> of </a:t>
            </a:r>
            <a:r>
              <a:rPr lang="es-ES" b="1" dirty="0" err="1" smtClean="0">
                <a:solidFill>
                  <a:srgbClr val="00FF00"/>
                </a:solidFill>
              </a:rPr>
              <a:t>the</a:t>
            </a:r>
            <a:r>
              <a:rPr lang="es-ES" b="1" dirty="0" smtClean="0">
                <a:solidFill>
                  <a:srgbClr val="00FF00"/>
                </a:solidFill>
              </a:rPr>
              <a:t> </a:t>
            </a:r>
            <a:r>
              <a:rPr lang="es-ES" b="1" dirty="0" err="1" smtClean="0">
                <a:solidFill>
                  <a:srgbClr val="00FF00"/>
                </a:solidFill>
              </a:rPr>
              <a:t>functional</a:t>
            </a:r>
            <a:r>
              <a:rPr lang="es-ES" b="1" dirty="0" smtClean="0">
                <a:solidFill>
                  <a:srgbClr val="00FF00"/>
                </a:solidFill>
              </a:rPr>
              <a:t> </a:t>
            </a:r>
            <a:r>
              <a:rPr lang="es-ES" b="1" dirty="0" err="1" smtClean="0">
                <a:solidFill>
                  <a:srgbClr val="00FF00"/>
                </a:solidFill>
              </a:rPr>
              <a:t>mechanisms</a:t>
            </a:r>
            <a:r>
              <a:rPr lang="es-ES" b="1" dirty="0" smtClean="0">
                <a:solidFill>
                  <a:srgbClr val="00FF00"/>
                </a:solidFill>
              </a:rPr>
              <a:t> </a:t>
            </a:r>
          </a:p>
          <a:p>
            <a:pPr algn="ctr"/>
            <a:r>
              <a:rPr lang="es-ES" b="1" dirty="0" smtClean="0">
                <a:solidFill>
                  <a:srgbClr val="00FF00"/>
                </a:solidFill>
              </a:rPr>
              <a:t>           </a:t>
            </a:r>
            <a:r>
              <a:rPr lang="es-ES" b="1" dirty="0" err="1" smtClean="0">
                <a:solidFill>
                  <a:srgbClr val="00FF00"/>
                </a:solidFill>
              </a:rPr>
              <a:t>underliying</a:t>
            </a:r>
            <a:r>
              <a:rPr lang="es-ES" b="1" dirty="0" smtClean="0">
                <a:solidFill>
                  <a:srgbClr val="00FF00"/>
                </a:solidFill>
              </a:rPr>
              <a:t> </a:t>
            </a:r>
            <a:r>
              <a:rPr lang="es-ES" b="1" dirty="0" err="1" smtClean="0">
                <a:solidFill>
                  <a:srgbClr val="00FF00"/>
                </a:solidFill>
              </a:rPr>
              <a:t>plant</a:t>
            </a:r>
            <a:r>
              <a:rPr lang="es-ES" b="1" dirty="0" smtClean="0">
                <a:solidFill>
                  <a:srgbClr val="00FF00"/>
                </a:solidFill>
              </a:rPr>
              <a:t> responses (</a:t>
            </a:r>
            <a:r>
              <a:rPr lang="es-ES" b="1" dirty="0" err="1" smtClean="0">
                <a:solidFill>
                  <a:srgbClr val="00FF00"/>
                </a:solidFill>
              </a:rPr>
              <a:t>growth</a:t>
            </a:r>
            <a:r>
              <a:rPr lang="es-ES" b="1" dirty="0" smtClean="0">
                <a:solidFill>
                  <a:srgbClr val="00FF00"/>
                </a:solidFill>
              </a:rPr>
              <a:t>, </a:t>
            </a:r>
            <a:r>
              <a:rPr lang="es-ES" b="1" dirty="0" err="1" smtClean="0">
                <a:solidFill>
                  <a:srgbClr val="00FF00"/>
                </a:solidFill>
              </a:rPr>
              <a:t>storage</a:t>
            </a:r>
            <a:r>
              <a:rPr lang="es-ES" b="1" dirty="0" smtClean="0">
                <a:solidFill>
                  <a:srgbClr val="00FF00"/>
                </a:solidFill>
              </a:rPr>
              <a:t>, </a:t>
            </a:r>
            <a:r>
              <a:rPr lang="es-ES" b="1" dirty="0" err="1" smtClean="0">
                <a:solidFill>
                  <a:srgbClr val="00FF00"/>
                </a:solidFill>
              </a:rPr>
              <a:t>defense</a:t>
            </a:r>
            <a:r>
              <a:rPr lang="es-ES" b="1" dirty="0" smtClean="0">
                <a:solidFill>
                  <a:srgbClr val="00FF00"/>
                </a:solidFill>
              </a:rPr>
              <a:t>, </a:t>
            </a:r>
            <a:r>
              <a:rPr lang="es-ES" b="1" dirty="0" err="1" smtClean="0">
                <a:solidFill>
                  <a:srgbClr val="00FF00"/>
                </a:solidFill>
              </a:rPr>
              <a:t>antistress</a:t>
            </a:r>
            <a:r>
              <a:rPr lang="es-ES" b="1" dirty="0" smtClean="0">
                <a:solidFill>
                  <a:srgbClr val="00FF00"/>
                </a:solidFill>
              </a:rPr>
              <a:t>….)</a:t>
            </a:r>
            <a:endParaRPr lang="es-ES" b="1" dirty="0">
              <a:solidFill>
                <a:srgbClr val="00FF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500166" y="4929198"/>
            <a:ext cx="657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 smtClean="0">
                <a:solidFill>
                  <a:srgbClr val="00FF00"/>
                </a:solidFill>
              </a:rPr>
              <a:t>Clues</a:t>
            </a:r>
            <a:r>
              <a:rPr lang="es-ES" b="1" dirty="0" smtClean="0">
                <a:solidFill>
                  <a:srgbClr val="00FF00"/>
                </a:solidFill>
              </a:rPr>
              <a:t> </a:t>
            </a:r>
            <a:r>
              <a:rPr lang="es-ES" b="1" dirty="0" err="1" smtClean="0">
                <a:solidFill>
                  <a:srgbClr val="00FF00"/>
                </a:solidFill>
              </a:rPr>
              <a:t>on</a:t>
            </a:r>
            <a:r>
              <a:rPr lang="es-ES" b="1" dirty="0" smtClean="0">
                <a:solidFill>
                  <a:srgbClr val="00FF00"/>
                </a:solidFill>
              </a:rPr>
              <a:t> </a:t>
            </a:r>
            <a:r>
              <a:rPr lang="es-ES" b="1" dirty="0" err="1" smtClean="0">
                <a:solidFill>
                  <a:srgbClr val="00FF00"/>
                </a:solidFill>
              </a:rPr>
              <a:t>further</a:t>
            </a:r>
            <a:r>
              <a:rPr lang="es-ES" b="1" dirty="0" smtClean="0">
                <a:solidFill>
                  <a:srgbClr val="00FF00"/>
                </a:solidFill>
              </a:rPr>
              <a:t> </a:t>
            </a:r>
            <a:r>
              <a:rPr lang="es-ES" b="1" dirty="0" err="1" smtClean="0">
                <a:solidFill>
                  <a:srgbClr val="00FF00"/>
                </a:solidFill>
              </a:rPr>
              <a:t>consequences</a:t>
            </a:r>
            <a:r>
              <a:rPr lang="es-ES" b="1" dirty="0" smtClean="0">
                <a:solidFill>
                  <a:srgbClr val="00FF00"/>
                </a:solidFill>
              </a:rPr>
              <a:t> </a:t>
            </a:r>
            <a:r>
              <a:rPr lang="es-ES" b="1" dirty="0" err="1" smtClean="0">
                <a:solidFill>
                  <a:srgbClr val="00FF00"/>
                </a:solidFill>
              </a:rPr>
              <a:t>throughout</a:t>
            </a:r>
            <a:r>
              <a:rPr lang="es-ES" b="1" dirty="0" smtClean="0">
                <a:solidFill>
                  <a:srgbClr val="00FF00"/>
                </a:solidFill>
              </a:rPr>
              <a:t> </a:t>
            </a:r>
            <a:r>
              <a:rPr lang="es-ES" b="1" dirty="0" err="1" smtClean="0">
                <a:solidFill>
                  <a:srgbClr val="00FF00"/>
                </a:solidFill>
              </a:rPr>
              <a:t>trophic</a:t>
            </a:r>
            <a:r>
              <a:rPr lang="es-ES" b="1" dirty="0" smtClean="0">
                <a:solidFill>
                  <a:srgbClr val="00FF00"/>
                </a:solidFill>
              </a:rPr>
              <a:t> web</a:t>
            </a:r>
            <a:endParaRPr lang="es-ES" b="1" dirty="0">
              <a:solidFill>
                <a:srgbClr val="00FF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428728" y="5786454"/>
            <a:ext cx="806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 smtClean="0">
                <a:solidFill>
                  <a:srgbClr val="00FF00"/>
                </a:solidFill>
              </a:rPr>
              <a:t>Useful</a:t>
            </a:r>
            <a:r>
              <a:rPr lang="es-ES" b="1" dirty="0" smtClean="0">
                <a:solidFill>
                  <a:srgbClr val="00FF00"/>
                </a:solidFill>
              </a:rPr>
              <a:t> </a:t>
            </a:r>
            <a:r>
              <a:rPr lang="es-ES" b="1" dirty="0" err="1" smtClean="0">
                <a:solidFill>
                  <a:srgbClr val="00FF00"/>
                </a:solidFill>
              </a:rPr>
              <a:t>information</a:t>
            </a:r>
            <a:r>
              <a:rPr lang="es-ES" b="1" dirty="0" smtClean="0">
                <a:solidFill>
                  <a:srgbClr val="00FF00"/>
                </a:solidFill>
              </a:rPr>
              <a:t> </a:t>
            </a:r>
            <a:r>
              <a:rPr lang="es-ES" b="1" dirty="0" err="1" smtClean="0">
                <a:solidFill>
                  <a:srgbClr val="00FF00"/>
                </a:solidFill>
              </a:rPr>
              <a:t>to</a:t>
            </a:r>
            <a:r>
              <a:rPr lang="es-ES" b="1" dirty="0" smtClean="0">
                <a:solidFill>
                  <a:srgbClr val="00FF00"/>
                </a:solidFill>
              </a:rPr>
              <a:t> </a:t>
            </a:r>
            <a:r>
              <a:rPr lang="es-ES" b="1" dirty="0" err="1" smtClean="0">
                <a:solidFill>
                  <a:srgbClr val="00FF00"/>
                </a:solidFill>
              </a:rPr>
              <a:t>improve</a:t>
            </a:r>
            <a:r>
              <a:rPr lang="es-ES" b="1" dirty="0" smtClean="0">
                <a:solidFill>
                  <a:srgbClr val="00FF00"/>
                </a:solidFill>
              </a:rPr>
              <a:t> global elemental </a:t>
            </a:r>
            <a:r>
              <a:rPr lang="es-ES" b="1" dirty="0" err="1" smtClean="0">
                <a:solidFill>
                  <a:srgbClr val="00FF00"/>
                </a:solidFill>
              </a:rPr>
              <a:t>budgets</a:t>
            </a:r>
            <a:r>
              <a:rPr lang="es-ES" b="1" dirty="0" smtClean="0">
                <a:solidFill>
                  <a:srgbClr val="00FF00"/>
                </a:solidFill>
              </a:rPr>
              <a:t> (C, N, P,..) and </a:t>
            </a:r>
          </a:p>
          <a:p>
            <a:pPr algn="ctr"/>
            <a:r>
              <a:rPr lang="es-ES" b="1" dirty="0" err="1" smtClean="0">
                <a:solidFill>
                  <a:srgbClr val="00FF00"/>
                </a:solidFill>
              </a:rPr>
              <a:t>climatic</a:t>
            </a:r>
            <a:r>
              <a:rPr lang="es-ES" b="1" dirty="0" smtClean="0">
                <a:solidFill>
                  <a:srgbClr val="00FF00"/>
                </a:solidFill>
              </a:rPr>
              <a:t> </a:t>
            </a:r>
            <a:r>
              <a:rPr lang="es-ES" b="1" dirty="0" err="1" smtClean="0">
                <a:solidFill>
                  <a:srgbClr val="00FF00"/>
                </a:solidFill>
              </a:rPr>
              <a:t>models</a:t>
            </a:r>
            <a:endParaRPr lang="es-ES" b="1" dirty="0">
              <a:solidFill>
                <a:srgbClr val="00FF00"/>
              </a:solidFill>
            </a:endParaRPr>
          </a:p>
        </p:txBody>
      </p:sp>
      <p:cxnSp>
        <p:nvCxnSpPr>
          <p:cNvPr id="15" name="14 Conector recto"/>
          <p:cNvCxnSpPr>
            <a:stCxn id="8" idx="2"/>
          </p:cNvCxnSpPr>
          <p:nvPr/>
        </p:nvCxnSpPr>
        <p:spPr>
          <a:xfrm>
            <a:off x="4207794" y="2768734"/>
            <a:ext cx="4166" cy="2282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 rot="10800000" flipV="1">
            <a:off x="1571604" y="2996952"/>
            <a:ext cx="2640356" cy="34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1571604" y="3000372"/>
            <a:ext cx="0" cy="5040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Rectángulo"/>
          <p:cNvSpPr/>
          <p:nvPr/>
        </p:nvSpPr>
        <p:spPr>
          <a:xfrm>
            <a:off x="1979712" y="3284984"/>
            <a:ext cx="5256584" cy="43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Rectángulo"/>
          <p:cNvSpPr/>
          <p:nvPr/>
        </p:nvSpPr>
        <p:spPr>
          <a:xfrm>
            <a:off x="1979712" y="4005064"/>
            <a:ext cx="7056784" cy="6480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Rectángulo"/>
          <p:cNvSpPr/>
          <p:nvPr/>
        </p:nvSpPr>
        <p:spPr>
          <a:xfrm>
            <a:off x="1979712" y="4929198"/>
            <a:ext cx="6449940" cy="5160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Rectángulo"/>
          <p:cNvSpPr/>
          <p:nvPr/>
        </p:nvSpPr>
        <p:spPr>
          <a:xfrm>
            <a:off x="1979712" y="5733256"/>
            <a:ext cx="6950006" cy="72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7" name="26 Conector recto de flecha"/>
          <p:cNvCxnSpPr/>
          <p:nvPr/>
        </p:nvCxnSpPr>
        <p:spPr>
          <a:xfrm>
            <a:off x="1571604" y="3500438"/>
            <a:ext cx="408108" cy="57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1571604" y="3500438"/>
            <a:ext cx="0" cy="8272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>
            <a:endCxn id="23" idx="1"/>
          </p:cNvCxnSpPr>
          <p:nvPr/>
        </p:nvCxnSpPr>
        <p:spPr>
          <a:xfrm>
            <a:off x="1571604" y="4286256"/>
            <a:ext cx="40810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"/>
          <p:cNvCxnSpPr/>
          <p:nvPr/>
        </p:nvCxnSpPr>
        <p:spPr>
          <a:xfrm rot="5400000">
            <a:off x="1143770" y="4714090"/>
            <a:ext cx="85725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>
            <a:endCxn id="24" idx="1"/>
          </p:cNvCxnSpPr>
          <p:nvPr/>
        </p:nvCxnSpPr>
        <p:spPr>
          <a:xfrm>
            <a:off x="1571604" y="5143512"/>
            <a:ext cx="40810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 rot="5400000">
            <a:off x="1072332" y="5571346"/>
            <a:ext cx="100013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>
            <a:endCxn id="25" idx="1"/>
          </p:cNvCxnSpPr>
          <p:nvPr/>
        </p:nvCxnSpPr>
        <p:spPr>
          <a:xfrm>
            <a:off x="1571604" y="6072206"/>
            <a:ext cx="40810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2" grpId="0"/>
      <p:bldP spid="13" grpId="0"/>
      <p:bldP spid="22" grpId="0" animBg="1"/>
      <p:bldP spid="2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5858" y="260648"/>
            <a:ext cx="353859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13 CuadroTexto"/>
          <p:cNvSpPr txBox="1"/>
          <p:nvPr/>
        </p:nvSpPr>
        <p:spPr>
          <a:xfrm>
            <a:off x="1475656" y="4293096"/>
            <a:ext cx="676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Thank</a:t>
            </a:r>
            <a:r>
              <a:rPr lang="es-ES" b="1" dirty="0" smtClean="0"/>
              <a:t> </a:t>
            </a:r>
            <a:r>
              <a:rPr lang="es-ES" b="1" dirty="0" err="1" smtClean="0"/>
              <a:t>you</a:t>
            </a:r>
            <a:r>
              <a:rPr lang="es-ES" b="1" dirty="0" smtClean="0"/>
              <a:t> </a:t>
            </a:r>
            <a:r>
              <a:rPr lang="es-ES" b="1" dirty="0" err="1" smtClean="0"/>
              <a:t>by</a:t>
            </a:r>
            <a:r>
              <a:rPr lang="es-ES" b="1" dirty="0" smtClean="0"/>
              <a:t> </a:t>
            </a:r>
            <a:r>
              <a:rPr lang="es-ES" b="1" dirty="0" err="1" smtClean="0"/>
              <a:t>your</a:t>
            </a:r>
            <a:r>
              <a:rPr lang="es-ES" b="1" dirty="0" smtClean="0"/>
              <a:t> </a:t>
            </a:r>
            <a:r>
              <a:rPr lang="es-ES" b="1" dirty="0" err="1" smtClean="0"/>
              <a:t>attention</a:t>
            </a:r>
            <a:r>
              <a:rPr lang="es-ES" b="1" dirty="0" smtClean="0"/>
              <a:t> and…………</a:t>
            </a:r>
            <a:r>
              <a:rPr lang="es-ES" b="1" dirty="0" err="1" smtClean="0"/>
              <a:t>by</a:t>
            </a:r>
            <a:r>
              <a:rPr lang="es-ES" b="1" dirty="0" smtClean="0"/>
              <a:t> no </a:t>
            </a:r>
            <a:r>
              <a:rPr lang="es-ES" b="1" dirty="0" err="1" smtClean="0"/>
              <a:t>sleepping</a:t>
            </a:r>
            <a:r>
              <a:rPr lang="es-ES" b="1" dirty="0" smtClean="0"/>
              <a:t> (</a:t>
            </a:r>
            <a:r>
              <a:rPr lang="es-ES" b="1" dirty="0" err="1" smtClean="0"/>
              <a:t>if</a:t>
            </a:r>
            <a:r>
              <a:rPr lang="es-ES" b="1" dirty="0" smtClean="0"/>
              <a:t> </a:t>
            </a:r>
            <a:r>
              <a:rPr lang="es-ES" b="1" dirty="0" err="1" smtClean="0"/>
              <a:t>is</a:t>
            </a:r>
            <a:r>
              <a:rPr lang="es-ES" b="1" dirty="0" smtClean="0"/>
              <a:t> </a:t>
            </a:r>
            <a:r>
              <a:rPr lang="es-ES" b="1" dirty="0" err="1" smtClean="0"/>
              <a:t>the</a:t>
            </a:r>
            <a:r>
              <a:rPr lang="es-ES" b="1" dirty="0" smtClean="0"/>
              <a:t> case)</a:t>
            </a:r>
            <a:endParaRPr lang="es-E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01031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6162"/>
            <a:ext cx="5436096" cy="443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8 Conector recto de flecha"/>
          <p:cNvCxnSpPr/>
          <p:nvPr/>
        </p:nvCxnSpPr>
        <p:spPr>
          <a:xfrm flipV="1">
            <a:off x="1259632" y="3861048"/>
            <a:ext cx="288032" cy="15121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00808"/>
            <a:ext cx="22322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571612"/>
            <a:ext cx="2699370" cy="180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4286256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1" name="20 Conector recto de flecha"/>
          <p:cNvCxnSpPr/>
          <p:nvPr/>
        </p:nvCxnSpPr>
        <p:spPr>
          <a:xfrm>
            <a:off x="1259632" y="3140968"/>
            <a:ext cx="4608512" cy="20882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V="1">
            <a:off x="1763688" y="2857496"/>
            <a:ext cx="3808444" cy="2114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2267744" y="116632"/>
            <a:ext cx="3575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Long-time </a:t>
            </a:r>
            <a:r>
              <a:rPr lang="es-ES" sz="2800" b="1" dirty="0" err="1" smtClean="0"/>
              <a:t>field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studies</a:t>
            </a:r>
            <a:endParaRPr lang="es-ES" sz="28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1043608" y="980728"/>
            <a:ext cx="607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My </a:t>
            </a:r>
            <a:r>
              <a:rPr lang="es-ES" b="1" dirty="0" err="1" smtClean="0"/>
              <a:t>first</a:t>
            </a:r>
            <a:r>
              <a:rPr lang="es-ES" b="1" dirty="0" smtClean="0"/>
              <a:t> </a:t>
            </a:r>
            <a:r>
              <a:rPr lang="es-ES" b="1" dirty="0" err="1" smtClean="0"/>
              <a:t>studies</a:t>
            </a:r>
            <a:r>
              <a:rPr lang="es-ES" b="1" dirty="0" smtClean="0"/>
              <a:t> of </a:t>
            </a:r>
            <a:r>
              <a:rPr lang="es-ES" b="1" dirty="0" err="1" smtClean="0"/>
              <a:t>Biogeochemistry</a:t>
            </a:r>
            <a:r>
              <a:rPr lang="es-ES" b="1" dirty="0" smtClean="0"/>
              <a:t> in </a:t>
            </a:r>
            <a:r>
              <a:rPr lang="es-ES" b="1" dirty="0" err="1" smtClean="0"/>
              <a:t>the</a:t>
            </a:r>
            <a:r>
              <a:rPr lang="es-ES" b="1" dirty="0" smtClean="0"/>
              <a:t> Global </a:t>
            </a:r>
            <a:r>
              <a:rPr lang="es-ES" b="1" dirty="0" err="1" smtClean="0"/>
              <a:t>Ecology</a:t>
            </a:r>
            <a:r>
              <a:rPr lang="es-ES" b="1" dirty="0" smtClean="0"/>
              <a:t> </a:t>
            </a:r>
            <a:r>
              <a:rPr lang="es-ES" b="1" dirty="0" err="1" smtClean="0"/>
              <a:t>Unit</a:t>
            </a:r>
            <a:endParaRPr lang="es-ES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857884" y="3500438"/>
            <a:ext cx="2206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Climanani</a:t>
            </a:r>
            <a:r>
              <a:rPr lang="es-ES" b="1" dirty="0" smtClean="0"/>
              <a:t> </a:t>
            </a:r>
            <a:r>
              <a:rPr lang="es-ES" b="1" dirty="0" err="1" smtClean="0"/>
              <a:t>Garraf</a:t>
            </a:r>
            <a:r>
              <a:rPr lang="es-ES" b="1" dirty="0" smtClean="0"/>
              <a:t> </a:t>
            </a:r>
            <a:r>
              <a:rPr lang="es-ES" b="1" dirty="0" err="1" smtClean="0"/>
              <a:t>Site</a:t>
            </a:r>
            <a:endParaRPr lang="es-ES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286512" y="6286520"/>
            <a:ext cx="1221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Prades</a:t>
            </a:r>
            <a:r>
              <a:rPr lang="es-ES" b="1" dirty="0" smtClean="0"/>
              <a:t> </a:t>
            </a:r>
            <a:r>
              <a:rPr lang="es-ES" b="1" dirty="0" err="1" smtClean="0"/>
              <a:t>site</a:t>
            </a:r>
            <a:endParaRPr lang="es-ES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1700" y="0"/>
            <a:ext cx="9102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err="1" smtClean="0">
                <a:solidFill>
                  <a:srgbClr val="FF0000"/>
                </a:solidFill>
              </a:rPr>
              <a:t>Drought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impacts</a:t>
            </a:r>
            <a:r>
              <a:rPr lang="es-ES" sz="2000" b="1" dirty="0" smtClean="0">
                <a:solidFill>
                  <a:srgbClr val="FF0000"/>
                </a:solidFill>
              </a:rPr>
              <a:t> N and P </a:t>
            </a:r>
            <a:r>
              <a:rPr lang="es-ES" sz="2000" b="1" dirty="0" err="1" smtClean="0">
                <a:solidFill>
                  <a:srgbClr val="FF0000"/>
                </a:solidFill>
              </a:rPr>
              <a:t>concentrations</a:t>
            </a:r>
            <a:r>
              <a:rPr lang="es-ES" sz="2000" b="1" dirty="0" smtClean="0">
                <a:solidFill>
                  <a:srgbClr val="FF0000"/>
                </a:solidFill>
              </a:rPr>
              <a:t> and </a:t>
            </a:r>
            <a:r>
              <a:rPr lang="es-ES" sz="2000" b="1" dirty="0" err="1" smtClean="0">
                <a:solidFill>
                  <a:srgbClr val="FF0000"/>
                </a:solidFill>
              </a:rPr>
              <a:t>contents</a:t>
            </a:r>
            <a:r>
              <a:rPr lang="es-ES" sz="2000" b="1" dirty="0" smtClean="0">
                <a:solidFill>
                  <a:srgbClr val="FF0000"/>
                </a:solidFill>
              </a:rPr>
              <a:t> in </a:t>
            </a:r>
            <a:r>
              <a:rPr lang="es-ES" sz="2000" b="1" dirty="0" err="1" smtClean="0">
                <a:solidFill>
                  <a:srgbClr val="FF0000"/>
                </a:solidFill>
              </a:rPr>
              <a:t>Mediterraenan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 smtClean="0">
                <a:solidFill>
                  <a:srgbClr val="FF0000"/>
                </a:solidFill>
              </a:rPr>
              <a:t>ecosystems</a:t>
            </a:r>
            <a:endParaRPr lang="es-ES" sz="2000" b="1" dirty="0">
              <a:solidFill>
                <a:srgbClr val="FF0000"/>
              </a:solidFill>
            </a:endParaRPr>
          </a:p>
        </p:txBody>
      </p:sp>
      <p:grpSp>
        <p:nvGrpSpPr>
          <p:cNvPr id="31" name="30 Grupo"/>
          <p:cNvGrpSpPr/>
          <p:nvPr/>
        </p:nvGrpSpPr>
        <p:grpSpPr>
          <a:xfrm>
            <a:off x="0" y="2500306"/>
            <a:ext cx="3528392" cy="3712478"/>
            <a:chOff x="179512" y="1484784"/>
            <a:chExt cx="3528392" cy="371247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1484784"/>
              <a:ext cx="3528392" cy="3528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15 Rectángulo"/>
            <p:cNvSpPr/>
            <p:nvPr/>
          </p:nvSpPr>
          <p:spPr>
            <a:xfrm>
              <a:off x="1763688" y="2204864"/>
              <a:ext cx="144016" cy="14401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1763688" y="2492896"/>
              <a:ext cx="144016" cy="144016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1763688" y="2780928"/>
              <a:ext cx="144016" cy="144016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1907704" y="2204864"/>
              <a:ext cx="576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b="1" dirty="0" smtClean="0"/>
                <a:t>Control</a:t>
              </a:r>
              <a:endParaRPr lang="es-ES" sz="800" b="1" dirty="0"/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1907704" y="2492896"/>
              <a:ext cx="93166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b="1" dirty="0" err="1" smtClean="0"/>
                <a:t>Runoff</a:t>
              </a:r>
              <a:r>
                <a:rPr lang="es-ES" sz="800" b="1" dirty="0" smtClean="0"/>
                <a:t> </a:t>
              </a:r>
              <a:r>
                <a:rPr lang="es-ES" sz="800" b="1" dirty="0" err="1" smtClean="0"/>
                <a:t>exclussion</a:t>
              </a:r>
              <a:endParaRPr lang="es-ES" sz="800" b="1" dirty="0"/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1907704" y="2708920"/>
              <a:ext cx="12522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b="1" dirty="0" err="1" smtClean="0"/>
                <a:t>Runoff</a:t>
              </a:r>
              <a:r>
                <a:rPr lang="es-ES" sz="800" b="1" dirty="0" smtClean="0"/>
                <a:t> </a:t>
              </a:r>
              <a:r>
                <a:rPr lang="es-ES" sz="800" b="1" dirty="0" err="1" smtClean="0"/>
                <a:t>exclussion</a:t>
              </a:r>
              <a:r>
                <a:rPr lang="es-ES" sz="800" b="1" dirty="0" smtClean="0"/>
                <a:t> plus </a:t>
              </a:r>
            </a:p>
            <a:p>
              <a:r>
                <a:rPr lang="es-ES" sz="800" b="1" dirty="0" err="1" smtClean="0"/>
                <a:t>partial</a:t>
              </a:r>
              <a:r>
                <a:rPr lang="es-ES" sz="800" b="1" dirty="0" smtClean="0"/>
                <a:t> </a:t>
              </a:r>
              <a:r>
                <a:rPr lang="es-ES" sz="800" b="1" dirty="0" err="1" smtClean="0"/>
                <a:t>rainfall</a:t>
              </a:r>
              <a:r>
                <a:rPr lang="es-ES" sz="800" b="1" dirty="0" smtClean="0"/>
                <a:t> </a:t>
              </a:r>
              <a:r>
                <a:rPr lang="es-ES" sz="800" b="1" dirty="0" err="1" smtClean="0"/>
                <a:t>exclussion</a:t>
              </a:r>
              <a:endParaRPr lang="es-ES" sz="800" b="1" dirty="0"/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755576" y="1556792"/>
              <a:ext cx="21739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 err="1" smtClean="0"/>
                <a:t>After</a:t>
              </a:r>
              <a:r>
                <a:rPr lang="es-ES" sz="1400" b="1" dirty="0" smtClean="0"/>
                <a:t> </a:t>
              </a:r>
              <a:r>
                <a:rPr lang="es-ES" sz="1400" b="1" dirty="0" err="1" smtClean="0"/>
                <a:t>four</a:t>
              </a:r>
              <a:r>
                <a:rPr lang="es-ES" sz="1400" b="1" dirty="0" smtClean="0"/>
                <a:t> </a:t>
              </a:r>
              <a:r>
                <a:rPr lang="es-ES" sz="1400" b="1" dirty="0" err="1" smtClean="0"/>
                <a:t>years</a:t>
              </a:r>
              <a:r>
                <a:rPr lang="es-ES" sz="1400" b="1" dirty="0" smtClean="0"/>
                <a:t> of </a:t>
              </a:r>
              <a:r>
                <a:rPr lang="es-ES" sz="1400" b="1" dirty="0" err="1" smtClean="0"/>
                <a:t>drought</a:t>
              </a:r>
              <a:endParaRPr lang="es-ES" sz="1400" b="1" dirty="0" smtClean="0"/>
            </a:p>
            <a:p>
              <a:r>
                <a:rPr lang="es-ES" sz="1400" b="1" dirty="0" smtClean="0"/>
                <a:t>   (</a:t>
              </a:r>
              <a:r>
                <a:rPr lang="es-ES" sz="1400" b="1" dirty="0" err="1" smtClean="0"/>
                <a:t>Mediterranean</a:t>
              </a:r>
              <a:r>
                <a:rPr lang="es-ES" sz="1400" b="1" dirty="0" smtClean="0"/>
                <a:t> </a:t>
              </a:r>
              <a:r>
                <a:rPr lang="es-ES" sz="1400" b="1" dirty="0" err="1" smtClean="0"/>
                <a:t>forest</a:t>
              </a:r>
              <a:r>
                <a:rPr lang="es-ES" sz="1400" b="1" dirty="0" smtClean="0"/>
                <a:t>)</a:t>
              </a:r>
              <a:endParaRPr lang="es-ES" sz="1400" b="1" dirty="0"/>
            </a:p>
          </p:txBody>
        </p:sp>
        <p:sp>
          <p:nvSpPr>
            <p:cNvPr id="23" name="22 CuadroTexto"/>
            <p:cNvSpPr txBox="1"/>
            <p:nvPr/>
          </p:nvSpPr>
          <p:spPr>
            <a:xfrm>
              <a:off x="683568" y="4797152"/>
              <a:ext cx="21707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b="1" dirty="0" smtClean="0"/>
                <a:t>Data </a:t>
              </a:r>
              <a:r>
                <a:rPr lang="es-ES" sz="1000" b="1" dirty="0" err="1" smtClean="0"/>
                <a:t>from</a:t>
              </a:r>
              <a:r>
                <a:rPr lang="es-ES" sz="1000" b="1" dirty="0" smtClean="0"/>
                <a:t> Sardans &amp; Peñuelas (2005)</a:t>
              </a:r>
            </a:p>
            <a:p>
              <a:r>
                <a:rPr lang="es-ES" sz="1000" b="1" dirty="0" smtClean="0"/>
                <a:t>Soil Biology and </a:t>
              </a:r>
              <a:r>
                <a:rPr lang="es-ES" sz="1000" b="1" dirty="0" err="1" smtClean="0"/>
                <a:t>Biochemistry</a:t>
              </a:r>
              <a:endParaRPr lang="es-ES" sz="1000" b="1" dirty="0"/>
            </a:p>
          </p:txBody>
        </p:sp>
        <p:cxnSp>
          <p:nvCxnSpPr>
            <p:cNvPr id="24" name="23 Conector recto de flecha"/>
            <p:cNvCxnSpPr/>
            <p:nvPr/>
          </p:nvCxnSpPr>
          <p:spPr>
            <a:xfrm>
              <a:off x="1331640" y="2492896"/>
              <a:ext cx="576064" cy="7920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 de flecha"/>
            <p:cNvCxnSpPr/>
            <p:nvPr/>
          </p:nvCxnSpPr>
          <p:spPr>
            <a:xfrm>
              <a:off x="2483768" y="3212976"/>
              <a:ext cx="576064" cy="7920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25 CuadroTexto"/>
          <p:cNvSpPr txBox="1"/>
          <p:nvPr/>
        </p:nvSpPr>
        <p:spPr>
          <a:xfrm>
            <a:off x="428596" y="714356"/>
            <a:ext cx="2309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Four</a:t>
            </a:r>
            <a:r>
              <a:rPr lang="es-ES" b="1" dirty="0" smtClean="0"/>
              <a:t> general </a:t>
            </a:r>
            <a:r>
              <a:rPr lang="es-ES" b="1" dirty="0" err="1" smtClean="0"/>
              <a:t>results</a:t>
            </a:r>
            <a:r>
              <a:rPr lang="es-ES" b="1" dirty="0" smtClean="0"/>
              <a:t> </a:t>
            </a:r>
          </a:p>
          <a:p>
            <a:r>
              <a:rPr lang="es-ES" b="1" dirty="0" err="1" smtClean="0"/>
              <a:t>observed</a:t>
            </a:r>
            <a:r>
              <a:rPr lang="es-ES" b="1" dirty="0" smtClean="0"/>
              <a:t> in </a:t>
            </a:r>
            <a:r>
              <a:rPr lang="es-ES" b="1" dirty="0" err="1" smtClean="0"/>
              <a:t>all</a:t>
            </a:r>
            <a:r>
              <a:rPr lang="es-ES" b="1" dirty="0" smtClean="0"/>
              <a:t> </a:t>
            </a:r>
            <a:r>
              <a:rPr lang="es-ES" b="1" dirty="0" err="1" smtClean="0"/>
              <a:t>studies</a:t>
            </a:r>
            <a:endParaRPr lang="es-ES" b="1" dirty="0"/>
          </a:p>
        </p:txBody>
      </p:sp>
      <p:sp>
        <p:nvSpPr>
          <p:cNvPr id="27" name="26 CuadroTexto"/>
          <p:cNvSpPr txBox="1"/>
          <p:nvPr/>
        </p:nvSpPr>
        <p:spPr>
          <a:xfrm>
            <a:off x="3357554" y="428604"/>
            <a:ext cx="4111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/>
              <a:t>1. </a:t>
            </a:r>
            <a:r>
              <a:rPr lang="es-ES" sz="1400" b="1" dirty="0" err="1" smtClean="0"/>
              <a:t>Decreases</a:t>
            </a:r>
            <a:r>
              <a:rPr lang="es-ES" sz="1400" b="1" dirty="0" smtClean="0"/>
              <a:t> in </a:t>
            </a:r>
            <a:r>
              <a:rPr lang="es-ES" sz="1400" b="1" dirty="0" err="1" smtClean="0"/>
              <a:t>soil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enzyme</a:t>
            </a:r>
            <a:r>
              <a:rPr lang="es-ES" sz="1400" b="1" dirty="0" smtClean="0"/>
              <a:t> and </a:t>
            </a:r>
            <a:r>
              <a:rPr lang="es-ES" sz="1400" b="1" dirty="0" err="1" smtClean="0"/>
              <a:t>root-enzyme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activity</a:t>
            </a:r>
            <a:endParaRPr lang="es-ES" sz="1400" b="1" dirty="0"/>
          </a:p>
        </p:txBody>
      </p:sp>
      <p:sp>
        <p:nvSpPr>
          <p:cNvPr id="28" name="27 CuadroTexto"/>
          <p:cNvSpPr txBox="1"/>
          <p:nvPr/>
        </p:nvSpPr>
        <p:spPr>
          <a:xfrm>
            <a:off x="3357554" y="714356"/>
            <a:ext cx="42864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/>
              <a:t>2. </a:t>
            </a:r>
            <a:r>
              <a:rPr lang="es-ES" sz="1400" b="1" dirty="0" err="1" smtClean="0"/>
              <a:t>Decreases</a:t>
            </a:r>
            <a:r>
              <a:rPr lang="es-ES" sz="1400" b="1" dirty="0" smtClean="0"/>
              <a:t> of N and P stocks in </a:t>
            </a:r>
            <a:r>
              <a:rPr lang="es-ES" sz="1400" b="1" dirty="0" err="1" smtClean="0"/>
              <a:t>aboveground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biomass</a:t>
            </a:r>
            <a:endParaRPr lang="es-ES" sz="14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3357554" y="928670"/>
            <a:ext cx="4258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/>
              <a:t>3. </a:t>
            </a:r>
            <a:r>
              <a:rPr lang="es-ES" sz="1400" b="1" dirty="0" err="1" smtClean="0"/>
              <a:t>Increases</a:t>
            </a:r>
            <a:r>
              <a:rPr lang="es-ES" sz="1400" b="1" dirty="0" smtClean="0"/>
              <a:t> in total </a:t>
            </a:r>
            <a:r>
              <a:rPr lang="es-ES" sz="1400" b="1" dirty="0" err="1" smtClean="0"/>
              <a:t>soil</a:t>
            </a:r>
            <a:r>
              <a:rPr lang="es-ES" sz="1400" b="1" dirty="0" smtClean="0"/>
              <a:t> N and P stocks </a:t>
            </a:r>
            <a:r>
              <a:rPr lang="es-ES" sz="1400" b="1" dirty="0" err="1" smtClean="0"/>
              <a:t>but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decreses</a:t>
            </a:r>
            <a:r>
              <a:rPr lang="es-ES" sz="1400" b="1" dirty="0" smtClean="0"/>
              <a:t> of </a:t>
            </a:r>
          </a:p>
          <a:p>
            <a:r>
              <a:rPr lang="es-ES" sz="1400" b="1" dirty="0" smtClean="0"/>
              <a:t>     </a:t>
            </a:r>
            <a:r>
              <a:rPr lang="es-ES" sz="1400" b="1" dirty="0" err="1" smtClean="0"/>
              <a:t>plant-available</a:t>
            </a:r>
            <a:r>
              <a:rPr lang="es-ES" sz="1400" b="1" dirty="0" smtClean="0"/>
              <a:t> stocks</a:t>
            </a:r>
            <a:endParaRPr lang="es-ES" sz="1400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3357554" y="1357298"/>
            <a:ext cx="2967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/>
              <a:t>4. </a:t>
            </a:r>
            <a:r>
              <a:rPr lang="es-ES" sz="1400" b="1" dirty="0" err="1" smtClean="0"/>
              <a:t>Changes</a:t>
            </a:r>
            <a:r>
              <a:rPr lang="es-ES" sz="1400" b="1" dirty="0" smtClean="0"/>
              <a:t> in </a:t>
            </a:r>
            <a:r>
              <a:rPr lang="es-ES" sz="1400" b="1" dirty="0" err="1" smtClean="0"/>
              <a:t>plant</a:t>
            </a:r>
            <a:r>
              <a:rPr lang="es-ES" sz="1400" b="1" dirty="0" smtClean="0"/>
              <a:t> N:P </a:t>
            </a:r>
            <a:r>
              <a:rPr lang="es-ES" sz="1400" b="1" dirty="0" err="1" smtClean="0"/>
              <a:t>stoichiometry</a:t>
            </a:r>
            <a:endParaRPr lang="es-ES" sz="1400" b="1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7" y="1000108"/>
            <a:ext cx="2359557" cy="311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3500438"/>
            <a:ext cx="300039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33 CuadroTexto"/>
          <p:cNvSpPr txBox="1"/>
          <p:nvPr/>
        </p:nvSpPr>
        <p:spPr>
          <a:xfrm>
            <a:off x="7286644" y="4357694"/>
            <a:ext cx="1330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i="1" dirty="0" err="1" smtClean="0"/>
              <a:t>Erica</a:t>
            </a:r>
            <a:r>
              <a:rPr lang="es-ES" sz="1400" b="1" i="1" dirty="0" smtClean="0"/>
              <a:t> multiflora</a:t>
            </a:r>
            <a:endParaRPr lang="es-ES" sz="1400" b="1" i="1" dirty="0"/>
          </a:p>
        </p:txBody>
      </p:sp>
      <p:sp>
        <p:nvSpPr>
          <p:cNvPr id="36" name="35 CuadroTexto"/>
          <p:cNvSpPr txBox="1"/>
          <p:nvPr/>
        </p:nvSpPr>
        <p:spPr>
          <a:xfrm>
            <a:off x="7143768" y="3643314"/>
            <a:ext cx="1693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err="1" smtClean="0"/>
              <a:t>Sardans</a:t>
            </a:r>
            <a:r>
              <a:rPr lang="es-ES" sz="1000" b="1" dirty="0" smtClean="0"/>
              <a:t>  &amp; Peñuelas (2007)</a:t>
            </a:r>
          </a:p>
          <a:p>
            <a:r>
              <a:rPr lang="es-ES" sz="1000" b="1" dirty="0" err="1" smtClean="0"/>
              <a:t>Functional</a:t>
            </a:r>
            <a:r>
              <a:rPr lang="es-ES" sz="1000" b="1" dirty="0" smtClean="0"/>
              <a:t> </a:t>
            </a:r>
            <a:r>
              <a:rPr lang="es-ES" sz="1000" b="1" dirty="0" err="1" smtClean="0"/>
              <a:t>Ecology</a:t>
            </a:r>
            <a:endParaRPr lang="es-ES" sz="1000" b="1" dirty="0"/>
          </a:p>
        </p:txBody>
      </p:sp>
      <p:sp>
        <p:nvSpPr>
          <p:cNvPr id="37" name="36 CuadroTexto"/>
          <p:cNvSpPr txBox="1"/>
          <p:nvPr/>
        </p:nvSpPr>
        <p:spPr>
          <a:xfrm>
            <a:off x="7429520" y="6286520"/>
            <a:ext cx="1377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err="1" smtClean="0"/>
              <a:t>Sardans</a:t>
            </a:r>
            <a:r>
              <a:rPr lang="es-ES" sz="1000" b="1" dirty="0" smtClean="0"/>
              <a:t> et al. (2008)</a:t>
            </a:r>
          </a:p>
          <a:p>
            <a:r>
              <a:rPr lang="es-ES" sz="1000" b="1" dirty="0" smtClean="0"/>
              <a:t>Global </a:t>
            </a:r>
            <a:r>
              <a:rPr lang="es-ES" sz="1000" b="1" dirty="0" err="1" smtClean="0"/>
              <a:t>Change</a:t>
            </a:r>
            <a:r>
              <a:rPr lang="es-ES" sz="1000" b="1" dirty="0" smtClean="0"/>
              <a:t> </a:t>
            </a:r>
            <a:r>
              <a:rPr lang="es-ES" sz="1000" b="1" dirty="0" err="1" smtClean="0"/>
              <a:t>Biology</a:t>
            </a:r>
            <a:endParaRPr lang="es-ES" sz="1000" b="1" dirty="0"/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1714488"/>
            <a:ext cx="3390265" cy="482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9" name="38 Conector recto de flecha"/>
          <p:cNvCxnSpPr/>
          <p:nvPr/>
        </p:nvCxnSpPr>
        <p:spPr>
          <a:xfrm flipV="1">
            <a:off x="4214240" y="2373960"/>
            <a:ext cx="1357322" cy="21431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 de flecha"/>
          <p:cNvCxnSpPr/>
          <p:nvPr/>
        </p:nvCxnSpPr>
        <p:spPr>
          <a:xfrm>
            <a:off x="4071364" y="5160042"/>
            <a:ext cx="1643074" cy="21431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40 CuadroTexto"/>
          <p:cNvSpPr txBox="1"/>
          <p:nvPr/>
        </p:nvSpPr>
        <p:spPr>
          <a:xfrm>
            <a:off x="4071934" y="6457890"/>
            <a:ext cx="1715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err="1" smtClean="0"/>
              <a:t>Sardans</a:t>
            </a:r>
            <a:r>
              <a:rPr lang="es-ES" sz="1000" b="1" dirty="0" smtClean="0"/>
              <a:t> and Peñuelas (2007)</a:t>
            </a:r>
          </a:p>
          <a:p>
            <a:r>
              <a:rPr lang="es-ES" sz="1000" b="1" dirty="0" err="1" smtClean="0"/>
              <a:t>Functional</a:t>
            </a:r>
            <a:r>
              <a:rPr lang="es-ES" sz="1000" b="1" dirty="0" smtClean="0"/>
              <a:t> </a:t>
            </a:r>
            <a:r>
              <a:rPr lang="es-ES" sz="1000" b="1" dirty="0" err="1" smtClean="0"/>
              <a:t>Ecology</a:t>
            </a:r>
            <a:endParaRPr lang="es-ES" sz="1000" b="1" dirty="0"/>
          </a:p>
        </p:txBody>
      </p:sp>
      <p:sp>
        <p:nvSpPr>
          <p:cNvPr id="42" name="41 Abrir llave"/>
          <p:cNvSpPr/>
          <p:nvPr/>
        </p:nvSpPr>
        <p:spPr>
          <a:xfrm>
            <a:off x="2786050" y="571480"/>
            <a:ext cx="474347" cy="928694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  <p:bldP spid="28" grpId="0"/>
      <p:bldP spid="29" grpId="0"/>
      <p:bldP spid="30" grpId="0"/>
      <p:bldP spid="34" grpId="0"/>
      <p:bldP spid="36" grpId="0"/>
      <p:bldP spid="37" grpId="0"/>
      <p:bldP spid="41" grpId="0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071538" y="642918"/>
            <a:ext cx="6575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C/N/P ratio </a:t>
            </a:r>
            <a:r>
              <a:rPr lang="es-ES" sz="2400" b="1" dirty="0" err="1" smtClean="0"/>
              <a:t>related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to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several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ecosystems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process</a:t>
            </a:r>
            <a:endParaRPr lang="es-ES" sz="24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285720" y="1285860"/>
            <a:ext cx="270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In </a:t>
            </a:r>
            <a:r>
              <a:rPr lang="es-ES" b="1" dirty="0" err="1" smtClean="0"/>
              <a:t>freshwater</a:t>
            </a:r>
            <a:r>
              <a:rPr lang="es-ES" b="1" dirty="0" smtClean="0"/>
              <a:t> </a:t>
            </a:r>
            <a:r>
              <a:rPr lang="es-ES" b="1" dirty="0" err="1" smtClean="0"/>
              <a:t>ecosystems</a:t>
            </a:r>
            <a:r>
              <a:rPr lang="es-ES" b="1" dirty="0" smtClean="0"/>
              <a:t>  </a:t>
            </a:r>
            <a:endParaRPr lang="es-ES" b="1" dirty="0"/>
          </a:p>
        </p:txBody>
      </p:sp>
      <p:sp>
        <p:nvSpPr>
          <p:cNvPr id="7" name="CustomShape 3"/>
          <p:cNvSpPr>
            <a:spLocks noChangeArrowheads="1"/>
          </p:cNvSpPr>
          <p:nvPr/>
        </p:nvSpPr>
        <p:spPr bwMode="auto">
          <a:xfrm>
            <a:off x="844550" y="4143375"/>
            <a:ext cx="7794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5000" rIns="90000" bIns="45000"/>
          <a:lstStyle/>
          <a:p>
            <a:endParaRPr lang="es-ES" dirty="0"/>
          </a:p>
        </p:txBody>
      </p:sp>
      <p:sp>
        <p:nvSpPr>
          <p:cNvPr id="8" name="CustomShape 6"/>
          <p:cNvSpPr>
            <a:spLocks noChangeArrowheads="1"/>
          </p:cNvSpPr>
          <p:nvPr/>
        </p:nvSpPr>
        <p:spPr bwMode="auto">
          <a:xfrm>
            <a:off x="788988" y="2868613"/>
            <a:ext cx="133191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endParaRPr lang="es-ES" dirty="0"/>
          </a:p>
        </p:txBody>
      </p:sp>
      <p:sp>
        <p:nvSpPr>
          <p:cNvPr id="9" name="CustomShape 8"/>
          <p:cNvSpPr>
            <a:spLocks noChangeArrowheads="1"/>
          </p:cNvSpPr>
          <p:nvPr/>
        </p:nvSpPr>
        <p:spPr bwMode="auto">
          <a:xfrm>
            <a:off x="285720" y="1643050"/>
            <a:ext cx="2357454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5000" rIns="90000" bIns="45000"/>
          <a:lstStyle/>
          <a:p>
            <a:pPr algn="ctr"/>
            <a:endParaRPr lang="es-ES" b="1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3000364" y="1428736"/>
            <a:ext cx="5715040" cy="107157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             </a:t>
            </a:r>
            <a:r>
              <a:rPr lang="es-ES" dirty="0" smtClean="0"/>
              <a:t>   </a:t>
            </a:r>
            <a:endParaRPr lang="es-ES" dirty="0"/>
          </a:p>
        </p:txBody>
      </p:sp>
      <p:sp>
        <p:nvSpPr>
          <p:cNvPr id="18" name="17 CuadroTexto"/>
          <p:cNvSpPr txBox="1"/>
          <p:nvPr/>
        </p:nvSpPr>
        <p:spPr>
          <a:xfrm>
            <a:off x="3571868" y="1714488"/>
            <a:ext cx="978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N/P</a:t>
            </a:r>
            <a:r>
              <a:rPr lang="es-ES" dirty="0" smtClean="0"/>
              <a:t>    </a:t>
            </a:r>
            <a:endParaRPr lang="es-ES" dirty="0"/>
          </a:p>
        </p:txBody>
      </p:sp>
      <p:sp>
        <p:nvSpPr>
          <p:cNvPr id="19" name="18 Flecha derecha"/>
          <p:cNvSpPr/>
          <p:nvPr/>
        </p:nvSpPr>
        <p:spPr>
          <a:xfrm>
            <a:off x="4286248" y="1857364"/>
            <a:ext cx="642942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CuadroTexto"/>
          <p:cNvSpPr txBox="1"/>
          <p:nvPr/>
        </p:nvSpPr>
        <p:spPr>
          <a:xfrm>
            <a:off x="5286380" y="1643050"/>
            <a:ext cx="11128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/>
              <a:t>RNA</a:t>
            </a:r>
          </a:p>
          <a:p>
            <a:pPr algn="ctr"/>
            <a:r>
              <a:rPr lang="es-ES" sz="2400" b="1" dirty="0" smtClean="0"/>
              <a:t>(P-</a:t>
            </a:r>
            <a:r>
              <a:rPr lang="es-ES" sz="2400" b="1" dirty="0" err="1" smtClean="0"/>
              <a:t>rich</a:t>
            </a:r>
            <a:r>
              <a:rPr lang="es-ES" sz="2400" b="1" dirty="0" smtClean="0"/>
              <a:t>)</a:t>
            </a:r>
            <a:endParaRPr lang="es-ES" sz="2400" b="1" dirty="0"/>
          </a:p>
        </p:txBody>
      </p:sp>
      <p:sp>
        <p:nvSpPr>
          <p:cNvPr id="21" name="20 Flecha abajo"/>
          <p:cNvSpPr/>
          <p:nvPr/>
        </p:nvSpPr>
        <p:spPr>
          <a:xfrm flipH="1">
            <a:off x="3286116" y="1714488"/>
            <a:ext cx="357190" cy="64294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Flecha derecha"/>
          <p:cNvSpPr/>
          <p:nvPr/>
        </p:nvSpPr>
        <p:spPr>
          <a:xfrm>
            <a:off x="6357950" y="1857364"/>
            <a:ext cx="642942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Flecha abajo"/>
          <p:cNvSpPr/>
          <p:nvPr/>
        </p:nvSpPr>
        <p:spPr>
          <a:xfrm rot="10800000" flipH="1">
            <a:off x="5072066" y="1643050"/>
            <a:ext cx="357190" cy="64294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Flecha abajo"/>
          <p:cNvSpPr/>
          <p:nvPr/>
        </p:nvSpPr>
        <p:spPr>
          <a:xfrm rot="10800000" flipH="1">
            <a:off x="7143768" y="1643050"/>
            <a:ext cx="357190" cy="64294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7429520" y="1571612"/>
            <a:ext cx="122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err="1" smtClean="0"/>
              <a:t>Growth</a:t>
            </a:r>
            <a:r>
              <a:rPr lang="es-ES" sz="2400" b="1" dirty="0" smtClean="0"/>
              <a:t> </a:t>
            </a:r>
          </a:p>
          <a:p>
            <a:pPr algn="ctr"/>
            <a:r>
              <a:rPr lang="es-ES" sz="2400" b="1" dirty="0" err="1" smtClean="0"/>
              <a:t>rate</a:t>
            </a:r>
            <a:endParaRPr lang="es-ES" sz="2400" b="1" dirty="0"/>
          </a:p>
        </p:txBody>
      </p:sp>
      <p:sp>
        <p:nvSpPr>
          <p:cNvPr id="26" name="25 CuadroTexto"/>
          <p:cNvSpPr txBox="1"/>
          <p:nvPr/>
        </p:nvSpPr>
        <p:spPr>
          <a:xfrm>
            <a:off x="214282" y="3000372"/>
            <a:ext cx="2510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In </a:t>
            </a:r>
            <a:r>
              <a:rPr lang="es-ES" b="1" dirty="0" err="1" smtClean="0"/>
              <a:t>terrestrial</a:t>
            </a:r>
            <a:r>
              <a:rPr lang="es-ES" b="1" dirty="0" smtClean="0"/>
              <a:t> </a:t>
            </a:r>
            <a:r>
              <a:rPr lang="es-ES" b="1" dirty="0" err="1" smtClean="0"/>
              <a:t>ecosystems</a:t>
            </a:r>
            <a:endParaRPr lang="es-ES" b="1" dirty="0"/>
          </a:p>
        </p:txBody>
      </p:sp>
      <p:cxnSp>
        <p:nvCxnSpPr>
          <p:cNvPr id="28" name="27 Conector recto de flecha"/>
          <p:cNvCxnSpPr/>
          <p:nvPr/>
        </p:nvCxnSpPr>
        <p:spPr>
          <a:xfrm>
            <a:off x="2786050" y="3214686"/>
            <a:ext cx="1500198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CuadroTexto"/>
          <p:cNvSpPr txBox="1"/>
          <p:nvPr/>
        </p:nvSpPr>
        <p:spPr>
          <a:xfrm>
            <a:off x="4429124" y="3000372"/>
            <a:ext cx="4379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No </a:t>
            </a:r>
            <a:r>
              <a:rPr lang="es-ES" b="1" dirty="0" err="1" smtClean="0"/>
              <a:t>conclussive</a:t>
            </a:r>
            <a:r>
              <a:rPr lang="es-ES" b="1" dirty="0" smtClean="0"/>
              <a:t> </a:t>
            </a:r>
            <a:r>
              <a:rPr lang="es-ES" b="1" dirty="0" err="1" smtClean="0"/>
              <a:t>results</a:t>
            </a:r>
            <a:r>
              <a:rPr lang="es-ES" b="1" dirty="0" smtClean="0"/>
              <a:t> of GR at </a:t>
            </a:r>
            <a:r>
              <a:rPr lang="es-ES" b="1" dirty="0" err="1" smtClean="0"/>
              <a:t>this</a:t>
            </a:r>
            <a:r>
              <a:rPr lang="es-ES" b="1" dirty="0" smtClean="0"/>
              <a:t> </a:t>
            </a:r>
            <a:r>
              <a:rPr lang="es-ES" b="1" dirty="0" err="1" smtClean="0"/>
              <a:t>moment</a:t>
            </a:r>
            <a:endParaRPr lang="es-ES" b="1" dirty="0"/>
          </a:p>
        </p:txBody>
      </p:sp>
      <p:cxnSp>
        <p:nvCxnSpPr>
          <p:cNvPr id="30" name="29 Conector recto de flecha"/>
          <p:cNvCxnSpPr/>
          <p:nvPr/>
        </p:nvCxnSpPr>
        <p:spPr>
          <a:xfrm>
            <a:off x="2786050" y="3214686"/>
            <a:ext cx="1500198" cy="50006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>
            <a:stCxn id="26" idx="3"/>
          </p:cNvCxnSpPr>
          <p:nvPr/>
        </p:nvCxnSpPr>
        <p:spPr>
          <a:xfrm>
            <a:off x="2724713" y="3185038"/>
            <a:ext cx="1490097" cy="174416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>
            <a:stCxn id="26" idx="3"/>
          </p:cNvCxnSpPr>
          <p:nvPr/>
        </p:nvCxnSpPr>
        <p:spPr>
          <a:xfrm>
            <a:off x="2724713" y="3185038"/>
            <a:ext cx="1561535" cy="11726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39 CuadroTexto"/>
          <p:cNvSpPr txBox="1"/>
          <p:nvPr/>
        </p:nvSpPr>
        <p:spPr>
          <a:xfrm>
            <a:off x="4429124" y="3500438"/>
            <a:ext cx="2777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Related</a:t>
            </a:r>
            <a:r>
              <a:rPr lang="es-ES" b="1" dirty="0" smtClean="0"/>
              <a:t> </a:t>
            </a:r>
            <a:r>
              <a:rPr lang="es-ES" b="1" dirty="0" err="1" smtClean="0"/>
              <a:t>to</a:t>
            </a:r>
            <a:r>
              <a:rPr lang="es-ES" b="1" dirty="0" smtClean="0"/>
              <a:t> </a:t>
            </a:r>
            <a:r>
              <a:rPr lang="es-ES" b="1" dirty="0" err="1" smtClean="0"/>
              <a:t>species</a:t>
            </a:r>
            <a:r>
              <a:rPr lang="es-ES" b="1" dirty="0" smtClean="0"/>
              <a:t> </a:t>
            </a:r>
            <a:r>
              <a:rPr lang="es-ES" b="1" dirty="0" err="1" smtClean="0"/>
              <a:t>diversity</a:t>
            </a:r>
            <a:endParaRPr lang="es-ES" b="1" dirty="0"/>
          </a:p>
        </p:txBody>
      </p:sp>
      <p:sp>
        <p:nvSpPr>
          <p:cNvPr id="41" name="40 CuadroTexto"/>
          <p:cNvSpPr txBox="1"/>
          <p:nvPr/>
        </p:nvSpPr>
        <p:spPr>
          <a:xfrm>
            <a:off x="4429124" y="4143380"/>
            <a:ext cx="3015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Relatedto</a:t>
            </a:r>
            <a:r>
              <a:rPr lang="es-ES" b="1" dirty="0" smtClean="0"/>
              <a:t> </a:t>
            </a:r>
            <a:r>
              <a:rPr lang="es-ES" b="1" dirty="0" err="1" smtClean="0"/>
              <a:t>species</a:t>
            </a:r>
            <a:r>
              <a:rPr lang="es-ES" b="1" dirty="0" smtClean="0"/>
              <a:t> </a:t>
            </a:r>
            <a:r>
              <a:rPr lang="es-ES" b="1" dirty="0" err="1" smtClean="0"/>
              <a:t>style</a:t>
            </a:r>
            <a:r>
              <a:rPr lang="es-ES" b="1" dirty="0" smtClean="0"/>
              <a:t> of </a:t>
            </a:r>
            <a:r>
              <a:rPr lang="es-ES" b="1" dirty="0" err="1" smtClean="0"/>
              <a:t>life</a:t>
            </a:r>
            <a:endParaRPr lang="es-ES" b="1" dirty="0"/>
          </a:p>
        </p:txBody>
      </p:sp>
      <p:sp>
        <p:nvSpPr>
          <p:cNvPr id="42" name="41 CuadroTexto"/>
          <p:cNvSpPr txBox="1"/>
          <p:nvPr/>
        </p:nvSpPr>
        <p:spPr>
          <a:xfrm>
            <a:off x="4429124" y="4714884"/>
            <a:ext cx="3662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Related</a:t>
            </a:r>
            <a:r>
              <a:rPr lang="es-ES" b="1" dirty="0" smtClean="0"/>
              <a:t> </a:t>
            </a:r>
            <a:r>
              <a:rPr lang="es-ES" b="1" dirty="0" err="1" smtClean="0"/>
              <a:t>to</a:t>
            </a:r>
            <a:r>
              <a:rPr lang="es-ES" b="1" dirty="0" smtClean="0"/>
              <a:t> </a:t>
            </a:r>
            <a:r>
              <a:rPr lang="es-ES" b="1" dirty="0" err="1" smtClean="0"/>
              <a:t>soil</a:t>
            </a:r>
            <a:r>
              <a:rPr lang="es-ES" b="1" dirty="0" smtClean="0"/>
              <a:t> </a:t>
            </a:r>
            <a:r>
              <a:rPr lang="es-ES" b="1" dirty="0" err="1" smtClean="0"/>
              <a:t>trophic</a:t>
            </a:r>
            <a:r>
              <a:rPr lang="es-ES" b="1" dirty="0" smtClean="0"/>
              <a:t> web </a:t>
            </a:r>
            <a:r>
              <a:rPr lang="es-ES" b="1" dirty="0" err="1" smtClean="0"/>
              <a:t>structure</a:t>
            </a:r>
            <a:endParaRPr lang="es-ES" b="1" dirty="0"/>
          </a:p>
        </p:txBody>
      </p:sp>
      <p:sp>
        <p:nvSpPr>
          <p:cNvPr id="43" name="42 CuadroTexto"/>
          <p:cNvSpPr txBox="1"/>
          <p:nvPr/>
        </p:nvSpPr>
        <p:spPr>
          <a:xfrm>
            <a:off x="428596" y="0"/>
            <a:ext cx="7693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err="1" smtClean="0">
                <a:solidFill>
                  <a:srgbClr val="FF0000"/>
                </a:solidFill>
              </a:rPr>
              <a:t>Changes</a:t>
            </a:r>
            <a:r>
              <a:rPr lang="es-ES" sz="3200" b="1" dirty="0" smtClean="0">
                <a:solidFill>
                  <a:srgbClr val="FF0000"/>
                </a:solidFill>
              </a:rPr>
              <a:t> in N/P ratio </a:t>
            </a:r>
            <a:r>
              <a:rPr lang="es-ES" sz="3200" b="1" dirty="0" err="1" smtClean="0">
                <a:solidFill>
                  <a:srgbClr val="FF0000"/>
                </a:solidFill>
              </a:rPr>
              <a:t>is</a:t>
            </a:r>
            <a:r>
              <a:rPr lang="es-ES" sz="3200" b="1" dirty="0" smtClean="0">
                <a:solidFill>
                  <a:srgbClr val="FF0000"/>
                </a:solidFill>
              </a:rPr>
              <a:t> </a:t>
            </a:r>
            <a:r>
              <a:rPr lang="es-ES" sz="3200" b="1" dirty="0" err="1" smtClean="0">
                <a:solidFill>
                  <a:srgbClr val="FF0000"/>
                </a:solidFill>
              </a:rPr>
              <a:t>not</a:t>
            </a:r>
            <a:r>
              <a:rPr lang="es-ES" sz="3200" b="1" dirty="0" smtClean="0">
                <a:solidFill>
                  <a:srgbClr val="FF0000"/>
                </a:solidFill>
              </a:rPr>
              <a:t> a </a:t>
            </a:r>
            <a:r>
              <a:rPr lang="es-ES" sz="3200" b="1" dirty="0" err="1" smtClean="0">
                <a:solidFill>
                  <a:srgbClr val="FF0000"/>
                </a:solidFill>
              </a:rPr>
              <a:t>minor</a:t>
            </a:r>
            <a:r>
              <a:rPr lang="es-ES" sz="3200" b="1" dirty="0" smtClean="0">
                <a:solidFill>
                  <a:srgbClr val="FF0000"/>
                </a:solidFill>
              </a:rPr>
              <a:t> </a:t>
            </a:r>
            <a:r>
              <a:rPr lang="es-ES" sz="3200" b="1" dirty="0" err="1" smtClean="0">
                <a:solidFill>
                  <a:srgbClr val="FF0000"/>
                </a:solidFill>
              </a:rPr>
              <a:t>question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0" y="1714488"/>
            <a:ext cx="2984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Growth</a:t>
            </a:r>
            <a:r>
              <a:rPr lang="es-ES" b="1" dirty="0" smtClean="0"/>
              <a:t> </a:t>
            </a:r>
            <a:r>
              <a:rPr lang="es-ES" b="1" dirty="0" err="1" smtClean="0"/>
              <a:t>Rate</a:t>
            </a:r>
            <a:r>
              <a:rPr lang="es-ES" b="1" dirty="0" smtClean="0"/>
              <a:t> </a:t>
            </a:r>
            <a:r>
              <a:rPr lang="es-ES" b="1" dirty="0" err="1" smtClean="0"/>
              <a:t>Hypothesis</a:t>
            </a:r>
            <a:r>
              <a:rPr lang="es-ES" b="1" dirty="0" smtClean="0"/>
              <a:t> (GR)</a:t>
            </a:r>
          </a:p>
          <a:p>
            <a:r>
              <a:rPr lang="es-ES" b="1" dirty="0" smtClean="0"/>
              <a:t>	</a:t>
            </a:r>
            <a:r>
              <a:rPr lang="es-ES" b="1" dirty="0" err="1" smtClean="0"/>
              <a:t>Elser</a:t>
            </a:r>
            <a:r>
              <a:rPr lang="es-ES" b="1" dirty="0" smtClean="0"/>
              <a:t> et al. (1996)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7" grpId="0" animBg="1"/>
      <p:bldP spid="18" grpId="0"/>
      <p:bldP spid="19" grpId="0" animBg="1"/>
      <p:bldP spid="20" grpId="0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9" grpId="0"/>
      <p:bldP spid="40" grpId="0"/>
      <p:bldP spid="41" grpId="0"/>
      <p:bldP spid="42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700808"/>
            <a:ext cx="3946675" cy="561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6012160" y="6021288"/>
            <a:ext cx="1715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smtClean="0"/>
              <a:t>Sardans and Peñuelas (2007)</a:t>
            </a:r>
          </a:p>
          <a:p>
            <a:r>
              <a:rPr lang="es-ES" sz="1000" b="1" dirty="0" err="1" smtClean="0"/>
              <a:t>Functional</a:t>
            </a:r>
            <a:r>
              <a:rPr lang="es-ES" sz="1000" b="1" dirty="0" smtClean="0"/>
              <a:t> </a:t>
            </a:r>
            <a:r>
              <a:rPr lang="es-ES" sz="1000" b="1" dirty="0" err="1" smtClean="0"/>
              <a:t>Ecology</a:t>
            </a:r>
            <a:endParaRPr lang="es-ES" sz="10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1403648" y="188640"/>
            <a:ext cx="6425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err="1" smtClean="0">
                <a:solidFill>
                  <a:srgbClr val="FF0000"/>
                </a:solidFill>
              </a:rPr>
              <a:t>But</a:t>
            </a:r>
            <a:r>
              <a:rPr lang="es-ES" sz="2800" b="1" dirty="0" smtClean="0">
                <a:solidFill>
                  <a:srgbClr val="FF0000"/>
                </a:solidFill>
              </a:rPr>
              <a:t> K-stocks </a:t>
            </a:r>
            <a:r>
              <a:rPr lang="es-ES" sz="2800" b="1" dirty="0" err="1" smtClean="0">
                <a:solidFill>
                  <a:srgbClr val="FF0000"/>
                </a:solidFill>
              </a:rPr>
              <a:t>were</a:t>
            </a:r>
            <a:r>
              <a:rPr lang="es-ES" sz="2800" b="1" dirty="0" smtClean="0">
                <a:solidFill>
                  <a:srgbClr val="FF0000"/>
                </a:solidFill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</a:rPr>
              <a:t>also</a:t>
            </a:r>
            <a:r>
              <a:rPr lang="es-ES" sz="2800" b="1" dirty="0" smtClean="0">
                <a:solidFill>
                  <a:srgbClr val="FF0000"/>
                </a:solidFill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</a:rPr>
              <a:t>afected</a:t>
            </a:r>
            <a:r>
              <a:rPr lang="es-ES" sz="2800" b="1" dirty="0" smtClean="0">
                <a:solidFill>
                  <a:srgbClr val="FF0000"/>
                </a:solidFill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</a:rPr>
              <a:t>by</a:t>
            </a:r>
            <a:r>
              <a:rPr lang="es-ES" sz="2800" b="1" dirty="0" smtClean="0">
                <a:solidFill>
                  <a:srgbClr val="FF0000"/>
                </a:solidFill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</a:rPr>
              <a:t>drought</a:t>
            </a:r>
            <a:endParaRPr lang="es-ES" sz="28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11560" y="6309320"/>
            <a:ext cx="1271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smtClean="0"/>
              <a:t>Sardans et al. (2008)</a:t>
            </a:r>
          </a:p>
          <a:p>
            <a:r>
              <a:rPr lang="es-ES" sz="1000" b="1" dirty="0" smtClean="0"/>
              <a:t>Plant and Soil</a:t>
            </a:r>
            <a:endParaRPr lang="es-ES" sz="1000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3825054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1547664" y="1340768"/>
            <a:ext cx="15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Plant </a:t>
            </a:r>
            <a:r>
              <a:rPr lang="es-ES" b="1" dirty="0" err="1" smtClean="0">
                <a:solidFill>
                  <a:srgbClr val="FF0000"/>
                </a:solidFill>
              </a:rPr>
              <a:t>biomass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372200" y="134076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In </a:t>
            </a:r>
            <a:r>
              <a:rPr lang="es-ES" b="1" dirty="0" err="1" smtClean="0">
                <a:solidFill>
                  <a:srgbClr val="FF0000"/>
                </a:solidFill>
              </a:rPr>
              <a:t>soil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0" name="9 Forma libre"/>
          <p:cNvSpPr/>
          <p:nvPr/>
        </p:nvSpPr>
        <p:spPr>
          <a:xfrm>
            <a:off x="2436813" y="2122488"/>
            <a:ext cx="501649" cy="1160462"/>
          </a:xfrm>
          <a:custGeom>
            <a:avLst/>
            <a:gdLst>
              <a:gd name="connsiteX0" fmla="*/ 106362 w 501649"/>
              <a:gd name="connsiteY0" fmla="*/ 1144587 h 1160462"/>
              <a:gd name="connsiteX1" fmla="*/ 1587 w 501649"/>
              <a:gd name="connsiteY1" fmla="*/ 963612 h 1160462"/>
              <a:gd name="connsiteX2" fmla="*/ 96837 w 501649"/>
              <a:gd name="connsiteY2" fmla="*/ 849312 h 1160462"/>
              <a:gd name="connsiteX3" fmla="*/ 106362 w 501649"/>
              <a:gd name="connsiteY3" fmla="*/ 363537 h 1160462"/>
              <a:gd name="connsiteX4" fmla="*/ 211137 w 501649"/>
              <a:gd name="connsiteY4" fmla="*/ 49212 h 1160462"/>
              <a:gd name="connsiteX5" fmla="*/ 487362 w 501649"/>
              <a:gd name="connsiteY5" fmla="*/ 68262 h 1160462"/>
              <a:gd name="connsiteX6" fmla="*/ 296862 w 501649"/>
              <a:gd name="connsiteY6" fmla="*/ 173037 h 1160462"/>
              <a:gd name="connsiteX7" fmla="*/ 134937 w 501649"/>
              <a:gd name="connsiteY7" fmla="*/ 334962 h 1160462"/>
              <a:gd name="connsiteX8" fmla="*/ 125412 w 501649"/>
              <a:gd name="connsiteY8" fmla="*/ 830262 h 1160462"/>
              <a:gd name="connsiteX9" fmla="*/ 192087 w 501649"/>
              <a:gd name="connsiteY9" fmla="*/ 1058862 h 1160462"/>
              <a:gd name="connsiteX10" fmla="*/ 106362 w 501649"/>
              <a:gd name="connsiteY10" fmla="*/ 1144587 h 116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1649" h="1160462">
                <a:moveTo>
                  <a:pt x="106362" y="1144587"/>
                </a:moveTo>
                <a:cubicBezTo>
                  <a:pt x="74612" y="1128712"/>
                  <a:pt x="3174" y="1012824"/>
                  <a:pt x="1587" y="963612"/>
                </a:cubicBezTo>
                <a:cubicBezTo>
                  <a:pt x="0" y="914400"/>
                  <a:pt x="79375" y="949324"/>
                  <a:pt x="96837" y="849312"/>
                </a:cubicBezTo>
                <a:cubicBezTo>
                  <a:pt x="114299" y="749300"/>
                  <a:pt x="87312" y="496887"/>
                  <a:pt x="106362" y="363537"/>
                </a:cubicBezTo>
                <a:cubicBezTo>
                  <a:pt x="125412" y="230187"/>
                  <a:pt x="147637" y="98424"/>
                  <a:pt x="211137" y="49212"/>
                </a:cubicBezTo>
                <a:cubicBezTo>
                  <a:pt x="274637" y="0"/>
                  <a:pt x="473075" y="47625"/>
                  <a:pt x="487362" y="68262"/>
                </a:cubicBezTo>
                <a:cubicBezTo>
                  <a:pt x="501649" y="88899"/>
                  <a:pt x="355599" y="128587"/>
                  <a:pt x="296862" y="173037"/>
                </a:cubicBezTo>
                <a:cubicBezTo>
                  <a:pt x="238125" y="217487"/>
                  <a:pt x="163512" y="225425"/>
                  <a:pt x="134937" y="334962"/>
                </a:cubicBezTo>
                <a:cubicBezTo>
                  <a:pt x="106362" y="444499"/>
                  <a:pt x="115887" y="709612"/>
                  <a:pt x="125412" y="830262"/>
                </a:cubicBezTo>
                <a:cubicBezTo>
                  <a:pt x="134937" y="950912"/>
                  <a:pt x="192087" y="1003300"/>
                  <a:pt x="192087" y="1058862"/>
                </a:cubicBezTo>
                <a:cubicBezTo>
                  <a:pt x="192087" y="1114424"/>
                  <a:pt x="138112" y="1160462"/>
                  <a:pt x="106362" y="1144587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Forma libre"/>
          <p:cNvSpPr/>
          <p:nvPr/>
        </p:nvSpPr>
        <p:spPr>
          <a:xfrm>
            <a:off x="2506663" y="4425950"/>
            <a:ext cx="292100" cy="928687"/>
          </a:xfrm>
          <a:custGeom>
            <a:avLst/>
            <a:gdLst>
              <a:gd name="connsiteX0" fmla="*/ 17462 w 292100"/>
              <a:gd name="connsiteY0" fmla="*/ 146050 h 928687"/>
              <a:gd name="connsiteX1" fmla="*/ 26987 w 292100"/>
              <a:gd name="connsiteY1" fmla="*/ 60325 h 928687"/>
              <a:gd name="connsiteX2" fmla="*/ 103187 w 292100"/>
              <a:gd name="connsiteY2" fmla="*/ 12700 h 928687"/>
              <a:gd name="connsiteX3" fmla="*/ 198437 w 292100"/>
              <a:gd name="connsiteY3" fmla="*/ 136525 h 928687"/>
              <a:gd name="connsiteX4" fmla="*/ 265112 w 292100"/>
              <a:gd name="connsiteY4" fmla="*/ 441325 h 928687"/>
              <a:gd name="connsiteX5" fmla="*/ 284162 w 292100"/>
              <a:gd name="connsiteY5" fmla="*/ 755650 h 928687"/>
              <a:gd name="connsiteX6" fmla="*/ 284162 w 292100"/>
              <a:gd name="connsiteY6" fmla="*/ 889000 h 928687"/>
              <a:gd name="connsiteX7" fmla="*/ 236537 w 292100"/>
              <a:gd name="connsiteY7" fmla="*/ 927100 h 928687"/>
              <a:gd name="connsiteX8" fmla="*/ 198437 w 292100"/>
              <a:gd name="connsiteY8" fmla="*/ 898525 h 928687"/>
              <a:gd name="connsiteX9" fmla="*/ 169862 w 292100"/>
              <a:gd name="connsiteY9" fmla="*/ 860425 h 928687"/>
              <a:gd name="connsiteX10" fmla="*/ 198437 w 292100"/>
              <a:gd name="connsiteY10" fmla="*/ 765175 h 928687"/>
              <a:gd name="connsiteX11" fmla="*/ 246062 w 292100"/>
              <a:gd name="connsiteY11" fmla="*/ 698500 h 928687"/>
              <a:gd name="connsiteX12" fmla="*/ 207962 w 292100"/>
              <a:gd name="connsiteY12" fmla="*/ 355600 h 928687"/>
              <a:gd name="connsiteX13" fmla="*/ 131762 w 292100"/>
              <a:gd name="connsiteY13" fmla="*/ 193675 h 928687"/>
              <a:gd name="connsiteX14" fmla="*/ 17462 w 292100"/>
              <a:gd name="connsiteY14" fmla="*/ 146050 h 928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2100" h="928687">
                <a:moveTo>
                  <a:pt x="17462" y="146050"/>
                </a:moveTo>
                <a:cubicBezTo>
                  <a:pt x="0" y="123825"/>
                  <a:pt x="12699" y="82550"/>
                  <a:pt x="26987" y="60325"/>
                </a:cubicBezTo>
                <a:cubicBezTo>
                  <a:pt x="41275" y="38100"/>
                  <a:pt x="74612" y="0"/>
                  <a:pt x="103187" y="12700"/>
                </a:cubicBezTo>
                <a:cubicBezTo>
                  <a:pt x="131762" y="25400"/>
                  <a:pt x="171450" y="65088"/>
                  <a:pt x="198437" y="136525"/>
                </a:cubicBezTo>
                <a:cubicBezTo>
                  <a:pt x="225424" y="207962"/>
                  <a:pt x="250825" y="338138"/>
                  <a:pt x="265112" y="441325"/>
                </a:cubicBezTo>
                <a:cubicBezTo>
                  <a:pt x="279399" y="544512"/>
                  <a:pt x="280987" y="681038"/>
                  <a:pt x="284162" y="755650"/>
                </a:cubicBezTo>
                <a:cubicBezTo>
                  <a:pt x="287337" y="830262"/>
                  <a:pt x="292100" y="860425"/>
                  <a:pt x="284162" y="889000"/>
                </a:cubicBezTo>
                <a:cubicBezTo>
                  <a:pt x="276224" y="917575"/>
                  <a:pt x="250824" y="925513"/>
                  <a:pt x="236537" y="927100"/>
                </a:cubicBezTo>
                <a:cubicBezTo>
                  <a:pt x="222250" y="928687"/>
                  <a:pt x="209549" y="909637"/>
                  <a:pt x="198437" y="898525"/>
                </a:cubicBezTo>
                <a:cubicBezTo>
                  <a:pt x="187325" y="887413"/>
                  <a:pt x="169862" y="882650"/>
                  <a:pt x="169862" y="860425"/>
                </a:cubicBezTo>
                <a:cubicBezTo>
                  <a:pt x="169862" y="838200"/>
                  <a:pt x="185737" y="792162"/>
                  <a:pt x="198437" y="765175"/>
                </a:cubicBezTo>
                <a:cubicBezTo>
                  <a:pt x="211137" y="738188"/>
                  <a:pt x="244475" y="766762"/>
                  <a:pt x="246062" y="698500"/>
                </a:cubicBezTo>
                <a:cubicBezTo>
                  <a:pt x="247649" y="630238"/>
                  <a:pt x="227012" y="439737"/>
                  <a:pt x="207962" y="355600"/>
                </a:cubicBezTo>
                <a:cubicBezTo>
                  <a:pt x="188912" y="271463"/>
                  <a:pt x="163512" y="227012"/>
                  <a:pt x="131762" y="193675"/>
                </a:cubicBezTo>
                <a:cubicBezTo>
                  <a:pt x="100012" y="160338"/>
                  <a:pt x="34924" y="168275"/>
                  <a:pt x="17462" y="14605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12 Conector recto de flecha"/>
          <p:cNvCxnSpPr>
            <a:stCxn id="10" idx="0"/>
            <a:endCxn id="11" idx="2"/>
          </p:cNvCxnSpPr>
          <p:nvPr/>
        </p:nvCxnSpPr>
        <p:spPr>
          <a:xfrm>
            <a:off x="2543175" y="3267075"/>
            <a:ext cx="66675" cy="1171575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7" grpId="0"/>
      <p:bldP spid="9" grpId="0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16832"/>
            <a:ext cx="25202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365104"/>
            <a:ext cx="234000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 rot="10800000">
            <a:off x="323528" y="2780928"/>
            <a:ext cx="338554" cy="71750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s-ES" sz="1000" b="1" dirty="0" smtClean="0">
                <a:latin typeface="Arial" pitchFamily="34" charset="0"/>
                <a:cs typeface="Arial" pitchFamily="34" charset="0"/>
              </a:rPr>
              <a:t>PC2 (19%)</a:t>
            </a:r>
            <a:endParaRPr lang="es-ES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42910" y="214290"/>
            <a:ext cx="8148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err="1" smtClean="0">
                <a:solidFill>
                  <a:srgbClr val="FF0000"/>
                </a:solidFill>
              </a:rPr>
              <a:t>Drought</a:t>
            </a:r>
            <a:r>
              <a:rPr lang="es-ES" sz="2800" b="1" dirty="0" smtClean="0">
                <a:solidFill>
                  <a:srgbClr val="FF0000"/>
                </a:solidFill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</a:rPr>
              <a:t>changes</a:t>
            </a:r>
            <a:r>
              <a:rPr lang="es-ES" sz="2800" b="1" dirty="0" smtClean="0">
                <a:solidFill>
                  <a:srgbClr val="FF0000"/>
                </a:solidFill>
              </a:rPr>
              <a:t> </a:t>
            </a:r>
            <a:r>
              <a:rPr lang="es-ES" sz="2800" b="1" dirty="0" err="1" smtClean="0">
                <a:solidFill>
                  <a:srgbClr val="FF0000"/>
                </a:solidFill>
              </a:rPr>
              <a:t>whole</a:t>
            </a:r>
            <a:r>
              <a:rPr lang="es-ES" sz="2800" b="1" dirty="0" smtClean="0">
                <a:solidFill>
                  <a:srgbClr val="FF0000"/>
                </a:solidFill>
              </a:rPr>
              <a:t> foliar elemental </a:t>
            </a:r>
            <a:r>
              <a:rPr lang="es-ES" sz="2800" b="1" dirty="0" err="1" smtClean="0">
                <a:solidFill>
                  <a:srgbClr val="FF0000"/>
                </a:solidFill>
              </a:rPr>
              <a:t>composition</a:t>
            </a:r>
            <a:r>
              <a:rPr lang="es-ES" sz="2800" b="1" dirty="0" smtClean="0">
                <a:solidFill>
                  <a:srgbClr val="FF0000"/>
                </a:solidFill>
              </a:rPr>
              <a:t> </a:t>
            </a:r>
            <a:endParaRPr lang="es-ES" sz="2800" b="1" dirty="0">
              <a:solidFill>
                <a:srgbClr val="FF0000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365104"/>
            <a:ext cx="234000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844824"/>
            <a:ext cx="25202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CuadroTexto"/>
          <p:cNvSpPr txBox="1"/>
          <p:nvPr/>
        </p:nvSpPr>
        <p:spPr>
          <a:xfrm rot="16200000">
            <a:off x="5010272" y="2846712"/>
            <a:ext cx="8098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smtClean="0">
                <a:latin typeface="Arial" pitchFamily="34" charset="0"/>
                <a:cs typeface="Arial" pitchFamily="34" charset="0"/>
              </a:rPr>
              <a:t>PC2 (19%)</a:t>
            </a:r>
            <a:endParaRPr lang="es-ES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491880" y="5805264"/>
            <a:ext cx="1332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smtClean="0"/>
              <a:t>Peñuelas et al. (2008)</a:t>
            </a:r>
          </a:p>
          <a:p>
            <a:r>
              <a:rPr lang="es-ES" sz="1000" b="1" dirty="0" smtClean="0"/>
              <a:t>Pol J </a:t>
            </a:r>
            <a:r>
              <a:rPr lang="es-ES" sz="1000" b="1" dirty="0" err="1" smtClean="0"/>
              <a:t>Ecol</a:t>
            </a:r>
            <a:endParaRPr lang="es-ES" sz="10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857224" y="785794"/>
            <a:ext cx="6328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Soil stocks and </a:t>
            </a:r>
            <a:r>
              <a:rPr lang="es-ES" dirty="0" err="1" smtClean="0"/>
              <a:t>biomass</a:t>
            </a:r>
            <a:r>
              <a:rPr lang="es-ES" dirty="0" smtClean="0"/>
              <a:t> </a:t>
            </a:r>
            <a:r>
              <a:rPr lang="es-ES" dirty="0" err="1" smtClean="0"/>
              <a:t>concentrations</a:t>
            </a:r>
            <a:r>
              <a:rPr lang="es-ES" dirty="0" smtClean="0"/>
              <a:t> of </a:t>
            </a:r>
            <a:r>
              <a:rPr lang="es-ES" dirty="0" err="1" smtClean="0"/>
              <a:t>other</a:t>
            </a:r>
            <a:r>
              <a:rPr lang="es-ES" dirty="0" smtClean="0"/>
              <a:t> </a:t>
            </a:r>
            <a:r>
              <a:rPr lang="es-ES" dirty="0" err="1" smtClean="0"/>
              <a:t>several</a:t>
            </a:r>
            <a:r>
              <a:rPr lang="es-ES" dirty="0" smtClean="0"/>
              <a:t> </a:t>
            </a:r>
            <a:r>
              <a:rPr lang="es-ES" dirty="0" err="1" smtClean="0"/>
              <a:t>elements</a:t>
            </a:r>
            <a:r>
              <a:rPr lang="es-ES" dirty="0" smtClean="0"/>
              <a:t> </a:t>
            </a:r>
          </a:p>
          <a:p>
            <a:r>
              <a:rPr lang="es-ES" dirty="0" smtClean="0"/>
              <a:t>(Mo, S </a:t>
            </a:r>
            <a:r>
              <a:rPr lang="es-ES" dirty="0" err="1" smtClean="0"/>
              <a:t>or</a:t>
            </a:r>
            <a:r>
              <a:rPr lang="es-ES" dirty="0" smtClean="0"/>
              <a:t> Ca) </a:t>
            </a:r>
            <a:r>
              <a:rPr lang="es-ES" dirty="0" err="1" smtClean="0"/>
              <a:t>had</a:t>
            </a:r>
            <a:r>
              <a:rPr lang="es-ES" dirty="0" smtClean="0"/>
              <a:t> </a:t>
            </a:r>
            <a:r>
              <a:rPr lang="es-ES" dirty="0" err="1" smtClean="0"/>
              <a:t>been</a:t>
            </a:r>
            <a:r>
              <a:rPr lang="es-ES" dirty="0" smtClean="0"/>
              <a:t> </a:t>
            </a:r>
            <a:r>
              <a:rPr lang="es-ES" dirty="0" err="1" smtClean="0"/>
              <a:t>changed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</a:t>
            </a:r>
            <a:r>
              <a:rPr lang="es-ES" dirty="0" err="1" smtClean="0"/>
              <a:t>drought</a:t>
            </a:r>
            <a:endParaRPr lang="es-ES" dirty="0"/>
          </a:p>
        </p:txBody>
      </p:sp>
      <p:sp>
        <p:nvSpPr>
          <p:cNvPr id="22" name="21 CuadroTexto"/>
          <p:cNvSpPr txBox="1"/>
          <p:nvPr/>
        </p:nvSpPr>
        <p:spPr>
          <a:xfrm>
            <a:off x="1000100" y="1500174"/>
            <a:ext cx="4190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 smtClean="0"/>
              <a:t>Sardans et a. (2008) </a:t>
            </a:r>
            <a:r>
              <a:rPr lang="es-ES" sz="1000" b="1" dirty="0" err="1" smtClean="0"/>
              <a:t>Biogeochemistry</a:t>
            </a:r>
            <a:r>
              <a:rPr lang="es-ES" sz="1000" b="1" dirty="0" smtClean="0"/>
              <a:t>, Sardans et al. (2008) J. </a:t>
            </a:r>
            <a:r>
              <a:rPr lang="es-ES" sz="1000" b="1" dirty="0" err="1" smtClean="0"/>
              <a:t>Geophys</a:t>
            </a:r>
            <a:r>
              <a:rPr lang="es-ES" sz="1000" b="1" dirty="0" smtClean="0"/>
              <a:t>. Res.</a:t>
            </a:r>
            <a:endParaRPr lang="es-ES" sz="1000" b="1" dirty="0"/>
          </a:p>
        </p:txBody>
      </p:sp>
      <p:sp>
        <p:nvSpPr>
          <p:cNvPr id="24" name="23 Forma libre"/>
          <p:cNvSpPr/>
          <p:nvPr/>
        </p:nvSpPr>
        <p:spPr>
          <a:xfrm>
            <a:off x="1345407" y="4550569"/>
            <a:ext cx="685800" cy="1093788"/>
          </a:xfrm>
          <a:custGeom>
            <a:avLst/>
            <a:gdLst>
              <a:gd name="connsiteX0" fmla="*/ 197643 w 685800"/>
              <a:gd name="connsiteY0" fmla="*/ 1073944 h 1093788"/>
              <a:gd name="connsiteX1" fmla="*/ 488156 w 685800"/>
              <a:gd name="connsiteY1" fmla="*/ 964406 h 1093788"/>
              <a:gd name="connsiteX2" fmla="*/ 645318 w 685800"/>
              <a:gd name="connsiteY2" fmla="*/ 721519 h 1093788"/>
              <a:gd name="connsiteX3" fmla="*/ 669131 w 685800"/>
              <a:gd name="connsiteY3" fmla="*/ 411956 h 1093788"/>
              <a:gd name="connsiteX4" fmla="*/ 669131 w 685800"/>
              <a:gd name="connsiteY4" fmla="*/ 154781 h 1093788"/>
              <a:gd name="connsiteX5" fmla="*/ 569118 w 685800"/>
              <a:gd name="connsiteY5" fmla="*/ 30956 h 1093788"/>
              <a:gd name="connsiteX6" fmla="*/ 359568 w 685800"/>
              <a:gd name="connsiteY6" fmla="*/ 30956 h 1093788"/>
              <a:gd name="connsiteX7" fmla="*/ 111918 w 685800"/>
              <a:gd name="connsiteY7" fmla="*/ 216694 h 1093788"/>
              <a:gd name="connsiteX8" fmla="*/ 26193 w 685800"/>
              <a:gd name="connsiteY8" fmla="*/ 464344 h 1093788"/>
              <a:gd name="connsiteX9" fmla="*/ 16668 w 685800"/>
              <a:gd name="connsiteY9" fmla="*/ 840581 h 1093788"/>
              <a:gd name="connsiteX10" fmla="*/ 30956 w 685800"/>
              <a:gd name="connsiteY10" fmla="*/ 1054894 h 1093788"/>
              <a:gd name="connsiteX11" fmla="*/ 197643 w 685800"/>
              <a:gd name="connsiteY11" fmla="*/ 1073944 h 1093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" h="1093788">
                <a:moveTo>
                  <a:pt x="197643" y="1073944"/>
                </a:moveTo>
                <a:cubicBezTo>
                  <a:pt x="273843" y="1058863"/>
                  <a:pt x="413544" y="1023144"/>
                  <a:pt x="488156" y="964406"/>
                </a:cubicBezTo>
                <a:cubicBezTo>
                  <a:pt x="562769" y="905669"/>
                  <a:pt x="615156" y="813594"/>
                  <a:pt x="645318" y="721519"/>
                </a:cubicBezTo>
                <a:cubicBezTo>
                  <a:pt x="675480" y="629444"/>
                  <a:pt x="665162" y="506412"/>
                  <a:pt x="669131" y="411956"/>
                </a:cubicBezTo>
                <a:cubicBezTo>
                  <a:pt x="673100" y="317500"/>
                  <a:pt x="685800" y="218281"/>
                  <a:pt x="669131" y="154781"/>
                </a:cubicBezTo>
                <a:cubicBezTo>
                  <a:pt x="652462" y="91281"/>
                  <a:pt x="620712" y="51593"/>
                  <a:pt x="569118" y="30956"/>
                </a:cubicBezTo>
                <a:cubicBezTo>
                  <a:pt x="517524" y="10319"/>
                  <a:pt x="435768" y="0"/>
                  <a:pt x="359568" y="30956"/>
                </a:cubicBezTo>
                <a:cubicBezTo>
                  <a:pt x="283368" y="61912"/>
                  <a:pt x="167480" y="144463"/>
                  <a:pt x="111918" y="216694"/>
                </a:cubicBezTo>
                <a:cubicBezTo>
                  <a:pt x="56356" y="288925"/>
                  <a:pt x="42068" y="360363"/>
                  <a:pt x="26193" y="464344"/>
                </a:cubicBezTo>
                <a:cubicBezTo>
                  <a:pt x="10318" y="568325"/>
                  <a:pt x="15874" y="742156"/>
                  <a:pt x="16668" y="840581"/>
                </a:cubicBezTo>
                <a:cubicBezTo>
                  <a:pt x="17462" y="939006"/>
                  <a:pt x="0" y="1016000"/>
                  <a:pt x="30956" y="1054894"/>
                </a:cubicBezTo>
                <a:cubicBezTo>
                  <a:pt x="61912" y="1093788"/>
                  <a:pt x="121443" y="1089025"/>
                  <a:pt x="197643" y="1073944"/>
                </a:cubicBezTo>
                <a:close/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Forma libre"/>
          <p:cNvSpPr/>
          <p:nvPr/>
        </p:nvSpPr>
        <p:spPr>
          <a:xfrm>
            <a:off x="668338" y="5462588"/>
            <a:ext cx="1936749" cy="642143"/>
          </a:xfrm>
          <a:custGeom>
            <a:avLst/>
            <a:gdLst>
              <a:gd name="connsiteX0" fmla="*/ 1631950 w 1936749"/>
              <a:gd name="connsiteY0" fmla="*/ 595312 h 642143"/>
              <a:gd name="connsiteX1" fmla="*/ 1855787 w 1936749"/>
              <a:gd name="connsiteY1" fmla="*/ 533400 h 642143"/>
              <a:gd name="connsiteX2" fmla="*/ 1931987 w 1936749"/>
              <a:gd name="connsiteY2" fmla="*/ 390525 h 642143"/>
              <a:gd name="connsiteX3" fmla="*/ 1827212 w 1936749"/>
              <a:gd name="connsiteY3" fmla="*/ 176212 h 642143"/>
              <a:gd name="connsiteX4" fmla="*/ 1684337 w 1936749"/>
              <a:gd name="connsiteY4" fmla="*/ 19050 h 642143"/>
              <a:gd name="connsiteX5" fmla="*/ 1408112 w 1936749"/>
              <a:gd name="connsiteY5" fmla="*/ 61912 h 642143"/>
              <a:gd name="connsiteX6" fmla="*/ 903287 w 1936749"/>
              <a:gd name="connsiteY6" fmla="*/ 252412 h 642143"/>
              <a:gd name="connsiteX7" fmla="*/ 565150 w 1936749"/>
              <a:gd name="connsiteY7" fmla="*/ 238125 h 642143"/>
              <a:gd name="connsiteX8" fmla="*/ 293687 w 1936749"/>
              <a:gd name="connsiteY8" fmla="*/ 166687 h 642143"/>
              <a:gd name="connsiteX9" fmla="*/ 127000 w 1936749"/>
              <a:gd name="connsiteY9" fmla="*/ 252412 h 642143"/>
              <a:gd name="connsiteX10" fmla="*/ 131762 w 1936749"/>
              <a:gd name="connsiteY10" fmla="*/ 428625 h 642143"/>
              <a:gd name="connsiteX11" fmla="*/ 917575 w 1936749"/>
              <a:gd name="connsiteY11" fmla="*/ 614362 h 642143"/>
              <a:gd name="connsiteX12" fmla="*/ 1631950 w 1936749"/>
              <a:gd name="connsiteY12" fmla="*/ 595312 h 64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6749" h="642143">
                <a:moveTo>
                  <a:pt x="1631950" y="595312"/>
                </a:moveTo>
                <a:cubicBezTo>
                  <a:pt x="1788319" y="581818"/>
                  <a:pt x="1805781" y="567531"/>
                  <a:pt x="1855787" y="533400"/>
                </a:cubicBezTo>
                <a:cubicBezTo>
                  <a:pt x="1905793" y="499269"/>
                  <a:pt x="1936749" y="450056"/>
                  <a:pt x="1931987" y="390525"/>
                </a:cubicBezTo>
                <a:cubicBezTo>
                  <a:pt x="1927225" y="330994"/>
                  <a:pt x="1868487" y="238124"/>
                  <a:pt x="1827212" y="176212"/>
                </a:cubicBezTo>
                <a:cubicBezTo>
                  <a:pt x="1785937" y="114300"/>
                  <a:pt x="1754187" y="38100"/>
                  <a:pt x="1684337" y="19050"/>
                </a:cubicBezTo>
                <a:cubicBezTo>
                  <a:pt x="1614487" y="0"/>
                  <a:pt x="1538287" y="23018"/>
                  <a:pt x="1408112" y="61912"/>
                </a:cubicBezTo>
                <a:cubicBezTo>
                  <a:pt x="1277937" y="100806"/>
                  <a:pt x="1043781" y="223043"/>
                  <a:pt x="903287" y="252412"/>
                </a:cubicBezTo>
                <a:cubicBezTo>
                  <a:pt x="762793" y="281781"/>
                  <a:pt x="666750" y="252412"/>
                  <a:pt x="565150" y="238125"/>
                </a:cubicBezTo>
                <a:cubicBezTo>
                  <a:pt x="463550" y="223838"/>
                  <a:pt x="366712" y="164306"/>
                  <a:pt x="293687" y="166687"/>
                </a:cubicBezTo>
                <a:cubicBezTo>
                  <a:pt x="220662" y="169068"/>
                  <a:pt x="153987" y="208756"/>
                  <a:pt x="127000" y="252412"/>
                </a:cubicBezTo>
                <a:cubicBezTo>
                  <a:pt x="100013" y="296068"/>
                  <a:pt x="0" y="368300"/>
                  <a:pt x="131762" y="428625"/>
                </a:cubicBezTo>
                <a:cubicBezTo>
                  <a:pt x="263525" y="488950"/>
                  <a:pt x="669131" y="586581"/>
                  <a:pt x="917575" y="614362"/>
                </a:cubicBezTo>
                <a:cubicBezTo>
                  <a:pt x="1166019" y="642143"/>
                  <a:pt x="1475581" y="608806"/>
                  <a:pt x="1631950" y="595312"/>
                </a:cubicBezTo>
                <a:close/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Forma libre"/>
          <p:cNvSpPr/>
          <p:nvPr/>
        </p:nvSpPr>
        <p:spPr>
          <a:xfrm>
            <a:off x="6494463" y="4544219"/>
            <a:ext cx="1038225" cy="1206500"/>
          </a:xfrm>
          <a:custGeom>
            <a:avLst/>
            <a:gdLst>
              <a:gd name="connsiteX0" fmla="*/ 820737 w 1038225"/>
              <a:gd name="connsiteY0" fmla="*/ 1185069 h 1206500"/>
              <a:gd name="connsiteX1" fmla="*/ 649287 w 1038225"/>
              <a:gd name="connsiteY1" fmla="*/ 1189831 h 1206500"/>
              <a:gd name="connsiteX2" fmla="*/ 501650 w 1038225"/>
              <a:gd name="connsiteY2" fmla="*/ 1161256 h 1206500"/>
              <a:gd name="connsiteX3" fmla="*/ 349250 w 1038225"/>
              <a:gd name="connsiteY3" fmla="*/ 1151731 h 1206500"/>
              <a:gd name="connsiteX4" fmla="*/ 225425 w 1038225"/>
              <a:gd name="connsiteY4" fmla="*/ 1161256 h 1206500"/>
              <a:gd name="connsiteX5" fmla="*/ 225425 w 1038225"/>
              <a:gd name="connsiteY5" fmla="*/ 923131 h 1206500"/>
              <a:gd name="connsiteX6" fmla="*/ 130175 w 1038225"/>
              <a:gd name="connsiteY6" fmla="*/ 584994 h 1206500"/>
              <a:gd name="connsiteX7" fmla="*/ 11112 w 1038225"/>
              <a:gd name="connsiteY7" fmla="*/ 218281 h 1206500"/>
              <a:gd name="connsiteX8" fmla="*/ 196850 w 1038225"/>
              <a:gd name="connsiteY8" fmla="*/ 46831 h 1206500"/>
              <a:gd name="connsiteX9" fmla="*/ 796925 w 1038225"/>
              <a:gd name="connsiteY9" fmla="*/ 499269 h 1206500"/>
              <a:gd name="connsiteX10" fmla="*/ 1035050 w 1038225"/>
              <a:gd name="connsiteY10" fmla="*/ 1061244 h 1206500"/>
              <a:gd name="connsiteX11" fmla="*/ 820737 w 1038225"/>
              <a:gd name="connsiteY11" fmla="*/ 1185069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8225" h="1206500">
                <a:moveTo>
                  <a:pt x="820737" y="1185069"/>
                </a:moveTo>
                <a:cubicBezTo>
                  <a:pt x="756443" y="1206500"/>
                  <a:pt x="702468" y="1193800"/>
                  <a:pt x="649287" y="1189831"/>
                </a:cubicBezTo>
                <a:cubicBezTo>
                  <a:pt x="596106" y="1185862"/>
                  <a:pt x="551656" y="1167606"/>
                  <a:pt x="501650" y="1161256"/>
                </a:cubicBezTo>
                <a:cubicBezTo>
                  <a:pt x="451644" y="1154906"/>
                  <a:pt x="395287" y="1151731"/>
                  <a:pt x="349250" y="1151731"/>
                </a:cubicBezTo>
                <a:cubicBezTo>
                  <a:pt x="303213" y="1151731"/>
                  <a:pt x="246062" y="1199356"/>
                  <a:pt x="225425" y="1161256"/>
                </a:cubicBezTo>
                <a:cubicBezTo>
                  <a:pt x="204788" y="1123156"/>
                  <a:pt x="241300" y="1019175"/>
                  <a:pt x="225425" y="923131"/>
                </a:cubicBezTo>
                <a:cubicBezTo>
                  <a:pt x="209550" y="827087"/>
                  <a:pt x="165894" y="702469"/>
                  <a:pt x="130175" y="584994"/>
                </a:cubicBezTo>
                <a:cubicBezTo>
                  <a:pt x="94456" y="467519"/>
                  <a:pt x="0" y="307975"/>
                  <a:pt x="11112" y="218281"/>
                </a:cubicBezTo>
                <a:cubicBezTo>
                  <a:pt x="22225" y="128587"/>
                  <a:pt x="65881" y="0"/>
                  <a:pt x="196850" y="46831"/>
                </a:cubicBezTo>
                <a:cubicBezTo>
                  <a:pt x="327819" y="93662"/>
                  <a:pt x="657225" y="330200"/>
                  <a:pt x="796925" y="499269"/>
                </a:cubicBezTo>
                <a:cubicBezTo>
                  <a:pt x="936625" y="668338"/>
                  <a:pt x="1031875" y="946150"/>
                  <a:pt x="1035050" y="1061244"/>
                </a:cubicBezTo>
                <a:cubicBezTo>
                  <a:pt x="1038225" y="1176338"/>
                  <a:pt x="885031" y="1163638"/>
                  <a:pt x="820737" y="1185069"/>
                </a:cubicBezTo>
                <a:close/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Forma libre"/>
          <p:cNvSpPr/>
          <p:nvPr/>
        </p:nvSpPr>
        <p:spPr>
          <a:xfrm>
            <a:off x="5906294" y="5672932"/>
            <a:ext cx="1199356" cy="373855"/>
          </a:xfrm>
          <a:custGeom>
            <a:avLst/>
            <a:gdLst>
              <a:gd name="connsiteX0" fmla="*/ 827881 w 1199356"/>
              <a:gd name="connsiteY0" fmla="*/ 323056 h 373855"/>
              <a:gd name="connsiteX1" fmla="*/ 1146969 w 1199356"/>
              <a:gd name="connsiteY1" fmla="*/ 304006 h 373855"/>
              <a:gd name="connsiteX2" fmla="*/ 1142206 w 1199356"/>
              <a:gd name="connsiteY2" fmla="*/ 80168 h 373855"/>
              <a:gd name="connsiteX3" fmla="*/ 1099344 w 1199356"/>
              <a:gd name="connsiteY3" fmla="*/ 61118 h 373855"/>
              <a:gd name="connsiteX4" fmla="*/ 1013619 w 1199356"/>
              <a:gd name="connsiteY4" fmla="*/ 46831 h 373855"/>
              <a:gd name="connsiteX5" fmla="*/ 799306 w 1199356"/>
              <a:gd name="connsiteY5" fmla="*/ 65881 h 373855"/>
              <a:gd name="connsiteX6" fmla="*/ 646906 w 1199356"/>
              <a:gd name="connsiteY6" fmla="*/ 46831 h 373855"/>
              <a:gd name="connsiteX7" fmla="*/ 184944 w 1199356"/>
              <a:gd name="connsiteY7" fmla="*/ 46831 h 373855"/>
              <a:gd name="connsiteX8" fmla="*/ 108744 w 1199356"/>
              <a:gd name="connsiteY8" fmla="*/ 327818 h 373855"/>
              <a:gd name="connsiteX9" fmla="*/ 827881 w 1199356"/>
              <a:gd name="connsiteY9" fmla="*/ 323056 h 373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99356" h="373855">
                <a:moveTo>
                  <a:pt x="827881" y="323056"/>
                </a:moveTo>
                <a:cubicBezTo>
                  <a:pt x="1000918" y="319087"/>
                  <a:pt x="1094582" y="344487"/>
                  <a:pt x="1146969" y="304006"/>
                </a:cubicBezTo>
                <a:cubicBezTo>
                  <a:pt x="1199356" y="263525"/>
                  <a:pt x="1150143" y="120649"/>
                  <a:pt x="1142206" y="80168"/>
                </a:cubicBezTo>
                <a:cubicBezTo>
                  <a:pt x="1134269" y="39687"/>
                  <a:pt x="1120775" y="66674"/>
                  <a:pt x="1099344" y="61118"/>
                </a:cubicBezTo>
                <a:cubicBezTo>
                  <a:pt x="1077913" y="55562"/>
                  <a:pt x="1063625" y="46037"/>
                  <a:pt x="1013619" y="46831"/>
                </a:cubicBezTo>
                <a:cubicBezTo>
                  <a:pt x="963613" y="47625"/>
                  <a:pt x="860425" y="65881"/>
                  <a:pt x="799306" y="65881"/>
                </a:cubicBezTo>
                <a:cubicBezTo>
                  <a:pt x="738187" y="65881"/>
                  <a:pt x="749300" y="50006"/>
                  <a:pt x="646906" y="46831"/>
                </a:cubicBezTo>
                <a:cubicBezTo>
                  <a:pt x="544512" y="43656"/>
                  <a:pt x="274638" y="0"/>
                  <a:pt x="184944" y="46831"/>
                </a:cubicBezTo>
                <a:cubicBezTo>
                  <a:pt x="95250" y="93662"/>
                  <a:pt x="0" y="281781"/>
                  <a:pt x="108744" y="327818"/>
                </a:cubicBezTo>
                <a:cubicBezTo>
                  <a:pt x="217488" y="373855"/>
                  <a:pt x="654844" y="327025"/>
                  <a:pt x="827881" y="323056"/>
                </a:cubicBezTo>
                <a:close/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Forma libre"/>
          <p:cNvSpPr/>
          <p:nvPr/>
        </p:nvSpPr>
        <p:spPr>
          <a:xfrm>
            <a:off x="5946775" y="5171282"/>
            <a:ext cx="739775" cy="496093"/>
          </a:xfrm>
          <a:custGeom>
            <a:avLst/>
            <a:gdLst>
              <a:gd name="connsiteX0" fmla="*/ 101600 w 739775"/>
              <a:gd name="connsiteY0" fmla="*/ 424656 h 496093"/>
              <a:gd name="connsiteX1" fmla="*/ 530225 w 739775"/>
              <a:gd name="connsiteY1" fmla="*/ 496093 h 496093"/>
              <a:gd name="connsiteX2" fmla="*/ 663575 w 739775"/>
              <a:gd name="connsiteY2" fmla="*/ 481806 h 496093"/>
              <a:gd name="connsiteX3" fmla="*/ 711200 w 739775"/>
              <a:gd name="connsiteY3" fmla="*/ 343693 h 496093"/>
              <a:gd name="connsiteX4" fmla="*/ 730250 w 739775"/>
              <a:gd name="connsiteY4" fmla="*/ 224631 h 496093"/>
              <a:gd name="connsiteX5" fmla="*/ 654050 w 739775"/>
              <a:gd name="connsiteY5" fmla="*/ 138906 h 496093"/>
              <a:gd name="connsiteX6" fmla="*/ 401638 w 739775"/>
              <a:gd name="connsiteY6" fmla="*/ 24606 h 496093"/>
              <a:gd name="connsiteX7" fmla="*/ 139700 w 739775"/>
              <a:gd name="connsiteY7" fmla="*/ 15081 h 496093"/>
              <a:gd name="connsiteX8" fmla="*/ 15875 w 739775"/>
              <a:gd name="connsiteY8" fmla="*/ 115093 h 496093"/>
              <a:gd name="connsiteX9" fmla="*/ 44450 w 739775"/>
              <a:gd name="connsiteY9" fmla="*/ 386556 h 496093"/>
              <a:gd name="connsiteX10" fmla="*/ 101600 w 739775"/>
              <a:gd name="connsiteY10" fmla="*/ 424656 h 49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9775" h="496093">
                <a:moveTo>
                  <a:pt x="101600" y="424656"/>
                </a:moveTo>
                <a:cubicBezTo>
                  <a:pt x="269081" y="455612"/>
                  <a:pt x="436563" y="486568"/>
                  <a:pt x="530225" y="496093"/>
                </a:cubicBezTo>
                <a:lnTo>
                  <a:pt x="663575" y="481806"/>
                </a:lnTo>
                <a:cubicBezTo>
                  <a:pt x="693738" y="456406"/>
                  <a:pt x="700088" y="386555"/>
                  <a:pt x="711200" y="343693"/>
                </a:cubicBezTo>
                <a:cubicBezTo>
                  <a:pt x="722312" y="300831"/>
                  <a:pt x="739775" y="258762"/>
                  <a:pt x="730250" y="224631"/>
                </a:cubicBezTo>
                <a:cubicBezTo>
                  <a:pt x="720725" y="190500"/>
                  <a:pt x="708819" y="172243"/>
                  <a:pt x="654050" y="138906"/>
                </a:cubicBezTo>
                <a:cubicBezTo>
                  <a:pt x="599281" y="105569"/>
                  <a:pt x="487363" y="45243"/>
                  <a:pt x="401638" y="24606"/>
                </a:cubicBezTo>
                <a:cubicBezTo>
                  <a:pt x="315913" y="3969"/>
                  <a:pt x="203994" y="0"/>
                  <a:pt x="139700" y="15081"/>
                </a:cubicBezTo>
                <a:cubicBezTo>
                  <a:pt x="75406" y="30162"/>
                  <a:pt x="31750" y="53181"/>
                  <a:pt x="15875" y="115093"/>
                </a:cubicBezTo>
                <a:cubicBezTo>
                  <a:pt x="0" y="177006"/>
                  <a:pt x="28575" y="334962"/>
                  <a:pt x="44450" y="386556"/>
                </a:cubicBezTo>
                <a:cubicBezTo>
                  <a:pt x="60325" y="438150"/>
                  <a:pt x="85725" y="431403"/>
                  <a:pt x="101600" y="424656"/>
                </a:cubicBezTo>
                <a:close/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20" grpId="0"/>
      <p:bldP spid="21" grpId="0"/>
      <p:bldP spid="22" grpId="0"/>
      <p:bldP spid="24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3528" y="260648"/>
            <a:ext cx="831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rgbClr val="FF0000"/>
                </a:solidFill>
              </a:rPr>
              <a:t>Climate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change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impact</a:t>
            </a:r>
            <a:r>
              <a:rPr lang="es-ES" b="1" dirty="0" smtClean="0">
                <a:solidFill>
                  <a:srgbClr val="FF0000"/>
                </a:solidFill>
              </a:rPr>
              <a:t> in </a:t>
            </a:r>
            <a:r>
              <a:rPr lang="es-ES" b="1" dirty="0" err="1" smtClean="0">
                <a:solidFill>
                  <a:srgbClr val="FF0000"/>
                </a:solidFill>
              </a:rPr>
              <a:t>terrestrial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ecosystems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stoichiometry</a:t>
            </a:r>
            <a:r>
              <a:rPr lang="es-ES" b="1" dirty="0" smtClean="0">
                <a:solidFill>
                  <a:srgbClr val="FF0000"/>
                </a:solidFill>
              </a:rPr>
              <a:t>: </a:t>
            </a:r>
            <a:r>
              <a:rPr lang="es-ES" b="1" dirty="0" err="1" smtClean="0">
                <a:solidFill>
                  <a:srgbClr val="FF0000"/>
                </a:solidFill>
              </a:rPr>
              <a:t>how</a:t>
            </a:r>
            <a:r>
              <a:rPr lang="es-ES" b="1" dirty="0" smtClean="0">
                <a:solidFill>
                  <a:srgbClr val="FF0000"/>
                </a:solidFill>
              </a:rPr>
              <a:t> can </a:t>
            </a:r>
            <a:r>
              <a:rPr lang="es-ES" b="1" dirty="0" err="1" smtClean="0">
                <a:solidFill>
                  <a:srgbClr val="FF0000"/>
                </a:solidFill>
              </a:rPr>
              <a:t>we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advance</a:t>
            </a:r>
            <a:r>
              <a:rPr lang="es-ES" b="1" dirty="0" smtClean="0">
                <a:solidFill>
                  <a:srgbClr val="FF0000"/>
                </a:solidFill>
              </a:rPr>
              <a:t>?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57158" y="3286124"/>
            <a:ext cx="4390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s-ES" sz="1400" b="1" dirty="0" smtClean="0"/>
              <a:t>1.Most </a:t>
            </a:r>
            <a:r>
              <a:rPr lang="es-ES" sz="1400" b="1" dirty="0" err="1" smtClean="0"/>
              <a:t>studies</a:t>
            </a:r>
            <a:r>
              <a:rPr lang="es-ES" sz="1400" b="1" dirty="0" smtClean="0"/>
              <a:t> have </a:t>
            </a:r>
            <a:r>
              <a:rPr lang="es-ES" sz="1400" b="1" dirty="0" err="1" smtClean="0"/>
              <a:t>been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focused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on</a:t>
            </a:r>
            <a:r>
              <a:rPr lang="es-ES" sz="1400" b="1" dirty="0" smtClean="0"/>
              <a:t> N and P (N/P ratio)</a:t>
            </a:r>
            <a:endParaRPr lang="es-ES" sz="14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395536" y="2492896"/>
            <a:ext cx="2919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Capture </a:t>
            </a:r>
            <a:r>
              <a:rPr lang="es-ES" b="1" dirty="0" err="1" smtClean="0"/>
              <a:t>our</a:t>
            </a:r>
            <a:r>
              <a:rPr lang="es-ES" b="1" dirty="0" smtClean="0"/>
              <a:t> </a:t>
            </a:r>
            <a:r>
              <a:rPr lang="es-ES" b="1" dirty="0" err="1" smtClean="0"/>
              <a:t>attention</a:t>
            </a:r>
            <a:r>
              <a:rPr lang="es-ES" b="1" dirty="0" smtClean="0"/>
              <a:t> </a:t>
            </a:r>
          </a:p>
          <a:p>
            <a:r>
              <a:rPr lang="es-ES" b="1" dirty="0" smtClean="0"/>
              <a:t>in </a:t>
            </a:r>
            <a:r>
              <a:rPr lang="es-ES" b="1" dirty="0" err="1" smtClean="0"/>
              <a:t>current</a:t>
            </a:r>
            <a:r>
              <a:rPr lang="es-ES" b="1" dirty="0" smtClean="0"/>
              <a:t> </a:t>
            </a:r>
            <a:r>
              <a:rPr lang="es-ES" b="1" dirty="0" err="1" smtClean="0"/>
              <a:t>studies</a:t>
            </a:r>
            <a:r>
              <a:rPr lang="es-ES" b="1" dirty="0" smtClean="0"/>
              <a:t> </a:t>
            </a:r>
            <a:r>
              <a:rPr lang="es-ES" b="1" dirty="0" err="1" smtClean="0"/>
              <a:t>limitations</a:t>
            </a:r>
            <a:endParaRPr lang="es-ES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940152" y="2492896"/>
            <a:ext cx="1985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rgbClr val="FF0000"/>
                </a:solidFill>
              </a:rPr>
              <a:t>What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dowe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need</a:t>
            </a:r>
            <a:r>
              <a:rPr lang="es-ES" b="1" dirty="0" smtClean="0">
                <a:solidFill>
                  <a:srgbClr val="FF0000"/>
                </a:solidFill>
              </a:rPr>
              <a:t>? 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148064" y="3284984"/>
            <a:ext cx="3556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/>
            <a:r>
              <a:rPr lang="es-ES" sz="1400" b="1" dirty="0" smtClean="0">
                <a:solidFill>
                  <a:srgbClr val="FF0000"/>
                </a:solidFill>
              </a:rPr>
              <a:t>1.More </a:t>
            </a:r>
            <a:r>
              <a:rPr lang="es-ES" sz="1400" b="1" dirty="0" err="1" smtClean="0">
                <a:solidFill>
                  <a:srgbClr val="FF0000"/>
                </a:solidFill>
              </a:rPr>
              <a:t>elements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such</a:t>
            </a:r>
            <a:r>
              <a:rPr lang="es-ES" sz="1400" b="1" dirty="0" smtClean="0">
                <a:solidFill>
                  <a:srgbClr val="FF0000"/>
                </a:solidFill>
              </a:rPr>
              <a:t> as K, </a:t>
            </a:r>
            <a:r>
              <a:rPr lang="es-ES" sz="1400" b="1" dirty="0" err="1" smtClean="0">
                <a:solidFill>
                  <a:srgbClr val="FF0000"/>
                </a:solidFill>
              </a:rPr>
              <a:t>but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also</a:t>
            </a:r>
            <a:r>
              <a:rPr lang="es-ES" sz="1400" b="1" dirty="0" smtClean="0">
                <a:solidFill>
                  <a:srgbClr val="FF0000"/>
                </a:solidFill>
              </a:rPr>
              <a:t> Mg, S </a:t>
            </a:r>
            <a:r>
              <a:rPr lang="es-ES" sz="1400" b="1" dirty="0" err="1" smtClean="0">
                <a:solidFill>
                  <a:srgbClr val="FF0000"/>
                </a:solidFill>
              </a:rPr>
              <a:t>or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</a:p>
          <a:p>
            <a:pPr marL="342900" indent="-342900" algn="ctr"/>
            <a:r>
              <a:rPr lang="es-ES" sz="1400" b="1" dirty="0" smtClean="0">
                <a:solidFill>
                  <a:srgbClr val="FF0000"/>
                </a:solidFill>
              </a:rPr>
              <a:t>Ca </a:t>
            </a:r>
            <a:r>
              <a:rPr lang="es-ES" sz="1400" b="1" dirty="0" err="1" smtClean="0">
                <a:solidFill>
                  <a:srgbClr val="FF0000"/>
                </a:solidFill>
              </a:rPr>
              <a:t>among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others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should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be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considered</a:t>
            </a:r>
            <a:endParaRPr lang="es-ES" sz="1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23528" y="4077072"/>
            <a:ext cx="4375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/>
              <a:t>2. </a:t>
            </a:r>
            <a:r>
              <a:rPr lang="es-ES" sz="1400" b="1" dirty="0" err="1" smtClean="0"/>
              <a:t>Stoichiometric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studies</a:t>
            </a:r>
            <a:r>
              <a:rPr lang="es-ES" sz="1400" b="1" dirty="0" smtClean="0"/>
              <a:t> of  </a:t>
            </a:r>
            <a:r>
              <a:rPr lang="es-ES" sz="1400" b="1" dirty="0" err="1" smtClean="0"/>
              <a:t>terrestrial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plants</a:t>
            </a:r>
            <a:r>
              <a:rPr lang="es-ES" sz="1400" b="1" dirty="0" smtClean="0"/>
              <a:t> have </a:t>
            </a:r>
            <a:r>
              <a:rPr lang="es-ES" sz="1400" b="1" dirty="0" err="1" smtClean="0"/>
              <a:t>been</a:t>
            </a:r>
            <a:r>
              <a:rPr lang="es-ES" sz="1400" b="1" dirty="0" smtClean="0"/>
              <a:t> </a:t>
            </a:r>
          </a:p>
          <a:p>
            <a:r>
              <a:rPr lang="es-ES" sz="1400" b="1" dirty="0" err="1" smtClean="0"/>
              <a:t>mailny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focused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on</a:t>
            </a:r>
            <a:r>
              <a:rPr lang="es-ES" sz="1400" b="1" dirty="0" smtClean="0"/>
              <a:t> foliar </a:t>
            </a:r>
            <a:r>
              <a:rPr lang="es-ES" sz="1400" b="1" dirty="0" err="1" smtClean="0"/>
              <a:t>tissues</a:t>
            </a:r>
            <a:r>
              <a:rPr lang="es-ES" sz="1400" b="1" dirty="0" smtClean="0"/>
              <a:t>, </a:t>
            </a:r>
            <a:r>
              <a:rPr lang="es-ES" sz="1400" b="1" dirty="0" err="1" smtClean="0"/>
              <a:t>specially</a:t>
            </a:r>
            <a:r>
              <a:rPr lang="es-ES" sz="1400" b="1" dirty="0" smtClean="0"/>
              <a:t> in </a:t>
            </a:r>
            <a:r>
              <a:rPr lang="es-ES" sz="1400" b="1" dirty="0" err="1" smtClean="0"/>
              <a:t>trees</a:t>
            </a:r>
            <a:endParaRPr lang="es-ES" sz="14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148064" y="4077072"/>
            <a:ext cx="38573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FF0000"/>
                </a:solidFill>
              </a:rPr>
              <a:t>2. </a:t>
            </a:r>
            <a:r>
              <a:rPr lang="es-ES" sz="1400" b="1" dirty="0" err="1" smtClean="0">
                <a:solidFill>
                  <a:srgbClr val="FF0000"/>
                </a:solidFill>
              </a:rPr>
              <a:t>Plants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also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allocate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nutrients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to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other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tissues</a:t>
            </a:r>
            <a:r>
              <a:rPr lang="es-ES" sz="1400" b="1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es-ES" sz="1400" b="1" dirty="0" err="1" smtClean="0">
                <a:solidFill>
                  <a:srgbClr val="FF0000"/>
                </a:solidFill>
              </a:rPr>
              <a:t>We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need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when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possible</a:t>
            </a:r>
            <a:r>
              <a:rPr lang="es-ES" sz="1400" b="1" dirty="0" smtClean="0">
                <a:solidFill>
                  <a:srgbClr val="FF0000"/>
                </a:solidFill>
              </a:rPr>
              <a:t>, </a:t>
            </a:r>
            <a:r>
              <a:rPr lang="es-ES" sz="1400" b="1" dirty="0" err="1" smtClean="0">
                <a:solidFill>
                  <a:srgbClr val="FF0000"/>
                </a:solidFill>
              </a:rPr>
              <a:t>take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into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account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whole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s-ES" sz="1400" b="1" dirty="0" err="1" smtClean="0">
                <a:solidFill>
                  <a:srgbClr val="FF0000"/>
                </a:solidFill>
              </a:rPr>
              <a:t>plant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stoichiometry</a:t>
            </a:r>
            <a:endParaRPr lang="es-ES" sz="14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51520" y="5229200"/>
            <a:ext cx="43482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/>
              <a:t>3. N/P </a:t>
            </a:r>
            <a:r>
              <a:rPr lang="es-ES" sz="1400" b="1" dirty="0" err="1" smtClean="0"/>
              <a:t>stoichiometry</a:t>
            </a:r>
            <a:r>
              <a:rPr lang="es-ES" sz="1400" b="1" dirty="0" smtClean="0"/>
              <a:t> of </a:t>
            </a:r>
            <a:r>
              <a:rPr lang="es-ES" sz="1400" b="1" dirty="0" err="1" smtClean="0"/>
              <a:t>higher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plants</a:t>
            </a:r>
            <a:r>
              <a:rPr lang="es-ES" sz="1400" b="1" dirty="0" smtClean="0"/>
              <a:t>  </a:t>
            </a:r>
            <a:r>
              <a:rPr lang="es-ES" sz="1400" b="1" dirty="0" err="1" smtClean="0"/>
              <a:t>not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only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depends</a:t>
            </a:r>
            <a:r>
              <a:rPr lang="es-ES" sz="1400" b="1" dirty="0" smtClean="0"/>
              <a:t> </a:t>
            </a:r>
          </a:p>
          <a:p>
            <a:r>
              <a:rPr lang="es-ES" sz="1400" b="1" dirty="0" smtClean="0"/>
              <a:t>of </a:t>
            </a:r>
            <a:r>
              <a:rPr lang="es-ES" sz="1400" b="1" dirty="0" err="1" smtClean="0"/>
              <a:t>the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allocation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to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growth</a:t>
            </a:r>
            <a:r>
              <a:rPr lang="es-ES" sz="1400" b="1" dirty="0" smtClean="0"/>
              <a:t>, </a:t>
            </a:r>
            <a:r>
              <a:rPr lang="es-ES" sz="1400" b="1" dirty="0" err="1" smtClean="0"/>
              <a:t>several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other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functions</a:t>
            </a:r>
            <a:r>
              <a:rPr lang="es-ES" sz="1400" b="1" dirty="0" smtClean="0"/>
              <a:t> can </a:t>
            </a:r>
          </a:p>
          <a:p>
            <a:r>
              <a:rPr lang="es-ES" sz="1400" b="1" dirty="0" err="1" smtClean="0"/>
              <a:t>be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important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sinks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for</a:t>
            </a:r>
            <a:r>
              <a:rPr lang="es-ES" sz="1400" b="1" dirty="0" smtClean="0"/>
              <a:t> </a:t>
            </a:r>
            <a:r>
              <a:rPr lang="es-ES" sz="1400" b="1" dirty="0" err="1" smtClean="0"/>
              <a:t>nutrients</a:t>
            </a:r>
            <a:endParaRPr lang="es-ES" sz="14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5105522" y="5257562"/>
            <a:ext cx="39856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FF0000"/>
                </a:solidFill>
              </a:rPr>
              <a:t>3. </a:t>
            </a:r>
            <a:r>
              <a:rPr lang="es-ES" sz="1400" b="1" dirty="0" err="1" smtClean="0">
                <a:solidFill>
                  <a:srgbClr val="FF0000"/>
                </a:solidFill>
              </a:rPr>
              <a:t>To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gain</a:t>
            </a:r>
            <a:r>
              <a:rPr lang="es-ES" sz="1400" b="1" dirty="0" smtClean="0">
                <a:solidFill>
                  <a:srgbClr val="FF0000"/>
                </a:solidFill>
              </a:rPr>
              <a:t> a global </a:t>
            </a:r>
            <a:r>
              <a:rPr lang="es-ES" sz="1400" b="1" dirty="0" err="1" smtClean="0">
                <a:solidFill>
                  <a:srgbClr val="FF0000"/>
                </a:solidFill>
              </a:rPr>
              <a:t>knowledgment</a:t>
            </a:r>
            <a:r>
              <a:rPr lang="es-ES" sz="1400" b="1" dirty="0" smtClean="0">
                <a:solidFill>
                  <a:srgbClr val="FF0000"/>
                </a:solidFill>
              </a:rPr>
              <a:t> of </a:t>
            </a:r>
            <a:r>
              <a:rPr lang="es-ES" sz="1400" b="1" dirty="0" err="1" smtClean="0">
                <a:solidFill>
                  <a:srgbClr val="FF0000"/>
                </a:solidFill>
              </a:rPr>
              <a:t>the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functional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s-ES" sz="1400" b="1" dirty="0" smtClean="0">
                <a:solidFill>
                  <a:srgbClr val="FF0000"/>
                </a:solidFill>
              </a:rPr>
              <a:t>causes </a:t>
            </a:r>
            <a:r>
              <a:rPr lang="es-ES" sz="1400" b="1" dirty="0" err="1" smtClean="0">
                <a:solidFill>
                  <a:srgbClr val="FF0000"/>
                </a:solidFill>
              </a:rPr>
              <a:t>underlie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stoichiometric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shifts</a:t>
            </a:r>
            <a:r>
              <a:rPr lang="es-ES" sz="1400" b="1" dirty="0" smtClean="0">
                <a:solidFill>
                  <a:srgbClr val="FF0000"/>
                </a:solidFill>
              </a:rPr>
              <a:t> in </a:t>
            </a:r>
            <a:r>
              <a:rPr lang="es-ES" sz="1400" b="1" dirty="0" err="1" smtClean="0">
                <a:solidFill>
                  <a:srgbClr val="FF0000"/>
                </a:solidFill>
              </a:rPr>
              <a:t>plant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s-ES" sz="1400" b="1" dirty="0" smtClean="0">
                <a:solidFill>
                  <a:srgbClr val="FF0000"/>
                </a:solidFill>
              </a:rPr>
              <a:t>responses </a:t>
            </a:r>
            <a:r>
              <a:rPr lang="es-ES" sz="1400" b="1" dirty="0" err="1" smtClean="0">
                <a:solidFill>
                  <a:srgbClr val="FF0000"/>
                </a:solidFill>
              </a:rPr>
              <a:t>to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climate</a:t>
            </a:r>
            <a:r>
              <a:rPr lang="es-ES" sz="1400" b="1" dirty="0" smtClean="0">
                <a:solidFill>
                  <a:srgbClr val="FF0000"/>
                </a:solidFill>
              </a:rPr>
              <a:t> </a:t>
            </a:r>
            <a:r>
              <a:rPr lang="es-ES" sz="1400" b="1" dirty="0" err="1" smtClean="0">
                <a:solidFill>
                  <a:srgbClr val="FF0000"/>
                </a:solidFill>
              </a:rPr>
              <a:t>change</a:t>
            </a:r>
            <a:endParaRPr lang="es-ES" sz="1400" b="1" dirty="0" smtClean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67544" y="1412776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smtClean="0"/>
              <a:t>Sardans et al. (2012a) </a:t>
            </a:r>
            <a:r>
              <a:rPr lang="es-ES" sz="1000" b="1" dirty="0" err="1" smtClean="0"/>
              <a:t>Biogeochemistry</a:t>
            </a:r>
            <a:endParaRPr lang="es-ES" sz="1000" b="1" dirty="0" smtClean="0"/>
          </a:p>
          <a:p>
            <a:r>
              <a:rPr lang="es-ES" sz="1000" b="1" dirty="0" smtClean="0"/>
              <a:t>Sardans et al. (2012b) </a:t>
            </a:r>
            <a:r>
              <a:rPr lang="es-ES" sz="1000" b="1" dirty="0" err="1" smtClean="0"/>
              <a:t>Pers</a:t>
            </a:r>
            <a:r>
              <a:rPr lang="es-ES" sz="1000" b="1" dirty="0" smtClean="0"/>
              <a:t> Plant </a:t>
            </a:r>
            <a:r>
              <a:rPr lang="es-ES" sz="1000" b="1" dirty="0" err="1" smtClean="0"/>
              <a:t>Ecol</a:t>
            </a:r>
            <a:r>
              <a:rPr lang="es-ES" sz="1000" b="1" dirty="0" smtClean="0"/>
              <a:t> </a:t>
            </a:r>
            <a:r>
              <a:rPr lang="es-ES" sz="1000" b="1" dirty="0" err="1" smtClean="0"/>
              <a:t>Evol</a:t>
            </a:r>
            <a:r>
              <a:rPr lang="es-ES" sz="1000" b="1" dirty="0" smtClean="0"/>
              <a:t> </a:t>
            </a:r>
            <a:r>
              <a:rPr lang="es-ES" sz="1000" b="1" dirty="0" err="1" smtClean="0"/>
              <a:t>Syst</a:t>
            </a:r>
            <a:endParaRPr lang="es-ES" sz="1000" b="1" dirty="0" smtClean="0"/>
          </a:p>
          <a:p>
            <a:r>
              <a:rPr lang="es-ES" sz="1000" b="1" dirty="0" smtClean="0"/>
              <a:t>Sardans and Peñuelas (2012) Plant </a:t>
            </a:r>
            <a:r>
              <a:rPr lang="es-ES" sz="1000" b="1" dirty="0" err="1" smtClean="0"/>
              <a:t>Physiology</a:t>
            </a:r>
            <a:endParaRPr lang="es-ES" sz="1000" b="1" dirty="0" smtClean="0"/>
          </a:p>
          <a:p>
            <a:endParaRPr lang="es-ES" dirty="0" smtClean="0"/>
          </a:p>
        </p:txBody>
      </p:sp>
      <p:sp>
        <p:nvSpPr>
          <p:cNvPr id="19" name="18 CuadroTexto"/>
          <p:cNvSpPr txBox="1"/>
          <p:nvPr/>
        </p:nvSpPr>
        <p:spPr>
          <a:xfrm>
            <a:off x="467544" y="1988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076056" y="908720"/>
            <a:ext cx="39571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err="1" smtClean="0">
                <a:solidFill>
                  <a:srgbClr val="FF0000"/>
                </a:solidFill>
              </a:rPr>
              <a:t>How</a:t>
            </a:r>
            <a:r>
              <a:rPr lang="es-ES" b="1" dirty="0" smtClean="0">
                <a:solidFill>
                  <a:srgbClr val="FF0000"/>
                </a:solidFill>
              </a:rPr>
              <a:t> can </a:t>
            </a:r>
            <a:r>
              <a:rPr lang="es-ES" b="1" dirty="0" err="1" smtClean="0">
                <a:solidFill>
                  <a:srgbClr val="FF0000"/>
                </a:solidFill>
              </a:rPr>
              <a:t>improve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stoichiometry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studies</a:t>
            </a:r>
            <a:endParaRPr lang="es-ES" b="1" dirty="0" smtClean="0">
              <a:solidFill>
                <a:srgbClr val="FF0000"/>
              </a:solidFill>
            </a:endParaRPr>
          </a:p>
          <a:p>
            <a:pPr algn="ctr"/>
            <a:r>
              <a:rPr lang="es-ES" b="1" dirty="0" err="1" smtClean="0">
                <a:solidFill>
                  <a:srgbClr val="FF0000"/>
                </a:solidFill>
              </a:rPr>
              <a:t>to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be</a:t>
            </a:r>
            <a:r>
              <a:rPr lang="es-ES" b="1" dirty="0" smtClean="0">
                <a:solidFill>
                  <a:srgbClr val="FF0000"/>
                </a:solidFill>
              </a:rPr>
              <a:t> a </a:t>
            </a:r>
            <a:r>
              <a:rPr lang="es-ES" b="1" dirty="0" err="1" smtClean="0">
                <a:solidFill>
                  <a:srgbClr val="FF0000"/>
                </a:solidFill>
              </a:rPr>
              <a:t>useful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trait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to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detect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dynamics</a:t>
            </a:r>
            <a:endParaRPr lang="es-ES" b="1" dirty="0" smtClean="0">
              <a:solidFill>
                <a:srgbClr val="FF0000"/>
              </a:solidFill>
            </a:endParaRPr>
          </a:p>
          <a:p>
            <a:pPr algn="ctr"/>
            <a:r>
              <a:rPr lang="es-ES" b="1" dirty="0" err="1" smtClean="0">
                <a:solidFill>
                  <a:srgbClr val="FF0000"/>
                </a:solidFill>
              </a:rPr>
              <a:t>shifts</a:t>
            </a:r>
            <a:r>
              <a:rPr lang="es-ES" b="1" dirty="0" smtClean="0">
                <a:solidFill>
                  <a:srgbClr val="FF0000"/>
                </a:solidFill>
              </a:rPr>
              <a:t> in </a:t>
            </a:r>
            <a:r>
              <a:rPr lang="es-ES" b="1" dirty="0" err="1" smtClean="0">
                <a:solidFill>
                  <a:srgbClr val="FF0000"/>
                </a:solidFill>
              </a:rPr>
              <a:t>terrestrial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plant</a:t>
            </a:r>
            <a:r>
              <a:rPr lang="es-ES" b="1" dirty="0" smtClean="0">
                <a:solidFill>
                  <a:srgbClr val="FF0000"/>
                </a:solidFill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</a:rPr>
              <a:t>vegetation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428596" y="857232"/>
            <a:ext cx="3695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/>
              <a:t>Experimental, </a:t>
            </a:r>
            <a:r>
              <a:rPr lang="es-ES" sz="1600" b="1" dirty="0" err="1" smtClean="0"/>
              <a:t>observationals</a:t>
            </a:r>
            <a:r>
              <a:rPr lang="es-ES" sz="1600" b="1" dirty="0" smtClean="0"/>
              <a:t> and </a:t>
            </a:r>
            <a:r>
              <a:rPr lang="es-ES" sz="1600" b="1" dirty="0" err="1" smtClean="0"/>
              <a:t>review</a:t>
            </a:r>
            <a:r>
              <a:rPr lang="es-ES" sz="1600" b="1" dirty="0" smtClean="0"/>
              <a:t> </a:t>
            </a:r>
          </a:p>
          <a:p>
            <a:r>
              <a:rPr lang="es-ES" sz="1600" b="1" dirty="0" err="1" smtClean="0"/>
              <a:t>studies</a:t>
            </a:r>
            <a:r>
              <a:rPr lang="es-ES" sz="1600" b="1" dirty="0" smtClean="0"/>
              <a:t> (</a:t>
            </a:r>
            <a:r>
              <a:rPr lang="es-ES" sz="1600" b="1" dirty="0" err="1" smtClean="0"/>
              <a:t>reviews</a:t>
            </a:r>
            <a:r>
              <a:rPr lang="es-ES" sz="1600" b="1" dirty="0" smtClean="0"/>
              <a:t> and meta-</a:t>
            </a:r>
            <a:r>
              <a:rPr lang="es-ES" sz="1600" b="1" dirty="0" err="1" smtClean="0"/>
              <a:t>analysis</a:t>
            </a:r>
            <a:r>
              <a:rPr lang="es-ES" sz="1600" b="1" dirty="0" smtClean="0"/>
              <a:t>)</a:t>
            </a:r>
            <a:endParaRPr lang="es-ES" sz="1600" b="1" dirty="0"/>
          </a:p>
        </p:txBody>
      </p:sp>
      <p:sp>
        <p:nvSpPr>
          <p:cNvPr id="23" name="22 Flecha izquierda y derecha"/>
          <p:cNvSpPr/>
          <p:nvPr/>
        </p:nvSpPr>
        <p:spPr>
          <a:xfrm>
            <a:off x="4572000" y="1428736"/>
            <a:ext cx="432048" cy="144016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332656"/>
            <a:ext cx="8321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 smtClean="0"/>
              <a:t>We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propose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to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solve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these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constrains</a:t>
            </a:r>
            <a:r>
              <a:rPr lang="es-ES" sz="2400" b="1" dirty="0" smtClean="0"/>
              <a:t> and </a:t>
            </a:r>
            <a:r>
              <a:rPr lang="es-ES" sz="2400" b="1" dirty="0" err="1" smtClean="0"/>
              <a:t>advance</a:t>
            </a:r>
            <a:r>
              <a:rPr lang="es-ES" sz="2400" b="1" dirty="0" smtClean="0"/>
              <a:t> in </a:t>
            </a:r>
            <a:r>
              <a:rPr lang="es-ES" sz="2400" b="1" dirty="0" err="1" smtClean="0"/>
              <a:t>the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frame</a:t>
            </a:r>
            <a:r>
              <a:rPr lang="es-ES" sz="2400" b="1" dirty="0" smtClean="0"/>
              <a:t> </a:t>
            </a:r>
          </a:p>
          <a:p>
            <a:r>
              <a:rPr lang="es-ES" sz="2400" b="1" dirty="0" smtClean="0"/>
              <a:t>of </a:t>
            </a:r>
            <a:r>
              <a:rPr lang="es-ES" sz="2400" b="1" dirty="0" err="1" smtClean="0"/>
              <a:t>climate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change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impacts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on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terrestrial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plant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communities</a:t>
            </a:r>
            <a:endParaRPr lang="es-ES" sz="24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707904" y="1340768"/>
            <a:ext cx="257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Plant </a:t>
            </a:r>
            <a:r>
              <a:rPr lang="es-ES" dirty="0" err="1" smtClean="0"/>
              <a:t>functional</a:t>
            </a:r>
            <a:r>
              <a:rPr lang="es-ES" dirty="0" smtClean="0"/>
              <a:t> response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0" y="2852936"/>
            <a:ext cx="1624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Climate</a:t>
            </a:r>
            <a:r>
              <a:rPr lang="es-ES" dirty="0" smtClean="0"/>
              <a:t> </a:t>
            </a:r>
            <a:r>
              <a:rPr lang="es-ES" dirty="0" err="1" smtClean="0"/>
              <a:t>change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3714744" y="5643578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Soil </a:t>
            </a:r>
            <a:r>
              <a:rPr lang="es-ES" dirty="0" err="1" smtClean="0"/>
              <a:t>resources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5717934" y="3573016"/>
            <a:ext cx="3426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      </a:t>
            </a:r>
            <a:r>
              <a:rPr lang="es-ES" dirty="0" err="1" smtClean="0"/>
              <a:t>Impacts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biotic</a:t>
            </a:r>
            <a:r>
              <a:rPr lang="es-ES" dirty="0" smtClean="0"/>
              <a:t> </a:t>
            </a:r>
            <a:r>
              <a:rPr lang="es-ES" dirty="0" err="1" smtClean="0"/>
              <a:t>relationships</a:t>
            </a:r>
            <a:r>
              <a:rPr lang="es-ES" dirty="0" smtClean="0"/>
              <a:t> </a:t>
            </a:r>
          </a:p>
          <a:p>
            <a:r>
              <a:rPr lang="es-ES" dirty="0" smtClean="0"/>
              <a:t>          (</a:t>
            </a:r>
            <a:r>
              <a:rPr lang="es-ES" dirty="0" err="1" smtClean="0"/>
              <a:t>competition</a:t>
            </a:r>
            <a:r>
              <a:rPr lang="es-ES" dirty="0" smtClean="0"/>
              <a:t>, </a:t>
            </a:r>
            <a:r>
              <a:rPr lang="es-ES" dirty="0" err="1" smtClean="0"/>
              <a:t>herbivorism</a:t>
            </a:r>
            <a:r>
              <a:rPr lang="es-ES" dirty="0" smtClean="0"/>
              <a:t>….)</a:t>
            </a:r>
            <a:endParaRPr lang="es-ES" dirty="0"/>
          </a:p>
        </p:txBody>
      </p:sp>
      <p:sp>
        <p:nvSpPr>
          <p:cNvPr id="10" name="9 CuadroTexto"/>
          <p:cNvSpPr txBox="1"/>
          <p:nvPr/>
        </p:nvSpPr>
        <p:spPr>
          <a:xfrm>
            <a:off x="3500430" y="5143512"/>
            <a:ext cx="2415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Change in </a:t>
            </a:r>
            <a:r>
              <a:rPr lang="es-ES" dirty="0" err="1" smtClean="0"/>
              <a:t>element</a:t>
            </a:r>
            <a:r>
              <a:rPr lang="es-ES" dirty="0" smtClean="0"/>
              <a:t> use</a:t>
            </a:r>
            <a:endParaRPr lang="es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195736" y="2492896"/>
            <a:ext cx="1767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Changes</a:t>
            </a:r>
            <a:r>
              <a:rPr lang="es-ES" dirty="0" smtClean="0"/>
              <a:t> in gene </a:t>
            </a:r>
          </a:p>
          <a:p>
            <a:r>
              <a:rPr lang="es-ES" dirty="0" smtClean="0"/>
              <a:t>    </a:t>
            </a:r>
            <a:r>
              <a:rPr lang="es-ES" dirty="0" err="1" smtClean="0"/>
              <a:t>expresion</a:t>
            </a:r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051720" y="3645024"/>
            <a:ext cx="2437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Changes</a:t>
            </a:r>
            <a:r>
              <a:rPr lang="es-ES" dirty="0" smtClean="0"/>
              <a:t> in </a:t>
            </a:r>
            <a:r>
              <a:rPr lang="es-ES" dirty="0" err="1" smtClean="0"/>
              <a:t>metabolism</a:t>
            </a:r>
            <a:r>
              <a:rPr lang="es-ES" dirty="0" smtClean="0"/>
              <a:t> </a:t>
            </a:r>
          </a:p>
          <a:p>
            <a:r>
              <a:rPr lang="es-ES" dirty="0" smtClean="0"/>
              <a:t>and molecular </a:t>
            </a:r>
            <a:r>
              <a:rPr lang="es-ES" dirty="0" err="1" smtClean="0"/>
              <a:t>structure</a:t>
            </a:r>
            <a:endParaRPr lang="es-E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372200" y="2132856"/>
            <a:ext cx="2410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       </a:t>
            </a:r>
            <a:r>
              <a:rPr lang="es-ES" dirty="0" err="1" smtClean="0"/>
              <a:t>Wholel</a:t>
            </a:r>
            <a:r>
              <a:rPr lang="es-ES" dirty="0" smtClean="0"/>
              <a:t> </a:t>
            </a:r>
            <a:r>
              <a:rPr lang="es-ES" dirty="0" err="1" smtClean="0"/>
              <a:t>plant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stoichiometrical</a:t>
            </a:r>
            <a:r>
              <a:rPr lang="es-ES" dirty="0" smtClean="0"/>
              <a:t> </a:t>
            </a:r>
            <a:r>
              <a:rPr lang="es-ES" dirty="0" err="1" smtClean="0"/>
              <a:t>change</a:t>
            </a:r>
            <a:endParaRPr lang="es-ES" dirty="0"/>
          </a:p>
        </p:txBody>
      </p:sp>
      <p:cxnSp>
        <p:nvCxnSpPr>
          <p:cNvPr id="15" name="14 Conector recto de flecha"/>
          <p:cNvCxnSpPr/>
          <p:nvPr/>
        </p:nvCxnSpPr>
        <p:spPr>
          <a:xfrm flipV="1">
            <a:off x="827584" y="1700808"/>
            <a:ext cx="2952328" cy="10801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 flipH="1">
            <a:off x="3275856" y="1700808"/>
            <a:ext cx="1584176" cy="864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3131840" y="3284984"/>
            <a:ext cx="0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>
            <a:endCxn id="5" idx="2"/>
          </p:cNvCxnSpPr>
          <p:nvPr/>
        </p:nvCxnSpPr>
        <p:spPr>
          <a:xfrm flipH="1" flipV="1">
            <a:off x="4993513" y="1710100"/>
            <a:ext cx="10535" cy="337508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>
            <a:stCxn id="12" idx="3"/>
          </p:cNvCxnSpPr>
          <p:nvPr/>
        </p:nvCxnSpPr>
        <p:spPr>
          <a:xfrm>
            <a:off x="4489439" y="3968190"/>
            <a:ext cx="514609" cy="3687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>
            <a:off x="5436096" y="1772816"/>
            <a:ext cx="1080120" cy="50405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>
            <a:endCxn id="9" idx="0"/>
          </p:cNvCxnSpPr>
          <p:nvPr/>
        </p:nvCxnSpPr>
        <p:spPr>
          <a:xfrm flipH="1">
            <a:off x="7430967" y="2924944"/>
            <a:ext cx="21353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>
            <a:off x="755576" y="3356992"/>
            <a:ext cx="2244788" cy="20008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 rot="10800000" flipV="1">
            <a:off x="5429256" y="4214818"/>
            <a:ext cx="1940796" cy="15001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/>
          <p:nvPr/>
        </p:nvCxnSpPr>
        <p:spPr>
          <a:xfrm flipV="1">
            <a:off x="4716016" y="5517232"/>
            <a:ext cx="0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/>
          <p:nvPr/>
        </p:nvCxnSpPr>
        <p:spPr>
          <a:xfrm>
            <a:off x="5220072" y="5517232"/>
            <a:ext cx="0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41 Elipse"/>
          <p:cNvSpPr/>
          <p:nvPr/>
        </p:nvSpPr>
        <p:spPr>
          <a:xfrm>
            <a:off x="3851920" y="2492896"/>
            <a:ext cx="93610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42 Elipse"/>
          <p:cNvSpPr/>
          <p:nvPr/>
        </p:nvSpPr>
        <p:spPr>
          <a:xfrm>
            <a:off x="5508104" y="2492896"/>
            <a:ext cx="93610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5" name="44 Conector recto"/>
          <p:cNvCxnSpPr>
            <a:stCxn id="42" idx="6"/>
          </p:cNvCxnSpPr>
          <p:nvPr/>
        </p:nvCxnSpPr>
        <p:spPr>
          <a:xfrm flipH="1">
            <a:off x="4716016" y="2960948"/>
            <a:ext cx="72008" cy="1080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>
            <a:stCxn id="42" idx="6"/>
          </p:cNvCxnSpPr>
          <p:nvPr/>
        </p:nvCxnSpPr>
        <p:spPr>
          <a:xfrm>
            <a:off x="4788024" y="2960948"/>
            <a:ext cx="72008" cy="1080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"/>
          <p:cNvCxnSpPr>
            <a:stCxn id="42" idx="2"/>
            <a:endCxn id="11" idx="3"/>
          </p:cNvCxnSpPr>
          <p:nvPr/>
        </p:nvCxnSpPr>
        <p:spPr>
          <a:xfrm flipV="1">
            <a:off x="3851920" y="2816062"/>
            <a:ext cx="72000" cy="108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 flipH="1" flipV="1">
            <a:off x="3779912" y="2852936"/>
            <a:ext cx="72008" cy="1080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61 Conector recto"/>
          <p:cNvCxnSpPr>
            <a:stCxn id="43" idx="2"/>
          </p:cNvCxnSpPr>
          <p:nvPr/>
        </p:nvCxnSpPr>
        <p:spPr>
          <a:xfrm flipH="1">
            <a:off x="5436096" y="2960948"/>
            <a:ext cx="72008" cy="1080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>
            <a:stCxn id="43" idx="2"/>
          </p:cNvCxnSpPr>
          <p:nvPr/>
        </p:nvCxnSpPr>
        <p:spPr>
          <a:xfrm>
            <a:off x="5508104" y="2960948"/>
            <a:ext cx="72008" cy="1080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65 Conector recto"/>
          <p:cNvCxnSpPr>
            <a:stCxn id="43" idx="6"/>
          </p:cNvCxnSpPr>
          <p:nvPr/>
        </p:nvCxnSpPr>
        <p:spPr>
          <a:xfrm flipH="1" flipV="1">
            <a:off x="6372200" y="2852936"/>
            <a:ext cx="72008" cy="1080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>
            <a:stCxn id="43" idx="6"/>
          </p:cNvCxnSpPr>
          <p:nvPr/>
        </p:nvCxnSpPr>
        <p:spPr>
          <a:xfrm flipV="1">
            <a:off x="6444208" y="2852936"/>
            <a:ext cx="72008" cy="1080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69 CuadroTexto"/>
          <p:cNvSpPr txBox="1"/>
          <p:nvPr/>
        </p:nvSpPr>
        <p:spPr>
          <a:xfrm>
            <a:off x="4139952" y="263691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FF0000"/>
                </a:solidFill>
              </a:rPr>
              <a:t>1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71" name="70 CuadroTexto"/>
          <p:cNvSpPr txBox="1"/>
          <p:nvPr/>
        </p:nvSpPr>
        <p:spPr>
          <a:xfrm>
            <a:off x="5796136" y="263691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FF0000"/>
                </a:solidFill>
              </a:rPr>
              <a:t>2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72" name="71 CuadroTexto"/>
          <p:cNvSpPr txBox="1"/>
          <p:nvPr/>
        </p:nvSpPr>
        <p:spPr>
          <a:xfrm>
            <a:off x="107504" y="5445224"/>
            <a:ext cx="2456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</a:rPr>
              <a:t>1. </a:t>
            </a:r>
            <a:r>
              <a:rPr lang="es-ES" sz="1600" b="1" dirty="0" err="1" smtClean="0">
                <a:solidFill>
                  <a:srgbClr val="FF0000"/>
                </a:solidFill>
              </a:rPr>
              <a:t>Ecometabolomic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</a:rPr>
              <a:t>studies</a:t>
            </a:r>
            <a:endParaRPr lang="es-ES" sz="1600" b="1" dirty="0">
              <a:solidFill>
                <a:srgbClr val="FF0000"/>
              </a:solidFill>
            </a:endParaRPr>
          </a:p>
        </p:txBody>
      </p:sp>
      <p:sp>
        <p:nvSpPr>
          <p:cNvPr id="73" name="72 CuadroTexto"/>
          <p:cNvSpPr txBox="1"/>
          <p:nvPr/>
        </p:nvSpPr>
        <p:spPr>
          <a:xfrm>
            <a:off x="107504" y="5877272"/>
            <a:ext cx="3239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</a:rPr>
              <a:t>2. </a:t>
            </a:r>
            <a:r>
              <a:rPr lang="es-ES" sz="1600" b="1" dirty="0" err="1" smtClean="0">
                <a:solidFill>
                  <a:srgbClr val="FF0000"/>
                </a:solidFill>
              </a:rPr>
              <a:t>Include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</a:rPr>
              <a:t>other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</a:rPr>
              <a:t>elements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</a:rPr>
              <a:t>such</a:t>
            </a:r>
            <a:r>
              <a:rPr lang="es-ES" sz="1600" b="1" dirty="0" smtClean="0">
                <a:solidFill>
                  <a:srgbClr val="FF0000"/>
                </a:solidFill>
              </a:rPr>
              <a:t> as K.</a:t>
            </a:r>
          </a:p>
          <a:p>
            <a:r>
              <a:rPr lang="es-ES" sz="1600" b="1" dirty="0" err="1" smtClean="0">
                <a:solidFill>
                  <a:srgbClr val="FF0000"/>
                </a:solidFill>
              </a:rPr>
              <a:t>Study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</a:rPr>
              <a:t>the</a:t>
            </a:r>
            <a:r>
              <a:rPr lang="es-ES" sz="1600" b="1" dirty="0" smtClean="0">
                <a:solidFill>
                  <a:srgbClr val="FF0000"/>
                </a:solidFill>
              </a:rPr>
              <a:t> elemental </a:t>
            </a:r>
            <a:r>
              <a:rPr lang="es-ES" sz="1600" b="1" dirty="0" err="1" smtClean="0">
                <a:solidFill>
                  <a:srgbClr val="FF0000"/>
                </a:solidFill>
              </a:rPr>
              <a:t>composition</a:t>
            </a:r>
            <a:endParaRPr lang="es-ES" sz="1600" b="1" dirty="0" smtClean="0">
              <a:solidFill>
                <a:srgbClr val="FF0000"/>
              </a:solidFill>
            </a:endParaRPr>
          </a:p>
          <a:p>
            <a:r>
              <a:rPr lang="es-ES" sz="1600" b="1" dirty="0" smtClean="0">
                <a:solidFill>
                  <a:srgbClr val="FF0000"/>
                </a:solidFill>
              </a:rPr>
              <a:t> and </a:t>
            </a:r>
            <a:r>
              <a:rPr lang="es-ES" sz="1600" b="1" dirty="0" err="1" smtClean="0">
                <a:solidFill>
                  <a:srgbClr val="FF0000"/>
                </a:solidFill>
              </a:rPr>
              <a:t>its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</a:rPr>
              <a:t>shifts</a:t>
            </a:r>
            <a:r>
              <a:rPr lang="es-ES" sz="1600" b="1" dirty="0" smtClean="0">
                <a:solidFill>
                  <a:srgbClr val="FF0000"/>
                </a:solidFill>
              </a:rPr>
              <a:t> as a </a:t>
            </a:r>
            <a:r>
              <a:rPr lang="es-ES" sz="1600" b="1" dirty="0" err="1" smtClean="0">
                <a:solidFill>
                  <a:srgbClr val="FF0000"/>
                </a:solidFill>
              </a:rPr>
              <a:t>whole</a:t>
            </a:r>
            <a:endParaRPr lang="es-ES" sz="1600" b="1" dirty="0">
              <a:solidFill>
                <a:srgbClr val="FF0000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1714480" y="24288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37" name="36 CuadroTexto"/>
          <p:cNvSpPr txBox="1"/>
          <p:nvPr/>
        </p:nvSpPr>
        <p:spPr>
          <a:xfrm>
            <a:off x="0" y="1714488"/>
            <a:ext cx="2386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Make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next</a:t>
            </a:r>
            <a:r>
              <a:rPr lang="es-ES" dirty="0" smtClean="0"/>
              <a:t> </a:t>
            </a:r>
            <a:r>
              <a:rPr lang="es-ES" dirty="0" err="1" smtClean="0"/>
              <a:t>reasonig</a:t>
            </a:r>
            <a:endParaRPr lang="es-ES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 cstate="print"/>
          <a:srcRect r="48770"/>
          <a:stretch>
            <a:fillRect/>
          </a:stretch>
        </p:blipFill>
        <p:spPr bwMode="auto">
          <a:xfrm>
            <a:off x="5399014" y="6248951"/>
            <a:ext cx="3744986" cy="60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6250" y="5214950"/>
            <a:ext cx="3127750" cy="100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42" grpId="0" animBg="1"/>
      <p:bldP spid="43" grpId="0" animBg="1"/>
      <p:bldP spid="70" grpId="0"/>
      <p:bldP spid="71" grpId="0"/>
      <p:bldP spid="72" grpId="0"/>
      <p:bldP spid="7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3980</TotalTime>
  <Words>1518</Words>
  <Application>Microsoft Office PowerPoint</Application>
  <PresentationFormat>Presentación en pantalla (4:3)</PresentationFormat>
  <Paragraphs>271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</vt:vector>
  </TitlesOfParts>
  <Company>CREAF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j.sardans</dc:creator>
  <cp:lastModifiedBy>LYDIA</cp:lastModifiedBy>
  <cp:revision>267</cp:revision>
  <dcterms:created xsi:type="dcterms:W3CDTF">2013-05-17T12:56:06Z</dcterms:created>
  <dcterms:modified xsi:type="dcterms:W3CDTF">2013-06-06T07:18:24Z</dcterms:modified>
</cp:coreProperties>
</file>