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534" r:id="rId3"/>
    <p:sldId id="535" r:id="rId4"/>
    <p:sldId id="536" r:id="rId5"/>
    <p:sldId id="537" r:id="rId6"/>
    <p:sldId id="538" r:id="rId7"/>
    <p:sldId id="510" r:id="rId8"/>
    <p:sldId id="511" r:id="rId9"/>
    <p:sldId id="512" r:id="rId10"/>
    <p:sldId id="513" r:id="rId11"/>
    <p:sldId id="465" r:id="rId12"/>
    <p:sldId id="466" r:id="rId13"/>
    <p:sldId id="468" r:id="rId14"/>
    <p:sldId id="469" r:id="rId15"/>
    <p:sldId id="530" r:id="rId16"/>
    <p:sldId id="532" r:id="rId17"/>
    <p:sldId id="543" r:id="rId18"/>
    <p:sldId id="528" r:id="rId19"/>
    <p:sldId id="470" r:id="rId20"/>
    <p:sldId id="471" r:id="rId21"/>
    <p:sldId id="472" r:id="rId22"/>
    <p:sldId id="473" r:id="rId23"/>
    <p:sldId id="474" r:id="rId24"/>
    <p:sldId id="497" r:id="rId25"/>
    <p:sldId id="475" r:id="rId26"/>
    <p:sldId id="476" r:id="rId27"/>
    <p:sldId id="540" r:id="rId28"/>
    <p:sldId id="541" r:id="rId29"/>
    <p:sldId id="521" r:id="rId30"/>
    <p:sldId id="542" r:id="rId31"/>
    <p:sldId id="505" r:id="rId32"/>
    <p:sldId id="488" r:id="rId33"/>
    <p:sldId id="489" r:id="rId34"/>
    <p:sldId id="490" r:id="rId35"/>
    <p:sldId id="491" r:id="rId36"/>
    <p:sldId id="49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0" autoAdjust="0"/>
    <p:restoredTop sz="76547" autoAdjust="0"/>
  </p:normalViewPr>
  <p:slideViewPr>
    <p:cSldViewPr>
      <p:cViewPr varScale="1">
        <p:scale>
          <a:sx n="61" d="100"/>
          <a:sy n="61" d="100"/>
        </p:scale>
        <p:origin x="-120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042F91-0CD9-4A66-8427-21853DF968E3}" type="datetimeFigureOut">
              <a:rPr lang="en-US" smtClean="0"/>
              <a:t>6/5/2013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5B9CCE-58FF-4A24-97DA-1D3CCE5D31D1}" type="slidenum">
              <a:rPr lang="en-US" smtClean="0"/>
              <a:t>‹#›</a:t>
            </a:fld>
            <a:endParaRPr lang="en-US"/>
          </a:p>
        </p:txBody>
      </p:sp>
    </p:spTree>
    <p:extLst>
      <p:ext uri="{BB962C8B-B14F-4D97-AF65-F5344CB8AC3E}">
        <p14:creationId xmlns:p14="http://schemas.microsoft.com/office/powerpoint/2010/main" val="104156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8A96E101-9988-40BF-9075-5CAE802CD7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we look at competition for nitrogen and water.  When either is limiting, plants are pretty good at taking up belowground resources, here we assume they take it all up.  Such that whether you have a monoculture of sparsely roots plants or a monoculture of densely rooted plants, both take up the same amount of N and water, build the same number of leaves and have the same amount of water-limited carbon assimilation.  </a:t>
            </a:r>
          </a:p>
          <a:p>
            <a:endParaRPr lang="en-US" baseline="0" dirty="0" smtClean="0"/>
          </a:p>
          <a:p>
            <a:r>
              <a:rPr lang="en-US" baseline="0" dirty="0" smtClean="0"/>
              <a:t>But because of conservation of carbon, the densely rooted plants have less to invest in woody biomass. </a:t>
            </a:r>
            <a:endParaRPr lang="en-US" dirty="0"/>
          </a:p>
        </p:txBody>
      </p:sp>
      <p:sp>
        <p:nvSpPr>
          <p:cNvPr id="4" name="Slide Number Placeholder 3"/>
          <p:cNvSpPr>
            <a:spLocks noGrp="1"/>
          </p:cNvSpPr>
          <p:nvPr>
            <p:ph type="sldNum" sz="quarter" idx="10"/>
          </p:nvPr>
        </p:nvSpPr>
        <p:spPr/>
        <p:txBody>
          <a:bodyPr/>
          <a:lstStyle/>
          <a:p>
            <a:fld id="{7E58AAF2-72AF-4820-A8CB-DA6841D6AAB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D89670-13C9-4D47-AC25-34AD7A6D95C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D89670-13C9-4D47-AC25-34AD7A6D95C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D89670-13C9-4D47-AC25-34AD7A6D95C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aseline="0" dirty="0" smtClean="0"/>
          </a:p>
        </p:txBody>
      </p:sp>
      <p:sp>
        <p:nvSpPr>
          <p:cNvPr id="4" name="Slide Number Placeholder 3"/>
          <p:cNvSpPr>
            <a:spLocks noGrp="1"/>
          </p:cNvSpPr>
          <p:nvPr>
            <p:ph type="sldNum" sz="quarter" idx="5"/>
          </p:nvPr>
        </p:nvSpPr>
        <p:spPr/>
        <p:txBody>
          <a:bodyPr/>
          <a:lstStyle/>
          <a:p>
            <a:pPr>
              <a:defRPr/>
            </a:pPr>
            <a:fld id="{C42DAEDE-683A-42A9-916D-918246149C8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D89670-13C9-4D47-AC25-34AD7A6D95C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D89670-13C9-4D47-AC25-34AD7A6D95C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B9CCE-58FF-4A24-97DA-1D3CCE5D31D1}" type="slidenum">
              <a:rPr lang="en-US" smtClean="0"/>
              <a:t>17</a:t>
            </a:fld>
            <a:endParaRPr lang="en-US"/>
          </a:p>
        </p:txBody>
      </p:sp>
    </p:spTree>
    <p:extLst>
      <p:ext uri="{BB962C8B-B14F-4D97-AF65-F5344CB8AC3E}">
        <p14:creationId xmlns:p14="http://schemas.microsoft.com/office/powerpoint/2010/main" val="212651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5B9CCE-58FF-4A24-97DA-1D3CCE5D31D1}" type="slidenum">
              <a:rPr lang="en-US" smtClean="0"/>
              <a:t>18</a:t>
            </a:fld>
            <a:endParaRPr lang="en-US"/>
          </a:p>
        </p:txBody>
      </p:sp>
    </p:spTree>
    <p:extLst>
      <p:ext uri="{BB962C8B-B14F-4D97-AF65-F5344CB8AC3E}">
        <p14:creationId xmlns:p14="http://schemas.microsoft.com/office/powerpoint/2010/main" val="3566121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first, we need to look at the ESS a little more closely.</a:t>
            </a:r>
          </a:p>
          <a:p>
            <a:endParaRPr lang="en-US" baseline="0" dirty="0" smtClean="0"/>
          </a:p>
          <a:p>
            <a:r>
              <a:rPr lang="en-US" dirty="0" smtClean="0"/>
              <a:t>Now, we</a:t>
            </a:r>
            <a:r>
              <a:rPr lang="en-US" baseline="0" dirty="0" smtClean="0"/>
              <a:t>’ll walk through the ESS strategy for a nitrogen-limited plant.  </a:t>
            </a:r>
          </a:p>
          <a:p>
            <a:endParaRPr lang="en-US" baseline="0" dirty="0" smtClean="0"/>
          </a:p>
          <a:p>
            <a:r>
              <a:rPr lang="en-US" baseline="0" dirty="0" smtClean="0"/>
              <a:t>Here I have the cartoon of a tree up above, and to explain why the ESS is an ESS, we’ll compare the carbon benefit of leaves with their costs in roots down below. </a:t>
            </a:r>
          </a:p>
          <a:p>
            <a:endParaRPr lang="en-US" baseline="0" dirty="0" smtClean="0"/>
          </a:p>
          <a:p>
            <a:r>
              <a:rPr lang="en-US" baseline="0" dirty="0" smtClean="0"/>
              <a:t>The more leaves you have the less benefits of the last leaf because of self-shading in the plant.  </a:t>
            </a:r>
          </a:p>
          <a:p>
            <a:r>
              <a:rPr lang="en-US" baseline="0" dirty="0" smtClean="0"/>
              <a:t>But, for a nitrogen-limited plant, each of these leaf layers costs the same amount of nitrogen to build, and have the same fine-root costs. </a:t>
            </a:r>
          </a:p>
          <a:p>
            <a:endParaRPr lang="en-US" baseline="0" dirty="0" smtClean="0"/>
          </a:p>
          <a:p>
            <a:r>
              <a:rPr lang="en-US" baseline="0" dirty="0" smtClean="0"/>
              <a:t>This picture is a picture of an ESS, because if a plant had more roots, than the ESS in its environment, it would take up more nitrogen and build more leaves, but you see that last leaf would be making less carbon than it cost in fine-roots. </a:t>
            </a:r>
          </a:p>
          <a:p>
            <a:endParaRPr lang="en-US" baseline="0" dirty="0" smtClean="0"/>
          </a:p>
          <a:p>
            <a:r>
              <a:rPr lang="en-US" baseline="0" dirty="0" smtClean="0"/>
              <a:t>Alternatively if a plant has less leaves, invading the ESS, it would be missing out on several carbon leaves.  </a:t>
            </a:r>
          </a:p>
          <a:p>
            <a:endParaRPr lang="en-US" baseline="0" dirty="0" smtClean="0"/>
          </a:p>
          <a:p>
            <a:r>
              <a:rPr lang="en-US" baseline="0" dirty="0" smtClean="0"/>
              <a:t>Now the carbon they have to grow and reproduce is represented by this stem here, and you can see that the ESS has the highest fitness in its own environment. </a:t>
            </a:r>
          </a:p>
        </p:txBody>
      </p:sp>
      <p:sp>
        <p:nvSpPr>
          <p:cNvPr id="4" name="Slide Number Placeholder 3"/>
          <p:cNvSpPr>
            <a:spLocks noGrp="1"/>
          </p:cNvSpPr>
          <p:nvPr>
            <p:ph type="sldNum" sz="quarter" idx="10"/>
          </p:nvPr>
        </p:nvSpPr>
        <p:spPr/>
        <p:txBody>
          <a:bodyPr/>
          <a:lstStyle/>
          <a:p>
            <a:fld id="{7297ADF3-4CB7-4CDE-8280-87159695783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first, I want to start out with some motivation from the forest FACE experiments, where CO2 was pumped onto plots for several years.</a:t>
            </a:r>
          </a:p>
          <a:p>
            <a:endParaRPr lang="en-US" baseline="0" dirty="0" smtClean="0"/>
          </a:p>
          <a:p>
            <a:r>
              <a:rPr lang="en-US" baseline="0" dirty="0" smtClean="0"/>
              <a:t>From plot to plot results can vary and be difficult to understand, but one things seems consistent – leaf level responses. </a:t>
            </a:r>
          </a:p>
        </p:txBody>
      </p:sp>
      <p:sp>
        <p:nvSpPr>
          <p:cNvPr id="4" name="Slide Number Placeholder 3"/>
          <p:cNvSpPr>
            <a:spLocks noGrp="1"/>
          </p:cNvSpPr>
          <p:nvPr>
            <p:ph type="sldNum" sz="quarter" idx="10"/>
          </p:nvPr>
        </p:nvSpPr>
        <p:spPr/>
        <p:txBody>
          <a:bodyPr/>
          <a:lstStyle/>
          <a:p>
            <a:fld id="{7297ADF3-4CB7-4CDE-8280-87159695783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97ADF3-4CB7-4CDE-8280-87159695783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don’t have time to fully explain the water-limited ESS, but this is what it looks like. </a:t>
            </a:r>
          </a:p>
          <a:p>
            <a:r>
              <a:rPr lang="en-US" baseline="0" dirty="0" smtClean="0"/>
              <a:t>Because leaf water </a:t>
            </a:r>
            <a:r>
              <a:rPr lang="en-US" baseline="0" dirty="0" err="1" smtClean="0"/>
              <a:t>useage</a:t>
            </a:r>
            <a:r>
              <a:rPr lang="en-US" baseline="0" dirty="0" smtClean="0"/>
              <a:t> is proportional to their photosynthesis during water-limitation, root costs per leaf are proportional to those leave’s water-limited photosynthesis.  </a:t>
            </a:r>
          </a:p>
          <a:p>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B9CCE-58FF-4A24-97DA-1D3CCE5D31D1}" type="slidenum">
              <a:rPr lang="en-US" smtClean="0"/>
              <a:t>23</a:t>
            </a:fld>
            <a:endParaRPr lang="en-US"/>
          </a:p>
        </p:txBody>
      </p:sp>
    </p:spTree>
    <p:extLst>
      <p:ext uri="{BB962C8B-B14F-4D97-AF65-F5344CB8AC3E}">
        <p14:creationId xmlns:p14="http://schemas.microsoft.com/office/powerpoint/2010/main" val="3449634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F69D94E-9CCF-44ED-A8A6-4EA6573E1F0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29B7F7-9461-4106-B4C1-368B08027AD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Modify the model a little bit for prairie plants, but for today just need to know the difference is instead of allocation to stem, allocation to fecundity</a:t>
            </a:r>
          </a:p>
          <a:p>
            <a:endParaRPr lang="en-US" dirty="0" smtClean="0"/>
          </a:p>
        </p:txBody>
      </p:sp>
      <p:sp>
        <p:nvSpPr>
          <p:cNvPr id="4" name="Slide Number Placeholder 3"/>
          <p:cNvSpPr>
            <a:spLocks noGrp="1"/>
          </p:cNvSpPr>
          <p:nvPr>
            <p:ph type="sldNum" sz="quarter" idx="10"/>
          </p:nvPr>
        </p:nvSpPr>
        <p:spPr/>
        <p:txBody>
          <a:bodyPr/>
          <a:lstStyle/>
          <a:p>
            <a:fld id="{8A96E101-9988-40BF-9075-5CAE802CD7D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if we add nitrogen</a:t>
            </a:r>
            <a:r>
              <a:rPr lang="en-US" baseline="0" dirty="0" smtClean="0"/>
              <a:t> to a system that is only nitrogen limited.  The plant immediately gets to build more leaves with the roots that it has.  But these leaves are less productive than before and the new ESS will have less roots. </a:t>
            </a:r>
            <a:endParaRPr lang="en-US" dirty="0"/>
          </a:p>
        </p:txBody>
      </p:sp>
      <p:sp>
        <p:nvSpPr>
          <p:cNvPr id="4" name="Slide Number Placeholder 3"/>
          <p:cNvSpPr>
            <a:spLocks noGrp="1"/>
          </p:cNvSpPr>
          <p:nvPr>
            <p:ph type="sldNum" sz="quarter" idx="10"/>
          </p:nvPr>
        </p:nvSpPr>
        <p:spPr/>
        <p:txBody>
          <a:bodyPr/>
          <a:lstStyle/>
          <a:p>
            <a:fld id="{E329B7F7-9461-4106-B4C1-368B08027AD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29B7F7-9461-4106-B4C1-368B08027AD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Turns out that the ESS for a nitrogen and</a:t>
            </a:r>
            <a:r>
              <a:rPr lang="en-US" baseline="0" dirty="0" smtClean="0"/>
              <a:t> water limited plant, the ESS root investment is a weighted average of the pure nitrogen ESS and the pure water ESS by the time spent under those limitations.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329B7F7-9461-4106-B4C1-368B08027AD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96E101-9988-40BF-9075-5CAE802CD7D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5B9CCE-58FF-4A24-97DA-1D3CCE5D31D1}" type="slidenum">
              <a:rPr lang="en-US" smtClean="0"/>
              <a:t>31</a:t>
            </a:fld>
            <a:endParaRPr lang="en-US"/>
          </a:p>
        </p:txBody>
      </p:sp>
    </p:spTree>
    <p:extLst>
      <p:ext uri="{BB962C8B-B14F-4D97-AF65-F5344CB8AC3E}">
        <p14:creationId xmlns:p14="http://schemas.microsoft.com/office/powerpoint/2010/main" val="34061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D89670-13C9-4D47-AC25-34AD7A6D95C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D89670-13C9-4D47-AC25-34AD7A6D95C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5B9CCE-58FF-4A24-97DA-1D3CCE5D31D1}" type="slidenum">
              <a:rPr lang="en-US" smtClean="0"/>
              <a:t>34</a:t>
            </a:fld>
            <a:endParaRPr lang="en-US"/>
          </a:p>
        </p:txBody>
      </p:sp>
    </p:spTree>
    <p:extLst>
      <p:ext uri="{BB962C8B-B14F-4D97-AF65-F5344CB8AC3E}">
        <p14:creationId xmlns:p14="http://schemas.microsoft.com/office/powerpoint/2010/main" val="1896367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5B9CCE-58FF-4A24-97DA-1D3CCE5D31D1}" type="slidenum">
              <a:rPr lang="en-US" smtClean="0"/>
              <a:t>35</a:t>
            </a:fld>
            <a:endParaRPr lang="en-US"/>
          </a:p>
        </p:txBody>
      </p:sp>
    </p:spTree>
    <p:extLst>
      <p:ext uri="{BB962C8B-B14F-4D97-AF65-F5344CB8AC3E}">
        <p14:creationId xmlns:p14="http://schemas.microsoft.com/office/powerpoint/2010/main" val="1016374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8A96E101-9988-40BF-9075-5CAE802CD7D5}"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297ADF3-4CB7-4CDE-8280-87159695783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are we</a:t>
            </a:r>
            <a:r>
              <a:rPr lang="en-US" baseline="0" dirty="0" smtClean="0"/>
              <a:t> missing when we try to scale from the leaf level to the stand level?</a:t>
            </a:r>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one thing we are missing is</a:t>
            </a:r>
            <a:r>
              <a:rPr lang="en-US" baseline="0" dirty="0" smtClean="0"/>
              <a:t> allocation patterns:</a:t>
            </a:r>
          </a:p>
          <a:p>
            <a:endParaRPr lang="en-US" dirty="0" smtClean="0"/>
          </a:p>
          <a:p>
            <a:r>
              <a:rPr lang="en-US" dirty="0" smtClean="0"/>
              <a:t>Plants</a:t>
            </a:r>
            <a:r>
              <a:rPr lang="en-US" baseline="0" dirty="0" smtClean="0"/>
              <a:t> may do different things with a boost in productivity from the leaves. </a:t>
            </a:r>
          </a:p>
          <a:p>
            <a:r>
              <a:rPr lang="en-US" baseline="0" dirty="0" smtClean="0"/>
              <a:t>There are three basic pools they may allocate the carbon to: </a:t>
            </a:r>
          </a:p>
          <a:p>
            <a:r>
              <a:rPr lang="en-US" baseline="0" dirty="0" smtClean="0"/>
              <a:t>Leaves – the engines of photosynthesis , woody biomass – for height growth , and fine-roots – to capture water and nutrients.</a:t>
            </a:r>
          </a:p>
          <a:p>
            <a:r>
              <a:rPr lang="en-US" baseline="0" dirty="0" smtClean="0"/>
              <a:t>If they allocate it to leaves or fine roots the carbon will only stay in the plant for a year or two before being dropped, decomposed and returned to the atmosphere. </a:t>
            </a:r>
          </a:p>
          <a:p>
            <a:r>
              <a:rPr lang="en-US" baseline="0" dirty="0" smtClean="0"/>
              <a:t>However if they allocate it to woody biomass it will stay in the tree until it dies, about a hundred years. </a:t>
            </a:r>
          </a:p>
          <a:p>
            <a:endParaRPr lang="en-US" baseline="0" dirty="0" smtClean="0"/>
          </a:p>
          <a:p>
            <a:r>
              <a:rPr lang="en-US" baseline="0" dirty="0" smtClean="0"/>
              <a:t>So you can see these allocation patterns have a large influence on stand structure and carbon storage. </a:t>
            </a:r>
          </a:p>
        </p:txBody>
      </p:sp>
      <p:sp>
        <p:nvSpPr>
          <p:cNvPr id="4" name="Slide Number Placeholder 3"/>
          <p:cNvSpPr>
            <a:spLocks noGrp="1"/>
          </p:cNvSpPr>
          <p:nvPr>
            <p:ph type="sldNum" sz="quarter" idx="10"/>
          </p:nvPr>
        </p:nvSpPr>
        <p:spPr/>
        <p:txBody>
          <a:bodyPr/>
          <a:lstStyle/>
          <a:p>
            <a:fld id="{7297ADF3-4CB7-4CDE-8280-87159695783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Plant</a:t>
            </a:r>
            <a:r>
              <a:rPr lang="en-US" baseline="0" dirty="0" smtClean="0"/>
              <a:t> is made out of leaves, fine-roots, structural biomass.   </a:t>
            </a:r>
          </a:p>
          <a:p>
            <a:r>
              <a:rPr lang="en-US" baseline="0" dirty="0" smtClean="0"/>
              <a:t>Plants differ only in their allocation to these three pools</a:t>
            </a:r>
          </a:p>
          <a:p>
            <a:r>
              <a:rPr lang="en-US" baseline="0" dirty="0" smtClean="0"/>
              <a:t>These size of these components are connected </a:t>
            </a:r>
            <a:r>
              <a:rPr lang="en-US" baseline="0" dirty="0" err="1" smtClean="0"/>
              <a:t>allometrically</a:t>
            </a:r>
            <a:r>
              <a:rPr lang="en-US" baseline="0" dirty="0" smtClean="0"/>
              <a:t>, such that growth rate is independent of diameter, and dependent on resource availability and l and r only.  </a:t>
            </a:r>
          </a:p>
          <a:p>
            <a:endParaRPr lang="en-US" baseline="0" dirty="0" smtClean="0"/>
          </a:p>
          <a:p>
            <a:r>
              <a:rPr lang="en-US" baseline="0" dirty="0" smtClean="0"/>
              <a:t>l and r are investments in leaf and fine-root biomass per unit crown area</a:t>
            </a:r>
          </a:p>
          <a:p>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97ADF3-4CB7-4CDE-8280-87159695783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1CA699-4341-4E3C-8CA7-343622B693FC}" type="datetimeFigureOut">
              <a:rPr lang="en-US" smtClean="0"/>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4274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CA699-4341-4E3C-8CA7-343622B693FC}" type="datetimeFigureOut">
              <a:rPr lang="en-US" smtClean="0"/>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36835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CA699-4341-4E3C-8CA7-343622B693FC}" type="datetimeFigureOut">
              <a:rPr lang="en-US" smtClean="0"/>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2663260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6A1E25-B484-4CBB-9B8A-4CE355A4C4D6}" type="slidenum">
              <a:rPr lang="en-US"/>
              <a:pPr>
                <a:defRPr/>
              </a:pPr>
              <a:t>‹#›</a:t>
            </a:fld>
            <a:endParaRPr lang="en-US"/>
          </a:p>
        </p:txBody>
      </p:sp>
    </p:spTree>
    <p:extLst>
      <p:ext uri="{BB962C8B-B14F-4D97-AF65-F5344CB8AC3E}">
        <p14:creationId xmlns:p14="http://schemas.microsoft.com/office/powerpoint/2010/main" val="34461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CA699-4341-4E3C-8CA7-343622B693FC}" type="datetimeFigureOut">
              <a:rPr lang="en-US" smtClean="0"/>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102146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1CA699-4341-4E3C-8CA7-343622B693FC}" type="datetimeFigureOut">
              <a:rPr lang="en-US" smtClean="0"/>
              <a:t>6/5/2013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39559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CA699-4341-4E3C-8CA7-343622B693FC}" type="datetimeFigureOut">
              <a:rPr lang="en-US" smtClean="0"/>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3454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1CA699-4341-4E3C-8CA7-343622B693FC}" type="datetimeFigureOut">
              <a:rPr lang="en-US" smtClean="0"/>
              <a:t>6/5/2013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110727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CA699-4341-4E3C-8CA7-343622B693FC}" type="datetimeFigureOut">
              <a:rPr lang="en-US" smtClean="0"/>
              <a:t>6/5/2013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416636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A699-4341-4E3C-8CA7-343622B693FC}" type="datetimeFigureOut">
              <a:rPr lang="en-US" smtClean="0"/>
              <a:t>6/5/2013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384752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CA699-4341-4E3C-8CA7-343622B693FC}" type="datetimeFigureOut">
              <a:rPr lang="en-US" smtClean="0"/>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404719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CA699-4341-4E3C-8CA7-343622B693FC}" type="datetimeFigureOut">
              <a:rPr lang="en-US" smtClean="0"/>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08F124-8CC0-44E7-842A-D9C5EB48DF92}" type="slidenum">
              <a:rPr lang="en-US" smtClean="0"/>
              <a:t>‹#›</a:t>
            </a:fld>
            <a:endParaRPr lang="en-US"/>
          </a:p>
        </p:txBody>
      </p:sp>
    </p:spTree>
    <p:extLst>
      <p:ext uri="{BB962C8B-B14F-4D97-AF65-F5344CB8AC3E}">
        <p14:creationId xmlns:p14="http://schemas.microsoft.com/office/powerpoint/2010/main" val="374040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A699-4341-4E3C-8CA7-343622B693FC}" type="datetimeFigureOut">
              <a:rPr lang="en-US" smtClean="0"/>
              <a:t>6/5/2013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8F124-8CC0-44E7-842A-D9C5EB48DF92}" type="slidenum">
              <a:rPr lang="en-US" smtClean="0"/>
              <a:t>‹#›</a:t>
            </a:fld>
            <a:endParaRPr lang="en-US"/>
          </a:p>
        </p:txBody>
      </p:sp>
    </p:spTree>
    <p:extLst>
      <p:ext uri="{BB962C8B-B14F-4D97-AF65-F5344CB8AC3E}">
        <p14:creationId xmlns:p14="http://schemas.microsoft.com/office/powerpoint/2010/main" val="3009350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p:cNvPicPr>
            <a:picLocks noChangeAspect="1"/>
          </p:cNvPicPr>
          <p:nvPr/>
        </p:nvPicPr>
        <p:blipFill>
          <a:blip r:embed="rId3" cstate="print"/>
          <a:stretch>
            <a:fillRect/>
          </a:stretch>
        </p:blipFill>
        <p:spPr>
          <a:xfrm flipV="1">
            <a:off x="0" y="0"/>
            <a:ext cx="9144000" cy="6867538"/>
          </a:xfrm>
          <a:prstGeom prst="rect">
            <a:avLst/>
          </a:prstGeom>
        </p:spPr>
      </p:pic>
      <p:sp>
        <p:nvSpPr>
          <p:cNvPr id="2" name="Title 1"/>
          <p:cNvSpPr>
            <a:spLocks noGrp="1"/>
          </p:cNvSpPr>
          <p:nvPr>
            <p:ph type="ctrTitle"/>
          </p:nvPr>
        </p:nvSpPr>
        <p:spPr>
          <a:xfrm>
            <a:off x="914400" y="533400"/>
            <a:ext cx="8153400" cy="1066800"/>
          </a:xfrm>
          <a:noFill/>
          <a:ln>
            <a:noFill/>
          </a:ln>
        </p:spPr>
        <p:txBody>
          <a:bodyPr>
            <a:noAutofit/>
          </a:bodyPr>
          <a:lstStyle/>
          <a:p>
            <a:pPr algn="l"/>
            <a:r>
              <a:rPr lang="en-US" sz="2800" dirty="0">
                <a:solidFill>
                  <a:schemeClr val="bg1"/>
                </a:solidFill>
              </a:rPr>
              <a:t>Accurate scaling requires mechanistic understanding: </a:t>
            </a:r>
            <a:r>
              <a:rPr lang="en-US" sz="2800" dirty="0" smtClean="0">
                <a:solidFill>
                  <a:schemeClr val="bg1"/>
                </a:solidFill>
              </a:rPr>
              <a:t/>
            </a:r>
            <a:br>
              <a:rPr lang="en-US" sz="2800" dirty="0" smtClean="0">
                <a:solidFill>
                  <a:schemeClr val="bg1"/>
                </a:solidFill>
              </a:rPr>
            </a:br>
            <a:r>
              <a:rPr lang="en-US" sz="2400" dirty="0" smtClean="0">
                <a:solidFill>
                  <a:schemeClr val="bg1"/>
                </a:solidFill>
              </a:rPr>
              <a:t>using </a:t>
            </a:r>
            <a:r>
              <a:rPr lang="en-US" sz="2400" dirty="0">
                <a:solidFill>
                  <a:schemeClr val="bg1"/>
                </a:solidFill>
              </a:rPr>
              <a:t>experimental manipulations and tractable models as a testing ground for improving global land models</a:t>
            </a:r>
            <a:endParaRPr lang="en-US" sz="2400" dirty="0">
              <a:solidFill>
                <a:schemeClr val="bg1"/>
              </a:solidFill>
              <a:cs typeface="Tahoma"/>
            </a:endParaRPr>
          </a:p>
        </p:txBody>
      </p:sp>
      <p:sp>
        <p:nvSpPr>
          <p:cNvPr id="3" name="Subtitle 2"/>
          <p:cNvSpPr>
            <a:spLocks noGrp="1"/>
          </p:cNvSpPr>
          <p:nvPr>
            <p:ph type="subTitle" idx="1"/>
          </p:nvPr>
        </p:nvSpPr>
        <p:spPr>
          <a:xfrm>
            <a:off x="3124200" y="4953000"/>
            <a:ext cx="5791200" cy="1600200"/>
          </a:xfrm>
          <a:noFill/>
        </p:spPr>
        <p:txBody>
          <a:bodyPr>
            <a:noAutofit/>
          </a:bodyPr>
          <a:lstStyle/>
          <a:p>
            <a:pPr algn="l"/>
            <a:r>
              <a:rPr lang="en-US" sz="2400" dirty="0" smtClean="0">
                <a:solidFill>
                  <a:srgbClr val="FFFFFF"/>
                </a:solidFill>
                <a:latin typeface="+mj-lt"/>
                <a:cs typeface="Tahoma"/>
              </a:rPr>
              <a:t>Caroline Farrior, Princeton University</a:t>
            </a:r>
            <a:endParaRPr lang="en-US" sz="2400" dirty="0">
              <a:solidFill>
                <a:srgbClr val="FFFFFF"/>
              </a:solidFill>
              <a:latin typeface="+mj-lt"/>
              <a:cs typeface="Tahoma"/>
            </a:endParaRPr>
          </a:p>
          <a:p>
            <a:pPr algn="l"/>
            <a:r>
              <a:rPr lang="en-US" sz="1800" dirty="0" smtClean="0">
                <a:solidFill>
                  <a:srgbClr val="FFFFFF"/>
                </a:solidFill>
                <a:latin typeface="+mj-lt"/>
                <a:cs typeface="Tahoma"/>
              </a:rPr>
              <a:t>CLIMMANI/INTERFACE Conference, Czech Republic</a:t>
            </a:r>
          </a:p>
          <a:p>
            <a:pPr algn="l"/>
            <a:r>
              <a:rPr lang="en-US" sz="1800" dirty="0" smtClean="0">
                <a:solidFill>
                  <a:srgbClr val="FFFFFF"/>
                </a:solidFill>
                <a:latin typeface="+mj-lt"/>
                <a:cs typeface="Tahoma"/>
              </a:rPr>
              <a:t>5 June 2013</a:t>
            </a:r>
          </a:p>
        </p:txBody>
      </p:sp>
    </p:spTree>
    <p:extLst>
      <p:ext uri="{BB962C8B-B14F-4D97-AF65-F5344CB8AC3E}">
        <p14:creationId xmlns:p14="http://schemas.microsoft.com/office/powerpoint/2010/main" val="1181356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55234" y="4038600"/>
            <a:ext cx="3668027" cy="1905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65" name="Rectangle 64"/>
          <p:cNvSpPr/>
          <p:nvPr/>
        </p:nvSpPr>
        <p:spPr bwMode="auto">
          <a:xfrm flipV="1">
            <a:off x="609600"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58" name="Rectangle 457"/>
          <p:cNvSpPr/>
          <p:nvPr/>
        </p:nvSpPr>
        <p:spPr bwMode="auto">
          <a:xfrm flipV="1">
            <a:off x="1536192"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46" name="Rectangle 145"/>
          <p:cNvSpPr/>
          <p:nvPr/>
        </p:nvSpPr>
        <p:spPr bwMode="auto">
          <a:xfrm flipV="1">
            <a:off x="2438400"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0" name="TextBox 69"/>
          <p:cNvSpPr txBox="1"/>
          <p:nvPr/>
        </p:nvSpPr>
        <p:spPr>
          <a:xfrm>
            <a:off x="317451" y="1778853"/>
            <a:ext cx="3609340" cy="461665"/>
          </a:xfrm>
          <a:prstGeom prst="rect">
            <a:avLst/>
          </a:prstGeom>
          <a:noFill/>
        </p:spPr>
        <p:txBody>
          <a:bodyPr wrap="square" rtlCol="0">
            <a:spAutoFit/>
          </a:bodyPr>
          <a:lstStyle/>
          <a:p>
            <a:r>
              <a:rPr lang="en-US" sz="2400" dirty="0" smtClean="0"/>
              <a:t>Sparsely rooted plants</a:t>
            </a:r>
            <a:endParaRPr lang="en-US" sz="2400" dirty="0"/>
          </a:p>
        </p:txBody>
      </p:sp>
      <p:sp>
        <p:nvSpPr>
          <p:cNvPr id="85" name="TextBox 84"/>
          <p:cNvSpPr txBox="1"/>
          <p:nvPr/>
        </p:nvSpPr>
        <p:spPr>
          <a:xfrm>
            <a:off x="0" y="0"/>
            <a:ext cx="9144000" cy="1015663"/>
          </a:xfrm>
          <a:prstGeom prst="rect">
            <a:avLst/>
          </a:prstGeom>
          <a:solidFill>
            <a:schemeClr val="bg1">
              <a:lumMod val="50000"/>
            </a:schemeClr>
          </a:solidFill>
        </p:spPr>
        <p:txBody>
          <a:bodyPr wrap="square" rtlCol="0">
            <a:spAutoFit/>
          </a:bodyPr>
          <a:lstStyle/>
          <a:p>
            <a:r>
              <a:rPr lang="en-US" sz="3200" dirty="0" smtClean="0">
                <a:solidFill>
                  <a:schemeClr val="bg1"/>
                </a:solidFill>
              </a:rPr>
              <a:t>Competition for water and nitrogen. </a:t>
            </a:r>
          </a:p>
          <a:p>
            <a:r>
              <a:rPr lang="en-US" sz="2800" dirty="0" smtClean="0">
                <a:solidFill>
                  <a:schemeClr val="bg1"/>
                </a:solidFill>
              </a:rPr>
              <a:t>Uptake depends on community root density</a:t>
            </a:r>
            <a:endParaRPr lang="en-US" sz="1600" dirty="0" smtClean="0">
              <a:solidFill>
                <a:schemeClr val="bg1"/>
              </a:solidFill>
            </a:endParaRPr>
          </a:p>
        </p:txBody>
      </p:sp>
      <p:sp>
        <p:nvSpPr>
          <p:cNvPr id="116" name="Rectangle 115"/>
          <p:cNvSpPr/>
          <p:nvPr/>
        </p:nvSpPr>
        <p:spPr>
          <a:xfrm>
            <a:off x="256032" y="4961468"/>
            <a:ext cx="3666744" cy="372532"/>
          </a:xfrm>
          <a:prstGeom prst="rect">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120" name="Rectangle 119"/>
          <p:cNvSpPr/>
          <p:nvPr/>
        </p:nvSpPr>
        <p:spPr>
          <a:xfrm>
            <a:off x="256032" y="5553972"/>
            <a:ext cx="3666744" cy="23722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TextBox 142"/>
          <p:cNvSpPr txBox="1"/>
          <p:nvPr/>
        </p:nvSpPr>
        <p:spPr>
          <a:xfrm>
            <a:off x="3923753" y="4819471"/>
            <a:ext cx="1374758" cy="1200329"/>
          </a:xfrm>
          <a:prstGeom prst="rect">
            <a:avLst/>
          </a:prstGeom>
          <a:noFill/>
        </p:spPr>
        <p:txBody>
          <a:bodyPr wrap="square" rtlCol="0">
            <a:spAutoFit/>
          </a:bodyPr>
          <a:lstStyle/>
          <a:p>
            <a:pPr algn="ctr"/>
            <a:r>
              <a:rPr lang="en-US" sz="2400" dirty="0" smtClean="0"/>
              <a:t>Nitrogen </a:t>
            </a:r>
          </a:p>
          <a:p>
            <a:pPr algn="ctr"/>
            <a:endParaRPr lang="en-US" sz="2400" dirty="0" smtClean="0"/>
          </a:p>
          <a:p>
            <a:pPr algn="ctr"/>
            <a:r>
              <a:rPr lang="en-US" sz="2400" dirty="0" smtClean="0"/>
              <a:t>Water</a:t>
            </a:r>
          </a:p>
        </p:txBody>
      </p:sp>
      <p:grpSp>
        <p:nvGrpSpPr>
          <p:cNvPr id="2" name="Group 77"/>
          <p:cNvGrpSpPr/>
          <p:nvPr/>
        </p:nvGrpSpPr>
        <p:grpSpPr>
          <a:xfrm>
            <a:off x="304800" y="3048000"/>
            <a:ext cx="822960" cy="545592"/>
            <a:chOff x="609600" y="3048000"/>
            <a:chExt cx="822960" cy="545592"/>
          </a:xfrm>
        </p:grpSpPr>
        <p:sp>
          <p:nvSpPr>
            <p:cNvPr id="72" name="Rectangle 71"/>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3" name="Rectangle 72"/>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4" name="Rectangle 73"/>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18" name="Straight Arrow Connector 17"/>
          <p:cNvCxnSpPr/>
          <p:nvPr/>
        </p:nvCxnSpPr>
        <p:spPr>
          <a:xfrm rot="5400000" flipH="1" flipV="1">
            <a:off x="320541" y="2802069"/>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rot="10800000" flipV="1">
            <a:off x="304800"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88" name="Rectangle 287"/>
          <p:cNvSpPr/>
          <p:nvPr/>
        </p:nvSpPr>
        <p:spPr>
          <a:xfrm>
            <a:off x="307848"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9" name="Rectangle 288"/>
          <p:cNvSpPr/>
          <p:nvPr/>
        </p:nvSpPr>
        <p:spPr>
          <a:xfrm>
            <a:off x="472440"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0" name="Rectangle 289"/>
          <p:cNvSpPr/>
          <p:nvPr/>
        </p:nvSpPr>
        <p:spPr>
          <a:xfrm>
            <a:off x="576072"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1" name="Rectangle 290"/>
          <p:cNvSpPr/>
          <p:nvPr/>
        </p:nvSpPr>
        <p:spPr>
          <a:xfrm>
            <a:off x="518160"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2" name="Rectangle 291"/>
          <p:cNvSpPr/>
          <p:nvPr/>
        </p:nvSpPr>
        <p:spPr>
          <a:xfrm>
            <a:off x="600456"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3" name="Rectangle 292"/>
          <p:cNvSpPr/>
          <p:nvPr/>
        </p:nvSpPr>
        <p:spPr>
          <a:xfrm>
            <a:off x="646176"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67" name="Straight Arrow Connector 66"/>
          <p:cNvCxnSpPr/>
          <p:nvPr/>
        </p:nvCxnSpPr>
        <p:spPr>
          <a:xfrm rot="5400000">
            <a:off x="640874" y="3321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77"/>
          <p:cNvGrpSpPr/>
          <p:nvPr/>
        </p:nvGrpSpPr>
        <p:grpSpPr>
          <a:xfrm>
            <a:off x="1231392" y="3048000"/>
            <a:ext cx="822960" cy="545592"/>
            <a:chOff x="609600" y="3048000"/>
            <a:chExt cx="822960" cy="545592"/>
          </a:xfrm>
        </p:grpSpPr>
        <p:sp>
          <p:nvSpPr>
            <p:cNvPr id="469" name="Rectangle 468"/>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470" name="Rectangle 469"/>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471" name="Rectangle 470"/>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460" name="Straight Arrow Connector 459"/>
          <p:cNvCxnSpPr/>
          <p:nvPr/>
        </p:nvCxnSpPr>
        <p:spPr>
          <a:xfrm rot="5400000" flipH="1" flipV="1">
            <a:off x="1247133" y="2802069"/>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461" name="Rectangle 460"/>
          <p:cNvSpPr/>
          <p:nvPr/>
        </p:nvSpPr>
        <p:spPr>
          <a:xfrm rot="10800000" flipV="1">
            <a:off x="1231392"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462" name="Rectangle 461"/>
          <p:cNvSpPr/>
          <p:nvPr/>
        </p:nvSpPr>
        <p:spPr>
          <a:xfrm>
            <a:off x="1234440"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3" name="Rectangle 462"/>
          <p:cNvSpPr/>
          <p:nvPr/>
        </p:nvSpPr>
        <p:spPr>
          <a:xfrm>
            <a:off x="1399032"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4" name="Rectangle 463"/>
          <p:cNvSpPr/>
          <p:nvPr/>
        </p:nvSpPr>
        <p:spPr>
          <a:xfrm>
            <a:off x="1502664"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5" name="Rectangle 464"/>
          <p:cNvSpPr/>
          <p:nvPr/>
        </p:nvSpPr>
        <p:spPr>
          <a:xfrm>
            <a:off x="1444752"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6" name="Rectangle 465"/>
          <p:cNvSpPr/>
          <p:nvPr/>
        </p:nvSpPr>
        <p:spPr>
          <a:xfrm>
            <a:off x="1527048"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7" name="Rectangle 466"/>
          <p:cNvSpPr/>
          <p:nvPr/>
        </p:nvSpPr>
        <p:spPr>
          <a:xfrm>
            <a:off x="1572768"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68" name="Straight Arrow Connector 467"/>
          <p:cNvCxnSpPr/>
          <p:nvPr/>
        </p:nvCxnSpPr>
        <p:spPr>
          <a:xfrm rot="5400000">
            <a:off x="1567466" y="3321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060192" y="2514600"/>
            <a:ext cx="826008" cy="1981200"/>
            <a:chOff x="3060192" y="2514600"/>
            <a:chExt cx="826008" cy="1981200"/>
          </a:xfrm>
        </p:grpSpPr>
        <p:sp>
          <p:nvSpPr>
            <p:cNvPr id="488" name="Rectangle 487"/>
            <p:cNvSpPr/>
            <p:nvPr/>
          </p:nvSpPr>
          <p:spPr bwMode="auto">
            <a:xfrm flipV="1">
              <a:off x="3364992"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4" name="Group 77"/>
            <p:cNvGrpSpPr/>
            <p:nvPr/>
          </p:nvGrpSpPr>
          <p:grpSpPr>
            <a:xfrm>
              <a:off x="3060192" y="3048000"/>
              <a:ext cx="822960" cy="545592"/>
              <a:chOff x="609600" y="3048000"/>
              <a:chExt cx="822960" cy="545592"/>
            </a:xfrm>
          </p:grpSpPr>
          <p:sp>
            <p:nvSpPr>
              <p:cNvPr id="499" name="Rectangle 498"/>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500" name="Rectangle 499"/>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501" name="Rectangle 500"/>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490" name="Straight Arrow Connector 489"/>
            <p:cNvCxnSpPr/>
            <p:nvPr/>
          </p:nvCxnSpPr>
          <p:spPr>
            <a:xfrm rot="5400000" flipH="1" flipV="1">
              <a:off x="3075933" y="2802069"/>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491" name="Rectangle 490"/>
            <p:cNvSpPr/>
            <p:nvPr/>
          </p:nvSpPr>
          <p:spPr>
            <a:xfrm rot="10800000" flipV="1">
              <a:off x="3060192"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492" name="Rectangle 491"/>
            <p:cNvSpPr/>
            <p:nvPr/>
          </p:nvSpPr>
          <p:spPr>
            <a:xfrm>
              <a:off x="3063240"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3" name="Rectangle 492"/>
            <p:cNvSpPr/>
            <p:nvPr/>
          </p:nvSpPr>
          <p:spPr>
            <a:xfrm>
              <a:off x="3227832"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4" name="Rectangle 493"/>
            <p:cNvSpPr/>
            <p:nvPr/>
          </p:nvSpPr>
          <p:spPr>
            <a:xfrm>
              <a:off x="3331464"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5" name="Rectangle 494"/>
            <p:cNvSpPr/>
            <p:nvPr/>
          </p:nvSpPr>
          <p:spPr>
            <a:xfrm>
              <a:off x="3273552"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6" name="Rectangle 495"/>
            <p:cNvSpPr/>
            <p:nvPr/>
          </p:nvSpPr>
          <p:spPr>
            <a:xfrm>
              <a:off x="3355848"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7" name="Rectangle 496"/>
            <p:cNvSpPr/>
            <p:nvPr/>
          </p:nvSpPr>
          <p:spPr>
            <a:xfrm>
              <a:off x="3401568"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98" name="Straight Arrow Connector 497"/>
            <p:cNvCxnSpPr/>
            <p:nvPr/>
          </p:nvCxnSpPr>
          <p:spPr>
            <a:xfrm rot="5400000">
              <a:off x="3396266" y="3321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77"/>
          <p:cNvGrpSpPr/>
          <p:nvPr/>
        </p:nvGrpSpPr>
        <p:grpSpPr>
          <a:xfrm>
            <a:off x="2133600" y="3048000"/>
            <a:ext cx="822960" cy="545592"/>
            <a:chOff x="609600" y="3048000"/>
            <a:chExt cx="822960" cy="545592"/>
          </a:xfrm>
        </p:grpSpPr>
        <p:sp>
          <p:nvSpPr>
            <p:cNvPr id="172" name="Rectangle 171"/>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73" name="Rectangle 172"/>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74" name="Rectangle 173"/>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160" name="Straight Arrow Connector 159"/>
          <p:cNvCxnSpPr/>
          <p:nvPr/>
        </p:nvCxnSpPr>
        <p:spPr>
          <a:xfrm rot="5400000" flipH="1" flipV="1">
            <a:off x="2149341" y="2802069"/>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rot="10800000" flipV="1">
            <a:off x="2133600"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62" name="Rectangle 161"/>
          <p:cNvSpPr/>
          <p:nvPr/>
        </p:nvSpPr>
        <p:spPr>
          <a:xfrm>
            <a:off x="2136648"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3" name="Rectangle 162"/>
          <p:cNvSpPr/>
          <p:nvPr/>
        </p:nvSpPr>
        <p:spPr>
          <a:xfrm>
            <a:off x="2301240"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4" name="Rectangle 163"/>
          <p:cNvSpPr/>
          <p:nvPr/>
        </p:nvSpPr>
        <p:spPr>
          <a:xfrm>
            <a:off x="2404872"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8" name="Rectangle 167"/>
          <p:cNvSpPr/>
          <p:nvPr/>
        </p:nvSpPr>
        <p:spPr>
          <a:xfrm>
            <a:off x="2346960"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9" name="Rectangle 168"/>
          <p:cNvSpPr/>
          <p:nvPr/>
        </p:nvSpPr>
        <p:spPr>
          <a:xfrm>
            <a:off x="2429256"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0" name="Rectangle 169"/>
          <p:cNvSpPr/>
          <p:nvPr/>
        </p:nvSpPr>
        <p:spPr>
          <a:xfrm>
            <a:off x="2474976"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71" name="Straight Arrow Connector 170"/>
          <p:cNvCxnSpPr/>
          <p:nvPr/>
        </p:nvCxnSpPr>
        <p:spPr>
          <a:xfrm rot="5400000">
            <a:off x="2469674" y="3321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257799" y="1824335"/>
            <a:ext cx="3685831" cy="4119265"/>
            <a:chOff x="5257799" y="1824335"/>
            <a:chExt cx="3685831" cy="4119265"/>
          </a:xfrm>
        </p:grpSpPr>
        <p:sp>
          <p:nvSpPr>
            <p:cNvPr id="165" name="Rectangle 164"/>
            <p:cNvSpPr/>
            <p:nvPr/>
          </p:nvSpPr>
          <p:spPr>
            <a:xfrm>
              <a:off x="5257799" y="4038600"/>
              <a:ext cx="3685032" cy="1905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03" name="Rectangle 502"/>
            <p:cNvSpPr/>
            <p:nvPr/>
          </p:nvSpPr>
          <p:spPr bwMode="auto">
            <a:xfrm flipV="1">
              <a:off x="5715000" y="3581400"/>
              <a:ext cx="9144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30" name="Rectangle 229"/>
            <p:cNvSpPr/>
            <p:nvPr/>
          </p:nvSpPr>
          <p:spPr bwMode="auto">
            <a:xfrm flipV="1">
              <a:off x="6617208" y="3581398"/>
              <a:ext cx="9144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46" name="Rectangle 245"/>
            <p:cNvSpPr/>
            <p:nvPr/>
          </p:nvSpPr>
          <p:spPr bwMode="auto">
            <a:xfrm flipV="1">
              <a:off x="7543800" y="3581398"/>
              <a:ext cx="9144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1" name="TextBox 70"/>
            <p:cNvSpPr txBox="1"/>
            <p:nvPr/>
          </p:nvSpPr>
          <p:spPr>
            <a:xfrm>
              <a:off x="5257800" y="1824335"/>
              <a:ext cx="3609340" cy="461665"/>
            </a:xfrm>
            <a:prstGeom prst="rect">
              <a:avLst/>
            </a:prstGeom>
            <a:noFill/>
          </p:spPr>
          <p:txBody>
            <a:bodyPr wrap="square" rtlCol="0">
              <a:spAutoFit/>
            </a:bodyPr>
            <a:lstStyle/>
            <a:p>
              <a:r>
                <a:rPr lang="en-US" sz="2400" dirty="0" smtClean="0"/>
                <a:t>Densely rooted plants</a:t>
              </a:r>
              <a:endParaRPr lang="en-US" sz="2400" dirty="0"/>
            </a:p>
          </p:txBody>
        </p:sp>
        <p:grpSp>
          <p:nvGrpSpPr>
            <p:cNvPr id="7" name="Group 77"/>
            <p:cNvGrpSpPr/>
            <p:nvPr/>
          </p:nvGrpSpPr>
          <p:grpSpPr>
            <a:xfrm>
              <a:off x="5346192" y="3261360"/>
              <a:ext cx="822960" cy="545592"/>
              <a:chOff x="609600" y="3048000"/>
              <a:chExt cx="822960" cy="545592"/>
            </a:xfrm>
          </p:grpSpPr>
          <p:sp>
            <p:nvSpPr>
              <p:cNvPr id="514" name="Rectangle 513"/>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515" name="Rectangle 514"/>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516" name="Rectangle 515"/>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505" name="Straight Arrow Connector 504"/>
            <p:cNvCxnSpPr/>
            <p:nvPr/>
          </p:nvCxnSpPr>
          <p:spPr>
            <a:xfrm rot="5400000" flipH="1" flipV="1">
              <a:off x="5361933" y="3015429"/>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507" name="Rectangle 506"/>
            <p:cNvSpPr/>
            <p:nvPr/>
          </p:nvSpPr>
          <p:spPr>
            <a:xfrm>
              <a:off x="5349240" y="326136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8" name="Rectangle 507"/>
            <p:cNvSpPr/>
            <p:nvPr/>
          </p:nvSpPr>
          <p:spPr>
            <a:xfrm>
              <a:off x="5513832" y="344119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9" name="Rectangle 508"/>
            <p:cNvSpPr/>
            <p:nvPr/>
          </p:nvSpPr>
          <p:spPr>
            <a:xfrm>
              <a:off x="5617464" y="362407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0" name="Rectangle 509"/>
            <p:cNvSpPr/>
            <p:nvPr/>
          </p:nvSpPr>
          <p:spPr>
            <a:xfrm>
              <a:off x="5559552" y="326136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1" name="Rectangle 510"/>
            <p:cNvSpPr/>
            <p:nvPr/>
          </p:nvSpPr>
          <p:spPr>
            <a:xfrm>
              <a:off x="5641848" y="344119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2" name="Rectangle 511"/>
            <p:cNvSpPr/>
            <p:nvPr/>
          </p:nvSpPr>
          <p:spPr>
            <a:xfrm>
              <a:off x="5687568" y="362407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513" name="Straight Arrow Connector 512"/>
            <p:cNvCxnSpPr/>
            <p:nvPr/>
          </p:nvCxnSpPr>
          <p:spPr>
            <a:xfrm rot="5400000">
              <a:off x="5682266" y="353488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7"/>
            <p:cNvGrpSpPr/>
            <p:nvPr/>
          </p:nvGrpSpPr>
          <p:grpSpPr>
            <a:xfrm>
              <a:off x="6248400" y="3261358"/>
              <a:ext cx="822960" cy="545592"/>
              <a:chOff x="609600" y="3048000"/>
              <a:chExt cx="822960" cy="545592"/>
            </a:xfrm>
          </p:grpSpPr>
          <p:sp>
            <p:nvSpPr>
              <p:cNvPr id="242" name="Rectangle 241"/>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43" name="Rectangle 242"/>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44" name="Rectangle 243"/>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232" name="Straight Arrow Connector 231"/>
            <p:cNvCxnSpPr/>
            <p:nvPr/>
          </p:nvCxnSpPr>
          <p:spPr>
            <a:xfrm rot="5400000" flipH="1" flipV="1">
              <a:off x="6264141" y="3015427"/>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34" name="Rectangle 233"/>
            <p:cNvSpPr/>
            <p:nvPr/>
          </p:nvSpPr>
          <p:spPr>
            <a:xfrm>
              <a:off x="6251448" y="3261358"/>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5" name="Rectangle 234"/>
            <p:cNvSpPr/>
            <p:nvPr/>
          </p:nvSpPr>
          <p:spPr>
            <a:xfrm>
              <a:off x="6416040" y="344119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6" name="Rectangle 235"/>
            <p:cNvSpPr/>
            <p:nvPr/>
          </p:nvSpPr>
          <p:spPr>
            <a:xfrm>
              <a:off x="6519672" y="3624070"/>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7" name="Rectangle 236"/>
            <p:cNvSpPr/>
            <p:nvPr/>
          </p:nvSpPr>
          <p:spPr>
            <a:xfrm>
              <a:off x="6461760" y="3261358"/>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8" name="Rectangle 237"/>
            <p:cNvSpPr/>
            <p:nvPr/>
          </p:nvSpPr>
          <p:spPr>
            <a:xfrm>
              <a:off x="6544056" y="3441190"/>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9" name="Rectangle 238"/>
            <p:cNvSpPr/>
            <p:nvPr/>
          </p:nvSpPr>
          <p:spPr>
            <a:xfrm>
              <a:off x="6589776" y="3624070"/>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40" name="Straight Arrow Connector 239"/>
            <p:cNvCxnSpPr/>
            <p:nvPr/>
          </p:nvCxnSpPr>
          <p:spPr>
            <a:xfrm rot="5400000">
              <a:off x="6584474" y="3534884"/>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7"/>
            <p:cNvGrpSpPr/>
            <p:nvPr/>
          </p:nvGrpSpPr>
          <p:grpSpPr>
            <a:xfrm>
              <a:off x="7174992" y="3261358"/>
              <a:ext cx="822960" cy="545592"/>
              <a:chOff x="609600" y="3048000"/>
              <a:chExt cx="822960" cy="545592"/>
            </a:xfrm>
          </p:grpSpPr>
          <p:sp>
            <p:nvSpPr>
              <p:cNvPr id="258" name="Rectangle 257"/>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59" name="Rectangle 258"/>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60" name="Rectangle 259"/>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248" name="Straight Arrow Connector 247"/>
            <p:cNvCxnSpPr/>
            <p:nvPr/>
          </p:nvCxnSpPr>
          <p:spPr>
            <a:xfrm rot="5400000" flipH="1" flipV="1">
              <a:off x="7190733" y="3015427"/>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50" name="Rectangle 249"/>
            <p:cNvSpPr/>
            <p:nvPr/>
          </p:nvSpPr>
          <p:spPr>
            <a:xfrm>
              <a:off x="7178040" y="3261358"/>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1" name="Rectangle 250"/>
            <p:cNvSpPr/>
            <p:nvPr/>
          </p:nvSpPr>
          <p:spPr>
            <a:xfrm>
              <a:off x="7342632" y="344119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2" name="Rectangle 251"/>
            <p:cNvSpPr/>
            <p:nvPr/>
          </p:nvSpPr>
          <p:spPr>
            <a:xfrm>
              <a:off x="7446264" y="3624070"/>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3" name="Rectangle 252"/>
            <p:cNvSpPr/>
            <p:nvPr/>
          </p:nvSpPr>
          <p:spPr>
            <a:xfrm>
              <a:off x="7388352" y="3261358"/>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4" name="Rectangle 253"/>
            <p:cNvSpPr/>
            <p:nvPr/>
          </p:nvSpPr>
          <p:spPr>
            <a:xfrm>
              <a:off x="7470648" y="3441190"/>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5" name="Rectangle 254"/>
            <p:cNvSpPr/>
            <p:nvPr/>
          </p:nvSpPr>
          <p:spPr>
            <a:xfrm>
              <a:off x="7516368" y="3624070"/>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56" name="Straight Arrow Connector 255"/>
            <p:cNvCxnSpPr/>
            <p:nvPr/>
          </p:nvCxnSpPr>
          <p:spPr>
            <a:xfrm rot="5400000">
              <a:off x="7511066" y="3534884"/>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a:xfrm>
              <a:off x="5258598" y="4953000"/>
              <a:ext cx="3685032" cy="372532"/>
            </a:xfrm>
            <a:prstGeom prst="rect">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167" name="Rectangle 166"/>
            <p:cNvSpPr/>
            <p:nvPr/>
          </p:nvSpPr>
          <p:spPr>
            <a:xfrm>
              <a:off x="5258598" y="5562600"/>
              <a:ext cx="3685032" cy="23722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6" name="Rectangle 505"/>
            <p:cNvSpPr/>
            <p:nvPr/>
          </p:nvSpPr>
          <p:spPr>
            <a:xfrm rot="10800000" flipV="1">
              <a:off x="5346192" y="4114800"/>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532" name="Rectangle 531"/>
            <p:cNvSpPr/>
            <p:nvPr/>
          </p:nvSpPr>
          <p:spPr>
            <a:xfrm rot="10800000" flipV="1">
              <a:off x="5349240" y="4381501"/>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33" name="Rectangle 232"/>
            <p:cNvSpPr/>
            <p:nvPr/>
          </p:nvSpPr>
          <p:spPr>
            <a:xfrm rot="10800000" flipV="1">
              <a:off x="6248400" y="4114798"/>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41" name="Rectangle 240"/>
            <p:cNvSpPr/>
            <p:nvPr/>
          </p:nvSpPr>
          <p:spPr>
            <a:xfrm rot="10800000" flipV="1">
              <a:off x="6251448" y="43814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49" name="Rectangle 248"/>
            <p:cNvSpPr/>
            <p:nvPr/>
          </p:nvSpPr>
          <p:spPr>
            <a:xfrm rot="10800000" flipV="1">
              <a:off x="7174992" y="4114798"/>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57" name="Rectangle 256"/>
            <p:cNvSpPr/>
            <p:nvPr/>
          </p:nvSpPr>
          <p:spPr>
            <a:xfrm rot="10800000" flipV="1">
              <a:off x="7178040" y="43814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grpSp>
      <p:grpSp>
        <p:nvGrpSpPr>
          <p:cNvPr id="13" name="Group 12"/>
          <p:cNvGrpSpPr/>
          <p:nvPr/>
        </p:nvGrpSpPr>
        <p:grpSpPr>
          <a:xfrm>
            <a:off x="8077200" y="2727958"/>
            <a:ext cx="826008" cy="1920242"/>
            <a:chOff x="8077200" y="2727958"/>
            <a:chExt cx="826008" cy="1920242"/>
          </a:xfrm>
        </p:grpSpPr>
        <p:sp>
          <p:nvSpPr>
            <p:cNvPr id="262" name="Rectangle 261"/>
            <p:cNvSpPr/>
            <p:nvPr/>
          </p:nvSpPr>
          <p:spPr bwMode="auto">
            <a:xfrm flipV="1">
              <a:off x="8446008" y="3581398"/>
              <a:ext cx="9144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10" name="Group 77"/>
            <p:cNvGrpSpPr/>
            <p:nvPr/>
          </p:nvGrpSpPr>
          <p:grpSpPr>
            <a:xfrm>
              <a:off x="8077200" y="3261358"/>
              <a:ext cx="822960" cy="545592"/>
              <a:chOff x="609600" y="3048000"/>
              <a:chExt cx="822960" cy="545592"/>
            </a:xfrm>
          </p:grpSpPr>
          <p:sp>
            <p:nvSpPr>
              <p:cNvPr id="274" name="Rectangle 273"/>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75" name="Rectangle 274"/>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76" name="Rectangle 275"/>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264" name="Straight Arrow Connector 263"/>
            <p:cNvCxnSpPr/>
            <p:nvPr/>
          </p:nvCxnSpPr>
          <p:spPr>
            <a:xfrm rot="5400000" flipH="1" flipV="1">
              <a:off x="8092941" y="3015427"/>
              <a:ext cx="576528" cy="1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66" name="Rectangle 265"/>
            <p:cNvSpPr/>
            <p:nvPr/>
          </p:nvSpPr>
          <p:spPr>
            <a:xfrm>
              <a:off x="8080248" y="3261358"/>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7" name="Rectangle 266"/>
            <p:cNvSpPr/>
            <p:nvPr/>
          </p:nvSpPr>
          <p:spPr>
            <a:xfrm>
              <a:off x="8244840" y="344119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8" name="Rectangle 267"/>
            <p:cNvSpPr/>
            <p:nvPr/>
          </p:nvSpPr>
          <p:spPr>
            <a:xfrm>
              <a:off x="8348472" y="3624070"/>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9" name="Rectangle 268"/>
            <p:cNvSpPr/>
            <p:nvPr/>
          </p:nvSpPr>
          <p:spPr>
            <a:xfrm>
              <a:off x="8290560" y="3261358"/>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0" name="Rectangle 269"/>
            <p:cNvSpPr/>
            <p:nvPr/>
          </p:nvSpPr>
          <p:spPr>
            <a:xfrm>
              <a:off x="8372856" y="3441190"/>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1" name="Rectangle 270"/>
            <p:cNvSpPr/>
            <p:nvPr/>
          </p:nvSpPr>
          <p:spPr>
            <a:xfrm>
              <a:off x="8418576" y="3624070"/>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72" name="Straight Arrow Connector 271"/>
            <p:cNvCxnSpPr/>
            <p:nvPr/>
          </p:nvCxnSpPr>
          <p:spPr>
            <a:xfrm rot="5400000">
              <a:off x="8413274" y="3534884"/>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5" name="Rectangle 264"/>
            <p:cNvSpPr/>
            <p:nvPr/>
          </p:nvSpPr>
          <p:spPr>
            <a:xfrm rot="10800000" flipV="1">
              <a:off x="8077200" y="4114798"/>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73" name="Rectangle 272"/>
            <p:cNvSpPr/>
            <p:nvPr/>
          </p:nvSpPr>
          <p:spPr>
            <a:xfrm rot="10800000" flipV="1">
              <a:off x="8080248" y="43814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grpSp>
      <p:grpSp>
        <p:nvGrpSpPr>
          <p:cNvPr id="133" name="Group 132"/>
          <p:cNvGrpSpPr/>
          <p:nvPr/>
        </p:nvGrpSpPr>
        <p:grpSpPr>
          <a:xfrm>
            <a:off x="3048000" y="2057400"/>
            <a:ext cx="838200" cy="2590802"/>
            <a:chOff x="3048000" y="2057400"/>
            <a:chExt cx="838200" cy="2590802"/>
          </a:xfrm>
        </p:grpSpPr>
        <p:sp>
          <p:nvSpPr>
            <p:cNvPr id="134" name="Rectangle 133"/>
            <p:cNvSpPr/>
            <p:nvPr/>
          </p:nvSpPr>
          <p:spPr bwMode="auto">
            <a:xfrm flipV="1">
              <a:off x="3352800"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135" name="Group 77"/>
            <p:cNvGrpSpPr/>
            <p:nvPr/>
          </p:nvGrpSpPr>
          <p:grpSpPr>
            <a:xfrm>
              <a:off x="3048000" y="2636520"/>
              <a:ext cx="822960" cy="551688"/>
              <a:chOff x="609600" y="2941320"/>
              <a:chExt cx="822960" cy="551688"/>
            </a:xfrm>
          </p:grpSpPr>
          <p:sp>
            <p:nvSpPr>
              <p:cNvPr id="154" name="Rectangle 153"/>
              <p:cNvSpPr/>
              <p:nvPr/>
            </p:nvSpPr>
            <p:spPr bwMode="auto">
              <a:xfrm flipV="1">
                <a:off x="609600" y="294132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55" name="Rectangle 154"/>
              <p:cNvSpPr/>
              <p:nvPr/>
            </p:nvSpPr>
            <p:spPr bwMode="auto">
              <a:xfrm flipV="1">
                <a:off x="609600" y="31242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56" name="Rectangle 155"/>
              <p:cNvSpPr/>
              <p:nvPr/>
            </p:nvSpPr>
            <p:spPr bwMode="auto">
              <a:xfrm flipV="1">
                <a:off x="609600" y="331012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136" name="Straight Arrow Connector 135"/>
            <p:cNvCxnSpPr/>
            <p:nvPr/>
          </p:nvCxnSpPr>
          <p:spPr>
            <a:xfrm flipV="1">
              <a:off x="3351210" y="2057400"/>
              <a:ext cx="1590" cy="728928"/>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rot="10800000" flipV="1">
              <a:off x="3063240" y="4114800"/>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38" name="Rectangle 137"/>
            <p:cNvSpPr/>
            <p:nvPr/>
          </p:nvSpPr>
          <p:spPr>
            <a:xfrm>
              <a:off x="3051048" y="263652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9" name="Rectangle 138"/>
            <p:cNvSpPr/>
            <p:nvPr/>
          </p:nvSpPr>
          <p:spPr>
            <a:xfrm>
              <a:off x="3215640" y="281940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0" name="Rectangle 139"/>
            <p:cNvSpPr/>
            <p:nvPr/>
          </p:nvSpPr>
          <p:spPr>
            <a:xfrm>
              <a:off x="3319272" y="3005328"/>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1" name="Rectangle 140"/>
            <p:cNvSpPr/>
            <p:nvPr/>
          </p:nvSpPr>
          <p:spPr>
            <a:xfrm>
              <a:off x="3124200" y="2636520"/>
              <a:ext cx="6858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2" name="Rectangle 141"/>
            <p:cNvSpPr/>
            <p:nvPr/>
          </p:nvSpPr>
          <p:spPr>
            <a:xfrm>
              <a:off x="3276600" y="2819400"/>
              <a:ext cx="4572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4" name="Rectangle 143"/>
            <p:cNvSpPr/>
            <p:nvPr/>
          </p:nvSpPr>
          <p:spPr>
            <a:xfrm>
              <a:off x="3352800" y="3005328"/>
              <a:ext cx="2286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5" name="Rectangle 144"/>
            <p:cNvSpPr/>
            <p:nvPr/>
          </p:nvSpPr>
          <p:spPr>
            <a:xfrm rot="10800000" flipV="1">
              <a:off x="3063240" y="4381501"/>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47" name="Rectangle 146"/>
            <p:cNvSpPr/>
            <p:nvPr/>
          </p:nvSpPr>
          <p:spPr bwMode="auto">
            <a:xfrm flipV="1">
              <a:off x="3048000" y="318820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48" name="Rectangle 147"/>
            <p:cNvSpPr/>
            <p:nvPr/>
          </p:nvSpPr>
          <p:spPr bwMode="auto">
            <a:xfrm flipV="1">
              <a:off x="3048000" y="337108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49" name="Rectangle 148"/>
            <p:cNvSpPr/>
            <p:nvPr/>
          </p:nvSpPr>
          <p:spPr bwMode="auto">
            <a:xfrm flipV="1">
              <a:off x="3048000" y="355396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50" name="Rectangle 149"/>
            <p:cNvSpPr/>
            <p:nvPr/>
          </p:nvSpPr>
          <p:spPr>
            <a:xfrm>
              <a:off x="3401568" y="3188208"/>
              <a:ext cx="10972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1" name="Rectangle 150"/>
            <p:cNvSpPr/>
            <p:nvPr/>
          </p:nvSpPr>
          <p:spPr>
            <a:xfrm>
              <a:off x="3429000" y="3371088"/>
              <a:ext cx="6400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2" name="Rectangle 151"/>
            <p:cNvSpPr/>
            <p:nvPr/>
          </p:nvSpPr>
          <p:spPr>
            <a:xfrm>
              <a:off x="3438144" y="3550920"/>
              <a:ext cx="36576"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53" name="Straight Arrow Connector 152"/>
            <p:cNvCxnSpPr/>
            <p:nvPr/>
          </p:nvCxnSpPr>
          <p:spPr>
            <a:xfrm rot="5400000">
              <a:off x="3184366" y="3184366"/>
              <a:ext cx="109728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7" name="Group 486"/>
          <p:cNvGrpSpPr/>
          <p:nvPr/>
        </p:nvGrpSpPr>
        <p:grpSpPr>
          <a:xfrm>
            <a:off x="8077200" y="3162299"/>
            <a:ext cx="826008" cy="1409701"/>
            <a:chOff x="262128" y="2743200"/>
            <a:chExt cx="826008" cy="1409701"/>
          </a:xfrm>
        </p:grpSpPr>
        <p:sp>
          <p:nvSpPr>
            <p:cNvPr id="158" name="Rectangle 157"/>
            <p:cNvSpPr/>
            <p:nvPr/>
          </p:nvSpPr>
          <p:spPr bwMode="auto">
            <a:xfrm flipV="1">
              <a:off x="566928" y="3276600"/>
              <a:ext cx="152400" cy="7620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159" name="Group 77"/>
            <p:cNvGrpSpPr/>
            <p:nvPr/>
          </p:nvGrpSpPr>
          <p:grpSpPr>
            <a:xfrm>
              <a:off x="262128" y="3048000"/>
              <a:ext cx="822960" cy="271272"/>
              <a:chOff x="609600" y="3048000"/>
              <a:chExt cx="822960" cy="271272"/>
            </a:xfrm>
          </p:grpSpPr>
          <p:sp>
            <p:nvSpPr>
              <p:cNvPr id="182" name="Rectangle 181"/>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83" name="Rectangle 182"/>
              <p:cNvSpPr/>
              <p:nvPr/>
            </p:nvSpPr>
            <p:spPr bwMode="auto">
              <a:xfrm flipV="1">
                <a:off x="609600" y="3227832"/>
                <a:ext cx="822960" cy="9144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cxnSp>
          <p:nvCxnSpPr>
            <p:cNvPr id="175" name="Straight Arrow Connector 174"/>
            <p:cNvCxnSpPr/>
            <p:nvPr/>
          </p:nvCxnSpPr>
          <p:spPr>
            <a:xfrm flipH="1" flipV="1">
              <a:off x="554736" y="2743200"/>
              <a:ext cx="10602" cy="34792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rot="10800000" flipV="1">
              <a:off x="262128" y="3886200"/>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77" name="Rectangle 176"/>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8" name="Rectangle 177"/>
            <p:cNvSpPr/>
            <p:nvPr/>
          </p:nvSpPr>
          <p:spPr>
            <a:xfrm>
              <a:off x="429768" y="3227832"/>
              <a:ext cx="502920" cy="9144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9" name="Rectangle 178"/>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0" name="Rectangle 179"/>
            <p:cNvSpPr/>
            <p:nvPr/>
          </p:nvSpPr>
          <p:spPr>
            <a:xfrm>
              <a:off x="557784" y="3227832"/>
              <a:ext cx="246888" cy="9144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81" name="Straight Arrow Connector 180"/>
            <p:cNvCxnSpPr/>
            <p:nvPr/>
          </p:nvCxnSpPr>
          <p:spPr>
            <a:xfrm rot="5400000">
              <a:off x="735362" y="3184366"/>
              <a:ext cx="27432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4385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Competition for light: forest dynamics model</a:t>
            </a:r>
          </a:p>
        </p:txBody>
      </p:sp>
      <p:pic>
        <p:nvPicPr>
          <p:cNvPr id="81922" name="Picture 2"/>
          <p:cNvPicPr>
            <a:picLocks noGrp="1" noChangeAspect="1" noChangeArrowheads="1"/>
          </p:cNvPicPr>
          <p:nvPr>
            <p:ph/>
          </p:nvPr>
        </p:nvPicPr>
        <p:blipFill>
          <a:blip r:embed="rId3" cstate="print"/>
          <a:srcRect t="23841"/>
          <a:stretch>
            <a:fillRect/>
          </a:stretch>
        </p:blipFill>
        <p:spPr bwMode="auto">
          <a:xfrm>
            <a:off x="457200" y="2438400"/>
            <a:ext cx="4486275" cy="2190750"/>
          </a:xfrm>
          <a:prstGeom prst="rect">
            <a:avLst/>
          </a:prstGeom>
          <a:noFill/>
          <a:ln w="9525">
            <a:noFill/>
            <a:miter lim="800000"/>
            <a:headEnd/>
            <a:tailEnd/>
          </a:ln>
        </p:spPr>
      </p:pic>
      <p:sp>
        <p:nvSpPr>
          <p:cNvPr id="5" name="TextBox 4"/>
          <p:cNvSpPr txBox="1"/>
          <p:nvPr/>
        </p:nvSpPr>
        <p:spPr>
          <a:xfrm>
            <a:off x="5029200" y="6172200"/>
            <a:ext cx="4267200" cy="400110"/>
          </a:xfrm>
          <a:prstGeom prst="rect">
            <a:avLst/>
          </a:prstGeom>
          <a:noFill/>
        </p:spPr>
        <p:txBody>
          <a:bodyPr wrap="square" rtlCol="0">
            <a:spAutoFit/>
          </a:bodyPr>
          <a:lstStyle/>
          <a:p>
            <a:r>
              <a:rPr lang="en-US" sz="2000" dirty="0" err="1" smtClean="0"/>
              <a:t>Purves</a:t>
            </a:r>
            <a:r>
              <a:rPr lang="en-US" sz="2000" dirty="0" smtClean="0"/>
              <a:t> et al. 2007, </a:t>
            </a:r>
            <a:r>
              <a:rPr lang="en-US" sz="2000" dirty="0" err="1" smtClean="0"/>
              <a:t>Strigul</a:t>
            </a:r>
            <a:r>
              <a:rPr lang="en-US" sz="2000" dirty="0" smtClean="0"/>
              <a:t> et al. 2008</a:t>
            </a:r>
            <a:endParaRPr lang="en-US" sz="2000" dirty="0"/>
          </a:p>
        </p:txBody>
      </p:sp>
      <p:sp>
        <p:nvSpPr>
          <p:cNvPr id="6" name="TextBox 5"/>
          <p:cNvSpPr txBox="1"/>
          <p:nvPr/>
        </p:nvSpPr>
        <p:spPr>
          <a:xfrm>
            <a:off x="5029200" y="2586335"/>
            <a:ext cx="4267200" cy="461665"/>
          </a:xfrm>
          <a:prstGeom prst="rect">
            <a:avLst/>
          </a:prstGeom>
          <a:noFill/>
        </p:spPr>
        <p:txBody>
          <a:bodyPr wrap="square" rtlCol="0">
            <a:spAutoFit/>
          </a:bodyPr>
          <a:lstStyle/>
          <a:p>
            <a:r>
              <a:rPr lang="en-US" sz="2400" dirty="0" smtClean="0"/>
              <a:t>Canopy individuals in full sun</a:t>
            </a:r>
            <a:endParaRPr lang="en-US" sz="2400" dirty="0"/>
          </a:p>
        </p:txBody>
      </p:sp>
      <p:sp>
        <p:nvSpPr>
          <p:cNvPr id="8" name="TextBox 7"/>
          <p:cNvSpPr txBox="1"/>
          <p:nvPr/>
        </p:nvSpPr>
        <p:spPr>
          <a:xfrm>
            <a:off x="5105400" y="3429000"/>
            <a:ext cx="3657600" cy="1569660"/>
          </a:xfrm>
          <a:prstGeom prst="rect">
            <a:avLst/>
          </a:prstGeom>
          <a:noFill/>
        </p:spPr>
        <p:txBody>
          <a:bodyPr wrap="square" rtlCol="0">
            <a:spAutoFit/>
          </a:bodyPr>
          <a:lstStyle/>
          <a:p>
            <a:r>
              <a:rPr lang="en-US" sz="2400" dirty="0" smtClean="0"/>
              <a:t>Understory individuals in the shade</a:t>
            </a:r>
          </a:p>
          <a:p>
            <a:endParaRPr lang="en-US" sz="2400" dirty="0" smtClean="0"/>
          </a:p>
          <a:p>
            <a:r>
              <a:rPr lang="en-US" sz="2400" dirty="0" smtClean="0"/>
              <a:t> </a:t>
            </a:r>
            <a:endParaRPr lang="en-US" sz="2400" dirty="0"/>
          </a:p>
        </p:txBody>
      </p:sp>
      <p:sp>
        <p:nvSpPr>
          <p:cNvPr id="10" name="TextBox 9"/>
          <p:cNvSpPr txBox="1"/>
          <p:nvPr/>
        </p:nvSpPr>
        <p:spPr>
          <a:xfrm>
            <a:off x="152400" y="990600"/>
            <a:ext cx="4648200" cy="1200329"/>
          </a:xfrm>
          <a:prstGeom prst="rect">
            <a:avLst/>
          </a:prstGeom>
          <a:solidFill>
            <a:schemeClr val="bg1"/>
          </a:solidFill>
        </p:spPr>
        <p:txBody>
          <a:bodyPr wrap="square" rtlCol="0">
            <a:spAutoFit/>
          </a:bodyPr>
          <a:lstStyle/>
          <a:p>
            <a:endParaRPr lang="en-US" sz="2400" dirty="0" smtClean="0"/>
          </a:p>
          <a:p>
            <a:r>
              <a:rPr lang="en-US" sz="2400" dirty="0" smtClean="0"/>
              <a:t>The perfect plasticity approximation</a:t>
            </a:r>
          </a:p>
          <a:p>
            <a:endParaRPr lang="en-US" sz="2400" dirty="0"/>
          </a:p>
        </p:txBody>
      </p:sp>
      <p:cxnSp>
        <p:nvCxnSpPr>
          <p:cNvPr id="12" name="Straight Connector 11"/>
          <p:cNvCxnSpPr/>
          <p:nvPr/>
        </p:nvCxnSpPr>
        <p:spPr>
          <a:xfrm>
            <a:off x="5029200" y="3200400"/>
            <a:ext cx="4038600"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4400" y="5162490"/>
            <a:ext cx="4953000" cy="830997"/>
          </a:xfrm>
          <a:prstGeom prst="rect">
            <a:avLst/>
          </a:prstGeom>
          <a:noFill/>
          <a:ln w="57150">
            <a:solidFill>
              <a:srgbClr val="FF0000"/>
            </a:solidFill>
          </a:ln>
        </p:spPr>
        <p:txBody>
          <a:bodyPr wrap="square" rtlCol="0">
            <a:spAutoFit/>
          </a:bodyPr>
          <a:lstStyle/>
          <a:p>
            <a:r>
              <a:rPr lang="en-US" sz="2400" dirty="0" smtClean="0"/>
              <a:t>This simplicity allows analytical predictions</a:t>
            </a:r>
            <a:endParaRPr lang="en-US" sz="2400" dirty="0"/>
          </a:p>
        </p:txBody>
      </p:sp>
      <p:sp>
        <p:nvSpPr>
          <p:cNvPr id="2" name="TextBox 1"/>
          <p:cNvSpPr txBox="1"/>
          <p:nvPr/>
        </p:nvSpPr>
        <p:spPr>
          <a:xfrm>
            <a:off x="5007429" y="1460527"/>
            <a:ext cx="4038600" cy="830997"/>
          </a:xfrm>
          <a:prstGeom prst="rect">
            <a:avLst/>
          </a:prstGeom>
          <a:noFill/>
        </p:spPr>
        <p:txBody>
          <a:bodyPr wrap="square" rtlCol="0">
            <a:spAutoFit/>
          </a:bodyPr>
          <a:lstStyle/>
          <a:p>
            <a:r>
              <a:rPr lang="en-US" sz="2400" dirty="0" smtClean="0"/>
              <a:t>Individuals are good at foraging horizontally for light</a:t>
            </a:r>
          </a:p>
        </p:txBody>
      </p:sp>
    </p:spTree>
    <p:extLst>
      <p:ext uri="{BB962C8B-B14F-4D97-AF65-F5344CB8AC3E}">
        <p14:creationId xmlns:p14="http://schemas.microsoft.com/office/powerpoint/2010/main" val="41248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749" y="1189037"/>
            <a:ext cx="8229600" cy="4525963"/>
          </a:xfrm>
        </p:spPr>
        <p:txBody>
          <a:bodyPr>
            <a:normAutofit/>
          </a:bodyPr>
          <a:lstStyle/>
          <a:p>
            <a:r>
              <a:rPr lang="en-US" sz="2400" dirty="0" smtClean="0"/>
              <a:t>Light level constant. </a:t>
            </a:r>
          </a:p>
          <a:p>
            <a:r>
              <a:rPr lang="en-US" sz="2400" dirty="0" smtClean="0"/>
              <a:t>Nitrogen mineralization rate constant. </a:t>
            </a:r>
          </a:p>
          <a:p>
            <a:r>
              <a:rPr lang="en-US" sz="2400" dirty="0" smtClean="0"/>
              <a:t>Rainfall variable.</a:t>
            </a:r>
            <a:endParaRPr lang="en-US" sz="2400" dirty="0"/>
          </a:p>
        </p:txBody>
      </p:sp>
      <p:sp>
        <p:nvSpPr>
          <p:cNvPr id="4" name="TextBox 3"/>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Environmental conditions</a:t>
            </a:r>
            <a:endParaRPr lang="en-US" sz="1600" dirty="0" smtClean="0">
              <a:solidFill>
                <a:schemeClr val="bg1"/>
              </a:solidFill>
            </a:endParaRPr>
          </a:p>
        </p:txBody>
      </p:sp>
      <p:cxnSp>
        <p:nvCxnSpPr>
          <p:cNvPr id="6" name="Straight Connector 5"/>
          <p:cNvCxnSpPr/>
          <p:nvPr/>
        </p:nvCxnSpPr>
        <p:spPr>
          <a:xfrm rot="16200000" flipV="1">
            <a:off x="6425614" y="4920804"/>
            <a:ext cx="0" cy="308566"/>
          </a:xfrm>
          <a:prstGeom prst="line">
            <a:avLst/>
          </a:prstGeom>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rot="16200000" flipV="1">
            <a:off x="2889964" y="4773159"/>
            <a:ext cx="0" cy="308566"/>
          </a:xfrm>
          <a:prstGeom prst="line">
            <a:avLst/>
          </a:prstGeom>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2797394" y="3155700"/>
            <a:ext cx="3579364" cy="6890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9" name="Rectangle 8"/>
          <p:cNvSpPr/>
          <p:nvPr/>
        </p:nvSpPr>
        <p:spPr>
          <a:xfrm>
            <a:off x="2797394" y="3549420"/>
            <a:ext cx="246853"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0" name="Rectangle 9"/>
          <p:cNvSpPr/>
          <p:nvPr/>
        </p:nvSpPr>
        <p:spPr>
          <a:xfrm>
            <a:off x="3352813" y="3549420"/>
            <a:ext cx="740558"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1" name="Rectangle 10"/>
          <p:cNvSpPr/>
          <p:nvPr/>
        </p:nvSpPr>
        <p:spPr>
          <a:xfrm>
            <a:off x="4278510" y="3549420"/>
            <a:ext cx="123426"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2" name="Rectangle 11"/>
          <p:cNvSpPr/>
          <p:nvPr/>
        </p:nvSpPr>
        <p:spPr>
          <a:xfrm>
            <a:off x="4772216" y="3549420"/>
            <a:ext cx="185140"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3" name="Rectangle 12"/>
          <p:cNvSpPr/>
          <p:nvPr/>
        </p:nvSpPr>
        <p:spPr>
          <a:xfrm>
            <a:off x="5327634" y="3549420"/>
            <a:ext cx="493705"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4" name="Rectangle 13"/>
          <p:cNvSpPr/>
          <p:nvPr/>
        </p:nvSpPr>
        <p:spPr>
          <a:xfrm>
            <a:off x="6068192" y="3549420"/>
            <a:ext cx="123426"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5" name="Rectangle 14"/>
          <p:cNvSpPr/>
          <p:nvPr/>
        </p:nvSpPr>
        <p:spPr>
          <a:xfrm>
            <a:off x="3044247" y="3303345"/>
            <a:ext cx="308566"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6" name="Rectangle 15"/>
          <p:cNvSpPr/>
          <p:nvPr/>
        </p:nvSpPr>
        <p:spPr>
          <a:xfrm>
            <a:off x="4093371" y="3303345"/>
            <a:ext cx="185140"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7" name="Rectangle 16"/>
          <p:cNvSpPr/>
          <p:nvPr/>
        </p:nvSpPr>
        <p:spPr>
          <a:xfrm>
            <a:off x="4401937" y="3303345"/>
            <a:ext cx="370279"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8" name="Rectangle 17"/>
          <p:cNvSpPr/>
          <p:nvPr/>
        </p:nvSpPr>
        <p:spPr>
          <a:xfrm>
            <a:off x="4957355" y="3303345"/>
            <a:ext cx="370279"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9" name="Rectangle 18"/>
          <p:cNvSpPr/>
          <p:nvPr/>
        </p:nvSpPr>
        <p:spPr>
          <a:xfrm>
            <a:off x="5821339" y="3303345"/>
            <a:ext cx="246853"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0" name="Rectangle 19"/>
          <p:cNvSpPr/>
          <p:nvPr/>
        </p:nvSpPr>
        <p:spPr>
          <a:xfrm>
            <a:off x="6191618" y="3303345"/>
            <a:ext cx="185140"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1" name="TextBox 19"/>
          <p:cNvSpPr txBox="1">
            <a:spLocks noChangeArrowheads="1"/>
          </p:cNvSpPr>
          <p:nvPr/>
        </p:nvSpPr>
        <p:spPr bwMode="auto">
          <a:xfrm>
            <a:off x="3741092" y="3893926"/>
            <a:ext cx="2283387" cy="276999"/>
          </a:xfrm>
          <a:prstGeom prst="rect">
            <a:avLst/>
          </a:prstGeom>
          <a:noFill/>
          <a:ln w="9525">
            <a:noFill/>
            <a:miter lim="800000"/>
            <a:headEnd/>
            <a:tailEnd/>
          </a:ln>
        </p:spPr>
        <p:txBody>
          <a:bodyPr wrap="square">
            <a:spAutoFit/>
          </a:bodyPr>
          <a:lstStyle/>
          <a:p>
            <a:r>
              <a:rPr lang="en-US" sz="1200" dirty="0" smtClean="0">
                <a:latin typeface="Calibri" pitchFamily="34" charset="0"/>
              </a:rPr>
              <a:t>Day of the growing season </a:t>
            </a:r>
            <a:endParaRPr lang="en-US" sz="1200" dirty="0">
              <a:latin typeface="Calibri" pitchFamily="34" charset="0"/>
            </a:endParaRPr>
          </a:p>
        </p:txBody>
      </p:sp>
      <p:sp>
        <p:nvSpPr>
          <p:cNvPr id="22" name="TextBox 20"/>
          <p:cNvSpPr txBox="1">
            <a:spLocks noChangeArrowheads="1"/>
          </p:cNvSpPr>
          <p:nvPr/>
        </p:nvSpPr>
        <p:spPr bwMode="auto">
          <a:xfrm rot="16200000">
            <a:off x="2093895" y="3424007"/>
            <a:ext cx="966010" cy="276999"/>
          </a:xfrm>
          <a:prstGeom prst="rect">
            <a:avLst/>
          </a:prstGeom>
          <a:noFill/>
          <a:ln w="9525">
            <a:noFill/>
            <a:miter lim="800000"/>
            <a:headEnd/>
            <a:tailEnd/>
          </a:ln>
        </p:spPr>
        <p:txBody>
          <a:bodyPr wrap="square">
            <a:spAutoFit/>
          </a:bodyPr>
          <a:lstStyle/>
          <a:p>
            <a:pPr algn="ctr">
              <a:tabLst>
                <a:tab pos="228600" algn="l"/>
              </a:tabLst>
            </a:pPr>
            <a:r>
              <a:rPr lang="en-US" sz="1200" dirty="0">
                <a:latin typeface="Calibri" pitchFamily="34" charset="0"/>
              </a:rPr>
              <a:t>Rainfall</a:t>
            </a:r>
          </a:p>
        </p:txBody>
      </p:sp>
      <p:cxnSp>
        <p:nvCxnSpPr>
          <p:cNvPr id="23" name="Straight Connector 22"/>
          <p:cNvCxnSpPr/>
          <p:nvPr/>
        </p:nvCxnSpPr>
        <p:spPr>
          <a:xfrm rot="10800000" flipH="1">
            <a:off x="2797394" y="3401775"/>
            <a:ext cx="3579364"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2859107" y="4681366"/>
            <a:ext cx="3579364" cy="6890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5" name="Rectangle 24"/>
          <p:cNvSpPr/>
          <p:nvPr/>
        </p:nvSpPr>
        <p:spPr>
          <a:xfrm>
            <a:off x="4525363" y="5075087"/>
            <a:ext cx="246853"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6" name="Rectangle 25"/>
          <p:cNvSpPr/>
          <p:nvPr/>
        </p:nvSpPr>
        <p:spPr>
          <a:xfrm>
            <a:off x="4772216" y="5075087"/>
            <a:ext cx="740558"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7" name="Rectangle 26"/>
          <p:cNvSpPr/>
          <p:nvPr/>
        </p:nvSpPr>
        <p:spPr>
          <a:xfrm>
            <a:off x="5512774" y="5075087"/>
            <a:ext cx="123426"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8" name="Rectangle 27"/>
          <p:cNvSpPr/>
          <p:nvPr/>
        </p:nvSpPr>
        <p:spPr>
          <a:xfrm>
            <a:off x="5636200" y="5075087"/>
            <a:ext cx="185140"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9" name="Rectangle 28"/>
          <p:cNvSpPr/>
          <p:nvPr/>
        </p:nvSpPr>
        <p:spPr>
          <a:xfrm>
            <a:off x="5821339" y="5075087"/>
            <a:ext cx="493705"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0" name="Rectangle 29"/>
          <p:cNvSpPr/>
          <p:nvPr/>
        </p:nvSpPr>
        <p:spPr>
          <a:xfrm>
            <a:off x="6315045" y="5075087"/>
            <a:ext cx="123426" cy="295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1" name="Rectangle 30"/>
          <p:cNvSpPr/>
          <p:nvPr/>
        </p:nvSpPr>
        <p:spPr>
          <a:xfrm>
            <a:off x="2859107" y="4829012"/>
            <a:ext cx="308566"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2" name="Rectangle 31"/>
          <p:cNvSpPr/>
          <p:nvPr/>
        </p:nvSpPr>
        <p:spPr>
          <a:xfrm>
            <a:off x="3167673" y="4829012"/>
            <a:ext cx="185140"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3" name="Rectangle 32"/>
          <p:cNvSpPr/>
          <p:nvPr/>
        </p:nvSpPr>
        <p:spPr>
          <a:xfrm>
            <a:off x="3352813" y="4829012"/>
            <a:ext cx="370279"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4" name="Rectangle 33"/>
          <p:cNvSpPr/>
          <p:nvPr/>
        </p:nvSpPr>
        <p:spPr>
          <a:xfrm>
            <a:off x="3723092" y="4829012"/>
            <a:ext cx="370279"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5" name="Rectangle 34"/>
          <p:cNvSpPr/>
          <p:nvPr/>
        </p:nvSpPr>
        <p:spPr>
          <a:xfrm>
            <a:off x="4093371" y="4829012"/>
            <a:ext cx="246853"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6" name="Rectangle 35"/>
          <p:cNvSpPr/>
          <p:nvPr/>
        </p:nvSpPr>
        <p:spPr>
          <a:xfrm>
            <a:off x="4340223" y="4829012"/>
            <a:ext cx="185140" cy="54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cxnSp>
        <p:nvCxnSpPr>
          <p:cNvPr id="37" name="Straight Connector 36"/>
          <p:cNvCxnSpPr/>
          <p:nvPr/>
        </p:nvCxnSpPr>
        <p:spPr>
          <a:xfrm rot="10800000" flipH="1">
            <a:off x="2859107" y="4927442"/>
            <a:ext cx="3579364" cy="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8" name="Curved Connector 37"/>
          <p:cNvCxnSpPr/>
          <p:nvPr/>
        </p:nvCxnSpPr>
        <p:spPr>
          <a:xfrm rot="5400000">
            <a:off x="4637069" y="4193759"/>
            <a:ext cx="393720" cy="370279"/>
          </a:xfrm>
          <a:prstGeom prst="curvedConnector3">
            <a:avLst>
              <a:gd name="adj1" fmla="val 48193"/>
            </a:avLst>
          </a:prstGeom>
          <a:ln w="19050">
            <a:tailEnd type="arrow"/>
          </a:ln>
        </p:spPr>
        <p:style>
          <a:lnRef idx="1">
            <a:schemeClr val="dk1"/>
          </a:lnRef>
          <a:fillRef idx="0">
            <a:schemeClr val="dk1"/>
          </a:fillRef>
          <a:effectRef idx="0">
            <a:schemeClr val="dk1"/>
          </a:effectRef>
          <a:fontRef idx="minor">
            <a:schemeClr val="tx1"/>
          </a:fontRef>
        </p:style>
      </p:cxnSp>
      <p:sp>
        <p:nvSpPr>
          <p:cNvPr id="39" name="TextBox 43"/>
          <p:cNvSpPr txBox="1">
            <a:spLocks noChangeArrowheads="1"/>
          </p:cNvSpPr>
          <p:nvPr/>
        </p:nvSpPr>
        <p:spPr bwMode="auto">
          <a:xfrm>
            <a:off x="6597896" y="5011517"/>
            <a:ext cx="1783657" cy="461665"/>
          </a:xfrm>
          <a:prstGeom prst="rect">
            <a:avLst/>
          </a:prstGeom>
          <a:noFill/>
          <a:ln w="9525">
            <a:noFill/>
            <a:miter lim="800000"/>
            <a:headEnd/>
            <a:tailEnd/>
          </a:ln>
        </p:spPr>
        <p:txBody>
          <a:bodyPr wrap="square">
            <a:spAutoFit/>
          </a:bodyPr>
          <a:lstStyle/>
          <a:p>
            <a:r>
              <a:rPr lang="en-US" sz="1200" dirty="0">
                <a:latin typeface="Calibri" pitchFamily="34" charset="0"/>
              </a:rPr>
              <a:t>Rainfall while water </a:t>
            </a:r>
            <a:r>
              <a:rPr lang="en-US" sz="1200" dirty="0" smtClean="0">
                <a:latin typeface="Calibri" pitchFamily="34" charset="0"/>
              </a:rPr>
              <a:t>limited</a:t>
            </a:r>
            <a:endParaRPr lang="en-US" sz="1200" dirty="0">
              <a:latin typeface="Calibri" pitchFamily="34" charset="0"/>
            </a:endParaRPr>
          </a:p>
        </p:txBody>
      </p:sp>
      <p:cxnSp>
        <p:nvCxnSpPr>
          <p:cNvPr id="40" name="Straight Arrow Connector 39"/>
          <p:cNvCxnSpPr/>
          <p:nvPr/>
        </p:nvCxnSpPr>
        <p:spPr>
          <a:xfrm>
            <a:off x="2859107" y="5468807"/>
            <a:ext cx="1666256" cy="1025"/>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41" name="TextBox 56"/>
          <p:cNvSpPr txBox="1">
            <a:spLocks noChangeArrowheads="1"/>
          </p:cNvSpPr>
          <p:nvPr/>
        </p:nvSpPr>
        <p:spPr bwMode="auto">
          <a:xfrm>
            <a:off x="2797394" y="5518022"/>
            <a:ext cx="2411918" cy="276999"/>
          </a:xfrm>
          <a:prstGeom prst="rect">
            <a:avLst/>
          </a:prstGeom>
          <a:noFill/>
          <a:ln w="9525">
            <a:noFill/>
            <a:miter lim="800000"/>
            <a:headEnd/>
            <a:tailEnd/>
          </a:ln>
        </p:spPr>
        <p:txBody>
          <a:bodyPr wrap="square">
            <a:spAutoFit/>
          </a:bodyPr>
          <a:lstStyle/>
          <a:p>
            <a:r>
              <a:rPr lang="en-US" sz="1200" dirty="0">
                <a:latin typeface="Calibri" pitchFamily="34" charset="0"/>
              </a:rPr>
              <a:t>Time in water </a:t>
            </a:r>
            <a:r>
              <a:rPr lang="en-US" sz="1200" dirty="0" smtClean="0">
                <a:latin typeface="Calibri" pitchFamily="34" charset="0"/>
              </a:rPr>
              <a:t>saturation</a:t>
            </a:r>
            <a:endParaRPr lang="en-US" sz="1200" dirty="0">
              <a:latin typeface="Calibri" pitchFamily="34" charset="0"/>
            </a:endParaRPr>
          </a:p>
        </p:txBody>
      </p:sp>
      <p:sp>
        <p:nvSpPr>
          <p:cNvPr id="42" name="TextBox 41"/>
          <p:cNvSpPr txBox="1">
            <a:spLocks noChangeArrowheads="1"/>
          </p:cNvSpPr>
          <p:nvPr/>
        </p:nvSpPr>
        <p:spPr bwMode="auto">
          <a:xfrm>
            <a:off x="2877106" y="5953780"/>
            <a:ext cx="5801039" cy="523220"/>
          </a:xfrm>
          <a:prstGeom prst="rect">
            <a:avLst/>
          </a:prstGeom>
          <a:noFill/>
          <a:ln w="9525">
            <a:noFill/>
            <a:miter lim="800000"/>
            <a:headEnd/>
            <a:tailEnd/>
          </a:ln>
        </p:spPr>
        <p:txBody>
          <a:bodyPr wrap="square">
            <a:spAutoFit/>
          </a:bodyPr>
          <a:lstStyle/>
          <a:p>
            <a:r>
              <a:rPr lang="en-US" sz="1400" dirty="0">
                <a:latin typeface="Calibri" pitchFamily="34" charset="0"/>
              </a:rPr>
              <a:t>Note:   </a:t>
            </a:r>
            <a:r>
              <a:rPr lang="en-US" sz="1400" dirty="0" smtClean="0">
                <a:latin typeface="Calibri" pitchFamily="34" charset="0"/>
              </a:rPr>
              <a:t>This abstraction is analogous to a model with stochastic rainfall (Farrior, Rodriguez-</a:t>
            </a:r>
            <a:r>
              <a:rPr lang="en-US" sz="1400" dirty="0" err="1" smtClean="0">
                <a:latin typeface="Calibri" pitchFamily="34" charset="0"/>
              </a:rPr>
              <a:t>Iturbe</a:t>
            </a:r>
            <a:r>
              <a:rPr lang="en-US" sz="1400" dirty="0" smtClean="0">
                <a:latin typeface="Calibri" pitchFamily="34" charset="0"/>
              </a:rPr>
              <a:t>, Pacala in prep). </a:t>
            </a:r>
            <a:endParaRPr lang="en-US" sz="1400" dirty="0">
              <a:latin typeface="Calibri" pitchFamily="34" charset="0"/>
            </a:endParaRPr>
          </a:p>
        </p:txBody>
      </p:sp>
      <p:sp>
        <p:nvSpPr>
          <p:cNvPr id="43" name="TextBox 57"/>
          <p:cNvSpPr txBox="1">
            <a:spLocks noChangeArrowheads="1"/>
          </p:cNvSpPr>
          <p:nvPr/>
        </p:nvSpPr>
        <p:spPr bwMode="auto">
          <a:xfrm>
            <a:off x="6518184" y="3197738"/>
            <a:ext cx="1463116" cy="461665"/>
          </a:xfrm>
          <a:prstGeom prst="rect">
            <a:avLst/>
          </a:prstGeom>
          <a:noFill/>
          <a:ln w="9525">
            <a:noFill/>
            <a:miter lim="800000"/>
            <a:headEnd/>
            <a:tailEnd/>
          </a:ln>
        </p:spPr>
        <p:txBody>
          <a:bodyPr wrap="square">
            <a:spAutoFit/>
          </a:bodyPr>
          <a:lstStyle/>
          <a:p>
            <a:r>
              <a:rPr lang="en-US" sz="1100" dirty="0">
                <a:latin typeface="Calibri" pitchFamily="34" charset="0"/>
              </a:rPr>
              <a:t>Water </a:t>
            </a:r>
            <a:r>
              <a:rPr lang="en-US" sz="1200" dirty="0">
                <a:latin typeface="Calibri" pitchFamily="34" charset="0"/>
              </a:rPr>
              <a:t>saturation</a:t>
            </a:r>
            <a:r>
              <a:rPr lang="en-US" sz="1100" dirty="0">
                <a:latin typeface="Calibri" pitchFamily="34" charset="0"/>
              </a:rPr>
              <a:t> level</a:t>
            </a:r>
          </a:p>
        </p:txBody>
      </p:sp>
    </p:spTree>
    <p:extLst>
      <p:ext uri="{BB962C8B-B14F-4D97-AF65-F5344CB8AC3E}">
        <p14:creationId xmlns:p14="http://schemas.microsoft.com/office/powerpoint/2010/main" val="29402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9"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t="23841"/>
          <a:stretch>
            <a:fillRect/>
          </a:stretch>
        </p:blipFill>
        <p:spPr bwMode="auto">
          <a:xfrm>
            <a:off x="5562600" y="1524000"/>
            <a:ext cx="3579813" cy="1748104"/>
          </a:xfrm>
          <a:prstGeom prst="rect">
            <a:avLst/>
          </a:prstGeom>
          <a:noFill/>
          <a:ln w="9525">
            <a:noFill/>
            <a:miter lim="800000"/>
            <a:headEnd/>
            <a:tailEnd/>
          </a:ln>
        </p:spPr>
      </p:pic>
      <p:sp>
        <p:nvSpPr>
          <p:cNvPr id="3" name="Content Placeholder 2"/>
          <p:cNvSpPr>
            <a:spLocks noGrp="1"/>
          </p:cNvSpPr>
          <p:nvPr>
            <p:ph sz="half" idx="1"/>
          </p:nvPr>
        </p:nvSpPr>
        <p:spPr>
          <a:xfrm>
            <a:off x="381000" y="762000"/>
            <a:ext cx="3352800" cy="4525963"/>
          </a:xfrm>
        </p:spPr>
        <p:txBody>
          <a:bodyPr>
            <a:normAutofit/>
          </a:bodyPr>
          <a:lstStyle/>
          <a:p>
            <a:pPr>
              <a:buNone/>
            </a:pPr>
            <a:r>
              <a:rPr lang="en-US" b="1" dirty="0" smtClean="0"/>
              <a:t>Individual properties</a:t>
            </a:r>
          </a:p>
          <a:p>
            <a:r>
              <a:rPr lang="en-US" dirty="0" smtClean="0"/>
              <a:t>Growth rates = f(allocation, resource availability)</a:t>
            </a:r>
          </a:p>
          <a:p>
            <a:r>
              <a:rPr lang="en-US" dirty="0" smtClean="0"/>
              <a:t>Mortality</a:t>
            </a:r>
          </a:p>
          <a:p>
            <a:r>
              <a:rPr lang="en-US" dirty="0" smtClean="0"/>
              <a:t>Fecundity</a:t>
            </a:r>
          </a:p>
        </p:txBody>
      </p:sp>
      <p:sp>
        <p:nvSpPr>
          <p:cNvPr id="4" name="Content Placeholder 3"/>
          <p:cNvSpPr>
            <a:spLocks noGrp="1"/>
          </p:cNvSpPr>
          <p:nvPr>
            <p:ph sz="half" idx="2"/>
          </p:nvPr>
        </p:nvSpPr>
        <p:spPr>
          <a:xfrm>
            <a:off x="3657600" y="2941637"/>
            <a:ext cx="4953000" cy="4525963"/>
          </a:xfrm>
        </p:spPr>
        <p:txBody>
          <a:bodyPr>
            <a:normAutofit/>
          </a:bodyPr>
          <a:lstStyle/>
          <a:p>
            <a:endParaRPr lang="en-US" dirty="0" smtClean="0"/>
          </a:p>
          <a:p>
            <a:endParaRPr lang="en-US" dirty="0" smtClean="0"/>
          </a:p>
          <a:p>
            <a:endParaRPr lang="en-US" dirty="0" smtClean="0"/>
          </a:p>
          <a:p>
            <a:pPr>
              <a:buNone/>
            </a:pPr>
            <a:r>
              <a:rPr lang="en-US" b="1" dirty="0" smtClean="0"/>
              <a:t>Stand level properties</a:t>
            </a:r>
          </a:p>
          <a:p>
            <a:pPr>
              <a:buNone/>
            </a:pPr>
            <a:r>
              <a:rPr lang="en-US" dirty="0" smtClean="0"/>
              <a:t>Height of canopy closure (</a:t>
            </a:r>
            <a:r>
              <a:rPr lang="en-US" i="1" dirty="0" smtClean="0"/>
              <a:t>Z</a:t>
            </a:r>
            <a:r>
              <a:rPr lang="en-US" dirty="0" smtClean="0"/>
              <a:t>*)</a:t>
            </a:r>
          </a:p>
          <a:p>
            <a:pPr>
              <a:buNone/>
            </a:pPr>
            <a:r>
              <a:rPr lang="en-US" dirty="0" smtClean="0"/>
              <a:t>Expected lifetime reproductive success (LRS, fitness)</a:t>
            </a:r>
          </a:p>
          <a:p>
            <a:endParaRPr lang="en-US" dirty="0" smtClean="0"/>
          </a:p>
          <a:p>
            <a:endParaRPr lang="en-US" dirty="0" smtClean="0"/>
          </a:p>
          <a:p>
            <a:endParaRPr lang="en-US" dirty="0"/>
          </a:p>
        </p:txBody>
      </p:sp>
      <p:sp>
        <p:nvSpPr>
          <p:cNvPr id="5" name="TextBox 4"/>
          <p:cNvSpPr txBox="1"/>
          <p:nvPr/>
        </p:nvSpPr>
        <p:spPr>
          <a:xfrm>
            <a:off x="-1" y="0"/>
            <a:ext cx="9144001" cy="584775"/>
          </a:xfrm>
          <a:prstGeom prst="rect">
            <a:avLst/>
          </a:prstGeom>
          <a:solidFill>
            <a:schemeClr val="tx1">
              <a:lumMod val="50000"/>
              <a:lumOff val="50000"/>
            </a:schemeClr>
          </a:solidFill>
        </p:spPr>
        <p:txBody>
          <a:bodyPr wrap="square" rtlCol="0">
            <a:spAutoFit/>
          </a:bodyPr>
          <a:lstStyle/>
          <a:p>
            <a:r>
              <a:rPr lang="en-US" sz="3200" dirty="0" smtClean="0">
                <a:ln>
                  <a:solidFill>
                    <a:schemeClr val="bg1"/>
                  </a:solidFill>
                </a:ln>
                <a:solidFill>
                  <a:srgbClr val="FFFFFF"/>
                </a:solidFill>
              </a:rPr>
              <a:t>Scaling from individuals to stand</a:t>
            </a:r>
            <a:endParaRPr lang="en-US" sz="2000" dirty="0"/>
          </a:p>
        </p:txBody>
      </p:sp>
      <p:sp>
        <p:nvSpPr>
          <p:cNvPr id="12" name="Curved Down Arrow 11"/>
          <p:cNvSpPr/>
          <p:nvPr/>
        </p:nvSpPr>
        <p:spPr>
          <a:xfrm rot="2700000">
            <a:off x="3472776" y="2528959"/>
            <a:ext cx="3017366" cy="942599"/>
          </a:xfrm>
          <a:prstGeom prst="curvedDownArrow">
            <a:avLst>
              <a:gd name="adj1" fmla="val 25000"/>
              <a:gd name="adj2" fmla="val 50000"/>
              <a:gd name="adj3" fmla="val 27781"/>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5715000" y="2692568"/>
            <a:ext cx="3216650" cy="1015663"/>
          </a:xfrm>
          <a:prstGeom prst="rect">
            <a:avLst/>
          </a:prstGeom>
        </p:spPr>
        <p:txBody>
          <a:bodyPr wrap="none">
            <a:spAutoFit/>
          </a:bodyPr>
          <a:lstStyle/>
          <a:p>
            <a:r>
              <a:rPr lang="en-US" sz="3200" dirty="0" smtClean="0"/>
              <a:t>PPA</a:t>
            </a:r>
          </a:p>
          <a:p>
            <a:r>
              <a:rPr lang="en-US" sz="2800" dirty="0" smtClean="0"/>
              <a:t>Population dynamics</a:t>
            </a:r>
            <a:endParaRPr lang="en-US" sz="1600" dirty="0"/>
          </a:p>
        </p:txBody>
      </p:sp>
    </p:spTree>
    <p:extLst>
      <p:ext uri="{BB962C8B-B14F-4D97-AF65-F5344CB8AC3E}">
        <p14:creationId xmlns:p14="http://schemas.microsoft.com/office/powerpoint/2010/main" val="3983228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7"/>
          <p:cNvSpPr txBox="1">
            <a:spLocks noChangeArrowheads="1"/>
          </p:cNvSpPr>
          <p:nvPr/>
        </p:nvSpPr>
        <p:spPr bwMode="auto">
          <a:xfrm>
            <a:off x="427983" y="4400490"/>
            <a:ext cx="5515617" cy="707886"/>
          </a:xfrm>
          <a:prstGeom prst="rect">
            <a:avLst/>
          </a:prstGeom>
          <a:noFill/>
          <a:ln w="9525">
            <a:noFill/>
            <a:miter lim="800000"/>
            <a:headEnd/>
            <a:tailEnd/>
          </a:ln>
        </p:spPr>
        <p:txBody>
          <a:bodyPr wrap="square">
            <a:spAutoFit/>
          </a:bodyPr>
          <a:lstStyle/>
          <a:p>
            <a:pPr algn="ctr"/>
            <a:r>
              <a:rPr lang="en-US" sz="2000" dirty="0" smtClean="0">
                <a:latin typeface="Calibri" pitchFamily="34" charset="0"/>
              </a:rPr>
              <a:t>Allocation strategy</a:t>
            </a:r>
          </a:p>
          <a:p>
            <a:pPr algn="ctr"/>
            <a:r>
              <a:rPr lang="en-US" sz="2000" dirty="0" smtClean="0">
                <a:latin typeface="Calibri" pitchFamily="34" charset="0"/>
              </a:rPr>
              <a:t>(e.g.: allocation to fine roots)</a:t>
            </a:r>
          </a:p>
        </p:txBody>
      </p:sp>
      <p:cxnSp>
        <p:nvCxnSpPr>
          <p:cNvPr id="36" name="Straight Connector 35"/>
          <p:cNvCxnSpPr/>
          <p:nvPr/>
        </p:nvCxnSpPr>
        <p:spPr>
          <a:xfrm>
            <a:off x="5410200" y="2819400"/>
            <a:ext cx="0" cy="1382712"/>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7391400" y="2819400"/>
            <a:ext cx="609600" cy="1371600"/>
          </a:xfrm>
          <a:prstGeom prst="rect">
            <a:avLst/>
          </a:prstGeom>
          <a:solidFill>
            <a:srgbClr val="FFFF00">
              <a:alpha val="75000"/>
            </a:srgbClr>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p:cNvSpPr/>
          <p:nvPr/>
        </p:nvSpPr>
        <p:spPr>
          <a:xfrm>
            <a:off x="2819400" y="2834640"/>
            <a:ext cx="533400" cy="1371600"/>
          </a:xfrm>
          <a:prstGeom prst="rect">
            <a:avLst/>
          </a:prstGeom>
          <a:solidFill>
            <a:srgbClr val="FFFF00">
              <a:alpha val="75000"/>
            </a:srgbClr>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0" name="Straight Connector 29"/>
          <p:cNvCxnSpPr/>
          <p:nvPr/>
        </p:nvCxnSpPr>
        <p:spPr>
          <a:xfrm flipH="1">
            <a:off x="6780746" y="3532885"/>
            <a:ext cx="15657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674290" y="3530797"/>
            <a:ext cx="15657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8" idx="3"/>
            <a:endCxn id="8" idx="1"/>
          </p:cNvCxnSpPr>
          <p:nvPr/>
        </p:nvCxnSpPr>
        <p:spPr>
          <a:xfrm flipH="1">
            <a:off x="2492678" y="3528709"/>
            <a:ext cx="15657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2492678" y="3286906"/>
            <a:ext cx="1565753" cy="945685"/>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07929">
                <a:moveTo>
                  <a:pt x="0" y="732773"/>
                </a:moveTo>
                <a:cubicBezTo>
                  <a:pt x="215030" y="385175"/>
                  <a:pt x="430060" y="37578"/>
                  <a:pt x="626301" y="18789"/>
                </a:cubicBezTo>
                <a:cubicBezTo>
                  <a:pt x="822542" y="0"/>
                  <a:pt x="1018783" y="488516"/>
                  <a:pt x="1177446" y="620039"/>
                </a:cubicBezTo>
                <a:cubicBezTo>
                  <a:pt x="1336109" y="751562"/>
                  <a:pt x="1578279" y="807929"/>
                  <a:pt x="1578279" y="807929"/>
                </a:cubicBezTo>
                <a:lnTo>
                  <a:pt x="1578279" y="807929"/>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839216" y="3497759"/>
            <a:ext cx="1332984" cy="762000"/>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2492678" y="2837353"/>
            <a:ext cx="1565753" cy="13827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86816" y="2839441"/>
            <a:ext cx="1565753" cy="13827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93272" y="2816477"/>
            <a:ext cx="1565753" cy="13827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7"/>
          <p:cNvSpPr txBox="1">
            <a:spLocks noChangeArrowheads="1"/>
          </p:cNvSpPr>
          <p:nvPr/>
        </p:nvSpPr>
        <p:spPr bwMode="auto">
          <a:xfrm>
            <a:off x="2667000" y="4648200"/>
            <a:ext cx="5515617" cy="830997"/>
          </a:xfrm>
          <a:prstGeom prst="rect">
            <a:avLst/>
          </a:prstGeom>
          <a:solidFill>
            <a:schemeClr val="bg1"/>
          </a:solidFill>
          <a:ln w="9525">
            <a:noFill/>
            <a:miter lim="800000"/>
            <a:headEnd/>
            <a:tailEnd/>
          </a:ln>
        </p:spPr>
        <p:txBody>
          <a:bodyPr wrap="square">
            <a:spAutoFit/>
          </a:bodyPr>
          <a:lstStyle/>
          <a:p>
            <a:pPr algn="ctr"/>
            <a:r>
              <a:rPr lang="en-US" sz="2400" dirty="0" smtClean="0">
                <a:latin typeface="Calibri" pitchFamily="34" charset="0"/>
              </a:rPr>
              <a:t>Allocation strategy</a:t>
            </a:r>
          </a:p>
          <a:p>
            <a:pPr algn="ctr"/>
            <a:r>
              <a:rPr lang="en-US" sz="2400" dirty="0" smtClean="0">
                <a:latin typeface="Calibri" pitchFamily="34" charset="0"/>
              </a:rPr>
              <a:t>(e.g.: allocation to fine roots)</a:t>
            </a:r>
            <a:endParaRPr lang="en-US" sz="2400" dirty="0">
              <a:latin typeface="Calibri" pitchFamily="34" charset="0"/>
            </a:endParaRPr>
          </a:p>
        </p:txBody>
      </p:sp>
      <p:sp>
        <p:nvSpPr>
          <p:cNvPr id="31" name="TextBox 7"/>
          <p:cNvSpPr txBox="1">
            <a:spLocks noChangeArrowheads="1"/>
          </p:cNvSpPr>
          <p:nvPr/>
        </p:nvSpPr>
        <p:spPr bwMode="auto">
          <a:xfrm>
            <a:off x="2133600" y="3352760"/>
            <a:ext cx="271135" cy="369332"/>
          </a:xfrm>
          <a:prstGeom prst="rect">
            <a:avLst/>
          </a:prstGeom>
          <a:solidFill>
            <a:schemeClr val="bg1"/>
          </a:solidFill>
          <a:ln w="9525">
            <a:noFill/>
            <a:miter lim="800000"/>
            <a:headEnd/>
            <a:tailEnd/>
          </a:ln>
        </p:spPr>
        <p:txBody>
          <a:bodyPr wrap="square">
            <a:spAutoFit/>
          </a:bodyPr>
          <a:lstStyle/>
          <a:p>
            <a:pPr algn="r"/>
            <a:r>
              <a:rPr lang="en-US" dirty="0" smtClean="0">
                <a:latin typeface="Calibri" pitchFamily="34" charset="0"/>
              </a:rPr>
              <a:t>1</a:t>
            </a:r>
            <a:endParaRPr lang="en-US" dirty="0">
              <a:latin typeface="Calibri" pitchFamily="34" charset="0"/>
            </a:endParaRPr>
          </a:p>
        </p:txBody>
      </p:sp>
      <p:sp>
        <p:nvSpPr>
          <p:cNvPr id="37" name="Rectangle 36"/>
          <p:cNvSpPr/>
          <p:nvPr/>
        </p:nvSpPr>
        <p:spPr>
          <a:xfrm>
            <a:off x="4359058" y="2590800"/>
            <a:ext cx="2229632" cy="179213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28600" y="5010090"/>
            <a:ext cx="2417523" cy="400110"/>
          </a:xfrm>
          <a:prstGeom prst="rect">
            <a:avLst/>
          </a:prstGeom>
          <a:noFill/>
        </p:spPr>
        <p:txBody>
          <a:bodyPr wrap="square" rtlCol="0">
            <a:spAutoFit/>
          </a:bodyPr>
          <a:lstStyle/>
          <a:p>
            <a:r>
              <a:rPr lang="en-US" sz="2000" dirty="0" smtClean="0"/>
              <a:t>Resident strategy</a:t>
            </a:r>
            <a:endParaRPr lang="en-US" sz="2000" dirty="0"/>
          </a:p>
        </p:txBody>
      </p:sp>
      <p:cxnSp>
        <p:nvCxnSpPr>
          <p:cNvPr id="42" name="Straight Arrow Connector 41"/>
          <p:cNvCxnSpPr>
            <a:stCxn id="40" idx="0"/>
          </p:cNvCxnSpPr>
          <p:nvPr/>
        </p:nvCxnSpPr>
        <p:spPr>
          <a:xfrm flipV="1">
            <a:off x="1437362" y="4191000"/>
            <a:ext cx="1382038" cy="81909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flipH="1">
            <a:off x="6740047" y="3237874"/>
            <a:ext cx="1565753" cy="945685"/>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07929">
                <a:moveTo>
                  <a:pt x="0" y="732773"/>
                </a:moveTo>
                <a:cubicBezTo>
                  <a:pt x="215030" y="385175"/>
                  <a:pt x="430060" y="37578"/>
                  <a:pt x="626301" y="18789"/>
                </a:cubicBezTo>
                <a:cubicBezTo>
                  <a:pt x="822542" y="0"/>
                  <a:pt x="1018783" y="488516"/>
                  <a:pt x="1177446" y="620039"/>
                </a:cubicBezTo>
                <a:cubicBezTo>
                  <a:pt x="1336109" y="751562"/>
                  <a:pt x="1578279" y="807929"/>
                  <a:pt x="1578279" y="807929"/>
                </a:cubicBezTo>
                <a:lnTo>
                  <a:pt x="1578279" y="807929"/>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p:cNvCxnSpPr/>
          <p:nvPr/>
        </p:nvCxnSpPr>
        <p:spPr>
          <a:xfrm>
            <a:off x="2819400" y="2837353"/>
            <a:ext cx="0" cy="1382712"/>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001000" y="2811959"/>
            <a:ext cx="0" cy="1382712"/>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sp>
        <p:nvSpPr>
          <p:cNvPr id="41" name="TextBox 13"/>
          <p:cNvSpPr txBox="1">
            <a:spLocks noChangeArrowheads="1"/>
          </p:cNvSpPr>
          <p:nvPr/>
        </p:nvSpPr>
        <p:spPr bwMode="auto">
          <a:xfrm>
            <a:off x="4724400" y="5638800"/>
            <a:ext cx="4107728" cy="769441"/>
          </a:xfrm>
          <a:prstGeom prst="rect">
            <a:avLst/>
          </a:prstGeom>
          <a:noFill/>
          <a:ln w="9525">
            <a:noFill/>
            <a:miter lim="800000"/>
            <a:headEnd/>
            <a:tailEnd/>
          </a:ln>
        </p:spPr>
        <p:txBody>
          <a:bodyPr wrap="none">
            <a:spAutoFit/>
          </a:bodyPr>
          <a:lstStyle/>
          <a:p>
            <a:r>
              <a:rPr lang="en-US" sz="2200" dirty="0" smtClean="0">
                <a:latin typeface="Calibri" pitchFamily="34" charset="0"/>
              </a:rPr>
              <a:t>Competitive dominant/ </a:t>
            </a:r>
          </a:p>
          <a:p>
            <a:r>
              <a:rPr lang="en-US" sz="2200" dirty="0" smtClean="0">
                <a:latin typeface="Calibri" pitchFamily="34" charset="0"/>
              </a:rPr>
              <a:t>Evolutionarily stable strategy (ESS)</a:t>
            </a:r>
          </a:p>
        </p:txBody>
      </p:sp>
      <p:cxnSp>
        <p:nvCxnSpPr>
          <p:cNvPr id="43" name="Straight Arrow Connector 42"/>
          <p:cNvCxnSpPr>
            <a:stCxn id="41" idx="0"/>
            <a:endCxn id="37" idx="2"/>
          </p:cNvCxnSpPr>
          <p:nvPr/>
        </p:nvCxnSpPr>
        <p:spPr>
          <a:xfrm flipH="1" flipV="1">
            <a:off x="5473874" y="4382932"/>
            <a:ext cx="1304390" cy="1255868"/>
          </a:xfrm>
          <a:prstGeom prst="straightConnector1">
            <a:avLst/>
          </a:prstGeom>
          <a:ln w="44450">
            <a:tailEnd type="arrow"/>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1143000" y="5257800"/>
            <a:ext cx="2417523" cy="400110"/>
          </a:xfrm>
          <a:prstGeom prst="rect">
            <a:avLst/>
          </a:prstGeom>
          <a:noFill/>
        </p:spPr>
        <p:txBody>
          <a:bodyPr wrap="square" rtlCol="0">
            <a:spAutoFit/>
          </a:bodyPr>
          <a:lstStyle/>
          <a:p>
            <a:r>
              <a:rPr lang="en-US" sz="2000" dirty="0" smtClean="0"/>
              <a:t>Successful invaders</a:t>
            </a:r>
            <a:endParaRPr lang="en-US" sz="2000" dirty="0"/>
          </a:p>
        </p:txBody>
      </p:sp>
      <p:cxnSp>
        <p:nvCxnSpPr>
          <p:cNvPr id="33" name="Straight Arrow Connector 32"/>
          <p:cNvCxnSpPr>
            <a:stCxn id="32" idx="0"/>
          </p:cNvCxnSpPr>
          <p:nvPr/>
        </p:nvCxnSpPr>
        <p:spPr>
          <a:xfrm flipV="1">
            <a:off x="2351762" y="4133910"/>
            <a:ext cx="903961" cy="112389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Predicting the dominant allocation strategy:</a:t>
            </a:r>
          </a:p>
          <a:p>
            <a:r>
              <a:rPr lang="en-US" sz="3200" dirty="0" smtClean="0">
                <a:solidFill>
                  <a:schemeClr val="bg1"/>
                </a:solidFill>
              </a:rPr>
              <a:t>Evolutionarily Stable Strategy (ESS)</a:t>
            </a:r>
          </a:p>
        </p:txBody>
      </p:sp>
      <p:sp>
        <p:nvSpPr>
          <p:cNvPr id="45" name="TextBox 7"/>
          <p:cNvSpPr txBox="1">
            <a:spLocks noChangeArrowheads="1"/>
          </p:cNvSpPr>
          <p:nvPr/>
        </p:nvSpPr>
        <p:spPr bwMode="auto">
          <a:xfrm>
            <a:off x="0" y="2590800"/>
            <a:ext cx="2115073" cy="1569660"/>
          </a:xfrm>
          <a:prstGeom prst="rect">
            <a:avLst/>
          </a:prstGeom>
          <a:solidFill>
            <a:schemeClr val="bg1"/>
          </a:solidFill>
          <a:ln w="9525">
            <a:noFill/>
            <a:miter lim="800000"/>
            <a:headEnd/>
            <a:tailEnd/>
          </a:ln>
        </p:spPr>
        <p:txBody>
          <a:bodyPr wrap="square">
            <a:spAutoFit/>
          </a:bodyPr>
          <a:lstStyle/>
          <a:p>
            <a:r>
              <a:rPr lang="en-US" sz="1600" dirty="0" smtClean="0">
                <a:latin typeface="Calibri" pitchFamily="34" charset="0"/>
              </a:rPr>
              <a:t>Expected lifetime reproductive success (LRS) </a:t>
            </a:r>
          </a:p>
          <a:p>
            <a:r>
              <a:rPr lang="en-US" sz="1600" dirty="0" smtClean="0">
                <a:latin typeface="Calibri" pitchFamily="34" charset="0"/>
              </a:rPr>
              <a:t>of invader in monoculture of the resident </a:t>
            </a:r>
          </a:p>
        </p:txBody>
      </p:sp>
      <p:sp>
        <p:nvSpPr>
          <p:cNvPr id="46" name="TextBox 45"/>
          <p:cNvSpPr txBox="1"/>
          <p:nvPr/>
        </p:nvSpPr>
        <p:spPr>
          <a:xfrm>
            <a:off x="0" y="1219200"/>
            <a:ext cx="10058400" cy="369332"/>
          </a:xfrm>
          <a:prstGeom prst="rect">
            <a:avLst/>
          </a:prstGeom>
          <a:noFill/>
        </p:spPr>
        <p:txBody>
          <a:bodyPr wrap="square" rtlCol="0">
            <a:spAutoFit/>
          </a:bodyPr>
          <a:lstStyle/>
          <a:p>
            <a:r>
              <a:rPr lang="en-US" dirty="0" smtClean="0"/>
              <a:t>ESS – a strategy that when in monoculture prevents invasion by all other strategies  </a:t>
            </a:r>
            <a:endParaRPr lang="en-US" dirty="0"/>
          </a:p>
        </p:txBody>
      </p:sp>
      <p:grpSp>
        <p:nvGrpSpPr>
          <p:cNvPr id="2" name="Group 38"/>
          <p:cNvGrpSpPr/>
          <p:nvPr/>
        </p:nvGrpSpPr>
        <p:grpSpPr>
          <a:xfrm>
            <a:off x="304800" y="5638800"/>
            <a:ext cx="1371600" cy="1143001"/>
            <a:chOff x="255234" y="2636520"/>
            <a:chExt cx="3668027" cy="3307080"/>
          </a:xfrm>
        </p:grpSpPr>
        <p:sp>
          <p:nvSpPr>
            <p:cNvPr id="48" name="Rectangle 47"/>
            <p:cNvSpPr/>
            <p:nvPr/>
          </p:nvSpPr>
          <p:spPr>
            <a:xfrm>
              <a:off x="255234" y="4038600"/>
              <a:ext cx="3668027" cy="1905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49" name="Rectangle 48"/>
            <p:cNvSpPr/>
            <p:nvPr/>
          </p:nvSpPr>
          <p:spPr bwMode="auto">
            <a:xfrm flipV="1">
              <a:off x="3352800"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256032" y="4944372"/>
              <a:ext cx="3666744" cy="372532"/>
            </a:xfrm>
            <a:prstGeom prst="rect">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2" name="Rectangle 51"/>
            <p:cNvSpPr/>
            <p:nvPr/>
          </p:nvSpPr>
          <p:spPr>
            <a:xfrm>
              <a:off x="256032" y="5553972"/>
              <a:ext cx="3666744" cy="23722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93"/>
            <p:cNvGrpSpPr/>
            <p:nvPr/>
          </p:nvGrpSpPr>
          <p:grpSpPr>
            <a:xfrm>
              <a:off x="304800" y="3048000"/>
              <a:ext cx="826008" cy="1447800"/>
              <a:chOff x="262128" y="3048000"/>
              <a:chExt cx="826008" cy="1447800"/>
            </a:xfrm>
          </p:grpSpPr>
          <p:sp>
            <p:nvSpPr>
              <p:cNvPr id="106" name="Rectangle 105"/>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4" name="Group 77"/>
              <p:cNvGrpSpPr/>
              <p:nvPr/>
            </p:nvGrpSpPr>
            <p:grpSpPr>
              <a:xfrm>
                <a:off x="262128" y="3048000"/>
                <a:ext cx="822960" cy="545592"/>
                <a:chOff x="609600" y="3048000"/>
                <a:chExt cx="822960" cy="545592"/>
              </a:xfrm>
            </p:grpSpPr>
            <p:sp>
              <p:nvSpPr>
                <p:cNvPr id="117" name="Rectangle 116"/>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18" name="Rectangle 117"/>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19" name="Rectangle 118"/>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109" name="Rectangle 108"/>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10" name="Rectangle 109"/>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1" name="Rectangle 110"/>
              <p:cNvSpPr/>
              <p:nvPr/>
            </p:nvSpPr>
            <p:spPr>
              <a:xfrm>
                <a:off x="429768"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p:cNvSpPr/>
              <p:nvPr/>
            </p:nvSpPr>
            <p:spPr>
              <a:xfrm>
                <a:off x="533400"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4" name="Rectangle 113"/>
              <p:cNvSpPr/>
              <p:nvPr/>
            </p:nvSpPr>
            <p:spPr>
              <a:xfrm>
                <a:off x="557784"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ectangle 114"/>
              <p:cNvSpPr/>
              <p:nvPr/>
            </p:nvSpPr>
            <p:spPr>
              <a:xfrm>
                <a:off x="603504"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5" name="Group 456"/>
            <p:cNvGrpSpPr/>
            <p:nvPr/>
          </p:nvGrpSpPr>
          <p:grpSpPr>
            <a:xfrm>
              <a:off x="1231392" y="3048000"/>
              <a:ext cx="826008" cy="1447800"/>
              <a:chOff x="262128" y="3048000"/>
              <a:chExt cx="826008" cy="1447800"/>
            </a:xfrm>
          </p:grpSpPr>
          <p:sp>
            <p:nvSpPr>
              <p:cNvPr id="92" name="Rectangle 91"/>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6" name="Group 77"/>
              <p:cNvGrpSpPr/>
              <p:nvPr/>
            </p:nvGrpSpPr>
            <p:grpSpPr>
              <a:xfrm>
                <a:off x="262128" y="3048000"/>
                <a:ext cx="822960" cy="545592"/>
                <a:chOff x="609600" y="3048000"/>
                <a:chExt cx="822960" cy="545592"/>
              </a:xfrm>
            </p:grpSpPr>
            <p:sp>
              <p:nvSpPr>
                <p:cNvPr id="103" name="Rectangle 102"/>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04" name="Rectangle 103"/>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05" name="Rectangle 104"/>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95" name="Rectangle 94"/>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96" name="Rectangle 95"/>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Rectangle 96"/>
              <p:cNvSpPr/>
              <p:nvPr/>
            </p:nvSpPr>
            <p:spPr>
              <a:xfrm>
                <a:off x="429768"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8" name="Rectangle 97"/>
              <p:cNvSpPr/>
              <p:nvPr/>
            </p:nvSpPr>
            <p:spPr>
              <a:xfrm>
                <a:off x="533400"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9" name="Rectangle 98"/>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0" name="Rectangle 99"/>
              <p:cNvSpPr/>
              <p:nvPr/>
            </p:nvSpPr>
            <p:spPr>
              <a:xfrm>
                <a:off x="557784"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1" name="Rectangle 100"/>
              <p:cNvSpPr/>
              <p:nvPr/>
            </p:nvSpPr>
            <p:spPr>
              <a:xfrm>
                <a:off x="603504"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7" name="Group 486"/>
            <p:cNvGrpSpPr/>
            <p:nvPr/>
          </p:nvGrpSpPr>
          <p:grpSpPr>
            <a:xfrm>
              <a:off x="2133600" y="3048000"/>
              <a:ext cx="826008" cy="1447800"/>
              <a:chOff x="262128" y="3048000"/>
              <a:chExt cx="826008" cy="1447800"/>
            </a:xfrm>
          </p:grpSpPr>
          <p:sp>
            <p:nvSpPr>
              <p:cNvPr id="78" name="Rectangle 77"/>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9" name="Group 77"/>
              <p:cNvGrpSpPr/>
              <p:nvPr/>
            </p:nvGrpSpPr>
            <p:grpSpPr>
              <a:xfrm>
                <a:off x="262128" y="3048000"/>
                <a:ext cx="822960" cy="545592"/>
                <a:chOff x="609600" y="3048000"/>
                <a:chExt cx="822960" cy="545592"/>
              </a:xfrm>
            </p:grpSpPr>
            <p:sp>
              <p:nvSpPr>
                <p:cNvPr id="89" name="Rectangle 88"/>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90" name="Rectangle 89"/>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91" name="Rectangle 90"/>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81" name="Rectangle 80"/>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82" name="Rectangle 81"/>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3" name="Rectangle 82"/>
              <p:cNvSpPr/>
              <p:nvPr/>
            </p:nvSpPr>
            <p:spPr>
              <a:xfrm>
                <a:off x="429768"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4" name="Rectangle 83"/>
              <p:cNvSpPr/>
              <p:nvPr/>
            </p:nvSpPr>
            <p:spPr>
              <a:xfrm>
                <a:off x="533400"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5" name="Rectangle 84"/>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6" name="Rectangle 85"/>
              <p:cNvSpPr/>
              <p:nvPr/>
            </p:nvSpPr>
            <p:spPr>
              <a:xfrm>
                <a:off x="557784"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Rectangle 86"/>
              <p:cNvSpPr/>
              <p:nvPr/>
            </p:nvSpPr>
            <p:spPr>
              <a:xfrm>
                <a:off x="603504"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0" name="Group 77"/>
            <p:cNvGrpSpPr/>
            <p:nvPr/>
          </p:nvGrpSpPr>
          <p:grpSpPr>
            <a:xfrm>
              <a:off x="3048000" y="2636520"/>
              <a:ext cx="822960" cy="551688"/>
              <a:chOff x="609600" y="2941320"/>
              <a:chExt cx="822960" cy="551688"/>
            </a:xfrm>
          </p:grpSpPr>
          <p:sp>
            <p:nvSpPr>
              <p:cNvPr id="75" name="Rectangle 74"/>
              <p:cNvSpPr/>
              <p:nvPr/>
            </p:nvSpPr>
            <p:spPr bwMode="auto">
              <a:xfrm flipV="1">
                <a:off x="609600" y="294132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6" name="Rectangle 75"/>
              <p:cNvSpPr/>
              <p:nvPr/>
            </p:nvSpPr>
            <p:spPr bwMode="auto">
              <a:xfrm flipV="1">
                <a:off x="609600" y="31242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7" name="Rectangle 76"/>
              <p:cNvSpPr/>
              <p:nvPr/>
            </p:nvSpPr>
            <p:spPr bwMode="auto">
              <a:xfrm flipV="1">
                <a:off x="609600" y="331012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58" name="Rectangle 57"/>
            <p:cNvSpPr/>
            <p:nvPr/>
          </p:nvSpPr>
          <p:spPr>
            <a:xfrm rot="10800000" flipV="1">
              <a:off x="3063240" y="4114800"/>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59" name="Rectangle 58"/>
            <p:cNvSpPr/>
            <p:nvPr/>
          </p:nvSpPr>
          <p:spPr>
            <a:xfrm>
              <a:off x="3051048" y="263652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Rectangle 59"/>
            <p:cNvSpPr/>
            <p:nvPr/>
          </p:nvSpPr>
          <p:spPr>
            <a:xfrm>
              <a:off x="3215640" y="281940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1" name="Rectangle 60"/>
            <p:cNvSpPr/>
            <p:nvPr/>
          </p:nvSpPr>
          <p:spPr>
            <a:xfrm>
              <a:off x="3319272" y="3005328"/>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Rectangle 61"/>
            <p:cNvSpPr/>
            <p:nvPr/>
          </p:nvSpPr>
          <p:spPr>
            <a:xfrm>
              <a:off x="3124200" y="2636520"/>
              <a:ext cx="6858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Rectangle 62"/>
            <p:cNvSpPr/>
            <p:nvPr/>
          </p:nvSpPr>
          <p:spPr>
            <a:xfrm>
              <a:off x="3276600" y="2819400"/>
              <a:ext cx="4572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Rectangle 63"/>
            <p:cNvSpPr/>
            <p:nvPr/>
          </p:nvSpPr>
          <p:spPr>
            <a:xfrm>
              <a:off x="3352800" y="3005328"/>
              <a:ext cx="2286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Rectangle 66"/>
            <p:cNvSpPr/>
            <p:nvPr/>
          </p:nvSpPr>
          <p:spPr>
            <a:xfrm rot="10800000" flipV="1">
              <a:off x="3063240" y="4381501"/>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68" name="Rectangle 67"/>
            <p:cNvSpPr/>
            <p:nvPr/>
          </p:nvSpPr>
          <p:spPr bwMode="auto">
            <a:xfrm flipV="1">
              <a:off x="3048000" y="318820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69" name="Rectangle 68"/>
            <p:cNvSpPr/>
            <p:nvPr/>
          </p:nvSpPr>
          <p:spPr bwMode="auto">
            <a:xfrm flipV="1">
              <a:off x="3048000" y="337108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0" name="Rectangle 69"/>
            <p:cNvSpPr/>
            <p:nvPr/>
          </p:nvSpPr>
          <p:spPr bwMode="auto">
            <a:xfrm flipV="1">
              <a:off x="3048000" y="355396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1" name="Rectangle 70"/>
            <p:cNvSpPr/>
            <p:nvPr/>
          </p:nvSpPr>
          <p:spPr>
            <a:xfrm>
              <a:off x="3401568" y="3188208"/>
              <a:ext cx="10972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2" name="Rectangle 71"/>
            <p:cNvSpPr/>
            <p:nvPr/>
          </p:nvSpPr>
          <p:spPr>
            <a:xfrm>
              <a:off x="3429000" y="3371088"/>
              <a:ext cx="6400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3" name="Rectangle 72"/>
            <p:cNvSpPr/>
            <p:nvPr/>
          </p:nvSpPr>
          <p:spPr>
            <a:xfrm>
              <a:off x="3438144" y="3550920"/>
              <a:ext cx="36576"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030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6" grpId="0" animBg="1"/>
      <p:bldP spid="65" grpId="0" animBg="1"/>
      <p:bldP spid="13" grpId="0" animBg="1"/>
      <p:bldP spid="12" grpId="0" animBg="1"/>
      <p:bldP spid="14" grpId="0" animBg="1"/>
      <p:bldP spid="23" grpId="0" animBg="1"/>
      <p:bldP spid="37" grpId="0" animBg="1"/>
      <p:bldP spid="29" grpId="0" animBg="1"/>
      <p:bldP spid="4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solidFill>
            <a:schemeClr val="bg1">
              <a:lumMod val="50000"/>
            </a:schemeClr>
          </a:solidFill>
        </p:spPr>
        <p:txBody>
          <a:bodyPr wrap="square" rtlCol="0">
            <a:spAutoFit/>
          </a:bodyPr>
          <a:lstStyle/>
          <a:p>
            <a:r>
              <a:rPr lang="en-US" sz="3200" dirty="0" smtClean="0">
                <a:solidFill>
                  <a:schemeClr val="bg1"/>
                </a:solidFill>
              </a:rPr>
              <a:t>Nitrogen-limited plants</a:t>
            </a:r>
          </a:p>
          <a:p>
            <a:r>
              <a:rPr lang="en-US" sz="2400" dirty="0" smtClean="0">
                <a:solidFill>
                  <a:schemeClr val="bg1"/>
                </a:solidFill>
              </a:rPr>
              <a:t>Competitive (ESS) allocation strategies</a:t>
            </a:r>
          </a:p>
        </p:txBody>
      </p:sp>
      <p:sp>
        <p:nvSpPr>
          <p:cNvPr id="5" name="TextBox 4"/>
          <p:cNvSpPr txBox="1"/>
          <p:nvPr/>
        </p:nvSpPr>
        <p:spPr>
          <a:xfrm>
            <a:off x="6858000" y="5867400"/>
            <a:ext cx="2286000" cy="707886"/>
          </a:xfrm>
          <a:prstGeom prst="rect">
            <a:avLst/>
          </a:prstGeom>
          <a:noFill/>
        </p:spPr>
        <p:txBody>
          <a:bodyPr wrap="square" rtlCol="0">
            <a:spAutoFit/>
          </a:bodyPr>
          <a:lstStyle/>
          <a:p>
            <a:pPr algn="r"/>
            <a:r>
              <a:rPr lang="en-US" sz="2000" dirty="0" smtClean="0"/>
              <a:t>Dybzinski et al. </a:t>
            </a:r>
          </a:p>
          <a:p>
            <a:pPr algn="r"/>
            <a:r>
              <a:rPr lang="en-US" sz="2000" i="1" dirty="0" err="1" smtClean="0"/>
              <a:t>AmNat</a:t>
            </a:r>
            <a:r>
              <a:rPr lang="en-US" sz="2000" dirty="0" smtClean="0"/>
              <a:t> 2011</a:t>
            </a:r>
            <a:endParaRPr lang="en-US" sz="1600" dirty="0"/>
          </a:p>
        </p:txBody>
      </p:sp>
      <p:pic>
        <p:nvPicPr>
          <p:cNvPr id="45058" name="Picture 2"/>
          <p:cNvPicPr>
            <a:picLocks noChangeAspect="1" noChangeArrowheads="1"/>
          </p:cNvPicPr>
          <p:nvPr/>
        </p:nvPicPr>
        <p:blipFill>
          <a:blip r:embed="rId3" cstate="print"/>
          <a:srcRect l="4150" t="4071" r="47925" b="4326"/>
          <a:stretch>
            <a:fillRect/>
          </a:stretch>
        </p:blipFill>
        <p:spPr bwMode="auto">
          <a:xfrm>
            <a:off x="3575971" y="1143000"/>
            <a:ext cx="2932091" cy="5713412"/>
          </a:xfrm>
          <a:prstGeom prst="rect">
            <a:avLst/>
          </a:prstGeom>
          <a:noFill/>
          <a:ln w="9525">
            <a:noFill/>
            <a:miter lim="800000"/>
            <a:headEnd/>
            <a:tailEnd/>
          </a:ln>
        </p:spPr>
      </p:pic>
      <p:pic>
        <p:nvPicPr>
          <p:cNvPr id="7" name="Picture 3" descr="C:\usr\Farrior - O1\2011 Fieldwork pics\DSCN1489.JPG"/>
          <p:cNvPicPr>
            <a:picLocks noChangeAspect="1" noChangeArrowheads="1"/>
          </p:cNvPicPr>
          <p:nvPr/>
        </p:nvPicPr>
        <p:blipFill>
          <a:blip r:embed="rId4" cstate="print"/>
          <a:srcRect l="48462" t="33846" r="30769" b="43077"/>
          <a:stretch>
            <a:fillRect/>
          </a:stretch>
        </p:blipFill>
        <p:spPr bwMode="auto">
          <a:xfrm>
            <a:off x="1600200" y="1701800"/>
            <a:ext cx="1524000" cy="1270000"/>
          </a:xfrm>
          <a:prstGeom prst="rect">
            <a:avLst/>
          </a:prstGeom>
          <a:noFill/>
        </p:spPr>
      </p:pic>
      <p:pic>
        <p:nvPicPr>
          <p:cNvPr id="8" name="Picture 5" descr="C:\usr\Farrior - O1\2011 Fieldwork pics\IMG_0653.JPG"/>
          <p:cNvPicPr>
            <a:picLocks noChangeAspect="1" noChangeArrowheads="1"/>
          </p:cNvPicPr>
          <p:nvPr/>
        </p:nvPicPr>
        <p:blipFill>
          <a:blip r:embed="rId5" cstate="print"/>
          <a:srcRect l="14683" t="28680" r="71302" b="55452"/>
          <a:stretch>
            <a:fillRect/>
          </a:stretch>
        </p:blipFill>
        <p:spPr bwMode="auto">
          <a:xfrm>
            <a:off x="1600200" y="3261875"/>
            <a:ext cx="1542857" cy="1310125"/>
          </a:xfrm>
          <a:prstGeom prst="rect">
            <a:avLst/>
          </a:prstGeom>
          <a:noFill/>
        </p:spPr>
      </p:pic>
      <p:pic>
        <p:nvPicPr>
          <p:cNvPr id="2" name="Picture 2" descr="C:\Users\cfarrior\Desktop\Smart Pot Fine roots.jpg"/>
          <p:cNvPicPr>
            <a:picLocks noChangeAspect="1" noChangeArrowheads="1"/>
          </p:cNvPicPr>
          <p:nvPr/>
        </p:nvPicPr>
        <p:blipFill>
          <a:blip r:embed="rId6" cstate="print"/>
          <a:srcRect l="34062" t="43750" r="30313" b="15000"/>
          <a:stretch>
            <a:fillRect/>
          </a:stretch>
        </p:blipFill>
        <p:spPr bwMode="auto">
          <a:xfrm>
            <a:off x="1600200" y="4953000"/>
            <a:ext cx="1544320" cy="1341120"/>
          </a:xfrm>
          <a:prstGeom prst="rect">
            <a:avLst/>
          </a:prstGeom>
          <a:noFill/>
        </p:spPr>
      </p:pic>
      <p:sp>
        <p:nvSpPr>
          <p:cNvPr id="10" name="TextBox 9"/>
          <p:cNvSpPr txBox="1"/>
          <p:nvPr/>
        </p:nvSpPr>
        <p:spPr>
          <a:xfrm>
            <a:off x="0" y="953869"/>
            <a:ext cx="685800" cy="646331"/>
          </a:xfrm>
          <a:prstGeom prst="rect">
            <a:avLst/>
          </a:prstGeom>
          <a:noFill/>
        </p:spPr>
        <p:txBody>
          <a:bodyPr wrap="square" rtlCol="0">
            <a:spAutoFit/>
          </a:bodyPr>
          <a:lstStyle/>
          <a:p>
            <a:r>
              <a:rPr lang="en-US" sz="3600" b="1" dirty="0" smtClean="0">
                <a:solidFill>
                  <a:srgbClr val="FF0000"/>
                </a:solidFill>
                <a:latin typeface="Script MT Bold" pitchFamily="66" charset="0"/>
              </a:rPr>
              <a:t>N</a:t>
            </a:r>
            <a:endParaRPr lang="en-US" sz="2400" b="1" dirty="0">
              <a:solidFill>
                <a:srgbClr val="FF0000"/>
              </a:solidFill>
              <a:latin typeface="Script MT Bold" pitchFamily="66" charset="0"/>
            </a:endParaRPr>
          </a:p>
        </p:txBody>
      </p:sp>
    </p:spTree>
    <p:extLst>
      <p:ext uri="{BB962C8B-B14F-4D97-AF65-F5344CB8AC3E}">
        <p14:creationId xmlns:p14="http://schemas.microsoft.com/office/powerpoint/2010/main" val="256005680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cstate="print"/>
          <a:srcRect l="57522"/>
          <a:stretch>
            <a:fillRect/>
          </a:stretch>
        </p:blipFill>
        <p:spPr bwMode="auto">
          <a:xfrm>
            <a:off x="5715000" y="923544"/>
            <a:ext cx="2004614" cy="5404104"/>
          </a:xfrm>
          <a:prstGeom prst="rect">
            <a:avLst/>
          </a:prstGeom>
          <a:noFill/>
          <a:ln w="9525">
            <a:noFill/>
            <a:miter lim="800000"/>
            <a:headEnd/>
            <a:tailEnd/>
          </a:ln>
        </p:spPr>
      </p:pic>
      <p:pic>
        <p:nvPicPr>
          <p:cNvPr id="90115" name="Picture 3"/>
          <p:cNvPicPr>
            <a:picLocks noChangeAspect="1" noChangeArrowheads="1"/>
          </p:cNvPicPr>
          <p:nvPr/>
        </p:nvPicPr>
        <p:blipFill>
          <a:blip r:embed="rId3" cstate="print"/>
          <a:srcRect r="42478"/>
          <a:stretch>
            <a:fillRect/>
          </a:stretch>
        </p:blipFill>
        <p:spPr bwMode="auto">
          <a:xfrm>
            <a:off x="2362200" y="923925"/>
            <a:ext cx="2712858" cy="5400675"/>
          </a:xfrm>
          <a:prstGeom prst="rect">
            <a:avLst/>
          </a:prstGeom>
          <a:noFill/>
          <a:ln w="9525">
            <a:noFill/>
            <a:miter lim="800000"/>
            <a:headEnd/>
            <a:tailEnd/>
          </a:ln>
        </p:spPr>
      </p:pic>
      <p:sp>
        <p:nvSpPr>
          <p:cNvPr id="16" name="Rectangle 15"/>
          <p:cNvSpPr/>
          <p:nvPr/>
        </p:nvSpPr>
        <p:spPr>
          <a:xfrm>
            <a:off x="5715000" y="6705600"/>
            <a:ext cx="9906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4191000" y="6324600"/>
            <a:ext cx="1143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4191000" y="6450013"/>
            <a:ext cx="990600" cy="33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flipV="1">
            <a:off x="4191000" y="6532563"/>
            <a:ext cx="1143000"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2514600" y="6324600"/>
            <a:ext cx="1143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2514600" y="6450013"/>
            <a:ext cx="152400" cy="33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flipV="1">
            <a:off x="2514600" y="6532563"/>
            <a:ext cx="1143000"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2667000" y="6705600"/>
            <a:ext cx="9906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5181600" y="6705600"/>
            <a:ext cx="152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5562600" y="6324600"/>
            <a:ext cx="1143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5562600" y="6450013"/>
            <a:ext cx="533400" cy="33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flipV="1">
            <a:off x="5562600" y="6532563"/>
            <a:ext cx="1143000"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7315200" y="6553200"/>
            <a:ext cx="990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7162800" y="6324600"/>
            <a:ext cx="1143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7162800" y="6450013"/>
            <a:ext cx="533400" cy="33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p:cNvCxnSpPr/>
          <p:nvPr/>
        </p:nvCxnSpPr>
        <p:spPr>
          <a:xfrm flipV="1">
            <a:off x="7162800" y="6532563"/>
            <a:ext cx="1143000" cy="0"/>
          </a:xfrm>
          <a:prstGeom prst="line">
            <a:avLst/>
          </a:prstGeom>
          <a:ln w="28575">
            <a:prstDash val="dash"/>
          </a:ln>
        </p:spPr>
        <p:style>
          <a:lnRef idx="1">
            <a:schemeClr val="dk1"/>
          </a:lnRef>
          <a:fillRef idx="0">
            <a:schemeClr val="dk1"/>
          </a:fillRef>
          <a:effectRef idx="0">
            <a:schemeClr val="dk1"/>
          </a:effectRef>
          <a:fontRef idx="minor">
            <a:schemeClr val="tx1"/>
          </a:fontRef>
        </p:style>
      </p:cxnSp>
      <p:pic>
        <p:nvPicPr>
          <p:cNvPr id="21" name="Picture 3" descr="C:\usr\Farrior - O1\2011 Fieldwork pics\DSCN1489.JPG"/>
          <p:cNvPicPr>
            <a:picLocks noChangeAspect="1" noChangeArrowheads="1"/>
          </p:cNvPicPr>
          <p:nvPr/>
        </p:nvPicPr>
        <p:blipFill>
          <a:blip r:embed="rId4" cstate="print"/>
          <a:srcRect l="48462" t="33846" r="30769" b="43077"/>
          <a:stretch>
            <a:fillRect/>
          </a:stretch>
        </p:blipFill>
        <p:spPr bwMode="auto">
          <a:xfrm>
            <a:off x="778078" y="1447800"/>
            <a:ext cx="1299411" cy="1082843"/>
          </a:xfrm>
          <a:prstGeom prst="rect">
            <a:avLst/>
          </a:prstGeom>
          <a:noFill/>
        </p:spPr>
      </p:pic>
      <p:pic>
        <p:nvPicPr>
          <p:cNvPr id="22" name="Picture 5" descr="C:\usr\Farrior - O1\2011 Fieldwork pics\IMG_0653.JPG"/>
          <p:cNvPicPr>
            <a:picLocks noChangeAspect="1" noChangeArrowheads="1"/>
          </p:cNvPicPr>
          <p:nvPr/>
        </p:nvPicPr>
        <p:blipFill>
          <a:blip r:embed="rId5" cstate="print"/>
          <a:srcRect l="14683" t="28680" r="71302" b="55452"/>
          <a:stretch>
            <a:fillRect/>
          </a:stretch>
        </p:blipFill>
        <p:spPr bwMode="auto">
          <a:xfrm>
            <a:off x="762000" y="2997746"/>
            <a:ext cx="1315489" cy="1117054"/>
          </a:xfrm>
          <a:prstGeom prst="rect">
            <a:avLst/>
          </a:prstGeom>
          <a:noFill/>
        </p:spPr>
      </p:pic>
      <p:sp>
        <p:nvSpPr>
          <p:cNvPr id="24" name="Rectangle 23"/>
          <p:cNvSpPr/>
          <p:nvPr/>
        </p:nvSpPr>
        <p:spPr>
          <a:xfrm>
            <a:off x="2209800" y="685800"/>
            <a:ext cx="457200" cy="457200"/>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TextBox 25"/>
          <p:cNvSpPr txBox="1"/>
          <p:nvPr/>
        </p:nvSpPr>
        <p:spPr>
          <a:xfrm>
            <a:off x="0" y="0"/>
            <a:ext cx="9144000" cy="954107"/>
          </a:xfrm>
          <a:prstGeom prst="rect">
            <a:avLst/>
          </a:prstGeom>
          <a:solidFill>
            <a:schemeClr val="bg1">
              <a:lumMod val="50000"/>
            </a:schemeClr>
          </a:solidFill>
        </p:spPr>
        <p:txBody>
          <a:bodyPr wrap="square" rtlCol="0">
            <a:spAutoFit/>
          </a:bodyPr>
          <a:lstStyle/>
          <a:p>
            <a:r>
              <a:rPr lang="en-US" sz="3200" dirty="0" smtClean="0">
                <a:solidFill>
                  <a:schemeClr val="bg1"/>
                </a:solidFill>
              </a:rPr>
              <a:t>Water-limited plants</a:t>
            </a:r>
          </a:p>
          <a:p>
            <a:r>
              <a:rPr lang="en-US" sz="2400" dirty="0" smtClean="0">
                <a:solidFill>
                  <a:schemeClr val="bg1"/>
                </a:solidFill>
              </a:rPr>
              <a:t>Competitive </a:t>
            </a:r>
            <a:r>
              <a:rPr lang="en-US" sz="2400" dirty="0">
                <a:solidFill>
                  <a:schemeClr val="bg1"/>
                </a:solidFill>
              </a:rPr>
              <a:t>(ESS) allocation </a:t>
            </a:r>
            <a:r>
              <a:rPr lang="en-US" sz="2400" dirty="0" smtClean="0">
                <a:solidFill>
                  <a:schemeClr val="bg1"/>
                </a:solidFill>
              </a:rPr>
              <a:t>strategies</a:t>
            </a:r>
            <a:endParaRPr lang="en-US" sz="2400" dirty="0">
              <a:solidFill>
                <a:schemeClr val="bg1"/>
              </a:solidFill>
            </a:endParaRPr>
          </a:p>
        </p:txBody>
      </p:sp>
      <p:pic>
        <p:nvPicPr>
          <p:cNvPr id="27" name="Picture 2" descr="C:\Users\cfarrior\Desktop\Smart Pot Fine roots.jpg"/>
          <p:cNvPicPr>
            <a:picLocks noChangeAspect="1" noChangeArrowheads="1"/>
          </p:cNvPicPr>
          <p:nvPr/>
        </p:nvPicPr>
        <p:blipFill>
          <a:blip r:embed="rId6" cstate="print"/>
          <a:srcRect l="34062" t="43750" r="30313" b="15000"/>
          <a:stretch>
            <a:fillRect/>
          </a:stretch>
        </p:blipFill>
        <p:spPr bwMode="auto">
          <a:xfrm>
            <a:off x="782090" y="4495319"/>
            <a:ext cx="1316736" cy="1143481"/>
          </a:xfrm>
          <a:prstGeom prst="rect">
            <a:avLst/>
          </a:prstGeom>
          <a:noFill/>
        </p:spPr>
      </p:pic>
      <p:sp>
        <p:nvSpPr>
          <p:cNvPr id="31" name="TextBox 30"/>
          <p:cNvSpPr txBox="1"/>
          <p:nvPr/>
        </p:nvSpPr>
        <p:spPr>
          <a:xfrm>
            <a:off x="2667000" y="5955268"/>
            <a:ext cx="2819400" cy="369332"/>
          </a:xfrm>
          <a:prstGeom prst="rect">
            <a:avLst/>
          </a:prstGeom>
          <a:solidFill>
            <a:schemeClr val="bg1"/>
          </a:solidFill>
        </p:spPr>
        <p:txBody>
          <a:bodyPr wrap="square" rtlCol="0">
            <a:spAutoFit/>
          </a:bodyPr>
          <a:lstStyle/>
          <a:p>
            <a:r>
              <a:rPr lang="en-US" dirty="0" smtClean="0"/>
              <a:t>Time in water saturation</a:t>
            </a:r>
            <a:endParaRPr lang="en-US" dirty="0"/>
          </a:p>
        </p:txBody>
      </p:sp>
      <p:sp>
        <p:nvSpPr>
          <p:cNvPr id="32" name="TextBox 31"/>
          <p:cNvSpPr txBox="1"/>
          <p:nvPr/>
        </p:nvSpPr>
        <p:spPr>
          <a:xfrm>
            <a:off x="5334000" y="5943600"/>
            <a:ext cx="3810000" cy="369332"/>
          </a:xfrm>
          <a:prstGeom prst="rect">
            <a:avLst/>
          </a:prstGeom>
          <a:solidFill>
            <a:schemeClr val="bg1"/>
          </a:solidFill>
        </p:spPr>
        <p:txBody>
          <a:bodyPr wrap="square" rtlCol="0">
            <a:spAutoFit/>
          </a:bodyPr>
          <a:lstStyle/>
          <a:p>
            <a:r>
              <a:rPr lang="en-US" dirty="0" smtClean="0"/>
              <a:t>Water available during water limitation</a:t>
            </a:r>
            <a:endParaRPr lang="en-US" dirty="0"/>
          </a:p>
        </p:txBody>
      </p:sp>
      <p:sp>
        <p:nvSpPr>
          <p:cNvPr id="28" name="TextBox 27"/>
          <p:cNvSpPr txBox="1"/>
          <p:nvPr/>
        </p:nvSpPr>
        <p:spPr>
          <a:xfrm>
            <a:off x="0" y="5657671"/>
            <a:ext cx="2286000" cy="923330"/>
          </a:xfrm>
          <a:prstGeom prst="rect">
            <a:avLst/>
          </a:prstGeom>
          <a:noFill/>
        </p:spPr>
        <p:txBody>
          <a:bodyPr wrap="square" rtlCol="0">
            <a:spAutoFit/>
          </a:bodyPr>
          <a:lstStyle/>
          <a:p>
            <a:pPr algn="r"/>
            <a:r>
              <a:rPr lang="en-US" dirty="0" smtClean="0"/>
              <a:t> </a:t>
            </a:r>
          </a:p>
          <a:p>
            <a:r>
              <a:rPr lang="en-US" dirty="0" smtClean="0"/>
              <a:t>Farrior et al. </a:t>
            </a:r>
          </a:p>
          <a:p>
            <a:r>
              <a:rPr lang="en-US" i="1" dirty="0" err="1" smtClean="0"/>
              <a:t>AmNat</a:t>
            </a:r>
            <a:r>
              <a:rPr lang="en-US" i="1" dirty="0" smtClean="0"/>
              <a:t> </a:t>
            </a:r>
            <a:r>
              <a:rPr lang="en-US" dirty="0" smtClean="0"/>
              <a:t>2013</a:t>
            </a:r>
            <a:endParaRPr lang="en-US" sz="1400" i="1" dirty="0"/>
          </a:p>
        </p:txBody>
      </p:sp>
      <p:sp>
        <p:nvSpPr>
          <p:cNvPr id="30" name="TextBox 29"/>
          <p:cNvSpPr txBox="1"/>
          <p:nvPr/>
        </p:nvSpPr>
        <p:spPr>
          <a:xfrm>
            <a:off x="0" y="1030069"/>
            <a:ext cx="685800" cy="646331"/>
          </a:xfrm>
          <a:prstGeom prst="rect">
            <a:avLst/>
          </a:prstGeom>
          <a:noFill/>
        </p:spPr>
        <p:txBody>
          <a:bodyPr wrap="square" rtlCol="0">
            <a:spAutoFit/>
          </a:bodyPr>
          <a:lstStyle/>
          <a:p>
            <a:r>
              <a:rPr lang="en-US" sz="3600" b="1" dirty="0" smtClean="0">
                <a:solidFill>
                  <a:srgbClr val="0070C0"/>
                </a:solidFill>
                <a:latin typeface="Script MT Bold" pitchFamily="66" charset="0"/>
              </a:rPr>
              <a:t>W</a:t>
            </a:r>
            <a:endParaRPr lang="en-US" sz="2400" b="1" dirty="0">
              <a:solidFill>
                <a:srgbClr val="0070C0"/>
              </a:solidFill>
              <a:latin typeface="Script MT Bold" pitchFamily="66" charset="0"/>
            </a:endParaRPr>
          </a:p>
        </p:txBody>
      </p:sp>
    </p:spTree>
    <p:extLst>
      <p:ext uri="{BB962C8B-B14F-4D97-AF65-F5344CB8AC3E}">
        <p14:creationId xmlns:p14="http://schemas.microsoft.com/office/powerpoint/2010/main" val="3934740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7" grpId="0" animBg="1"/>
      <p:bldP spid="18" grpId="0" animBg="1"/>
      <p:bldP spid="1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62200" y="6412468"/>
            <a:ext cx="3276600" cy="369332"/>
          </a:xfrm>
          <a:prstGeom prst="rect">
            <a:avLst/>
          </a:prstGeom>
          <a:noFill/>
        </p:spPr>
        <p:txBody>
          <a:bodyPr wrap="square" rtlCol="0">
            <a:spAutoFit/>
          </a:bodyPr>
          <a:lstStyle/>
          <a:p>
            <a:pPr algn="r"/>
            <a:r>
              <a:rPr lang="en-US" dirty="0" smtClean="0"/>
              <a:t>Dybzinski et al. 2011</a:t>
            </a:r>
            <a:endParaRPr lang="en-US" dirty="0"/>
          </a:p>
        </p:txBody>
      </p:sp>
      <p:pic>
        <p:nvPicPr>
          <p:cNvPr id="12" name="Picture 3" descr="C:\usr\Farrior - O1\2011 Fieldwork pics\DSCN1489.JPG"/>
          <p:cNvPicPr>
            <a:picLocks noChangeAspect="1" noChangeArrowheads="1"/>
          </p:cNvPicPr>
          <p:nvPr/>
        </p:nvPicPr>
        <p:blipFill>
          <a:blip r:embed="rId3" cstate="print"/>
          <a:srcRect l="48462" t="33846" r="30769" b="43077"/>
          <a:stretch>
            <a:fillRect/>
          </a:stretch>
        </p:blipFill>
        <p:spPr bwMode="auto">
          <a:xfrm>
            <a:off x="1479619" y="1367086"/>
            <a:ext cx="1322153" cy="1101794"/>
          </a:xfrm>
          <a:prstGeom prst="rect">
            <a:avLst/>
          </a:prstGeom>
          <a:noFill/>
        </p:spPr>
      </p:pic>
      <p:pic>
        <p:nvPicPr>
          <p:cNvPr id="13" name="Picture 5" descr="C:\usr\Farrior - O1\2011 Fieldwork pics\IMG_0653.JPG"/>
          <p:cNvPicPr>
            <a:picLocks noChangeAspect="1" noChangeArrowheads="1"/>
          </p:cNvPicPr>
          <p:nvPr/>
        </p:nvPicPr>
        <p:blipFill>
          <a:blip r:embed="rId4" cstate="print"/>
          <a:srcRect l="14683" t="28680" r="71302" b="55452"/>
          <a:stretch>
            <a:fillRect/>
          </a:stretch>
        </p:blipFill>
        <p:spPr bwMode="auto">
          <a:xfrm>
            <a:off x="1479620" y="2932476"/>
            <a:ext cx="1338512" cy="1136604"/>
          </a:xfrm>
          <a:prstGeom prst="rect">
            <a:avLst/>
          </a:prstGeom>
          <a:noFill/>
        </p:spPr>
      </p:pic>
      <p:pic>
        <p:nvPicPr>
          <p:cNvPr id="14" name="Picture 2" descr="C:\Users\cfarrior\Desktop\Smart Pot Fine roots.jpg"/>
          <p:cNvPicPr>
            <a:picLocks noChangeAspect="1" noChangeArrowheads="1"/>
          </p:cNvPicPr>
          <p:nvPr/>
        </p:nvPicPr>
        <p:blipFill>
          <a:blip r:embed="rId5" cstate="print"/>
          <a:srcRect l="34062" t="43750" r="30313" b="15000"/>
          <a:stretch>
            <a:fillRect/>
          </a:stretch>
        </p:blipFill>
        <p:spPr bwMode="auto">
          <a:xfrm>
            <a:off x="1479619" y="4627706"/>
            <a:ext cx="1339781" cy="1163494"/>
          </a:xfrm>
          <a:prstGeom prst="rect">
            <a:avLst/>
          </a:prstGeom>
          <a:noFill/>
        </p:spPr>
      </p:pic>
      <p:pic>
        <p:nvPicPr>
          <p:cNvPr id="15" name="Picture 2"/>
          <p:cNvPicPr>
            <a:picLocks noChangeAspect="1" noChangeArrowheads="1"/>
          </p:cNvPicPr>
          <p:nvPr/>
        </p:nvPicPr>
        <p:blipFill>
          <a:blip r:embed="rId6" cstate="print"/>
          <a:srcRect l="4848" t="1931" r="7879" b="3076"/>
          <a:stretch>
            <a:fillRect/>
          </a:stretch>
        </p:blipFill>
        <p:spPr bwMode="auto">
          <a:xfrm>
            <a:off x="3228649" y="914400"/>
            <a:ext cx="2181551" cy="5029685"/>
          </a:xfrm>
          <a:prstGeom prst="rect">
            <a:avLst/>
          </a:prstGeom>
          <a:noFill/>
          <a:ln w="9525">
            <a:noFill/>
            <a:miter lim="800000"/>
            <a:headEnd/>
            <a:tailEnd/>
          </a:ln>
        </p:spPr>
      </p:pic>
      <p:pic>
        <p:nvPicPr>
          <p:cNvPr id="16" name="Picture 2"/>
          <p:cNvPicPr>
            <a:picLocks noChangeAspect="1" noChangeArrowheads="1"/>
          </p:cNvPicPr>
          <p:nvPr/>
        </p:nvPicPr>
        <p:blipFill>
          <a:blip r:embed="rId7" cstate="print"/>
          <a:srcRect l="47236"/>
          <a:stretch>
            <a:fillRect/>
          </a:stretch>
        </p:blipFill>
        <p:spPr bwMode="auto">
          <a:xfrm>
            <a:off x="5638800" y="1039885"/>
            <a:ext cx="2774996" cy="5589515"/>
          </a:xfrm>
          <a:prstGeom prst="rect">
            <a:avLst/>
          </a:prstGeom>
          <a:noFill/>
          <a:ln w="9525">
            <a:noFill/>
            <a:miter lim="800000"/>
            <a:headEnd/>
            <a:tailEnd/>
          </a:ln>
        </p:spPr>
      </p:pic>
      <p:sp>
        <p:nvSpPr>
          <p:cNvPr id="11" name="TextBox 10"/>
          <p:cNvSpPr txBox="1"/>
          <p:nvPr/>
        </p:nvSpPr>
        <p:spPr>
          <a:xfrm>
            <a:off x="4648200" y="6400800"/>
            <a:ext cx="3276600" cy="369332"/>
          </a:xfrm>
          <a:prstGeom prst="rect">
            <a:avLst/>
          </a:prstGeom>
          <a:noFill/>
        </p:spPr>
        <p:txBody>
          <a:bodyPr wrap="square" rtlCol="0">
            <a:spAutoFit/>
          </a:bodyPr>
          <a:lstStyle/>
          <a:p>
            <a:pPr algn="r"/>
            <a:r>
              <a:rPr lang="en-US" dirty="0" smtClean="0"/>
              <a:t>Farrior et al. 2013</a:t>
            </a:r>
            <a:endParaRPr lang="en-US" dirty="0"/>
          </a:p>
        </p:txBody>
      </p:sp>
      <p:sp>
        <p:nvSpPr>
          <p:cNvPr id="19" name="TextBox 18"/>
          <p:cNvSpPr txBox="1"/>
          <p:nvPr/>
        </p:nvSpPr>
        <p:spPr>
          <a:xfrm>
            <a:off x="3505200" y="753235"/>
            <a:ext cx="2667000" cy="369332"/>
          </a:xfrm>
          <a:prstGeom prst="rect">
            <a:avLst/>
          </a:prstGeom>
          <a:solidFill>
            <a:schemeClr val="bg1"/>
          </a:solidFill>
        </p:spPr>
        <p:txBody>
          <a:bodyPr wrap="square" rtlCol="0">
            <a:spAutoFit/>
          </a:bodyPr>
          <a:lstStyle/>
          <a:p>
            <a:r>
              <a:rPr lang="en-US" dirty="0" smtClean="0"/>
              <a:t>Nitrogen limitation</a:t>
            </a:r>
            <a:endParaRPr lang="en-US" dirty="0"/>
          </a:p>
        </p:txBody>
      </p:sp>
      <p:sp>
        <p:nvSpPr>
          <p:cNvPr id="20" name="TextBox 19"/>
          <p:cNvSpPr txBox="1"/>
          <p:nvPr/>
        </p:nvSpPr>
        <p:spPr>
          <a:xfrm>
            <a:off x="5867400" y="773668"/>
            <a:ext cx="2667000" cy="369332"/>
          </a:xfrm>
          <a:prstGeom prst="rect">
            <a:avLst/>
          </a:prstGeom>
          <a:solidFill>
            <a:schemeClr val="bg1"/>
          </a:solidFill>
        </p:spPr>
        <p:txBody>
          <a:bodyPr wrap="square" rtlCol="0">
            <a:spAutoFit/>
          </a:bodyPr>
          <a:lstStyle/>
          <a:p>
            <a:r>
              <a:rPr lang="en-US" dirty="0" smtClean="0"/>
              <a:t>Water limitation</a:t>
            </a:r>
            <a:endParaRPr lang="en-US" dirty="0"/>
          </a:p>
        </p:txBody>
      </p:sp>
      <p:sp>
        <p:nvSpPr>
          <p:cNvPr id="21" name="TextBox 20"/>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Comparisons to data – </a:t>
            </a:r>
            <a:r>
              <a:rPr lang="en-US" sz="3200" dirty="0" err="1" smtClean="0">
                <a:solidFill>
                  <a:schemeClr val="bg1"/>
                </a:solidFill>
              </a:rPr>
              <a:t>Fluxnet</a:t>
            </a:r>
            <a:r>
              <a:rPr lang="en-US" sz="3200" dirty="0" smtClean="0">
                <a:solidFill>
                  <a:schemeClr val="bg1"/>
                </a:solidFill>
              </a:rPr>
              <a:t> sites across the globe</a:t>
            </a:r>
          </a:p>
        </p:txBody>
      </p:sp>
      <p:grpSp>
        <p:nvGrpSpPr>
          <p:cNvPr id="22" name="Group 21"/>
          <p:cNvGrpSpPr/>
          <p:nvPr/>
        </p:nvGrpSpPr>
        <p:grpSpPr>
          <a:xfrm>
            <a:off x="8145977" y="677219"/>
            <a:ext cx="990600" cy="725332"/>
            <a:chOff x="4359058" y="2590800"/>
            <a:chExt cx="2229632" cy="1792132"/>
          </a:xfrm>
        </p:grpSpPr>
        <p:cxnSp>
          <p:nvCxnSpPr>
            <p:cNvPr id="23" name="Straight Connector 22"/>
            <p:cNvCxnSpPr/>
            <p:nvPr/>
          </p:nvCxnSpPr>
          <p:spPr>
            <a:xfrm>
              <a:off x="5410200" y="2819400"/>
              <a:ext cx="0" cy="1382712"/>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674290" y="3530797"/>
              <a:ext cx="15657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4839216" y="3497759"/>
              <a:ext cx="1332984" cy="762000"/>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4686816" y="2839441"/>
              <a:ext cx="1565753" cy="13827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59058" y="2590800"/>
              <a:ext cx="2229632" cy="179213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35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81940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	Application to CO</a:t>
            </a:r>
            <a:r>
              <a:rPr lang="en-US" sz="3200" baseline="-25000" dirty="0" smtClean="0">
                <a:solidFill>
                  <a:schemeClr val="bg1"/>
                </a:solidFill>
              </a:rPr>
              <a:t>2</a:t>
            </a:r>
            <a:r>
              <a:rPr lang="en-US" sz="3200" dirty="0" smtClean="0">
                <a:solidFill>
                  <a:schemeClr val="bg1"/>
                </a:solidFill>
              </a:rPr>
              <a:t> fertilization</a:t>
            </a:r>
            <a:endParaRPr lang="en-US" dirty="0" smtClean="0">
              <a:solidFill>
                <a:schemeClr val="bg1"/>
              </a:solidFill>
            </a:endParaRPr>
          </a:p>
        </p:txBody>
      </p:sp>
    </p:spTree>
    <p:extLst>
      <p:ext uri="{BB962C8B-B14F-4D97-AF65-F5344CB8AC3E}">
        <p14:creationId xmlns:p14="http://schemas.microsoft.com/office/powerpoint/2010/main" val="295838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976643" y="2564547"/>
            <a:ext cx="7710157" cy="14740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133" name="Rectangle 132"/>
          <p:cNvSpPr/>
          <p:nvPr/>
        </p:nvSpPr>
        <p:spPr>
          <a:xfrm>
            <a:off x="977440" y="3487415"/>
            <a:ext cx="7709359" cy="372532"/>
          </a:xfrm>
          <a:prstGeom prst="rect">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252" name="Rectangle 251"/>
          <p:cNvSpPr/>
          <p:nvPr/>
        </p:nvSpPr>
        <p:spPr bwMode="auto">
          <a:xfrm flipV="1">
            <a:off x="2209800" y="2083653"/>
            <a:ext cx="3048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3" name="Rectangle 252"/>
          <p:cNvSpPr/>
          <p:nvPr/>
        </p:nvSpPr>
        <p:spPr bwMode="auto">
          <a:xfrm flipV="1">
            <a:off x="1295400" y="2083653"/>
            <a:ext cx="3048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13" name="TextBox 112"/>
          <p:cNvSpPr txBox="1"/>
          <p:nvPr/>
        </p:nvSpPr>
        <p:spPr>
          <a:xfrm>
            <a:off x="0" y="0"/>
            <a:ext cx="78486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ESS allocation example: N-limited plant</a:t>
            </a:r>
            <a:endParaRPr lang="en-US" sz="3200" dirty="0">
              <a:solidFill>
                <a:schemeClr val="bg1"/>
              </a:solidFill>
            </a:endParaRPr>
          </a:p>
        </p:txBody>
      </p:sp>
      <p:sp>
        <p:nvSpPr>
          <p:cNvPr id="115" name="TextBox 114"/>
          <p:cNvSpPr txBox="1"/>
          <p:nvPr/>
        </p:nvSpPr>
        <p:spPr>
          <a:xfrm>
            <a:off x="0" y="572869"/>
            <a:ext cx="685800" cy="646331"/>
          </a:xfrm>
          <a:prstGeom prst="rect">
            <a:avLst/>
          </a:prstGeom>
          <a:noFill/>
        </p:spPr>
        <p:txBody>
          <a:bodyPr wrap="square" rtlCol="0">
            <a:spAutoFit/>
          </a:bodyPr>
          <a:lstStyle/>
          <a:p>
            <a:r>
              <a:rPr lang="en-US" sz="3600" b="1" dirty="0" smtClean="0">
                <a:solidFill>
                  <a:srgbClr val="FF0000"/>
                </a:solidFill>
                <a:latin typeface="Script MT Bold" pitchFamily="66" charset="0"/>
              </a:rPr>
              <a:t>N</a:t>
            </a:r>
            <a:endParaRPr lang="en-US" sz="2400" b="1" dirty="0">
              <a:solidFill>
                <a:srgbClr val="FF0000"/>
              </a:solidFill>
              <a:latin typeface="Script MT Bold" pitchFamily="66" charset="0"/>
            </a:endParaRPr>
          </a:p>
        </p:txBody>
      </p:sp>
      <p:grpSp>
        <p:nvGrpSpPr>
          <p:cNvPr id="126" name="Group 125"/>
          <p:cNvGrpSpPr/>
          <p:nvPr/>
        </p:nvGrpSpPr>
        <p:grpSpPr>
          <a:xfrm>
            <a:off x="8153400" y="0"/>
            <a:ext cx="990600" cy="725332"/>
            <a:chOff x="4359058" y="2590800"/>
            <a:chExt cx="2229632" cy="1792132"/>
          </a:xfrm>
        </p:grpSpPr>
        <p:cxnSp>
          <p:nvCxnSpPr>
            <p:cNvPr id="117" name="Straight Connector 116"/>
            <p:cNvCxnSpPr/>
            <p:nvPr/>
          </p:nvCxnSpPr>
          <p:spPr>
            <a:xfrm>
              <a:off x="5410200" y="2819400"/>
              <a:ext cx="0" cy="1382712"/>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4674290" y="3530797"/>
              <a:ext cx="15657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9" name="Freeform 118"/>
            <p:cNvSpPr/>
            <p:nvPr/>
          </p:nvSpPr>
          <p:spPr>
            <a:xfrm>
              <a:off x="4839216" y="3497759"/>
              <a:ext cx="1332984" cy="762000"/>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Rectangle 119"/>
            <p:cNvSpPr/>
            <p:nvPr/>
          </p:nvSpPr>
          <p:spPr>
            <a:xfrm>
              <a:off x="4686816" y="2839441"/>
              <a:ext cx="1565753" cy="13827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4359058" y="2590800"/>
              <a:ext cx="2229632" cy="179213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bwMode="auto">
          <a:xfrm flipV="1">
            <a:off x="3124200" y="2057400"/>
            <a:ext cx="3048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135" name="Group 77"/>
          <p:cNvGrpSpPr/>
          <p:nvPr/>
        </p:nvGrpSpPr>
        <p:grpSpPr>
          <a:xfrm>
            <a:off x="1026209" y="1524000"/>
            <a:ext cx="822960" cy="545592"/>
            <a:chOff x="609600" y="3048000"/>
            <a:chExt cx="822960" cy="545592"/>
          </a:xfrm>
        </p:grpSpPr>
        <p:sp>
          <p:nvSpPr>
            <p:cNvPr id="143" name="Rectangle 142"/>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44" name="Rectangle 143"/>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45" name="Rectangle 144"/>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148" name="Rectangle 147"/>
          <p:cNvSpPr/>
          <p:nvPr/>
        </p:nvSpPr>
        <p:spPr>
          <a:xfrm rot="10800000" flipV="1">
            <a:off x="1026209" y="2705099"/>
            <a:ext cx="822960" cy="419104"/>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49" name="Rectangle 148"/>
          <p:cNvSpPr/>
          <p:nvPr/>
        </p:nvSpPr>
        <p:spPr>
          <a:xfrm>
            <a:off x="1029257" y="1524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1" name="Rectangle 150"/>
          <p:cNvSpPr/>
          <p:nvPr/>
        </p:nvSpPr>
        <p:spPr>
          <a:xfrm>
            <a:off x="1193849" y="1703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2" name="Rectangle 151"/>
          <p:cNvSpPr/>
          <p:nvPr/>
        </p:nvSpPr>
        <p:spPr>
          <a:xfrm>
            <a:off x="1297481" y="1886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56" name="Straight Arrow Connector 155"/>
          <p:cNvCxnSpPr/>
          <p:nvPr/>
        </p:nvCxnSpPr>
        <p:spPr>
          <a:xfrm rot="5400000">
            <a:off x="1362283" y="1797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7" name="Group 77"/>
          <p:cNvGrpSpPr/>
          <p:nvPr/>
        </p:nvGrpSpPr>
        <p:grpSpPr>
          <a:xfrm>
            <a:off x="1952801" y="1524000"/>
            <a:ext cx="822960" cy="545592"/>
            <a:chOff x="609600" y="3048000"/>
            <a:chExt cx="822960" cy="545592"/>
          </a:xfrm>
        </p:grpSpPr>
        <p:sp>
          <p:nvSpPr>
            <p:cNvPr id="158" name="Rectangle 157"/>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59" name="Rectangle 158"/>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60" name="Rectangle 159"/>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163" name="Rectangle 162"/>
          <p:cNvSpPr/>
          <p:nvPr/>
        </p:nvSpPr>
        <p:spPr>
          <a:xfrm rot="10800000" flipV="1">
            <a:off x="1952801" y="2705099"/>
            <a:ext cx="822960" cy="419104"/>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67" name="Rectangle 166"/>
          <p:cNvSpPr/>
          <p:nvPr/>
        </p:nvSpPr>
        <p:spPr>
          <a:xfrm>
            <a:off x="1955849" y="1524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1" name="Rectangle 170"/>
          <p:cNvSpPr/>
          <p:nvPr/>
        </p:nvSpPr>
        <p:spPr>
          <a:xfrm>
            <a:off x="2120441" y="1703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2" name="Rectangle 171"/>
          <p:cNvSpPr/>
          <p:nvPr/>
        </p:nvSpPr>
        <p:spPr>
          <a:xfrm>
            <a:off x="2224073" y="1886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01" name="Straight Arrow Connector 200"/>
          <p:cNvCxnSpPr/>
          <p:nvPr/>
        </p:nvCxnSpPr>
        <p:spPr>
          <a:xfrm rot="5400000">
            <a:off x="2288875" y="1797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632192" y="1676400"/>
            <a:ext cx="826008" cy="1303835"/>
            <a:chOff x="7632192" y="1676400"/>
            <a:chExt cx="826008" cy="1303835"/>
          </a:xfrm>
        </p:grpSpPr>
        <p:sp>
          <p:nvSpPr>
            <p:cNvPr id="203" name="Rectangle 202"/>
            <p:cNvSpPr/>
            <p:nvPr/>
          </p:nvSpPr>
          <p:spPr bwMode="auto">
            <a:xfrm flipV="1">
              <a:off x="8001000" y="2065835"/>
              <a:ext cx="1143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204" name="Group 77"/>
            <p:cNvGrpSpPr/>
            <p:nvPr/>
          </p:nvGrpSpPr>
          <p:grpSpPr>
            <a:xfrm>
              <a:off x="7632192" y="1676400"/>
              <a:ext cx="822960" cy="362712"/>
              <a:chOff x="609600" y="3048000"/>
              <a:chExt cx="822960" cy="362712"/>
            </a:xfrm>
          </p:grpSpPr>
          <p:sp>
            <p:nvSpPr>
              <p:cNvPr id="214" name="Rectangle 213"/>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15" name="Rectangle 214"/>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06" name="Rectangle 205"/>
            <p:cNvSpPr/>
            <p:nvPr/>
          </p:nvSpPr>
          <p:spPr>
            <a:xfrm rot="10800000" flipV="1">
              <a:off x="7632192" y="2713534"/>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07" name="Rectangle 206"/>
            <p:cNvSpPr/>
            <p:nvPr/>
          </p:nvSpPr>
          <p:spPr>
            <a:xfrm>
              <a:off x="7635240" y="16764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8" name="Rectangle 207"/>
            <p:cNvSpPr/>
            <p:nvPr/>
          </p:nvSpPr>
          <p:spPr>
            <a:xfrm>
              <a:off x="7799832" y="18562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13" name="Straight Arrow Connector 212"/>
            <p:cNvCxnSpPr/>
            <p:nvPr/>
          </p:nvCxnSpPr>
          <p:spPr>
            <a:xfrm rot="5400000">
              <a:off x="7968266" y="19499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7" name="Group 77"/>
          <p:cNvGrpSpPr/>
          <p:nvPr/>
        </p:nvGrpSpPr>
        <p:grpSpPr>
          <a:xfrm>
            <a:off x="2855009" y="1524000"/>
            <a:ext cx="822960" cy="545592"/>
            <a:chOff x="609600" y="3048000"/>
            <a:chExt cx="822960" cy="545592"/>
          </a:xfrm>
        </p:grpSpPr>
        <p:sp>
          <p:nvSpPr>
            <p:cNvPr id="218" name="Rectangle 217"/>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19" name="Rectangle 218"/>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20" name="Rectangle 219"/>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22" name="Rectangle 221"/>
          <p:cNvSpPr/>
          <p:nvPr/>
        </p:nvSpPr>
        <p:spPr>
          <a:xfrm rot="10800000" flipV="1">
            <a:off x="2855009" y="2705099"/>
            <a:ext cx="822960" cy="419104"/>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23" name="Rectangle 222"/>
          <p:cNvSpPr/>
          <p:nvPr/>
        </p:nvSpPr>
        <p:spPr>
          <a:xfrm>
            <a:off x="2858057" y="1524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4" name="Rectangle 223"/>
          <p:cNvSpPr/>
          <p:nvPr/>
        </p:nvSpPr>
        <p:spPr>
          <a:xfrm>
            <a:off x="3022649" y="1703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5" name="Rectangle 224"/>
          <p:cNvSpPr/>
          <p:nvPr/>
        </p:nvSpPr>
        <p:spPr>
          <a:xfrm>
            <a:off x="3126281" y="1886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29" name="Straight Arrow Connector 228"/>
          <p:cNvCxnSpPr/>
          <p:nvPr/>
        </p:nvCxnSpPr>
        <p:spPr>
          <a:xfrm rot="5400000">
            <a:off x="3191083" y="1797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4" name="Rectangle 253"/>
          <p:cNvSpPr/>
          <p:nvPr/>
        </p:nvSpPr>
        <p:spPr bwMode="auto">
          <a:xfrm flipV="1">
            <a:off x="4929583" y="2083653"/>
            <a:ext cx="3048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5" name="Rectangle 254"/>
          <p:cNvSpPr/>
          <p:nvPr/>
        </p:nvSpPr>
        <p:spPr bwMode="auto">
          <a:xfrm flipV="1">
            <a:off x="4015183" y="2083653"/>
            <a:ext cx="3048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56" name="Rectangle 255"/>
          <p:cNvSpPr/>
          <p:nvPr/>
        </p:nvSpPr>
        <p:spPr bwMode="auto">
          <a:xfrm flipV="1">
            <a:off x="5843983" y="2057400"/>
            <a:ext cx="3048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257" name="Group 77"/>
          <p:cNvGrpSpPr/>
          <p:nvPr/>
        </p:nvGrpSpPr>
        <p:grpSpPr>
          <a:xfrm>
            <a:off x="3745992" y="1524000"/>
            <a:ext cx="822960" cy="545592"/>
            <a:chOff x="609600" y="3048000"/>
            <a:chExt cx="822960" cy="545592"/>
          </a:xfrm>
        </p:grpSpPr>
        <p:sp>
          <p:nvSpPr>
            <p:cNvPr id="258" name="Rectangle 257"/>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59" name="Rectangle 258"/>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60" name="Rectangle 259"/>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61" name="Rectangle 260"/>
          <p:cNvSpPr/>
          <p:nvPr/>
        </p:nvSpPr>
        <p:spPr>
          <a:xfrm rot="10800000" flipV="1">
            <a:off x="3745992" y="2705099"/>
            <a:ext cx="822960" cy="419104"/>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62" name="Rectangle 261"/>
          <p:cNvSpPr/>
          <p:nvPr/>
        </p:nvSpPr>
        <p:spPr>
          <a:xfrm>
            <a:off x="3749040" y="1524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3" name="Rectangle 262"/>
          <p:cNvSpPr/>
          <p:nvPr/>
        </p:nvSpPr>
        <p:spPr>
          <a:xfrm>
            <a:off x="3913632" y="1703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4" name="Rectangle 263"/>
          <p:cNvSpPr/>
          <p:nvPr/>
        </p:nvSpPr>
        <p:spPr>
          <a:xfrm>
            <a:off x="4017264" y="1886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65" name="Straight Arrow Connector 264"/>
          <p:cNvCxnSpPr/>
          <p:nvPr/>
        </p:nvCxnSpPr>
        <p:spPr>
          <a:xfrm rot="5400000">
            <a:off x="4082066" y="1797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66" name="Group 77"/>
          <p:cNvGrpSpPr/>
          <p:nvPr/>
        </p:nvGrpSpPr>
        <p:grpSpPr>
          <a:xfrm>
            <a:off x="4672584" y="1524000"/>
            <a:ext cx="822960" cy="545592"/>
            <a:chOff x="609600" y="3048000"/>
            <a:chExt cx="822960" cy="545592"/>
          </a:xfrm>
        </p:grpSpPr>
        <p:sp>
          <p:nvSpPr>
            <p:cNvPr id="267" name="Rectangle 266"/>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68" name="Rectangle 267"/>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69" name="Rectangle 268"/>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70" name="Rectangle 269"/>
          <p:cNvSpPr/>
          <p:nvPr/>
        </p:nvSpPr>
        <p:spPr>
          <a:xfrm rot="10800000" flipV="1">
            <a:off x="4672584" y="2705099"/>
            <a:ext cx="822960" cy="419104"/>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71" name="Rectangle 270"/>
          <p:cNvSpPr/>
          <p:nvPr/>
        </p:nvSpPr>
        <p:spPr>
          <a:xfrm>
            <a:off x="4675632" y="1524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2" name="Rectangle 271"/>
          <p:cNvSpPr/>
          <p:nvPr/>
        </p:nvSpPr>
        <p:spPr>
          <a:xfrm>
            <a:off x="4840224" y="1703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3" name="Rectangle 272"/>
          <p:cNvSpPr/>
          <p:nvPr/>
        </p:nvSpPr>
        <p:spPr>
          <a:xfrm>
            <a:off x="4943856" y="1886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74" name="Straight Arrow Connector 273"/>
          <p:cNvCxnSpPr/>
          <p:nvPr/>
        </p:nvCxnSpPr>
        <p:spPr>
          <a:xfrm rot="5400000">
            <a:off x="5008658" y="1797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75" name="Group 77"/>
          <p:cNvGrpSpPr/>
          <p:nvPr/>
        </p:nvGrpSpPr>
        <p:grpSpPr>
          <a:xfrm>
            <a:off x="5574792" y="1524000"/>
            <a:ext cx="822960" cy="545592"/>
            <a:chOff x="609600" y="3048000"/>
            <a:chExt cx="822960" cy="545592"/>
          </a:xfrm>
        </p:grpSpPr>
        <p:sp>
          <p:nvSpPr>
            <p:cNvPr id="276" name="Rectangle 275"/>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77" name="Rectangle 276"/>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78" name="Rectangle 277"/>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79" name="Rectangle 278"/>
          <p:cNvSpPr/>
          <p:nvPr/>
        </p:nvSpPr>
        <p:spPr>
          <a:xfrm rot="10800000" flipV="1">
            <a:off x="5574792" y="2705099"/>
            <a:ext cx="822960" cy="419104"/>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80" name="Rectangle 279"/>
          <p:cNvSpPr/>
          <p:nvPr/>
        </p:nvSpPr>
        <p:spPr>
          <a:xfrm>
            <a:off x="5577840" y="1524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1" name="Rectangle 280"/>
          <p:cNvSpPr/>
          <p:nvPr/>
        </p:nvSpPr>
        <p:spPr>
          <a:xfrm>
            <a:off x="5742432" y="1703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2" name="Rectangle 281"/>
          <p:cNvSpPr/>
          <p:nvPr/>
        </p:nvSpPr>
        <p:spPr>
          <a:xfrm>
            <a:off x="5846064" y="1886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284" name="Group 167"/>
          <p:cNvGrpSpPr/>
          <p:nvPr/>
        </p:nvGrpSpPr>
        <p:grpSpPr>
          <a:xfrm>
            <a:off x="228600" y="1730514"/>
            <a:ext cx="3505200" cy="5127486"/>
            <a:chOff x="685800" y="1683703"/>
            <a:chExt cx="3505200" cy="5127486"/>
          </a:xfrm>
        </p:grpSpPr>
        <p:sp>
          <p:nvSpPr>
            <p:cNvPr id="285" name="Rectangle 284"/>
            <p:cNvSpPr/>
            <p:nvPr/>
          </p:nvSpPr>
          <p:spPr>
            <a:xfrm rot="5400000">
              <a:off x="2514600" y="4426903"/>
              <a:ext cx="304800" cy="12192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86" name="Rectangle 285"/>
            <p:cNvSpPr/>
            <p:nvPr/>
          </p:nvSpPr>
          <p:spPr>
            <a:xfrm rot="5400000">
              <a:off x="2324100" y="4922203"/>
              <a:ext cx="304800" cy="8382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87" name="Rectangle 286"/>
            <p:cNvSpPr/>
            <p:nvPr/>
          </p:nvSpPr>
          <p:spPr>
            <a:xfrm rot="5400000">
              <a:off x="2171700" y="5379403"/>
              <a:ext cx="304800" cy="5334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88" name="Rectangle 287"/>
            <p:cNvSpPr/>
            <p:nvPr/>
          </p:nvSpPr>
          <p:spPr>
            <a:xfrm rot="5400000">
              <a:off x="2057400" y="5798503"/>
              <a:ext cx="304800" cy="3048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89" name="Rectangle 288"/>
            <p:cNvSpPr/>
            <p:nvPr/>
          </p:nvSpPr>
          <p:spPr>
            <a:xfrm rot="10800000">
              <a:off x="1676400" y="4884103"/>
              <a:ext cx="304800" cy="304800"/>
            </a:xfrm>
            <a:prstGeom prst="rect">
              <a:avLst/>
            </a:prstGeom>
            <a:solidFill>
              <a:schemeClr val="accent6">
                <a:lumMod val="75000"/>
              </a:schemeClr>
            </a:solidFill>
            <a:ln w="254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290" name="Rectangle 289"/>
            <p:cNvSpPr/>
            <p:nvPr/>
          </p:nvSpPr>
          <p:spPr>
            <a:xfrm rot="10800000">
              <a:off x="1676400" y="5188903"/>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91" name="Rectangle 290"/>
            <p:cNvSpPr/>
            <p:nvPr/>
          </p:nvSpPr>
          <p:spPr>
            <a:xfrm rot="10800000">
              <a:off x="1676400" y="5493703"/>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92" name="Rectangle 291"/>
            <p:cNvSpPr/>
            <p:nvPr/>
          </p:nvSpPr>
          <p:spPr>
            <a:xfrm rot="10800000">
              <a:off x="1676400" y="5798503"/>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93" name="TextBox 292"/>
            <p:cNvSpPr txBox="1"/>
            <p:nvPr/>
          </p:nvSpPr>
          <p:spPr>
            <a:xfrm>
              <a:off x="838200" y="6103303"/>
              <a:ext cx="1828800" cy="707886"/>
            </a:xfrm>
            <a:prstGeom prst="rect">
              <a:avLst/>
            </a:prstGeom>
            <a:noFill/>
          </p:spPr>
          <p:txBody>
            <a:bodyPr wrap="square" rtlCol="0">
              <a:spAutoFit/>
            </a:bodyPr>
            <a:lstStyle/>
            <a:p>
              <a:r>
                <a:rPr lang="en-US" sz="2000" b="1" dirty="0" smtClean="0">
                  <a:solidFill>
                    <a:schemeClr val="accent6">
                      <a:lumMod val="75000"/>
                    </a:schemeClr>
                  </a:solidFill>
                </a:rPr>
                <a:t>Root cost</a:t>
              </a:r>
            </a:p>
            <a:p>
              <a:r>
                <a:rPr lang="en-US" sz="2000" b="1" dirty="0" smtClean="0">
                  <a:solidFill>
                    <a:schemeClr val="accent6">
                      <a:lumMod val="75000"/>
                    </a:schemeClr>
                  </a:solidFill>
                </a:rPr>
                <a:t>(</a:t>
              </a:r>
              <a:r>
                <a:rPr lang="en-US" sz="2000" b="1" dirty="0" err="1" smtClean="0">
                  <a:solidFill>
                    <a:schemeClr val="accent6">
                      <a:lumMod val="75000"/>
                    </a:schemeClr>
                  </a:solidFill>
                </a:rPr>
                <a:t>gC</a:t>
              </a:r>
              <a:r>
                <a:rPr lang="en-US" sz="2000" b="1" dirty="0" smtClean="0">
                  <a:solidFill>
                    <a:schemeClr val="accent6">
                      <a:lumMod val="75000"/>
                    </a:schemeClr>
                  </a:solidFill>
                </a:rPr>
                <a:t>/year)</a:t>
              </a:r>
              <a:endParaRPr lang="en-US" sz="2000" b="1" dirty="0">
                <a:solidFill>
                  <a:schemeClr val="accent6">
                    <a:lumMod val="75000"/>
                  </a:schemeClr>
                </a:solidFill>
              </a:endParaRPr>
            </a:p>
          </p:txBody>
        </p:sp>
        <p:sp>
          <p:nvSpPr>
            <p:cNvPr id="294" name="TextBox 293"/>
            <p:cNvSpPr txBox="1"/>
            <p:nvPr/>
          </p:nvSpPr>
          <p:spPr>
            <a:xfrm>
              <a:off x="685800" y="4230383"/>
              <a:ext cx="3276600" cy="400110"/>
            </a:xfrm>
            <a:prstGeom prst="rect">
              <a:avLst/>
            </a:prstGeom>
            <a:noFill/>
          </p:spPr>
          <p:txBody>
            <a:bodyPr wrap="square" rtlCol="0">
              <a:spAutoFit/>
            </a:bodyPr>
            <a:lstStyle/>
            <a:p>
              <a:r>
                <a:rPr lang="en-US" sz="2000" dirty="0" smtClean="0"/>
                <a:t>Competitive dominant (ESS)</a:t>
              </a:r>
              <a:endParaRPr lang="en-US" sz="2000" dirty="0"/>
            </a:p>
          </p:txBody>
        </p:sp>
        <p:sp>
          <p:nvSpPr>
            <p:cNvPr id="295" name="TextBox 294"/>
            <p:cNvSpPr txBox="1"/>
            <p:nvPr/>
          </p:nvSpPr>
          <p:spPr>
            <a:xfrm>
              <a:off x="1981200" y="6103303"/>
              <a:ext cx="2209800" cy="707886"/>
            </a:xfrm>
            <a:prstGeom prst="rect">
              <a:avLst/>
            </a:prstGeom>
            <a:noFill/>
          </p:spPr>
          <p:txBody>
            <a:bodyPr wrap="square" rtlCol="0">
              <a:spAutoFit/>
            </a:bodyPr>
            <a:lstStyle/>
            <a:p>
              <a:r>
                <a:rPr lang="en-US" sz="2000" b="1" dirty="0" smtClean="0">
                  <a:solidFill>
                    <a:srgbClr val="00B050"/>
                  </a:solidFill>
                </a:rPr>
                <a:t>Leaf productivity</a:t>
              </a:r>
            </a:p>
            <a:p>
              <a:r>
                <a:rPr lang="en-US" sz="2000" b="1" dirty="0" smtClean="0">
                  <a:solidFill>
                    <a:srgbClr val="00B050"/>
                  </a:solidFill>
                </a:rPr>
                <a:t>(</a:t>
              </a:r>
              <a:r>
                <a:rPr lang="en-US" sz="2000" b="1" dirty="0" err="1" smtClean="0">
                  <a:solidFill>
                    <a:srgbClr val="00B050"/>
                  </a:solidFill>
                </a:rPr>
                <a:t>gC</a:t>
              </a:r>
              <a:r>
                <a:rPr lang="en-US" sz="2000" b="1" dirty="0" smtClean="0">
                  <a:solidFill>
                    <a:srgbClr val="00B050"/>
                  </a:solidFill>
                </a:rPr>
                <a:t>/year)</a:t>
              </a:r>
            </a:p>
          </p:txBody>
        </p:sp>
        <p:sp>
          <p:nvSpPr>
            <p:cNvPr id="296" name="Curved Left Arrow 295"/>
            <p:cNvSpPr/>
            <p:nvPr/>
          </p:nvSpPr>
          <p:spPr>
            <a:xfrm>
              <a:off x="2209800" y="1683703"/>
              <a:ext cx="457200" cy="3733800"/>
            </a:xfrm>
            <a:prstGeom prst="curvedLef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297" name="Curved Right Arrow 296"/>
            <p:cNvSpPr/>
            <p:nvPr/>
          </p:nvSpPr>
          <p:spPr>
            <a:xfrm>
              <a:off x="1143000" y="2750503"/>
              <a:ext cx="457200" cy="27432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grpSp>
      <p:sp>
        <p:nvSpPr>
          <p:cNvPr id="298" name="Curved Right Arrow 297"/>
          <p:cNvSpPr/>
          <p:nvPr/>
        </p:nvSpPr>
        <p:spPr>
          <a:xfrm rot="10800000">
            <a:off x="1593869" y="2488347"/>
            <a:ext cx="457200" cy="27432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grpSp>
        <p:nvGrpSpPr>
          <p:cNvPr id="4" name="Group 3"/>
          <p:cNvGrpSpPr/>
          <p:nvPr/>
        </p:nvGrpSpPr>
        <p:grpSpPr>
          <a:xfrm>
            <a:off x="4648200" y="1219200"/>
            <a:ext cx="3315566" cy="5715000"/>
            <a:chOff x="4648200" y="1219200"/>
            <a:chExt cx="3315566" cy="5715000"/>
          </a:xfrm>
        </p:grpSpPr>
        <p:grpSp>
          <p:nvGrpSpPr>
            <p:cNvPr id="2" name="Group 1"/>
            <p:cNvGrpSpPr/>
            <p:nvPr/>
          </p:nvGrpSpPr>
          <p:grpSpPr>
            <a:xfrm>
              <a:off x="6184392" y="1219200"/>
              <a:ext cx="1238129" cy="2011682"/>
              <a:chOff x="6184392" y="1219200"/>
              <a:chExt cx="1238129" cy="2011682"/>
            </a:xfrm>
          </p:grpSpPr>
          <p:sp>
            <p:nvSpPr>
              <p:cNvPr id="231" name="Rectangle 230"/>
              <p:cNvSpPr/>
              <p:nvPr/>
            </p:nvSpPr>
            <p:spPr bwMode="auto">
              <a:xfrm flipV="1">
                <a:off x="6934200" y="2164080"/>
                <a:ext cx="120396"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232" name="Group 77"/>
              <p:cNvGrpSpPr/>
              <p:nvPr/>
            </p:nvGrpSpPr>
            <p:grpSpPr>
              <a:xfrm>
                <a:off x="6584321" y="1219200"/>
                <a:ext cx="822960" cy="551688"/>
                <a:chOff x="609600" y="2941320"/>
                <a:chExt cx="822960" cy="551688"/>
              </a:xfrm>
            </p:grpSpPr>
            <p:sp>
              <p:nvSpPr>
                <p:cNvPr id="249" name="Rectangle 248"/>
                <p:cNvSpPr/>
                <p:nvPr/>
              </p:nvSpPr>
              <p:spPr bwMode="auto">
                <a:xfrm flipV="1">
                  <a:off x="609600" y="294132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50" name="Rectangle 249"/>
                <p:cNvSpPr/>
                <p:nvPr/>
              </p:nvSpPr>
              <p:spPr bwMode="auto">
                <a:xfrm flipV="1">
                  <a:off x="609600" y="31242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51" name="Rectangle 250"/>
                <p:cNvSpPr/>
                <p:nvPr/>
              </p:nvSpPr>
              <p:spPr bwMode="auto">
                <a:xfrm flipV="1">
                  <a:off x="609600" y="331012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34" name="Rectangle 233"/>
              <p:cNvSpPr/>
              <p:nvPr/>
            </p:nvSpPr>
            <p:spPr>
              <a:xfrm rot="10800000" flipV="1">
                <a:off x="6599561" y="2697480"/>
                <a:ext cx="822960" cy="533402"/>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35" name="Rectangle 234"/>
              <p:cNvSpPr/>
              <p:nvPr/>
            </p:nvSpPr>
            <p:spPr>
              <a:xfrm>
                <a:off x="6587369" y="12192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6" name="Rectangle 235"/>
              <p:cNvSpPr/>
              <p:nvPr/>
            </p:nvSpPr>
            <p:spPr>
              <a:xfrm>
                <a:off x="6751961" y="140208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7" name="Rectangle 236"/>
              <p:cNvSpPr/>
              <p:nvPr/>
            </p:nvSpPr>
            <p:spPr>
              <a:xfrm>
                <a:off x="6855593" y="1588008"/>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2" name="Rectangle 241"/>
              <p:cNvSpPr/>
              <p:nvPr/>
            </p:nvSpPr>
            <p:spPr bwMode="auto">
              <a:xfrm flipV="1">
                <a:off x="6584321" y="177088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43" name="Rectangle 242"/>
              <p:cNvSpPr/>
              <p:nvPr/>
            </p:nvSpPr>
            <p:spPr bwMode="auto">
              <a:xfrm flipV="1">
                <a:off x="6584321" y="195376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44" name="Rectangle 243"/>
              <p:cNvSpPr/>
              <p:nvPr/>
            </p:nvSpPr>
            <p:spPr bwMode="auto">
              <a:xfrm flipV="1">
                <a:off x="6584321" y="213664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45" name="Rectangle 244"/>
              <p:cNvSpPr/>
              <p:nvPr/>
            </p:nvSpPr>
            <p:spPr>
              <a:xfrm>
                <a:off x="6937889" y="1770888"/>
                <a:ext cx="10972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6" name="Rectangle 245"/>
              <p:cNvSpPr/>
              <p:nvPr/>
            </p:nvSpPr>
            <p:spPr>
              <a:xfrm>
                <a:off x="6965321" y="1953768"/>
                <a:ext cx="6400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7" name="Rectangle 246"/>
              <p:cNvSpPr/>
              <p:nvPr/>
            </p:nvSpPr>
            <p:spPr>
              <a:xfrm>
                <a:off x="6974465" y="2133600"/>
                <a:ext cx="36576"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48" name="Straight Arrow Connector 247"/>
              <p:cNvCxnSpPr/>
              <p:nvPr/>
            </p:nvCxnSpPr>
            <p:spPr>
              <a:xfrm rot="5400000">
                <a:off x="6720687" y="1767046"/>
                <a:ext cx="109728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rot="5400000">
                <a:off x="5910866" y="1797526"/>
                <a:ext cx="548640" cy="1588"/>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01" name="Group 44"/>
            <p:cNvGrpSpPr/>
            <p:nvPr/>
          </p:nvGrpSpPr>
          <p:grpSpPr>
            <a:xfrm rot="5400000">
              <a:off x="5296766" y="4784937"/>
              <a:ext cx="1219200" cy="1219200"/>
              <a:chOff x="1219200" y="3071336"/>
              <a:chExt cx="1219200" cy="1219200"/>
            </a:xfrm>
            <a:solidFill>
              <a:srgbClr val="00B050"/>
            </a:solidFill>
          </p:grpSpPr>
          <p:sp>
            <p:nvSpPr>
              <p:cNvPr id="308" name="Rectangle 307"/>
              <p:cNvSpPr/>
              <p:nvPr/>
            </p:nvSpPr>
            <p:spPr>
              <a:xfrm>
                <a:off x="1219200" y="3071336"/>
                <a:ext cx="304800" cy="12192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09" name="Rectangle 308"/>
              <p:cNvSpPr/>
              <p:nvPr/>
            </p:nvSpPr>
            <p:spPr>
              <a:xfrm>
                <a:off x="1524000" y="3452336"/>
                <a:ext cx="304800" cy="8382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10" name="Rectangle 309"/>
              <p:cNvSpPr/>
              <p:nvPr/>
            </p:nvSpPr>
            <p:spPr>
              <a:xfrm>
                <a:off x="1828800" y="3757136"/>
                <a:ext cx="304800" cy="5334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11" name="Rectangle 310"/>
              <p:cNvSpPr/>
              <p:nvPr/>
            </p:nvSpPr>
            <p:spPr>
              <a:xfrm>
                <a:off x="2133600" y="3985736"/>
                <a:ext cx="304800" cy="3048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302" name="Rectangle 301"/>
            <p:cNvSpPr/>
            <p:nvPr/>
          </p:nvSpPr>
          <p:spPr>
            <a:xfrm rot="5400000">
              <a:off x="5220566" y="6080337"/>
              <a:ext cx="304800" cy="1524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03" name="Rectangle 302"/>
            <p:cNvSpPr/>
            <p:nvPr/>
          </p:nvSpPr>
          <p:spPr>
            <a:xfrm rot="10800000">
              <a:off x="4915766" y="4784937"/>
              <a:ext cx="304800" cy="304800"/>
            </a:xfrm>
            <a:prstGeom prst="rect">
              <a:avLst/>
            </a:prstGeom>
            <a:solidFill>
              <a:schemeClr val="accent6">
                <a:lumMod val="75000"/>
              </a:schemeClr>
            </a:solidFill>
            <a:ln w="254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304" name="Rectangle 303"/>
            <p:cNvSpPr/>
            <p:nvPr/>
          </p:nvSpPr>
          <p:spPr>
            <a:xfrm rot="10800000">
              <a:off x="4915766" y="5089737"/>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05" name="Rectangle 304"/>
            <p:cNvSpPr/>
            <p:nvPr/>
          </p:nvSpPr>
          <p:spPr>
            <a:xfrm rot="10800000">
              <a:off x="4915766" y="5394537"/>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06" name="Rectangle 305"/>
            <p:cNvSpPr/>
            <p:nvPr/>
          </p:nvSpPr>
          <p:spPr>
            <a:xfrm rot="10800000">
              <a:off x="4915766" y="5699337"/>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07" name="Rectangle 306"/>
            <p:cNvSpPr/>
            <p:nvPr/>
          </p:nvSpPr>
          <p:spPr>
            <a:xfrm rot="10800000">
              <a:off x="4915767" y="6004137"/>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12" name="Curved Right Arrow 311"/>
            <p:cNvSpPr/>
            <p:nvPr/>
          </p:nvSpPr>
          <p:spPr>
            <a:xfrm rot="2047172">
              <a:off x="5222027" y="2322134"/>
              <a:ext cx="553129" cy="3015739"/>
            </a:xfrm>
            <a:prstGeom prst="curvedRightArrow">
              <a:avLst/>
            </a:prstGeom>
            <a:solidFill>
              <a:srgbClr val="0070C0"/>
            </a:solid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300" name="TextBox 299"/>
            <p:cNvSpPr txBox="1"/>
            <p:nvPr/>
          </p:nvSpPr>
          <p:spPr>
            <a:xfrm>
              <a:off x="4724400" y="4305196"/>
              <a:ext cx="3239366" cy="435436"/>
            </a:xfrm>
            <a:prstGeom prst="rect">
              <a:avLst/>
            </a:prstGeom>
            <a:noFill/>
          </p:spPr>
          <p:txBody>
            <a:bodyPr wrap="square" rtlCol="0">
              <a:spAutoFit/>
            </a:bodyPr>
            <a:lstStyle/>
            <a:p>
              <a:r>
                <a:rPr lang="en-US" sz="2400" dirty="0" smtClean="0"/>
                <a:t>More roots </a:t>
              </a:r>
              <a:endParaRPr lang="en-US" sz="2400" dirty="0"/>
            </a:p>
          </p:txBody>
        </p:sp>
        <p:sp>
          <p:nvSpPr>
            <p:cNvPr id="313" name="TextBox 312"/>
            <p:cNvSpPr txBox="1"/>
            <p:nvPr/>
          </p:nvSpPr>
          <p:spPr>
            <a:xfrm>
              <a:off x="4648200" y="6410980"/>
              <a:ext cx="2209800" cy="523220"/>
            </a:xfrm>
            <a:prstGeom prst="rect">
              <a:avLst/>
            </a:prstGeom>
            <a:noFill/>
            <a:ln w="25400">
              <a:noFill/>
            </a:ln>
          </p:spPr>
          <p:txBody>
            <a:bodyPr wrap="square" rtlCol="0">
              <a:spAutoFit/>
            </a:bodyPr>
            <a:lstStyle/>
            <a:p>
              <a:r>
                <a:rPr lang="en-US" sz="1400" dirty="0" smtClean="0"/>
                <a:t>Holds leaves more costly than they are worth</a:t>
              </a:r>
              <a:endParaRPr lang="en-US" sz="1400" dirty="0"/>
            </a:p>
          </p:txBody>
        </p:sp>
      </p:grpSp>
      <p:grpSp>
        <p:nvGrpSpPr>
          <p:cNvPr id="314" name="Group 313"/>
          <p:cNvGrpSpPr/>
          <p:nvPr/>
        </p:nvGrpSpPr>
        <p:grpSpPr>
          <a:xfrm>
            <a:off x="7239000" y="4278968"/>
            <a:ext cx="3657600" cy="1664632"/>
            <a:chOff x="6553200" y="4278968"/>
            <a:chExt cx="3657600" cy="1664632"/>
          </a:xfrm>
        </p:grpSpPr>
        <p:sp>
          <p:nvSpPr>
            <p:cNvPr id="315" name="TextBox 314"/>
            <p:cNvSpPr txBox="1"/>
            <p:nvPr/>
          </p:nvSpPr>
          <p:spPr>
            <a:xfrm>
              <a:off x="6934200" y="4278968"/>
              <a:ext cx="3276600" cy="461665"/>
            </a:xfrm>
            <a:prstGeom prst="rect">
              <a:avLst/>
            </a:prstGeom>
            <a:noFill/>
          </p:spPr>
          <p:txBody>
            <a:bodyPr wrap="square" rtlCol="0">
              <a:spAutoFit/>
            </a:bodyPr>
            <a:lstStyle/>
            <a:p>
              <a:r>
                <a:rPr lang="en-US" sz="2400" dirty="0" smtClean="0"/>
                <a:t>Less roots </a:t>
              </a:r>
              <a:endParaRPr lang="en-US" sz="2400" dirty="0"/>
            </a:p>
          </p:txBody>
        </p:sp>
        <p:grpSp>
          <p:nvGrpSpPr>
            <p:cNvPr id="316" name="Group 44"/>
            <p:cNvGrpSpPr/>
            <p:nvPr/>
          </p:nvGrpSpPr>
          <p:grpSpPr>
            <a:xfrm rot="5400000">
              <a:off x="7315200" y="4507568"/>
              <a:ext cx="609600" cy="1219200"/>
              <a:chOff x="1219200" y="3071336"/>
              <a:chExt cx="609600" cy="1219200"/>
            </a:xfrm>
            <a:solidFill>
              <a:srgbClr val="00B050"/>
            </a:solidFill>
          </p:grpSpPr>
          <p:sp>
            <p:nvSpPr>
              <p:cNvPr id="321" name="Rectangle 320"/>
              <p:cNvSpPr/>
              <p:nvPr/>
            </p:nvSpPr>
            <p:spPr>
              <a:xfrm>
                <a:off x="1219200" y="3071336"/>
                <a:ext cx="304800" cy="12192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2" name="Rectangle 321"/>
              <p:cNvSpPr/>
              <p:nvPr/>
            </p:nvSpPr>
            <p:spPr>
              <a:xfrm>
                <a:off x="1524000" y="3452336"/>
                <a:ext cx="304800" cy="838200"/>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317" name="Group 224"/>
            <p:cNvGrpSpPr/>
            <p:nvPr/>
          </p:nvGrpSpPr>
          <p:grpSpPr>
            <a:xfrm>
              <a:off x="6629400" y="4812368"/>
              <a:ext cx="304800" cy="609600"/>
              <a:chOff x="7086600" y="3177434"/>
              <a:chExt cx="304800" cy="609600"/>
            </a:xfrm>
          </p:grpSpPr>
          <p:sp>
            <p:nvSpPr>
              <p:cNvPr id="319" name="Rectangle 318"/>
              <p:cNvSpPr/>
              <p:nvPr/>
            </p:nvSpPr>
            <p:spPr>
              <a:xfrm rot="10800000">
                <a:off x="7086600" y="3177434"/>
                <a:ext cx="304800" cy="304800"/>
              </a:xfrm>
              <a:prstGeom prst="rect">
                <a:avLst/>
              </a:prstGeom>
              <a:solidFill>
                <a:schemeClr val="accent6">
                  <a:lumMod val="75000"/>
                </a:schemeClr>
              </a:solidFill>
              <a:ln w="254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320" name="Rectangle 319"/>
              <p:cNvSpPr/>
              <p:nvPr/>
            </p:nvSpPr>
            <p:spPr>
              <a:xfrm rot="10800000">
                <a:off x="7086600" y="3482234"/>
                <a:ext cx="304800" cy="304800"/>
              </a:xfrm>
              <a:prstGeom prst="rect">
                <a:avLst/>
              </a:prstGeom>
              <a:solidFill>
                <a:schemeClr val="accent6">
                  <a:lumMod val="75000"/>
                </a:schemeClr>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318" name="TextBox 317"/>
            <p:cNvSpPr txBox="1"/>
            <p:nvPr/>
          </p:nvSpPr>
          <p:spPr>
            <a:xfrm>
              <a:off x="6553200" y="5420380"/>
              <a:ext cx="1676400" cy="523220"/>
            </a:xfrm>
            <a:prstGeom prst="rect">
              <a:avLst/>
            </a:prstGeom>
            <a:noFill/>
            <a:ln w="25400">
              <a:noFill/>
            </a:ln>
          </p:spPr>
          <p:txBody>
            <a:bodyPr wrap="square" rtlCol="0">
              <a:spAutoFit/>
            </a:bodyPr>
            <a:lstStyle/>
            <a:p>
              <a:r>
                <a:rPr lang="en-US" sz="1400" dirty="0" smtClean="0"/>
                <a:t>Missing productive leaves</a:t>
              </a:r>
              <a:endParaRPr lang="en-US" sz="1400" dirty="0"/>
            </a:p>
          </p:txBody>
        </p:sp>
      </p:grpSp>
      <p:sp>
        <p:nvSpPr>
          <p:cNvPr id="323" name="Curved Right Arrow 322"/>
          <p:cNvSpPr/>
          <p:nvPr/>
        </p:nvSpPr>
        <p:spPr>
          <a:xfrm rot="631647">
            <a:off x="7101852" y="2687094"/>
            <a:ext cx="457200" cy="2538172"/>
          </a:xfrm>
          <a:prstGeom prst="curvedRightArrow">
            <a:avLst/>
          </a:prstGeom>
          <a:solidFill>
            <a:srgbClr val="0070C0"/>
          </a:solidFill>
          <a:ln w="254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324" name="Rectangle 323"/>
          <p:cNvSpPr/>
          <p:nvPr/>
        </p:nvSpPr>
        <p:spPr>
          <a:xfrm>
            <a:off x="1066800" y="5791200"/>
            <a:ext cx="9906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extBox 324"/>
          <p:cNvSpPr txBox="1"/>
          <p:nvPr/>
        </p:nvSpPr>
        <p:spPr>
          <a:xfrm>
            <a:off x="381000" y="3013501"/>
            <a:ext cx="8382000" cy="830997"/>
          </a:xfrm>
          <a:prstGeom prst="rect">
            <a:avLst/>
          </a:prstGeom>
          <a:solidFill>
            <a:schemeClr val="bg1">
              <a:lumMod val="50000"/>
            </a:schemeClr>
          </a:solidFill>
        </p:spPr>
        <p:txBody>
          <a:bodyPr wrap="square" rtlCol="0">
            <a:spAutoFit/>
          </a:bodyPr>
          <a:lstStyle/>
          <a:p>
            <a:r>
              <a:rPr lang="en-US" sz="2400" dirty="0" smtClean="0">
                <a:solidFill>
                  <a:schemeClr val="bg1"/>
                </a:solidFill>
              </a:rPr>
              <a:t>Competitive, nitrogen-limited plants invest in fine roots at a level that cancels the productivity of the least productive leaf.</a:t>
            </a:r>
            <a:r>
              <a:rPr lang="en-US" dirty="0" smtClean="0">
                <a:solidFill>
                  <a:schemeClr val="bg1"/>
                </a:solidFill>
              </a:rPr>
              <a:t> </a:t>
            </a:r>
            <a:endParaRPr lang="en-US" dirty="0">
              <a:solidFill>
                <a:schemeClr val="bg1"/>
              </a:solidFill>
            </a:endParaRPr>
          </a:p>
        </p:txBody>
      </p:sp>
    </p:spTree>
    <p:custDataLst>
      <p:tags r:id="rId1"/>
    </p:custDataLst>
    <p:extLst>
      <p:ext uri="{BB962C8B-B14F-4D97-AF65-F5344CB8AC3E}">
        <p14:creationId xmlns:p14="http://schemas.microsoft.com/office/powerpoint/2010/main" val="26919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P spid="323" grpId="0" animBg="1"/>
      <p:bldP spid="324" grpId="0" animBg="1"/>
      <p:bldP spid="3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CO</a:t>
            </a:r>
            <a:r>
              <a:rPr lang="en-US" sz="3200" baseline="-25000" dirty="0" smtClean="0">
                <a:solidFill>
                  <a:schemeClr val="bg1"/>
                </a:solidFill>
              </a:rPr>
              <a:t>2</a:t>
            </a:r>
            <a:r>
              <a:rPr lang="en-US" sz="3200" dirty="0" smtClean="0">
                <a:solidFill>
                  <a:schemeClr val="bg1"/>
                </a:solidFill>
              </a:rPr>
              <a:t> fertilization experiments:</a:t>
            </a:r>
          </a:p>
          <a:p>
            <a:r>
              <a:rPr lang="en-US" sz="3200" dirty="0" smtClean="0">
                <a:solidFill>
                  <a:schemeClr val="bg1"/>
                </a:solidFill>
              </a:rPr>
              <a:t>Leaf level effects consistent </a:t>
            </a:r>
          </a:p>
        </p:txBody>
      </p:sp>
      <p:grpSp>
        <p:nvGrpSpPr>
          <p:cNvPr id="11" name="Group 10"/>
          <p:cNvGrpSpPr/>
          <p:nvPr/>
        </p:nvGrpSpPr>
        <p:grpSpPr>
          <a:xfrm>
            <a:off x="152400" y="3962400"/>
            <a:ext cx="8675005" cy="2743200"/>
            <a:chOff x="91225" y="3276600"/>
            <a:chExt cx="8675005" cy="2743200"/>
          </a:xfrm>
        </p:grpSpPr>
        <p:pic>
          <p:nvPicPr>
            <p:cNvPr id="1027" name="Picture 3"/>
            <p:cNvPicPr>
              <a:picLocks noChangeAspect="1" noChangeArrowheads="1"/>
            </p:cNvPicPr>
            <p:nvPr/>
          </p:nvPicPr>
          <p:blipFill>
            <a:blip r:embed="rId4" cstate="print"/>
            <a:srcRect t="67308"/>
            <a:stretch>
              <a:fillRect/>
            </a:stretch>
          </p:blipFill>
          <p:spPr bwMode="auto">
            <a:xfrm>
              <a:off x="3733800" y="4724400"/>
              <a:ext cx="5017190" cy="1295400"/>
            </a:xfrm>
            <a:prstGeom prst="rect">
              <a:avLst/>
            </a:prstGeom>
            <a:noFill/>
            <a:ln w="9525">
              <a:noFill/>
              <a:miter lim="800000"/>
              <a:headEnd/>
              <a:tailEnd/>
            </a:ln>
          </p:spPr>
        </p:pic>
        <p:sp>
          <p:nvSpPr>
            <p:cNvPr id="7" name="TextBox 6"/>
            <p:cNvSpPr txBox="1"/>
            <p:nvPr/>
          </p:nvSpPr>
          <p:spPr>
            <a:xfrm>
              <a:off x="396025" y="3276600"/>
              <a:ext cx="8354965" cy="400110"/>
            </a:xfrm>
            <a:prstGeom prst="rect">
              <a:avLst/>
            </a:prstGeom>
            <a:noFill/>
          </p:spPr>
          <p:txBody>
            <a:bodyPr wrap="square" rtlCol="0">
              <a:spAutoFit/>
            </a:bodyPr>
            <a:lstStyle/>
            <a:p>
              <a:r>
                <a:rPr lang="en-US" sz="2000" dirty="0" smtClean="0"/>
                <a:t>Ainsworth and Long (2005) meta-analysis of 15 years of FACE experiments</a:t>
              </a:r>
              <a:endParaRPr lang="en-US" sz="2000" dirty="0"/>
            </a:p>
          </p:txBody>
        </p:sp>
        <p:sp>
          <p:nvSpPr>
            <p:cNvPr id="8" name="TextBox 7"/>
            <p:cNvSpPr txBox="1"/>
            <p:nvPr/>
          </p:nvSpPr>
          <p:spPr>
            <a:xfrm>
              <a:off x="91225" y="4009072"/>
              <a:ext cx="3718775" cy="1477328"/>
            </a:xfrm>
            <a:prstGeom prst="rect">
              <a:avLst/>
            </a:prstGeom>
            <a:noFill/>
          </p:spPr>
          <p:txBody>
            <a:bodyPr wrap="square" rtlCol="0">
              <a:spAutoFit/>
            </a:bodyPr>
            <a:lstStyle/>
            <a:p>
              <a:pPr algn="r"/>
              <a:r>
                <a:rPr lang="en-US" dirty="0" smtClean="0"/>
                <a:t>Light saturated CO</a:t>
              </a:r>
              <a:r>
                <a:rPr lang="en-US" baseline="-25000" dirty="0" smtClean="0"/>
                <a:t>2</a:t>
              </a:r>
              <a:r>
                <a:rPr lang="en-US" dirty="0" smtClean="0"/>
                <a:t> uptake</a:t>
              </a:r>
            </a:p>
            <a:p>
              <a:pPr algn="r"/>
              <a:r>
                <a:rPr lang="en-US" dirty="0" smtClean="0"/>
                <a:t>(photosynthetic efficiency)</a:t>
              </a:r>
            </a:p>
            <a:p>
              <a:pPr algn="r"/>
              <a:endParaRPr lang="en-US" dirty="0" smtClean="0"/>
            </a:p>
            <a:p>
              <a:pPr algn="r"/>
              <a:r>
                <a:rPr lang="en-US" dirty="0" smtClean="0"/>
                <a:t>Instantaneous transpiration efficiency</a:t>
              </a:r>
            </a:p>
            <a:p>
              <a:pPr algn="r"/>
              <a:r>
                <a:rPr lang="en-US" dirty="0" smtClean="0"/>
                <a:t>(leaf-level water-use efficiency)</a:t>
              </a:r>
            </a:p>
          </p:txBody>
        </p:sp>
        <p:pic>
          <p:nvPicPr>
            <p:cNvPr id="10" name="Picture 3"/>
            <p:cNvPicPr>
              <a:picLocks noChangeAspect="1" noChangeArrowheads="1"/>
            </p:cNvPicPr>
            <p:nvPr/>
          </p:nvPicPr>
          <p:blipFill>
            <a:blip r:embed="rId4" cstate="print"/>
            <a:srcRect b="80769"/>
            <a:stretch>
              <a:fillRect/>
            </a:stretch>
          </p:blipFill>
          <p:spPr bwMode="auto">
            <a:xfrm>
              <a:off x="3733800" y="3960085"/>
              <a:ext cx="5032430" cy="764315"/>
            </a:xfrm>
            <a:prstGeom prst="rect">
              <a:avLst/>
            </a:prstGeom>
            <a:noFill/>
            <a:ln w="9525">
              <a:noFill/>
              <a:miter lim="800000"/>
              <a:headEnd/>
              <a:tailEnd/>
            </a:ln>
          </p:spPr>
        </p:pic>
      </p:grpSp>
      <p:pic>
        <p:nvPicPr>
          <p:cNvPr id="57346" name="Picture 2" descr="http://www.bnl.gov/face/images/main_sm.jpg"/>
          <p:cNvPicPr>
            <a:picLocks noChangeAspect="1" noChangeArrowheads="1"/>
          </p:cNvPicPr>
          <p:nvPr/>
        </p:nvPicPr>
        <p:blipFill>
          <a:blip r:embed="rId5" cstate="print"/>
          <a:srcRect/>
          <a:stretch>
            <a:fillRect/>
          </a:stretch>
        </p:blipFill>
        <p:spPr bwMode="auto">
          <a:xfrm>
            <a:off x="4683877" y="1066800"/>
            <a:ext cx="4002923" cy="2613229"/>
          </a:xfrm>
          <a:prstGeom prst="rect">
            <a:avLst/>
          </a:prstGeom>
          <a:noFill/>
        </p:spPr>
      </p:pic>
      <p:sp>
        <p:nvSpPr>
          <p:cNvPr id="16" name="TextBox 15"/>
          <p:cNvSpPr txBox="1"/>
          <p:nvPr/>
        </p:nvSpPr>
        <p:spPr>
          <a:xfrm>
            <a:off x="7391400" y="3223736"/>
            <a:ext cx="1371600" cy="369332"/>
          </a:xfrm>
          <a:prstGeom prst="rect">
            <a:avLst/>
          </a:prstGeom>
          <a:noFill/>
        </p:spPr>
        <p:txBody>
          <a:bodyPr wrap="square" rtlCol="0">
            <a:spAutoFit/>
          </a:bodyPr>
          <a:lstStyle/>
          <a:p>
            <a:r>
              <a:rPr lang="en-US" dirty="0" smtClean="0">
                <a:solidFill>
                  <a:schemeClr val="bg1"/>
                </a:solidFill>
              </a:rPr>
              <a:t>Duke FACE</a:t>
            </a:r>
            <a:endParaRPr lang="en-US" dirty="0">
              <a:solidFill>
                <a:schemeClr val="bg1"/>
              </a:solidFill>
            </a:endParaRPr>
          </a:p>
        </p:txBody>
      </p:sp>
    </p:spTree>
    <p:custDataLst>
      <p:tags r:id="rId1"/>
    </p:custDataLst>
    <p:extLst>
      <p:ext uri="{BB962C8B-B14F-4D97-AF65-F5344CB8AC3E}">
        <p14:creationId xmlns:p14="http://schemas.microsoft.com/office/powerpoint/2010/main" val="91416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7"/>
          <p:cNvSpPr txBox="1">
            <a:spLocks noChangeArrowheads="1"/>
          </p:cNvSpPr>
          <p:nvPr/>
        </p:nvSpPr>
        <p:spPr bwMode="auto">
          <a:xfrm>
            <a:off x="76200" y="3200400"/>
            <a:ext cx="2115073" cy="1015663"/>
          </a:xfrm>
          <a:prstGeom prst="rect">
            <a:avLst/>
          </a:prstGeom>
          <a:solidFill>
            <a:schemeClr val="bg1"/>
          </a:solidFill>
          <a:ln w="9525">
            <a:noFill/>
            <a:miter lim="800000"/>
            <a:headEnd/>
            <a:tailEnd/>
          </a:ln>
        </p:spPr>
        <p:txBody>
          <a:bodyPr wrap="square">
            <a:spAutoFit/>
          </a:bodyPr>
          <a:lstStyle/>
          <a:p>
            <a:r>
              <a:rPr lang="en-US" sz="2000" dirty="0" smtClean="0">
                <a:latin typeface="Calibri" pitchFamily="34" charset="0"/>
              </a:rPr>
              <a:t>LRS of invader in monoculture of the resident.</a:t>
            </a:r>
          </a:p>
        </p:txBody>
      </p:sp>
      <p:sp>
        <p:nvSpPr>
          <p:cNvPr id="7" name="Rectangle 6"/>
          <p:cNvSpPr/>
          <p:nvPr/>
        </p:nvSpPr>
        <p:spPr>
          <a:xfrm>
            <a:off x="5848873" y="2971800"/>
            <a:ext cx="457200" cy="1371600"/>
          </a:xfrm>
          <a:prstGeom prst="rect">
            <a:avLst/>
          </a:prstGeom>
          <a:solidFill>
            <a:srgbClr val="FFFF00">
              <a:alpha val="75000"/>
            </a:srgbClr>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3867673" y="3276600"/>
            <a:ext cx="1219200" cy="584775"/>
          </a:xfrm>
          <a:prstGeom prst="rect">
            <a:avLst/>
          </a:prstGeom>
          <a:noFill/>
        </p:spPr>
        <p:txBody>
          <a:bodyPr wrap="square" rtlCol="0">
            <a:spAutoFit/>
          </a:bodyPr>
          <a:lstStyle/>
          <a:p>
            <a:r>
              <a:rPr lang="en-US" sz="3200" dirty="0" smtClean="0">
                <a:solidFill>
                  <a:srgbClr val="FF0000"/>
                </a:solidFill>
              </a:rPr>
              <a:t>+CO</a:t>
            </a:r>
            <a:r>
              <a:rPr lang="en-US" sz="3200" baseline="-25000" dirty="0" smtClean="0">
                <a:solidFill>
                  <a:srgbClr val="FF0000"/>
                </a:solidFill>
              </a:rPr>
              <a:t>2</a:t>
            </a:r>
            <a:endParaRPr lang="en-US" sz="1400" baseline="-25000" dirty="0">
              <a:solidFill>
                <a:srgbClr val="FF0000"/>
              </a:solidFill>
            </a:endParaRPr>
          </a:p>
        </p:txBody>
      </p:sp>
      <p:sp>
        <p:nvSpPr>
          <p:cNvPr id="9" name="TextBox 8"/>
          <p:cNvSpPr txBox="1"/>
          <p:nvPr/>
        </p:nvSpPr>
        <p:spPr>
          <a:xfrm>
            <a:off x="2115073" y="2286000"/>
            <a:ext cx="1792224" cy="250905"/>
          </a:xfrm>
          <a:prstGeom prst="rect">
            <a:avLst/>
          </a:prstGeom>
          <a:noFill/>
        </p:spPr>
        <p:txBody>
          <a:bodyPr wrap="square" rtlCol="0">
            <a:spAutoFit/>
          </a:bodyPr>
          <a:lstStyle/>
          <a:p>
            <a:r>
              <a:rPr lang="en-US" sz="2400" dirty="0" smtClean="0"/>
              <a:t>ESS</a:t>
            </a:r>
            <a:endParaRPr lang="en-US" sz="2400" dirty="0"/>
          </a:p>
        </p:txBody>
      </p:sp>
      <p:sp>
        <p:nvSpPr>
          <p:cNvPr id="10" name="TextBox 9"/>
          <p:cNvSpPr txBox="1"/>
          <p:nvPr/>
        </p:nvSpPr>
        <p:spPr>
          <a:xfrm>
            <a:off x="7257049" y="2286000"/>
            <a:ext cx="1792224" cy="461665"/>
          </a:xfrm>
          <a:prstGeom prst="rect">
            <a:avLst/>
          </a:prstGeom>
          <a:noFill/>
        </p:spPr>
        <p:txBody>
          <a:bodyPr wrap="square" rtlCol="0">
            <a:spAutoFit/>
          </a:bodyPr>
          <a:lstStyle/>
          <a:p>
            <a:r>
              <a:rPr lang="en-US" sz="2400" dirty="0" smtClean="0"/>
              <a:t>New ESS</a:t>
            </a:r>
            <a:endParaRPr lang="en-US" sz="2400" dirty="0"/>
          </a:p>
        </p:txBody>
      </p:sp>
      <p:cxnSp>
        <p:nvCxnSpPr>
          <p:cNvPr id="11" name="Straight Connector 10"/>
          <p:cNvCxnSpPr/>
          <p:nvPr/>
        </p:nvCxnSpPr>
        <p:spPr>
          <a:xfrm flipH="1">
            <a:off x="2115073" y="3657600"/>
            <a:ext cx="1585234" cy="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282051" y="3623094"/>
            <a:ext cx="1349568" cy="795871"/>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2127755" y="2935512"/>
            <a:ext cx="1585234" cy="1444174"/>
          </a:xfrm>
          <a:prstGeom prst="rect">
            <a:avLst/>
          </a:prstGeom>
          <a:no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860139" y="2906810"/>
            <a:ext cx="0" cy="1444174"/>
          </a:xfrm>
          <a:prstGeom prst="line">
            <a:avLst/>
          </a:prstGeom>
          <a:ln w="47625">
            <a:solidFill>
              <a:srgbClr val="009242"/>
            </a:solidFill>
          </a:ln>
        </p:spPr>
        <p:style>
          <a:lnRef idx="1">
            <a:schemeClr val="accent1"/>
          </a:lnRef>
          <a:fillRef idx="0">
            <a:schemeClr val="accent1"/>
          </a:fillRef>
          <a:effectRef idx="0">
            <a:schemeClr val="accent1"/>
          </a:effectRef>
          <a:fontRef idx="minor">
            <a:schemeClr val="tx1"/>
          </a:fontRef>
        </p:style>
      </p:cxnSp>
      <p:grpSp>
        <p:nvGrpSpPr>
          <p:cNvPr id="15" name="Group 71"/>
          <p:cNvGrpSpPr/>
          <p:nvPr/>
        </p:nvGrpSpPr>
        <p:grpSpPr>
          <a:xfrm>
            <a:off x="5086873" y="1905000"/>
            <a:ext cx="1792224" cy="2525811"/>
            <a:chOff x="5029200" y="1752600"/>
            <a:chExt cx="1792224" cy="2525811"/>
          </a:xfrm>
        </p:grpSpPr>
        <p:sp>
          <p:nvSpPr>
            <p:cNvPr id="24" name="TextBox 23"/>
            <p:cNvSpPr txBox="1"/>
            <p:nvPr/>
          </p:nvSpPr>
          <p:spPr>
            <a:xfrm>
              <a:off x="5029200" y="1752600"/>
              <a:ext cx="1792224" cy="830997"/>
            </a:xfrm>
            <a:prstGeom prst="rect">
              <a:avLst/>
            </a:prstGeom>
            <a:noFill/>
          </p:spPr>
          <p:txBody>
            <a:bodyPr wrap="square" rtlCol="0">
              <a:spAutoFit/>
            </a:bodyPr>
            <a:lstStyle/>
            <a:p>
              <a:r>
                <a:rPr lang="en-US" sz="2400" dirty="0" smtClean="0"/>
                <a:t>Plant response</a:t>
              </a:r>
              <a:endParaRPr lang="en-US" sz="2400" dirty="0"/>
            </a:p>
          </p:txBody>
        </p:sp>
        <p:grpSp>
          <p:nvGrpSpPr>
            <p:cNvPr id="25" name="Group 96"/>
            <p:cNvGrpSpPr/>
            <p:nvPr/>
          </p:nvGrpSpPr>
          <p:grpSpPr>
            <a:xfrm>
              <a:off x="5049553" y="2754412"/>
              <a:ext cx="1656047" cy="1523999"/>
              <a:chOff x="4674290" y="2811959"/>
              <a:chExt cx="1635696" cy="1459140"/>
            </a:xfrm>
          </p:grpSpPr>
          <p:cxnSp>
            <p:nvCxnSpPr>
              <p:cNvPr id="26" name="Straight Connector 25"/>
              <p:cNvCxnSpPr/>
              <p:nvPr/>
            </p:nvCxnSpPr>
            <p:spPr>
              <a:xfrm flipH="1">
                <a:off x="4674290" y="3530797"/>
                <a:ext cx="1565753" cy="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5115540" y="3225579"/>
                <a:ext cx="1194446" cy="1045520"/>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4686816" y="2839441"/>
                <a:ext cx="1565753" cy="1382712"/>
              </a:xfrm>
              <a:prstGeom prst="rect">
                <a:avLst/>
              </a:prstGeom>
              <a:no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5410200" y="2811959"/>
                <a:ext cx="0" cy="1382712"/>
              </a:xfrm>
              <a:prstGeom prst="line">
                <a:avLst/>
              </a:prstGeom>
              <a:ln w="47625">
                <a:solidFill>
                  <a:srgbClr val="009242"/>
                </a:solidFill>
              </a:ln>
            </p:spPr>
            <p:style>
              <a:lnRef idx="1">
                <a:schemeClr val="accent1"/>
              </a:lnRef>
              <a:fillRef idx="0">
                <a:schemeClr val="accent1"/>
              </a:fillRef>
              <a:effectRef idx="0">
                <a:schemeClr val="accent1"/>
              </a:effectRef>
              <a:fontRef idx="minor">
                <a:schemeClr val="tx1"/>
              </a:fontRef>
            </p:style>
          </p:cxnSp>
        </p:grpSp>
      </p:grpSp>
      <p:cxnSp>
        <p:nvCxnSpPr>
          <p:cNvPr id="16" name="Straight Connector 15"/>
          <p:cNvCxnSpPr/>
          <p:nvPr/>
        </p:nvCxnSpPr>
        <p:spPr>
          <a:xfrm flipH="1">
            <a:off x="7317026" y="3657600"/>
            <a:ext cx="1585234" cy="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8126559" y="3611814"/>
            <a:ext cx="846514" cy="818995"/>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7329708" y="2935512"/>
            <a:ext cx="1585234" cy="1444174"/>
          </a:xfrm>
          <a:prstGeom prst="rect">
            <a:avLst/>
          </a:prstGeom>
          <a:noFill/>
          <a:ln w="476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8489350" y="2906810"/>
            <a:ext cx="0" cy="1444174"/>
          </a:xfrm>
          <a:prstGeom prst="line">
            <a:avLst/>
          </a:prstGeom>
          <a:ln w="47625">
            <a:solidFill>
              <a:srgbClr val="00924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1073" y="5029200"/>
            <a:ext cx="2417523" cy="400110"/>
          </a:xfrm>
          <a:prstGeom prst="rect">
            <a:avLst/>
          </a:prstGeom>
          <a:noFill/>
        </p:spPr>
        <p:txBody>
          <a:bodyPr wrap="square" rtlCol="0">
            <a:spAutoFit/>
          </a:bodyPr>
          <a:lstStyle/>
          <a:p>
            <a:r>
              <a:rPr lang="en-US" sz="2000" dirty="0" smtClean="0"/>
              <a:t>Resident strategy</a:t>
            </a:r>
            <a:endParaRPr lang="en-US" sz="2000" dirty="0"/>
          </a:p>
        </p:txBody>
      </p:sp>
      <p:cxnSp>
        <p:nvCxnSpPr>
          <p:cNvPr id="21" name="Straight Arrow Connector 20"/>
          <p:cNvCxnSpPr/>
          <p:nvPr/>
        </p:nvCxnSpPr>
        <p:spPr>
          <a:xfrm flipV="1">
            <a:off x="1810273" y="4419600"/>
            <a:ext cx="1063667" cy="606602"/>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TextBox 7"/>
          <p:cNvSpPr txBox="1">
            <a:spLocks noChangeArrowheads="1"/>
          </p:cNvSpPr>
          <p:nvPr/>
        </p:nvSpPr>
        <p:spPr bwMode="auto">
          <a:xfrm>
            <a:off x="2800873" y="4719935"/>
            <a:ext cx="5515617" cy="461665"/>
          </a:xfrm>
          <a:prstGeom prst="rect">
            <a:avLst/>
          </a:prstGeom>
          <a:solidFill>
            <a:schemeClr val="bg1"/>
          </a:solidFill>
          <a:ln w="9525">
            <a:noFill/>
            <a:miter lim="800000"/>
            <a:headEnd/>
            <a:tailEnd/>
          </a:ln>
        </p:spPr>
        <p:txBody>
          <a:bodyPr wrap="square">
            <a:spAutoFit/>
          </a:bodyPr>
          <a:lstStyle/>
          <a:p>
            <a:pPr algn="ctr"/>
            <a:r>
              <a:rPr lang="en-US" sz="2400" dirty="0" smtClean="0">
                <a:latin typeface="Calibri" pitchFamily="34" charset="0"/>
              </a:rPr>
              <a:t>Invading strategy</a:t>
            </a:r>
            <a:endParaRPr lang="en-US" sz="2400" dirty="0">
              <a:latin typeface="Calibri" pitchFamily="34" charset="0"/>
            </a:endParaRPr>
          </a:p>
        </p:txBody>
      </p:sp>
      <p:sp>
        <p:nvSpPr>
          <p:cNvPr id="30" name="TextBox 29"/>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Enhanced [CO</a:t>
            </a:r>
            <a:r>
              <a:rPr lang="en-US" sz="3200" baseline="-25000" dirty="0" smtClean="0">
                <a:solidFill>
                  <a:schemeClr val="bg1"/>
                </a:solidFill>
              </a:rPr>
              <a:t>2</a:t>
            </a:r>
            <a:r>
              <a:rPr lang="en-US" sz="3200" dirty="0" smtClean="0">
                <a:solidFill>
                  <a:schemeClr val="bg1"/>
                </a:solidFill>
              </a:rPr>
              <a:t>] perturbs the environment, changing the competitive landscape and the ESS</a:t>
            </a:r>
            <a:endParaRPr lang="en-US" sz="3200" dirty="0">
              <a:solidFill>
                <a:schemeClr val="bg1"/>
              </a:solidFill>
            </a:endParaRPr>
          </a:p>
        </p:txBody>
      </p:sp>
    </p:spTree>
    <p:extLst>
      <p:ext uri="{BB962C8B-B14F-4D97-AF65-F5344CB8AC3E}">
        <p14:creationId xmlns:p14="http://schemas.microsoft.com/office/powerpoint/2010/main" val="132824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p:cNvSpPr/>
          <p:nvPr/>
        </p:nvSpPr>
        <p:spPr bwMode="auto">
          <a:xfrm flipV="1">
            <a:off x="1371600" y="2723297"/>
            <a:ext cx="311772" cy="963386"/>
          </a:xfrm>
          <a:prstGeom prst="rect">
            <a:avLst/>
          </a:prstGeom>
          <a:solidFill>
            <a:srgbClr val="7030A0"/>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sp>
        <p:nvSpPr>
          <p:cNvPr id="220" name="Rectangle 219"/>
          <p:cNvSpPr/>
          <p:nvPr/>
        </p:nvSpPr>
        <p:spPr bwMode="auto">
          <a:xfrm flipV="1">
            <a:off x="6883039" y="2723298"/>
            <a:ext cx="609601" cy="963386"/>
          </a:xfrm>
          <a:prstGeom prst="rect">
            <a:avLst/>
          </a:prstGeom>
          <a:solidFill>
            <a:srgbClr val="7030A0"/>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sp>
        <p:nvSpPr>
          <p:cNvPr id="14" name="TextBox 13"/>
          <p:cNvSpPr txBox="1"/>
          <p:nvPr/>
        </p:nvSpPr>
        <p:spPr>
          <a:xfrm>
            <a:off x="2133600" y="2199382"/>
            <a:ext cx="1752600" cy="954107"/>
          </a:xfrm>
          <a:prstGeom prst="rect">
            <a:avLst/>
          </a:prstGeom>
          <a:noFill/>
        </p:spPr>
        <p:txBody>
          <a:bodyPr wrap="square" rtlCol="0">
            <a:spAutoFit/>
          </a:bodyPr>
          <a:lstStyle/>
          <a:p>
            <a:r>
              <a:rPr lang="en-US" sz="2400" dirty="0" smtClean="0">
                <a:solidFill>
                  <a:srgbClr val="FF0000"/>
                </a:solidFill>
              </a:rPr>
              <a:t>    +CO</a:t>
            </a:r>
            <a:r>
              <a:rPr lang="en-US" sz="2400" baseline="-25000" dirty="0" smtClean="0">
                <a:solidFill>
                  <a:srgbClr val="FF0000"/>
                </a:solidFill>
              </a:rPr>
              <a:t>2</a:t>
            </a:r>
          </a:p>
          <a:p>
            <a:r>
              <a:rPr lang="en-US" sz="1600" dirty="0" smtClean="0">
                <a:solidFill>
                  <a:srgbClr val="FF0000"/>
                </a:solidFill>
              </a:rPr>
              <a:t>(photosynthetic efficiency)</a:t>
            </a:r>
            <a:endParaRPr lang="en-US" sz="2400" baseline="-25000" dirty="0">
              <a:solidFill>
                <a:srgbClr val="FF0000"/>
              </a:solidFill>
            </a:endParaRPr>
          </a:p>
        </p:txBody>
      </p:sp>
      <p:sp>
        <p:nvSpPr>
          <p:cNvPr id="15" name="TextBox 14"/>
          <p:cNvSpPr txBox="1"/>
          <p:nvPr/>
        </p:nvSpPr>
        <p:spPr>
          <a:xfrm>
            <a:off x="5983091" y="1207532"/>
            <a:ext cx="2322709" cy="461665"/>
          </a:xfrm>
          <a:prstGeom prst="rect">
            <a:avLst/>
          </a:prstGeom>
          <a:noFill/>
        </p:spPr>
        <p:txBody>
          <a:bodyPr wrap="square" rtlCol="0">
            <a:spAutoFit/>
          </a:bodyPr>
          <a:lstStyle/>
          <a:p>
            <a:pPr algn="ctr"/>
            <a:r>
              <a:rPr lang="en-US" sz="2400" dirty="0" smtClean="0"/>
              <a:t>New ESS</a:t>
            </a:r>
            <a:endParaRPr lang="en-US" sz="2400" dirty="0"/>
          </a:p>
        </p:txBody>
      </p:sp>
      <p:sp>
        <p:nvSpPr>
          <p:cNvPr id="17" name="TextBox 16"/>
          <p:cNvSpPr txBox="1"/>
          <p:nvPr/>
        </p:nvSpPr>
        <p:spPr>
          <a:xfrm>
            <a:off x="2971800" y="1066800"/>
            <a:ext cx="2438400" cy="830997"/>
          </a:xfrm>
          <a:prstGeom prst="rect">
            <a:avLst/>
          </a:prstGeom>
          <a:noFill/>
        </p:spPr>
        <p:txBody>
          <a:bodyPr wrap="square" rtlCol="0">
            <a:spAutoFit/>
          </a:bodyPr>
          <a:lstStyle/>
          <a:p>
            <a:pPr algn="ctr"/>
            <a:r>
              <a:rPr lang="en-US" sz="2400" dirty="0" smtClean="0"/>
              <a:t>Immediate Plant Response</a:t>
            </a:r>
            <a:endParaRPr lang="en-US" sz="2400" dirty="0"/>
          </a:p>
        </p:txBody>
      </p:sp>
      <p:grpSp>
        <p:nvGrpSpPr>
          <p:cNvPr id="21" name="Group 48"/>
          <p:cNvGrpSpPr/>
          <p:nvPr/>
        </p:nvGrpSpPr>
        <p:grpSpPr>
          <a:xfrm rot="5400000">
            <a:off x="6887558" y="4753959"/>
            <a:ext cx="1219200" cy="1769682"/>
            <a:chOff x="3694265" y="2245273"/>
            <a:chExt cx="1219200" cy="2090056"/>
          </a:xfrm>
          <a:solidFill>
            <a:srgbClr val="FFFF00"/>
          </a:solidFill>
        </p:grpSpPr>
        <p:sp>
          <p:nvSpPr>
            <p:cNvPr id="33" name="Rectangle 32"/>
            <p:cNvSpPr/>
            <p:nvPr/>
          </p:nvSpPr>
          <p:spPr>
            <a:xfrm>
              <a:off x="3694265" y="2245273"/>
              <a:ext cx="304800" cy="2090056"/>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4" name="Rectangle 33"/>
            <p:cNvSpPr/>
            <p:nvPr/>
          </p:nvSpPr>
          <p:spPr>
            <a:xfrm>
              <a:off x="3999065" y="2898415"/>
              <a:ext cx="304800" cy="1436914"/>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5" name="Rectangle 34"/>
            <p:cNvSpPr/>
            <p:nvPr/>
          </p:nvSpPr>
          <p:spPr>
            <a:xfrm>
              <a:off x="4303865" y="3420929"/>
              <a:ext cx="304800" cy="914400"/>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6" name="Rectangle 35"/>
            <p:cNvSpPr/>
            <p:nvPr/>
          </p:nvSpPr>
          <p:spPr>
            <a:xfrm>
              <a:off x="4608665" y="3812815"/>
              <a:ext cx="304800" cy="522514"/>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nvGrpSpPr>
          <p:cNvPr id="22" name="Group 49"/>
          <p:cNvGrpSpPr/>
          <p:nvPr/>
        </p:nvGrpSpPr>
        <p:grpSpPr>
          <a:xfrm rot="5400000">
            <a:off x="5642697" y="5418144"/>
            <a:ext cx="1219200" cy="441315"/>
            <a:chOff x="3694266" y="5238060"/>
            <a:chExt cx="1219200" cy="521208"/>
          </a:xfrm>
        </p:grpSpPr>
        <p:sp>
          <p:nvSpPr>
            <p:cNvPr id="29" name="Rectangle 28"/>
            <p:cNvSpPr/>
            <p:nvPr/>
          </p:nvSpPr>
          <p:spPr>
            <a:xfrm>
              <a:off x="3694266" y="5238060"/>
              <a:ext cx="304800" cy="521208"/>
            </a:xfrm>
            <a:prstGeom prst="rect">
              <a:avLst/>
            </a:prstGeom>
            <a:solidFill>
              <a:schemeClr val="accent6">
                <a:lumMod val="7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30" name="Rectangle 29"/>
            <p:cNvSpPr/>
            <p:nvPr/>
          </p:nvSpPr>
          <p:spPr>
            <a:xfrm>
              <a:off x="4608666" y="5238060"/>
              <a:ext cx="304800" cy="521208"/>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1" name="Rectangle 30"/>
            <p:cNvSpPr/>
            <p:nvPr/>
          </p:nvSpPr>
          <p:spPr>
            <a:xfrm>
              <a:off x="4303866" y="5238060"/>
              <a:ext cx="304800" cy="521208"/>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2" name="Rectangle 31"/>
            <p:cNvSpPr/>
            <p:nvPr/>
          </p:nvSpPr>
          <p:spPr>
            <a:xfrm>
              <a:off x="3999066" y="5238060"/>
              <a:ext cx="304800" cy="521208"/>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27" name="Rectangle 26"/>
          <p:cNvSpPr/>
          <p:nvPr/>
        </p:nvSpPr>
        <p:spPr>
          <a:xfrm>
            <a:off x="5930250" y="5867401"/>
            <a:ext cx="1354914"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6" name="Rectangle 155"/>
          <p:cNvSpPr/>
          <p:nvPr/>
        </p:nvSpPr>
        <p:spPr bwMode="auto">
          <a:xfrm flipV="1">
            <a:off x="1346561" y="2570897"/>
            <a:ext cx="311772" cy="963386"/>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grpSp>
        <p:nvGrpSpPr>
          <p:cNvPr id="157" name="Group 77"/>
          <p:cNvGrpSpPr/>
          <p:nvPr/>
        </p:nvGrpSpPr>
        <p:grpSpPr>
          <a:xfrm>
            <a:off x="930865" y="1821597"/>
            <a:ext cx="1122378" cy="766427"/>
            <a:chOff x="609600" y="3048000"/>
            <a:chExt cx="822960" cy="545592"/>
          </a:xfrm>
        </p:grpSpPr>
        <p:sp>
          <p:nvSpPr>
            <p:cNvPr id="162" name="Rectangle 161"/>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63" name="Rectangle 162"/>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64" name="Rectangle 163"/>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158" name="Rectangle 157"/>
          <p:cNvSpPr/>
          <p:nvPr/>
        </p:nvSpPr>
        <p:spPr>
          <a:xfrm rot="10800000" flipV="1">
            <a:off x="930865" y="3480760"/>
            <a:ext cx="1122378" cy="37465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159" name="Rectangle 158"/>
          <p:cNvSpPr/>
          <p:nvPr/>
        </p:nvSpPr>
        <p:spPr>
          <a:xfrm>
            <a:off x="935022" y="1821597"/>
            <a:ext cx="112237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60" name="Rectangle 159"/>
          <p:cNvSpPr/>
          <p:nvPr/>
        </p:nvSpPr>
        <p:spPr>
          <a:xfrm>
            <a:off x="1159498" y="2074218"/>
            <a:ext cx="68589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61" name="Rectangle 160"/>
          <p:cNvSpPr/>
          <p:nvPr/>
        </p:nvSpPr>
        <p:spPr>
          <a:xfrm>
            <a:off x="1300834" y="2331121"/>
            <a:ext cx="411539"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54" name="Rectangle 153"/>
          <p:cNvSpPr/>
          <p:nvPr/>
        </p:nvSpPr>
        <p:spPr bwMode="auto">
          <a:xfrm flipV="1">
            <a:off x="933369" y="2599127"/>
            <a:ext cx="1122378" cy="256903"/>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55" name="Rectangle 154"/>
          <p:cNvSpPr/>
          <p:nvPr/>
        </p:nvSpPr>
        <p:spPr>
          <a:xfrm>
            <a:off x="1421672" y="2599127"/>
            <a:ext cx="149650"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165" name="Group 172"/>
          <p:cNvGrpSpPr/>
          <p:nvPr/>
        </p:nvGrpSpPr>
        <p:grpSpPr>
          <a:xfrm>
            <a:off x="3124200" y="1821597"/>
            <a:ext cx="2043883" cy="2033814"/>
            <a:chOff x="1515400" y="2258786"/>
            <a:chExt cx="2043883" cy="2033814"/>
          </a:xfrm>
        </p:grpSpPr>
        <p:grpSp>
          <p:nvGrpSpPr>
            <p:cNvPr id="166" name="Group 293"/>
            <p:cNvGrpSpPr/>
            <p:nvPr/>
          </p:nvGrpSpPr>
          <p:grpSpPr>
            <a:xfrm>
              <a:off x="1515400" y="2258786"/>
              <a:ext cx="2043883" cy="2033814"/>
              <a:chOff x="-73104" y="3048000"/>
              <a:chExt cx="1498635" cy="1447800"/>
            </a:xfrm>
          </p:grpSpPr>
          <p:sp>
            <p:nvSpPr>
              <p:cNvPr id="169" name="Rectangle 168"/>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grpSp>
            <p:nvGrpSpPr>
              <p:cNvPr id="170" name="Group 77"/>
              <p:cNvGrpSpPr/>
              <p:nvPr/>
            </p:nvGrpSpPr>
            <p:grpSpPr>
              <a:xfrm>
                <a:off x="262128" y="3048000"/>
                <a:ext cx="822960" cy="545592"/>
                <a:chOff x="609600" y="3048000"/>
                <a:chExt cx="822960" cy="545592"/>
              </a:xfrm>
            </p:grpSpPr>
            <p:sp>
              <p:nvSpPr>
                <p:cNvPr id="175" name="Rectangle 174"/>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76" name="Rectangle 175"/>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77" name="Rectangle 176"/>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171" name="Rectangle 170"/>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172" name="Rectangle 171"/>
              <p:cNvSpPr/>
              <p:nvPr/>
            </p:nvSpPr>
            <p:spPr>
              <a:xfrm>
                <a:off x="-73104" y="3048000"/>
                <a:ext cx="1498635" cy="179729"/>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73" name="Rectangle 172"/>
              <p:cNvSpPr/>
              <p:nvPr/>
            </p:nvSpPr>
            <p:spPr>
              <a:xfrm>
                <a:off x="262128" y="3227832"/>
                <a:ext cx="915833" cy="179729"/>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74" name="Rectangle 173"/>
              <p:cNvSpPr/>
              <p:nvPr/>
            </p:nvSpPr>
            <p:spPr>
              <a:xfrm>
                <a:off x="429745" y="3410712"/>
                <a:ext cx="549500" cy="179729"/>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167" name="Rectangle 166"/>
            <p:cNvSpPr/>
            <p:nvPr/>
          </p:nvSpPr>
          <p:spPr bwMode="auto">
            <a:xfrm flipV="1">
              <a:off x="1975104" y="3036316"/>
              <a:ext cx="1122378" cy="256903"/>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68" name="Rectangle 167"/>
            <p:cNvSpPr/>
            <p:nvPr/>
          </p:nvSpPr>
          <p:spPr>
            <a:xfrm>
              <a:off x="2429800" y="3036316"/>
              <a:ext cx="272518" cy="252476"/>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nvGrpSpPr>
          <p:cNvPr id="178" name="Group 44"/>
          <p:cNvGrpSpPr/>
          <p:nvPr/>
        </p:nvGrpSpPr>
        <p:grpSpPr>
          <a:xfrm rot="5400000">
            <a:off x="1295400" y="4953000"/>
            <a:ext cx="1219200" cy="1219200"/>
            <a:chOff x="1219200" y="3071336"/>
            <a:chExt cx="1219200" cy="1219200"/>
          </a:xfrm>
          <a:solidFill>
            <a:srgbClr val="00B050"/>
          </a:solidFill>
        </p:grpSpPr>
        <p:sp>
          <p:nvSpPr>
            <p:cNvPr id="179" name="Rectangle 178"/>
            <p:cNvSpPr/>
            <p:nvPr/>
          </p:nvSpPr>
          <p:spPr>
            <a:xfrm>
              <a:off x="1219200" y="3071336"/>
              <a:ext cx="304800" cy="1219200"/>
            </a:xfrm>
            <a:prstGeom prst="rect">
              <a:avLst/>
            </a:prstGeom>
            <a:solidFill>
              <a:srgbClr val="FFFF00"/>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80" name="Rectangle 179"/>
            <p:cNvSpPr/>
            <p:nvPr/>
          </p:nvSpPr>
          <p:spPr>
            <a:xfrm>
              <a:off x="1524000" y="3452336"/>
              <a:ext cx="304800" cy="838200"/>
            </a:xfrm>
            <a:prstGeom prst="rect">
              <a:avLst/>
            </a:prstGeom>
            <a:solidFill>
              <a:srgbClr val="FFFF00"/>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81" name="Rectangle 180"/>
            <p:cNvSpPr/>
            <p:nvPr/>
          </p:nvSpPr>
          <p:spPr>
            <a:xfrm>
              <a:off x="1828800" y="3757136"/>
              <a:ext cx="304800" cy="533400"/>
            </a:xfrm>
            <a:prstGeom prst="rect">
              <a:avLst/>
            </a:prstGeom>
            <a:solidFill>
              <a:srgbClr val="FFFF00"/>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82" name="Rectangle 181"/>
            <p:cNvSpPr/>
            <p:nvPr/>
          </p:nvSpPr>
          <p:spPr>
            <a:xfrm>
              <a:off x="2133600" y="3985736"/>
              <a:ext cx="304800" cy="304800"/>
            </a:xfrm>
            <a:prstGeom prst="rect">
              <a:avLst/>
            </a:prstGeom>
            <a:solidFill>
              <a:srgbClr val="FFFF00"/>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nvGrpSpPr>
          <p:cNvPr id="183" name="Group 162"/>
          <p:cNvGrpSpPr/>
          <p:nvPr/>
        </p:nvGrpSpPr>
        <p:grpSpPr>
          <a:xfrm>
            <a:off x="914400" y="4953000"/>
            <a:ext cx="304800" cy="1219200"/>
            <a:chOff x="3723361" y="3177434"/>
            <a:chExt cx="304800" cy="1219200"/>
          </a:xfrm>
        </p:grpSpPr>
        <p:sp>
          <p:nvSpPr>
            <p:cNvPr id="184" name="Rectangle 183"/>
            <p:cNvSpPr/>
            <p:nvPr/>
          </p:nvSpPr>
          <p:spPr>
            <a:xfrm rot="10800000">
              <a:off x="3723361" y="3177434"/>
              <a:ext cx="304800" cy="304800"/>
            </a:xfrm>
            <a:prstGeom prst="rect">
              <a:avLst/>
            </a:prstGeom>
            <a:solidFill>
              <a:schemeClr val="accent6">
                <a:lumMod val="7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185" name="Rectangle 184"/>
            <p:cNvSpPr/>
            <p:nvPr/>
          </p:nvSpPr>
          <p:spPr>
            <a:xfrm rot="10800000">
              <a:off x="3723361" y="3482234"/>
              <a:ext cx="304800" cy="30480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86" name="Rectangle 185"/>
            <p:cNvSpPr/>
            <p:nvPr/>
          </p:nvSpPr>
          <p:spPr>
            <a:xfrm rot="10800000">
              <a:off x="3723361" y="3787034"/>
              <a:ext cx="304800" cy="30480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87" name="Rectangle 186"/>
            <p:cNvSpPr/>
            <p:nvPr/>
          </p:nvSpPr>
          <p:spPr>
            <a:xfrm rot="10800000">
              <a:off x="3723361" y="4091834"/>
              <a:ext cx="304800" cy="30480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189" name="Curved Right Arrow 188"/>
          <p:cNvSpPr/>
          <p:nvPr/>
        </p:nvSpPr>
        <p:spPr>
          <a:xfrm>
            <a:off x="381000" y="2895600"/>
            <a:ext cx="304800" cy="25908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191" name="Rectangle 190"/>
          <p:cNvSpPr/>
          <p:nvPr/>
        </p:nvSpPr>
        <p:spPr>
          <a:xfrm>
            <a:off x="762000" y="5795665"/>
            <a:ext cx="9906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bwMode="auto">
          <a:xfrm flipV="1">
            <a:off x="6858000" y="2570898"/>
            <a:ext cx="609601" cy="963386"/>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grpSp>
        <p:nvGrpSpPr>
          <p:cNvPr id="197" name="Group 77"/>
          <p:cNvGrpSpPr/>
          <p:nvPr/>
        </p:nvGrpSpPr>
        <p:grpSpPr>
          <a:xfrm>
            <a:off x="6566716" y="1821598"/>
            <a:ext cx="1122377" cy="766427"/>
            <a:chOff x="609600" y="3048000"/>
            <a:chExt cx="822960" cy="545592"/>
          </a:xfrm>
        </p:grpSpPr>
        <p:sp>
          <p:nvSpPr>
            <p:cNvPr id="202" name="Rectangle 201"/>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203" name="Rectangle 202"/>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204" name="Rectangle 203"/>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198" name="Rectangle 197"/>
          <p:cNvSpPr/>
          <p:nvPr/>
        </p:nvSpPr>
        <p:spPr>
          <a:xfrm rot="10800000" flipV="1">
            <a:off x="6566715" y="3480761"/>
            <a:ext cx="1122377" cy="550637"/>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199" name="Rectangle 198"/>
          <p:cNvSpPr/>
          <p:nvPr/>
        </p:nvSpPr>
        <p:spPr>
          <a:xfrm>
            <a:off x="6109517" y="1821598"/>
            <a:ext cx="2043883" cy="252476"/>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00" name="Rectangle 199"/>
          <p:cNvSpPr/>
          <p:nvPr/>
        </p:nvSpPr>
        <p:spPr>
          <a:xfrm>
            <a:off x="6566716" y="2074219"/>
            <a:ext cx="1249040" cy="252476"/>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01" name="Rectangle 200"/>
          <p:cNvSpPr/>
          <p:nvPr/>
        </p:nvSpPr>
        <p:spPr>
          <a:xfrm>
            <a:off x="6795317" y="2331122"/>
            <a:ext cx="749424" cy="252476"/>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94" name="Rectangle 193"/>
          <p:cNvSpPr/>
          <p:nvPr/>
        </p:nvSpPr>
        <p:spPr bwMode="auto">
          <a:xfrm flipV="1">
            <a:off x="6569221" y="2599127"/>
            <a:ext cx="1122378" cy="256903"/>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95" name="Rectangle 194"/>
          <p:cNvSpPr/>
          <p:nvPr/>
        </p:nvSpPr>
        <p:spPr>
          <a:xfrm>
            <a:off x="7023917" y="2599127"/>
            <a:ext cx="272518" cy="252476"/>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05" name="Curved Right Arrow 204"/>
          <p:cNvSpPr/>
          <p:nvPr/>
        </p:nvSpPr>
        <p:spPr>
          <a:xfrm>
            <a:off x="5867400" y="2971800"/>
            <a:ext cx="304800" cy="25908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grpSp>
        <p:nvGrpSpPr>
          <p:cNvPr id="206" name="Group 162"/>
          <p:cNvGrpSpPr/>
          <p:nvPr/>
        </p:nvGrpSpPr>
        <p:grpSpPr>
          <a:xfrm>
            <a:off x="3429000" y="5029200"/>
            <a:ext cx="304800" cy="1219200"/>
            <a:chOff x="3723361" y="3177434"/>
            <a:chExt cx="304800" cy="1219200"/>
          </a:xfrm>
        </p:grpSpPr>
        <p:sp>
          <p:nvSpPr>
            <p:cNvPr id="207" name="Rectangle 206"/>
            <p:cNvSpPr/>
            <p:nvPr/>
          </p:nvSpPr>
          <p:spPr>
            <a:xfrm rot="10800000">
              <a:off x="3723361" y="3177434"/>
              <a:ext cx="304800" cy="304800"/>
            </a:xfrm>
            <a:prstGeom prst="rect">
              <a:avLst/>
            </a:prstGeom>
            <a:solidFill>
              <a:schemeClr val="accent6">
                <a:lumMod val="7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208" name="Rectangle 207"/>
            <p:cNvSpPr/>
            <p:nvPr/>
          </p:nvSpPr>
          <p:spPr>
            <a:xfrm rot="10800000">
              <a:off x="3723361" y="3482234"/>
              <a:ext cx="304800" cy="30480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09" name="Rectangle 208"/>
            <p:cNvSpPr/>
            <p:nvPr/>
          </p:nvSpPr>
          <p:spPr>
            <a:xfrm rot="10800000">
              <a:off x="3723361" y="3787034"/>
              <a:ext cx="304800" cy="30480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10" name="Rectangle 209"/>
            <p:cNvSpPr/>
            <p:nvPr/>
          </p:nvSpPr>
          <p:spPr>
            <a:xfrm rot="10800000">
              <a:off x="3723361" y="4091834"/>
              <a:ext cx="304800" cy="30480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nvGrpSpPr>
          <p:cNvPr id="211" name="Group 48"/>
          <p:cNvGrpSpPr/>
          <p:nvPr/>
        </p:nvGrpSpPr>
        <p:grpSpPr>
          <a:xfrm rot="5400000">
            <a:off x="4144359" y="4753959"/>
            <a:ext cx="1219200" cy="1769682"/>
            <a:chOff x="3694265" y="2245273"/>
            <a:chExt cx="1219200" cy="2090056"/>
          </a:xfrm>
          <a:solidFill>
            <a:srgbClr val="FFFF00"/>
          </a:solidFill>
        </p:grpSpPr>
        <p:sp>
          <p:nvSpPr>
            <p:cNvPr id="212" name="Rectangle 211"/>
            <p:cNvSpPr/>
            <p:nvPr/>
          </p:nvSpPr>
          <p:spPr>
            <a:xfrm>
              <a:off x="3694265" y="2245273"/>
              <a:ext cx="304800" cy="2090056"/>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13" name="Rectangle 212"/>
            <p:cNvSpPr/>
            <p:nvPr/>
          </p:nvSpPr>
          <p:spPr>
            <a:xfrm>
              <a:off x="3999065" y="2898415"/>
              <a:ext cx="304800" cy="1436914"/>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14" name="Rectangle 213"/>
            <p:cNvSpPr/>
            <p:nvPr/>
          </p:nvSpPr>
          <p:spPr>
            <a:xfrm>
              <a:off x="4303865" y="3420929"/>
              <a:ext cx="304800" cy="914400"/>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15" name="Rectangle 214"/>
            <p:cNvSpPr/>
            <p:nvPr/>
          </p:nvSpPr>
          <p:spPr>
            <a:xfrm>
              <a:off x="4608665" y="3812815"/>
              <a:ext cx="304800" cy="522514"/>
            </a:xfrm>
            <a:prstGeom prst="rect">
              <a:avLst/>
            </a:prstGeom>
            <a:grp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216" name="TextBox 215"/>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Plant level responses to enhanced [CO</a:t>
            </a:r>
            <a:r>
              <a:rPr lang="en-US" sz="3200" baseline="-25000" dirty="0" smtClean="0">
                <a:solidFill>
                  <a:schemeClr val="bg1"/>
                </a:solidFill>
              </a:rPr>
              <a:t>2</a:t>
            </a:r>
            <a:r>
              <a:rPr lang="en-US" sz="3200" dirty="0" smtClean="0">
                <a:solidFill>
                  <a:schemeClr val="bg1"/>
                </a:solidFill>
              </a:rPr>
              <a:t>]:</a:t>
            </a:r>
          </a:p>
          <a:p>
            <a:r>
              <a:rPr lang="en-US" sz="3200" dirty="0" smtClean="0">
                <a:solidFill>
                  <a:schemeClr val="bg1"/>
                </a:solidFill>
              </a:rPr>
              <a:t>N-limited plants</a:t>
            </a:r>
            <a:endParaRPr lang="en-US" sz="3200" dirty="0">
              <a:solidFill>
                <a:srgbClr val="FF0000"/>
              </a:solidFill>
            </a:endParaRPr>
          </a:p>
        </p:txBody>
      </p:sp>
      <p:sp>
        <p:nvSpPr>
          <p:cNvPr id="217" name="Curved Right Arrow 216"/>
          <p:cNvSpPr/>
          <p:nvPr/>
        </p:nvSpPr>
        <p:spPr>
          <a:xfrm>
            <a:off x="3124200" y="2895600"/>
            <a:ext cx="304800" cy="25908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221" name="TextBox 220"/>
          <p:cNvSpPr txBox="1"/>
          <p:nvPr/>
        </p:nvSpPr>
        <p:spPr>
          <a:xfrm>
            <a:off x="1219200" y="1211998"/>
            <a:ext cx="1792224" cy="250905"/>
          </a:xfrm>
          <a:prstGeom prst="rect">
            <a:avLst/>
          </a:prstGeom>
          <a:noFill/>
        </p:spPr>
        <p:txBody>
          <a:bodyPr wrap="square" rtlCol="0">
            <a:spAutoFit/>
          </a:bodyPr>
          <a:lstStyle/>
          <a:p>
            <a:r>
              <a:rPr lang="en-US" sz="2400" dirty="0" smtClean="0"/>
              <a:t>ESS</a:t>
            </a:r>
            <a:endParaRPr lang="en-US" sz="2400" dirty="0"/>
          </a:p>
        </p:txBody>
      </p:sp>
      <p:sp>
        <p:nvSpPr>
          <p:cNvPr id="82" name="TextBox 81"/>
          <p:cNvSpPr txBox="1"/>
          <p:nvPr/>
        </p:nvSpPr>
        <p:spPr>
          <a:xfrm>
            <a:off x="76200" y="6179503"/>
            <a:ext cx="1828800" cy="707886"/>
          </a:xfrm>
          <a:prstGeom prst="rect">
            <a:avLst/>
          </a:prstGeom>
          <a:noFill/>
        </p:spPr>
        <p:txBody>
          <a:bodyPr wrap="square" rtlCol="0">
            <a:spAutoFit/>
          </a:bodyPr>
          <a:lstStyle/>
          <a:p>
            <a:r>
              <a:rPr lang="en-US" sz="2000" b="1" dirty="0" smtClean="0">
                <a:solidFill>
                  <a:schemeClr val="accent6">
                    <a:lumMod val="75000"/>
                  </a:schemeClr>
                </a:solidFill>
              </a:rPr>
              <a:t>Root cost</a:t>
            </a:r>
          </a:p>
          <a:p>
            <a:r>
              <a:rPr lang="en-US" sz="2000" b="1" dirty="0" smtClean="0">
                <a:solidFill>
                  <a:schemeClr val="accent6">
                    <a:lumMod val="75000"/>
                  </a:schemeClr>
                </a:solidFill>
              </a:rPr>
              <a:t>(</a:t>
            </a:r>
            <a:r>
              <a:rPr lang="en-US" sz="2000" b="1" dirty="0" err="1" smtClean="0">
                <a:solidFill>
                  <a:schemeClr val="accent6">
                    <a:lumMod val="75000"/>
                  </a:schemeClr>
                </a:solidFill>
              </a:rPr>
              <a:t>gC</a:t>
            </a:r>
            <a:r>
              <a:rPr lang="en-US" sz="2000" b="1" dirty="0" smtClean="0">
                <a:solidFill>
                  <a:schemeClr val="accent6">
                    <a:lumMod val="75000"/>
                  </a:schemeClr>
                </a:solidFill>
              </a:rPr>
              <a:t>/year)</a:t>
            </a:r>
            <a:endParaRPr lang="en-US" sz="2000" b="1" dirty="0">
              <a:solidFill>
                <a:schemeClr val="accent6">
                  <a:lumMod val="75000"/>
                </a:schemeClr>
              </a:solidFill>
            </a:endParaRPr>
          </a:p>
        </p:txBody>
      </p:sp>
      <p:sp>
        <p:nvSpPr>
          <p:cNvPr id="83" name="TextBox 82"/>
          <p:cNvSpPr txBox="1"/>
          <p:nvPr/>
        </p:nvSpPr>
        <p:spPr>
          <a:xfrm>
            <a:off x="1371600" y="6179503"/>
            <a:ext cx="1828800" cy="707886"/>
          </a:xfrm>
          <a:prstGeom prst="rect">
            <a:avLst/>
          </a:prstGeom>
          <a:noFill/>
        </p:spPr>
        <p:txBody>
          <a:bodyPr wrap="square" rtlCol="0">
            <a:spAutoFit/>
          </a:bodyPr>
          <a:lstStyle/>
          <a:p>
            <a:r>
              <a:rPr lang="en-US" sz="2000" b="1" dirty="0" smtClean="0">
                <a:solidFill>
                  <a:srgbClr val="00B050"/>
                </a:solidFill>
              </a:rPr>
              <a:t>Leaf benefit</a:t>
            </a:r>
          </a:p>
          <a:p>
            <a:r>
              <a:rPr lang="en-US" sz="2000" b="1" dirty="0" smtClean="0">
                <a:solidFill>
                  <a:srgbClr val="00B050"/>
                </a:solidFill>
              </a:rPr>
              <a:t>(</a:t>
            </a:r>
            <a:r>
              <a:rPr lang="en-US" sz="2000" b="1" dirty="0" err="1" smtClean="0">
                <a:solidFill>
                  <a:srgbClr val="00B050"/>
                </a:solidFill>
              </a:rPr>
              <a:t>gC</a:t>
            </a:r>
            <a:r>
              <a:rPr lang="en-US" sz="2000" b="1" dirty="0" smtClean="0">
                <a:solidFill>
                  <a:srgbClr val="00B050"/>
                </a:solidFill>
              </a:rPr>
              <a:t>/year)</a:t>
            </a:r>
            <a:endParaRPr lang="en-US" sz="2000" b="1" dirty="0">
              <a:solidFill>
                <a:srgbClr val="00B050"/>
              </a:solidFill>
            </a:endParaRPr>
          </a:p>
        </p:txBody>
      </p:sp>
      <p:sp>
        <p:nvSpPr>
          <p:cNvPr id="84" name="TextBox 83"/>
          <p:cNvSpPr txBox="1"/>
          <p:nvPr/>
        </p:nvSpPr>
        <p:spPr>
          <a:xfrm>
            <a:off x="0" y="1066800"/>
            <a:ext cx="685800" cy="646331"/>
          </a:xfrm>
          <a:prstGeom prst="rect">
            <a:avLst/>
          </a:prstGeom>
          <a:noFill/>
        </p:spPr>
        <p:txBody>
          <a:bodyPr wrap="square" rtlCol="0">
            <a:spAutoFit/>
          </a:bodyPr>
          <a:lstStyle/>
          <a:p>
            <a:r>
              <a:rPr lang="en-US" sz="3600" b="1" dirty="0" smtClean="0">
                <a:solidFill>
                  <a:srgbClr val="FF0000"/>
                </a:solidFill>
                <a:latin typeface="Script MT Bold" pitchFamily="66" charset="0"/>
              </a:rPr>
              <a:t>N</a:t>
            </a:r>
            <a:endParaRPr lang="en-US" sz="2400" b="1" dirty="0">
              <a:solidFill>
                <a:srgbClr val="FF0000"/>
              </a:solidFill>
              <a:latin typeface="Script MT Bold" pitchFamily="66" charset="0"/>
            </a:endParaRPr>
          </a:p>
        </p:txBody>
      </p:sp>
      <p:sp>
        <p:nvSpPr>
          <p:cNvPr id="85" name="Curved Right Arrow 84"/>
          <p:cNvSpPr/>
          <p:nvPr/>
        </p:nvSpPr>
        <p:spPr>
          <a:xfrm flipH="1" flipV="1">
            <a:off x="7696200" y="2971800"/>
            <a:ext cx="762000" cy="2823865"/>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86" name="Curved Right Arrow 85"/>
          <p:cNvSpPr/>
          <p:nvPr/>
        </p:nvSpPr>
        <p:spPr>
          <a:xfrm flipH="1" flipV="1">
            <a:off x="1681942" y="2971800"/>
            <a:ext cx="762000" cy="2823865"/>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2" name="TextBox 1"/>
          <p:cNvSpPr txBox="1"/>
          <p:nvPr/>
        </p:nvSpPr>
        <p:spPr>
          <a:xfrm>
            <a:off x="6566714" y="6533446"/>
            <a:ext cx="3034486" cy="369332"/>
          </a:xfrm>
          <a:prstGeom prst="rect">
            <a:avLst/>
          </a:prstGeom>
          <a:noFill/>
        </p:spPr>
        <p:txBody>
          <a:bodyPr wrap="square" rtlCol="0">
            <a:spAutoFit/>
          </a:bodyPr>
          <a:lstStyle/>
          <a:p>
            <a:r>
              <a:rPr lang="en-US" dirty="0" smtClean="0"/>
              <a:t>Dybzinski et al. </a:t>
            </a:r>
            <a:r>
              <a:rPr lang="en-US" i="1" dirty="0" smtClean="0"/>
              <a:t>In Prep</a:t>
            </a:r>
            <a:endParaRPr lang="en-US" i="1" dirty="0"/>
          </a:p>
        </p:txBody>
      </p:sp>
      <p:sp>
        <p:nvSpPr>
          <p:cNvPr id="81" name="TextBox 80"/>
          <p:cNvSpPr txBox="1"/>
          <p:nvPr/>
        </p:nvSpPr>
        <p:spPr>
          <a:xfrm>
            <a:off x="1219200" y="3810000"/>
            <a:ext cx="6858000" cy="830997"/>
          </a:xfrm>
          <a:prstGeom prst="rect">
            <a:avLst/>
          </a:prstGeom>
          <a:solidFill>
            <a:schemeClr val="bg1">
              <a:lumMod val="50000"/>
            </a:schemeClr>
          </a:solidFill>
        </p:spPr>
        <p:txBody>
          <a:bodyPr wrap="square" rtlCol="0">
            <a:spAutoFit/>
          </a:bodyPr>
          <a:lstStyle/>
          <a:p>
            <a:r>
              <a:rPr lang="en-US" sz="2400" dirty="0" smtClean="0">
                <a:solidFill>
                  <a:schemeClr val="bg1"/>
                </a:solidFill>
              </a:rPr>
              <a:t>CO2 fertilization in nitrogen-limited plants promotes growth of fine-root and woody biomass.</a:t>
            </a:r>
            <a:endParaRPr lang="en-US" sz="2400" dirty="0">
              <a:solidFill>
                <a:schemeClr val="bg1"/>
              </a:solidFill>
            </a:endParaRPr>
          </a:p>
        </p:txBody>
      </p:sp>
    </p:spTree>
    <p:extLst>
      <p:ext uri="{BB962C8B-B14F-4D97-AF65-F5344CB8AC3E}">
        <p14:creationId xmlns:p14="http://schemas.microsoft.com/office/powerpoint/2010/main" val="13798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14" grpId="0"/>
      <p:bldP spid="15" grpId="0"/>
      <p:bldP spid="17" grpId="0"/>
      <p:bldP spid="27" grpId="0" animBg="1"/>
      <p:bldP spid="196" grpId="0" animBg="1"/>
      <p:bldP spid="198" grpId="0" animBg="1"/>
      <p:bldP spid="199" grpId="0" animBg="1"/>
      <p:bldP spid="200" grpId="0" animBg="1"/>
      <p:bldP spid="201" grpId="0" animBg="1"/>
      <p:bldP spid="194" grpId="0" animBg="1"/>
      <p:bldP spid="195" grpId="0" animBg="1"/>
      <p:bldP spid="205" grpId="0" animBg="1"/>
      <p:bldP spid="217" grpId="0" animBg="1"/>
      <p:bldP spid="85" grpId="0" animBg="1"/>
      <p:bldP spid="86" grpId="0"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oup 161"/>
          <p:cNvGrpSpPr/>
          <p:nvPr/>
        </p:nvGrpSpPr>
        <p:grpSpPr>
          <a:xfrm>
            <a:off x="381000" y="1211698"/>
            <a:ext cx="2478024" cy="4775443"/>
            <a:chOff x="381000" y="1211998"/>
            <a:chExt cx="2478024" cy="4775443"/>
          </a:xfrm>
        </p:grpSpPr>
        <p:sp>
          <p:nvSpPr>
            <p:cNvPr id="65" name="Rectangle 64"/>
            <p:cNvSpPr/>
            <p:nvPr/>
          </p:nvSpPr>
          <p:spPr bwMode="auto">
            <a:xfrm flipV="1">
              <a:off x="1253896" y="2806700"/>
              <a:ext cx="311772" cy="963386"/>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sp>
          <p:nvSpPr>
            <p:cNvPr id="16" name="Rectangle 15"/>
            <p:cNvSpPr/>
            <p:nvPr/>
          </p:nvSpPr>
          <p:spPr>
            <a:xfrm rot="5400000">
              <a:off x="1465545" y="5583765"/>
              <a:ext cx="304800" cy="3048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rot="5400000">
              <a:off x="1922745" y="4212165"/>
              <a:ext cx="304800" cy="12192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p:cNvSpPr/>
            <p:nvPr/>
          </p:nvSpPr>
          <p:spPr>
            <a:xfrm rot="5400000">
              <a:off x="1732245" y="4707465"/>
              <a:ext cx="304800" cy="8382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rot="5400000">
              <a:off x="1579845" y="5164665"/>
              <a:ext cx="304800" cy="5334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p:cNvSpPr/>
            <p:nvPr/>
          </p:nvSpPr>
          <p:spPr>
            <a:xfrm rot="5400000">
              <a:off x="1657324" y="4483102"/>
              <a:ext cx="304800" cy="677333"/>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4" name="Rectangle 23"/>
            <p:cNvSpPr/>
            <p:nvPr/>
          </p:nvSpPr>
          <p:spPr>
            <a:xfrm rot="5400000">
              <a:off x="1551489" y="4906260"/>
              <a:ext cx="304800" cy="465667"/>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5" name="Rectangle 24"/>
            <p:cNvSpPr/>
            <p:nvPr/>
          </p:nvSpPr>
          <p:spPr>
            <a:xfrm rot="5400000">
              <a:off x="1466822" y="5295727"/>
              <a:ext cx="304800" cy="296333"/>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26" name="Rectangle 25"/>
            <p:cNvSpPr/>
            <p:nvPr/>
          </p:nvSpPr>
          <p:spPr>
            <a:xfrm rot="5400000">
              <a:off x="1403322" y="5664027"/>
              <a:ext cx="304800" cy="169333"/>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27" name="Group 49"/>
            <p:cNvGrpSpPr/>
            <p:nvPr/>
          </p:nvGrpSpPr>
          <p:grpSpPr>
            <a:xfrm rot="16200000" flipH="1">
              <a:off x="433657" y="4948361"/>
              <a:ext cx="1219200" cy="677333"/>
              <a:chOff x="1219200" y="5494867"/>
              <a:chExt cx="1219200" cy="677333"/>
            </a:xfrm>
          </p:grpSpPr>
          <p:sp>
            <p:nvSpPr>
              <p:cNvPr id="52" name="Rectangle 51"/>
              <p:cNvSpPr/>
              <p:nvPr/>
            </p:nvSpPr>
            <p:spPr>
              <a:xfrm>
                <a:off x="1219200" y="5494867"/>
                <a:ext cx="304800" cy="677333"/>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53" name="Rectangle 52"/>
              <p:cNvSpPr/>
              <p:nvPr/>
            </p:nvSpPr>
            <p:spPr>
              <a:xfrm>
                <a:off x="1524000" y="5706533"/>
                <a:ext cx="304800" cy="465667"/>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54" name="Rectangle 53"/>
              <p:cNvSpPr/>
              <p:nvPr/>
            </p:nvSpPr>
            <p:spPr>
              <a:xfrm>
                <a:off x="1828800" y="5875867"/>
                <a:ext cx="304800" cy="296333"/>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55" name="Rectangle 54"/>
              <p:cNvSpPr/>
              <p:nvPr/>
            </p:nvSpPr>
            <p:spPr>
              <a:xfrm>
                <a:off x="2133600" y="6002867"/>
                <a:ext cx="304800" cy="169333"/>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41" name="Rectangle 40"/>
            <p:cNvSpPr/>
            <p:nvPr/>
          </p:nvSpPr>
          <p:spPr>
            <a:xfrm>
              <a:off x="612732" y="4495800"/>
              <a:ext cx="1600200" cy="149164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6" name="Group 77"/>
            <p:cNvGrpSpPr/>
            <p:nvPr/>
          </p:nvGrpSpPr>
          <p:grpSpPr>
            <a:xfrm>
              <a:off x="838200" y="2057398"/>
              <a:ext cx="1122378" cy="790604"/>
              <a:chOff x="609600" y="3048000"/>
              <a:chExt cx="822960" cy="562803"/>
            </a:xfrm>
          </p:grpSpPr>
          <p:sp>
            <p:nvSpPr>
              <p:cNvPr id="73" name="Rectangle 72"/>
              <p:cNvSpPr/>
              <p:nvPr/>
            </p:nvSpPr>
            <p:spPr bwMode="auto">
              <a:xfrm flipV="1">
                <a:off x="609600" y="3427923"/>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71" name="Rectangle 70"/>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72" name="Rectangle 71"/>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67" name="Rectangle 66"/>
            <p:cNvSpPr/>
            <p:nvPr/>
          </p:nvSpPr>
          <p:spPr>
            <a:xfrm rot="10800000" flipV="1">
              <a:off x="838200" y="3716563"/>
              <a:ext cx="1122378" cy="37465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68" name="Rectangle 67"/>
            <p:cNvSpPr/>
            <p:nvPr/>
          </p:nvSpPr>
          <p:spPr>
            <a:xfrm>
              <a:off x="842357" y="2057400"/>
              <a:ext cx="112237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9" name="Rectangle 68"/>
            <p:cNvSpPr/>
            <p:nvPr/>
          </p:nvSpPr>
          <p:spPr>
            <a:xfrm>
              <a:off x="1066833" y="2310021"/>
              <a:ext cx="68589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3" name="Rectangle 62"/>
            <p:cNvSpPr/>
            <p:nvPr/>
          </p:nvSpPr>
          <p:spPr bwMode="auto">
            <a:xfrm flipV="1">
              <a:off x="840704" y="2834930"/>
              <a:ext cx="1122378" cy="256903"/>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64" name="Rectangle 63"/>
            <p:cNvSpPr/>
            <p:nvPr/>
          </p:nvSpPr>
          <p:spPr>
            <a:xfrm>
              <a:off x="1329007" y="2834930"/>
              <a:ext cx="149650"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1" name="Rectangle 90"/>
            <p:cNvSpPr/>
            <p:nvPr/>
          </p:nvSpPr>
          <p:spPr>
            <a:xfrm>
              <a:off x="1136904" y="2057400"/>
              <a:ext cx="548640"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6" name="Rectangle 95"/>
            <p:cNvSpPr/>
            <p:nvPr/>
          </p:nvSpPr>
          <p:spPr>
            <a:xfrm>
              <a:off x="1237488" y="2313432"/>
              <a:ext cx="338328"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10" name="Rectangle 109"/>
            <p:cNvSpPr/>
            <p:nvPr/>
          </p:nvSpPr>
          <p:spPr>
            <a:xfrm>
              <a:off x="1362456" y="2834640"/>
              <a:ext cx="73152"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34" name="Curved Right Arrow 133"/>
            <p:cNvSpPr/>
            <p:nvPr/>
          </p:nvSpPr>
          <p:spPr>
            <a:xfrm>
              <a:off x="381000" y="2895600"/>
              <a:ext cx="304800" cy="25908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139" name="TextBox 138"/>
            <p:cNvSpPr txBox="1"/>
            <p:nvPr/>
          </p:nvSpPr>
          <p:spPr>
            <a:xfrm>
              <a:off x="1066800" y="1211998"/>
              <a:ext cx="1792224" cy="250905"/>
            </a:xfrm>
            <a:prstGeom prst="rect">
              <a:avLst/>
            </a:prstGeom>
            <a:noFill/>
          </p:spPr>
          <p:txBody>
            <a:bodyPr wrap="square" rtlCol="0">
              <a:spAutoFit/>
            </a:bodyPr>
            <a:lstStyle/>
            <a:p>
              <a:r>
                <a:rPr lang="en-US" sz="2400" dirty="0" smtClean="0"/>
                <a:t>ESS</a:t>
              </a:r>
              <a:endParaRPr lang="en-US" sz="2400" dirty="0"/>
            </a:p>
          </p:txBody>
        </p:sp>
        <p:sp>
          <p:nvSpPr>
            <p:cNvPr id="70" name="Rectangle 69"/>
            <p:cNvSpPr/>
            <p:nvPr/>
          </p:nvSpPr>
          <p:spPr>
            <a:xfrm>
              <a:off x="1188661" y="2588052"/>
              <a:ext cx="411539"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09" name="Rectangle 108"/>
            <p:cNvSpPr/>
            <p:nvPr/>
          </p:nvSpPr>
          <p:spPr>
            <a:xfrm>
              <a:off x="1298448" y="2588052"/>
              <a:ext cx="201168"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nvGrpSpPr>
          <p:cNvPr id="159" name="Group 158"/>
          <p:cNvGrpSpPr/>
          <p:nvPr/>
        </p:nvGrpSpPr>
        <p:grpSpPr>
          <a:xfrm>
            <a:off x="5867400" y="1290935"/>
            <a:ext cx="3048000" cy="4721362"/>
            <a:chOff x="5867400" y="1290935"/>
            <a:chExt cx="3048000" cy="4721362"/>
          </a:xfrm>
        </p:grpSpPr>
        <p:sp>
          <p:nvSpPr>
            <p:cNvPr id="116" name="Rectangle 115"/>
            <p:cNvSpPr/>
            <p:nvPr/>
          </p:nvSpPr>
          <p:spPr bwMode="auto">
            <a:xfrm flipV="1">
              <a:off x="7290161" y="2806700"/>
              <a:ext cx="311772" cy="963386"/>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sp>
          <p:nvSpPr>
            <p:cNvPr id="8" name="Rectangle 7"/>
            <p:cNvSpPr/>
            <p:nvPr/>
          </p:nvSpPr>
          <p:spPr>
            <a:xfrm rot="5400000">
              <a:off x="7562568" y="5627410"/>
              <a:ext cx="304800" cy="3048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rot="5400000">
              <a:off x="8019768" y="4255810"/>
              <a:ext cx="304800" cy="12192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rot="5400000">
              <a:off x="7829268" y="4751110"/>
              <a:ext cx="304800" cy="8382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rot="5400000">
              <a:off x="7676868" y="5208310"/>
              <a:ext cx="304800" cy="5334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p:nvSpPr>
          <p:spPr>
            <a:xfrm rot="5400000">
              <a:off x="7966074" y="4308476"/>
              <a:ext cx="312304" cy="1129147"/>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4" name="Rectangle 33"/>
            <p:cNvSpPr/>
            <p:nvPr/>
          </p:nvSpPr>
          <p:spPr>
            <a:xfrm rot="5400000">
              <a:off x="7775574" y="4803774"/>
              <a:ext cx="312303" cy="748148"/>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5" name="Rectangle 34"/>
            <p:cNvSpPr/>
            <p:nvPr/>
          </p:nvSpPr>
          <p:spPr>
            <a:xfrm rot="5400000">
              <a:off x="7604301" y="5279849"/>
              <a:ext cx="304800" cy="398097"/>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6" name="Rectangle 35"/>
            <p:cNvSpPr/>
            <p:nvPr/>
          </p:nvSpPr>
          <p:spPr>
            <a:xfrm rot="5400000">
              <a:off x="7518994" y="5669955"/>
              <a:ext cx="304800" cy="227484"/>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37" name="Group 71"/>
            <p:cNvGrpSpPr/>
            <p:nvPr/>
          </p:nvGrpSpPr>
          <p:grpSpPr>
            <a:xfrm rot="16200000" flipH="1">
              <a:off x="6407955" y="4871530"/>
              <a:ext cx="1219200" cy="909935"/>
              <a:chOff x="6858000" y="5262265"/>
              <a:chExt cx="1219200" cy="909935"/>
            </a:xfrm>
          </p:grpSpPr>
          <p:sp>
            <p:nvSpPr>
              <p:cNvPr id="44" name="Rectangle 43"/>
              <p:cNvSpPr/>
              <p:nvPr/>
            </p:nvSpPr>
            <p:spPr>
              <a:xfrm>
                <a:off x="6858000" y="5262265"/>
                <a:ext cx="304800" cy="909935"/>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45" name="Rectangle 44"/>
              <p:cNvSpPr/>
              <p:nvPr/>
            </p:nvSpPr>
            <p:spPr>
              <a:xfrm>
                <a:off x="7162800" y="5546620"/>
                <a:ext cx="304800" cy="625580"/>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46" name="Rectangle 45"/>
              <p:cNvSpPr/>
              <p:nvPr/>
            </p:nvSpPr>
            <p:spPr>
              <a:xfrm>
                <a:off x="7467600" y="5774103"/>
                <a:ext cx="304800" cy="398097"/>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47" name="Rectangle 46"/>
              <p:cNvSpPr/>
              <p:nvPr/>
            </p:nvSpPr>
            <p:spPr>
              <a:xfrm>
                <a:off x="7772400" y="5944716"/>
                <a:ext cx="304800" cy="227484"/>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38" name="Rectangle 37"/>
            <p:cNvSpPr/>
            <p:nvPr/>
          </p:nvSpPr>
          <p:spPr>
            <a:xfrm>
              <a:off x="6248400" y="4611469"/>
              <a:ext cx="2667000" cy="140082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5" name="Curved Right Arrow 134"/>
            <p:cNvSpPr/>
            <p:nvPr/>
          </p:nvSpPr>
          <p:spPr>
            <a:xfrm>
              <a:off x="5867400" y="2971800"/>
              <a:ext cx="304800" cy="25908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137" name="TextBox 136"/>
            <p:cNvSpPr txBox="1"/>
            <p:nvPr/>
          </p:nvSpPr>
          <p:spPr>
            <a:xfrm>
              <a:off x="6248400" y="1290935"/>
              <a:ext cx="2322709" cy="461665"/>
            </a:xfrm>
            <a:prstGeom prst="rect">
              <a:avLst/>
            </a:prstGeom>
            <a:noFill/>
          </p:spPr>
          <p:txBody>
            <a:bodyPr wrap="square" rtlCol="0">
              <a:spAutoFit/>
            </a:bodyPr>
            <a:lstStyle/>
            <a:p>
              <a:pPr algn="ctr"/>
              <a:r>
                <a:rPr lang="en-US" sz="2400" dirty="0" smtClean="0"/>
                <a:t>New ESS</a:t>
              </a:r>
              <a:endParaRPr lang="en-US" sz="2400" dirty="0"/>
            </a:p>
          </p:txBody>
        </p:sp>
        <p:sp>
          <p:nvSpPr>
            <p:cNvPr id="140" name="Rectangle 139"/>
            <p:cNvSpPr/>
            <p:nvPr/>
          </p:nvSpPr>
          <p:spPr>
            <a:xfrm rot="5400000">
              <a:off x="6748272" y="4308476"/>
              <a:ext cx="312304" cy="1129147"/>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41" name="Rectangle 140"/>
            <p:cNvSpPr/>
            <p:nvPr/>
          </p:nvSpPr>
          <p:spPr>
            <a:xfrm rot="5400000">
              <a:off x="6940296" y="4803774"/>
              <a:ext cx="312303" cy="748148"/>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117" name="Group 77"/>
            <p:cNvGrpSpPr/>
            <p:nvPr/>
          </p:nvGrpSpPr>
          <p:grpSpPr>
            <a:xfrm>
              <a:off x="6874465" y="2057400"/>
              <a:ext cx="1122378" cy="766427"/>
              <a:chOff x="609600" y="3048000"/>
              <a:chExt cx="822960" cy="545592"/>
            </a:xfrm>
          </p:grpSpPr>
          <p:sp>
            <p:nvSpPr>
              <p:cNvPr id="126" name="Rectangle 125"/>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46" name="Rectangle 145"/>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47" name="Rectangle 146"/>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148" name="Rectangle 147"/>
            <p:cNvSpPr/>
            <p:nvPr/>
          </p:nvSpPr>
          <p:spPr>
            <a:xfrm rot="10800000" flipV="1">
              <a:off x="6874465" y="3716563"/>
              <a:ext cx="1122378" cy="779237"/>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149" name="Rectangle 148"/>
            <p:cNvSpPr/>
            <p:nvPr/>
          </p:nvSpPr>
          <p:spPr>
            <a:xfrm>
              <a:off x="6878622" y="2057400"/>
              <a:ext cx="112237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50" name="Rectangle 149"/>
            <p:cNvSpPr/>
            <p:nvPr/>
          </p:nvSpPr>
          <p:spPr>
            <a:xfrm>
              <a:off x="7103098" y="2310021"/>
              <a:ext cx="68589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51" name="Rectangle 150"/>
            <p:cNvSpPr/>
            <p:nvPr/>
          </p:nvSpPr>
          <p:spPr>
            <a:xfrm>
              <a:off x="7244434" y="2566924"/>
              <a:ext cx="411539"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52" name="Rectangle 151"/>
            <p:cNvSpPr/>
            <p:nvPr/>
          </p:nvSpPr>
          <p:spPr bwMode="auto">
            <a:xfrm flipV="1">
              <a:off x="6876969" y="2834930"/>
              <a:ext cx="1122378" cy="256903"/>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153" name="Rectangle 152"/>
            <p:cNvSpPr/>
            <p:nvPr/>
          </p:nvSpPr>
          <p:spPr>
            <a:xfrm>
              <a:off x="7365272" y="2834930"/>
              <a:ext cx="149650"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56" name="TextBox 55"/>
          <p:cNvSpPr txBox="1"/>
          <p:nvPr/>
        </p:nvSpPr>
        <p:spPr>
          <a:xfrm>
            <a:off x="-1295400" y="7772400"/>
            <a:ext cx="11430000" cy="1200329"/>
          </a:xfrm>
          <a:prstGeom prst="rect">
            <a:avLst/>
          </a:prstGeom>
          <a:noFill/>
        </p:spPr>
        <p:txBody>
          <a:bodyPr wrap="square" rtlCol="0">
            <a:spAutoFit/>
          </a:bodyPr>
          <a:lstStyle/>
          <a:p>
            <a:pPr>
              <a:buFont typeface="Arial" pitchFamily="34" charset="0"/>
              <a:buChar char="•"/>
            </a:pPr>
            <a:r>
              <a:rPr lang="en-US" sz="1800" dirty="0" smtClean="0"/>
              <a:t> If plants are water limited, when CO</a:t>
            </a:r>
            <a:r>
              <a:rPr lang="en-US" sz="1800" baseline="-25000" dirty="0" smtClean="0"/>
              <a:t>2</a:t>
            </a:r>
            <a:r>
              <a:rPr lang="en-US" sz="1800" dirty="0" smtClean="0"/>
              <a:t> is added, if there is a productivity response, it is due to the increase in water use efficiency.  </a:t>
            </a:r>
          </a:p>
          <a:p>
            <a:pPr>
              <a:buFont typeface="Arial" pitchFamily="34" charset="0"/>
              <a:buChar char="•"/>
            </a:pPr>
            <a:r>
              <a:rPr lang="en-US" sz="1800" dirty="0" smtClean="0"/>
              <a:t> With this increase, competitive plants increase fine-root biomass but there is no increase in biomass allocated to wood (yellow – brown area). </a:t>
            </a:r>
            <a:endParaRPr lang="en-US" sz="1800" dirty="0"/>
          </a:p>
        </p:txBody>
      </p:sp>
      <p:sp>
        <p:nvSpPr>
          <p:cNvPr id="58" name="TextBox 57"/>
          <p:cNvSpPr txBox="1"/>
          <p:nvPr/>
        </p:nvSpPr>
        <p:spPr>
          <a:xfrm>
            <a:off x="6705600" y="685800"/>
            <a:ext cx="2322709" cy="461665"/>
          </a:xfrm>
          <a:prstGeom prst="rect">
            <a:avLst/>
          </a:prstGeom>
          <a:noFill/>
        </p:spPr>
        <p:txBody>
          <a:bodyPr wrap="square" rtlCol="0">
            <a:spAutoFit/>
          </a:bodyPr>
          <a:lstStyle/>
          <a:p>
            <a:r>
              <a:rPr lang="en-US" sz="2400" dirty="0" smtClean="0"/>
              <a:t>New ESS</a:t>
            </a:r>
            <a:endParaRPr lang="en-US" sz="2400" dirty="0"/>
          </a:p>
        </p:txBody>
      </p:sp>
      <p:sp>
        <p:nvSpPr>
          <p:cNvPr id="94" name="TextBox 93"/>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Plant level responses to enhanced [CO</a:t>
            </a:r>
            <a:r>
              <a:rPr lang="en-US" sz="3200" baseline="-25000" dirty="0" smtClean="0">
                <a:solidFill>
                  <a:schemeClr val="bg1"/>
                </a:solidFill>
              </a:rPr>
              <a:t>2</a:t>
            </a:r>
            <a:r>
              <a:rPr lang="en-US" sz="3200" dirty="0" smtClean="0">
                <a:solidFill>
                  <a:schemeClr val="bg1"/>
                </a:solidFill>
              </a:rPr>
              <a:t>]:</a:t>
            </a:r>
          </a:p>
          <a:p>
            <a:r>
              <a:rPr lang="en-US" sz="3200" dirty="0" smtClean="0">
                <a:solidFill>
                  <a:schemeClr val="bg1"/>
                </a:solidFill>
              </a:rPr>
              <a:t>Water-limited plants</a:t>
            </a:r>
            <a:endParaRPr lang="en-US" sz="3200" dirty="0">
              <a:solidFill>
                <a:schemeClr val="bg1"/>
              </a:solidFill>
            </a:endParaRPr>
          </a:p>
        </p:txBody>
      </p:sp>
      <p:grpSp>
        <p:nvGrpSpPr>
          <p:cNvPr id="161" name="Group 160"/>
          <p:cNvGrpSpPr/>
          <p:nvPr/>
        </p:nvGrpSpPr>
        <p:grpSpPr>
          <a:xfrm>
            <a:off x="2667000" y="1066800"/>
            <a:ext cx="3209787" cy="4869298"/>
            <a:chOff x="2667000" y="1066800"/>
            <a:chExt cx="3209787" cy="4869298"/>
          </a:xfrm>
        </p:grpSpPr>
        <p:sp>
          <p:nvSpPr>
            <p:cNvPr id="57" name="TextBox 56"/>
            <p:cNvSpPr txBox="1"/>
            <p:nvPr/>
          </p:nvSpPr>
          <p:spPr>
            <a:xfrm>
              <a:off x="2667000" y="2491014"/>
              <a:ext cx="1032315" cy="1200329"/>
            </a:xfrm>
            <a:prstGeom prst="rect">
              <a:avLst/>
            </a:prstGeom>
            <a:noFill/>
          </p:spPr>
          <p:txBody>
            <a:bodyPr wrap="square" rtlCol="0">
              <a:spAutoFit/>
            </a:bodyPr>
            <a:lstStyle/>
            <a:p>
              <a:r>
                <a:rPr lang="en-US" sz="2400" dirty="0" smtClean="0">
                  <a:solidFill>
                    <a:srgbClr val="FF0000"/>
                  </a:solidFill>
                </a:rPr>
                <a:t>+CO</a:t>
              </a:r>
              <a:r>
                <a:rPr lang="en-US" sz="2400" baseline="-25000" dirty="0" smtClean="0">
                  <a:solidFill>
                    <a:srgbClr val="FF0000"/>
                  </a:solidFill>
                </a:rPr>
                <a:t>2</a:t>
              </a:r>
            </a:p>
            <a:p>
              <a:r>
                <a:rPr lang="en-US" sz="1600" dirty="0" smtClean="0">
                  <a:solidFill>
                    <a:srgbClr val="FF0000"/>
                  </a:solidFill>
                </a:rPr>
                <a:t>(leaf-level water use efficiency)</a:t>
              </a:r>
              <a:endParaRPr lang="en-US" sz="1600" baseline="-25000" dirty="0">
                <a:solidFill>
                  <a:srgbClr val="FF0000"/>
                </a:solidFill>
              </a:endParaRPr>
            </a:p>
          </p:txBody>
        </p:sp>
        <p:sp>
          <p:nvSpPr>
            <p:cNvPr id="138" name="TextBox 137"/>
            <p:cNvSpPr txBox="1"/>
            <p:nvPr/>
          </p:nvSpPr>
          <p:spPr>
            <a:xfrm>
              <a:off x="3429000" y="1066800"/>
              <a:ext cx="2438400" cy="830997"/>
            </a:xfrm>
            <a:prstGeom prst="rect">
              <a:avLst/>
            </a:prstGeom>
            <a:noFill/>
          </p:spPr>
          <p:txBody>
            <a:bodyPr wrap="square" rtlCol="0">
              <a:spAutoFit/>
            </a:bodyPr>
            <a:lstStyle/>
            <a:p>
              <a:pPr algn="ctr"/>
              <a:r>
                <a:rPr lang="en-US" sz="2400" dirty="0" smtClean="0"/>
                <a:t>Immediate Plant Response</a:t>
              </a:r>
              <a:endParaRPr lang="en-US" sz="2400" dirty="0"/>
            </a:p>
          </p:txBody>
        </p:sp>
        <p:grpSp>
          <p:nvGrpSpPr>
            <p:cNvPr id="160" name="Group 159"/>
            <p:cNvGrpSpPr/>
            <p:nvPr/>
          </p:nvGrpSpPr>
          <p:grpSpPr>
            <a:xfrm>
              <a:off x="3733800" y="2080986"/>
              <a:ext cx="2142987" cy="3855112"/>
              <a:chOff x="3733800" y="2080986"/>
              <a:chExt cx="2142987" cy="3855112"/>
            </a:xfrm>
          </p:grpSpPr>
          <p:sp>
            <p:nvSpPr>
              <p:cNvPr id="12" name="Rectangle 11"/>
              <p:cNvSpPr/>
              <p:nvPr/>
            </p:nvSpPr>
            <p:spPr>
              <a:xfrm rot="5400000">
                <a:off x="4657587" y="5625322"/>
                <a:ext cx="304800" cy="3048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rot="5400000">
                <a:off x="5114787" y="4253722"/>
                <a:ext cx="304800" cy="12192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p:nvSpPr>
            <p:spPr>
              <a:xfrm rot="5400000">
                <a:off x="4924287" y="4749022"/>
                <a:ext cx="304800" cy="8382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p:cNvSpPr/>
              <p:nvPr/>
            </p:nvSpPr>
            <p:spPr>
              <a:xfrm rot="5400000">
                <a:off x="4771887" y="5206222"/>
                <a:ext cx="304800" cy="5334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8" name="Group 53"/>
              <p:cNvGrpSpPr/>
              <p:nvPr/>
            </p:nvGrpSpPr>
            <p:grpSpPr>
              <a:xfrm rot="16200000" flipH="1">
                <a:off x="3615267" y="4987831"/>
                <a:ext cx="1219200" cy="677333"/>
                <a:chOff x="3962400" y="5494867"/>
                <a:chExt cx="1219200" cy="677333"/>
              </a:xfrm>
            </p:grpSpPr>
            <p:sp>
              <p:nvSpPr>
                <p:cNvPr id="48" name="Rectangle 47"/>
                <p:cNvSpPr/>
                <p:nvPr/>
              </p:nvSpPr>
              <p:spPr>
                <a:xfrm>
                  <a:off x="3962400" y="5494867"/>
                  <a:ext cx="304800" cy="677333"/>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49" name="Rectangle 48"/>
                <p:cNvSpPr/>
                <p:nvPr/>
              </p:nvSpPr>
              <p:spPr>
                <a:xfrm>
                  <a:off x="4267200" y="5706533"/>
                  <a:ext cx="304800" cy="465667"/>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50" name="Rectangle 49"/>
                <p:cNvSpPr/>
                <p:nvPr/>
              </p:nvSpPr>
              <p:spPr>
                <a:xfrm>
                  <a:off x="4572000" y="5875867"/>
                  <a:ext cx="304800" cy="296333"/>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51" name="Rectangle 50"/>
                <p:cNvSpPr/>
                <p:nvPr/>
              </p:nvSpPr>
              <p:spPr>
                <a:xfrm>
                  <a:off x="4876800" y="6002867"/>
                  <a:ext cx="304800" cy="169333"/>
                </a:xfrm>
                <a:prstGeom prst="rect">
                  <a:avLst/>
                </a:prstGeom>
                <a:solidFill>
                  <a:schemeClr val="accent6">
                    <a:lumMod val="75000"/>
                  </a:schemeClr>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31" name="Rectangle 30"/>
              <p:cNvSpPr/>
              <p:nvPr/>
            </p:nvSpPr>
            <p:spPr>
              <a:xfrm rot="5400000">
                <a:off x="4694849" y="5279849"/>
                <a:ext cx="304800" cy="398097"/>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32" name="Rectangle 31"/>
              <p:cNvSpPr/>
              <p:nvPr/>
            </p:nvSpPr>
            <p:spPr>
              <a:xfrm rot="5400000">
                <a:off x="4609542" y="5669955"/>
                <a:ext cx="304800" cy="227484"/>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115" name="Group 114"/>
              <p:cNvGrpSpPr/>
              <p:nvPr/>
            </p:nvGrpSpPr>
            <p:grpSpPr>
              <a:xfrm>
                <a:off x="4114799" y="2080986"/>
                <a:ext cx="1124883" cy="2033814"/>
                <a:chOff x="4114799" y="1600200"/>
                <a:chExt cx="1124883" cy="2033814"/>
              </a:xfrm>
            </p:grpSpPr>
            <p:grpSp>
              <p:nvGrpSpPr>
                <p:cNvPr id="74" name="Group 172"/>
                <p:cNvGrpSpPr/>
                <p:nvPr/>
              </p:nvGrpSpPr>
              <p:grpSpPr>
                <a:xfrm>
                  <a:off x="4114799" y="1600200"/>
                  <a:ext cx="1124883" cy="2033814"/>
                  <a:chOff x="1972599" y="2258786"/>
                  <a:chExt cx="1124883" cy="2033814"/>
                </a:xfrm>
              </p:grpSpPr>
              <p:grpSp>
                <p:nvGrpSpPr>
                  <p:cNvPr id="75" name="Group 293"/>
                  <p:cNvGrpSpPr/>
                  <p:nvPr/>
                </p:nvGrpSpPr>
                <p:grpSpPr>
                  <a:xfrm>
                    <a:off x="1972599" y="2258786"/>
                    <a:ext cx="1122377" cy="2033814"/>
                    <a:chOff x="262128" y="3048000"/>
                    <a:chExt cx="822960" cy="1447800"/>
                  </a:xfrm>
                </p:grpSpPr>
                <p:sp>
                  <p:nvSpPr>
                    <p:cNvPr id="78" name="Rectangle 77"/>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2400"/>
                    </a:p>
                  </p:txBody>
                </p:sp>
                <p:grpSp>
                  <p:nvGrpSpPr>
                    <p:cNvPr id="79" name="Group 77"/>
                    <p:cNvGrpSpPr/>
                    <p:nvPr/>
                  </p:nvGrpSpPr>
                  <p:grpSpPr>
                    <a:xfrm>
                      <a:off x="262128" y="3048000"/>
                      <a:ext cx="822960" cy="545592"/>
                      <a:chOff x="609600" y="3048000"/>
                      <a:chExt cx="822960" cy="545592"/>
                    </a:xfrm>
                  </p:grpSpPr>
                  <p:sp>
                    <p:nvSpPr>
                      <p:cNvPr id="84" name="Rectangle 83"/>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85" name="Rectangle 84"/>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86" name="Rectangle 85"/>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80" name="Rectangle 79"/>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grpSp>
              <p:sp>
                <p:nvSpPr>
                  <p:cNvPr id="76" name="Rectangle 75"/>
                  <p:cNvSpPr/>
                  <p:nvPr/>
                </p:nvSpPr>
                <p:spPr bwMode="auto">
                  <a:xfrm flipV="1">
                    <a:off x="1975104" y="3036316"/>
                    <a:ext cx="1122378" cy="256903"/>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sp>
              <p:nvSpPr>
                <p:cNvPr id="101" name="Rectangle 100"/>
                <p:cNvSpPr/>
                <p:nvPr/>
              </p:nvSpPr>
              <p:spPr>
                <a:xfrm>
                  <a:off x="4114800" y="1600200"/>
                  <a:ext cx="112237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02" name="Rectangle 101"/>
                <p:cNvSpPr/>
                <p:nvPr/>
              </p:nvSpPr>
              <p:spPr>
                <a:xfrm>
                  <a:off x="4359898" y="1852821"/>
                  <a:ext cx="685898"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03" name="Rectangle 102"/>
                <p:cNvSpPr/>
                <p:nvPr/>
              </p:nvSpPr>
              <p:spPr>
                <a:xfrm>
                  <a:off x="4622072" y="2377730"/>
                  <a:ext cx="149650"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04" name="Rectangle 103"/>
                <p:cNvSpPr/>
                <p:nvPr/>
              </p:nvSpPr>
              <p:spPr>
                <a:xfrm>
                  <a:off x="4495800" y="2105297"/>
                  <a:ext cx="411539" cy="256903"/>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11" name="Rectangle 110"/>
                <p:cNvSpPr/>
                <p:nvPr/>
              </p:nvSpPr>
              <p:spPr>
                <a:xfrm>
                  <a:off x="4267200" y="1600200"/>
                  <a:ext cx="843534"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12" name="Rectangle 111"/>
                <p:cNvSpPr/>
                <p:nvPr/>
              </p:nvSpPr>
              <p:spPr>
                <a:xfrm>
                  <a:off x="4443970" y="1850934"/>
                  <a:ext cx="520177"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13" name="Rectangle 112"/>
                <p:cNvSpPr/>
                <p:nvPr/>
              </p:nvSpPr>
              <p:spPr>
                <a:xfrm>
                  <a:off x="4544568" y="2106966"/>
                  <a:ext cx="309310"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14" name="Rectangle 113"/>
                <p:cNvSpPr/>
                <p:nvPr/>
              </p:nvSpPr>
              <p:spPr>
                <a:xfrm>
                  <a:off x="4648200" y="2381286"/>
                  <a:ext cx="112466"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
            <p:nvSpPr>
              <p:cNvPr id="136" name="Curved Right Arrow 135"/>
              <p:cNvSpPr/>
              <p:nvPr/>
            </p:nvSpPr>
            <p:spPr>
              <a:xfrm>
                <a:off x="3733800" y="2514600"/>
                <a:ext cx="304800" cy="2590800"/>
              </a:xfrm>
              <a:prstGeom prst="curvedRightArrow">
                <a:avLst/>
              </a:prstGeom>
              <a:solidFill>
                <a:srgbClr val="0070C0"/>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solidFill>
                    <a:schemeClr val="tx1"/>
                  </a:solidFill>
                </a:endParaRPr>
              </a:p>
            </p:txBody>
          </p:sp>
          <p:sp>
            <p:nvSpPr>
              <p:cNvPr id="142" name="Rectangle 141"/>
              <p:cNvSpPr/>
              <p:nvPr/>
            </p:nvSpPr>
            <p:spPr>
              <a:xfrm rot="5400000">
                <a:off x="5056622" y="4315979"/>
                <a:ext cx="312304" cy="1129147"/>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43" name="Rectangle 142"/>
              <p:cNvSpPr/>
              <p:nvPr/>
            </p:nvSpPr>
            <p:spPr>
              <a:xfrm rot="5400000">
                <a:off x="4866123" y="4811278"/>
                <a:ext cx="312303" cy="748148"/>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sp>
        <p:nvSpPr>
          <p:cNvPr id="158" name="TextBox 157"/>
          <p:cNvSpPr txBox="1"/>
          <p:nvPr/>
        </p:nvSpPr>
        <p:spPr>
          <a:xfrm>
            <a:off x="0" y="1066800"/>
            <a:ext cx="685800" cy="646331"/>
          </a:xfrm>
          <a:prstGeom prst="rect">
            <a:avLst/>
          </a:prstGeom>
          <a:noFill/>
        </p:spPr>
        <p:txBody>
          <a:bodyPr wrap="square" rtlCol="0">
            <a:spAutoFit/>
          </a:bodyPr>
          <a:lstStyle/>
          <a:p>
            <a:r>
              <a:rPr lang="en-US" sz="3600" b="1" dirty="0" smtClean="0">
                <a:solidFill>
                  <a:srgbClr val="00B0F0"/>
                </a:solidFill>
                <a:latin typeface="Script MT Bold" pitchFamily="66" charset="0"/>
              </a:rPr>
              <a:t>W</a:t>
            </a:r>
            <a:endParaRPr lang="en-US" sz="2400" b="1" dirty="0">
              <a:solidFill>
                <a:srgbClr val="00B0F0"/>
              </a:solidFill>
              <a:latin typeface="Script MT Bold" pitchFamily="66" charset="0"/>
            </a:endParaRPr>
          </a:p>
        </p:txBody>
      </p:sp>
      <p:sp>
        <p:nvSpPr>
          <p:cNvPr id="107" name="TextBox 106"/>
          <p:cNvSpPr txBox="1"/>
          <p:nvPr/>
        </p:nvSpPr>
        <p:spPr>
          <a:xfrm>
            <a:off x="1219200" y="3429000"/>
            <a:ext cx="6858000" cy="1200329"/>
          </a:xfrm>
          <a:prstGeom prst="rect">
            <a:avLst/>
          </a:prstGeom>
          <a:solidFill>
            <a:schemeClr val="bg1">
              <a:lumMod val="50000"/>
            </a:schemeClr>
          </a:solidFill>
        </p:spPr>
        <p:txBody>
          <a:bodyPr wrap="square" rtlCol="0">
            <a:spAutoFit/>
          </a:bodyPr>
          <a:lstStyle/>
          <a:p>
            <a:r>
              <a:rPr lang="en-US" sz="2400" dirty="0" smtClean="0">
                <a:solidFill>
                  <a:schemeClr val="bg1"/>
                </a:solidFill>
              </a:rPr>
              <a:t>CO</a:t>
            </a:r>
            <a:r>
              <a:rPr lang="en-US" sz="2400" baseline="-25000" dirty="0" smtClean="0">
                <a:solidFill>
                  <a:schemeClr val="bg1"/>
                </a:solidFill>
              </a:rPr>
              <a:t>2</a:t>
            </a:r>
            <a:r>
              <a:rPr lang="en-US" sz="2400" dirty="0" smtClean="0">
                <a:solidFill>
                  <a:schemeClr val="bg1"/>
                </a:solidFill>
              </a:rPr>
              <a:t> fertilization in water-limited plants promotes growth of fine-roots biomass without increases in tree growth. </a:t>
            </a:r>
            <a:endParaRPr lang="en-US" sz="2400" dirty="0">
              <a:solidFill>
                <a:schemeClr val="bg1"/>
              </a:solidFill>
            </a:endParaRPr>
          </a:p>
        </p:txBody>
      </p:sp>
      <p:sp>
        <p:nvSpPr>
          <p:cNvPr id="118" name="Rectangle 117"/>
          <p:cNvSpPr/>
          <p:nvPr/>
        </p:nvSpPr>
        <p:spPr>
          <a:xfrm>
            <a:off x="7010400" y="2057400"/>
            <a:ext cx="843534"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19" name="Rectangle 118"/>
          <p:cNvSpPr/>
          <p:nvPr/>
        </p:nvSpPr>
        <p:spPr>
          <a:xfrm>
            <a:off x="7187170" y="2308134"/>
            <a:ext cx="520177"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20" name="Rectangle 119"/>
          <p:cNvSpPr/>
          <p:nvPr/>
        </p:nvSpPr>
        <p:spPr>
          <a:xfrm>
            <a:off x="7287768" y="2564166"/>
            <a:ext cx="309310"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21" name="Rectangle 120"/>
          <p:cNvSpPr/>
          <p:nvPr/>
        </p:nvSpPr>
        <p:spPr>
          <a:xfrm>
            <a:off x="7391400" y="2838486"/>
            <a:ext cx="112466" cy="256903"/>
          </a:xfrm>
          <a:prstGeom prst="rect">
            <a:avLst/>
          </a:prstGeom>
          <a:solidFill>
            <a:srgbClr val="00B0F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24" name="TextBox 123"/>
          <p:cNvSpPr txBox="1"/>
          <p:nvPr/>
        </p:nvSpPr>
        <p:spPr>
          <a:xfrm>
            <a:off x="76200" y="6096000"/>
            <a:ext cx="1828800" cy="707886"/>
          </a:xfrm>
          <a:prstGeom prst="rect">
            <a:avLst/>
          </a:prstGeom>
          <a:noFill/>
        </p:spPr>
        <p:txBody>
          <a:bodyPr wrap="square" rtlCol="0">
            <a:spAutoFit/>
          </a:bodyPr>
          <a:lstStyle/>
          <a:p>
            <a:r>
              <a:rPr lang="en-US" sz="2000" b="1" dirty="0" smtClean="0">
                <a:solidFill>
                  <a:schemeClr val="accent6">
                    <a:lumMod val="75000"/>
                  </a:schemeClr>
                </a:solidFill>
              </a:rPr>
              <a:t>Root cost</a:t>
            </a:r>
          </a:p>
          <a:p>
            <a:r>
              <a:rPr lang="en-US" sz="2000" b="1" dirty="0" smtClean="0">
                <a:solidFill>
                  <a:schemeClr val="accent6">
                    <a:lumMod val="75000"/>
                  </a:schemeClr>
                </a:solidFill>
              </a:rPr>
              <a:t>(</a:t>
            </a:r>
            <a:r>
              <a:rPr lang="en-US" sz="2000" b="1" dirty="0" err="1" smtClean="0">
                <a:solidFill>
                  <a:schemeClr val="accent6">
                    <a:lumMod val="75000"/>
                  </a:schemeClr>
                </a:solidFill>
              </a:rPr>
              <a:t>gC</a:t>
            </a:r>
            <a:r>
              <a:rPr lang="en-US" sz="2000" b="1" dirty="0" smtClean="0">
                <a:solidFill>
                  <a:schemeClr val="accent6">
                    <a:lumMod val="75000"/>
                  </a:schemeClr>
                </a:solidFill>
              </a:rPr>
              <a:t>/year)</a:t>
            </a:r>
            <a:endParaRPr lang="en-US" sz="2000" b="1" dirty="0">
              <a:solidFill>
                <a:schemeClr val="accent6">
                  <a:lumMod val="75000"/>
                </a:schemeClr>
              </a:solidFill>
            </a:endParaRPr>
          </a:p>
        </p:txBody>
      </p:sp>
      <p:sp>
        <p:nvSpPr>
          <p:cNvPr id="125" name="TextBox 124"/>
          <p:cNvSpPr txBox="1"/>
          <p:nvPr/>
        </p:nvSpPr>
        <p:spPr>
          <a:xfrm>
            <a:off x="1371600" y="6096000"/>
            <a:ext cx="1828800" cy="707886"/>
          </a:xfrm>
          <a:prstGeom prst="rect">
            <a:avLst/>
          </a:prstGeom>
          <a:noFill/>
        </p:spPr>
        <p:txBody>
          <a:bodyPr wrap="square" rtlCol="0">
            <a:spAutoFit/>
          </a:bodyPr>
          <a:lstStyle/>
          <a:p>
            <a:r>
              <a:rPr lang="en-US" sz="2000" b="1" dirty="0" smtClean="0">
                <a:solidFill>
                  <a:srgbClr val="00B050"/>
                </a:solidFill>
              </a:rPr>
              <a:t>Leaf benefit</a:t>
            </a:r>
          </a:p>
          <a:p>
            <a:r>
              <a:rPr lang="en-US" sz="2000" b="1" dirty="0" smtClean="0">
                <a:solidFill>
                  <a:srgbClr val="00B050"/>
                </a:solidFill>
              </a:rPr>
              <a:t>(</a:t>
            </a:r>
            <a:r>
              <a:rPr lang="en-US" sz="2000" b="1" dirty="0" err="1" smtClean="0">
                <a:solidFill>
                  <a:srgbClr val="00B050"/>
                </a:solidFill>
              </a:rPr>
              <a:t>gC</a:t>
            </a:r>
            <a:r>
              <a:rPr lang="en-US" sz="2000" b="1" dirty="0" smtClean="0">
                <a:solidFill>
                  <a:srgbClr val="00B050"/>
                </a:solidFill>
              </a:rPr>
              <a:t>/year)</a:t>
            </a:r>
            <a:endParaRPr lang="en-US" sz="2000" b="1" dirty="0">
              <a:solidFill>
                <a:srgbClr val="00B050"/>
              </a:solidFill>
            </a:endParaRPr>
          </a:p>
        </p:txBody>
      </p:sp>
      <p:sp>
        <p:nvSpPr>
          <p:cNvPr id="122" name="TextBox 121"/>
          <p:cNvSpPr txBox="1"/>
          <p:nvPr/>
        </p:nvSpPr>
        <p:spPr>
          <a:xfrm>
            <a:off x="6566714" y="6533446"/>
            <a:ext cx="3034486" cy="369332"/>
          </a:xfrm>
          <a:prstGeom prst="rect">
            <a:avLst/>
          </a:prstGeom>
          <a:noFill/>
        </p:spPr>
        <p:txBody>
          <a:bodyPr wrap="square" rtlCol="0">
            <a:spAutoFit/>
          </a:bodyPr>
          <a:lstStyle/>
          <a:p>
            <a:r>
              <a:rPr lang="en-US" dirty="0" smtClean="0"/>
              <a:t>Farrior et al. 2013</a:t>
            </a:r>
            <a:endParaRPr lang="en-US" i="1" dirty="0"/>
          </a:p>
        </p:txBody>
      </p:sp>
    </p:spTree>
    <p:extLst>
      <p:ext uri="{BB962C8B-B14F-4D97-AF65-F5344CB8AC3E}">
        <p14:creationId xmlns:p14="http://schemas.microsoft.com/office/powerpoint/2010/main" val="2881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8" grpId="0" animBg="1"/>
      <p:bldP spid="119" grpId="0" animBg="1"/>
      <p:bldP spid="120" grpId="0" animBg="1"/>
      <p:bldP spid="121" grpId="0" animBg="1"/>
      <p:bldP spid="124" grpId="0"/>
      <p:bldP spid="1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0" y="236220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Enhanced CO</a:t>
            </a:r>
            <a:r>
              <a:rPr lang="en-US" sz="3200" baseline="-25000" dirty="0" smtClean="0">
                <a:solidFill>
                  <a:schemeClr val="bg1"/>
                </a:solidFill>
              </a:rPr>
              <a:t>2</a:t>
            </a:r>
            <a:r>
              <a:rPr lang="en-US" sz="3200" dirty="0" smtClean="0">
                <a:solidFill>
                  <a:schemeClr val="bg1"/>
                </a:solidFill>
              </a:rPr>
              <a:t> for water and nitrogen limited plants lead to opposite effects on carbon sinks.</a:t>
            </a:r>
          </a:p>
        </p:txBody>
      </p:sp>
    </p:spTree>
    <p:extLst>
      <p:ext uri="{BB962C8B-B14F-4D97-AF65-F5344CB8AC3E}">
        <p14:creationId xmlns:p14="http://schemas.microsoft.com/office/powerpoint/2010/main" val="1640662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p:cNvPicPr>
            <a:picLocks noChangeAspect="1" noChangeArrowheads="1"/>
          </p:cNvPicPr>
          <p:nvPr/>
        </p:nvPicPr>
        <p:blipFill>
          <a:blip r:embed="rId3" cstate="print"/>
          <a:srcRect/>
          <a:stretch>
            <a:fillRect/>
          </a:stretch>
        </p:blipFill>
        <p:spPr bwMode="auto">
          <a:xfrm>
            <a:off x="2182362" y="4495801"/>
            <a:ext cx="3151638" cy="2364698"/>
          </a:xfrm>
          <a:prstGeom prst="rect">
            <a:avLst/>
          </a:prstGeom>
          <a:noFill/>
          <a:ln w="9525">
            <a:noFill/>
            <a:miter lim="800000"/>
            <a:headEnd/>
            <a:tailEnd/>
          </a:ln>
        </p:spPr>
      </p:pic>
      <p:sp>
        <p:nvSpPr>
          <p:cNvPr id="41987" name="Content Placeholder 2"/>
          <p:cNvSpPr>
            <a:spLocks noGrp="1"/>
          </p:cNvSpPr>
          <p:nvPr>
            <p:ph sz="half" idx="1"/>
          </p:nvPr>
        </p:nvSpPr>
        <p:spPr>
          <a:xfrm>
            <a:off x="228600" y="1729311"/>
            <a:ext cx="4800600" cy="4061889"/>
          </a:xfrm>
          <a:noFill/>
        </p:spPr>
        <p:txBody>
          <a:bodyPr>
            <a:normAutofit/>
          </a:bodyPr>
          <a:lstStyle/>
          <a:p>
            <a:r>
              <a:rPr lang="en-US" sz="2400" dirty="0" smtClean="0"/>
              <a:t>36, 32 species plots planted in 1994  </a:t>
            </a:r>
            <a:r>
              <a:rPr lang="en-US" sz="2000" dirty="0" smtClean="0"/>
              <a:t>(Cedar Creek, Dave </a:t>
            </a:r>
            <a:r>
              <a:rPr lang="en-US" sz="2000" dirty="0" err="1" smtClean="0"/>
              <a:t>Tilman</a:t>
            </a:r>
            <a:r>
              <a:rPr lang="en-US" sz="2000" dirty="0" smtClean="0"/>
              <a:t>)</a:t>
            </a:r>
            <a:endParaRPr lang="en-US" sz="2400" dirty="0" smtClean="0"/>
          </a:p>
          <a:p>
            <a:r>
              <a:rPr lang="en-US" sz="2400" dirty="0" smtClean="0"/>
              <a:t>4 years of factorial additions</a:t>
            </a:r>
          </a:p>
          <a:p>
            <a:pPr lvl="1"/>
            <a:r>
              <a:rPr lang="en-US" sz="2000" dirty="0" smtClean="0"/>
              <a:t>Nitrogen </a:t>
            </a:r>
            <a:r>
              <a:rPr lang="en-US" sz="1600" dirty="0" smtClean="0"/>
              <a:t>(ambient, +7g/m</a:t>
            </a:r>
            <a:r>
              <a:rPr lang="en-US" sz="1600" baseline="30000" dirty="0" smtClean="0"/>
              <a:t>2</a:t>
            </a:r>
            <a:r>
              <a:rPr lang="en-US" sz="1600" dirty="0" smtClean="0"/>
              <a:t>/</a:t>
            </a:r>
            <a:r>
              <a:rPr lang="en-US" sz="1600" dirty="0" err="1" smtClean="0"/>
              <a:t>yr</a:t>
            </a:r>
            <a:r>
              <a:rPr lang="en-US" sz="1600" dirty="0" smtClean="0"/>
              <a:t> +14g/m</a:t>
            </a:r>
            <a:r>
              <a:rPr lang="en-US" sz="1600" baseline="30000" dirty="0" smtClean="0"/>
              <a:t>2</a:t>
            </a:r>
            <a:r>
              <a:rPr lang="en-US" sz="1600" dirty="0" smtClean="0"/>
              <a:t>/</a:t>
            </a:r>
            <a:r>
              <a:rPr lang="en-US" sz="1600" dirty="0" err="1" smtClean="0"/>
              <a:t>yr</a:t>
            </a:r>
            <a:r>
              <a:rPr lang="en-US" sz="1600" dirty="0" smtClean="0"/>
              <a:t>)</a:t>
            </a:r>
            <a:endParaRPr lang="en-US" sz="2000" dirty="0" smtClean="0"/>
          </a:p>
          <a:p>
            <a:pPr lvl="1"/>
            <a:r>
              <a:rPr lang="en-US" sz="2000" dirty="0" smtClean="0"/>
              <a:t>Water </a:t>
            </a:r>
            <a:r>
              <a:rPr lang="en-US" sz="1800" dirty="0" smtClean="0"/>
              <a:t>(ambient, ~double)</a:t>
            </a:r>
          </a:p>
        </p:txBody>
      </p:sp>
      <p:sp>
        <p:nvSpPr>
          <p:cNvPr id="9" name="TextBox 8"/>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Resource addition experiment</a:t>
            </a:r>
            <a:endParaRPr lang="en-US" dirty="0" smtClean="0">
              <a:solidFill>
                <a:schemeClr val="bg1"/>
              </a:solidFill>
            </a:endParaRPr>
          </a:p>
        </p:txBody>
      </p:sp>
      <p:pic>
        <p:nvPicPr>
          <p:cNvPr id="5" name="Picture 4"/>
          <p:cNvPicPr>
            <a:picLocks noChangeAspect="1" noChangeArrowheads="1"/>
          </p:cNvPicPr>
          <p:nvPr/>
        </p:nvPicPr>
        <p:blipFill>
          <a:blip r:embed="rId4" cstate="print"/>
          <a:srcRect l="32072" t="20499" r="24094" b="16953"/>
          <a:stretch>
            <a:fillRect/>
          </a:stretch>
        </p:blipFill>
        <p:spPr bwMode="auto">
          <a:xfrm>
            <a:off x="5299580" y="2743200"/>
            <a:ext cx="3844419" cy="411480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257800" y="762000"/>
            <a:ext cx="3886200" cy="2919719"/>
          </a:xfrm>
          <a:prstGeom prst="rect">
            <a:avLst/>
          </a:prstGeom>
          <a:noFill/>
          <a:ln w="9525">
            <a:noFill/>
            <a:miter lim="800000"/>
            <a:headEnd/>
            <a:tailEnd/>
          </a:ln>
        </p:spPr>
      </p:pic>
      <p:sp>
        <p:nvSpPr>
          <p:cNvPr id="7" name="TextBox 6"/>
          <p:cNvSpPr txBox="1"/>
          <p:nvPr/>
        </p:nvSpPr>
        <p:spPr>
          <a:xfrm>
            <a:off x="7315200" y="4343400"/>
            <a:ext cx="1828800" cy="381000"/>
          </a:xfrm>
          <a:prstGeom prst="rect">
            <a:avLst/>
          </a:prstGeom>
          <a:solidFill>
            <a:schemeClr val="bg1">
              <a:lumMod val="50000"/>
            </a:schemeClr>
          </a:solidFill>
        </p:spPr>
        <p:txBody>
          <a:bodyPr wrap="square" rtlCol="0">
            <a:spAutoFit/>
          </a:bodyPr>
          <a:lstStyle/>
          <a:p>
            <a:r>
              <a:rPr lang="en-US" dirty="0" smtClean="0">
                <a:solidFill>
                  <a:schemeClr val="bg1"/>
                </a:solidFill>
              </a:rPr>
              <a:t>Fine roots</a:t>
            </a:r>
            <a:endParaRPr lang="en-US" dirty="0">
              <a:solidFill>
                <a:schemeClr val="bg1"/>
              </a:solidFill>
            </a:endParaRPr>
          </a:p>
        </p:txBody>
      </p:sp>
      <p:sp>
        <p:nvSpPr>
          <p:cNvPr id="8" name="TextBox 7"/>
          <p:cNvSpPr txBox="1"/>
          <p:nvPr/>
        </p:nvSpPr>
        <p:spPr>
          <a:xfrm>
            <a:off x="7315200" y="6019800"/>
            <a:ext cx="1828800" cy="381000"/>
          </a:xfrm>
          <a:prstGeom prst="rect">
            <a:avLst/>
          </a:prstGeom>
          <a:solidFill>
            <a:schemeClr val="bg1">
              <a:lumMod val="50000"/>
            </a:schemeClr>
          </a:solidFill>
        </p:spPr>
        <p:txBody>
          <a:bodyPr wrap="square" rtlCol="0">
            <a:spAutoFit/>
          </a:bodyPr>
          <a:lstStyle/>
          <a:p>
            <a:r>
              <a:rPr lang="en-US" dirty="0" smtClean="0">
                <a:solidFill>
                  <a:schemeClr val="bg1"/>
                </a:solidFill>
              </a:rPr>
              <a:t>Coarse roots</a:t>
            </a:r>
            <a:endParaRPr lang="en-US" dirty="0">
              <a:solidFill>
                <a:schemeClr val="bg1"/>
              </a:solidFill>
            </a:endParaRPr>
          </a:p>
        </p:txBody>
      </p:sp>
      <p:sp>
        <p:nvSpPr>
          <p:cNvPr id="2" name="TextBox 1"/>
          <p:cNvSpPr txBox="1"/>
          <p:nvPr/>
        </p:nvSpPr>
        <p:spPr>
          <a:xfrm>
            <a:off x="76200" y="6019800"/>
            <a:ext cx="2514600" cy="646331"/>
          </a:xfrm>
          <a:prstGeom prst="rect">
            <a:avLst/>
          </a:prstGeom>
          <a:noFill/>
        </p:spPr>
        <p:txBody>
          <a:bodyPr wrap="square" rtlCol="0">
            <a:spAutoFit/>
          </a:bodyPr>
          <a:lstStyle/>
          <a:p>
            <a:r>
              <a:rPr lang="en-US" dirty="0" smtClean="0"/>
              <a:t>Farrior et al. </a:t>
            </a:r>
            <a:r>
              <a:rPr lang="en-US" i="1" dirty="0" smtClean="0"/>
              <a:t>In Press</a:t>
            </a:r>
            <a:r>
              <a:rPr lang="en-US" dirty="0" smtClean="0"/>
              <a:t> Ecology</a:t>
            </a:r>
            <a:endParaRPr lang="en-US" dirty="0"/>
          </a:p>
        </p:txBody>
      </p:sp>
    </p:spTree>
    <p:extLst>
      <p:ext uri="{BB962C8B-B14F-4D97-AF65-F5344CB8AC3E}">
        <p14:creationId xmlns:p14="http://schemas.microsoft.com/office/powerpoint/2010/main" val="75296334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78776"/>
            <a:ext cx="3124200" cy="1371600"/>
          </a:xfrm>
        </p:spPr>
        <p:txBody>
          <a:bodyPr>
            <a:normAutofit/>
          </a:bodyPr>
          <a:lstStyle/>
          <a:p>
            <a:r>
              <a:rPr lang="en-US" sz="2400" dirty="0" smtClean="0"/>
              <a:t>Leaves increase with N</a:t>
            </a:r>
          </a:p>
          <a:p>
            <a:pPr>
              <a:buNone/>
            </a:pPr>
            <a:endParaRPr lang="en-US" dirty="0"/>
          </a:p>
        </p:txBody>
      </p:sp>
      <p:sp>
        <p:nvSpPr>
          <p:cNvPr id="4" name="Content Placeholder 2"/>
          <p:cNvSpPr txBox="1">
            <a:spLocks/>
          </p:cNvSpPr>
          <p:nvPr/>
        </p:nvSpPr>
        <p:spPr>
          <a:xfrm>
            <a:off x="3048000" y="978776"/>
            <a:ext cx="31242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Roots increase with water addition</a:t>
            </a:r>
            <a:r>
              <a:rPr kumimoji="0" lang="en-US" sz="2400" b="0" i="0" u="none" strike="noStrike" kern="1200" cap="none" spc="0" normalizeH="0" noProof="0" dirty="0" smtClean="0">
                <a:ln>
                  <a:noFill/>
                </a:ln>
                <a:solidFill>
                  <a:schemeClr val="tx1"/>
                </a:solidFill>
                <a:effectLst/>
                <a:uLnTx/>
                <a:uFillTx/>
                <a:latin typeface="+mn-lt"/>
                <a:ea typeface="+mn-ea"/>
                <a:cs typeface="+mn-cs"/>
              </a:rPr>
              <a:t> but only at low 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6096000" y="978776"/>
            <a:ext cx="31242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rPr>
              <a:t>Roots decrease with N addition but only at high water</a:t>
            </a:r>
          </a:p>
        </p:txBody>
      </p:sp>
      <p:grpSp>
        <p:nvGrpSpPr>
          <p:cNvPr id="2" name="Group 25"/>
          <p:cNvGrpSpPr/>
          <p:nvPr/>
        </p:nvGrpSpPr>
        <p:grpSpPr>
          <a:xfrm>
            <a:off x="1143000" y="2404997"/>
            <a:ext cx="6692622" cy="3386203"/>
            <a:chOff x="15240" y="378077"/>
            <a:chExt cx="6692622" cy="3386203"/>
          </a:xfrm>
        </p:grpSpPr>
        <p:pic>
          <p:nvPicPr>
            <p:cNvPr id="7" name="Picture 2" descr="C:\Users\cfarrior\Desktop\Figures for PPT\E248_leaf_fine.jpeg"/>
            <p:cNvPicPr>
              <a:picLocks noChangeAspect="1" noChangeArrowheads="1"/>
            </p:cNvPicPr>
            <p:nvPr/>
          </p:nvPicPr>
          <p:blipFill>
            <a:blip r:embed="rId3" cstate="print"/>
            <a:srcRect b="49316"/>
            <a:stretch>
              <a:fillRect/>
            </a:stretch>
          </p:blipFill>
          <p:spPr bwMode="auto">
            <a:xfrm>
              <a:off x="15240" y="378077"/>
              <a:ext cx="6692622" cy="3386203"/>
            </a:xfrm>
            <a:prstGeom prst="rect">
              <a:avLst/>
            </a:prstGeom>
            <a:noFill/>
            <a:ln w="9525">
              <a:noFill/>
              <a:miter lim="800000"/>
              <a:headEnd/>
              <a:tailEnd/>
            </a:ln>
          </p:spPr>
        </p:pic>
        <p:sp>
          <p:nvSpPr>
            <p:cNvPr id="8" name="TextBox 17"/>
            <p:cNvSpPr txBox="1">
              <a:spLocks noChangeArrowheads="1"/>
            </p:cNvSpPr>
            <p:nvPr/>
          </p:nvSpPr>
          <p:spPr bwMode="auto">
            <a:xfrm>
              <a:off x="4294058" y="1060774"/>
              <a:ext cx="358588" cy="461665"/>
            </a:xfrm>
            <a:prstGeom prst="rect">
              <a:avLst/>
            </a:prstGeom>
            <a:noFill/>
            <a:ln w="9525">
              <a:noFill/>
              <a:miter lim="800000"/>
              <a:headEnd/>
              <a:tailEnd/>
            </a:ln>
          </p:spPr>
          <p:txBody>
            <a:bodyPr>
              <a:spAutoFit/>
            </a:bodyPr>
            <a:lstStyle/>
            <a:p>
              <a:r>
                <a:rPr lang="en-US" sz="2400" b="1" dirty="0"/>
                <a:t>*</a:t>
              </a:r>
              <a:endParaRPr lang="en-US" b="1" dirty="0"/>
            </a:p>
          </p:txBody>
        </p:sp>
        <p:sp>
          <p:nvSpPr>
            <p:cNvPr id="9" name="TextBox 18"/>
            <p:cNvSpPr txBox="1">
              <a:spLocks noChangeArrowheads="1"/>
            </p:cNvSpPr>
            <p:nvPr/>
          </p:nvSpPr>
          <p:spPr bwMode="auto">
            <a:xfrm>
              <a:off x="4912612" y="1195245"/>
              <a:ext cx="358588" cy="461665"/>
            </a:xfrm>
            <a:prstGeom prst="rect">
              <a:avLst/>
            </a:prstGeom>
            <a:noFill/>
            <a:ln w="9525">
              <a:noFill/>
              <a:miter lim="800000"/>
              <a:headEnd/>
              <a:tailEnd/>
            </a:ln>
          </p:spPr>
          <p:txBody>
            <a:bodyPr>
              <a:spAutoFit/>
            </a:bodyPr>
            <a:lstStyle/>
            <a:p>
              <a:r>
                <a:rPr lang="en-US" sz="2400" b="1" dirty="0"/>
                <a:t>*</a:t>
              </a:r>
              <a:endParaRPr lang="en-US" b="1" dirty="0"/>
            </a:p>
          </p:txBody>
        </p:sp>
      </p:grpSp>
      <p:cxnSp>
        <p:nvCxnSpPr>
          <p:cNvPr id="15" name="Straight Arrow Connector 14"/>
          <p:cNvCxnSpPr/>
          <p:nvPr/>
        </p:nvCxnSpPr>
        <p:spPr>
          <a:xfrm flipV="1">
            <a:off x="2204581" y="3732756"/>
            <a:ext cx="1614816" cy="432849"/>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5335564" y="3478239"/>
            <a:ext cx="533400" cy="3048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6150279" y="3605065"/>
            <a:ext cx="381000" cy="2286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061549" y="3744939"/>
            <a:ext cx="228600" cy="1524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0" y="5486400"/>
            <a:ext cx="31242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4" name="Content Placeholder 2"/>
          <p:cNvSpPr txBox="1">
            <a:spLocks/>
          </p:cNvSpPr>
          <p:nvPr/>
        </p:nvSpPr>
        <p:spPr>
          <a:xfrm>
            <a:off x="3124200" y="5486400"/>
            <a:ext cx="31242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5" name="Content Placeholder 2"/>
          <p:cNvSpPr txBox="1">
            <a:spLocks/>
          </p:cNvSpPr>
          <p:nvPr/>
        </p:nvSpPr>
        <p:spPr>
          <a:xfrm>
            <a:off x="6172200" y="5486400"/>
            <a:ext cx="31242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9" name="Picture 12" descr="C:\Users\cfarrior\Desktop\Figures for PPT\bargraph_Wlegend.jpeg"/>
          <p:cNvPicPr>
            <a:picLocks noChangeAspect="1" noChangeArrowheads="1"/>
          </p:cNvPicPr>
          <p:nvPr/>
        </p:nvPicPr>
        <p:blipFill>
          <a:blip r:embed="rId4" cstate="print"/>
          <a:srcRect l="50792" t="11337" r="5481" b="72781"/>
          <a:stretch>
            <a:fillRect/>
          </a:stretch>
        </p:blipFill>
        <p:spPr bwMode="auto">
          <a:xfrm>
            <a:off x="-106134" y="5617028"/>
            <a:ext cx="3067593" cy="1110343"/>
          </a:xfrm>
          <a:prstGeom prst="rect">
            <a:avLst/>
          </a:prstGeom>
          <a:noFill/>
          <a:ln w="9525">
            <a:noFill/>
            <a:miter lim="800000"/>
            <a:headEnd/>
            <a:tailEnd/>
          </a:ln>
        </p:spPr>
      </p:pic>
      <p:sp>
        <p:nvSpPr>
          <p:cNvPr id="30" name="TextBox 29"/>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Simple experiment yields some confusing results</a:t>
            </a:r>
            <a:endParaRPr lang="en-US" dirty="0" smtClean="0">
              <a:solidFill>
                <a:schemeClr val="bg1"/>
              </a:solidFill>
            </a:endParaRPr>
          </a:p>
        </p:txBody>
      </p:sp>
      <p:sp>
        <p:nvSpPr>
          <p:cNvPr id="19" name="TextBox 18"/>
          <p:cNvSpPr txBox="1"/>
          <p:nvPr/>
        </p:nvSpPr>
        <p:spPr>
          <a:xfrm>
            <a:off x="3048000" y="6172200"/>
            <a:ext cx="2590800" cy="646331"/>
          </a:xfrm>
          <a:prstGeom prst="rect">
            <a:avLst/>
          </a:prstGeom>
          <a:noFill/>
        </p:spPr>
        <p:txBody>
          <a:bodyPr wrap="square" rtlCol="0">
            <a:spAutoFit/>
          </a:bodyPr>
          <a:lstStyle/>
          <a:p>
            <a:r>
              <a:rPr lang="en-US" dirty="0" smtClean="0"/>
              <a:t>* Significant effect of the water treatment</a:t>
            </a:r>
            <a:endParaRPr lang="en-US" dirty="0"/>
          </a:p>
        </p:txBody>
      </p:sp>
      <p:sp>
        <p:nvSpPr>
          <p:cNvPr id="20" name="TextBox 19"/>
          <p:cNvSpPr txBox="1"/>
          <p:nvPr/>
        </p:nvSpPr>
        <p:spPr>
          <a:xfrm>
            <a:off x="5871866" y="6452175"/>
            <a:ext cx="3272134" cy="400110"/>
          </a:xfrm>
          <a:prstGeom prst="rect">
            <a:avLst/>
          </a:prstGeom>
          <a:noFill/>
        </p:spPr>
        <p:txBody>
          <a:bodyPr wrap="square" rtlCol="0">
            <a:spAutoFit/>
          </a:bodyPr>
          <a:lstStyle/>
          <a:p>
            <a:pPr algn="r"/>
            <a:r>
              <a:rPr lang="en-US" sz="2000" dirty="0" smtClean="0"/>
              <a:t>Farrior et al. </a:t>
            </a:r>
            <a:r>
              <a:rPr lang="en-US" sz="2000" i="1" dirty="0" smtClean="0"/>
              <a:t>In Press</a:t>
            </a:r>
            <a:r>
              <a:rPr lang="en-US" sz="2000" dirty="0" smtClean="0"/>
              <a:t> Ecology</a:t>
            </a:r>
            <a:endParaRPr lang="en-US" sz="2000" dirty="0"/>
          </a:p>
        </p:txBody>
      </p:sp>
    </p:spTree>
    <p:extLst>
      <p:ext uri="{BB962C8B-B14F-4D97-AF65-F5344CB8AC3E}">
        <p14:creationId xmlns:p14="http://schemas.microsoft.com/office/powerpoint/2010/main" val="3101128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2864042" y="3962400"/>
            <a:ext cx="562649" cy="1353339"/>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Grassland model of competition for light, water, and nitrogen</a:t>
            </a:r>
            <a:endParaRPr lang="en-US" dirty="0" smtClean="0">
              <a:solidFill>
                <a:schemeClr val="bg1"/>
              </a:solidFill>
            </a:endParaRPr>
          </a:p>
        </p:txBody>
      </p:sp>
      <p:sp>
        <p:nvSpPr>
          <p:cNvPr id="36" name="TextBox 35"/>
          <p:cNvSpPr txBox="1"/>
          <p:nvPr/>
        </p:nvSpPr>
        <p:spPr>
          <a:xfrm>
            <a:off x="988291" y="1371600"/>
            <a:ext cx="3733800" cy="523220"/>
          </a:xfrm>
          <a:prstGeom prst="rect">
            <a:avLst/>
          </a:prstGeom>
          <a:noFill/>
        </p:spPr>
        <p:txBody>
          <a:bodyPr wrap="square" rtlCol="0">
            <a:spAutoFit/>
          </a:bodyPr>
          <a:lstStyle/>
          <a:p>
            <a:r>
              <a:rPr lang="en-US" sz="2800" dirty="0" smtClean="0"/>
              <a:t>Individual plant</a:t>
            </a:r>
            <a:endParaRPr lang="en-US" sz="2800" dirty="0"/>
          </a:p>
        </p:txBody>
      </p:sp>
      <p:sp>
        <p:nvSpPr>
          <p:cNvPr id="42" name="TextBox 41"/>
          <p:cNvSpPr txBox="1"/>
          <p:nvPr/>
        </p:nvSpPr>
        <p:spPr>
          <a:xfrm>
            <a:off x="4245264" y="2667000"/>
            <a:ext cx="1545936" cy="684615"/>
          </a:xfrm>
          <a:prstGeom prst="rect">
            <a:avLst/>
          </a:prstGeom>
          <a:noFill/>
        </p:spPr>
        <p:txBody>
          <a:bodyPr wrap="square" rtlCol="0">
            <a:spAutoFit/>
          </a:bodyPr>
          <a:lstStyle/>
          <a:p>
            <a:r>
              <a:rPr lang="en-US" sz="3200" dirty="0" smtClean="0">
                <a:solidFill>
                  <a:schemeClr val="bg1">
                    <a:lumMod val="50000"/>
                  </a:schemeClr>
                </a:solidFill>
              </a:rPr>
              <a:t>CO</a:t>
            </a:r>
            <a:r>
              <a:rPr lang="en-US" sz="3200" baseline="-25000" dirty="0" smtClean="0">
                <a:solidFill>
                  <a:schemeClr val="bg1">
                    <a:lumMod val="50000"/>
                  </a:schemeClr>
                </a:solidFill>
              </a:rPr>
              <a:t>2</a:t>
            </a:r>
            <a:endParaRPr lang="en-US" sz="3200" baseline="-25000" dirty="0">
              <a:solidFill>
                <a:schemeClr val="bg1">
                  <a:lumMod val="50000"/>
                </a:schemeClr>
              </a:solidFill>
            </a:endParaRPr>
          </a:p>
        </p:txBody>
      </p:sp>
      <p:sp>
        <p:nvSpPr>
          <p:cNvPr id="43" name="TextBox 42"/>
          <p:cNvSpPr txBox="1"/>
          <p:nvPr/>
        </p:nvSpPr>
        <p:spPr>
          <a:xfrm>
            <a:off x="4424218" y="3352800"/>
            <a:ext cx="1290782" cy="370922"/>
          </a:xfrm>
          <a:prstGeom prst="rect">
            <a:avLst/>
          </a:prstGeom>
          <a:noFill/>
        </p:spPr>
        <p:txBody>
          <a:bodyPr wrap="square" rtlCol="0">
            <a:spAutoFit/>
          </a:bodyPr>
          <a:lstStyle/>
          <a:p>
            <a:r>
              <a:rPr lang="en-US" sz="3200" dirty="0" smtClean="0">
                <a:solidFill>
                  <a:srgbClr val="00B0F0"/>
                </a:solidFill>
              </a:rPr>
              <a:t>Water</a:t>
            </a:r>
            <a:endParaRPr lang="en-US" sz="3200" baseline="-25000" dirty="0">
              <a:solidFill>
                <a:srgbClr val="00B0F0"/>
              </a:solidFill>
            </a:endParaRPr>
          </a:p>
        </p:txBody>
      </p:sp>
      <p:cxnSp>
        <p:nvCxnSpPr>
          <p:cNvPr id="44" name="Straight Arrow Connector 43"/>
          <p:cNvCxnSpPr/>
          <p:nvPr/>
        </p:nvCxnSpPr>
        <p:spPr>
          <a:xfrm>
            <a:off x="3886200" y="3581400"/>
            <a:ext cx="546100" cy="0"/>
          </a:xfrm>
          <a:prstGeom prst="straightConnector1">
            <a:avLst/>
          </a:prstGeom>
          <a:ln w="666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3886201" y="3200399"/>
            <a:ext cx="546100" cy="0"/>
          </a:xfrm>
          <a:prstGeom prst="straightConnector1">
            <a:avLst/>
          </a:prstGeom>
          <a:ln w="666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140691" y="5321808"/>
            <a:ext cx="4345709" cy="1231392"/>
            <a:chOff x="685800" y="5321808"/>
            <a:chExt cx="4345709" cy="1231392"/>
          </a:xfrm>
        </p:grpSpPr>
        <p:sp>
          <p:nvSpPr>
            <p:cNvPr id="26" name="Rectangle 25"/>
            <p:cNvSpPr/>
            <p:nvPr/>
          </p:nvSpPr>
          <p:spPr>
            <a:xfrm rot="10800000" flipV="1">
              <a:off x="1924494" y="5321808"/>
              <a:ext cx="1501255" cy="452686"/>
            </a:xfrm>
            <a:prstGeom prst="rect">
              <a:avLst/>
            </a:prstGeom>
            <a:solidFill>
              <a:schemeClr val="accent6">
                <a:lumMod val="75000"/>
              </a:schemeClr>
            </a:solidFill>
            <a:ln w="254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solidFill>
                  <a:srgbClr val="FF0000"/>
                </a:solidFill>
              </a:endParaRPr>
            </a:p>
          </p:txBody>
        </p:sp>
        <p:sp>
          <p:nvSpPr>
            <p:cNvPr id="45" name="TextBox 44"/>
            <p:cNvSpPr txBox="1"/>
            <p:nvPr/>
          </p:nvSpPr>
          <p:spPr>
            <a:xfrm>
              <a:off x="685800" y="5968425"/>
              <a:ext cx="1678709" cy="584775"/>
            </a:xfrm>
            <a:prstGeom prst="rect">
              <a:avLst/>
            </a:prstGeom>
            <a:noFill/>
          </p:spPr>
          <p:txBody>
            <a:bodyPr wrap="square" rtlCol="0">
              <a:spAutoFit/>
            </a:bodyPr>
            <a:lstStyle/>
            <a:p>
              <a:r>
                <a:rPr lang="en-US" sz="3200" dirty="0" smtClean="0">
                  <a:solidFill>
                    <a:srgbClr val="00B0F0"/>
                  </a:solidFill>
                </a:rPr>
                <a:t>Water</a:t>
              </a:r>
              <a:endParaRPr lang="en-US" sz="3200" baseline="-25000" dirty="0">
                <a:solidFill>
                  <a:srgbClr val="00B0F0"/>
                </a:solidFill>
              </a:endParaRPr>
            </a:p>
          </p:txBody>
        </p:sp>
        <p:cxnSp>
          <p:nvCxnSpPr>
            <p:cNvPr id="46" name="Straight Arrow Connector 45"/>
            <p:cNvCxnSpPr/>
            <p:nvPr/>
          </p:nvCxnSpPr>
          <p:spPr>
            <a:xfrm flipV="1">
              <a:off x="1647381" y="5585821"/>
              <a:ext cx="259928" cy="433979"/>
            </a:xfrm>
            <a:prstGeom prst="straightConnector1">
              <a:avLst/>
            </a:prstGeom>
            <a:ln w="666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352800" y="5867400"/>
              <a:ext cx="1678709" cy="584775"/>
            </a:xfrm>
            <a:prstGeom prst="rect">
              <a:avLst/>
            </a:prstGeom>
            <a:noFill/>
            <a:ln>
              <a:noFill/>
            </a:ln>
          </p:spPr>
          <p:txBody>
            <a:bodyPr wrap="square" rtlCol="0">
              <a:spAutoFit/>
            </a:bodyPr>
            <a:lstStyle/>
            <a:p>
              <a:r>
                <a:rPr lang="en-US" sz="3200" dirty="0" smtClean="0">
                  <a:solidFill>
                    <a:srgbClr val="FF0000"/>
                  </a:solidFill>
                </a:rPr>
                <a:t>Nitrogen</a:t>
              </a:r>
              <a:endParaRPr lang="en-US" sz="3200" baseline="-25000" dirty="0">
                <a:solidFill>
                  <a:srgbClr val="FF0000"/>
                </a:solidFill>
              </a:endParaRPr>
            </a:p>
          </p:txBody>
        </p:sp>
        <p:cxnSp>
          <p:nvCxnSpPr>
            <p:cNvPr id="50" name="Straight Arrow Connector 49"/>
            <p:cNvCxnSpPr/>
            <p:nvPr/>
          </p:nvCxnSpPr>
          <p:spPr>
            <a:xfrm flipH="1" flipV="1">
              <a:off x="3425749" y="5511877"/>
              <a:ext cx="765251" cy="431723"/>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5" name="Rectangle 74"/>
          <p:cNvSpPr/>
          <p:nvPr/>
        </p:nvSpPr>
        <p:spPr bwMode="auto">
          <a:xfrm>
            <a:off x="2384945" y="2871700"/>
            <a:ext cx="1501255" cy="310412"/>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nvGrpSpPr>
          <p:cNvPr id="76" name="Group 17"/>
          <p:cNvGrpSpPr/>
          <p:nvPr/>
        </p:nvGrpSpPr>
        <p:grpSpPr>
          <a:xfrm>
            <a:off x="2384945" y="3182596"/>
            <a:ext cx="1501255" cy="932204"/>
            <a:chOff x="0" y="310896"/>
            <a:chExt cx="1501255" cy="932204"/>
          </a:xfrm>
        </p:grpSpPr>
        <p:sp>
          <p:nvSpPr>
            <p:cNvPr id="87" name="Rectangle 4"/>
            <p:cNvSpPr/>
            <p:nvPr/>
          </p:nvSpPr>
          <p:spPr bwMode="auto">
            <a:xfrm>
              <a:off x="0" y="621792"/>
              <a:ext cx="1501255" cy="310412"/>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88" name="Rectangle 5"/>
            <p:cNvSpPr/>
            <p:nvPr/>
          </p:nvSpPr>
          <p:spPr bwMode="auto">
            <a:xfrm>
              <a:off x="0" y="932688"/>
              <a:ext cx="1501255" cy="310412"/>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sp>
          <p:nvSpPr>
            <p:cNvPr id="89" name="Rectangle 6"/>
            <p:cNvSpPr/>
            <p:nvPr/>
          </p:nvSpPr>
          <p:spPr bwMode="auto">
            <a:xfrm>
              <a:off x="0" y="310896"/>
              <a:ext cx="1501255" cy="310412"/>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2400"/>
            </a:p>
          </p:txBody>
        </p:sp>
      </p:grpSp>
      <p:grpSp>
        <p:nvGrpSpPr>
          <p:cNvPr id="77" name="Group 18"/>
          <p:cNvGrpSpPr/>
          <p:nvPr/>
        </p:nvGrpSpPr>
        <p:grpSpPr>
          <a:xfrm>
            <a:off x="2384945" y="2871700"/>
            <a:ext cx="1501255" cy="1243100"/>
            <a:chOff x="0" y="0"/>
            <a:chExt cx="1501255" cy="1243100"/>
          </a:xfrm>
        </p:grpSpPr>
        <p:sp>
          <p:nvSpPr>
            <p:cNvPr id="83" name="Rectangle 82"/>
            <p:cNvSpPr/>
            <p:nvPr/>
          </p:nvSpPr>
          <p:spPr>
            <a:xfrm>
              <a:off x="0" y="0"/>
              <a:ext cx="1501255" cy="310412"/>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4" name="Rectangle 83"/>
            <p:cNvSpPr/>
            <p:nvPr/>
          </p:nvSpPr>
          <p:spPr>
            <a:xfrm>
              <a:off x="300250" y="310896"/>
              <a:ext cx="917433" cy="310412"/>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5" name="Rectangle 84"/>
            <p:cNvSpPr/>
            <p:nvPr/>
          </p:nvSpPr>
          <p:spPr>
            <a:xfrm>
              <a:off x="489298" y="621792"/>
              <a:ext cx="550460" cy="310412"/>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6" name="Rectangle 85"/>
            <p:cNvSpPr/>
            <p:nvPr/>
          </p:nvSpPr>
          <p:spPr>
            <a:xfrm>
              <a:off x="650926" y="932688"/>
              <a:ext cx="200166" cy="310412"/>
            </a:xfrm>
            <a:prstGeom prst="rect">
              <a:avLst/>
            </a:prstGeom>
            <a:solidFill>
              <a:srgbClr val="FFFF0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grpSp>
        <p:nvGrpSpPr>
          <p:cNvPr id="78" name="Group 19"/>
          <p:cNvGrpSpPr/>
          <p:nvPr/>
        </p:nvGrpSpPr>
        <p:grpSpPr>
          <a:xfrm>
            <a:off x="2851289" y="2871700"/>
            <a:ext cx="573408" cy="1243100"/>
            <a:chOff x="1228011" y="0"/>
            <a:chExt cx="573408" cy="1243100"/>
          </a:xfrm>
        </p:grpSpPr>
        <p:sp>
          <p:nvSpPr>
            <p:cNvPr id="79" name="Rectangle 78"/>
            <p:cNvSpPr/>
            <p:nvPr/>
          </p:nvSpPr>
          <p:spPr>
            <a:xfrm>
              <a:off x="1228011" y="0"/>
              <a:ext cx="573408" cy="310412"/>
            </a:xfrm>
            <a:prstGeom prst="rect">
              <a:avLst/>
            </a:prstGeom>
            <a:solidFill>
              <a:srgbClr val="0070C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0" name="Rectangle 79"/>
            <p:cNvSpPr/>
            <p:nvPr/>
          </p:nvSpPr>
          <p:spPr>
            <a:xfrm>
              <a:off x="1346883" y="310896"/>
              <a:ext cx="350416" cy="310412"/>
            </a:xfrm>
            <a:prstGeom prst="rect">
              <a:avLst/>
            </a:prstGeom>
            <a:solidFill>
              <a:srgbClr val="0070C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1" name="Rectangle 80"/>
            <p:cNvSpPr/>
            <p:nvPr/>
          </p:nvSpPr>
          <p:spPr>
            <a:xfrm>
              <a:off x="1429179" y="621792"/>
              <a:ext cx="210250" cy="310412"/>
            </a:xfrm>
            <a:prstGeom prst="rect">
              <a:avLst/>
            </a:prstGeom>
            <a:solidFill>
              <a:srgbClr val="0070C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2" name="Rectangle 81"/>
            <p:cNvSpPr/>
            <p:nvPr/>
          </p:nvSpPr>
          <p:spPr>
            <a:xfrm>
              <a:off x="1474899" y="932688"/>
              <a:ext cx="76454" cy="310412"/>
            </a:xfrm>
            <a:prstGeom prst="rect">
              <a:avLst/>
            </a:prstGeom>
            <a:solidFill>
              <a:srgbClr val="0070C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cxnSp>
        <p:nvCxnSpPr>
          <p:cNvPr id="52" name="Straight Arrow Connector 51"/>
          <p:cNvCxnSpPr/>
          <p:nvPr/>
        </p:nvCxnSpPr>
        <p:spPr>
          <a:xfrm>
            <a:off x="3581400" y="2895600"/>
            <a:ext cx="1" cy="12192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1981200" y="2412436"/>
            <a:ext cx="1030941" cy="1168964"/>
          </a:xfrm>
          <a:custGeom>
            <a:avLst/>
            <a:gdLst>
              <a:gd name="connsiteX0" fmla="*/ 665018 w 1058692"/>
              <a:gd name="connsiteY0" fmla="*/ 666078 h 1141091"/>
              <a:gd name="connsiteX1" fmla="*/ 605642 w 1058692"/>
              <a:gd name="connsiteY1" fmla="*/ 594826 h 1141091"/>
              <a:gd name="connsiteX2" fmla="*/ 546265 w 1058692"/>
              <a:gd name="connsiteY2" fmla="*/ 535450 h 1141091"/>
              <a:gd name="connsiteX3" fmla="*/ 498764 w 1058692"/>
              <a:gd name="connsiteY3" fmla="*/ 440447 h 1141091"/>
              <a:gd name="connsiteX4" fmla="*/ 486889 w 1058692"/>
              <a:gd name="connsiteY4" fmla="*/ 404821 h 1141091"/>
              <a:gd name="connsiteX5" fmla="*/ 451263 w 1058692"/>
              <a:gd name="connsiteY5" fmla="*/ 369195 h 1141091"/>
              <a:gd name="connsiteX6" fmla="*/ 463138 w 1058692"/>
              <a:gd name="connsiteY6" fmla="*/ 238566 h 1141091"/>
              <a:gd name="connsiteX7" fmla="*/ 510639 w 1058692"/>
              <a:gd name="connsiteY7" fmla="*/ 143564 h 1141091"/>
              <a:gd name="connsiteX8" fmla="*/ 570016 w 1058692"/>
              <a:gd name="connsiteY8" fmla="*/ 60437 h 1141091"/>
              <a:gd name="connsiteX9" fmla="*/ 641268 w 1058692"/>
              <a:gd name="connsiteY9" fmla="*/ 36686 h 1141091"/>
              <a:gd name="connsiteX10" fmla="*/ 688769 w 1058692"/>
              <a:gd name="connsiteY10" fmla="*/ 143564 h 1141091"/>
              <a:gd name="connsiteX11" fmla="*/ 700644 w 1058692"/>
              <a:gd name="connsiteY11" fmla="*/ 179190 h 1141091"/>
              <a:gd name="connsiteX12" fmla="*/ 712520 w 1058692"/>
              <a:gd name="connsiteY12" fmla="*/ 214816 h 1141091"/>
              <a:gd name="connsiteX13" fmla="*/ 688769 w 1058692"/>
              <a:gd name="connsiteY13" fmla="*/ 381070 h 1141091"/>
              <a:gd name="connsiteX14" fmla="*/ 665018 w 1058692"/>
              <a:gd name="connsiteY14" fmla="*/ 428572 h 1141091"/>
              <a:gd name="connsiteX15" fmla="*/ 641268 w 1058692"/>
              <a:gd name="connsiteY15" fmla="*/ 499824 h 1141091"/>
              <a:gd name="connsiteX16" fmla="*/ 617517 w 1058692"/>
              <a:gd name="connsiteY16" fmla="*/ 547325 h 1141091"/>
              <a:gd name="connsiteX17" fmla="*/ 605642 w 1058692"/>
              <a:gd name="connsiteY17" fmla="*/ 582951 h 1141091"/>
              <a:gd name="connsiteX18" fmla="*/ 653143 w 1058692"/>
              <a:gd name="connsiteY18" fmla="*/ 571076 h 1141091"/>
              <a:gd name="connsiteX19" fmla="*/ 736270 w 1058692"/>
              <a:gd name="connsiteY19" fmla="*/ 547325 h 1141091"/>
              <a:gd name="connsiteX20" fmla="*/ 807522 w 1058692"/>
              <a:gd name="connsiteY20" fmla="*/ 499824 h 1141091"/>
              <a:gd name="connsiteX21" fmla="*/ 855024 w 1058692"/>
              <a:gd name="connsiteY21" fmla="*/ 535450 h 1141091"/>
              <a:gd name="connsiteX22" fmla="*/ 890650 w 1058692"/>
              <a:gd name="connsiteY22" fmla="*/ 559200 h 1141091"/>
              <a:gd name="connsiteX23" fmla="*/ 926276 w 1058692"/>
              <a:gd name="connsiteY23" fmla="*/ 594826 h 1141091"/>
              <a:gd name="connsiteX24" fmla="*/ 938151 w 1058692"/>
              <a:gd name="connsiteY24" fmla="*/ 630452 h 1141091"/>
              <a:gd name="connsiteX25" fmla="*/ 902525 w 1058692"/>
              <a:gd name="connsiteY25" fmla="*/ 701704 h 1141091"/>
              <a:gd name="connsiteX26" fmla="*/ 855024 w 1058692"/>
              <a:gd name="connsiteY26" fmla="*/ 713579 h 1141091"/>
              <a:gd name="connsiteX27" fmla="*/ 795647 w 1058692"/>
              <a:gd name="connsiteY27" fmla="*/ 737330 h 1141091"/>
              <a:gd name="connsiteX28" fmla="*/ 724395 w 1058692"/>
              <a:gd name="connsiteY28" fmla="*/ 725455 h 1141091"/>
              <a:gd name="connsiteX29" fmla="*/ 676894 w 1058692"/>
              <a:gd name="connsiteY29" fmla="*/ 713579 h 1141091"/>
              <a:gd name="connsiteX30" fmla="*/ 617517 w 1058692"/>
              <a:gd name="connsiteY30" fmla="*/ 701704 h 1141091"/>
              <a:gd name="connsiteX31" fmla="*/ 593766 w 1058692"/>
              <a:gd name="connsiteY31" fmla="*/ 666078 h 1141091"/>
              <a:gd name="connsiteX32" fmla="*/ 581891 w 1058692"/>
              <a:gd name="connsiteY32" fmla="*/ 618577 h 1141091"/>
              <a:gd name="connsiteX33" fmla="*/ 593766 w 1058692"/>
              <a:gd name="connsiteY33" fmla="*/ 796707 h 1141091"/>
              <a:gd name="connsiteX34" fmla="*/ 570016 w 1058692"/>
              <a:gd name="connsiteY34" fmla="*/ 962961 h 1141091"/>
              <a:gd name="connsiteX35" fmla="*/ 558141 w 1058692"/>
              <a:gd name="connsiteY35" fmla="*/ 998587 h 1141091"/>
              <a:gd name="connsiteX36" fmla="*/ 534390 w 1058692"/>
              <a:gd name="connsiteY36" fmla="*/ 1081715 h 1141091"/>
              <a:gd name="connsiteX37" fmla="*/ 498764 w 1058692"/>
              <a:gd name="connsiteY37" fmla="*/ 1117341 h 1141091"/>
              <a:gd name="connsiteX38" fmla="*/ 403761 w 1058692"/>
              <a:gd name="connsiteY38" fmla="*/ 1141091 h 1141091"/>
              <a:gd name="connsiteX39" fmla="*/ 344385 w 1058692"/>
              <a:gd name="connsiteY39" fmla="*/ 1129216 h 1141091"/>
              <a:gd name="connsiteX40" fmla="*/ 308759 w 1058692"/>
              <a:gd name="connsiteY40" fmla="*/ 1057964 h 1141091"/>
              <a:gd name="connsiteX41" fmla="*/ 332509 w 1058692"/>
              <a:gd name="connsiteY41" fmla="*/ 796707 h 1141091"/>
              <a:gd name="connsiteX42" fmla="*/ 344385 w 1058692"/>
              <a:gd name="connsiteY42" fmla="*/ 737330 h 1141091"/>
              <a:gd name="connsiteX43" fmla="*/ 415637 w 1058692"/>
              <a:gd name="connsiteY43" fmla="*/ 689829 h 1141091"/>
              <a:gd name="connsiteX44" fmla="*/ 463138 w 1058692"/>
              <a:gd name="connsiteY44" fmla="*/ 666078 h 1141091"/>
              <a:gd name="connsiteX45" fmla="*/ 629392 w 1058692"/>
              <a:gd name="connsiteY45" fmla="*/ 630452 h 1141091"/>
              <a:gd name="connsiteX46" fmla="*/ 475013 w 1058692"/>
              <a:gd name="connsiteY46" fmla="*/ 606702 h 1141091"/>
              <a:gd name="connsiteX47" fmla="*/ 427512 w 1058692"/>
              <a:gd name="connsiteY47" fmla="*/ 594826 h 1141091"/>
              <a:gd name="connsiteX48" fmla="*/ 178130 w 1058692"/>
              <a:gd name="connsiteY48" fmla="*/ 582951 h 1141091"/>
              <a:gd name="connsiteX49" fmla="*/ 35626 w 1058692"/>
              <a:gd name="connsiteY49" fmla="*/ 559200 h 1141091"/>
              <a:gd name="connsiteX50" fmla="*/ 0 w 1058692"/>
              <a:gd name="connsiteY50" fmla="*/ 535450 h 1141091"/>
              <a:gd name="connsiteX51" fmla="*/ 11876 w 1058692"/>
              <a:gd name="connsiteY51" fmla="*/ 440447 h 1141091"/>
              <a:gd name="connsiteX52" fmla="*/ 47502 w 1058692"/>
              <a:gd name="connsiteY52" fmla="*/ 416696 h 1141091"/>
              <a:gd name="connsiteX53" fmla="*/ 249382 w 1058692"/>
              <a:gd name="connsiteY53" fmla="*/ 428572 h 1141091"/>
              <a:gd name="connsiteX54" fmla="*/ 320634 w 1058692"/>
              <a:gd name="connsiteY54" fmla="*/ 464198 h 1141091"/>
              <a:gd name="connsiteX55" fmla="*/ 439387 w 1058692"/>
              <a:gd name="connsiteY55" fmla="*/ 511699 h 1141091"/>
              <a:gd name="connsiteX56" fmla="*/ 475013 w 1058692"/>
              <a:gd name="connsiteY56" fmla="*/ 535450 h 1141091"/>
              <a:gd name="connsiteX57" fmla="*/ 534390 w 1058692"/>
              <a:gd name="connsiteY57" fmla="*/ 547325 h 1141091"/>
              <a:gd name="connsiteX58" fmla="*/ 581891 w 1058692"/>
              <a:gd name="connsiteY58" fmla="*/ 606702 h 1141091"/>
              <a:gd name="connsiteX59" fmla="*/ 665018 w 1058692"/>
              <a:gd name="connsiteY59" fmla="*/ 642328 h 1141091"/>
              <a:gd name="connsiteX60" fmla="*/ 819398 w 1058692"/>
              <a:gd name="connsiteY60" fmla="*/ 511699 h 1141091"/>
              <a:gd name="connsiteX61" fmla="*/ 855024 w 1058692"/>
              <a:gd name="connsiteY61" fmla="*/ 499824 h 1141091"/>
              <a:gd name="connsiteX62" fmla="*/ 902525 w 1058692"/>
              <a:gd name="connsiteY62" fmla="*/ 452322 h 1141091"/>
              <a:gd name="connsiteX63" fmla="*/ 938151 w 1058692"/>
              <a:gd name="connsiteY63" fmla="*/ 440447 h 1141091"/>
              <a:gd name="connsiteX64" fmla="*/ 997528 w 1058692"/>
              <a:gd name="connsiteY64" fmla="*/ 369195 h 1141091"/>
              <a:gd name="connsiteX65" fmla="*/ 950026 w 1058692"/>
              <a:gd name="connsiteY65" fmla="*/ 321694 h 1141091"/>
              <a:gd name="connsiteX66" fmla="*/ 855024 w 1058692"/>
              <a:gd name="connsiteY66" fmla="*/ 297943 h 1141091"/>
              <a:gd name="connsiteX67" fmla="*/ 712520 w 1058692"/>
              <a:gd name="connsiteY67" fmla="*/ 309818 h 1141091"/>
              <a:gd name="connsiteX68" fmla="*/ 676894 w 1058692"/>
              <a:gd name="connsiteY68" fmla="*/ 321694 h 1141091"/>
              <a:gd name="connsiteX69" fmla="*/ 570016 w 1058692"/>
              <a:gd name="connsiteY69" fmla="*/ 404821 h 1141091"/>
              <a:gd name="connsiteX70" fmla="*/ 546265 w 1058692"/>
              <a:gd name="connsiteY70" fmla="*/ 440447 h 1141091"/>
              <a:gd name="connsiteX71" fmla="*/ 570016 w 1058692"/>
              <a:gd name="connsiteY71" fmla="*/ 737330 h 1141091"/>
              <a:gd name="connsiteX72" fmla="*/ 581891 w 1058692"/>
              <a:gd name="connsiteY72" fmla="*/ 772956 h 1141091"/>
              <a:gd name="connsiteX73" fmla="*/ 605642 w 1058692"/>
              <a:gd name="connsiteY73" fmla="*/ 808582 h 1141091"/>
              <a:gd name="connsiteX74" fmla="*/ 629392 w 1058692"/>
              <a:gd name="connsiteY74" fmla="*/ 879834 h 1141091"/>
              <a:gd name="connsiteX75" fmla="*/ 665018 w 1058692"/>
              <a:gd name="connsiteY75" fmla="*/ 951086 h 1141091"/>
              <a:gd name="connsiteX76" fmla="*/ 700644 w 1058692"/>
              <a:gd name="connsiteY76" fmla="*/ 962961 h 1141091"/>
              <a:gd name="connsiteX77" fmla="*/ 807522 w 1058692"/>
              <a:gd name="connsiteY77" fmla="*/ 951086 h 1141091"/>
              <a:gd name="connsiteX78" fmla="*/ 855024 w 1058692"/>
              <a:gd name="connsiteY78" fmla="*/ 879834 h 1141091"/>
              <a:gd name="connsiteX79" fmla="*/ 819398 w 1058692"/>
              <a:gd name="connsiteY79" fmla="*/ 856083 h 1141091"/>
              <a:gd name="connsiteX80" fmla="*/ 807522 w 1058692"/>
              <a:gd name="connsiteY80" fmla="*/ 808582 h 1141091"/>
              <a:gd name="connsiteX81" fmla="*/ 736270 w 1058692"/>
              <a:gd name="connsiteY81" fmla="*/ 761081 h 1141091"/>
              <a:gd name="connsiteX82" fmla="*/ 653143 w 1058692"/>
              <a:gd name="connsiteY82" fmla="*/ 725455 h 1141091"/>
              <a:gd name="connsiteX83" fmla="*/ 581891 w 1058692"/>
              <a:gd name="connsiteY83" fmla="*/ 701704 h 1141091"/>
              <a:gd name="connsiteX84" fmla="*/ 546265 w 1058692"/>
              <a:gd name="connsiteY84" fmla="*/ 689829 h 1141091"/>
              <a:gd name="connsiteX85" fmla="*/ 249382 w 1058692"/>
              <a:gd name="connsiteY85" fmla="*/ 654203 h 1141091"/>
              <a:gd name="connsiteX86" fmla="*/ 166255 w 1058692"/>
              <a:gd name="connsiteY86" fmla="*/ 689829 h 1141091"/>
              <a:gd name="connsiteX87" fmla="*/ 59377 w 1058692"/>
              <a:gd name="connsiteY87" fmla="*/ 749205 h 1141091"/>
              <a:gd name="connsiteX88" fmla="*/ 35626 w 1058692"/>
              <a:gd name="connsiteY88" fmla="*/ 784831 h 1141091"/>
              <a:gd name="connsiteX89" fmla="*/ 95003 w 1058692"/>
              <a:gd name="connsiteY89" fmla="*/ 820457 h 1141091"/>
              <a:gd name="connsiteX90" fmla="*/ 130629 w 1058692"/>
              <a:gd name="connsiteY90" fmla="*/ 844208 h 1141091"/>
              <a:gd name="connsiteX91" fmla="*/ 201881 w 1058692"/>
              <a:gd name="connsiteY91" fmla="*/ 867959 h 1141091"/>
              <a:gd name="connsiteX92" fmla="*/ 237507 w 1058692"/>
              <a:gd name="connsiteY92" fmla="*/ 879834 h 1141091"/>
              <a:gd name="connsiteX93" fmla="*/ 391886 w 1058692"/>
              <a:gd name="connsiteY93" fmla="*/ 796707 h 1141091"/>
              <a:gd name="connsiteX94" fmla="*/ 391886 w 1058692"/>
              <a:gd name="connsiteY94" fmla="*/ 796707 h 1141091"/>
              <a:gd name="connsiteX95" fmla="*/ 475013 w 1058692"/>
              <a:gd name="connsiteY95" fmla="*/ 761081 h 1141091"/>
              <a:gd name="connsiteX96" fmla="*/ 581891 w 1058692"/>
              <a:gd name="connsiteY96" fmla="*/ 677954 h 1141091"/>
              <a:gd name="connsiteX97" fmla="*/ 605642 w 1058692"/>
              <a:gd name="connsiteY97" fmla="*/ 642328 h 1141091"/>
              <a:gd name="connsiteX98" fmla="*/ 593766 w 1058692"/>
              <a:gd name="connsiteY98" fmla="*/ 571076 h 1141091"/>
              <a:gd name="connsiteX99" fmla="*/ 510639 w 1058692"/>
              <a:gd name="connsiteY99" fmla="*/ 464198 h 1141091"/>
              <a:gd name="connsiteX100" fmla="*/ 486889 w 1058692"/>
              <a:gd name="connsiteY100" fmla="*/ 416696 h 1141091"/>
              <a:gd name="connsiteX101" fmla="*/ 475013 w 1058692"/>
              <a:gd name="connsiteY101" fmla="*/ 321694 h 1141091"/>
              <a:gd name="connsiteX102" fmla="*/ 403761 w 1058692"/>
              <a:gd name="connsiteY102" fmla="*/ 286068 h 1141091"/>
              <a:gd name="connsiteX103" fmla="*/ 356260 w 1058692"/>
              <a:gd name="connsiteY103" fmla="*/ 333569 h 1141091"/>
              <a:gd name="connsiteX104" fmla="*/ 261257 w 1058692"/>
              <a:gd name="connsiteY104" fmla="*/ 428572 h 1141091"/>
              <a:gd name="connsiteX105" fmla="*/ 225631 w 1058692"/>
              <a:gd name="connsiteY105" fmla="*/ 440447 h 1141091"/>
              <a:gd name="connsiteX106" fmla="*/ 261257 w 1058692"/>
              <a:gd name="connsiteY106" fmla="*/ 499824 h 1141091"/>
              <a:gd name="connsiteX107" fmla="*/ 320634 w 1058692"/>
              <a:gd name="connsiteY107" fmla="*/ 535450 h 1141091"/>
              <a:gd name="connsiteX108" fmla="*/ 391886 w 1058692"/>
              <a:gd name="connsiteY108" fmla="*/ 582951 h 1141091"/>
              <a:gd name="connsiteX109" fmla="*/ 546265 w 1058692"/>
              <a:gd name="connsiteY109" fmla="*/ 630452 h 1141091"/>
              <a:gd name="connsiteX110" fmla="*/ 581891 w 1058692"/>
              <a:gd name="connsiteY110" fmla="*/ 654203 h 1141091"/>
              <a:gd name="connsiteX111" fmla="*/ 653143 w 1058692"/>
              <a:gd name="connsiteY111" fmla="*/ 677954 h 1141091"/>
              <a:gd name="connsiteX112" fmla="*/ 700644 w 1058692"/>
              <a:gd name="connsiteY112" fmla="*/ 689829 h 1141091"/>
              <a:gd name="connsiteX113" fmla="*/ 700644 w 1058692"/>
              <a:gd name="connsiteY113" fmla="*/ 701704 h 114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058692" h="1141091">
                <a:moveTo>
                  <a:pt x="665018" y="666078"/>
                </a:moveTo>
                <a:cubicBezTo>
                  <a:pt x="606056" y="577632"/>
                  <a:pt x="681833" y="686254"/>
                  <a:pt x="605642" y="594826"/>
                </a:cubicBezTo>
                <a:cubicBezTo>
                  <a:pt x="556162" y="535451"/>
                  <a:pt x="611578" y="578991"/>
                  <a:pt x="546265" y="535450"/>
                </a:cubicBezTo>
                <a:cubicBezTo>
                  <a:pt x="530431" y="503782"/>
                  <a:pt x="509960" y="474036"/>
                  <a:pt x="498764" y="440447"/>
                </a:cubicBezTo>
                <a:cubicBezTo>
                  <a:pt x="494806" y="428572"/>
                  <a:pt x="493833" y="415236"/>
                  <a:pt x="486889" y="404821"/>
                </a:cubicBezTo>
                <a:cubicBezTo>
                  <a:pt x="477573" y="390847"/>
                  <a:pt x="463138" y="381070"/>
                  <a:pt x="451263" y="369195"/>
                </a:cubicBezTo>
                <a:cubicBezTo>
                  <a:pt x="455221" y="325652"/>
                  <a:pt x="452011" y="280849"/>
                  <a:pt x="463138" y="238566"/>
                </a:cubicBezTo>
                <a:cubicBezTo>
                  <a:pt x="472148" y="204327"/>
                  <a:pt x="491000" y="173023"/>
                  <a:pt x="510639" y="143564"/>
                </a:cubicBezTo>
                <a:cubicBezTo>
                  <a:pt x="545369" y="91470"/>
                  <a:pt x="525826" y="119356"/>
                  <a:pt x="570016" y="60437"/>
                </a:cubicBezTo>
                <a:cubicBezTo>
                  <a:pt x="583652" y="19527"/>
                  <a:pt x="577068" y="0"/>
                  <a:pt x="641268" y="36686"/>
                </a:cubicBezTo>
                <a:cubicBezTo>
                  <a:pt x="664513" y="49969"/>
                  <a:pt x="685749" y="134505"/>
                  <a:pt x="688769" y="143564"/>
                </a:cubicBezTo>
                <a:lnTo>
                  <a:pt x="700644" y="179190"/>
                </a:lnTo>
                <a:lnTo>
                  <a:pt x="712520" y="214816"/>
                </a:lnTo>
                <a:cubicBezTo>
                  <a:pt x="706417" y="281943"/>
                  <a:pt x="712492" y="325715"/>
                  <a:pt x="688769" y="381070"/>
                </a:cubicBezTo>
                <a:cubicBezTo>
                  <a:pt x="681796" y="397342"/>
                  <a:pt x="671593" y="412135"/>
                  <a:pt x="665018" y="428572"/>
                </a:cubicBezTo>
                <a:cubicBezTo>
                  <a:pt x="655720" y="451817"/>
                  <a:pt x="652464" y="477432"/>
                  <a:pt x="641268" y="499824"/>
                </a:cubicBezTo>
                <a:cubicBezTo>
                  <a:pt x="633351" y="515658"/>
                  <a:pt x="624490" y="531054"/>
                  <a:pt x="617517" y="547325"/>
                </a:cubicBezTo>
                <a:cubicBezTo>
                  <a:pt x="612586" y="558831"/>
                  <a:pt x="595227" y="576007"/>
                  <a:pt x="605642" y="582951"/>
                </a:cubicBezTo>
                <a:cubicBezTo>
                  <a:pt x="619222" y="592004"/>
                  <a:pt x="637450" y="575560"/>
                  <a:pt x="653143" y="571076"/>
                </a:cubicBezTo>
                <a:cubicBezTo>
                  <a:pt x="772398" y="537003"/>
                  <a:pt x="587776" y="584448"/>
                  <a:pt x="736270" y="547325"/>
                </a:cubicBezTo>
                <a:cubicBezTo>
                  <a:pt x="760021" y="531491"/>
                  <a:pt x="784686" y="482697"/>
                  <a:pt x="807522" y="499824"/>
                </a:cubicBezTo>
                <a:cubicBezTo>
                  <a:pt x="823356" y="511699"/>
                  <a:pt x="838918" y="523946"/>
                  <a:pt x="855024" y="535450"/>
                </a:cubicBezTo>
                <a:cubicBezTo>
                  <a:pt x="866638" y="543745"/>
                  <a:pt x="879686" y="550063"/>
                  <a:pt x="890650" y="559200"/>
                </a:cubicBezTo>
                <a:cubicBezTo>
                  <a:pt x="903552" y="569951"/>
                  <a:pt x="914401" y="582951"/>
                  <a:pt x="926276" y="594826"/>
                </a:cubicBezTo>
                <a:cubicBezTo>
                  <a:pt x="930234" y="606701"/>
                  <a:pt x="938151" y="617934"/>
                  <a:pt x="938151" y="630452"/>
                </a:cubicBezTo>
                <a:cubicBezTo>
                  <a:pt x="938151" y="646259"/>
                  <a:pt x="914534" y="693698"/>
                  <a:pt x="902525" y="701704"/>
                </a:cubicBezTo>
                <a:cubicBezTo>
                  <a:pt x="888945" y="710757"/>
                  <a:pt x="870507" y="708418"/>
                  <a:pt x="855024" y="713579"/>
                </a:cubicBezTo>
                <a:cubicBezTo>
                  <a:pt x="834801" y="720320"/>
                  <a:pt x="815439" y="729413"/>
                  <a:pt x="795647" y="737330"/>
                </a:cubicBezTo>
                <a:cubicBezTo>
                  <a:pt x="771896" y="733372"/>
                  <a:pt x="748006" y="730177"/>
                  <a:pt x="724395" y="725455"/>
                </a:cubicBezTo>
                <a:cubicBezTo>
                  <a:pt x="708391" y="722254"/>
                  <a:pt x="692826" y="717120"/>
                  <a:pt x="676894" y="713579"/>
                </a:cubicBezTo>
                <a:cubicBezTo>
                  <a:pt x="657190" y="709200"/>
                  <a:pt x="637309" y="705662"/>
                  <a:pt x="617517" y="701704"/>
                </a:cubicBezTo>
                <a:cubicBezTo>
                  <a:pt x="609600" y="689829"/>
                  <a:pt x="599388" y="679196"/>
                  <a:pt x="593766" y="666078"/>
                </a:cubicBezTo>
                <a:cubicBezTo>
                  <a:pt x="587337" y="651077"/>
                  <a:pt x="581891" y="602256"/>
                  <a:pt x="581891" y="618577"/>
                </a:cubicBezTo>
                <a:cubicBezTo>
                  <a:pt x="581891" y="678085"/>
                  <a:pt x="589808" y="737330"/>
                  <a:pt x="593766" y="796707"/>
                </a:cubicBezTo>
                <a:cubicBezTo>
                  <a:pt x="586377" y="863214"/>
                  <a:pt x="585140" y="902464"/>
                  <a:pt x="570016" y="962961"/>
                </a:cubicBezTo>
                <a:cubicBezTo>
                  <a:pt x="566980" y="975105"/>
                  <a:pt x="561580" y="986551"/>
                  <a:pt x="558141" y="998587"/>
                </a:cubicBezTo>
                <a:cubicBezTo>
                  <a:pt x="556163" y="1005511"/>
                  <a:pt x="541507" y="1071040"/>
                  <a:pt x="534390" y="1081715"/>
                </a:cubicBezTo>
                <a:cubicBezTo>
                  <a:pt x="525074" y="1095689"/>
                  <a:pt x="514053" y="1110392"/>
                  <a:pt x="498764" y="1117341"/>
                </a:cubicBezTo>
                <a:cubicBezTo>
                  <a:pt x="469048" y="1130848"/>
                  <a:pt x="403761" y="1141091"/>
                  <a:pt x="403761" y="1141091"/>
                </a:cubicBezTo>
                <a:cubicBezTo>
                  <a:pt x="383969" y="1137133"/>
                  <a:pt x="361910" y="1139230"/>
                  <a:pt x="344385" y="1129216"/>
                </a:cubicBezTo>
                <a:cubicBezTo>
                  <a:pt x="325426" y="1118382"/>
                  <a:pt x="314855" y="1076251"/>
                  <a:pt x="308759" y="1057964"/>
                </a:cubicBezTo>
                <a:cubicBezTo>
                  <a:pt x="316676" y="970878"/>
                  <a:pt x="322852" y="883617"/>
                  <a:pt x="332509" y="796707"/>
                </a:cubicBezTo>
                <a:cubicBezTo>
                  <a:pt x="334738" y="776646"/>
                  <a:pt x="335358" y="755383"/>
                  <a:pt x="344385" y="737330"/>
                </a:cubicBezTo>
                <a:cubicBezTo>
                  <a:pt x="364752" y="696597"/>
                  <a:pt x="382050" y="704224"/>
                  <a:pt x="415637" y="689829"/>
                </a:cubicBezTo>
                <a:cubicBezTo>
                  <a:pt x="431908" y="682856"/>
                  <a:pt x="446344" y="671676"/>
                  <a:pt x="463138" y="666078"/>
                </a:cubicBezTo>
                <a:cubicBezTo>
                  <a:pt x="522310" y="646354"/>
                  <a:pt x="569603" y="640417"/>
                  <a:pt x="629392" y="630452"/>
                </a:cubicBezTo>
                <a:cubicBezTo>
                  <a:pt x="547143" y="620171"/>
                  <a:pt x="544951" y="622244"/>
                  <a:pt x="475013" y="606702"/>
                </a:cubicBezTo>
                <a:cubicBezTo>
                  <a:pt x="459081" y="603161"/>
                  <a:pt x="443781" y="596128"/>
                  <a:pt x="427512" y="594826"/>
                </a:cubicBezTo>
                <a:cubicBezTo>
                  <a:pt x="344556" y="588189"/>
                  <a:pt x="261257" y="586909"/>
                  <a:pt x="178130" y="582951"/>
                </a:cubicBezTo>
                <a:cubicBezTo>
                  <a:pt x="144255" y="579187"/>
                  <a:pt x="75419" y="579097"/>
                  <a:pt x="35626" y="559200"/>
                </a:cubicBezTo>
                <a:cubicBezTo>
                  <a:pt x="22861" y="552817"/>
                  <a:pt x="11875" y="543367"/>
                  <a:pt x="0" y="535450"/>
                </a:cubicBezTo>
                <a:cubicBezTo>
                  <a:pt x="3959" y="503782"/>
                  <a:pt x="23" y="470078"/>
                  <a:pt x="11876" y="440447"/>
                </a:cubicBezTo>
                <a:cubicBezTo>
                  <a:pt x="17177" y="427195"/>
                  <a:pt x="33247" y="417409"/>
                  <a:pt x="47502" y="416696"/>
                </a:cubicBezTo>
                <a:lnTo>
                  <a:pt x="249382" y="428572"/>
                </a:lnTo>
                <a:cubicBezTo>
                  <a:pt x="363154" y="466495"/>
                  <a:pt x="200930" y="408950"/>
                  <a:pt x="320634" y="464198"/>
                </a:cubicBezTo>
                <a:cubicBezTo>
                  <a:pt x="359344" y="482064"/>
                  <a:pt x="403914" y="488050"/>
                  <a:pt x="439387" y="511699"/>
                </a:cubicBezTo>
                <a:cubicBezTo>
                  <a:pt x="451262" y="519616"/>
                  <a:pt x="461649" y="530439"/>
                  <a:pt x="475013" y="535450"/>
                </a:cubicBezTo>
                <a:cubicBezTo>
                  <a:pt x="493912" y="542537"/>
                  <a:pt x="514598" y="543367"/>
                  <a:pt x="534390" y="547325"/>
                </a:cubicBezTo>
                <a:cubicBezTo>
                  <a:pt x="636492" y="615394"/>
                  <a:pt x="516334" y="524757"/>
                  <a:pt x="581891" y="606702"/>
                </a:cubicBezTo>
                <a:cubicBezTo>
                  <a:pt x="602392" y="632328"/>
                  <a:pt x="636496" y="635197"/>
                  <a:pt x="665018" y="642328"/>
                </a:cubicBezTo>
                <a:cubicBezTo>
                  <a:pt x="697041" y="610305"/>
                  <a:pt x="767469" y="529008"/>
                  <a:pt x="819398" y="511699"/>
                </a:cubicBezTo>
                <a:lnTo>
                  <a:pt x="855024" y="499824"/>
                </a:lnTo>
                <a:cubicBezTo>
                  <a:pt x="870858" y="483990"/>
                  <a:pt x="884304" y="465337"/>
                  <a:pt x="902525" y="452322"/>
                </a:cubicBezTo>
                <a:cubicBezTo>
                  <a:pt x="912711" y="445046"/>
                  <a:pt x="929300" y="449298"/>
                  <a:pt x="938151" y="440447"/>
                </a:cubicBezTo>
                <a:cubicBezTo>
                  <a:pt x="1058692" y="319908"/>
                  <a:pt x="874284" y="451359"/>
                  <a:pt x="997528" y="369195"/>
                </a:cubicBezTo>
                <a:cubicBezTo>
                  <a:pt x="982749" y="324860"/>
                  <a:pt x="996472" y="334361"/>
                  <a:pt x="950026" y="321694"/>
                </a:cubicBezTo>
                <a:cubicBezTo>
                  <a:pt x="918534" y="313105"/>
                  <a:pt x="855024" y="297943"/>
                  <a:pt x="855024" y="297943"/>
                </a:cubicBezTo>
                <a:cubicBezTo>
                  <a:pt x="807523" y="301901"/>
                  <a:pt x="759768" y="303518"/>
                  <a:pt x="712520" y="309818"/>
                </a:cubicBezTo>
                <a:cubicBezTo>
                  <a:pt x="700112" y="311472"/>
                  <a:pt x="687836" y="315615"/>
                  <a:pt x="676894" y="321694"/>
                </a:cubicBezTo>
                <a:cubicBezTo>
                  <a:pt x="635800" y="344524"/>
                  <a:pt x="599861" y="369007"/>
                  <a:pt x="570016" y="404821"/>
                </a:cubicBezTo>
                <a:cubicBezTo>
                  <a:pt x="560879" y="415785"/>
                  <a:pt x="554182" y="428572"/>
                  <a:pt x="546265" y="440447"/>
                </a:cubicBezTo>
                <a:cubicBezTo>
                  <a:pt x="551557" y="540989"/>
                  <a:pt x="548269" y="639467"/>
                  <a:pt x="570016" y="737330"/>
                </a:cubicBezTo>
                <a:cubicBezTo>
                  <a:pt x="572731" y="749550"/>
                  <a:pt x="576293" y="761760"/>
                  <a:pt x="581891" y="772956"/>
                </a:cubicBezTo>
                <a:cubicBezTo>
                  <a:pt x="588274" y="785722"/>
                  <a:pt x="597725" y="796707"/>
                  <a:pt x="605642" y="808582"/>
                </a:cubicBezTo>
                <a:lnTo>
                  <a:pt x="629392" y="879834"/>
                </a:lnTo>
                <a:cubicBezTo>
                  <a:pt x="637214" y="903301"/>
                  <a:pt x="644093" y="934346"/>
                  <a:pt x="665018" y="951086"/>
                </a:cubicBezTo>
                <a:cubicBezTo>
                  <a:pt x="674793" y="958906"/>
                  <a:pt x="688769" y="959003"/>
                  <a:pt x="700644" y="962961"/>
                </a:cubicBezTo>
                <a:cubicBezTo>
                  <a:pt x="736270" y="959003"/>
                  <a:pt x="772037" y="956155"/>
                  <a:pt x="807522" y="951086"/>
                </a:cubicBezTo>
                <a:cubicBezTo>
                  <a:pt x="861895" y="943319"/>
                  <a:pt x="895654" y="950937"/>
                  <a:pt x="855024" y="879834"/>
                </a:cubicBezTo>
                <a:cubicBezTo>
                  <a:pt x="847943" y="867442"/>
                  <a:pt x="831273" y="864000"/>
                  <a:pt x="819398" y="856083"/>
                </a:cubicBezTo>
                <a:cubicBezTo>
                  <a:pt x="815439" y="840249"/>
                  <a:pt x="818270" y="820865"/>
                  <a:pt x="807522" y="808582"/>
                </a:cubicBezTo>
                <a:cubicBezTo>
                  <a:pt x="788725" y="787100"/>
                  <a:pt x="760021" y="776915"/>
                  <a:pt x="736270" y="761081"/>
                </a:cubicBezTo>
                <a:cubicBezTo>
                  <a:pt x="679746" y="723399"/>
                  <a:pt x="722858" y="746370"/>
                  <a:pt x="653143" y="725455"/>
                </a:cubicBezTo>
                <a:cubicBezTo>
                  <a:pt x="629163" y="718261"/>
                  <a:pt x="605642" y="709621"/>
                  <a:pt x="581891" y="701704"/>
                </a:cubicBezTo>
                <a:lnTo>
                  <a:pt x="546265" y="689829"/>
                </a:lnTo>
                <a:cubicBezTo>
                  <a:pt x="412347" y="600551"/>
                  <a:pt x="503518" y="640828"/>
                  <a:pt x="249382" y="654203"/>
                </a:cubicBezTo>
                <a:cubicBezTo>
                  <a:pt x="212524" y="666489"/>
                  <a:pt x="202944" y="667816"/>
                  <a:pt x="166255" y="689829"/>
                </a:cubicBezTo>
                <a:cubicBezTo>
                  <a:pt x="64174" y="751078"/>
                  <a:pt x="131035" y="725320"/>
                  <a:pt x="59377" y="749205"/>
                </a:cubicBezTo>
                <a:cubicBezTo>
                  <a:pt x="51460" y="761080"/>
                  <a:pt x="29243" y="772065"/>
                  <a:pt x="35626" y="784831"/>
                </a:cubicBezTo>
                <a:cubicBezTo>
                  <a:pt x="45948" y="805476"/>
                  <a:pt x="75430" y="808224"/>
                  <a:pt x="95003" y="820457"/>
                </a:cubicBezTo>
                <a:cubicBezTo>
                  <a:pt x="107106" y="828021"/>
                  <a:pt x="117587" y="838411"/>
                  <a:pt x="130629" y="844208"/>
                </a:cubicBezTo>
                <a:cubicBezTo>
                  <a:pt x="153507" y="854376"/>
                  <a:pt x="178130" y="860042"/>
                  <a:pt x="201881" y="867959"/>
                </a:cubicBezTo>
                <a:lnTo>
                  <a:pt x="237507" y="879834"/>
                </a:lnTo>
                <a:cubicBezTo>
                  <a:pt x="326547" y="857575"/>
                  <a:pt x="271428" y="877012"/>
                  <a:pt x="391886" y="796707"/>
                </a:cubicBezTo>
                <a:lnTo>
                  <a:pt x="391886" y="796707"/>
                </a:lnTo>
                <a:cubicBezTo>
                  <a:pt x="419595" y="784832"/>
                  <a:pt x="448470" y="775374"/>
                  <a:pt x="475013" y="761081"/>
                </a:cubicBezTo>
                <a:cubicBezTo>
                  <a:pt x="515040" y="739528"/>
                  <a:pt x="552673" y="713015"/>
                  <a:pt x="581891" y="677954"/>
                </a:cubicBezTo>
                <a:cubicBezTo>
                  <a:pt x="591028" y="666990"/>
                  <a:pt x="597725" y="654203"/>
                  <a:pt x="605642" y="642328"/>
                </a:cubicBezTo>
                <a:cubicBezTo>
                  <a:pt x="601683" y="618577"/>
                  <a:pt x="603027" y="593302"/>
                  <a:pt x="593766" y="571076"/>
                </a:cubicBezTo>
                <a:cubicBezTo>
                  <a:pt x="573474" y="522375"/>
                  <a:pt x="544960" y="498519"/>
                  <a:pt x="510639" y="464198"/>
                </a:cubicBezTo>
                <a:cubicBezTo>
                  <a:pt x="502722" y="448364"/>
                  <a:pt x="491183" y="433870"/>
                  <a:pt x="486889" y="416696"/>
                </a:cubicBezTo>
                <a:cubicBezTo>
                  <a:pt x="479149" y="385735"/>
                  <a:pt x="486866" y="351325"/>
                  <a:pt x="475013" y="321694"/>
                </a:cubicBezTo>
                <a:cubicBezTo>
                  <a:pt x="467929" y="303985"/>
                  <a:pt x="418759" y="291067"/>
                  <a:pt x="403761" y="286068"/>
                </a:cubicBezTo>
                <a:cubicBezTo>
                  <a:pt x="387927" y="301902"/>
                  <a:pt x="371137" y="316833"/>
                  <a:pt x="356260" y="333569"/>
                </a:cubicBezTo>
                <a:cubicBezTo>
                  <a:pt x="310875" y="384627"/>
                  <a:pt x="317729" y="396303"/>
                  <a:pt x="261257" y="428572"/>
                </a:cubicBezTo>
                <a:cubicBezTo>
                  <a:pt x="250389" y="434782"/>
                  <a:pt x="237506" y="436489"/>
                  <a:pt x="225631" y="440447"/>
                </a:cubicBezTo>
                <a:cubicBezTo>
                  <a:pt x="237506" y="460239"/>
                  <a:pt x="244936" y="483503"/>
                  <a:pt x="261257" y="499824"/>
                </a:cubicBezTo>
                <a:cubicBezTo>
                  <a:pt x="277578" y="516145"/>
                  <a:pt x="301161" y="523058"/>
                  <a:pt x="320634" y="535450"/>
                </a:cubicBezTo>
                <a:cubicBezTo>
                  <a:pt x="344716" y="550775"/>
                  <a:pt x="366355" y="570185"/>
                  <a:pt x="391886" y="582951"/>
                </a:cubicBezTo>
                <a:cubicBezTo>
                  <a:pt x="413800" y="593908"/>
                  <a:pt x="527327" y="625041"/>
                  <a:pt x="546265" y="630452"/>
                </a:cubicBezTo>
                <a:cubicBezTo>
                  <a:pt x="558140" y="638369"/>
                  <a:pt x="568849" y="648406"/>
                  <a:pt x="581891" y="654203"/>
                </a:cubicBezTo>
                <a:cubicBezTo>
                  <a:pt x="604769" y="664371"/>
                  <a:pt x="628855" y="671882"/>
                  <a:pt x="653143" y="677954"/>
                </a:cubicBezTo>
                <a:cubicBezTo>
                  <a:pt x="668977" y="681912"/>
                  <a:pt x="686046" y="682530"/>
                  <a:pt x="700644" y="689829"/>
                </a:cubicBezTo>
                <a:cubicBezTo>
                  <a:pt x="704184" y="691599"/>
                  <a:pt x="700644" y="697746"/>
                  <a:pt x="700644" y="701704"/>
                </a:cubicBezTo>
              </a:path>
            </a:pathLst>
          </a:custGeom>
          <a:solidFill>
            <a:schemeClr val="accent4">
              <a:lumMod val="75000"/>
            </a:schemeClr>
          </a:solid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454891" y="2286000"/>
            <a:ext cx="1524000" cy="1200329"/>
          </a:xfrm>
          <a:prstGeom prst="rect">
            <a:avLst/>
          </a:prstGeom>
          <a:noFill/>
        </p:spPr>
        <p:txBody>
          <a:bodyPr wrap="square" rtlCol="0">
            <a:spAutoFit/>
          </a:bodyPr>
          <a:lstStyle/>
          <a:p>
            <a:r>
              <a:rPr lang="en-US" dirty="0" smtClean="0"/>
              <a:t>Allocation to reproduction, </a:t>
            </a:r>
          </a:p>
          <a:p>
            <a:r>
              <a:rPr lang="en-US" dirty="0" smtClean="0"/>
              <a:t>Measure of fitness</a:t>
            </a:r>
            <a:endParaRPr lang="en-US" dirty="0"/>
          </a:p>
        </p:txBody>
      </p:sp>
      <p:sp>
        <p:nvSpPr>
          <p:cNvPr id="2" name="TextBox 1"/>
          <p:cNvSpPr txBox="1"/>
          <p:nvPr/>
        </p:nvSpPr>
        <p:spPr>
          <a:xfrm>
            <a:off x="5871866" y="6452175"/>
            <a:ext cx="3272134" cy="400110"/>
          </a:xfrm>
          <a:prstGeom prst="rect">
            <a:avLst/>
          </a:prstGeom>
          <a:noFill/>
        </p:spPr>
        <p:txBody>
          <a:bodyPr wrap="square" rtlCol="0">
            <a:spAutoFit/>
          </a:bodyPr>
          <a:lstStyle/>
          <a:p>
            <a:pPr algn="r"/>
            <a:r>
              <a:rPr lang="en-US" sz="2000" dirty="0" smtClean="0"/>
              <a:t>Farrior et al. </a:t>
            </a:r>
            <a:r>
              <a:rPr lang="en-US" sz="2000" i="1" dirty="0" smtClean="0"/>
              <a:t>In Press</a:t>
            </a:r>
            <a:r>
              <a:rPr lang="en-US" sz="2000" dirty="0" smtClean="0"/>
              <a:t> Ecology</a:t>
            </a:r>
            <a:endParaRPr lang="en-US" sz="2000" dirty="0"/>
          </a:p>
        </p:txBody>
      </p:sp>
    </p:spTree>
    <p:extLst>
      <p:ext uri="{BB962C8B-B14F-4D97-AF65-F5344CB8AC3E}">
        <p14:creationId xmlns:p14="http://schemas.microsoft.com/office/powerpoint/2010/main" val="364072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417 -0.08796 L 0.00417 -0.16574 " pathEditMode="relative" rAng="0" ptsTypes="AA">
                                      <p:cBhvr>
                                        <p:cTn id="10" dur="2000" fill="hold"/>
                                        <p:tgtEl>
                                          <p:spTgt spid="39"/>
                                        </p:tgtEl>
                                        <p:attrNameLst>
                                          <p:attrName>ppt_x</p:attrName>
                                          <p:attrName>ppt_y</p:attrName>
                                        </p:attrNameLst>
                                      </p:cBhvr>
                                      <p:rCtr x="0" y="-3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rot="5400000">
            <a:off x="8077200" y="32004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5" name="Rectangle 94"/>
          <p:cNvSpPr/>
          <p:nvPr/>
        </p:nvSpPr>
        <p:spPr>
          <a:xfrm rot="5400000">
            <a:off x="8077200" y="25908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6" name="Rectangle 95"/>
          <p:cNvSpPr/>
          <p:nvPr/>
        </p:nvSpPr>
        <p:spPr>
          <a:xfrm rot="5400000">
            <a:off x="8077200" y="28956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7" name="Rectangle 96"/>
          <p:cNvSpPr/>
          <p:nvPr/>
        </p:nvSpPr>
        <p:spPr>
          <a:xfrm rot="5400000">
            <a:off x="8077200" y="22860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2" name="Rectangle 91"/>
          <p:cNvSpPr/>
          <p:nvPr/>
        </p:nvSpPr>
        <p:spPr>
          <a:xfrm rot="5400000">
            <a:off x="5257800" y="32004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89" name="Rectangle 88"/>
          <p:cNvSpPr/>
          <p:nvPr/>
        </p:nvSpPr>
        <p:spPr>
          <a:xfrm rot="5400000">
            <a:off x="5257800" y="25908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0" name="Rectangle 89"/>
          <p:cNvSpPr/>
          <p:nvPr/>
        </p:nvSpPr>
        <p:spPr>
          <a:xfrm rot="5400000">
            <a:off x="5257800" y="28956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1" name="Rectangle 90"/>
          <p:cNvSpPr/>
          <p:nvPr/>
        </p:nvSpPr>
        <p:spPr>
          <a:xfrm rot="5400000">
            <a:off x="5257800" y="22860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1" name="Rectangle 60"/>
          <p:cNvSpPr/>
          <p:nvPr/>
        </p:nvSpPr>
        <p:spPr>
          <a:xfrm rot="5400000">
            <a:off x="1752600" y="25908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73" name="Rectangle 72"/>
          <p:cNvSpPr/>
          <p:nvPr/>
        </p:nvSpPr>
        <p:spPr>
          <a:xfrm rot="5400000">
            <a:off x="1752600" y="28956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0" name="Rectangle 59"/>
          <p:cNvSpPr/>
          <p:nvPr/>
        </p:nvSpPr>
        <p:spPr>
          <a:xfrm rot="5400000">
            <a:off x="1752600" y="22860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grpSp>
        <p:nvGrpSpPr>
          <p:cNvPr id="2" name="Group 101"/>
          <p:cNvGrpSpPr/>
          <p:nvPr/>
        </p:nvGrpSpPr>
        <p:grpSpPr>
          <a:xfrm>
            <a:off x="6364646" y="4673646"/>
            <a:ext cx="2652094" cy="2177102"/>
            <a:chOff x="1061582" y="320366"/>
            <a:chExt cx="7955157" cy="6530382"/>
          </a:xfrm>
        </p:grpSpPr>
        <p:pic>
          <p:nvPicPr>
            <p:cNvPr id="51" name="Picture 2" descr="C:\Users\cfarrior\Desktop\Figures for PPT\E248_leaf_fine.jpeg"/>
            <p:cNvPicPr>
              <a:picLocks noChangeAspect="1" noChangeArrowheads="1"/>
            </p:cNvPicPr>
            <p:nvPr/>
          </p:nvPicPr>
          <p:blipFill>
            <a:blip r:embed="rId3" cstate="print"/>
            <a:srcRect l="48877" t="8644" b="49316"/>
            <a:stretch>
              <a:fillRect/>
            </a:stretch>
          </p:blipFill>
          <p:spPr bwMode="auto">
            <a:xfrm>
              <a:off x="1061582" y="320366"/>
              <a:ext cx="7955157" cy="6530382"/>
            </a:xfrm>
            <a:prstGeom prst="rect">
              <a:avLst/>
            </a:prstGeom>
            <a:noFill/>
            <a:ln w="9525">
              <a:noFill/>
              <a:miter lim="800000"/>
              <a:headEnd/>
              <a:tailEnd/>
            </a:ln>
          </p:spPr>
        </p:pic>
        <p:sp>
          <p:nvSpPr>
            <p:cNvPr id="52" name="Rectangle 51"/>
            <p:cNvSpPr/>
            <p:nvPr/>
          </p:nvSpPr>
          <p:spPr>
            <a:xfrm>
              <a:off x="3118981" y="2133601"/>
              <a:ext cx="636307" cy="2566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875756" y="2157855"/>
              <a:ext cx="636307" cy="2566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715427" y="1395533"/>
              <a:ext cx="636307" cy="3329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2" name="Straight Arrow Connector 71"/>
          <p:cNvCxnSpPr/>
          <p:nvPr/>
        </p:nvCxnSpPr>
        <p:spPr>
          <a:xfrm>
            <a:off x="7391400" y="5032086"/>
            <a:ext cx="1332362" cy="38887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97"/>
          <p:cNvGrpSpPr/>
          <p:nvPr/>
        </p:nvGrpSpPr>
        <p:grpSpPr>
          <a:xfrm>
            <a:off x="3767814" y="4700466"/>
            <a:ext cx="2596831" cy="2159924"/>
            <a:chOff x="522428" y="128552"/>
            <a:chExt cx="7946744" cy="7058097"/>
          </a:xfrm>
        </p:grpSpPr>
        <p:pic>
          <p:nvPicPr>
            <p:cNvPr id="74" name="Picture 2" descr="C:\Users\cfarrior\Desktop\Figures for PPT\E248_leaf_fine.jpeg"/>
            <p:cNvPicPr>
              <a:picLocks noChangeAspect="1" noChangeArrowheads="1"/>
            </p:cNvPicPr>
            <p:nvPr/>
          </p:nvPicPr>
          <p:blipFill>
            <a:blip r:embed="rId3" cstate="print"/>
            <a:srcRect t="11887" r="49754" b="49316"/>
            <a:stretch>
              <a:fillRect/>
            </a:stretch>
          </p:blipFill>
          <p:spPr bwMode="auto">
            <a:xfrm>
              <a:off x="522428" y="128552"/>
              <a:ext cx="7946744" cy="7058097"/>
            </a:xfrm>
            <a:prstGeom prst="rect">
              <a:avLst/>
            </a:prstGeom>
            <a:noFill/>
            <a:ln w="9525">
              <a:noFill/>
              <a:miter lim="800000"/>
              <a:headEnd/>
              <a:tailEnd/>
            </a:ln>
          </p:spPr>
        </p:pic>
        <p:sp>
          <p:nvSpPr>
            <p:cNvPr id="81" name="Rectangle 80"/>
            <p:cNvSpPr/>
            <p:nvPr/>
          </p:nvSpPr>
          <p:spPr>
            <a:xfrm>
              <a:off x="4112190" y="2048014"/>
              <a:ext cx="765653" cy="2625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478587" y="2442572"/>
              <a:ext cx="615341" cy="2129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955600" y="576197"/>
              <a:ext cx="765653" cy="421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p:cNvCxnSpPr/>
            <p:nvPr/>
          </p:nvCxnSpPr>
          <p:spPr>
            <a:xfrm flipV="1">
              <a:off x="3293302" y="1252603"/>
              <a:ext cx="3945697" cy="113831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44"/>
          <p:cNvGrpSpPr/>
          <p:nvPr/>
        </p:nvGrpSpPr>
        <p:grpSpPr>
          <a:xfrm rot="5400000">
            <a:off x="1295400" y="2438400"/>
            <a:ext cx="1219200" cy="1219200"/>
            <a:chOff x="1219200" y="3071336"/>
            <a:chExt cx="1219200" cy="1219200"/>
          </a:xfrm>
          <a:solidFill>
            <a:srgbClr val="00B050"/>
          </a:solidFill>
        </p:grpSpPr>
        <p:sp>
          <p:nvSpPr>
            <p:cNvPr id="4" name="Rectangle 3"/>
            <p:cNvSpPr/>
            <p:nvPr/>
          </p:nvSpPr>
          <p:spPr>
            <a:xfrm>
              <a:off x="1219200" y="3071336"/>
              <a:ext cx="304800" cy="12192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4"/>
            <p:cNvSpPr/>
            <p:nvPr/>
          </p:nvSpPr>
          <p:spPr>
            <a:xfrm>
              <a:off x="1524000" y="3452336"/>
              <a:ext cx="304800" cy="8382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ectangle 5"/>
            <p:cNvSpPr/>
            <p:nvPr/>
          </p:nvSpPr>
          <p:spPr>
            <a:xfrm>
              <a:off x="1828800" y="3757136"/>
              <a:ext cx="304800" cy="5334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a:off x="2133600" y="3985736"/>
              <a:ext cx="304800" cy="3048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6" name="Rectangle 15"/>
          <p:cNvSpPr/>
          <p:nvPr/>
        </p:nvSpPr>
        <p:spPr>
          <a:xfrm rot="10800000">
            <a:off x="872648" y="2438400"/>
            <a:ext cx="304800" cy="304800"/>
          </a:xfrm>
          <a:prstGeom prst="rect">
            <a:avLst/>
          </a:prstGeom>
          <a:solidFill>
            <a:schemeClr val="accent6">
              <a:lumMod val="75000"/>
            </a:schemeClr>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7" name="Rectangle 16"/>
          <p:cNvSpPr/>
          <p:nvPr/>
        </p:nvSpPr>
        <p:spPr>
          <a:xfrm rot="10800000">
            <a:off x="872648" y="2743200"/>
            <a:ext cx="304800" cy="3048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p:cNvSpPr/>
          <p:nvPr/>
        </p:nvSpPr>
        <p:spPr>
          <a:xfrm rot="10800000">
            <a:off x="872648" y="3048000"/>
            <a:ext cx="304800" cy="3048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p:cNvSpPr/>
          <p:nvPr/>
        </p:nvSpPr>
        <p:spPr>
          <a:xfrm rot="10800000">
            <a:off x="872648" y="3352800"/>
            <a:ext cx="304800" cy="3048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TextBox 36"/>
          <p:cNvSpPr txBox="1"/>
          <p:nvPr/>
        </p:nvSpPr>
        <p:spPr>
          <a:xfrm>
            <a:off x="550102" y="1524000"/>
            <a:ext cx="2743200" cy="461665"/>
          </a:xfrm>
          <a:prstGeom prst="rect">
            <a:avLst/>
          </a:prstGeom>
          <a:noFill/>
        </p:spPr>
        <p:txBody>
          <a:bodyPr wrap="square" rtlCol="0">
            <a:spAutoFit/>
          </a:bodyPr>
          <a:lstStyle/>
          <a:p>
            <a:r>
              <a:rPr lang="en-US" sz="2400" dirty="0" smtClean="0"/>
              <a:t>Nitrogen ESS</a:t>
            </a:r>
            <a:endParaRPr lang="en-US" sz="2400" dirty="0"/>
          </a:p>
        </p:txBody>
      </p:sp>
      <p:sp>
        <p:nvSpPr>
          <p:cNvPr id="62" name="TextBox 61"/>
          <p:cNvSpPr txBox="1"/>
          <p:nvPr/>
        </p:nvSpPr>
        <p:spPr>
          <a:xfrm>
            <a:off x="3048000" y="2743200"/>
            <a:ext cx="990600" cy="707886"/>
          </a:xfrm>
          <a:prstGeom prst="rect">
            <a:avLst/>
          </a:prstGeom>
          <a:noFill/>
          <a:ln>
            <a:noFill/>
          </a:ln>
        </p:spPr>
        <p:txBody>
          <a:bodyPr wrap="square" rtlCol="0">
            <a:spAutoFit/>
          </a:bodyPr>
          <a:lstStyle/>
          <a:p>
            <a:r>
              <a:rPr lang="en-US" sz="4000" dirty="0" smtClean="0">
                <a:solidFill>
                  <a:srgbClr val="FF0000"/>
                </a:solidFill>
              </a:rPr>
              <a:t>+N</a:t>
            </a:r>
            <a:endParaRPr lang="en-US" dirty="0">
              <a:solidFill>
                <a:srgbClr val="FF0000"/>
              </a:solidFill>
            </a:endParaRPr>
          </a:p>
        </p:txBody>
      </p:sp>
      <p:grpSp>
        <p:nvGrpSpPr>
          <p:cNvPr id="9" name="Group 50"/>
          <p:cNvGrpSpPr/>
          <p:nvPr/>
        </p:nvGrpSpPr>
        <p:grpSpPr>
          <a:xfrm rot="5400000">
            <a:off x="7467600" y="2590800"/>
            <a:ext cx="1524000" cy="1219200"/>
            <a:chOff x="6685851" y="3009227"/>
            <a:chExt cx="1524000" cy="1219200"/>
          </a:xfrm>
          <a:solidFill>
            <a:srgbClr val="00B050"/>
          </a:solidFill>
        </p:grpSpPr>
        <p:sp>
          <p:nvSpPr>
            <p:cNvPr id="63" name="Rectangle 62"/>
            <p:cNvSpPr/>
            <p:nvPr/>
          </p:nvSpPr>
          <p:spPr>
            <a:xfrm>
              <a:off x="6685851" y="3009227"/>
              <a:ext cx="304800" cy="12192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Rectangle 63"/>
            <p:cNvSpPr/>
            <p:nvPr/>
          </p:nvSpPr>
          <p:spPr>
            <a:xfrm>
              <a:off x="6990651" y="3390227"/>
              <a:ext cx="304800" cy="8382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p:cNvSpPr/>
            <p:nvPr/>
          </p:nvSpPr>
          <p:spPr>
            <a:xfrm>
              <a:off x="7295451" y="3695027"/>
              <a:ext cx="304800" cy="5334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 name="Rectangle 65"/>
            <p:cNvSpPr/>
            <p:nvPr/>
          </p:nvSpPr>
          <p:spPr>
            <a:xfrm>
              <a:off x="7600251" y="3923627"/>
              <a:ext cx="304800" cy="3048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9" name="Rectangle 68"/>
            <p:cNvSpPr/>
            <p:nvPr/>
          </p:nvSpPr>
          <p:spPr>
            <a:xfrm>
              <a:off x="7905051" y="4076027"/>
              <a:ext cx="304800" cy="1524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0" name="Group 51"/>
          <p:cNvGrpSpPr/>
          <p:nvPr/>
        </p:nvGrpSpPr>
        <p:grpSpPr>
          <a:xfrm rot="5400000">
            <a:off x="6705600" y="3124200"/>
            <a:ext cx="1524000" cy="152400"/>
            <a:chOff x="6685851" y="5271891"/>
            <a:chExt cx="1524000" cy="152400"/>
          </a:xfrm>
        </p:grpSpPr>
        <p:sp>
          <p:nvSpPr>
            <p:cNvPr id="75" name="Rectangle 74"/>
            <p:cNvSpPr/>
            <p:nvPr/>
          </p:nvSpPr>
          <p:spPr>
            <a:xfrm>
              <a:off x="7905051" y="5271891"/>
              <a:ext cx="304800" cy="1524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6" name="Rectangle 75"/>
            <p:cNvSpPr/>
            <p:nvPr/>
          </p:nvSpPr>
          <p:spPr>
            <a:xfrm>
              <a:off x="7600251" y="5271891"/>
              <a:ext cx="304800" cy="1524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ectangle 76"/>
            <p:cNvSpPr/>
            <p:nvPr/>
          </p:nvSpPr>
          <p:spPr>
            <a:xfrm>
              <a:off x="7295451" y="5271891"/>
              <a:ext cx="304800" cy="1524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77"/>
            <p:cNvSpPr/>
            <p:nvPr/>
          </p:nvSpPr>
          <p:spPr>
            <a:xfrm>
              <a:off x="6990651" y="5271891"/>
              <a:ext cx="304800" cy="1524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9" name="Rectangle 78"/>
            <p:cNvSpPr/>
            <p:nvPr/>
          </p:nvSpPr>
          <p:spPr>
            <a:xfrm>
              <a:off x="6685851" y="5271891"/>
              <a:ext cx="304800" cy="15240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0" name="TextBox 79"/>
          <p:cNvSpPr txBox="1"/>
          <p:nvPr/>
        </p:nvSpPr>
        <p:spPr>
          <a:xfrm>
            <a:off x="7315200" y="1524000"/>
            <a:ext cx="2743200" cy="461665"/>
          </a:xfrm>
          <a:prstGeom prst="rect">
            <a:avLst/>
          </a:prstGeom>
          <a:noFill/>
        </p:spPr>
        <p:txBody>
          <a:bodyPr wrap="square" rtlCol="0">
            <a:spAutoFit/>
          </a:bodyPr>
          <a:lstStyle/>
          <a:p>
            <a:r>
              <a:rPr lang="en-US" sz="2400" dirty="0" smtClean="0"/>
              <a:t>New ESS</a:t>
            </a:r>
            <a:endParaRPr lang="en-US" sz="2400" dirty="0"/>
          </a:p>
        </p:txBody>
      </p:sp>
      <p:grpSp>
        <p:nvGrpSpPr>
          <p:cNvPr id="11" name="Group 48"/>
          <p:cNvGrpSpPr/>
          <p:nvPr/>
        </p:nvGrpSpPr>
        <p:grpSpPr>
          <a:xfrm rot="5400000">
            <a:off x="4648200" y="2590800"/>
            <a:ext cx="1524000" cy="1219200"/>
            <a:chOff x="3694266" y="3039928"/>
            <a:chExt cx="1524000" cy="1219200"/>
          </a:xfrm>
          <a:solidFill>
            <a:srgbClr val="00B050"/>
          </a:solidFill>
        </p:grpSpPr>
        <p:sp>
          <p:nvSpPr>
            <p:cNvPr id="40" name="Rectangle 39"/>
            <p:cNvSpPr/>
            <p:nvPr/>
          </p:nvSpPr>
          <p:spPr>
            <a:xfrm>
              <a:off x="3694266" y="3039928"/>
              <a:ext cx="304800" cy="12192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p:cNvSpPr/>
            <p:nvPr/>
          </p:nvSpPr>
          <p:spPr>
            <a:xfrm>
              <a:off x="3999066" y="3420928"/>
              <a:ext cx="304800" cy="8382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Rectangle 41"/>
            <p:cNvSpPr/>
            <p:nvPr/>
          </p:nvSpPr>
          <p:spPr>
            <a:xfrm>
              <a:off x="4303866" y="3725728"/>
              <a:ext cx="304800" cy="5334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Rectangle 42"/>
            <p:cNvSpPr/>
            <p:nvPr/>
          </p:nvSpPr>
          <p:spPr>
            <a:xfrm>
              <a:off x="4608666" y="3954328"/>
              <a:ext cx="304800" cy="3048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Rectangle 45"/>
            <p:cNvSpPr/>
            <p:nvPr/>
          </p:nvSpPr>
          <p:spPr>
            <a:xfrm>
              <a:off x="4913466" y="4106728"/>
              <a:ext cx="304800" cy="152400"/>
            </a:xfrm>
            <a:prstGeom prst="rect">
              <a:avLst/>
            </a:prstGeom>
            <a:solidFill>
              <a:srgbClr val="FFFF0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49"/>
          <p:cNvGrpSpPr/>
          <p:nvPr/>
        </p:nvGrpSpPr>
        <p:grpSpPr>
          <a:xfrm rot="5400000">
            <a:off x="3855720" y="3078481"/>
            <a:ext cx="1524000" cy="243840"/>
            <a:chOff x="3694266" y="5238060"/>
            <a:chExt cx="1524000" cy="243840"/>
          </a:xfrm>
        </p:grpSpPr>
        <p:sp>
          <p:nvSpPr>
            <p:cNvPr id="53" name="Rectangle 52"/>
            <p:cNvSpPr/>
            <p:nvPr/>
          </p:nvSpPr>
          <p:spPr>
            <a:xfrm>
              <a:off x="3694266" y="5238060"/>
              <a:ext cx="304800" cy="243840"/>
            </a:xfrm>
            <a:prstGeom prst="rect">
              <a:avLst/>
            </a:prstGeom>
            <a:solidFill>
              <a:schemeClr val="accent6">
                <a:lumMod val="75000"/>
              </a:schemeClr>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54" name="Rectangle 53"/>
            <p:cNvSpPr/>
            <p:nvPr/>
          </p:nvSpPr>
          <p:spPr>
            <a:xfrm>
              <a:off x="4608666" y="5238060"/>
              <a:ext cx="304800" cy="24384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5" name="Rectangle 54"/>
            <p:cNvSpPr/>
            <p:nvPr/>
          </p:nvSpPr>
          <p:spPr>
            <a:xfrm>
              <a:off x="4303866" y="5238060"/>
              <a:ext cx="304800" cy="24384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6" name="Rectangle 55"/>
            <p:cNvSpPr/>
            <p:nvPr/>
          </p:nvSpPr>
          <p:spPr>
            <a:xfrm>
              <a:off x="3999066" y="5238060"/>
              <a:ext cx="304800" cy="24384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p:cNvSpPr/>
            <p:nvPr/>
          </p:nvSpPr>
          <p:spPr>
            <a:xfrm>
              <a:off x="4913466" y="5238060"/>
              <a:ext cx="304800" cy="243840"/>
            </a:xfrm>
            <a:prstGeom prst="rect">
              <a:avLst/>
            </a:prstGeom>
            <a:solidFill>
              <a:schemeClr val="accent6">
                <a:lumMod val="7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85" name="TextBox 84"/>
          <p:cNvSpPr txBox="1"/>
          <p:nvPr/>
        </p:nvSpPr>
        <p:spPr>
          <a:xfrm>
            <a:off x="4114800" y="1524000"/>
            <a:ext cx="2362200" cy="461665"/>
          </a:xfrm>
          <a:prstGeom prst="rect">
            <a:avLst/>
          </a:prstGeom>
          <a:noFill/>
        </p:spPr>
        <p:txBody>
          <a:bodyPr wrap="square" rtlCol="0">
            <a:spAutoFit/>
          </a:bodyPr>
          <a:lstStyle/>
          <a:p>
            <a:r>
              <a:rPr lang="en-US" sz="2400" dirty="0" smtClean="0"/>
              <a:t>Plant Response</a:t>
            </a:r>
            <a:endParaRPr lang="en-US" sz="2400" dirty="0"/>
          </a:p>
        </p:txBody>
      </p:sp>
      <p:sp>
        <p:nvSpPr>
          <p:cNvPr id="47" name="Rectangle 46"/>
          <p:cNvSpPr/>
          <p:nvPr/>
        </p:nvSpPr>
        <p:spPr>
          <a:xfrm>
            <a:off x="762000" y="3276600"/>
            <a:ext cx="9906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239000" y="3581400"/>
            <a:ext cx="7620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25884" y="5486400"/>
            <a:ext cx="8718116" cy="954107"/>
          </a:xfrm>
          <a:prstGeom prst="rect">
            <a:avLst/>
          </a:prstGeom>
          <a:solidFill>
            <a:schemeClr val="bg1">
              <a:lumMod val="50000"/>
            </a:schemeClr>
          </a:solidFill>
        </p:spPr>
        <p:txBody>
          <a:bodyPr wrap="square" rtlCol="0">
            <a:spAutoFit/>
          </a:bodyPr>
          <a:lstStyle/>
          <a:p>
            <a:pPr algn="ctr"/>
            <a:r>
              <a:rPr lang="en-US" sz="2800" dirty="0" smtClean="0">
                <a:solidFill>
                  <a:schemeClr val="bg1"/>
                </a:solidFill>
              </a:rPr>
              <a:t>Root investment decreases with nitrogen addition because marginal returns of nitrogen uptake are negative. </a:t>
            </a:r>
            <a:endParaRPr lang="en-US" sz="2800" dirty="0">
              <a:solidFill>
                <a:schemeClr val="bg1"/>
              </a:solidFill>
            </a:endParaRPr>
          </a:p>
        </p:txBody>
      </p:sp>
      <p:sp>
        <p:nvSpPr>
          <p:cNvPr id="67" name="TextBox 66"/>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Effect of nitrogen addition on biomass allocation</a:t>
            </a:r>
            <a:endParaRPr lang="en-US" dirty="0" smtClean="0">
              <a:solidFill>
                <a:schemeClr val="bg1"/>
              </a:solidFill>
            </a:endParaRPr>
          </a:p>
        </p:txBody>
      </p:sp>
      <p:sp>
        <p:nvSpPr>
          <p:cNvPr id="68" name="TextBox 67"/>
          <p:cNvSpPr txBox="1"/>
          <p:nvPr/>
        </p:nvSpPr>
        <p:spPr>
          <a:xfrm>
            <a:off x="152400" y="3864114"/>
            <a:ext cx="1828800" cy="707886"/>
          </a:xfrm>
          <a:prstGeom prst="rect">
            <a:avLst/>
          </a:prstGeom>
          <a:noFill/>
        </p:spPr>
        <p:txBody>
          <a:bodyPr wrap="square" rtlCol="0">
            <a:spAutoFit/>
          </a:bodyPr>
          <a:lstStyle/>
          <a:p>
            <a:r>
              <a:rPr lang="en-US" sz="2000" b="1" dirty="0" smtClean="0">
                <a:solidFill>
                  <a:schemeClr val="accent6">
                    <a:lumMod val="75000"/>
                  </a:schemeClr>
                </a:solidFill>
              </a:rPr>
              <a:t>Root cost</a:t>
            </a:r>
          </a:p>
          <a:p>
            <a:r>
              <a:rPr lang="en-US" sz="2000" b="1" dirty="0" smtClean="0">
                <a:solidFill>
                  <a:schemeClr val="accent6">
                    <a:lumMod val="75000"/>
                  </a:schemeClr>
                </a:solidFill>
              </a:rPr>
              <a:t>(</a:t>
            </a:r>
            <a:r>
              <a:rPr lang="en-US" sz="2000" b="1" dirty="0" err="1" smtClean="0">
                <a:solidFill>
                  <a:schemeClr val="accent6">
                    <a:lumMod val="75000"/>
                  </a:schemeClr>
                </a:solidFill>
              </a:rPr>
              <a:t>gC</a:t>
            </a:r>
            <a:r>
              <a:rPr lang="en-US" sz="2000" b="1" dirty="0" smtClean="0">
                <a:solidFill>
                  <a:schemeClr val="accent6">
                    <a:lumMod val="75000"/>
                  </a:schemeClr>
                </a:solidFill>
              </a:rPr>
              <a:t>/year)</a:t>
            </a:r>
            <a:endParaRPr lang="en-US" sz="2000" b="1" dirty="0">
              <a:solidFill>
                <a:schemeClr val="accent6">
                  <a:lumMod val="75000"/>
                </a:schemeClr>
              </a:solidFill>
            </a:endParaRPr>
          </a:p>
        </p:txBody>
      </p:sp>
      <p:sp>
        <p:nvSpPr>
          <p:cNvPr id="82" name="TextBox 81"/>
          <p:cNvSpPr txBox="1"/>
          <p:nvPr/>
        </p:nvSpPr>
        <p:spPr>
          <a:xfrm>
            <a:off x="1295400" y="3864114"/>
            <a:ext cx="2209800" cy="707886"/>
          </a:xfrm>
          <a:prstGeom prst="rect">
            <a:avLst/>
          </a:prstGeom>
          <a:noFill/>
        </p:spPr>
        <p:txBody>
          <a:bodyPr wrap="square" rtlCol="0">
            <a:spAutoFit/>
          </a:bodyPr>
          <a:lstStyle/>
          <a:p>
            <a:r>
              <a:rPr lang="en-US" sz="2000" b="1" dirty="0" smtClean="0">
                <a:solidFill>
                  <a:srgbClr val="00B050"/>
                </a:solidFill>
              </a:rPr>
              <a:t>Leaf productivity</a:t>
            </a:r>
          </a:p>
          <a:p>
            <a:r>
              <a:rPr lang="en-US" sz="2000" b="1" dirty="0" smtClean="0">
                <a:solidFill>
                  <a:srgbClr val="00B050"/>
                </a:solidFill>
              </a:rPr>
              <a:t>(</a:t>
            </a:r>
            <a:r>
              <a:rPr lang="en-US" sz="2000" b="1" dirty="0" err="1" smtClean="0">
                <a:solidFill>
                  <a:srgbClr val="00B050"/>
                </a:solidFill>
              </a:rPr>
              <a:t>gC</a:t>
            </a:r>
            <a:r>
              <a:rPr lang="en-US" sz="2000" b="1" dirty="0" smtClean="0">
                <a:solidFill>
                  <a:srgbClr val="00B050"/>
                </a:solidFill>
              </a:rPr>
              <a:t>/year)</a:t>
            </a:r>
          </a:p>
        </p:txBody>
      </p:sp>
      <p:sp>
        <p:nvSpPr>
          <p:cNvPr id="84" name="TextBox 83"/>
          <p:cNvSpPr txBox="1"/>
          <p:nvPr/>
        </p:nvSpPr>
        <p:spPr>
          <a:xfrm>
            <a:off x="0" y="609600"/>
            <a:ext cx="685800" cy="646331"/>
          </a:xfrm>
          <a:prstGeom prst="rect">
            <a:avLst/>
          </a:prstGeom>
          <a:noFill/>
        </p:spPr>
        <p:txBody>
          <a:bodyPr wrap="square" rtlCol="0">
            <a:spAutoFit/>
          </a:bodyPr>
          <a:lstStyle/>
          <a:p>
            <a:r>
              <a:rPr lang="en-US" sz="3600" b="1" dirty="0" smtClean="0">
                <a:solidFill>
                  <a:srgbClr val="FF0000"/>
                </a:solidFill>
                <a:latin typeface="Script MT Bold" pitchFamily="66" charset="0"/>
              </a:rPr>
              <a:t>N</a:t>
            </a:r>
            <a:endParaRPr lang="en-US" sz="2400" b="1" dirty="0">
              <a:solidFill>
                <a:srgbClr val="FF0000"/>
              </a:solidFill>
              <a:latin typeface="Script MT Bold" pitchFamily="66" charset="0"/>
            </a:endParaRPr>
          </a:p>
        </p:txBody>
      </p:sp>
    </p:spTree>
    <p:extLst>
      <p:ext uri="{BB962C8B-B14F-4D97-AF65-F5344CB8AC3E}">
        <p14:creationId xmlns:p14="http://schemas.microsoft.com/office/powerpoint/2010/main" val="132105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2" grpId="0" animBg="1"/>
      <p:bldP spid="89" grpId="0" animBg="1"/>
      <p:bldP spid="90" grpId="0" animBg="1"/>
      <p:bldP spid="91" grpId="0" animBg="1"/>
      <p:bldP spid="62" grpId="0"/>
      <p:bldP spid="80" grpId="0"/>
      <p:bldP spid="85" grpId="0"/>
      <p:bldP spid="48" grpId="0" animBg="1"/>
      <p:bldP spid="1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rot="5400000">
            <a:off x="8077200" y="32766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6" name="Rectangle 95"/>
          <p:cNvSpPr/>
          <p:nvPr/>
        </p:nvSpPr>
        <p:spPr>
          <a:xfrm rot="5400000">
            <a:off x="8077200" y="26670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7" name="Rectangle 96"/>
          <p:cNvSpPr/>
          <p:nvPr/>
        </p:nvSpPr>
        <p:spPr>
          <a:xfrm rot="5400000">
            <a:off x="8077200" y="29718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8" name="Rectangle 97"/>
          <p:cNvSpPr/>
          <p:nvPr/>
        </p:nvSpPr>
        <p:spPr>
          <a:xfrm rot="5400000">
            <a:off x="8077200" y="23622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72" name="Rectangle 71"/>
          <p:cNvSpPr/>
          <p:nvPr/>
        </p:nvSpPr>
        <p:spPr>
          <a:xfrm rot="5400000">
            <a:off x="5181600" y="32766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74" name="Rectangle 73"/>
          <p:cNvSpPr/>
          <p:nvPr/>
        </p:nvSpPr>
        <p:spPr>
          <a:xfrm rot="5400000">
            <a:off x="5181600" y="26670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3" name="Rectangle 92"/>
          <p:cNvSpPr/>
          <p:nvPr/>
        </p:nvSpPr>
        <p:spPr>
          <a:xfrm rot="5400000">
            <a:off x="5181600" y="29718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94" name="Rectangle 93"/>
          <p:cNvSpPr/>
          <p:nvPr/>
        </p:nvSpPr>
        <p:spPr>
          <a:xfrm rot="5400000">
            <a:off x="5181600" y="23622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1" name="Rectangle 60"/>
          <p:cNvSpPr/>
          <p:nvPr/>
        </p:nvSpPr>
        <p:spPr>
          <a:xfrm rot="5400000">
            <a:off x="1905000" y="32766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2" name="Rectangle 61"/>
          <p:cNvSpPr/>
          <p:nvPr/>
        </p:nvSpPr>
        <p:spPr>
          <a:xfrm rot="5400000">
            <a:off x="1905000" y="26670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3" name="Rectangle 62"/>
          <p:cNvSpPr/>
          <p:nvPr/>
        </p:nvSpPr>
        <p:spPr>
          <a:xfrm rot="5400000">
            <a:off x="1905000" y="29718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64" name="Rectangle 63"/>
          <p:cNvSpPr/>
          <p:nvPr/>
        </p:nvSpPr>
        <p:spPr>
          <a:xfrm rot="5400000">
            <a:off x="1905000" y="2362200"/>
            <a:ext cx="304800" cy="1219200"/>
          </a:xfrm>
          <a:prstGeom prst="rect">
            <a:avLst/>
          </a:prstGeom>
          <a:solidFill>
            <a:srgbClr val="00B050"/>
          </a:solidFill>
          <a:ln w="25400">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
        <p:nvSpPr>
          <p:cNvPr id="132" name="Rectangle 131"/>
          <p:cNvSpPr/>
          <p:nvPr/>
        </p:nvSpPr>
        <p:spPr>
          <a:xfrm rot="5400000">
            <a:off x="7629381" y="3733800"/>
            <a:ext cx="304800" cy="3048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rot="5400000">
            <a:off x="8086581" y="2362200"/>
            <a:ext cx="304800" cy="12192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rot="5400000">
            <a:off x="7896081" y="2857500"/>
            <a:ext cx="304800" cy="8382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rot="5400000">
            <a:off x="7743681" y="3314700"/>
            <a:ext cx="304800" cy="5334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rot="5400000">
            <a:off x="4733787" y="3733800"/>
            <a:ext cx="304800" cy="3048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rot="5400000">
            <a:off x="5190987" y="2362200"/>
            <a:ext cx="304800" cy="12192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rot="5400000">
            <a:off x="5000487" y="2857500"/>
            <a:ext cx="304800" cy="8382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rot="5400000">
            <a:off x="4848087" y="3314700"/>
            <a:ext cx="304800" cy="5334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rot="5400000">
            <a:off x="1447800" y="3733800"/>
            <a:ext cx="304800" cy="3048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1905000" y="2362200"/>
            <a:ext cx="304800" cy="12192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rot="5400000">
            <a:off x="1714500" y="2857500"/>
            <a:ext cx="304800" cy="8382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rot="5400000">
            <a:off x="1562100" y="3314700"/>
            <a:ext cx="304800" cy="5334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07"/>
          <p:cNvGrpSpPr/>
          <p:nvPr/>
        </p:nvGrpSpPr>
        <p:grpSpPr>
          <a:xfrm>
            <a:off x="4114800" y="4776593"/>
            <a:ext cx="4724400" cy="1974591"/>
            <a:chOff x="4415722" y="5088556"/>
            <a:chExt cx="4135213" cy="1662628"/>
          </a:xfrm>
        </p:grpSpPr>
        <p:pic>
          <p:nvPicPr>
            <p:cNvPr id="103" name="Picture 2" descr="C:\Users\cfarrior\Desktop\Figures for PPT\E248_leaf_fine.jpeg"/>
            <p:cNvPicPr>
              <a:picLocks noChangeAspect="1" noChangeArrowheads="1"/>
            </p:cNvPicPr>
            <p:nvPr/>
          </p:nvPicPr>
          <p:blipFill>
            <a:blip r:embed="rId3" cstate="print"/>
            <a:srcRect l="-4925" t="8423" b="49316"/>
            <a:stretch>
              <a:fillRect/>
            </a:stretch>
          </p:blipFill>
          <p:spPr bwMode="auto">
            <a:xfrm>
              <a:off x="4415722" y="5088556"/>
              <a:ext cx="4135213" cy="1662628"/>
            </a:xfrm>
            <a:prstGeom prst="rect">
              <a:avLst/>
            </a:prstGeom>
            <a:noFill/>
            <a:ln w="9525">
              <a:noFill/>
              <a:miter lim="800000"/>
              <a:headEnd/>
              <a:tailEnd/>
            </a:ln>
          </p:spPr>
        </p:pic>
        <p:sp>
          <p:nvSpPr>
            <p:cNvPr id="107" name="Rectangle 106"/>
            <p:cNvSpPr/>
            <p:nvPr/>
          </p:nvSpPr>
          <p:spPr>
            <a:xfrm>
              <a:off x="7950661" y="5268060"/>
              <a:ext cx="410824" cy="954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727552" y="1862493"/>
            <a:ext cx="5867400" cy="461665"/>
          </a:xfrm>
          <a:prstGeom prst="rect">
            <a:avLst/>
          </a:prstGeom>
          <a:noFill/>
        </p:spPr>
        <p:txBody>
          <a:bodyPr wrap="square" rtlCol="0">
            <a:spAutoFit/>
          </a:bodyPr>
          <a:lstStyle/>
          <a:p>
            <a:r>
              <a:rPr lang="en-US" sz="2400" dirty="0" smtClean="0"/>
              <a:t>Water ESS</a:t>
            </a:r>
            <a:endParaRPr lang="en-US" sz="2400" dirty="0"/>
          </a:p>
        </p:txBody>
      </p:sp>
      <p:sp>
        <p:nvSpPr>
          <p:cNvPr id="58" name="TextBox 57"/>
          <p:cNvSpPr txBox="1"/>
          <p:nvPr/>
        </p:nvSpPr>
        <p:spPr>
          <a:xfrm>
            <a:off x="6934200" y="1862493"/>
            <a:ext cx="2133600" cy="461665"/>
          </a:xfrm>
          <a:prstGeom prst="rect">
            <a:avLst/>
          </a:prstGeom>
          <a:noFill/>
        </p:spPr>
        <p:txBody>
          <a:bodyPr wrap="square" rtlCol="0">
            <a:spAutoFit/>
          </a:bodyPr>
          <a:lstStyle/>
          <a:p>
            <a:r>
              <a:rPr lang="en-US" sz="2400" dirty="0" smtClean="0"/>
              <a:t>New ESS</a:t>
            </a:r>
            <a:endParaRPr lang="en-US" sz="2400" dirty="0"/>
          </a:p>
        </p:txBody>
      </p:sp>
      <p:sp>
        <p:nvSpPr>
          <p:cNvPr id="75" name="TextBox 74"/>
          <p:cNvSpPr txBox="1"/>
          <p:nvPr/>
        </p:nvSpPr>
        <p:spPr>
          <a:xfrm>
            <a:off x="3886200" y="1858028"/>
            <a:ext cx="2743200" cy="461665"/>
          </a:xfrm>
          <a:prstGeom prst="rect">
            <a:avLst/>
          </a:prstGeom>
          <a:noFill/>
        </p:spPr>
        <p:txBody>
          <a:bodyPr wrap="square" rtlCol="0">
            <a:spAutoFit/>
          </a:bodyPr>
          <a:lstStyle/>
          <a:p>
            <a:r>
              <a:rPr lang="en-US" sz="2400" dirty="0" smtClean="0"/>
              <a:t>Plant Response</a:t>
            </a:r>
            <a:endParaRPr lang="en-US" sz="2400" dirty="0"/>
          </a:p>
        </p:txBody>
      </p:sp>
      <p:grpSp>
        <p:nvGrpSpPr>
          <p:cNvPr id="100" name="Group 99"/>
          <p:cNvGrpSpPr/>
          <p:nvPr/>
        </p:nvGrpSpPr>
        <p:grpSpPr>
          <a:xfrm>
            <a:off x="1447801" y="2819401"/>
            <a:ext cx="457200" cy="1219200"/>
            <a:chOff x="1447800" y="2819401"/>
            <a:chExt cx="677333" cy="1219200"/>
          </a:xfrm>
        </p:grpSpPr>
        <p:sp>
          <p:nvSpPr>
            <p:cNvPr id="77" name="Rectangle 76"/>
            <p:cNvSpPr/>
            <p:nvPr/>
          </p:nvSpPr>
          <p:spPr>
            <a:xfrm rot="5400000">
              <a:off x="1634067" y="2633134"/>
              <a:ext cx="304800" cy="677333"/>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Rectangle 77"/>
            <p:cNvSpPr/>
            <p:nvPr/>
          </p:nvSpPr>
          <p:spPr>
            <a:xfrm rot="5400000">
              <a:off x="1528234" y="3043767"/>
              <a:ext cx="304800" cy="465667"/>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9" name="Rectangle 78"/>
            <p:cNvSpPr/>
            <p:nvPr/>
          </p:nvSpPr>
          <p:spPr>
            <a:xfrm rot="5400000">
              <a:off x="1443567" y="3433234"/>
              <a:ext cx="304800" cy="296333"/>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Rectangle 79"/>
            <p:cNvSpPr/>
            <p:nvPr/>
          </p:nvSpPr>
          <p:spPr>
            <a:xfrm rot="5400000">
              <a:off x="1380067" y="3801534"/>
              <a:ext cx="304800" cy="169333"/>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99" name="Group 98"/>
          <p:cNvGrpSpPr/>
          <p:nvPr/>
        </p:nvGrpSpPr>
        <p:grpSpPr>
          <a:xfrm>
            <a:off x="4728865" y="2825376"/>
            <a:ext cx="1062335" cy="1219199"/>
            <a:chOff x="4728865" y="2825376"/>
            <a:chExt cx="909935" cy="1219199"/>
          </a:xfrm>
        </p:grpSpPr>
        <p:sp>
          <p:nvSpPr>
            <p:cNvPr id="125" name="Rectangle 124"/>
            <p:cNvSpPr/>
            <p:nvPr/>
          </p:nvSpPr>
          <p:spPr>
            <a:xfrm rot="5400000">
              <a:off x="5031433" y="2522808"/>
              <a:ext cx="304800" cy="909935"/>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6" name="Rectangle 125"/>
            <p:cNvSpPr/>
            <p:nvPr/>
          </p:nvSpPr>
          <p:spPr>
            <a:xfrm rot="5400000">
              <a:off x="4889255" y="2969785"/>
              <a:ext cx="304800" cy="625580"/>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7" name="Rectangle 126"/>
            <p:cNvSpPr/>
            <p:nvPr/>
          </p:nvSpPr>
          <p:spPr>
            <a:xfrm rot="5400000">
              <a:off x="4775514" y="3388327"/>
              <a:ext cx="304800" cy="398097"/>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8" name="Rectangle 127"/>
            <p:cNvSpPr/>
            <p:nvPr/>
          </p:nvSpPr>
          <p:spPr>
            <a:xfrm rot="5400000">
              <a:off x="4690207" y="3778433"/>
              <a:ext cx="304800" cy="227484"/>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8" name="TextBox 27"/>
          <p:cNvSpPr txBox="1"/>
          <p:nvPr/>
        </p:nvSpPr>
        <p:spPr>
          <a:xfrm>
            <a:off x="2743200" y="2590800"/>
            <a:ext cx="1676400" cy="1692771"/>
          </a:xfrm>
          <a:prstGeom prst="rect">
            <a:avLst/>
          </a:prstGeom>
          <a:noFill/>
        </p:spPr>
        <p:txBody>
          <a:bodyPr wrap="square" rtlCol="0">
            <a:spAutoFit/>
          </a:bodyPr>
          <a:lstStyle/>
          <a:p>
            <a:r>
              <a:rPr lang="en-US" sz="3200" dirty="0" smtClean="0">
                <a:solidFill>
                  <a:srgbClr val="FF0000"/>
                </a:solidFill>
              </a:rPr>
              <a:t>+</a:t>
            </a:r>
            <a:r>
              <a:rPr lang="en-US" sz="2400" dirty="0" smtClean="0">
                <a:solidFill>
                  <a:srgbClr val="FF0000"/>
                </a:solidFill>
              </a:rPr>
              <a:t>water</a:t>
            </a:r>
          </a:p>
          <a:p>
            <a:r>
              <a:rPr lang="en-US" sz="2400" dirty="0" smtClean="0">
                <a:solidFill>
                  <a:srgbClr val="FF0000"/>
                </a:solidFill>
              </a:rPr>
              <a:t>during water limitation</a:t>
            </a:r>
            <a:endParaRPr lang="en-US" sz="1400" dirty="0">
              <a:solidFill>
                <a:srgbClr val="FF0000"/>
              </a:solidFill>
            </a:endParaRPr>
          </a:p>
        </p:txBody>
      </p:sp>
      <p:sp>
        <p:nvSpPr>
          <p:cNvPr id="60" name="TextBox 59"/>
          <p:cNvSpPr txBox="1"/>
          <p:nvPr/>
        </p:nvSpPr>
        <p:spPr>
          <a:xfrm>
            <a:off x="377868" y="4345532"/>
            <a:ext cx="1828800" cy="369332"/>
          </a:xfrm>
          <a:prstGeom prst="rect">
            <a:avLst/>
          </a:prstGeom>
          <a:noFill/>
        </p:spPr>
        <p:txBody>
          <a:bodyPr wrap="square" rtlCol="0">
            <a:spAutoFit/>
          </a:bodyPr>
          <a:lstStyle/>
          <a:p>
            <a:r>
              <a:rPr lang="en-US" b="1" dirty="0" smtClean="0">
                <a:solidFill>
                  <a:schemeClr val="accent6">
                    <a:lumMod val="75000"/>
                  </a:schemeClr>
                </a:solidFill>
              </a:rPr>
              <a:t>Root cost</a:t>
            </a:r>
            <a:endParaRPr lang="en-US" b="1" dirty="0">
              <a:solidFill>
                <a:schemeClr val="accent6">
                  <a:lumMod val="75000"/>
                </a:schemeClr>
              </a:solidFill>
            </a:endParaRPr>
          </a:p>
        </p:txBody>
      </p:sp>
      <p:cxnSp>
        <p:nvCxnSpPr>
          <p:cNvPr id="104" name="Straight Arrow Connector 103"/>
          <p:cNvCxnSpPr/>
          <p:nvPr/>
        </p:nvCxnSpPr>
        <p:spPr>
          <a:xfrm rot="5400000" flipH="1" flipV="1">
            <a:off x="7133316" y="5140097"/>
            <a:ext cx="381357" cy="22748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flipH="1" flipV="1">
            <a:off x="7634002" y="5179119"/>
            <a:ext cx="381359" cy="20023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425884" y="5311037"/>
            <a:ext cx="8718116" cy="954107"/>
          </a:xfrm>
          <a:prstGeom prst="rect">
            <a:avLst/>
          </a:prstGeom>
          <a:solidFill>
            <a:schemeClr val="bg1">
              <a:lumMod val="50000"/>
            </a:schemeClr>
          </a:solidFill>
        </p:spPr>
        <p:txBody>
          <a:bodyPr wrap="square" rtlCol="0">
            <a:spAutoFit/>
          </a:bodyPr>
          <a:lstStyle/>
          <a:p>
            <a:pPr algn="ctr"/>
            <a:r>
              <a:rPr lang="en-US" sz="2800" dirty="0" smtClean="0">
                <a:solidFill>
                  <a:schemeClr val="bg1"/>
                </a:solidFill>
              </a:rPr>
              <a:t>Root investment increases with water addition because marginal returns of water uptake are constant.</a:t>
            </a:r>
            <a:endParaRPr lang="en-US" sz="2800" dirty="0">
              <a:solidFill>
                <a:schemeClr val="bg1"/>
              </a:solidFill>
            </a:endParaRPr>
          </a:p>
        </p:txBody>
      </p:sp>
      <p:sp>
        <p:nvSpPr>
          <p:cNvPr id="65" name="TextBox 64"/>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Effect of water addition on allocation</a:t>
            </a:r>
            <a:endParaRPr lang="en-US" dirty="0">
              <a:solidFill>
                <a:schemeClr val="bg1"/>
              </a:solidFill>
            </a:endParaRPr>
          </a:p>
        </p:txBody>
      </p:sp>
      <p:sp>
        <p:nvSpPr>
          <p:cNvPr id="67" name="Rectangle 66"/>
          <p:cNvSpPr/>
          <p:nvPr/>
        </p:nvSpPr>
        <p:spPr>
          <a:xfrm>
            <a:off x="762000" y="2667001"/>
            <a:ext cx="1295400" cy="1491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flipH="1">
            <a:off x="914400" y="2819400"/>
            <a:ext cx="457200" cy="1219200"/>
            <a:chOff x="1447800" y="2819401"/>
            <a:chExt cx="677333" cy="1219200"/>
          </a:xfrm>
          <a:solidFill>
            <a:schemeClr val="accent6">
              <a:lumMod val="75000"/>
            </a:schemeClr>
          </a:solidFill>
        </p:grpSpPr>
        <p:sp>
          <p:nvSpPr>
            <p:cNvPr id="102" name="Rectangle 101"/>
            <p:cNvSpPr/>
            <p:nvPr/>
          </p:nvSpPr>
          <p:spPr>
            <a:xfrm rot="5400000">
              <a:off x="1634067" y="2633134"/>
              <a:ext cx="304800" cy="677333"/>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Rectangle 104"/>
            <p:cNvSpPr/>
            <p:nvPr/>
          </p:nvSpPr>
          <p:spPr>
            <a:xfrm rot="5400000">
              <a:off x="1528234" y="3043767"/>
              <a:ext cx="304800" cy="465667"/>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Rectangle 105"/>
            <p:cNvSpPr/>
            <p:nvPr/>
          </p:nvSpPr>
          <p:spPr>
            <a:xfrm rot="5400000">
              <a:off x="1443567" y="3433234"/>
              <a:ext cx="304800" cy="296333"/>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8" name="Rectangle 107"/>
            <p:cNvSpPr/>
            <p:nvPr/>
          </p:nvSpPr>
          <p:spPr>
            <a:xfrm rot="5400000">
              <a:off x="1380067" y="3801534"/>
              <a:ext cx="304800" cy="169333"/>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09" name="Group 108"/>
          <p:cNvGrpSpPr/>
          <p:nvPr/>
        </p:nvGrpSpPr>
        <p:grpSpPr>
          <a:xfrm flipH="1">
            <a:off x="4114800" y="2819400"/>
            <a:ext cx="457200" cy="1219200"/>
            <a:chOff x="1447800" y="2819401"/>
            <a:chExt cx="677333" cy="1219200"/>
          </a:xfrm>
          <a:solidFill>
            <a:schemeClr val="accent6">
              <a:lumMod val="75000"/>
            </a:schemeClr>
          </a:solidFill>
        </p:grpSpPr>
        <p:sp>
          <p:nvSpPr>
            <p:cNvPr id="110" name="Rectangle 109"/>
            <p:cNvSpPr/>
            <p:nvPr/>
          </p:nvSpPr>
          <p:spPr>
            <a:xfrm rot="5400000">
              <a:off x="1634067" y="2633134"/>
              <a:ext cx="304800" cy="677333"/>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1" name="Rectangle 110"/>
            <p:cNvSpPr/>
            <p:nvPr/>
          </p:nvSpPr>
          <p:spPr>
            <a:xfrm rot="5400000">
              <a:off x="1528234" y="3043767"/>
              <a:ext cx="304800" cy="465667"/>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p:cNvSpPr/>
            <p:nvPr/>
          </p:nvSpPr>
          <p:spPr>
            <a:xfrm rot="5400000">
              <a:off x="1443567" y="3433234"/>
              <a:ext cx="304800" cy="296333"/>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4" name="Rectangle 113"/>
            <p:cNvSpPr/>
            <p:nvPr/>
          </p:nvSpPr>
          <p:spPr>
            <a:xfrm rot="5400000">
              <a:off x="1380067" y="3801534"/>
              <a:ext cx="304800" cy="169333"/>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15" name="Group 114"/>
          <p:cNvGrpSpPr/>
          <p:nvPr/>
        </p:nvGrpSpPr>
        <p:grpSpPr>
          <a:xfrm>
            <a:off x="7620000" y="2819400"/>
            <a:ext cx="1062335" cy="1219199"/>
            <a:chOff x="4728865" y="2825376"/>
            <a:chExt cx="909935" cy="1219199"/>
          </a:xfrm>
        </p:grpSpPr>
        <p:sp>
          <p:nvSpPr>
            <p:cNvPr id="116" name="Rectangle 115"/>
            <p:cNvSpPr/>
            <p:nvPr/>
          </p:nvSpPr>
          <p:spPr>
            <a:xfrm rot="5400000">
              <a:off x="5031433" y="2522808"/>
              <a:ext cx="304800" cy="909935"/>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8" name="Rectangle 117"/>
            <p:cNvSpPr/>
            <p:nvPr/>
          </p:nvSpPr>
          <p:spPr>
            <a:xfrm rot="5400000">
              <a:off x="4889255" y="2969785"/>
              <a:ext cx="304800" cy="625580"/>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9" name="Rectangle 128"/>
            <p:cNvSpPr/>
            <p:nvPr/>
          </p:nvSpPr>
          <p:spPr>
            <a:xfrm rot="5400000">
              <a:off x="4775514" y="3388327"/>
              <a:ext cx="304800" cy="398097"/>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6" name="Rectangle 135"/>
            <p:cNvSpPr/>
            <p:nvPr/>
          </p:nvSpPr>
          <p:spPr>
            <a:xfrm rot="5400000">
              <a:off x="4690207" y="3778433"/>
              <a:ext cx="304800" cy="227484"/>
            </a:xfrm>
            <a:prstGeom prst="rect">
              <a:avLst/>
            </a:prstGeom>
            <a:solidFill>
              <a:srgbClr val="00B0F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37" name="Group 136"/>
          <p:cNvGrpSpPr/>
          <p:nvPr/>
        </p:nvGrpSpPr>
        <p:grpSpPr>
          <a:xfrm flipH="1">
            <a:off x="6481465" y="2819400"/>
            <a:ext cx="1062335" cy="1219199"/>
            <a:chOff x="4728865" y="2825376"/>
            <a:chExt cx="909935" cy="1219199"/>
          </a:xfrm>
          <a:solidFill>
            <a:schemeClr val="accent6">
              <a:lumMod val="75000"/>
            </a:schemeClr>
          </a:solidFill>
        </p:grpSpPr>
        <p:sp>
          <p:nvSpPr>
            <p:cNvPr id="138" name="Rectangle 137"/>
            <p:cNvSpPr/>
            <p:nvPr/>
          </p:nvSpPr>
          <p:spPr>
            <a:xfrm rot="5400000">
              <a:off x="5031433" y="2522808"/>
              <a:ext cx="304800" cy="909935"/>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9" name="Rectangle 138"/>
            <p:cNvSpPr/>
            <p:nvPr/>
          </p:nvSpPr>
          <p:spPr>
            <a:xfrm rot="5400000">
              <a:off x="4889255" y="2969785"/>
              <a:ext cx="304800" cy="625580"/>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0" name="Rectangle 139"/>
            <p:cNvSpPr/>
            <p:nvPr/>
          </p:nvSpPr>
          <p:spPr>
            <a:xfrm rot="5400000">
              <a:off x="4775514" y="3388327"/>
              <a:ext cx="304800" cy="398097"/>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1" name="Rectangle 140"/>
            <p:cNvSpPr/>
            <p:nvPr/>
          </p:nvSpPr>
          <p:spPr>
            <a:xfrm rot="5400000">
              <a:off x="4690207" y="3778433"/>
              <a:ext cx="304800" cy="227484"/>
            </a:xfrm>
            <a:prstGeom prst="rect">
              <a:avLst/>
            </a:prstGeom>
            <a:grp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42" name="Rectangle 141"/>
          <p:cNvSpPr/>
          <p:nvPr/>
        </p:nvSpPr>
        <p:spPr>
          <a:xfrm>
            <a:off x="6400800" y="2667000"/>
            <a:ext cx="2362200" cy="1491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1447800" y="4343400"/>
            <a:ext cx="2819400" cy="646331"/>
          </a:xfrm>
          <a:prstGeom prst="rect">
            <a:avLst/>
          </a:prstGeom>
          <a:noFill/>
        </p:spPr>
        <p:txBody>
          <a:bodyPr wrap="square" rtlCol="0">
            <a:spAutoFit/>
          </a:bodyPr>
          <a:lstStyle/>
          <a:p>
            <a:r>
              <a:rPr lang="en-US" b="1" dirty="0" smtClean="0">
                <a:solidFill>
                  <a:srgbClr val="00B0F0"/>
                </a:solidFill>
              </a:rPr>
              <a:t>Water-limited </a:t>
            </a:r>
          </a:p>
          <a:p>
            <a:r>
              <a:rPr lang="en-US" b="1" dirty="0" smtClean="0">
                <a:solidFill>
                  <a:srgbClr val="00B0F0"/>
                </a:solidFill>
              </a:rPr>
              <a:t>leaf productivity</a:t>
            </a:r>
          </a:p>
        </p:txBody>
      </p:sp>
      <p:sp>
        <p:nvSpPr>
          <p:cNvPr id="71" name="TextBox 70"/>
          <p:cNvSpPr txBox="1"/>
          <p:nvPr/>
        </p:nvSpPr>
        <p:spPr>
          <a:xfrm>
            <a:off x="0" y="572869"/>
            <a:ext cx="685800" cy="646331"/>
          </a:xfrm>
          <a:prstGeom prst="rect">
            <a:avLst/>
          </a:prstGeom>
          <a:noFill/>
        </p:spPr>
        <p:txBody>
          <a:bodyPr wrap="square" rtlCol="0">
            <a:spAutoFit/>
          </a:bodyPr>
          <a:lstStyle/>
          <a:p>
            <a:r>
              <a:rPr lang="en-US" sz="3600" b="1" dirty="0" smtClean="0">
                <a:solidFill>
                  <a:srgbClr val="00B0F0"/>
                </a:solidFill>
                <a:latin typeface="Script MT Bold" pitchFamily="66" charset="0"/>
              </a:rPr>
              <a:t>W</a:t>
            </a:r>
            <a:endParaRPr lang="en-US" sz="2400" b="1" dirty="0">
              <a:solidFill>
                <a:srgbClr val="00B0F0"/>
              </a:solidFill>
              <a:latin typeface="Script MT Bold" pitchFamily="66" charset="0"/>
            </a:endParaRPr>
          </a:p>
        </p:txBody>
      </p:sp>
    </p:spTree>
    <p:extLst>
      <p:ext uri="{BB962C8B-B14F-4D97-AF65-F5344CB8AC3E}">
        <p14:creationId xmlns:p14="http://schemas.microsoft.com/office/powerpoint/2010/main" val="405747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72" grpId="0" animBg="1"/>
      <p:bldP spid="74" grpId="0" animBg="1"/>
      <p:bldP spid="93" grpId="0" animBg="1"/>
      <p:bldP spid="94" grpId="0" animBg="1"/>
      <p:bldP spid="132" grpId="0" animBg="1"/>
      <p:bldP spid="133" grpId="0" animBg="1"/>
      <p:bldP spid="134" grpId="0" animBg="1"/>
      <p:bldP spid="135" grpId="0" animBg="1"/>
      <p:bldP spid="123" grpId="0" animBg="1"/>
      <p:bldP spid="124" grpId="0" animBg="1"/>
      <p:bldP spid="130" grpId="0" animBg="1"/>
      <p:bldP spid="131" grpId="0" animBg="1"/>
      <p:bldP spid="58" grpId="0"/>
      <p:bldP spid="75" grpId="0"/>
      <p:bldP spid="28" grpId="0"/>
      <p:bldP spid="117" grpId="0" animBg="1"/>
      <p:bldP spid="1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224" y="1981200"/>
            <a:ext cx="8229600" cy="1828800"/>
          </a:xfrm>
          <a:solidFill>
            <a:schemeClr val="bg1">
              <a:lumMod val="85000"/>
            </a:schemeClr>
          </a:solidFill>
        </p:spPr>
        <p:txBody>
          <a:bodyPr>
            <a:noAutofit/>
          </a:bodyPr>
          <a:lstStyle/>
          <a:p>
            <a:pPr>
              <a:buNone/>
            </a:pPr>
            <a:r>
              <a:rPr lang="en-US" sz="2800" dirty="0" smtClean="0"/>
              <a:t>ESS root investment = </a:t>
            </a:r>
            <a:r>
              <a:rPr lang="en-US" sz="2800" dirty="0"/>
              <a:t> </a:t>
            </a:r>
          </a:p>
          <a:p>
            <a:pPr>
              <a:buNone/>
            </a:pPr>
            <a:r>
              <a:rPr lang="en-US" sz="2800" dirty="0" smtClean="0"/>
              <a:t>	</a:t>
            </a:r>
          </a:p>
          <a:p>
            <a:pPr>
              <a:buNone/>
            </a:pPr>
            <a:r>
              <a:rPr lang="en-US" sz="2800" dirty="0" smtClean="0"/>
              <a:t>        </a:t>
            </a:r>
          </a:p>
          <a:p>
            <a:pPr>
              <a:buNone/>
            </a:pPr>
            <a:endParaRPr lang="en-US" sz="2800" dirty="0" smtClean="0"/>
          </a:p>
          <a:p>
            <a:pPr>
              <a:buNone/>
            </a:pPr>
            <a:r>
              <a:rPr lang="en-US" sz="2800" dirty="0" smtClean="0"/>
              <a:t> </a:t>
            </a:r>
          </a:p>
        </p:txBody>
      </p:sp>
      <p:sp>
        <p:nvSpPr>
          <p:cNvPr id="5" name="TextBox 4"/>
          <p:cNvSpPr txBox="1"/>
          <p:nvPr/>
        </p:nvSpPr>
        <p:spPr>
          <a:xfrm>
            <a:off x="4567824" y="2588712"/>
            <a:ext cx="1066800" cy="769441"/>
          </a:xfrm>
          <a:prstGeom prst="rect">
            <a:avLst/>
          </a:prstGeom>
          <a:noFill/>
        </p:spPr>
        <p:txBody>
          <a:bodyPr wrap="square" rtlCol="0">
            <a:spAutoFit/>
          </a:bodyPr>
          <a:lstStyle/>
          <a:p>
            <a:r>
              <a:rPr lang="en-US" sz="4400" dirty="0" smtClean="0"/>
              <a:t>+</a:t>
            </a:r>
            <a:endParaRPr lang="en-US" dirty="0"/>
          </a:p>
        </p:txBody>
      </p:sp>
      <p:sp>
        <p:nvSpPr>
          <p:cNvPr id="6" name="Rectangle 5"/>
          <p:cNvSpPr/>
          <p:nvPr/>
        </p:nvSpPr>
        <p:spPr>
          <a:xfrm>
            <a:off x="5101224" y="2588712"/>
            <a:ext cx="35814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2735" y="2538608"/>
            <a:ext cx="3581400" cy="914400"/>
          </a:xfrm>
          <a:prstGeom prst="rect">
            <a:avLst/>
          </a:prstGeom>
          <a:noFill/>
          <a:ln w="5715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p:cNvSpPr txBox="1"/>
          <p:nvPr/>
        </p:nvSpPr>
        <p:spPr>
          <a:xfrm>
            <a:off x="5344437" y="2588712"/>
            <a:ext cx="3494763" cy="461665"/>
          </a:xfrm>
          <a:prstGeom prst="rect">
            <a:avLst/>
          </a:prstGeom>
          <a:noFill/>
        </p:spPr>
        <p:txBody>
          <a:bodyPr wrap="square" rtlCol="0">
            <a:spAutoFit/>
          </a:bodyPr>
          <a:lstStyle/>
          <a:p>
            <a:r>
              <a:rPr lang="en-US" sz="2400" dirty="0" smtClean="0"/>
              <a:t>time in water saturation</a:t>
            </a:r>
            <a:endParaRPr lang="en-US" sz="2400" dirty="0"/>
          </a:p>
        </p:txBody>
      </p:sp>
      <p:sp>
        <p:nvSpPr>
          <p:cNvPr id="13" name="Rectangle 12"/>
          <p:cNvSpPr/>
          <p:nvPr/>
        </p:nvSpPr>
        <p:spPr>
          <a:xfrm>
            <a:off x="1074306" y="2588712"/>
            <a:ext cx="3114635" cy="461665"/>
          </a:xfrm>
          <a:prstGeom prst="rect">
            <a:avLst/>
          </a:prstGeom>
        </p:spPr>
        <p:txBody>
          <a:bodyPr wrap="none">
            <a:spAutoFit/>
          </a:bodyPr>
          <a:lstStyle/>
          <a:p>
            <a:r>
              <a:rPr lang="en-US" sz="2400" dirty="0" smtClean="0"/>
              <a:t>time in water limitation</a:t>
            </a:r>
            <a:endParaRPr lang="en-US" sz="2400" dirty="0"/>
          </a:p>
        </p:txBody>
      </p:sp>
      <p:sp>
        <p:nvSpPr>
          <p:cNvPr id="14" name="Rectangle 13"/>
          <p:cNvSpPr/>
          <p:nvPr/>
        </p:nvSpPr>
        <p:spPr>
          <a:xfrm>
            <a:off x="1931891" y="2988822"/>
            <a:ext cx="1404680" cy="461665"/>
          </a:xfrm>
          <a:prstGeom prst="rect">
            <a:avLst/>
          </a:prstGeom>
        </p:spPr>
        <p:txBody>
          <a:bodyPr wrap="none">
            <a:spAutoFit/>
          </a:bodyPr>
          <a:lstStyle/>
          <a:p>
            <a:r>
              <a:rPr lang="en-US" sz="2400" dirty="0" smtClean="0"/>
              <a:t>water ESS</a:t>
            </a:r>
            <a:endParaRPr lang="en-US" sz="2400" dirty="0"/>
          </a:p>
        </p:txBody>
      </p:sp>
      <p:sp>
        <p:nvSpPr>
          <p:cNvPr id="15" name="Rectangle 14"/>
          <p:cNvSpPr/>
          <p:nvPr/>
        </p:nvSpPr>
        <p:spPr>
          <a:xfrm>
            <a:off x="6065580" y="2988822"/>
            <a:ext cx="1740285" cy="461665"/>
          </a:xfrm>
          <a:prstGeom prst="rect">
            <a:avLst/>
          </a:prstGeom>
        </p:spPr>
        <p:txBody>
          <a:bodyPr wrap="none">
            <a:spAutoFit/>
          </a:bodyPr>
          <a:lstStyle/>
          <a:p>
            <a:r>
              <a:rPr lang="en-US" sz="2400" dirty="0" smtClean="0"/>
              <a:t>nitrogen ESS</a:t>
            </a:r>
            <a:endParaRPr lang="en-US" sz="2400" dirty="0"/>
          </a:p>
        </p:txBody>
      </p:sp>
      <p:sp>
        <p:nvSpPr>
          <p:cNvPr id="16" name="Rectangle 15"/>
          <p:cNvSpPr/>
          <p:nvPr/>
        </p:nvSpPr>
        <p:spPr>
          <a:xfrm>
            <a:off x="1593337" y="3050377"/>
            <a:ext cx="338554" cy="461665"/>
          </a:xfrm>
          <a:prstGeom prst="rect">
            <a:avLst/>
          </a:prstGeom>
        </p:spPr>
        <p:txBody>
          <a:bodyPr wrap="none">
            <a:spAutoFit/>
          </a:bodyPr>
          <a:lstStyle/>
          <a:p>
            <a:r>
              <a:rPr lang="en-US" sz="2400" dirty="0" smtClean="0"/>
              <a:t>*</a:t>
            </a:r>
            <a:endParaRPr lang="en-US" sz="2400" dirty="0"/>
          </a:p>
        </p:txBody>
      </p:sp>
      <p:sp>
        <p:nvSpPr>
          <p:cNvPr id="17" name="Rectangle 16"/>
          <p:cNvSpPr/>
          <p:nvPr/>
        </p:nvSpPr>
        <p:spPr>
          <a:xfrm>
            <a:off x="5716479" y="3064991"/>
            <a:ext cx="338554" cy="461665"/>
          </a:xfrm>
          <a:prstGeom prst="rect">
            <a:avLst/>
          </a:prstGeom>
        </p:spPr>
        <p:txBody>
          <a:bodyPr wrap="none">
            <a:spAutoFit/>
          </a:bodyPr>
          <a:lstStyle/>
          <a:p>
            <a:r>
              <a:rPr lang="en-US" sz="2400" dirty="0" smtClean="0"/>
              <a:t>*</a:t>
            </a:r>
            <a:endParaRPr lang="en-US" sz="2400" dirty="0"/>
          </a:p>
        </p:txBody>
      </p:sp>
      <p:sp>
        <p:nvSpPr>
          <p:cNvPr id="27" name="TextBox 26"/>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ESS </a:t>
            </a:r>
            <a:r>
              <a:rPr lang="en-US" sz="3200" dirty="0">
                <a:solidFill>
                  <a:schemeClr val="bg1"/>
                </a:solidFill>
              </a:rPr>
              <a:t>allocation to fine roots: a weighted average</a:t>
            </a:r>
          </a:p>
        </p:txBody>
      </p:sp>
      <p:sp>
        <p:nvSpPr>
          <p:cNvPr id="2" name="TextBox 1"/>
          <p:cNvSpPr txBox="1"/>
          <p:nvPr/>
        </p:nvSpPr>
        <p:spPr>
          <a:xfrm>
            <a:off x="1862724" y="4306342"/>
            <a:ext cx="6477000" cy="1938992"/>
          </a:xfrm>
          <a:prstGeom prst="rect">
            <a:avLst/>
          </a:prstGeom>
          <a:noFill/>
        </p:spPr>
        <p:txBody>
          <a:bodyPr wrap="square" rtlCol="0">
            <a:spAutoFit/>
          </a:bodyPr>
          <a:lstStyle/>
          <a:p>
            <a:r>
              <a:rPr lang="en-US" sz="2400" dirty="0" smtClean="0"/>
              <a:t>Explicit interaction between water and nitrogen</a:t>
            </a:r>
          </a:p>
          <a:p>
            <a:r>
              <a:rPr lang="en-US" sz="2400" dirty="0" smtClean="0">
                <a:sym typeface="Wingdings" pitchFamily="2" charset="2"/>
              </a:rPr>
              <a:t> </a:t>
            </a:r>
            <a:r>
              <a:rPr lang="en-US" sz="2400" dirty="0" smtClean="0"/>
              <a:t>Nitrogen additions should have a greater effect at high water.</a:t>
            </a:r>
          </a:p>
          <a:p>
            <a:r>
              <a:rPr lang="en-US" sz="2400" dirty="0" smtClean="0">
                <a:sym typeface="Wingdings" pitchFamily="2" charset="2"/>
              </a:rPr>
              <a:t> </a:t>
            </a:r>
            <a:r>
              <a:rPr lang="en-US" sz="2400" dirty="0" smtClean="0"/>
              <a:t>Effect of water additions should decrease with nitrogen level.</a:t>
            </a:r>
            <a:endParaRPr lang="en-US" sz="2400" dirty="0"/>
          </a:p>
        </p:txBody>
      </p:sp>
      <p:cxnSp>
        <p:nvCxnSpPr>
          <p:cNvPr id="8" name="Straight Arrow Connector 7"/>
          <p:cNvCxnSpPr/>
          <p:nvPr/>
        </p:nvCxnSpPr>
        <p:spPr>
          <a:xfrm flipV="1">
            <a:off x="4800600" y="3526657"/>
            <a:ext cx="1524000" cy="76316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009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Stand level predictions from leaf level responses.</a:t>
            </a:r>
            <a:endParaRPr lang="en-US" sz="3200" dirty="0">
              <a:solidFill>
                <a:schemeClr val="bg1"/>
              </a:solidFill>
            </a:endParaRPr>
          </a:p>
        </p:txBody>
      </p:sp>
      <p:sp>
        <p:nvSpPr>
          <p:cNvPr id="17" name="Content Placeholder 2"/>
          <p:cNvSpPr>
            <a:spLocks noGrp="1"/>
          </p:cNvSpPr>
          <p:nvPr>
            <p:ph idx="1"/>
          </p:nvPr>
        </p:nvSpPr>
        <p:spPr>
          <a:xfrm>
            <a:off x="381000" y="1219201"/>
            <a:ext cx="4495800" cy="4495800"/>
          </a:xfrm>
        </p:spPr>
        <p:txBody>
          <a:bodyPr>
            <a:normAutofit fontScale="70000" lnSpcReduction="20000"/>
          </a:bodyPr>
          <a:lstStyle/>
          <a:p>
            <a:pPr>
              <a:buNone/>
            </a:pPr>
            <a:r>
              <a:rPr lang="en-US" dirty="0" smtClean="0"/>
              <a:t>Leaf level response:</a:t>
            </a:r>
          </a:p>
          <a:p>
            <a:pPr>
              <a:buNone/>
            </a:pPr>
            <a:r>
              <a:rPr lang="en-US" dirty="0" smtClean="0"/>
              <a:t>CO</a:t>
            </a:r>
            <a:r>
              <a:rPr lang="en-US" baseline="-25000" dirty="0" smtClean="0"/>
              <a:t>2</a:t>
            </a:r>
            <a:r>
              <a:rPr lang="en-US" dirty="0" smtClean="0"/>
              <a:t> </a:t>
            </a:r>
            <a:r>
              <a:rPr lang="en-US" dirty="0" smtClean="0">
                <a:sym typeface="Wingdings" pitchFamily="2" charset="2"/>
              </a:rPr>
              <a:t> </a:t>
            </a:r>
            <a:r>
              <a:rPr lang="en-US" dirty="0" smtClean="0"/>
              <a:t>Increased leaf-level water use efficiency (WUE) </a:t>
            </a:r>
          </a:p>
          <a:p>
            <a:pPr>
              <a:buNone/>
            </a:pPr>
            <a:endParaRPr lang="en-US" dirty="0" smtClean="0"/>
          </a:p>
          <a:p>
            <a:pPr>
              <a:buNone/>
            </a:pPr>
            <a:r>
              <a:rPr lang="en-US" dirty="0" smtClean="0"/>
              <a:t>Increased WUE only increases productivity if plants are water limited. </a:t>
            </a:r>
          </a:p>
          <a:p>
            <a:pPr>
              <a:buNone/>
            </a:pPr>
            <a:endParaRPr lang="en-US" dirty="0" smtClean="0">
              <a:sym typeface="Wingdings" pitchFamily="2" charset="2"/>
            </a:endParaRPr>
          </a:p>
          <a:p>
            <a:pPr>
              <a:buNone/>
            </a:pPr>
            <a:r>
              <a:rPr lang="en-US" dirty="0" smtClean="0">
                <a:sym typeface="Wingdings" pitchFamily="2" charset="2"/>
              </a:rPr>
              <a:t>Stand-level prediction:  </a:t>
            </a:r>
          </a:p>
          <a:p>
            <a:pPr>
              <a:buNone/>
            </a:pPr>
            <a:r>
              <a:rPr lang="en-US" dirty="0" smtClean="0">
                <a:sym typeface="Wingdings" pitchFamily="2" charset="2"/>
              </a:rPr>
              <a:t>	</a:t>
            </a:r>
            <a:r>
              <a:rPr lang="en-US" dirty="0" smtClean="0"/>
              <a:t>Places or years with greater water stress should have stronger responses to enhanced CO</a:t>
            </a:r>
            <a:r>
              <a:rPr lang="en-US" baseline="-25000" dirty="0" smtClean="0"/>
              <a:t>2</a:t>
            </a:r>
            <a:r>
              <a:rPr lang="en-US" dirty="0" smtClean="0"/>
              <a:t>.</a:t>
            </a:r>
          </a:p>
        </p:txBody>
      </p:sp>
      <p:grpSp>
        <p:nvGrpSpPr>
          <p:cNvPr id="2" name="Group 38"/>
          <p:cNvGrpSpPr/>
          <p:nvPr/>
        </p:nvGrpSpPr>
        <p:grpSpPr>
          <a:xfrm>
            <a:off x="5181600" y="1905000"/>
            <a:ext cx="4876800" cy="3604390"/>
            <a:chOff x="2743200" y="15106580"/>
            <a:chExt cx="4038600" cy="3045951"/>
          </a:xfrm>
        </p:grpSpPr>
        <p:pic>
          <p:nvPicPr>
            <p:cNvPr id="7" name="Picture 4" descr="http://evolution.berkeley.edu/evolibrary/images/interviews/stoma_diagram.gif"/>
            <p:cNvPicPr>
              <a:picLocks noChangeAspect="1" noChangeArrowheads="1"/>
            </p:cNvPicPr>
            <p:nvPr/>
          </p:nvPicPr>
          <p:blipFill>
            <a:blip r:embed="rId3" cstate="print"/>
            <a:srcRect t="8672"/>
            <a:stretch>
              <a:fillRect/>
            </a:stretch>
          </p:blipFill>
          <p:spPr bwMode="auto">
            <a:xfrm>
              <a:off x="2772013" y="15106580"/>
              <a:ext cx="3063240" cy="2567942"/>
            </a:xfrm>
            <a:prstGeom prst="rect">
              <a:avLst/>
            </a:prstGeom>
            <a:noFill/>
            <a:ln>
              <a:noFill/>
            </a:ln>
          </p:spPr>
        </p:pic>
        <p:sp>
          <p:nvSpPr>
            <p:cNvPr id="8" name="Rectangle 7"/>
            <p:cNvSpPr/>
            <p:nvPr/>
          </p:nvSpPr>
          <p:spPr>
            <a:xfrm>
              <a:off x="2743200" y="17875532"/>
              <a:ext cx="4038600" cy="276999"/>
            </a:xfrm>
            <a:prstGeom prst="rect">
              <a:avLst/>
            </a:prstGeom>
            <a:ln>
              <a:noFill/>
            </a:ln>
          </p:spPr>
          <p:txBody>
            <a:bodyPr wrap="square">
              <a:spAutoFit/>
            </a:bodyPr>
            <a:lstStyle/>
            <a:p>
              <a:r>
                <a:rPr lang="en-US" sz="1200" dirty="0" smtClean="0"/>
                <a:t>http://evolution.berkeley.edu/evolibrary/article/mcelwain_02</a:t>
              </a:r>
              <a:endParaRPr lang="en-US" sz="1200" dirty="0"/>
            </a:p>
          </p:txBody>
        </p:sp>
      </p:grpSp>
    </p:spTree>
    <p:extLst>
      <p:ext uri="{BB962C8B-B14F-4D97-AF65-F5344CB8AC3E}">
        <p14:creationId xmlns:p14="http://schemas.microsoft.com/office/powerpoint/2010/main" val="31578011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ESS allocation to fine roots: a weighted average</a:t>
            </a:r>
          </a:p>
        </p:txBody>
      </p:sp>
      <p:grpSp>
        <p:nvGrpSpPr>
          <p:cNvPr id="6" name="Group 24"/>
          <p:cNvGrpSpPr>
            <a:grpSpLocks noChangeAspect="1"/>
          </p:cNvGrpSpPr>
          <p:nvPr/>
        </p:nvGrpSpPr>
        <p:grpSpPr>
          <a:xfrm>
            <a:off x="2667000" y="1752600"/>
            <a:ext cx="3810000" cy="3661744"/>
            <a:chOff x="6255707" y="3997230"/>
            <a:chExt cx="2888293" cy="2775902"/>
          </a:xfrm>
        </p:grpSpPr>
        <p:grpSp>
          <p:nvGrpSpPr>
            <p:cNvPr id="7" name="Group 25"/>
            <p:cNvGrpSpPr/>
            <p:nvPr/>
          </p:nvGrpSpPr>
          <p:grpSpPr>
            <a:xfrm>
              <a:off x="6255707" y="3997230"/>
              <a:ext cx="2888293" cy="2775902"/>
              <a:chOff x="2994347" y="2460940"/>
              <a:chExt cx="2888293" cy="2775902"/>
            </a:xfrm>
          </p:grpSpPr>
          <p:pic>
            <p:nvPicPr>
              <p:cNvPr id="11" name="Picture 2" descr="C:\Users\cfarrior\Desktop\Figures for PPT\E248_leaf_fine.jpeg"/>
              <p:cNvPicPr>
                <a:picLocks noChangeAspect="1" noChangeArrowheads="1"/>
              </p:cNvPicPr>
              <p:nvPr/>
            </p:nvPicPr>
            <p:blipFill>
              <a:blip r:embed="rId3" cstate="print"/>
              <a:srcRect l="47356" b="49316"/>
              <a:stretch>
                <a:fillRect/>
              </a:stretch>
            </p:blipFill>
            <p:spPr bwMode="auto">
              <a:xfrm>
                <a:off x="2994347" y="2460940"/>
                <a:ext cx="2888293" cy="2775902"/>
              </a:xfrm>
              <a:prstGeom prst="rect">
                <a:avLst/>
              </a:prstGeom>
              <a:noFill/>
              <a:ln w="9525">
                <a:noFill/>
                <a:miter lim="800000"/>
                <a:headEnd/>
                <a:tailEnd/>
              </a:ln>
            </p:spPr>
          </p:pic>
          <p:sp>
            <p:nvSpPr>
              <p:cNvPr id="12" name="TextBox 17"/>
              <p:cNvSpPr txBox="1">
                <a:spLocks noChangeArrowheads="1"/>
              </p:cNvSpPr>
              <p:nvPr/>
            </p:nvSpPr>
            <p:spPr bwMode="auto">
              <a:xfrm>
                <a:off x="3822000" y="2974506"/>
                <a:ext cx="358588" cy="461665"/>
              </a:xfrm>
              <a:prstGeom prst="rect">
                <a:avLst/>
              </a:prstGeom>
              <a:noFill/>
              <a:ln w="9525">
                <a:noFill/>
                <a:miter lim="800000"/>
                <a:headEnd/>
                <a:tailEnd/>
              </a:ln>
            </p:spPr>
            <p:txBody>
              <a:bodyPr>
                <a:spAutoFit/>
              </a:bodyPr>
              <a:lstStyle/>
              <a:p>
                <a:r>
                  <a:rPr lang="en-US" sz="2400" b="1" dirty="0"/>
                  <a:t>*</a:t>
                </a:r>
                <a:endParaRPr lang="en-US" b="1" dirty="0"/>
              </a:p>
            </p:txBody>
          </p:sp>
          <p:sp>
            <p:nvSpPr>
              <p:cNvPr id="13" name="TextBox 18"/>
              <p:cNvSpPr txBox="1">
                <a:spLocks noChangeArrowheads="1"/>
              </p:cNvSpPr>
              <p:nvPr/>
            </p:nvSpPr>
            <p:spPr bwMode="auto">
              <a:xfrm>
                <a:off x="4482121" y="3062188"/>
                <a:ext cx="358588" cy="461665"/>
              </a:xfrm>
              <a:prstGeom prst="rect">
                <a:avLst/>
              </a:prstGeom>
              <a:noFill/>
              <a:ln w="9525">
                <a:noFill/>
                <a:miter lim="800000"/>
                <a:headEnd/>
                <a:tailEnd/>
              </a:ln>
            </p:spPr>
            <p:txBody>
              <a:bodyPr>
                <a:spAutoFit/>
              </a:bodyPr>
              <a:lstStyle/>
              <a:p>
                <a:r>
                  <a:rPr lang="en-US" sz="2400" b="1" dirty="0"/>
                  <a:t>*</a:t>
                </a:r>
                <a:endParaRPr lang="en-US" b="1" dirty="0"/>
              </a:p>
            </p:txBody>
          </p:sp>
        </p:grpSp>
        <p:cxnSp>
          <p:nvCxnSpPr>
            <p:cNvPr id="8" name="Straight Arrow Connector 7"/>
            <p:cNvCxnSpPr>
              <a:endCxn id="12" idx="3"/>
            </p:cNvCxnSpPr>
            <p:nvPr/>
          </p:nvCxnSpPr>
          <p:spPr>
            <a:xfrm rot="5400000" flipH="1" flipV="1">
              <a:off x="7054316" y="4871283"/>
              <a:ext cx="517287" cy="25797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7743771" y="4934731"/>
              <a:ext cx="381000" cy="2286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478032" y="5058054"/>
              <a:ext cx="228600" cy="1524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07002" y="4572000"/>
            <a:ext cx="8718116" cy="1384995"/>
          </a:xfrm>
          <a:prstGeom prst="rect">
            <a:avLst/>
          </a:prstGeom>
          <a:solidFill>
            <a:schemeClr val="bg1">
              <a:lumMod val="50000"/>
            </a:schemeClr>
          </a:solidFill>
        </p:spPr>
        <p:txBody>
          <a:bodyPr wrap="square" rtlCol="0">
            <a:spAutoFit/>
          </a:bodyPr>
          <a:lstStyle/>
          <a:p>
            <a:pPr algn="ctr"/>
            <a:r>
              <a:rPr lang="en-US" sz="2800" dirty="0" smtClean="0">
                <a:solidFill>
                  <a:schemeClr val="bg1"/>
                </a:solidFill>
              </a:rPr>
              <a:t>Effect of water additions decrease with nitrogen additions because the nitrogen limitation strategy becomes more important with water additions. </a:t>
            </a:r>
            <a:endParaRPr lang="en-US" sz="2800" dirty="0">
              <a:solidFill>
                <a:schemeClr val="bg1"/>
              </a:solidFill>
            </a:endParaRPr>
          </a:p>
        </p:txBody>
      </p:sp>
    </p:spTree>
    <p:extLst>
      <p:ext uri="{BB962C8B-B14F-4D97-AF65-F5344CB8AC3E}">
        <p14:creationId xmlns:p14="http://schemas.microsoft.com/office/powerpoint/2010/main" val="387573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4" y="1905000"/>
            <a:ext cx="9144000" cy="2062103"/>
          </a:xfrm>
          <a:prstGeom prst="rect">
            <a:avLst/>
          </a:prstGeom>
          <a:solidFill>
            <a:schemeClr val="bg1">
              <a:lumMod val="50000"/>
            </a:schemeClr>
          </a:solidFill>
        </p:spPr>
        <p:txBody>
          <a:bodyPr wrap="square" rtlCol="0">
            <a:spAutoFit/>
          </a:bodyPr>
          <a:lstStyle/>
          <a:p>
            <a:r>
              <a:rPr lang="en-US" sz="3200" dirty="0" smtClean="0">
                <a:solidFill>
                  <a:schemeClr val="bg1"/>
                </a:solidFill>
              </a:rPr>
              <a:t>Experimental additions of nitrogen and water results consistent with a model where nitrogen-limited and water-limited plants respond in opposing ways to CO</a:t>
            </a:r>
            <a:r>
              <a:rPr lang="en-US" sz="3200" baseline="-25000" dirty="0" smtClean="0">
                <a:solidFill>
                  <a:schemeClr val="bg1"/>
                </a:solidFill>
              </a:rPr>
              <a:t>2</a:t>
            </a:r>
            <a:r>
              <a:rPr lang="en-US" sz="3200" dirty="0" smtClean="0">
                <a:solidFill>
                  <a:schemeClr val="bg1"/>
                </a:solidFill>
              </a:rPr>
              <a:t> fertilization. </a:t>
            </a:r>
          </a:p>
        </p:txBody>
      </p:sp>
    </p:spTree>
    <p:extLst>
      <p:ext uri="{BB962C8B-B14F-4D97-AF65-F5344CB8AC3E}">
        <p14:creationId xmlns:p14="http://schemas.microsoft.com/office/powerpoint/2010/main" val="4037608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236" y="1295400"/>
            <a:ext cx="4388164" cy="551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Height-structured competition for light in a global land model</a:t>
            </a:r>
          </a:p>
        </p:txBody>
      </p:sp>
      <p:sp>
        <p:nvSpPr>
          <p:cNvPr id="6" name="TextBox 5"/>
          <p:cNvSpPr txBox="1"/>
          <p:nvPr/>
        </p:nvSpPr>
        <p:spPr>
          <a:xfrm>
            <a:off x="6337738" y="6426484"/>
            <a:ext cx="2743200" cy="461665"/>
          </a:xfrm>
          <a:prstGeom prst="rect">
            <a:avLst/>
          </a:prstGeom>
          <a:noFill/>
        </p:spPr>
        <p:txBody>
          <a:bodyPr wrap="square" rtlCol="0">
            <a:spAutoFit/>
          </a:bodyPr>
          <a:lstStyle/>
          <a:p>
            <a:r>
              <a:rPr lang="en-US" sz="2400" dirty="0" err="1" smtClean="0"/>
              <a:t>Weng</a:t>
            </a:r>
            <a:r>
              <a:rPr lang="en-US" sz="2400" dirty="0" smtClean="0"/>
              <a:t> et al. </a:t>
            </a:r>
            <a:r>
              <a:rPr lang="en-US" sz="2400" i="1" dirty="0" smtClean="0"/>
              <a:t>In prep</a:t>
            </a:r>
            <a:endParaRPr lang="en-US" sz="2400" i="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59568"/>
            <a:ext cx="335153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5726668"/>
            <a:ext cx="2743200" cy="369332"/>
          </a:xfrm>
          <a:prstGeom prst="rect">
            <a:avLst/>
          </a:prstGeom>
          <a:noFill/>
        </p:spPr>
        <p:txBody>
          <a:bodyPr wrap="square" rtlCol="0">
            <a:spAutoFit/>
          </a:bodyPr>
          <a:lstStyle/>
          <a:p>
            <a:r>
              <a:rPr lang="en-US" dirty="0" err="1" smtClean="0"/>
              <a:t>Shevliakova</a:t>
            </a:r>
            <a:r>
              <a:rPr lang="en-US" dirty="0" smtClean="0"/>
              <a:t> et al. 2009</a:t>
            </a:r>
            <a:endParaRPr lang="en-US" dirty="0"/>
          </a:p>
        </p:txBody>
      </p:sp>
      <p:sp>
        <p:nvSpPr>
          <p:cNvPr id="3" name="TextBox 2"/>
          <p:cNvSpPr txBox="1"/>
          <p:nvPr/>
        </p:nvSpPr>
        <p:spPr>
          <a:xfrm>
            <a:off x="89338" y="1752444"/>
            <a:ext cx="3657600" cy="523220"/>
          </a:xfrm>
          <a:prstGeom prst="rect">
            <a:avLst/>
          </a:prstGeom>
          <a:noFill/>
        </p:spPr>
        <p:txBody>
          <a:bodyPr wrap="square" rtlCol="0">
            <a:spAutoFit/>
          </a:bodyPr>
          <a:lstStyle/>
          <a:p>
            <a:r>
              <a:rPr lang="en-US" sz="2800" dirty="0" smtClean="0"/>
              <a:t>LM3V</a:t>
            </a:r>
            <a:endParaRPr lang="en-US" sz="2800" dirty="0"/>
          </a:p>
        </p:txBody>
      </p:sp>
      <p:sp>
        <p:nvSpPr>
          <p:cNvPr id="8" name="TextBox 7"/>
          <p:cNvSpPr txBox="1"/>
          <p:nvPr/>
        </p:nvSpPr>
        <p:spPr>
          <a:xfrm>
            <a:off x="4267200" y="1154833"/>
            <a:ext cx="3657600" cy="523220"/>
          </a:xfrm>
          <a:prstGeom prst="rect">
            <a:avLst/>
          </a:prstGeom>
          <a:noFill/>
        </p:spPr>
        <p:txBody>
          <a:bodyPr wrap="square" rtlCol="0">
            <a:spAutoFit/>
          </a:bodyPr>
          <a:lstStyle/>
          <a:p>
            <a:r>
              <a:rPr lang="en-US" sz="2800" dirty="0" smtClean="0"/>
              <a:t>LM3/PPA</a:t>
            </a:r>
            <a:endParaRPr lang="en-US" sz="2800" dirty="0"/>
          </a:p>
        </p:txBody>
      </p:sp>
      <p:cxnSp>
        <p:nvCxnSpPr>
          <p:cNvPr id="7" name="Curved Connector 6"/>
          <p:cNvCxnSpPr>
            <a:stCxn id="5122" idx="3"/>
          </p:cNvCxnSpPr>
          <p:nvPr/>
        </p:nvCxnSpPr>
        <p:spPr>
          <a:xfrm flipV="1">
            <a:off x="3427730" y="3657600"/>
            <a:ext cx="1144270" cy="335518"/>
          </a:xfrm>
          <a:prstGeom prst="curved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649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5009857"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Predicting successional dynamics</a:t>
            </a:r>
          </a:p>
        </p:txBody>
      </p:sp>
      <p:sp>
        <p:nvSpPr>
          <p:cNvPr id="6" name="TextBox 5"/>
          <p:cNvSpPr txBox="1"/>
          <p:nvPr/>
        </p:nvSpPr>
        <p:spPr>
          <a:xfrm>
            <a:off x="6553200" y="6320135"/>
            <a:ext cx="2590800" cy="461665"/>
          </a:xfrm>
          <a:prstGeom prst="rect">
            <a:avLst/>
          </a:prstGeom>
          <a:noFill/>
        </p:spPr>
        <p:txBody>
          <a:bodyPr wrap="square" rtlCol="0">
            <a:spAutoFit/>
          </a:bodyPr>
          <a:lstStyle/>
          <a:p>
            <a:r>
              <a:rPr lang="en-US" sz="2400" dirty="0" err="1" smtClean="0"/>
              <a:t>Weng</a:t>
            </a:r>
            <a:r>
              <a:rPr lang="en-US" sz="2400" dirty="0" smtClean="0"/>
              <a:t> et al. </a:t>
            </a:r>
            <a:r>
              <a:rPr lang="en-US" sz="2400" i="1" dirty="0" smtClean="0"/>
              <a:t>In prep</a:t>
            </a:r>
            <a:endParaRPr lang="en-US" sz="2400" i="1" dirty="0"/>
          </a:p>
        </p:txBody>
      </p:sp>
      <p:sp>
        <p:nvSpPr>
          <p:cNvPr id="2" name="TextBox 1"/>
          <p:cNvSpPr txBox="1"/>
          <p:nvPr/>
        </p:nvSpPr>
        <p:spPr>
          <a:xfrm>
            <a:off x="2057400" y="1295400"/>
            <a:ext cx="1447800" cy="400110"/>
          </a:xfrm>
          <a:prstGeom prst="rect">
            <a:avLst/>
          </a:prstGeom>
          <a:solidFill>
            <a:schemeClr val="bg1"/>
          </a:solidFill>
        </p:spPr>
        <p:txBody>
          <a:bodyPr wrap="square" rtlCol="0">
            <a:spAutoFit/>
          </a:bodyPr>
          <a:lstStyle/>
          <a:p>
            <a:r>
              <a:rPr lang="en-US" sz="2000" dirty="0" smtClean="0"/>
              <a:t>Model</a:t>
            </a:r>
            <a:endParaRPr lang="en-US" dirty="0"/>
          </a:p>
        </p:txBody>
      </p:sp>
      <p:sp>
        <p:nvSpPr>
          <p:cNvPr id="7" name="TextBox 6"/>
          <p:cNvSpPr txBox="1"/>
          <p:nvPr/>
        </p:nvSpPr>
        <p:spPr>
          <a:xfrm>
            <a:off x="2057400" y="3733800"/>
            <a:ext cx="838200" cy="400110"/>
          </a:xfrm>
          <a:prstGeom prst="rect">
            <a:avLst/>
          </a:prstGeom>
          <a:solidFill>
            <a:schemeClr val="bg1"/>
          </a:solidFill>
        </p:spPr>
        <p:txBody>
          <a:bodyPr wrap="square" rtlCol="0">
            <a:spAutoFit/>
          </a:bodyPr>
          <a:lstStyle/>
          <a:p>
            <a:r>
              <a:rPr lang="en-US" sz="2000" dirty="0" smtClean="0"/>
              <a:t>Data</a:t>
            </a:r>
            <a:endParaRPr lang="en-US" dirty="0"/>
          </a:p>
        </p:txBody>
      </p:sp>
    </p:spTree>
    <p:extLst>
      <p:ext uri="{BB962C8B-B14F-4D97-AF65-F5344CB8AC3E}">
        <p14:creationId xmlns:p14="http://schemas.microsoft.com/office/powerpoint/2010/main" val="40060591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75413"/>
            <a:ext cx="4388164" cy="551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273159" y="3671021"/>
            <a:ext cx="990600" cy="725332"/>
          </a:xfrm>
          <a:prstGeom prst="rect">
            <a:avLst/>
          </a:prstGeom>
          <a:solidFill>
            <a:schemeClr val="bg1"/>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6200" y="1306643"/>
            <a:ext cx="3733800" cy="4525963"/>
          </a:xfrm>
        </p:spPr>
        <p:txBody>
          <a:bodyPr>
            <a:normAutofit/>
          </a:bodyPr>
          <a:lstStyle/>
          <a:p>
            <a:r>
              <a:rPr lang="en-US" sz="2400" dirty="0" smtClean="0"/>
              <a:t>Current directions</a:t>
            </a:r>
          </a:p>
          <a:p>
            <a:pPr lvl="1"/>
            <a:r>
              <a:rPr lang="en-US" sz="2000" dirty="0" smtClean="0"/>
              <a:t>Using ESS allocation strategies into forest tiles. </a:t>
            </a:r>
          </a:p>
          <a:p>
            <a:pPr lvl="1"/>
            <a:r>
              <a:rPr lang="en-US" sz="2000" dirty="0" smtClean="0">
                <a:sym typeface="Wingdings" pitchFamily="2" charset="2"/>
              </a:rPr>
              <a:t>Including realistic rainfall regime </a:t>
            </a:r>
            <a:r>
              <a:rPr lang="en-US" sz="1800" dirty="0" smtClean="0">
                <a:sym typeface="Wingdings" pitchFamily="2" charset="2"/>
              </a:rPr>
              <a:t>(Farrior, Rodriguez-</a:t>
            </a:r>
            <a:r>
              <a:rPr lang="en-US" sz="1800" dirty="0" err="1" smtClean="0">
                <a:sym typeface="Wingdings" pitchFamily="2" charset="2"/>
              </a:rPr>
              <a:t>Iturbe</a:t>
            </a:r>
            <a:r>
              <a:rPr lang="en-US" sz="1800" dirty="0" smtClean="0">
                <a:sym typeface="Wingdings" pitchFamily="2" charset="2"/>
              </a:rPr>
              <a:t>, </a:t>
            </a:r>
            <a:r>
              <a:rPr lang="en-US" sz="1800" dirty="0" err="1" smtClean="0">
                <a:sym typeface="Wingdings" pitchFamily="2" charset="2"/>
              </a:rPr>
              <a:t>Pacala</a:t>
            </a:r>
            <a:r>
              <a:rPr lang="en-US" sz="1800" dirty="0" smtClean="0">
                <a:sym typeface="Wingdings" pitchFamily="2" charset="2"/>
              </a:rPr>
              <a:t> </a:t>
            </a:r>
            <a:r>
              <a:rPr lang="en-US" sz="1800" i="1" dirty="0" smtClean="0">
                <a:sym typeface="Wingdings" pitchFamily="2" charset="2"/>
              </a:rPr>
              <a:t>In Prep</a:t>
            </a:r>
            <a:r>
              <a:rPr lang="en-US" sz="1800" dirty="0" smtClean="0">
                <a:sym typeface="Wingdings" pitchFamily="2" charset="2"/>
              </a:rPr>
              <a:t>)</a:t>
            </a:r>
          </a:p>
        </p:txBody>
      </p:sp>
      <p:sp>
        <p:nvSpPr>
          <p:cNvPr id="4" name="TextBox 3"/>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To infinite diversity in a land model</a:t>
            </a:r>
          </a:p>
        </p:txBody>
      </p:sp>
      <p:cxnSp>
        <p:nvCxnSpPr>
          <p:cNvPr id="7" name="Straight Connector 6"/>
          <p:cNvCxnSpPr/>
          <p:nvPr/>
        </p:nvCxnSpPr>
        <p:spPr>
          <a:xfrm>
            <a:off x="8740169" y="3763543"/>
            <a:ext cx="0" cy="559627"/>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413213" y="4051467"/>
            <a:ext cx="69564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8486488" y="4038096"/>
            <a:ext cx="592230" cy="308405"/>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418778" y="3771654"/>
            <a:ext cx="695646" cy="559627"/>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7924800" y="4192298"/>
            <a:ext cx="348359" cy="5321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032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88" t="17198" r="16191" b="17919"/>
          <a:stretch/>
        </p:blipFill>
        <p:spPr bwMode="auto">
          <a:xfrm>
            <a:off x="7643851" y="5339607"/>
            <a:ext cx="848197" cy="116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In summary</a:t>
            </a:r>
          </a:p>
        </p:txBody>
      </p:sp>
      <p:grpSp>
        <p:nvGrpSpPr>
          <p:cNvPr id="5" name="Group 37"/>
          <p:cNvGrpSpPr/>
          <p:nvPr/>
        </p:nvGrpSpPr>
        <p:grpSpPr>
          <a:xfrm>
            <a:off x="6705600" y="3657600"/>
            <a:ext cx="2133600" cy="1447800"/>
            <a:chOff x="7010400" y="5105400"/>
            <a:chExt cx="2133600" cy="1447800"/>
          </a:xfrm>
        </p:grpSpPr>
        <p:grpSp>
          <p:nvGrpSpPr>
            <p:cNvPr id="6" name="Group 29"/>
            <p:cNvGrpSpPr/>
            <p:nvPr/>
          </p:nvGrpSpPr>
          <p:grpSpPr>
            <a:xfrm>
              <a:off x="7162800" y="5257800"/>
              <a:ext cx="1905000" cy="1219200"/>
              <a:chOff x="5014234" y="3257550"/>
              <a:chExt cx="3435852" cy="2286000"/>
            </a:xfrm>
          </p:grpSpPr>
          <p:grpSp>
            <p:nvGrpSpPr>
              <p:cNvPr id="8" name="Group 25"/>
              <p:cNvGrpSpPr/>
              <p:nvPr/>
            </p:nvGrpSpPr>
            <p:grpSpPr>
              <a:xfrm>
                <a:off x="5014234" y="3257550"/>
                <a:ext cx="3435852" cy="2286000"/>
                <a:chOff x="3409444" y="1230630"/>
                <a:chExt cx="3435852" cy="2286000"/>
              </a:xfrm>
            </p:grpSpPr>
            <p:pic>
              <p:nvPicPr>
                <p:cNvPr id="12" name="Picture 2" descr="C:\Users\cfarrior\Desktop\Figures for PPT\E248_leaf_fine.jpeg"/>
                <p:cNvPicPr>
                  <a:picLocks noChangeAspect="1" noChangeArrowheads="1"/>
                </p:cNvPicPr>
                <p:nvPr/>
              </p:nvPicPr>
              <p:blipFill>
                <a:blip r:embed="rId4" cstate="print"/>
                <a:srcRect l="48663" t="8484" b="57300"/>
                <a:stretch>
                  <a:fillRect/>
                </a:stretch>
              </p:blipFill>
              <p:spPr bwMode="auto">
                <a:xfrm>
                  <a:off x="3409444" y="1230630"/>
                  <a:ext cx="3435852" cy="2286000"/>
                </a:xfrm>
                <a:prstGeom prst="rect">
                  <a:avLst/>
                </a:prstGeom>
                <a:noFill/>
                <a:ln w="9525">
                  <a:noFill/>
                  <a:miter lim="800000"/>
                  <a:headEnd/>
                  <a:tailEnd/>
                </a:ln>
              </p:spPr>
            </p:pic>
            <p:sp>
              <p:nvSpPr>
                <p:cNvPr id="13" name="TextBox 17"/>
                <p:cNvSpPr txBox="1">
                  <a:spLocks noChangeArrowheads="1"/>
                </p:cNvSpPr>
                <p:nvPr/>
              </p:nvSpPr>
              <p:spPr bwMode="auto">
                <a:xfrm>
                  <a:off x="4234048" y="1373505"/>
                  <a:ext cx="358588" cy="461664"/>
                </a:xfrm>
                <a:prstGeom prst="rect">
                  <a:avLst/>
                </a:prstGeom>
                <a:noFill/>
                <a:ln w="9525">
                  <a:noFill/>
                  <a:miter lim="800000"/>
                  <a:headEnd/>
                  <a:tailEnd/>
                </a:ln>
              </p:spPr>
              <p:txBody>
                <a:bodyPr>
                  <a:spAutoFit/>
                </a:bodyPr>
                <a:lstStyle/>
                <a:p>
                  <a:r>
                    <a:rPr lang="en-US" sz="2400" b="1" dirty="0"/>
                    <a:t>*</a:t>
                  </a:r>
                  <a:endParaRPr lang="en-US" b="1" dirty="0"/>
                </a:p>
              </p:txBody>
            </p:sp>
            <p:sp>
              <p:nvSpPr>
                <p:cNvPr id="14" name="TextBox 18"/>
                <p:cNvSpPr txBox="1">
                  <a:spLocks noChangeArrowheads="1"/>
                </p:cNvSpPr>
                <p:nvPr/>
              </p:nvSpPr>
              <p:spPr bwMode="auto">
                <a:xfrm>
                  <a:off x="5050046" y="1480995"/>
                  <a:ext cx="358588" cy="461664"/>
                </a:xfrm>
                <a:prstGeom prst="rect">
                  <a:avLst/>
                </a:prstGeom>
                <a:noFill/>
                <a:ln w="9525">
                  <a:noFill/>
                  <a:miter lim="800000"/>
                  <a:headEnd/>
                  <a:tailEnd/>
                </a:ln>
              </p:spPr>
              <p:txBody>
                <a:bodyPr>
                  <a:spAutoFit/>
                </a:bodyPr>
                <a:lstStyle/>
                <a:p>
                  <a:r>
                    <a:rPr lang="en-US" sz="2400" b="1" dirty="0"/>
                    <a:t>*</a:t>
                  </a:r>
                  <a:endParaRPr lang="en-US" b="1" dirty="0"/>
                </a:p>
              </p:txBody>
            </p:sp>
          </p:grpSp>
          <p:cxnSp>
            <p:nvCxnSpPr>
              <p:cNvPr id="9" name="Straight Arrow Connector 8"/>
              <p:cNvCxnSpPr/>
              <p:nvPr/>
            </p:nvCxnSpPr>
            <p:spPr>
              <a:xfrm rot="5400000" flipH="1" flipV="1">
                <a:off x="5950028" y="3763989"/>
                <a:ext cx="533400" cy="3048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6764743" y="3890815"/>
                <a:ext cx="381000" cy="228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76013" y="4030690"/>
                <a:ext cx="228600" cy="152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Rounded Rectangle 6"/>
            <p:cNvSpPr/>
            <p:nvPr/>
          </p:nvSpPr>
          <p:spPr>
            <a:xfrm>
              <a:off x="7010400" y="5105400"/>
              <a:ext cx="2133600" cy="1447800"/>
            </a:xfrm>
            <a:prstGeom prst="roundRect">
              <a:avLst/>
            </a:prstGeom>
            <a:noFill/>
            <a:ln w="603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5" name="Group 39"/>
          <p:cNvGrpSpPr/>
          <p:nvPr/>
        </p:nvGrpSpPr>
        <p:grpSpPr>
          <a:xfrm>
            <a:off x="6705600" y="2209800"/>
            <a:ext cx="2133600" cy="1295400"/>
            <a:chOff x="6705600" y="3810000"/>
            <a:chExt cx="2133600" cy="1295400"/>
          </a:xfrm>
        </p:grpSpPr>
        <p:sp>
          <p:nvSpPr>
            <p:cNvPr id="16" name="Rounded Rectangle 15"/>
            <p:cNvSpPr/>
            <p:nvPr/>
          </p:nvSpPr>
          <p:spPr>
            <a:xfrm>
              <a:off x="6705600" y="3810000"/>
              <a:ext cx="2133600" cy="1295400"/>
            </a:xfrm>
            <a:prstGeom prst="roundRect">
              <a:avLst/>
            </a:prstGeom>
            <a:noFill/>
            <a:ln w="603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7" name="Picture 2" descr="http://today.duke.edu/sites/default/files/news_images/nsoeaerial.jpg"/>
            <p:cNvPicPr>
              <a:picLocks noChangeAspect="1" noChangeArrowheads="1"/>
            </p:cNvPicPr>
            <p:nvPr/>
          </p:nvPicPr>
          <p:blipFill>
            <a:blip r:embed="rId5" cstate="print"/>
            <a:srcRect/>
            <a:stretch>
              <a:fillRect/>
            </a:stretch>
          </p:blipFill>
          <p:spPr bwMode="auto">
            <a:xfrm>
              <a:off x="7010400" y="3972658"/>
              <a:ext cx="1600200" cy="1056542"/>
            </a:xfrm>
            <a:prstGeom prst="rect">
              <a:avLst/>
            </a:prstGeom>
            <a:noFill/>
          </p:spPr>
        </p:pic>
      </p:grpSp>
      <p:grpSp>
        <p:nvGrpSpPr>
          <p:cNvPr id="18" name="Group 99"/>
          <p:cNvGrpSpPr/>
          <p:nvPr/>
        </p:nvGrpSpPr>
        <p:grpSpPr>
          <a:xfrm>
            <a:off x="6705600" y="762000"/>
            <a:ext cx="2133600" cy="1295400"/>
            <a:chOff x="6705600" y="762000"/>
            <a:chExt cx="2133600" cy="1295400"/>
          </a:xfrm>
        </p:grpSpPr>
        <p:sp>
          <p:nvSpPr>
            <p:cNvPr id="19" name="Rounded Rectangle 18"/>
            <p:cNvSpPr/>
            <p:nvPr/>
          </p:nvSpPr>
          <p:spPr>
            <a:xfrm>
              <a:off x="6705600" y="762000"/>
              <a:ext cx="2133600" cy="1295400"/>
            </a:xfrm>
            <a:prstGeom prst="roundRect">
              <a:avLst/>
            </a:prstGeom>
            <a:noFill/>
            <a:ln w="603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20" name="Group 38"/>
            <p:cNvGrpSpPr/>
            <p:nvPr/>
          </p:nvGrpSpPr>
          <p:grpSpPr>
            <a:xfrm>
              <a:off x="7162800" y="838200"/>
              <a:ext cx="1371600" cy="1066801"/>
              <a:chOff x="255234" y="2636520"/>
              <a:chExt cx="3668027" cy="3086608"/>
            </a:xfrm>
          </p:grpSpPr>
          <p:sp>
            <p:nvSpPr>
              <p:cNvPr id="21" name="Rectangle 20"/>
              <p:cNvSpPr/>
              <p:nvPr/>
            </p:nvSpPr>
            <p:spPr>
              <a:xfrm>
                <a:off x="255234" y="4038602"/>
                <a:ext cx="3668027" cy="16845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22" name="Rectangle 21"/>
              <p:cNvSpPr/>
              <p:nvPr/>
            </p:nvSpPr>
            <p:spPr bwMode="auto">
              <a:xfrm flipV="1">
                <a:off x="3352800"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256031" y="5061710"/>
                <a:ext cx="3666743" cy="23722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293"/>
              <p:cNvGrpSpPr/>
              <p:nvPr/>
            </p:nvGrpSpPr>
            <p:grpSpPr>
              <a:xfrm>
                <a:off x="304800" y="3048000"/>
                <a:ext cx="826008" cy="1447800"/>
                <a:chOff x="262128" y="3048000"/>
                <a:chExt cx="826008" cy="1447800"/>
              </a:xfrm>
            </p:grpSpPr>
            <p:sp>
              <p:nvSpPr>
                <p:cNvPr id="69" name="Rectangle 68"/>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70" name="Group 77"/>
                <p:cNvGrpSpPr/>
                <p:nvPr/>
              </p:nvGrpSpPr>
              <p:grpSpPr>
                <a:xfrm>
                  <a:off x="262128" y="3048000"/>
                  <a:ext cx="822960" cy="545592"/>
                  <a:chOff x="609600" y="3048000"/>
                  <a:chExt cx="822960" cy="545592"/>
                </a:xfrm>
              </p:grpSpPr>
              <p:sp>
                <p:nvSpPr>
                  <p:cNvPr id="78" name="Rectangle 77"/>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79" name="Rectangle 78"/>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80" name="Rectangle 79"/>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71" name="Rectangle 70"/>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72" name="Rectangle 71"/>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3" name="Rectangle 72"/>
                <p:cNvSpPr/>
                <p:nvPr/>
              </p:nvSpPr>
              <p:spPr>
                <a:xfrm>
                  <a:off x="429768"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Rectangle 73"/>
                <p:cNvSpPr/>
                <p:nvPr/>
              </p:nvSpPr>
              <p:spPr>
                <a:xfrm>
                  <a:off x="533400"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5" name="Rectangle 74"/>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6" name="Rectangle 75"/>
                <p:cNvSpPr/>
                <p:nvPr/>
              </p:nvSpPr>
              <p:spPr>
                <a:xfrm>
                  <a:off x="557784"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ectangle 76"/>
                <p:cNvSpPr/>
                <p:nvPr/>
              </p:nvSpPr>
              <p:spPr>
                <a:xfrm>
                  <a:off x="603504"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5" name="Group 456"/>
              <p:cNvGrpSpPr/>
              <p:nvPr/>
            </p:nvGrpSpPr>
            <p:grpSpPr>
              <a:xfrm>
                <a:off x="1231392" y="3048000"/>
                <a:ext cx="826008" cy="1447800"/>
                <a:chOff x="262128" y="3048000"/>
                <a:chExt cx="826008" cy="1447800"/>
              </a:xfrm>
            </p:grpSpPr>
            <p:sp>
              <p:nvSpPr>
                <p:cNvPr id="57" name="Rectangle 56"/>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58" name="Group 77"/>
                <p:cNvGrpSpPr/>
                <p:nvPr/>
              </p:nvGrpSpPr>
              <p:grpSpPr>
                <a:xfrm>
                  <a:off x="262128" y="3048000"/>
                  <a:ext cx="822960" cy="545592"/>
                  <a:chOff x="609600" y="3048000"/>
                  <a:chExt cx="822960" cy="545592"/>
                </a:xfrm>
              </p:grpSpPr>
              <p:sp>
                <p:nvSpPr>
                  <p:cNvPr id="66" name="Rectangle 65"/>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67" name="Rectangle 66"/>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68" name="Rectangle 67"/>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59" name="Rectangle 58"/>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60" name="Rectangle 59"/>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1" name="Rectangle 60"/>
                <p:cNvSpPr/>
                <p:nvPr/>
              </p:nvSpPr>
              <p:spPr>
                <a:xfrm>
                  <a:off x="429768"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Rectangle 61"/>
                <p:cNvSpPr/>
                <p:nvPr/>
              </p:nvSpPr>
              <p:spPr>
                <a:xfrm>
                  <a:off x="533400"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3" name="Rectangle 62"/>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4" name="Rectangle 63"/>
                <p:cNvSpPr/>
                <p:nvPr/>
              </p:nvSpPr>
              <p:spPr>
                <a:xfrm>
                  <a:off x="557784"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p:cNvSpPr/>
                <p:nvPr/>
              </p:nvSpPr>
              <p:spPr>
                <a:xfrm>
                  <a:off x="603504"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6" name="Group 486"/>
              <p:cNvGrpSpPr/>
              <p:nvPr/>
            </p:nvGrpSpPr>
            <p:grpSpPr>
              <a:xfrm>
                <a:off x="2133600" y="3048000"/>
                <a:ext cx="826008" cy="1447800"/>
                <a:chOff x="262128" y="3048000"/>
                <a:chExt cx="826008" cy="1447800"/>
              </a:xfrm>
            </p:grpSpPr>
            <p:sp>
              <p:nvSpPr>
                <p:cNvPr id="45" name="Rectangle 44"/>
                <p:cNvSpPr/>
                <p:nvPr/>
              </p:nvSpPr>
              <p:spPr bwMode="auto">
                <a:xfrm flipV="1">
                  <a:off x="566928" y="3581400"/>
                  <a:ext cx="228600" cy="685800"/>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grpSp>
              <p:nvGrpSpPr>
                <p:cNvPr id="46" name="Group 77"/>
                <p:cNvGrpSpPr/>
                <p:nvPr/>
              </p:nvGrpSpPr>
              <p:grpSpPr>
                <a:xfrm>
                  <a:off x="262128" y="3048000"/>
                  <a:ext cx="822960" cy="545592"/>
                  <a:chOff x="609600" y="3048000"/>
                  <a:chExt cx="822960" cy="545592"/>
                </a:xfrm>
              </p:grpSpPr>
              <p:sp>
                <p:nvSpPr>
                  <p:cNvPr id="54" name="Rectangle 53"/>
                  <p:cNvSpPr/>
                  <p:nvPr/>
                </p:nvSpPr>
                <p:spPr bwMode="auto">
                  <a:xfrm flipV="1">
                    <a:off x="609600" y="30480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55" name="Rectangle 54"/>
                  <p:cNvSpPr/>
                  <p:nvPr/>
                </p:nvSpPr>
                <p:spPr bwMode="auto">
                  <a:xfrm flipV="1">
                    <a:off x="609600" y="322783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56" name="Rectangle 55"/>
                  <p:cNvSpPr/>
                  <p:nvPr/>
                </p:nvSpPr>
                <p:spPr bwMode="auto">
                  <a:xfrm flipV="1">
                    <a:off x="609600" y="3410712"/>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47" name="Rectangle 46"/>
                <p:cNvSpPr/>
                <p:nvPr/>
              </p:nvSpPr>
              <p:spPr>
                <a:xfrm rot="10800000" flipV="1">
                  <a:off x="262128" y="4229099"/>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48" name="Rectangle 47"/>
                <p:cNvSpPr/>
                <p:nvPr/>
              </p:nvSpPr>
              <p:spPr>
                <a:xfrm>
                  <a:off x="265176" y="304800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Rectangle 48"/>
                <p:cNvSpPr/>
                <p:nvPr/>
              </p:nvSpPr>
              <p:spPr>
                <a:xfrm>
                  <a:off x="429768" y="3227832"/>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p:cNvSpPr/>
                <p:nvPr/>
              </p:nvSpPr>
              <p:spPr>
                <a:xfrm>
                  <a:off x="533400" y="3410712"/>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Rectangle 50"/>
                <p:cNvSpPr/>
                <p:nvPr/>
              </p:nvSpPr>
              <p:spPr>
                <a:xfrm>
                  <a:off x="475488" y="3048000"/>
                  <a:ext cx="41148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2" name="Rectangle 51"/>
                <p:cNvSpPr/>
                <p:nvPr/>
              </p:nvSpPr>
              <p:spPr>
                <a:xfrm>
                  <a:off x="557784" y="3227832"/>
                  <a:ext cx="246888"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p:cNvSpPr/>
                <p:nvPr/>
              </p:nvSpPr>
              <p:spPr>
                <a:xfrm>
                  <a:off x="603504" y="3410712"/>
                  <a:ext cx="146304"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7" name="Group 77"/>
              <p:cNvGrpSpPr/>
              <p:nvPr/>
            </p:nvGrpSpPr>
            <p:grpSpPr>
              <a:xfrm>
                <a:off x="3048000" y="2636520"/>
                <a:ext cx="822960" cy="551688"/>
                <a:chOff x="609600" y="2941320"/>
                <a:chExt cx="822960" cy="551688"/>
              </a:xfrm>
            </p:grpSpPr>
            <p:sp>
              <p:nvSpPr>
                <p:cNvPr id="42" name="Rectangle 41"/>
                <p:cNvSpPr/>
                <p:nvPr/>
              </p:nvSpPr>
              <p:spPr bwMode="auto">
                <a:xfrm flipV="1">
                  <a:off x="609600" y="294132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43" name="Rectangle 42"/>
                <p:cNvSpPr/>
                <p:nvPr/>
              </p:nvSpPr>
              <p:spPr bwMode="auto">
                <a:xfrm flipV="1">
                  <a:off x="609600" y="3124200"/>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44" name="Rectangle 43"/>
                <p:cNvSpPr/>
                <p:nvPr/>
              </p:nvSpPr>
              <p:spPr bwMode="auto">
                <a:xfrm flipV="1">
                  <a:off x="609600" y="331012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grpSp>
          <p:sp>
            <p:nvSpPr>
              <p:cNvPr id="28" name="Rectangle 27"/>
              <p:cNvSpPr/>
              <p:nvPr/>
            </p:nvSpPr>
            <p:spPr>
              <a:xfrm rot="10800000" flipV="1">
                <a:off x="3063240" y="4114800"/>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29" name="Rectangle 28"/>
              <p:cNvSpPr/>
              <p:nvPr/>
            </p:nvSpPr>
            <p:spPr>
              <a:xfrm>
                <a:off x="3051048" y="2636520"/>
                <a:ext cx="82296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p:cNvSpPr/>
              <p:nvPr/>
            </p:nvSpPr>
            <p:spPr>
              <a:xfrm>
                <a:off x="3215640" y="2819400"/>
                <a:ext cx="502920"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ectangle 30"/>
              <p:cNvSpPr/>
              <p:nvPr/>
            </p:nvSpPr>
            <p:spPr>
              <a:xfrm>
                <a:off x="3319272" y="3005328"/>
                <a:ext cx="301752"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p:cNvSpPr/>
              <p:nvPr/>
            </p:nvSpPr>
            <p:spPr>
              <a:xfrm>
                <a:off x="3124200" y="2636520"/>
                <a:ext cx="6858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32"/>
              <p:cNvSpPr/>
              <p:nvPr/>
            </p:nvSpPr>
            <p:spPr>
              <a:xfrm>
                <a:off x="3276600" y="2819400"/>
                <a:ext cx="4572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ectangle 33"/>
              <p:cNvSpPr/>
              <p:nvPr/>
            </p:nvSpPr>
            <p:spPr>
              <a:xfrm>
                <a:off x="3352800" y="3005328"/>
                <a:ext cx="228600" cy="182880"/>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p:cNvSpPr/>
              <p:nvPr/>
            </p:nvSpPr>
            <p:spPr>
              <a:xfrm rot="10800000" flipV="1">
                <a:off x="3063240" y="4381501"/>
                <a:ext cx="822960" cy="266701"/>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36" name="Rectangle 35"/>
              <p:cNvSpPr/>
              <p:nvPr/>
            </p:nvSpPr>
            <p:spPr bwMode="auto">
              <a:xfrm flipV="1">
                <a:off x="3048000" y="318820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37" name="Rectangle 36"/>
              <p:cNvSpPr/>
              <p:nvPr/>
            </p:nvSpPr>
            <p:spPr bwMode="auto">
              <a:xfrm flipV="1">
                <a:off x="3048000" y="337108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38" name="Rectangle 37"/>
              <p:cNvSpPr/>
              <p:nvPr/>
            </p:nvSpPr>
            <p:spPr bwMode="auto">
              <a:xfrm flipV="1">
                <a:off x="3048000" y="3553968"/>
                <a:ext cx="822960" cy="182880"/>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39" name="Rectangle 38"/>
              <p:cNvSpPr/>
              <p:nvPr/>
            </p:nvSpPr>
            <p:spPr>
              <a:xfrm>
                <a:off x="3401568" y="3188208"/>
                <a:ext cx="10972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Rectangle 39"/>
              <p:cNvSpPr/>
              <p:nvPr/>
            </p:nvSpPr>
            <p:spPr>
              <a:xfrm>
                <a:off x="3429000" y="3371088"/>
                <a:ext cx="64008"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p:cNvSpPr/>
              <p:nvPr/>
            </p:nvSpPr>
            <p:spPr>
              <a:xfrm>
                <a:off x="3438144" y="3550920"/>
                <a:ext cx="36576" cy="182880"/>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sp>
        <p:nvSpPr>
          <p:cNvPr id="82" name="Rounded Rectangle 81"/>
          <p:cNvSpPr/>
          <p:nvPr/>
        </p:nvSpPr>
        <p:spPr>
          <a:xfrm>
            <a:off x="6705600" y="5257800"/>
            <a:ext cx="2133600" cy="1295400"/>
          </a:xfrm>
          <a:prstGeom prst="roundRect">
            <a:avLst/>
          </a:prstGeom>
          <a:noFill/>
          <a:ln w="603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84" name="Group 83"/>
          <p:cNvGrpSpPr/>
          <p:nvPr/>
        </p:nvGrpSpPr>
        <p:grpSpPr>
          <a:xfrm>
            <a:off x="6868394" y="5542834"/>
            <a:ext cx="990600" cy="725332"/>
            <a:chOff x="4359058" y="2590800"/>
            <a:chExt cx="2229632" cy="1792132"/>
          </a:xfrm>
        </p:grpSpPr>
        <p:cxnSp>
          <p:nvCxnSpPr>
            <p:cNvPr id="85" name="Straight Connector 84"/>
            <p:cNvCxnSpPr/>
            <p:nvPr/>
          </p:nvCxnSpPr>
          <p:spPr>
            <a:xfrm>
              <a:off x="5410200" y="2819400"/>
              <a:ext cx="0" cy="1382712"/>
            </a:xfrm>
            <a:prstGeom prst="line">
              <a:avLst/>
            </a:prstGeom>
            <a:ln w="3810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674290" y="3530797"/>
              <a:ext cx="15657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7" name="Freeform 86"/>
            <p:cNvSpPr/>
            <p:nvPr/>
          </p:nvSpPr>
          <p:spPr>
            <a:xfrm>
              <a:off x="4839216" y="3497759"/>
              <a:ext cx="1332984" cy="762000"/>
            </a:xfrm>
            <a:custGeom>
              <a:avLst/>
              <a:gdLst>
                <a:gd name="connsiteX0" fmla="*/ 0 w 1578279"/>
                <a:gd name="connsiteY0" fmla="*/ 732773 h 807929"/>
                <a:gd name="connsiteX1" fmla="*/ 626301 w 1578279"/>
                <a:gd name="connsiteY1" fmla="*/ 18789 h 807929"/>
                <a:gd name="connsiteX2" fmla="*/ 1177446 w 1578279"/>
                <a:gd name="connsiteY2" fmla="*/ 620039 h 807929"/>
                <a:gd name="connsiteX3" fmla="*/ 1578279 w 1578279"/>
                <a:gd name="connsiteY3" fmla="*/ 807929 h 807929"/>
                <a:gd name="connsiteX4" fmla="*/ 1578279 w 1578279"/>
                <a:gd name="connsiteY4" fmla="*/ 807929 h 807929"/>
                <a:gd name="connsiteX0" fmla="*/ 0 w 1578279"/>
                <a:gd name="connsiteY0" fmla="*/ 740222 h 815378"/>
                <a:gd name="connsiteX1" fmla="*/ 626301 w 1578279"/>
                <a:gd name="connsiteY1" fmla="*/ 26238 h 815378"/>
                <a:gd name="connsiteX2" fmla="*/ 1237146 w 1578279"/>
                <a:gd name="connsiteY2" fmla="*/ 582791 h 815378"/>
                <a:gd name="connsiteX3" fmla="*/ 1578279 w 1578279"/>
                <a:gd name="connsiteY3" fmla="*/ 815378 h 815378"/>
                <a:gd name="connsiteX4" fmla="*/ 1578279 w 1578279"/>
                <a:gd name="connsiteY4" fmla="*/ 815378 h 815378"/>
                <a:gd name="connsiteX0" fmla="*/ 0 w 1578279"/>
                <a:gd name="connsiteY0" fmla="*/ 754887 h 830043"/>
                <a:gd name="connsiteX1" fmla="*/ 626301 w 1578279"/>
                <a:gd name="connsiteY1" fmla="*/ 40903 h 830043"/>
                <a:gd name="connsiteX2" fmla="*/ 1237146 w 1578279"/>
                <a:gd name="connsiteY2" fmla="*/ 509471 h 830043"/>
                <a:gd name="connsiteX3" fmla="*/ 1578279 w 1578279"/>
                <a:gd name="connsiteY3" fmla="*/ 830043 h 830043"/>
                <a:gd name="connsiteX4" fmla="*/ 1578279 w 1578279"/>
                <a:gd name="connsiteY4" fmla="*/ 830043 h 830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279" h="830043">
                  <a:moveTo>
                    <a:pt x="0" y="754887"/>
                  </a:moveTo>
                  <a:cubicBezTo>
                    <a:pt x="215030" y="407289"/>
                    <a:pt x="420110" y="81806"/>
                    <a:pt x="626301" y="40903"/>
                  </a:cubicBezTo>
                  <a:cubicBezTo>
                    <a:pt x="832492" y="0"/>
                    <a:pt x="1078483" y="377948"/>
                    <a:pt x="1237146" y="509471"/>
                  </a:cubicBezTo>
                  <a:cubicBezTo>
                    <a:pt x="1395809" y="640994"/>
                    <a:pt x="1521424" y="791279"/>
                    <a:pt x="1578279" y="830043"/>
                  </a:cubicBezTo>
                  <a:lnTo>
                    <a:pt x="1578279" y="830043"/>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Rectangle 87"/>
            <p:cNvSpPr/>
            <p:nvPr/>
          </p:nvSpPr>
          <p:spPr>
            <a:xfrm>
              <a:off x="4686816" y="2839441"/>
              <a:ext cx="1565753" cy="13827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359058" y="2590800"/>
              <a:ext cx="2229632" cy="179213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p:cNvSpPr txBox="1"/>
          <p:nvPr/>
        </p:nvSpPr>
        <p:spPr>
          <a:xfrm>
            <a:off x="457200" y="1283286"/>
            <a:ext cx="5943600" cy="5755422"/>
          </a:xfrm>
          <a:prstGeom prst="rect">
            <a:avLst/>
          </a:prstGeom>
          <a:noFill/>
        </p:spPr>
        <p:txBody>
          <a:bodyPr wrap="square" rtlCol="0">
            <a:spAutoFit/>
          </a:bodyPr>
          <a:lstStyle/>
          <a:p>
            <a:r>
              <a:rPr lang="en-US" sz="2400" dirty="0" smtClean="0"/>
              <a:t>If possible, tractable models can make it easier to determine and test basic mechanisms</a:t>
            </a:r>
            <a:r>
              <a:rPr lang="en-US" sz="2400" b="1" dirty="0" smtClean="0"/>
              <a:t> </a:t>
            </a:r>
            <a:r>
              <a:rPr lang="en-US" sz="2400" dirty="0" smtClean="0"/>
              <a:t> and their importance.</a:t>
            </a:r>
          </a:p>
          <a:p>
            <a:endParaRPr lang="en-US" sz="2400" dirty="0"/>
          </a:p>
          <a:p>
            <a:pPr marL="285750" indent="-285750">
              <a:buFont typeface="Arial" charset="0"/>
              <a:buChar char="•"/>
            </a:pPr>
            <a:endParaRPr lang="en-US" sz="3200" dirty="0" smtClean="0"/>
          </a:p>
          <a:p>
            <a:pPr marL="285750" indent="-285750">
              <a:buFont typeface="Arial" charset="0"/>
              <a:buChar char="•"/>
            </a:pPr>
            <a:endParaRPr lang="en-US" sz="3200" dirty="0"/>
          </a:p>
          <a:p>
            <a:pPr marL="285750" indent="-285750">
              <a:buFont typeface="Arial" charset="0"/>
              <a:buChar char="•"/>
            </a:pPr>
            <a:endParaRPr lang="en-US" sz="3200" dirty="0" smtClean="0"/>
          </a:p>
          <a:p>
            <a:r>
              <a:rPr lang="en-US" sz="2400" dirty="0"/>
              <a:t>Climate crisis demanding of a young science</a:t>
            </a:r>
          </a:p>
          <a:p>
            <a:pPr marL="742950" lvl="1" indent="-285750">
              <a:buFont typeface="Arial" charset="0"/>
              <a:buChar char="•"/>
            </a:pPr>
            <a:r>
              <a:rPr lang="en-US" sz="2400" dirty="0"/>
              <a:t>Must make and improve predictive models</a:t>
            </a:r>
          </a:p>
          <a:p>
            <a:pPr marL="742950" lvl="1" indent="-285750">
              <a:buFont typeface="Arial" charset="0"/>
              <a:buChar char="•"/>
            </a:pPr>
            <a:r>
              <a:rPr lang="en-US" sz="2400" dirty="0">
                <a:solidFill>
                  <a:srgbClr val="0070C0"/>
                </a:solidFill>
              </a:rPr>
              <a:t>At the same time, important to rebuild/reinvent the basis of these models.</a:t>
            </a:r>
            <a:r>
              <a:rPr lang="en-US" sz="2400" dirty="0"/>
              <a:t> </a:t>
            </a:r>
          </a:p>
          <a:p>
            <a:pPr marL="285750" indent="-285750">
              <a:buFont typeface="Arial" charset="0"/>
              <a:buChar char="•"/>
            </a:pPr>
            <a:endParaRPr lang="en-US" sz="3200" dirty="0" smtClean="0"/>
          </a:p>
        </p:txBody>
      </p:sp>
      <p:sp>
        <p:nvSpPr>
          <p:cNvPr id="2" name="Rectangle 1"/>
          <p:cNvSpPr/>
          <p:nvPr/>
        </p:nvSpPr>
        <p:spPr>
          <a:xfrm>
            <a:off x="304800" y="2979003"/>
            <a:ext cx="5461000" cy="830997"/>
          </a:xfrm>
          <a:prstGeom prst="rect">
            <a:avLst/>
          </a:prstGeom>
        </p:spPr>
        <p:txBody>
          <a:bodyPr wrap="square">
            <a:spAutoFit/>
          </a:bodyPr>
          <a:lstStyle/>
          <a:p>
            <a:r>
              <a:rPr lang="en-GB" sz="2400" i="1" dirty="0"/>
              <a:t>Scaling from small plots to landscapes and regions: what works, and what doesn't?</a:t>
            </a:r>
            <a:endParaRPr lang="en-US" sz="2400" i="1" dirty="0"/>
          </a:p>
        </p:txBody>
      </p:sp>
    </p:spTree>
    <p:extLst>
      <p:ext uri="{BB962C8B-B14F-4D97-AF65-F5344CB8AC3E}">
        <p14:creationId xmlns:p14="http://schemas.microsoft.com/office/powerpoint/2010/main" val="375496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Content Placeholder 2"/>
          <p:cNvSpPr txBox="1">
            <a:spLocks/>
          </p:cNvSpPr>
          <p:nvPr/>
        </p:nvSpPr>
        <p:spPr>
          <a:xfrm>
            <a:off x="762000" y="1371600"/>
            <a:ext cx="3581400" cy="3200400"/>
          </a:xfrm>
          <a:prstGeom prst="rect">
            <a:avLst/>
          </a:prstGeom>
          <a:solidFill>
            <a:schemeClr val="bg1">
              <a:alpha val="80000"/>
            </a:schemeClr>
          </a:solidFill>
        </p:spPr>
        <p:txBody>
          <a:bodyPr vert="horz" lIns="91440" tIns="45720" rIns="91440" bIns="45720" rtlCol="0">
            <a:normAutofit fontScale="55000" lnSpcReduction="20000"/>
          </a:bodyPr>
          <a:lstStyle/>
          <a:p>
            <a:pPr marL="342900" indent="-342900">
              <a:spcBef>
                <a:spcPct val="20000"/>
              </a:spcBef>
            </a:pPr>
            <a:r>
              <a:rPr lang="en-US" sz="3600" b="1" dirty="0" smtClean="0"/>
              <a:t>Collaborators</a:t>
            </a:r>
            <a:endParaRPr lang="en-US" sz="3200" b="1" dirty="0" smtClean="0"/>
          </a:p>
          <a:p>
            <a:pPr marL="342900" indent="-342900">
              <a:spcBef>
                <a:spcPct val="20000"/>
              </a:spcBef>
            </a:pPr>
            <a:r>
              <a:rPr lang="en-US" sz="3200" b="1" dirty="0"/>
              <a:t>	</a:t>
            </a:r>
            <a:r>
              <a:rPr lang="en-US" sz="3200" dirty="0" smtClean="0"/>
              <a:t>Steve </a:t>
            </a:r>
            <a:r>
              <a:rPr lang="en-US" sz="3200" dirty="0" err="1" smtClean="0"/>
              <a:t>Pacala</a:t>
            </a: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Ray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Dybzinksi</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defRPr/>
            </a:pPr>
            <a:r>
              <a:rPr lang="en-US" sz="3200" dirty="0"/>
              <a:t>	Simon Levin</a:t>
            </a:r>
          </a:p>
          <a:p>
            <a:pPr marL="342900" lvl="0" indent="-342900">
              <a:spcBef>
                <a:spcPct val="20000"/>
              </a:spcBef>
              <a:defRPr/>
            </a:pPr>
            <a:r>
              <a:rPr lang="en-US" sz="3200" dirty="0"/>
              <a:t>	Dave </a:t>
            </a:r>
            <a:r>
              <a:rPr lang="en-US" sz="3200" dirty="0" err="1"/>
              <a:t>Tilman</a:t>
            </a:r>
            <a:endParaRPr lang="en-US" sz="3200" dirty="0"/>
          </a:p>
          <a:p>
            <a:pPr marL="342900" lvl="0" indent="-342900">
              <a:spcBef>
                <a:spcPct val="20000"/>
              </a:spcBef>
              <a:defRPr/>
            </a:pPr>
            <a:r>
              <a:rPr lang="en-US" sz="3200" dirty="0"/>
              <a:t>	Peter Reich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	</a:t>
            </a:r>
            <a:r>
              <a:rPr lang="en-US" sz="3200" dirty="0" err="1" smtClean="0"/>
              <a:t>Ensheng</a:t>
            </a:r>
            <a:r>
              <a:rPr lang="en-US" sz="3200" dirty="0" smtClean="0"/>
              <a:t> Wang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	Elena </a:t>
            </a:r>
            <a:r>
              <a:rPr lang="en-US" sz="3200" dirty="0" err="1" smtClean="0"/>
              <a:t>Shevliakova</a:t>
            </a: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Sergey</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noProof="0" dirty="0" err="1" smtClean="0">
                <a:ln>
                  <a:noFill/>
                </a:ln>
                <a:solidFill>
                  <a:schemeClr val="tx1"/>
                </a:solidFill>
                <a:effectLst/>
                <a:uLnTx/>
                <a:uFillTx/>
                <a:latin typeface="+mn-lt"/>
                <a:ea typeface="+mn-ea"/>
                <a:cs typeface="+mn-cs"/>
              </a:rPr>
              <a:t>Malyshev</a:t>
            </a:r>
            <a:endParaRPr kumimoji="0" lang="en-US" sz="32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noProof="0" dirty="0" smtClean="0"/>
              <a:t>	Jeremy </a:t>
            </a:r>
            <a:r>
              <a:rPr lang="en-US" sz="3200" noProof="0" dirty="0" err="1" smtClean="0"/>
              <a:t>Lichstein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3"/>
          <p:cNvSpPr txBox="1">
            <a:spLocks/>
          </p:cNvSpPr>
          <p:nvPr/>
        </p:nvSpPr>
        <p:spPr>
          <a:xfrm>
            <a:off x="5181600" y="4572000"/>
            <a:ext cx="3733800" cy="2209800"/>
          </a:xfrm>
          <a:prstGeom prst="rect">
            <a:avLst/>
          </a:prstGeom>
          <a:solidFill>
            <a:schemeClr val="bg1">
              <a:alpha val="80000"/>
            </a:schemeClr>
          </a:solidFill>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Funding Sources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Princeton Carbon Mitigation Initiative</a:t>
            </a:r>
          </a:p>
          <a:p>
            <a:pPr marL="742950" lvl="1" indent="-285750">
              <a:spcBef>
                <a:spcPct val="20000"/>
              </a:spcBef>
              <a:defRPr/>
            </a:pPr>
            <a:r>
              <a:rPr lang="en-US" sz="2800" dirty="0" smtClean="0"/>
              <a:t>USDA Forest Service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NSF Graduate Fellowship</a:t>
            </a:r>
          </a:p>
          <a:p>
            <a:pPr marL="742950" lvl="1" indent="-285750">
              <a:spcBef>
                <a:spcPct val="20000"/>
              </a:spcBef>
              <a:defRPr/>
            </a:pPr>
            <a:r>
              <a:rPr lang="en-US" sz="2900" dirty="0" smtClean="0"/>
              <a:t>Legislative-Citizen Commission on Minnesota Resources.</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a:t>
            </a:r>
          </a:p>
        </p:txBody>
      </p:sp>
      <p:sp>
        <p:nvSpPr>
          <p:cNvPr id="10" name="TextBox 9"/>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Acknowledgements</a:t>
            </a:r>
          </a:p>
        </p:txBody>
      </p:sp>
    </p:spTree>
    <p:extLst>
      <p:ext uri="{BB962C8B-B14F-4D97-AF65-F5344CB8AC3E}">
        <p14:creationId xmlns:p14="http://schemas.microsoft.com/office/powerpoint/2010/main" val="1812824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Extrapolation of leaf level effects does not explain FACE (Free Air CO</a:t>
            </a:r>
            <a:r>
              <a:rPr lang="en-US" sz="3200" baseline="-25000" dirty="0" smtClean="0">
                <a:solidFill>
                  <a:schemeClr val="bg1"/>
                </a:solidFill>
              </a:rPr>
              <a:t>2</a:t>
            </a:r>
            <a:r>
              <a:rPr lang="en-US" sz="3200" dirty="0" smtClean="0">
                <a:solidFill>
                  <a:schemeClr val="bg1"/>
                </a:solidFill>
              </a:rPr>
              <a:t> Enrichment) results</a:t>
            </a:r>
            <a:endParaRPr lang="en-US" sz="3200" dirty="0">
              <a:solidFill>
                <a:schemeClr val="bg1"/>
              </a:solidFill>
            </a:endParaRPr>
          </a:p>
        </p:txBody>
      </p:sp>
      <p:grpSp>
        <p:nvGrpSpPr>
          <p:cNvPr id="5" name="Group 4"/>
          <p:cNvGrpSpPr/>
          <p:nvPr/>
        </p:nvGrpSpPr>
        <p:grpSpPr>
          <a:xfrm>
            <a:off x="914400" y="1447800"/>
            <a:ext cx="4387593" cy="4133908"/>
            <a:chOff x="9448800" y="1950424"/>
            <a:chExt cx="4387593" cy="4133908"/>
          </a:xfrm>
        </p:grpSpPr>
        <p:grpSp>
          <p:nvGrpSpPr>
            <p:cNvPr id="2" name="Group 41"/>
            <p:cNvGrpSpPr/>
            <p:nvPr/>
          </p:nvGrpSpPr>
          <p:grpSpPr>
            <a:xfrm>
              <a:off x="9448800" y="1950424"/>
              <a:ext cx="4387593" cy="4133908"/>
              <a:chOff x="4648200" y="1809692"/>
              <a:chExt cx="4387593" cy="4133908"/>
            </a:xfrm>
          </p:grpSpPr>
          <p:pic>
            <p:nvPicPr>
              <p:cNvPr id="13" name="Picture 2"/>
              <p:cNvPicPr>
                <a:picLocks noChangeAspect="1" noChangeArrowheads="1"/>
              </p:cNvPicPr>
              <p:nvPr/>
            </p:nvPicPr>
            <p:blipFill>
              <a:blip r:embed="rId4" cstate="print"/>
              <a:srcRect t="49748"/>
              <a:stretch>
                <a:fillRect/>
              </a:stretch>
            </p:blipFill>
            <p:spPr bwMode="auto">
              <a:xfrm>
                <a:off x="4724397" y="2740867"/>
                <a:ext cx="4311396" cy="2864677"/>
              </a:xfrm>
              <a:prstGeom prst="rect">
                <a:avLst/>
              </a:prstGeom>
              <a:noFill/>
              <a:ln w="9525">
                <a:noFill/>
                <a:miter lim="800000"/>
                <a:headEnd/>
                <a:tailEnd/>
              </a:ln>
            </p:spPr>
          </p:pic>
          <p:sp>
            <p:nvSpPr>
              <p:cNvPr id="8" name="Rectangle 7"/>
              <p:cNvSpPr/>
              <p:nvPr/>
            </p:nvSpPr>
            <p:spPr>
              <a:xfrm>
                <a:off x="4648200" y="1809692"/>
                <a:ext cx="3683830" cy="400110"/>
              </a:xfrm>
              <a:prstGeom prst="rect">
                <a:avLst/>
              </a:prstGeom>
            </p:spPr>
            <p:txBody>
              <a:bodyPr wrap="none">
                <a:spAutoFit/>
              </a:bodyPr>
              <a:lstStyle/>
              <a:p>
                <a:pPr algn="r"/>
                <a:r>
                  <a:rPr lang="en-US" sz="2000" dirty="0" smtClean="0"/>
                  <a:t> Duke FACE, McCarthy et al. 2010</a:t>
                </a:r>
                <a:endParaRPr lang="en-US" sz="2000" dirty="0"/>
              </a:p>
            </p:txBody>
          </p:sp>
          <p:sp>
            <p:nvSpPr>
              <p:cNvPr id="14" name="TextBox 13"/>
              <p:cNvSpPr txBox="1"/>
              <p:nvPr/>
            </p:nvSpPr>
            <p:spPr>
              <a:xfrm>
                <a:off x="5867397" y="5574268"/>
                <a:ext cx="2667000" cy="369332"/>
              </a:xfrm>
              <a:prstGeom prst="rect">
                <a:avLst/>
              </a:prstGeom>
              <a:noFill/>
            </p:spPr>
            <p:txBody>
              <a:bodyPr wrap="square" rtlCol="0">
                <a:spAutoFit/>
              </a:bodyPr>
              <a:lstStyle/>
              <a:p>
                <a:pPr algn="ctr"/>
                <a:r>
                  <a:rPr lang="en-US" dirty="0" smtClean="0"/>
                  <a:t>Water availability</a:t>
                </a:r>
                <a:endParaRPr lang="en-US" dirty="0"/>
              </a:p>
            </p:txBody>
          </p:sp>
          <p:sp>
            <p:nvSpPr>
              <p:cNvPr id="19" name="TextBox 18"/>
              <p:cNvSpPr txBox="1"/>
              <p:nvPr/>
            </p:nvSpPr>
            <p:spPr>
              <a:xfrm>
                <a:off x="6781797" y="4394537"/>
                <a:ext cx="1828800" cy="646331"/>
              </a:xfrm>
              <a:prstGeom prst="rect">
                <a:avLst/>
              </a:prstGeom>
              <a:noFill/>
            </p:spPr>
            <p:txBody>
              <a:bodyPr wrap="square" rtlCol="0">
                <a:spAutoFit/>
              </a:bodyPr>
              <a:lstStyle/>
              <a:p>
                <a:r>
                  <a:rPr lang="en-US" dirty="0" smtClean="0"/>
                  <a:t>Ambient CO</a:t>
                </a:r>
                <a:r>
                  <a:rPr lang="en-US" baseline="-25000" dirty="0" smtClean="0"/>
                  <a:t>2</a:t>
                </a:r>
              </a:p>
              <a:p>
                <a:r>
                  <a:rPr lang="en-US" dirty="0" smtClean="0"/>
                  <a:t>Enhanced CO</a:t>
                </a:r>
                <a:r>
                  <a:rPr lang="en-US" baseline="-25000" dirty="0" smtClean="0"/>
                  <a:t>2</a:t>
                </a:r>
              </a:p>
            </p:txBody>
          </p:sp>
          <p:cxnSp>
            <p:nvCxnSpPr>
              <p:cNvPr id="21" name="Straight Arrow Connector 20"/>
              <p:cNvCxnSpPr/>
              <p:nvPr/>
            </p:nvCxnSpPr>
            <p:spPr>
              <a:xfrm flipH="1">
                <a:off x="6553197" y="4583668"/>
                <a:ext cx="2286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553197" y="4812268"/>
                <a:ext cx="2286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867397" y="5574268"/>
                <a:ext cx="2667000" cy="369332"/>
              </a:xfrm>
              <a:prstGeom prst="rect">
                <a:avLst/>
              </a:prstGeom>
              <a:noFill/>
            </p:spPr>
            <p:txBody>
              <a:bodyPr wrap="square" rtlCol="0">
                <a:spAutoFit/>
              </a:bodyPr>
              <a:lstStyle/>
              <a:p>
                <a:pPr algn="ctr"/>
                <a:r>
                  <a:rPr lang="en-US" dirty="0" smtClean="0"/>
                  <a:t>Water availability</a:t>
                </a:r>
                <a:endParaRPr lang="en-US" dirty="0"/>
              </a:p>
            </p:txBody>
          </p:sp>
          <p:cxnSp>
            <p:nvCxnSpPr>
              <p:cNvPr id="35" name="Straight Arrow Connector 34"/>
              <p:cNvCxnSpPr/>
              <p:nvPr/>
            </p:nvCxnSpPr>
            <p:spPr>
              <a:xfrm flipH="1">
                <a:off x="6553197" y="4583668"/>
                <a:ext cx="2286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553197" y="4812268"/>
                <a:ext cx="2286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797469" y="3190698"/>
                <a:ext cx="1143000" cy="369332"/>
              </a:xfrm>
              <a:prstGeom prst="rect">
                <a:avLst/>
              </a:prstGeom>
              <a:noFill/>
            </p:spPr>
            <p:txBody>
              <a:bodyPr wrap="square" rtlCol="0">
                <a:spAutoFit/>
              </a:bodyPr>
              <a:lstStyle/>
              <a:p>
                <a:r>
                  <a:rPr lang="en-US" dirty="0" smtClean="0">
                    <a:solidFill>
                      <a:srgbClr val="FF0000"/>
                    </a:solidFill>
                  </a:rPr>
                  <a:t>CO</a:t>
                </a:r>
                <a:r>
                  <a:rPr lang="en-US" baseline="-25000" dirty="0" smtClean="0">
                    <a:solidFill>
                      <a:srgbClr val="FF0000"/>
                    </a:solidFill>
                  </a:rPr>
                  <a:t>2 </a:t>
                </a:r>
                <a:r>
                  <a:rPr lang="en-US" dirty="0" smtClean="0">
                    <a:solidFill>
                      <a:srgbClr val="FF0000"/>
                    </a:solidFill>
                  </a:rPr>
                  <a:t>effect</a:t>
                </a:r>
                <a:endParaRPr lang="en-US" dirty="0">
                  <a:solidFill>
                    <a:srgbClr val="FF0000"/>
                  </a:solidFill>
                </a:endParaRPr>
              </a:p>
            </p:txBody>
          </p:sp>
        </p:grpSp>
        <p:sp>
          <p:nvSpPr>
            <p:cNvPr id="77" name="Rectangle 76"/>
            <p:cNvSpPr/>
            <p:nvPr/>
          </p:nvSpPr>
          <p:spPr>
            <a:xfrm>
              <a:off x="10515600" y="5334000"/>
              <a:ext cx="312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124632" y="6312932"/>
            <a:ext cx="7010403" cy="369332"/>
          </a:xfrm>
          <a:prstGeom prst="rect">
            <a:avLst/>
          </a:prstGeom>
          <a:noFill/>
        </p:spPr>
        <p:txBody>
          <a:bodyPr wrap="square" rtlCol="0">
            <a:spAutoFit/>
          </a:bodyPr>
          <a:lstStyle/>
          <a:p>
            <a:r>
              <a:rPr lang="en-US" dirty="0" smtClean="0"/>
              <a:t>Similar results in other FACE experiments (</a:t>
            </a:r>
            <a:r>
              <a:rPr lang="en-US" dirty="0" err="1" smtClean="0"/>
              <a:t>Norby</a:t>
            </a:r>
            <a:r>
              <a:rPr lang="en-US" dirty="0" smtClean="0"/>
              <a:t> et al. 2011 (review))</a:t>
            </a:r>
            <a:endParaRPr lang="en-US" dirty="0"/>
          </a:p>
        </p:txBody>
      </p:sp>
      <p:pic>
        <p:nvPicPr>
          <p:cNvPr id="40" name="Picture 2" descr="http://www.bnl.gov/face/images/main_sm.jpg"/>
          <p:cNvPicPr>
            <a:picLocks noChangeAspect="1" noChangeArrowheads="1"/>
          </p:cNvPicPr>
          <p:nvPr/>
        </p:nvPicPr>
        <p:blipFill>
          <a:blip r:embed="rId5" cstate="print"/>
          <a:srcRect/>
          <a:stretch>
            <a:fillRect/>
          </a:stretch>
        </p:blipFill>
        <p:spPr bwMode="auto">
          <a:xfrm>
            <a:off x="5867400" y="1371600"/>
            <a:ext cx="2684618" cy="1752600"/>
          </a:xfrm>
          <a:prstGeom prst="rect">
            <a:avLst/>
          </a:prstGeom>
          <a:noFill/>
        </p:spPr>
      </p:pic>
      <p:sp>
        <p:nvSpPr>
          <p:cNvPr id="41" name="Oval 40"/>
          <p:cNvSpPr/>
          <p:nvPr/>
        </p:nvSpPr>
        <p:spPr>
          <a:xfrm>
            <a:off x="6248400" y="426720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248400" y="387096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p:cNvCxnSpPr/>
          <p:nvPr/>
        </p:nvCxnSpPr>
        <p:spPr>
          <a:xfrm flipV="1">
            <a:off x="4678680" y="2710934"/>
            <a:ext cx="0" cy="1846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6553200" y="4064269"/>
            <a:ext cx="1828800" cy="369332"/>
          </a:xfrm>
          <a:prstGeom prst="rect">
            <a:avLst/>
          </a:prstGeom>
          <a:noFill/>
        </p:spPr>
        <p:txBody>
          <a:bodyPr wrap="square" rtlCol="0">
            <a:spAutoFit/>
          </a:bodyPr>
          <a:lstStyle/>
          <a:p>
            <a:r>
              <a:rPr lang="en-US" dirty="0" smtClean="0"/>
              <a:t>Ambient CO</a:t>
            </a:r>
            <a:r>
              <a:rPr lang="en-US" baseline="-25000" dirty="0" smtClean="0"/>
              <a:t>2</a:t>
            </a:r>
          </a:p>
        </p:txBody>
      </p:sp>
      <p:sp>
        <p:nvSpPr>
          <p:cNvPr id="107" name="TextBox 106"/>
          <p:cNvSpPr txBox="1"/>
          <p:nvPr/>
        </p:nvSpPr>
        <p:spPr>
          <a:xfrm>
            <a:off x="6477000" y="3624981"/>
            <a:ext cx="1828800" cy="369332"/>
          </a:xfrm>
          <a:prstGeom prst="rect">
            <a:avLst/>
          </a:prstGeom>
          <a:noFill/>
        </p:spPr>
        <p:txBody>
          <a:bodyPr wrap="square" rtlCol="0">
            <a:spAutoFit/>
          </a:bodyPr>
          <a:lstStyle/>
          <a:p>
            <a:r>
              <a:rPr lang="en-US" dirty="0" smtClean="0"/>
              <a:t>Enhanced CO</a:t>
            </a:r>
            <a:r>
              <a:rPr lang="en-US" baseline="-25000" dirty="0" smtClean="0"/>
              <a:t>2</a:t>
            </a:r>
          </a:p>
        </p:txBody>
      </p:sp>
      <p:cxnSp>
        <p:nvCxnSpPr>
          <p:cNvPr id="132" name="Straight Arrow Connector 131"/>
          <p:cNvCxnSpPr/>
          <p:nvPr/>
        </p:nvCxnSpPr>
        <p:spPr>
          <a:xfrm flipH="1">
            <a:off x="2270760" y="3505200"/>
            <a:ext cx="15240" cy="1802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057400" y="2286000"/>
            <a:ext cx="2895600" cy="2362200"/>
            <a:chOff x="2133600" y="2286000"/>
            <a:chExt cx="2895600" cy="2362200"/>
          </a:xfrm>
        </p:grpSpPr>
        <p:sp>
          <p:nvSpPr>
            <p:cNvPr id="100" name="Rectangle 99"/>
            <p:cNvSpPr/>
            <p:nvPr/>
          </p:nvSpPr>
          <p:spPr>
            <a:xfrm>
              <a:off x="2133600" y="2286000"/>
              <a:ext cx="2895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2362200" y="3032760"/>
              <a:ext cx="1920240" cy="1070372"/>
              <a:chOff x="2362200" y="3032760"/>
              <a:chExt cx="1920240" cy="1070372"/>
            </a:xfrm>
          </p:grpSpPr>
          <p:sp>
            <p:nvSpPr>
              <p:cNvPr id="123" name="Oval 122"/>
              <p:cNvSpPr/>
              <p:nvPr/>
            </p:nvSpPr>
            <p:spPr>
              <a:xfrm>
                <a:off x="2362200" y="382524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362200" y="342900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2880360" y="359664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880360" y="327660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489960" y="329184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489960" y="310896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191000" y="3185160"/>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4191000" y="303276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590800" y="3733800"/>
                <a:ext cx="1663285" cy="369332"/>
              </a:xfrm>
              <a:prstGeom prst="rect">
                <a:avLst/>
              </a:prstGeom>
              <a:noFill/>
            </p:spPr>
            <p:txBody>
              <a:bodyPr wrap="square" rtlCol="0">
                <a:spAutoFit/>
              </a:bodyPr>
              <a:lstStyle/>
              <a:p>
                <a:r>
                  <a:rPr lang="en-US" dirty="0" smtClean="0">
                    <a:solidFill>
                      <a:srgbClr val="FF0000"/>
                    </a:solidFill>
                  </a:rPr>
                  <a:t>CO</a:t>
                </a:r>
                <a:r>
                  <a:rPr lang="en-US" baseline="-25000" dirty="0" smtClean="0">
                    <a:solidFill>
                      <a:srgbClr val="FF0000"/>
                    </a:solidFill>
                  </a:rPr>
                  <a:t>2</a:t>
                </a:r>
                <a:r>
                  <a:rPr lang="en-US" dirty="0" smtClean="0">
                    <a:solidFill>
                      <a:srgbClr val="FF0000"/>
                    </a:solidFill>
                  </a:rPr>
                  <a:t> effect</a:t>
                </a:r>
                <a:endParaRPr lang="en-US" dirty="0">
                  <a:solidFill>
                    <a:srgbClr val="FF0000"/>
                  </a:solidFill>
                </a:endParaRPr>
              </a:p>
            </p:txBody>
          </p:sp>
          <p:cxnSp>
            <p:nvCxnSpPr>
              <p:cNvPr id="51" name="Straight Arrow Connector 50"/>
              <p:cNvCxnSpPr>
                <a:stCxn id="123" idx="2"/>
              </p:cNvCxnSpPr>
              <p:nvPr/>
            </p:nvCxnSpPr>
            <p:spPr>
              <a:xfrm flipV="1">
                <a:off x="2362200" y="3474720"/>
                <a:ext cx="0" cy="396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4128191" y="3048002"/>
                <a:ext cx="0" cy="1523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0379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r\FarriorO1\Farrior O1 Pictures\Fieldwork pics\2011 Pics\WVBR SP2 T3.JPG"/>
          <p:cNvPicPr>
            <a:picLocks noChangeAspect="1" noChangeArrowheads="1"/>
          </p:cNvPicPr>
          <p:nvPr/>
        </p:nvPicPr>
        <p:blipFill>
          <a:blip r:embed="rId3" cstate="print"/>
          <a:srcRect/>
          <a:stretch>
            <a:fillRect/>
          </a:stretch>
        </p:blipFill>
        <p:spPr bwMode="auto">
          <a:xfrm>
            <a:off x="38100" y="3914775"/>
            <a:ext cx="3924300" cy="2943225"/>
          </a:xfrm>
          <a:prstGeom prst="rect">
            <a:avLst/>
          </a:prstGeom>
          <a:noFill/>
        </p:spPr>
      </p:pic>
      <p:pic>
        <p:nvPicPr>
          <p:cNvPr id="2051" name="Picture 3" descr="C:\usr\FarriorO1\Farrior O1 Pictures\Fieldwork pics\2011 Pics\plot pictures\IASM17 1E.JPG"/>
          <p:cNvPicPr>
            <a:picLocks noChangeAspect="1" noChangeArrowheads="1"/>
          </p:cNvPicPr>
          <p:nvPr/>
        </p:nvPicPr>
        <p:blipFill>
          <a:blip r:embed="rId4" cstate="print"/>
          <a:srcRect/>
          <a:stretch>
            <a:fillRect/>
          </a:stretch>
        </p:blipFill>
        <p:spPr bwMode="auto">
          <a:xfrm>
            <a:off x="4724400" y="1066800"/>
            <a:ext cx="4419600" cy="3314700"/>
          </a:xfrm>
          <a:prstGeom prst="rect">
            <a:avLst/>
          </a:prstGeom>
          <a:noFill/>
        </p:spPr>
      </p:pic>
      <p:sp>
        <p:nvSpPr>
          <p:cNvPr id="6" name="TextBox 5"/>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What are we missing?</a:t>
            </a:r>
          </a:p>
        </p:txBody>
      </p:sp>
      <p:cxnSp>
        <p:nvCxnSpPr>
          <p:cNvPr id="8" name="Straight Arrow Connector 7"/>
          <p:cNvCxnSpPr>
            <a:stCxn id="2050" idx="3"/>
            <a:endCxn id="2051" idx="1"/>
          </p:cNvCxnSpPr>
          <p:nvPr/>
        </p:nvCxnSpPr>
        <p:spPr>
          <a:xfrm flipV="1">
            <a:off x="3962400" y="2724150"/>
            <a:ext cx="762000" cy="2662238"/>
          </a:xfrm>
          <a:prstGeom prst="straightConnector1">
            <a:avLst/>
          </a:prstGeom>
          <a:ln w="603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701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3352800" y="1676400"/>
            <a:ext cx="3429000" cy="4495800"/>
            <a:chOff x="3276600" y="1143000"/>
            <a:chExt cx="4281577" cy="5715000"/>
          </a:xfrm>
        </p:grpSpPr>
        <p:grpSp>
          <p:nvGrpSpPr>
            <p:cNvPr id="3" name="Group 19"/>
            <p:cNvGrpSpPr/>
            <p:nvPr/>
          </p:nvGrpSpPr>
          <p:grpSpPr>
            <a:xfrm>
              <a:off x="3276600" y="1143000"/>
              <a:ext cx="4052977" cy="5715000"/>
              <a:chOff x="3276600" y="1143000"/>
              <a:chExt cx="4052977" cy="5715000"/>
            </a:xfrm>
          </p:grpSpPr>
          <p:pic>
            <p:nvPicPr>
              <p:cNvPr id="4" name="Picture 3" descr="C:\usr\Farrior - O1\2011 Fieldwork pics\DSCN1489.JPG"/>
              <p:cNvPicPr>
                <a:picLocks noChangeAspect="1" noChangeArrowheads="1"/>
              </p:cNvPicPr>
              <p:nvPr/>
            </p:nvPicPr>
            <p:blipFill>
              <a:blip r:embed="rId3" cstate="print"/>
              <a:srcRect l="48462" t="33846" r="30769" b="43077"/>
              <a:stretch>
                <a:fillRect/>
              </a:stretch>
            </p:blipFill>
            <p:spPr bwMode="auto">
              <a:xfrm>
                <a:off x="3294907" y="1143000"/>
                <a:ext cx="2095166" cy="1687068"/>
              </a:xfrm>
              <a:prstGeom prst="rect">
                <a:avLst/>
              </a:prstGeom>
              <a:noFill/>
            </p:spPr>
          </p:pic>
          <p:pic>
            <p:nvPicPr>
              <p:cNvPr id="5" name="Picture 4" descr="C:\usr\Farrior - O1\2011 Fieldwork pics\IMG_0653.JPG"/>
              <p:cNvPicPr>
                <a:picLocks noChangeAspect="1" noChangeArrowheads="1"/>
              </p:cNvPicPr>
              <p:nvPr/>
            </p:nvPicPr>
            <p:blipFill>
              <a:blip r:embed="rId4" cstate="print"/>
              <a:srcRect l="14683" t="28680" r="71302" b="55452"/>
              <a:stretch>
                <a:fillRect/>
              </a:stretch>
            </p:blipFill>
            <p:spPr bwMode="auto">
              <a:xfrm>
                <a:off x="3276600" y="3067398"/>
                <a:ext cx="2121091" cy="1740370"/>
              </a:xfrm>
              <a:prstGeom prst="rect">
                <a:avLst/>
              </a:prstGeom>
              <a:noFill/>
            </p:spPr>
          </p:pic>
          <p:pic>
            <p:nvPicPr>
              <p:cNvPr id="6" name="Picture 2" descr="C:\Users\cfarrior\Desktop\Smart Pot Fine roots.jpg"/>
              <p:cNvPicPr>
                <a:picLocks noChangeAspect="1" noChangeArrowheads="1"/>
              </p:cNvPicPr>
              <p:nvPr/>
            </p:nvPicPr>
            <p:blipFill>
              <a:blip r:embed="rId5" cstate="print"/>
              <a:srcRect l="34062" t="43750" r="30313" b="15000"/>
              <a:stretch>
                <a:fillRect/>
              </a:stretch>
            </p:blipFill>
            <p:spPr bwMode="auto">
              <a:xfrm>
                <a:off x="3276601" y="5076456"/>
                <a:ext cx="2123102" cy="1781544"/>
              </a:xfrm>
              <a:prstGeom prst="rect">
                <a:avLst/>
              </a:prstGeom>
              <a:noFill/>
            </p:spPr>
          </p:pic>
          <p:sp>
            <p:nvSpPr>
              <p:cNvPr id="7" name="TextBox 6"/>
              <p:cNvSpPr txBox="1"/>
              <p:nvPr/>
            </p:nvSpPr>
            <p:spPr>
              <a:xfrm>
                <a:off x="3840192" y="6077811"/>
                <a:ext cx="1408981" cy="665110"/>
              </a:xfrm>
              <a:prstGeom prst="rect">
                <a:avLst/>
              </a:prstGeom>
              <a:solidFill>
                <a:schemeClr val="bg1">
                  <a:lumMod val="50000"/>
                  <a:alpha val="80000"/>
                </a:schemeClr>
              </a:solidFill>
            </p:spPr>
            <p:txBody>
              <a:bodyPr wrap="square" rtlCol="0">
                <a:spAutoFit/>
              </a:bodyPr>
              <a:lstStyle/>
              <a:p>
                <a:pPr algn="r"/>
                <a:r>
                  <a:rPr lang="en-US" sz="1400" b="1" dirty="0" smtClean="0">
                    <a:solidFill>
                      <a:schemeClr val="bg1"/>
                    </a:solidFill>
                  </a:rPr>
                  <a:t>Fine roots (R)</a:t>
                </a:r>
                <a:endParaRPr lang="en-US" sz="1400" b="1" dirty="0">
                  <a:solidFill>
                    <a:schemeClr val="bg1"/>
                  </a:solidFill>
                </a:endParaRPr>
              </a:p>
            </p:txBody>
          </p:sp>
          <p:sp>
            <p:nvSpPr>
              <p:cNvPr id="8" name="TextBox 7"/>
              <p:cNvSpPr txBox="1"/>
              <p:nvPr/>
            </p:nvSpPr>
            <p:spPr>
              <a:xfrm>
                <a:off x="4192439" y="2149345"/>
                <a:ext cx="1056736" cy="665110"/>
              </a:xfrm>
              <a:prstGeom prst="rect">
                <a:avLst/>
              </a:prstGeom>
              <a:solidFill>
                <a:schemeClr val="bg1">
                  <a:lumMod val="50000"/>
                  <a:alpha val="80000"/>
                </a:schemeClr>
              </a:solidFill>
            </p:spPr>
            <p:txBody>
              <a:bodyPr wrap="square" rtlCol="0">
                <a:spAutoFit/>
              </a:bodyPr>
              <a:lstStyle/>
              <a:p>
                <a:pPr algn="r"/>
                <a:r>
                  <a:rPr lang="en-US" sz="1400" b="1" dirty="0" smtClean="0">
                    <a:solidFill>
                      <a:schemeClr val="bg1"/>
                    </a:solidFill>
                  </a:rPr>
                  <a:t>Leaves (L) </a:t>
                </a:r>
                <a:endParaRPr lang="en-US" sz="1400" b="1" baseline="-25000" dirty="0">
                  <a:solidFill>
                    <a:schemeClr val="bg1"/>
                  </a:solidFill>
                </a:endParaRPr>
              </a:p>
            </p:txBody>
          </p:sp>
          <p:sp>
            <p:nvSpPr>
              <p:cNvPr id="9" name="TextBox 8"/>
              <p:cNvSpPr txBox="1"/>
              <p:nvPr/>
            </p:nvSpPr>
            <p:spPr>
              <a:xfrm>
                <a:off x="4245635" y="3657600"/>
                <a:ext cx="1056736" cy="938980"/>
              </a:xfrm>
              <a:prstGeom prst="rect">
                <a:avLst/>
              </a:prstGeom>
              <a:solidFill>
                <a:schemeClr val="bg1">
                  <a:lumMod val="50000"/>
                  <a:alpha val="80000"/>
                </a:schemeClr>
              </a:solidFill>
            </p:spPr>
            <p:txBody>
              <a:bodyPr wrap="square" rtlCol="0">
                <a:spAutoFit/>
              </a:bodyPr>
              <a:lstStyle/>
              <a:p>
                <a:pPr algn="r"/>
                <a:r>
                  <a:rPr lang="en-US" sz="1400" b="1" dirty="0" smtClean="0">
                    <a:solidFill>
                      <a:schemeClr val="bg1"/>
                    </a:solidFill>
                  </a:rPr>
                  <a:t>Woody biomass (W)</a:t>
                </a:r>
                <a:endParaRPr lang="en-US" sz="1400" b="1" dirty="0">
                  <a:solidFill>
                    <a:schemeClr val="bg1"/>
                  </a:solidFill>
                </a:endParaRPr>
              </a:p>
            </p:txBody>
          </p:sp>
          <p:sp>
            <p:nvSpPr>
              <p:cNvPr id="10" name="Circular Arrow 9"/>
              <p:cNvSpPr/>
              <p:nvPr/>
            </p:nvSpPr>
            <p:spPr>
              <a:xfrm>
                <a:off x="5486400" y="1676400"/>
                <a:ext cx="731520" cy="731520"/>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1" name="Circular Arrow 10"/>
              <p:cNvSpPr/>
              <p:nvPr/>
            </p:nvSpPr>
            <p:spPr>
              <a:xfrm rot="10800000">
                <a:off x="5486400" y="1828800"/>
                <a:ext cx="731520" cy="731520"/>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2" name="Circular Arrow 11"/>
              <p:cNvSpPr/>
              <p:nvPr/>
            </p:nvSpPr>
            <p:spPr>
              <a:xfrm>
                <a:off x="5486400" y="5638800"/>
                <a:ext cx="914400" cy="914400"/>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3" name="Circular Arrow 12"/>
              <p:cNvSpPr/>
              <p:nvPr/>
            </p:nvSpPr>
            <p:spPr>
              <a:xfrm rot="10800000">
                <a:off x="5486400" y="5791199"/>
                <a:ext cx="914400" cy="914400"/>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4" name="Circular Arrow 13"/>
              <p:cNvSpPr/>
              <p:nvPr/>
            </p:nvSpPr>
            <p:spPr>
              <a:xfrm>
                <a:off x="5334001" y="2971800"/>
                <a:ext cx="1828800" cy="1828800"/>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 name="Circular Arrow 14"/>
              <p:cNvSpPr/>
              <p:nvPr/>
            </p:nvSpPr>
            <p:spPr>
              <a:xfrm rot="10800000">
                <a:off x="5334001" y="3124200"/>
                <a:ext cx="1828800" cy="1828800"/>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6" name="TextBox 15"/>
              <p:cNvSpPr txBox="1"/>
              <p:nvPr/>
            </p:nvSpPr>
            <p:spPr>
              <a:xfrm>
                <a:off x="5638800" y="1905000"/>
                <a:ext cx="1690777" cy="430365"/>
              </a:xfrm>
              <a:prstGeom prst="rect">
                <a:avLst/>
              </a:prstGeom>
              <a:noFill/>
            </p:spPr>
            <p:txBody>
              <a:bodyPr wrap="square" rtlCol="0">
                <a:spAutoFit/>
              </a:bodyPr>
              <a:lstStyle/>
              <a:p>
                <a:r>
                  <a:rPr lang="en-US" sz="1600" dirty="0" smtClean="0"/>
                  <a:t>~1 year</a:t>
                </a:r>
                <a:endParaRPr lang="en-US" sz="1600" dirty="0"/>
              </a:p>
            </p:txBody>
          </p:sp>
        </p:grpSp>
        <p:sp>
          <p:nvSpPr>
            <p:cNvPr id="17" name="TextBox 16"/>
            <p:cNvSpPr txBox="1"/>
            <p:nvPr/>
          </p:nvSpPr>
          <p:spPr>
            <a:xfrm>
              <a:off x="5638801" y="3733800"/>
              <a:ext cx="1919376" cy="430365"/>
            </a:xfrm>
            <a:prstGeom prst="rect">
              <a:avLst/>
            </a:prstGeom>
            <a:noFill/>
          </p:spPr>
          <p:txBody>
            <a:bodyPr wrap="square" rtlCol="0">
              <a:spAutoFit/>
            </a:bodyPr>
            <a:lstStyle/>
            <a:p>
              <a:r>
                <a:rPr lang="en-US" sz="1600" dirty="0" smtClean="0"/>
                <a:t>~100 years</a:t>
              </a:r>
              <a:endParaRPr lang="en-US" sz="1600" dirty="0"/>
            </a:p>
          </p:txBody>
        </p:sp>
        <p:sp>
          <p:nvSpPr>
            <p:cNvPr id="18" name="TextBox 17"/>
            <p:cNvSpPr txBox="1"/>
            <p:nvPr/>
          </p:nvSpPr>
          <p:spPr>
            <a:xfrm>
              <a:off x="5638801" y="5943600"/>
              <a:ext cx="1913626" cy="430365"/>
            </a:xfrm>
            <a:prstGeom prst="rect">
              <a:avLst/>
            </a:prstGeom>
            <a:noFill/>
          </p:spPr>
          <p:txBody>
            <a:bodyPr wrap="square" rtlCol="0">
              <a:spAutoFit/>
            </a:bodyPr>
            <a:lstStyle/>
            <a:p>
              <a:r>
                <a:rPr lang="en-US" sz="1600" dirty="0" smtClean="0"/>
                <a:t>~ 2 years</a:t>
              </a:r>
              <a:endParaRPr lang="en-US" sz="1600" dirty="0"/>
            </a:p>
          </p:txBody>
        </p:sp>
      </p:grpSp>
      <p:sp>
        <p:nvSpPr>
          <p:cNvPr id="19" name="TextBox 18"/>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Changes in allocation patterns have large effects on carbon storage</a:t>
            </a:r>
            <a:endParaRPr lang="en-US" sz="3200" dirty="0">
              <a:solidFill>
                <a:schemeClr val="bg1"/>
              </a:solidFill>
            </a:endParaRPr>
          </a:p>
        </p:txBody>
      </p:sp>
      <p:sp>
        <p:nvSpPr>
          <p:cNvPr id="21" name="TextBox 20"/>
          <p:cNvSpPr txBox="1"/>
          <p:nvPr/>
        </p:nvSpPr>
        <p:spPr>
          <a:xfrm>
            <a:off x="4800600" y="1371600"/>
            <a:ext cx="1828800" cy="400110"/>
          </a:xfrm>
          <a:prstGeom prst="rect">
            <a:avLst/>
          </a:prstGeom>
          <a:noFill/>
        </p:spPr>
        <p:txBody>
          <a:bodyPr wrap="square" rtlCol="0">
            <a:spAutoFit/>
          </a:bodyPr>
          <a:lstStyle/>
          <a:p>
            <a:pPr algn="ctr"/>
            <a:r>
              <a:rPr lang="en-US" sz="2000" dirty="0" smtClean="0"/>
              <a:t>Residence time</a:t>
            </a:r>
            <a:endParaRPr lang="en-US" sz="2000" dirty="0"/>
          </a:p>
        </p:txBody>
      </p:sp>
      <p:pic>
        <p:nvPicPr>
          <p:cNvPr id="24" name="Picture 2" descr="C:\usr\FarriorO1\Farrior O1 Pictures\Fieldwork pics\2011 Pics\WVBR SP2 T3.JPG"/>
          <p:cNvPicPr>
            <a:picLocks noChangeAspect="1" noChangeArrowheads="1"/>
          </p:cNvPicPr>
          <p:nvPr/>
        </p:nvPicPr>
        <p:blipFill>
          <a:blip r:embed="rId6" cstate="print"/>
          <a:srcRect/>
          <a:stretch>
            <a:fillRect/>
          </a:stretch>
        </p:blipFill>
        <p:spPr bwMode="auto">
          <a:xfrm>
            <a:off x="0" y="5081588"/>
            <a:ext cx="2368549" cy="1776412"/>
          </a:xfrm>
          <a:prstGeom prst="rect">
            <a:avLst/>
          </a:prstGeom>
          <a:noFill/>
        </p:spPr>
      </p:pic>
      <p:cxnSp>
        <p:nvCxnSpPr>
          <p:cNvPr id="28" name="Straight Arrow Connector 27"/>
          <p:cNvCxnSpPr/>
          <p:nvPr/>
        </p:nvCxnSpPr>
        <p:spPr>
          <a:xfrm flipV="1">
            <a:off x="2362200" y="3962400"/>
            <a:ext cx="914400" cy="1771650"/>
          </a:xfrm>
          <a:prstGeom prst="straightConnector1">
            <a:avLst/>
          </a:prstGeom>
          <a:ln w="603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905000" y="4038600"/>
            <a:ext cx="1295400" cy="923330"/>
          </a:xfrm>
          <a:prstGeom prst="rect">
            <a:avLst/>
          </a:prstGeom>
          <a:noFill/>
        </p:spPr>
        <p:txBody>
          <a:bodyPr wrap="square" rtlCol="0">
            <a:spAutoFit/>
          </a:bodyPr>
          <a:lstStyle/>
          <a:p>
            <a:r>
              <a:rPr lang="en-US" dirty="0" smtClean="0"/>
              <a:t>Individual allocation patterns</a:t>
            </a:r>
            <a:endParaRPr lang="en-US" dirty="0"/>
          </a:p>
        </p:txBody>
      </p:sp>
      <p:pic>
        <p:nvPicPr>
          <p:cNvPr id="25" name="Picture 3" descr="C:\usr\FarriorO1\Farrior O1 Pictures\Fieldwork pics\2011 Pics\plot pictures\IASM17 1E.JPG"/>
          <p:cNvPicPr>
            <a:picLocks noChangeAspect="1" noChangeArrowheads="1"/>
          </p:cNvPicPr>
          <p:nvPr/>
        </p:nvPicPr>
        <p:blipFill>
          <a:blip r:embed="rId7" cstate="print"/>
          <a:srcRect/>
          <a:stretch>
            <a:fillRect/>
          </a:stretch>
        </p:blipFill>
        <p:spPr bwMode="auto">
          <a:xfrm>
            <a:off x="6629400" y="990600"/>
            <a:ext cx="2667492" cy="2000619"/>
          </a:xfrm>
          <a:prstGeom prst="rect">
            <a:avLst/>
          </a:prstGeom>
          <a:noFill/>
        </p:spPr>
      </p:pic>
      <p:cxnSp>
        <p:nvCxnSpPr>
          <p:cNvPr id="30" name="Straight Arrow Connector 29"/>
          <p:cNvCxnSpPr/>
          <p:nvPr/>
        </p:nvCxnSpPr>
        <p:spPr>
          <a:xfrm flipV="1">
            <a:off x="6553200" y="2895600"/>
            <a:ext cx="914400" cy="1771650"/>
          </a:xfrm>
          <a:prstGeom prst="straightConnector1">
            <a:avLst/>
          </a:prstGeom>
          <a:ln w="6032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696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371600"/>
            <a:ext cx="6629400" cy="553998"/>
          </a:xfrm>
          <a:prstGeom prst="rect">
            <a:avLst/>
          </a:prstGeom>
          <a:noFill/>
        </p:spPr>
        <p:txBody>
          <a:bodyPr wrap="square" rtlCol="0">
            <a:spAutoFit/>
          </a:bodyPr>
          <a:lstStyle/>
          <a:p>
            <a:r>
              <a:rPr lang="en-US" sz="3000" dirty="0" smtClean="0"/>
              <a:t>Individual trees</a:t>
            </a:r>
          </a:p>
        </p:txBody>
      </p:sp>
      <p:sp>
        <p:nvSpPr>
          <p:cNvPr id="16" name="Rectangle 15"/>
          <p:cNvSpPr/>
          <p:nvPr/>
        </p:nvSpPr>
        <p:spPr bwMode="auto">
          <a:xfrm>
            <a:off x="2596092" y="3882025"/>
            <a:ext cx="635770" cy="1353339"/>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bwMode="auto">
          <a:xfrm>
            <a:off x="2205854" y="3012022"/>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8" name="Rectangle 17"/>
          <p:cNvSpPr/>
          <p:nvPr/>
        </p:nvSpPr>
        <p:spPr bwMode="auto">
          <a:xfrm>
            <a:off x="2205854" y="3302023"/>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9" name="Rectangle 18"/>
          <p:cNvSpPr/>
          <p:nvPr/>
        </p:nvSpPr>
        <p:spPr bwMode="auto">
          <a:xfrm>
            <a:off x="2205854" y="3592024"/>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cxnSp>
        <p:nvCxnSpPr>
          <p:cNvPr id="25" name="Straight Arrow Connector 24"/>
          <p:cNvCxnSpPr/>
          <p:nvPr/>
        </p:nvCxnSpPr>
        <p:spPr>
          <a:xfrm>
            <a:off x="4191672" y="3302023"/>
            <a:ext cx="0" cy="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0800000" flipV="1">
            <a:off x="2207840" y="5187029"/>
            <a:ext cx="1429789" cy="314169"/>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35" name="Rectangle 34"/>
          <p:cNvSpPr/>
          <p:nvPr/>
        </p:nvSpPr>
        <p:spPr>
          <a:xfrm rot="10800000" flipV="1">
            <a:off x="2207840" y="5477031"/>
            <a:ext cx="1429789" cy="314169"/>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6200" y="2971800"/>
            <a:ext cx="1752600" cy="461665"/>
          </a:xfrm>
          <a:prstGeom prst="rect">
            <a:avLst/>
          </a:prstGeom>
          <a:noFill/>
        </p:spPr>
        <p:txBody>
          <a:bodyPr wrap="square" rtlCol="0">
            <a:spAutoFit/>
          </a:bodyPr>
          <a:lstStyle/>
          <a:p>
            <a:r>
              <a:rPr lang="en-US" sz="2400" dirty="0" smtClean="0"/>
              <a:t>Leaves</a:t>
            </a:r>
            <a:endParaRPr lang="en-US" sz="2400" dirty="0"/>
          </a:p>
        </p:txBody>
      </p:sp>
      <p:sp>
        <p:nvSpPr>
          <p:cNvPr id="11" name="TextBox 10"/>
          <p:cNvSpPr txBox="1"/>
          <p:nvPr/>
        </p:nvSpPr>
        <p:spPr>
          <a:xfrm>
            <a:off x="76200" y="3962400"/>
            <a:ext cx="1524000" cy="830997"/>
          </a:xfrm>
          <a:prstGeom prst="rect">
            <a:avLst/>
          </a:prstGeom>
          <a:noFill/>
        </p:spPr>
        <p:txBody>
          <a:bodyPr wrap="square" rtlCol="0">
            <a:spAutoFit/>
          </a:bodyPr>
          <a:lstStyle/>
          <a:p>
            <a:r>
              <a:rPr lang="en-US" sz="2400" dirty="0" smtClean="0"/>
              <a:t>Woody biomass</a:t>
            </a:r>
            <a:endParaRPr lang="en-US" sz="2400" dirty="0"/>
          </a:p>
        </p:txBody>
      </p:sp>
      <p:sp>
        <p:nvSpPr>
          <p:cNvPr id="12" name="TextBox 11"/>
          <p:cNvSpPr txBox="1"/>
          <p:nvPr/>
        </p:nvSpPr>
        <p:spPr>
          <a:xfrm>
            <a:off x="76200" y="5213628"/>
            <a:ext cx="3124200" cy="461665"/>
          </a:xfrm>
          <a:prstGeom prst="rect">
            <a:avLst/>
          </a:prstGeom>
          <a:noFill/>
        </p:spPr>
        <p:txBody>
          <a:bodyPr wrap="square" rtlCol="0">
            <a:spAutoFit/>
          </a:bodyPr>
          <a:lstStyle/>
          <a:p>
            <a:r>
              <a:rPr lang="en-US" sz="2400" dirty="0" smtClean="0"/>
              <a:t>Fine roots</a:t>
            </a:r>
            <a:endParaRPr lang="en-US" sz="2400" dirty="0"/>
          </a:p>
        </p:txBody>
      </p:sp>
      <p:sp>
        <p:nvSpPr>
          <p:cNvPr id="44" name="TextBox 43"/>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Simplified plant physiology</a:t>
            </a:r>
          </a:p>
        </p:txBody>
      </p:sp>
      <p:sp>
        <p:nvSpPr>
          <p:cNvPr id="39" name="TextBox 38"/>
          <p:cNvSpPr txBox="1"/>
          <p:nvPr/>
        </p:nvSpPr>
        <p:spPr>
          <a:xfrm>
            <a:off x="5105400" y="2362200"/>
            <a:ext cx="4038600" cy="3108543"/>
          </a:xfrm>
          <a:prstGeom prst="rect">
            <a:avLst/>
          </a:prstGeom>
          <a:noFill/>
        </p:spPr>
        <p:txBody>
          <a:bodyPr wrap="square" rtlCol="0">
            <a:spAutoFit/>
          </a:bodyPr>
          <a:lstStyle/>
          <a:p>
            <a:endParaRPr lang="en-US" sz="2800" dirty="0" smtClean="0"/>
          </a:p>
          <a:p>
            <a:r>
              <a:rPr lang="en-US" sz="2800" i="1" dirty="0" smtClean="0"/>
              <a:t>Z</a:t>
            </a:r>
            <a:r>
              <a:rPr lang="en-US" sz="2800" dirty="0" smtClean="0"/>
              <a:t>, </a:t>
            </a:r>
            <a:r>
              <a:rPr lang="en-US" sz="2800" i="1" dirty="0" smtClean="0"/>
              <a:t>W</a:t>
            </a:r>
            <a:r>
              <a:rPr lang="en-US" sz="2800" dirty="0" smtClean="0"/>
              <a:t>, </a:t>
            </a:r>
            <a:r>
              <a:rPr lang="en-US" sz="2800" i="1" dirty="0" smtClean="0"/>
              <a:t>S</a:t>
            </a:r>
            <a:r>
              <a:rPr lang="en-US" sz="2800" dirty="0" smtClean="0"/>
              <a:t> all grow </a:t>
            </a:r>
            <a:r>
              <a:rPr lang="en-US" sz="2800" dirty="0" err="1" smtClean="0"/>
              <a:t>allometrically</a:t>
            </a:r>
            <a:r>
              <a:rPr lang="en-US" sz="2800" dirty="0" smtClean="0"/>
              <a:t> with diameter. </a:t>
            </a:r>
          </a:p>
          <a:p>
            <a:endParaRPr lang="en-US" sz="2800" dirty="0" smtClean="0"/>
          </a:p>
          <a:p>
            <a:r>
              <a:rPr lang="en-US" sz="2800" dirty="0" smtClean="0"/>
              <a:t>Diameter growth rate = f(resource availability, </a:t>
            </a:r>
            <a:r>
              <a:rPr lang="en-US" sz="2800" i="1" dirty="0" smtClean="0"/>
              <a:t>l</a:t>
            </a:r>
            <a:r>
              <a:rPr lang="en-US" sz="2800" dirty="0" smtClean="0"/>
              <a:t>, </a:t>
            </a:r>
            <a:r>
              <a:rPr lang="en-US" sz="2800" i="1" dirty="0" smtClean="0"/>
              <a:t>r</a:t>
            </a:r>
            <a:r>
              <a:rPr lang="en-US" sz="2800" dirty="0" smtClean="0"/>
              <a:t> )</a:t>
            </a:r>
            <a:endParaRPr lang="en-US" sz="2800" dirty="0"/>
          </a:p>
        </p:txBody>
      </p:sp>
      <p:pic>
        <p:nvPicPr>
          <p:cNvPr id="45" name="Picture 8"/>
          <p:cNvPicPr>
            <a:picLocks noChangeAspect="1" noChangeArrowheads="1"/>
          </p:cNvPicPr>
          <p:nvPr/>
        </p:nvPicPr>
        <p:blipFill>
          <a:blip r:embed="rId3" cstate="print"/>
          <a:srcRect t="69020" r="76257"/>
          <a:stretch>
            <a:fillRect/>
          </a:stretch>
        </p:blipFill>
        <p:spPr bwMode="auto">
          <a:xfrm>
            <a:off x="2672292" y="2327919"/>
            <a:ext cx="457199" cy="469074"/>
          </a:xfrm>
          <a:prstGeom prst="rect">
            <a:avLst/>
          </a:prstGeom>
          <a:noFill/>
          <a:ln w="9525">
            <a:noFill/>
            <a:miter lim="800000"/>
            <a:headEnd/>
            <a:tailEnd/>
          </a:ln>
        </p:spPr>
      </p:pic>
      <p:cxnSp>
        <p:nvCxnSpPr>
          <p:cNvPr id="46" name="Straight Arrow Connector 45"/>
          <p:cNvCxnSpPr/>
          <p:nvPr/>
        </p:nvCxnSpPr>
        <p:spPr>
          <a:xfrm flipV="1">
            <a:off x="3815291" y="3025593"/>
            <a:ext cx="0" cy="21336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519891" y="5159193"/>
            <a:ext cx="0" cy="6096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519891" y="3025593"/>
            <a:ext cx="0" cy="8382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215091" y="2720793"/>
            <a:ext cx="143256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3" name="Picture 7"/>
          <p:cNvPicPr>
            <a:picLocks noChangeAspect="1" noChangeArrowheads="1"/>
          </p:cNvPicPr>
          <p:nvPr/>
        </p:nvPicPr>
        <p:blipFill>
          <a:blip r:embed="rId4" cstate="print"/>
          <a:srcRect l="16666" t="7476" r="23333" b="62617"/>
          <a:stretch>
            <a:fillRect/>
          </a:stretch>
        </p:blipFill>
        <p:spPr bwMode="auto">
          <a:xfrm>
            <a:off x="2691341" y="4092393"/>
            <a:ext cx="438150" cy="389467"/>
          </a:xfrm>
          <a:prstGeom prst="rect">
            <a:avLst/>
          </a:prstGeom>
          <a:noFill/>
          <a:ln w="9525">
            <a:noFill/>
            <a:miter lim="800000"/>
            <a:headEnd/>
            <a:tailEnd/>
          </a:ln>
        </p:spPr>
      </p:pic>
      <p:cxnSp>
        <p:nvCxnSpPr>
          <p:cNvPr id="54" name="Straight Arrow Connector 53"/>
          <p:cNvCxnSpPr/>
          <p:nvPr/>
        </p:nvCxnSpPr>
        <p:spPr>
          <a:xfrm>
            <a:off x="2596091" y="4016193"/>
            <a:ext cx="6096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5" name="Picture 8"/>
          <p:cNvPicPr>
            <a:picLocks noChangeAspect="1" noChangeArrowheads="1"/>
          </p:cNvPicPr>
          <p:nvPr/>
        </p:nvPicPr>
        <p:blipFill>
          <a:blip r:embed="rId3" cstate="print"/>
          <a:srcRect l="1542" t="28235" r="78724" b="46667"/>
          <a:stretch>
            <a:fillRect/>
          </a:stretch>
        </p:blipFill>
        <p:spPr bwMode="auto">
          <a:xfrm>
            <a:off x="3053291" y="4625793"/>
            <a:ext cx="457200" cy="457200"/>
          </a:xfrm>
          <a:prstGeom prst="rect">
            <a:avLst/>
          </a:prstGeom>
          <a:noFill/>
          <a:ln w="9525">
            <a:noFill/>
            <a:miter lim="800000"/>
            <a:headEnd/>
            <a:tailEnd/>
          </a:ln>
        </p:spPr>
      </p:pic>
      <p:pic>
        <p:nvPicPr>
          <p:cNvPr id="56" name="Picture 8"/>
          <p:cNvPicPr>
            <a:picLocks noChangeAspect="1" noChangeArrowheads="1"/>
          </p:cNvPicPr>
          <p:nvPr/>
        </p:nvPicPr>
        <p:blipFill>
          <a:blip r:embed="rId3" cstate="print"/>
          <a:srcRect r="81191" b="71765"/>
          <a:stretch>
            <a:fillRect/>
          </a:stretch>
        </p:blipFill>
        <p:spPr bwMode="auto">
          <a:xfrm>
            <a:off x="3891492" y="4016193"/>
            <a:ext cx="451908" cy="533400"/>
          </a:xfrm>
          <a:prstGeom prst="rect">
            <a:avLst/>
          </a:prstGeom>
          <a:noFill/>
          <a:ln w="9525">
            <a:noFill/>
            <a:miter lim="800000"/>
            <a:headEnd/>
            <a:tailEnd/>
          </a:ln>
        </p:spPr>
      </p:pic>
      <p:pic>
        <p:nvPicPr>
          <p:cNvPr id="64" name="Picture 7"/>
          <p:cNvPicPr>
            <a:picLocks noChangeAspect="1" noChangeArrowheads="1"/>
          </p:cNvPicPr>
          <p:nvPr/>
        </p:nvPicPr>
        <p:blipFill>
          <a:blip r:embed="rId4" cstate="print"/>
          <a:srcRect l="3333" t="37383" r="43333" b="28972"/>
          <a:stretch>
            <a:fillRect/>
          </a:stretch>
        </p:blipFill>
        <p:spPr bwMode="auto">
          <a:xfrm>
            <a:off x="1605491" y="3254193"/>
            <a:ext cx="406400" cy="457200"/>
          </a:xfrm>
          <a:prstGeom prst="rect">
            <a:avLst/>
          </a:prstGeom>
          <a:noFill/>
          <a:ln w="9525">
            <a:noFill/>
            <a:miter lim="800000"/>
            <a:headEnd/>
            <a:tailEnd/>
          </a:ln>
        </p:spPr>
      </p:pic>
      <p:pic>
        <p:nvPicPr>
          <p:cNvPr id="65" name="Picture 7"/>
          <p:cNvPicPr>
            <a:picLocks noChangeAspect="1" noChangeArrowheads="1"/>
          </p:cNvPicPr>
          <p:nvPr/>
        </p:nvPicPr>
        <p:blipFill>
          <a:blip r:embed="rId4" cstate="print"/>
          <a:srcRect l="3333" t="71028" r="36666"/>
          <a:stretch>
            <a:fillRect/>
          </a:stretch>
        </p:blipFill>
        <p:spPr bwMode="auto">
          <a:xfrm>
            <a:off x="1605491" y="5311593"/>
            <a:ext cx="457200" cy="393700"/>
          </a:xfrm>
          <a:prstGeom prst="rect">
            <a:avLst/>
          </a:prstGeom>
          <a:noFill/>
          <a:ln w="9525">
            <a:noFill/>
            <a:miter lim="800000"/>
            <a:headEnd/>
            <a:tailEnd/>
          </a:ln>
        </p:spPr>
      </p:pic>
    </p:spTree>
    <p:extLst>
      <p:ext uri="{BB962C8B-B14F-4D97-AF65-F5344CB8AC3E}">
        <p14:creationId xmlns:p14="http://schemas.microsoft.com/office/powerpoint/2010/main" val="20819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114800" y="2627294"/>
            <a:ext cx="1545936" cy="684615"/>
          </a:xfrm>
          <a:prstGeom prst="rect">
            <a:avLst/>
          </a:prstGeom>
          <a:noFill/>
        </p:spPr>
        <p:txBody>
          <a:bodyPr wrap="square" rtlCol="0">
            <a:spAutoFit/>
          </a:bodyPr>
          <a:lstStyle/>
          <a:p>
            <a:r>
              <a:rPr lang="en-US" sz="3200" dirty="0" smtClean="0">
                <a:solidFill>
                  <a:schemeClr val="bg1">
                    <a:lumMod val="50000"/>
                  </a:schemeClr>
                </a:solidFill>
              </a:rPr>
              <a:t>CO</a:t>
            </a:r>
            <a:r>
              <a:rPr lang="en-US" sz="3200" baseline="-25000" dirty="0" smtClean="0">
                <a:solidFill>
                  <a:schemeClr val="bg1">
                    <a:lumMod val="50000"/>
                  </a:schemeClr>
                </a:solidFill>
              </a:rPr>
              <a:t>2</a:t>
            </a:r>
            <a:endParaRPr lang="en-US" sz="3200" baseline="-25000" dirty="0">
              <a:solidFill>
                <a:schemeClr val="bg1">
                  <a:lumMod val="50000"/>
                </a:schemeClr>
              </a:solidFill>
            </a:endParaRPr>
          </a:p>
        </p:txBody>
      </p:sp>
      <p:sp>
        <p:nvSpPr>
          <p:cNvPr id="16" name="Rectangle 15"/>
          <p:cNvSpPr/>
          <p:nvPr/>
        </p:nvSpPr>
        <p:spPr bwMode="auto">
          <a:xfrm>
            <a:off x="2892521" y="3828232"/>
            <a:ext cx="562649" cy="1353339"/>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bwMode="auto">
          <a:xfrm>
            <a:off x="2429163" y="2958229"/>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8" name="Rectangle 17"/>
          <p:cNvSpPr/>
          <p:nvPr/>
        </p:nvSpPr>
        <p:spPr bwMode="auto">
          <a:xfrm>
            <a:off x="2429163" y="3248230"/>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9" name="Rectangle 18"/>
          <p:cNvSpPr/>
          <p:nvPr/>
        </p:nvSpPr>
        <p:spPr bwMode="auto">
          <a:xfrm>
            <a:off x="2429163" y="3538231"/>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20" name="TextBox 19"/>
          <p:cNvSpPr txBox="1"/>
          <p:nvPr/>
        </p:nvSpPr>
        <p:spPr>
          <a:xfrm>
            <a:off x="3945081" y="3704172"/>
            <a:ext cx="1290782" cy="370922"/>
          </a:xfrm>
          <a:prstGeom prst="rect">
            <a:avLst/>
          </a:prstGeom>
          <a:noFill/>
        </p:spPr>
        <p:txBody>
          <a:bodyPr wrap="square" rtlCol="0">
            <a:spAutoFit/>
          </a:bodyPr>
          <a:lstStyle/>
          <a:p>
            <a:r>
              <a:rPr lang="en-US" sz="3200" dirty="0" smtClean="0">
                <a:solidFill>
                  <a:srgbClr val="00B0F0"/>
                </a:solidFill>
              </a:rPr>
              <a:t>Water</a:t>
            </a:r>
            <a:endParaRPr lang="en-US" sz="3200" baseline="-25000" dirty="0">
              <a:solidFill>
                <a:srgbClr val="00B0F0"/>
              </a:solidFill>
            </a:endParaRPr>
          </a:p>
        </p:txBody>
      </p:sp>
      <p:sp>
        <p:nvSpPr>
          <p:cNvPr id="21" name="TextBox 20"/>
          <p:cNvSpPr txBox="1"/>
          <p:nvPr/>
        </p:nvSpPr>
        <p:spPr>
          <a:xfrm>
            <a:off x="3885893" y="5713239"/>
            <a:ext cx="2111971" cy="584775"/>
          </a:xfrm>
          <a:prstGeom prst="rect">
            <a:avLst/>
          </a:prstGeom>
          <a:noFill/>
        </p:spPr>
        <p:txBody>
          <a:bodyPr wrap="square" rtlCol="0">
            <a:spAutoFit/>
          </a:bodyPr>
          <a:lstStyle/>
          <a:p>
            <a:r>
              <a:rPr lang="en-US" sz="3200" dirty="0" smtClean="0">
                <a:solidFill>
                  <a:srgbClr val="FF0000"/>
                </a:solidFill>
              </a:rPr>
              <a:t>Nitrogen</a:t>
            </a:r>
            <a:endParaRPr lang="en-US" sz="3200" baseline="-25000" dirty="0">
              <a:solidFill>
                <a:srgbClr val="FF0000"/>
              </a:solidFill>
            </a:endParaRPr>
          </a:p>
        </p:txBody>
      </p:sp>
      <p:sp>
        <p:nvSpPr>
          <p:cNvPr id="22" name="TextBox 21"/>
          <p:cNvSpPr txBox="1"/>
          <p:nvPr/>
        </p:nvSpPr>
        <p:spPr>
          <a:xfrm>
            <a:off x="2873663" y="2170093"/>
            <a:ext cx="1468582" cy="584775"/>
          </a:xfrm>
          <a:prstGeom prst="rect">
            <a:avLst/>
          </a:prstGeom>
          <a:noFill/>
        </p:spPr>
        <p:txBody>
          <a:bodyPr wrap="square" rtlCol="0">
            <a:spAutoFit/>
          </a:bodyPr>
          <a:lstStyle/>
          <a:p>
            <a:r>
              <a:rPr lang="en-US" sz="3200" b="1" dirty="0" smtClean="0">
                <a:ln>
                  <a:solidFill>
                    <a:schemeClr val="bg1">
                      <a:lumMod val="65000"/>
                    </a:schemeClr>
                  </a:solidFill>
                </a:ln>
                <a:solidFill>
                  <a:srgbClr val="FFFF00"/>
                </a:solidFill>
              </a:rPr>
              <a:t>Light</a:t>
            </a:r>
            <a:endParaRPr lang="en-US" sz="3200" b="1" baseline="-25000" dirty="0">
              <a:ln>
                <a:solidFill>
                  <a:schemeClr val="bg1">
                    <a:lumMod val="65000"/>
                  </a:schemeClr>
                </a:solidFill>
              </a:ln>
              <a:solidFill>
                <a:srgbClr val="FFFF00"/>
              </a:solidFill>
            </a:endParaRPr>
          </a:p>
        </p:txBody>
      </p:sp>
      <p:cxnSp>
        <p:nvCxnSpPr>
          <p:cNvPr id="23" name="Straight Arrow Connector 22"/>
          <p:cNvCxnSpPr/>
          <p:nvPr/>
        </p:nvCxnSpPr>
        <p:spPr>
          <a:xfrm flipH="1" flipV="1">
            <a:off x="3868882" y="5374905"/>
            <a:ext cx="198582" cy="435002"/>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21420000" flipH="1">
            <a:off x="2677391" y="2093893"/>
            <a:ext cx="43872" cy="817025"/>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14981" y="3248230"/>
            <a:ext cx="0" cy="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868881" y="3617893"/>
            <a:ext cx="546100" cy="0"/>
          </a:xfrm>
          <a:prstGeom prst="straightConnector1">
            <a:avLst/>
          </a:prstGeom>
          <a:ln w="666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rot="5400000">
            <a:off x="3008986" y="2388335"/>
            <a:ext cx="290001" cy="1429789"/>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Rectangle 27"/>
          <p:cNvSpPr/>
          <p:nvPr/>
        </p:nvSpPr>
        <p:spPr>
          <a:xfrm rot="5400000">
            <a:off x="3030395" y="2896353"/>
            <a:ext cx="290001" cy="989807"/>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p:cNvSpPr/>
          <p:nvPr/>
        </p:nvSpPr>
        <p:spPr>
          <a:xfrm rot="5400000">
            <a:off x="3045910" y="3368293"/>
            <a:ext cx="290001" cy="629877"/>
          </a:xfrm>
          <a:prstGeom prst="rect">
            <a:avLst/>
          </a:prstGeom>
          <a:solidFill>
            <a:srgbClr val="FFFF00"/>
          </a:solidFill>
          <a:ln w="28575">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0" name="Straight Arrow Connector 29"/>
          <p:cNvCxnSpPr/>
          <p:nvPr/>
        </p:nvCxnSpPr>
        <p:spPr>
          <a:xfrm>
            <a:off x="2280227" y="2958229"/>
            <a:ext cx="0" cy="870003"/>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rot="5400000">
            <a:off x="3053666" y="2780535"/>
            <a:ext cx="290002" cy="645391"/>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p:cNvSpPr/>
          <p:nvPr/>
        </p:nvSpPr>
        <p:spPr>
          <a:xfrm rot="5400000">
            <a:off x="3052116" y="3171378"/>
            <a:ext cx="290002" cy="443707"/>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ectangle 32"/>
          <p:cNvSpPr/>
          <p:nvPr/>
        </p:nvSpPr>
        <p:spPr>
          <a:xfrm rot="5400000">
            <a:off x="3070730" y="3542052"/>
            <a:ext cx="290003" cy="282358"/>
          </a:xfrm>
          <a:prstGeom prst="rect">
            <a:avLst/>
          </a:prstGeom>
          <a:solidFill>
            <a:srgbClr val="00B0F0"/>
          </a:solidFill>
          <a:ln>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ectangle 33"/>
          <p:cNvSpPr/>
          <p:nvPr/>
        </p:nvSpPr>
        <p:spPr>
          <a:xfrm rot="10800000" flipV="1">
            <a:off x="2431149" y="5133236"/>
            <a:ext cx="1429789" cy="314169"/>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35" name="Rectangle 34"/>
          <p:cNvSpPr/>
          <p:nvPr/>
        </p:nvSpPr>
        <p:spPr>
          <a:xfrm rot="10800000" flipV="1">
            <a:off x="2431149" y="5423238"/>
            <a:ext cx="1429789" cy="314169"/>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36" name="TextBox 35"/>
          <p:cNvSpPr txBox="1"/>
          <p:nvPr/>
        </p:nvSpPr>
        <p:spPr>
          <a:xfrm>
            <a:off x="1197263" y="5761572"/>
            <a:ext cx="1678709" cy="584775"/>
          </a:xfrm>
          <a:prstGeom prst="rect">
            <a:avLst/>
          </a:prstGeom>
          <a:noFill/>
        </p:spPr>
        <p:txBody>
          <a:bodyPr wrap="square" rtlCol="0">
            <a:spAutoFit/>
          </a:bodyPr>
          <a:lstStyle/>
          <a:p>
            <a:r>
              <a:rPr lang="en-US" sz="3200" dirty="0" smtClean="0">
                <a:solidFill>
                  <a:srgbClr val="00B0F0"/>
                </a:solidFill>
              </a:rPr>
              <a:t>Water</a:t>
            </a:r>
            <a:endParaRPr lang="en-US" sz="3200" baseline="-25000" dirty="0">
              <a:solidFill>
                <a:srgbClr val="00B0F0"/>
              </a:solidFill>
            </a:endParaRPr>
          </a:p>
        </p:txBody>
      </p:sp>
      <p:cxnSp>
        <p:nvCxnSpPr>
          <p:cNvPr id="37" name="Straight Arrow Connector 36"/>
          <p:cNvCxnSpPr/>
          <p:nvPr/>
        </p:nvCxnSpPr>
        <p:spPr>
          <a:xfrm flipV="1">
            <a:off x="2133600" y="5374905"/>
            <a:ext cx="259928" cy="433979"/>
          </a:xfrm>
          <a:prstGeom prst="straightConnector1">
            <a:avLst/>
          </a:prstGeom>
          <a:ln w="666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18810" y="3084494"/>
            <a:ext cx="1383453" cy="370922"/>
          </a:xfrm>
          <a:prstGeom prst="rect">
            <a:avLst/>
          </a:prstGeom>
          <a:noFill/>
        </p:spPr>
        <p:txBody>
          <a:bodyPr wrap="square" rtlCol="0">
            <a:spAutoFit/>
          </a:bodyPr>
          <a:lstStyle/>
          <a:p>
            <a:r>
              <a:rPr lang="en-US" sz="3200" dirty="0" smtClean="0">
                <a:solidFill>
                  <a:srgbClr val="FF0000"/>
                </a:solidFill>
              </a:rPr>
              <a:t>N</a:t>
            </a:r>
            <a:endParaRPr lang="en-US" sz="3200" baseline="-25000" dirty="0">
              <a:solidFill>
                <a:srgbClr val="FF0000"/>
              </a:solidFill>
            </a:endParaRPr>
          </a:p>
        </p:txBody>
      </p:sp>
      <p:cxnSp>
        <p:nvCxnSpPr>
          <p:cNvPr id="14" name="Straight Arrow Connector 13"/>
          <p:cNvCxnSpPr/>
          <p:nvPr/>
        </p:nvCxnSpPr>
        <p:spPr>
          <a:xfrm rot="10800000">
            <a:off x="3788063" y="3236892"/>
            <a:ext cx="546100" cy="0"/>
          </a:xfrm>
          <a:prstGeom prst="straightConnector1">
            <a:avLst/>
          </a:prstGeom>
          <a:ln w="666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9064" y="3008293"/>
            <a:ext cx="1752600" cy="461665"/>
          </a:xfrm>
          <a:prstGeom prst="rect">
            <a:avLst/>
          </a:prstGeom>
          <a:noFill/>
        </p:spPr>
        <p:txBody>
          <a:bodyPr wrap="square" rtlCol="0">
            <a:spAutoFit/>
          </a:bodyPr>
          <a:lstStyle/>
          <a:p>
            <a:r>
              <a:rPr lang="en-US" sz="2400" dirty="0" smtClean="0"/>
              <a:t>Leaves</a:t>
            </a:r>
            <a:endParaRPr lang="en-US" sz="2400" dirty="0"/>
          </a:p>
        </p:txBody>
      </p:sp>
      <p:sp>
        <p:nvSpPr>
          <p:cNvPr id="11" name="TextBox 10"/>
          <p:cNvSpPr txBox="1"/>
          <p:nvPr/>
        </p:nvSpPr>
        <p:spPr>
          <a:xfrm>
            <a:off x="359064" y="4146828"/>
            <a:ext cx="3124200" cy="461665"/>
          </a:xfrm>
          <a:prstGeom prst="rect">
            <a:avLst/>
          </a:prstGeom>
          <a:noFill/>
        </p:spPr>
        <p:txBody>
          <a:bodyPr wrap="square" rtlCol="0">
            <a:spAutoFit/>
          </a:bodyPr>
          <a:lstStyle/>
          <a:p>
            <a:r>
              <a:rPr lang="en-US" sz="2400" dirty="0" smtClean="0"/>
              <a:t>Woody biomass</a:t>
            </a:r>
            <a:endParaRPr lang="en-US" sz="2400" dirty="0"/>
          </a:p>
        </p:txBody>
      </p:sp>
      <p:sp>
        <p:nvSpPr>
          <p:cNvPr id="12" name="TextBox 11"/>
          <p:cNvSpPr txBox="1"/>
          <p:nvPr/>
        </p:nvSpPr>
        <p:spPr>
          <a:xfrm>
            <a:off x="359064" y="5213628"/>
            <a:ext cx="3124200" cy="461665"/>
          </a:xfrm>
          <a:prstGeom prst="rect">
            <a:avLst/>
          </a:prstGeom>
          <a:noFill/>
        </p:spPr>
        <p:txBody>
          <a:bodyPr wrap="square" rtlCol="0">
            <a:spAutoFit/>
          </a:bodyPr>
          <a:lstStyle/>
          <a:p>
            <a:r>
              <a:rPr lang="en-US" sz="2400" dirty="0" smtClean="0"/>
              <a:t>Fine roots</a:t>
            </a:r>
            <a:endParaRPr lang="en-US" sz="2400" dirty="0"/>
          </a:p>
        </p:txBody>
      </p:sp>
      <p:sp>
        <p:nvSpPr>
          <p:cNvPr id="44" name="TextBox 43"/>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smtClean="0">
                <a:solidFill>
                  <a:schemeClr val="bg1"/>
                </a:solidFill>
              </a:rPr>
              <a:t>Simplified plant physiology</a:t>
            </a:r>
          </a:p>
        </p:txBody>
      </p:sp>
      <p:sp>
        <p:nvSpPr>
          <p:cNvPr id="40" name="Rectangle 39"/>
          <p:cNvSpPr/>
          <p:nvPr/>
        </p:nvSpPr>
        <p:spPr>
          <a:xfrm>
            <a:off x="6400800" y="2286000"/>
            <a:ext cx="22860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00800" y="4886878"/>
            <a:ext cx="22860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324600" y="3657600"/>
            <a:ext cx="2590800" cy="523220"/>
          </a:xfrm>
          <a:prstGeom prst="rect">
            <a:avLst/>
          </a:prstGeom>
          <a:noFill/>
          <a:ln>
            <a:noFill/>
          </a:ln>
        </p:spPr>
        <p:txBody>
          <a:bodyPr wrap="square" rtlCol="0">
            <a:spAutoFit/>
          </a:bodyPr>
          <a:lstStyle/>
          <a:p>
            <a:pPr algn="ctr"/>
            <a:r>
              <a:rPr lang="en-US" sz="2800" dirty="0" smtClean="0">
                <a:solidFill>
                  <a:srgbClr val="FF0000"/>
                </a:solidFill>
              </a:rPr>
              <a:t>Nitrogen uptake</a:t>
            </a:r>
            <a:endParaRPr lang="en-US" sz="2800" dirty="0">
              <a:solidFill>
                <a:srgbClr val="FF0000"/>
              </a:solidFill>
            </a:endParaRPr>
          </a:p>
        </p:txBody>
      </p:sp>
      <p:sp>
        <p:nvSpPr>
          <p:cNvPr id="43" name="TextBox 42"/>
          <p:cNvSpPr txBox="1"/>
          <p:nvPr/>
        </p:nvSpPr>
        <p:spPr>
          <a:xfrm>
            <a:off x="6400800" y="6258478"/>
            <a:ext cx="2286000" cy="523220"/>
          </a:xfrm>
          <a:prstGeom prst="rect">
            <a:avLst/>
          </a:prstGeom>
          <a:noFill/>
        </p:spPr>
        <p:txBody>
          <a:bodyPr wrap="square" rtlCol="0">
            <a:spAutoFit/>
          </a:bodyPr>
          <a:lstStyle/>
          <a:p>
            <a:r>
              <a:rPr lang="en-US" sz="2800" dirty="0" smtClean="0">
                <a:solidFill>
                  <a:srgbClr val="00B0F0"/>
                </a:solidFill>
              </a:rPr>
              <a:t>Water uptake </a:t>
            </a:r>
            <a:endParaRPr lang="en-US" sz="2800" baseline="-25000" dirty="0">
              <a:solidFill>
                <a:srgbClr val="00B0F0"/>
              </a:solidFill>
            </a:endParaRPr>
          </a:p>
        </p:txBody>
      </p:sp>
      <p:sp>
        <p:nvSpPr>
          <p:cNvPr id="48" name="Freeform 47"/>
          <p:cNvSpPr/>
          <p:nvPr/>
        </p:nvSpPr>
        <p:spPr>
          <a:xfrm>
            <a:off x="6400800" y="2590800"/>
            <a:ext cx="2286000" cy="1066800"/>
          </a:xfrm>
          <a:custGeom>
            <a:avLst/>
            <a:gdLst>
              <a:gd name="connsiteX0" fmla="*/ 0 w 2286000"/>
              <a:gd name="connsiteY0" fmla="*/ 1066800 h 1066800"/>
              <a:gd name="connsiteX1" fmla="*/ 495300 w 2286000"/>
              <a:gd name="connsiteY1" fmla="*/ 266700 h 1066800"/>
              <a:gd name="connsiteX2" fmla="*/ 2286000 w 2286000"/>
              <a:gd name="connsiteY2" fmla="*/ 0 h 1066800"/>
            </a:gdLst>
            <a:ahLst/>
            <a:cxnLst>
              <a:cxn ang="0">
                <a:pos x="connsiteX0" y="connsiteY0"/>
              </a:cxn>
              <a:cxn ang="0">
                <a:pos x="connsiteX1" y="connsiteY1"/>
              </a:cxn>
              <a:cxn ang="0">
                <a:pos x="connsiteX2" y="connsiteY2"/>
              </a:cxn>
            </a:cxnLst>
            <a:rect l="l" t="t" r="r" b="b"/>
            <a:pathLst>
              <a:path w="2286000" h="1066800">
                <a:moveTo>
                  <a:pt x="0" y="1066800"/>
                </a:moveTo>
                <a:cubicBezTo>
                  <a:pt x="57150" y="755650"/>
                  <a:pt x="114300" y="444500"/>
                  <a:pt x="495300" y="266700"/>
                </a:cubicBezTo>
                <a:cubicBezTo>
                  <a:pt x="876300" y="88900"/>
                  <a:pt x="1581150" y="44450"/>
                  <a:pt x="2286000" y="0"/>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p:cNvCxnSpPr/>
          <p:nvPr/>
        </p:nvCxnSpPr>
        <p:spPr>
          <a:xfrm flipV="1">
            <a:off x="6400800" y="5267878"/>
            <a:ext cx="2286000" cy="9906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16200000">
            <a:off x="4117033" y="3731568"/>
            <a:ext cx="3048000" cy="461665"/>
          </a:xfrm>
          <a:prstGeom prst="rect">
            <a:avLst/>
          </a:prstGeom>
          <a:noFill/>
        </p:spPr>
        <p:txBody>
          <a:bodyPr wrap="square" rtlCol="0">
            <a:spAutoFit/>
          </a:bodyPr>
          <a:lstStyle/>
          <a:p>
            <a:pPr algn="ctr"/>
            <a:r>
              <a:rPr lang="en-US" sz="2400" dirty="0" smtClean="0"/>
              <a:t>Carbon assimilation</a:t>
            </a:r>
            <a:endParaRPr lang="en-US" sz="2400" dirty="0"/>
          </a:p>
        </p:txBody>
      </p:sp>
      <p:sp>
        <p:nvSpPr>
          <p:cNvPr id="45" name="TextBox 44"/>
          <p:cNvSpPr txBox="1"/>
          <p:nvPr/>
        </p:nvSpPr>
        <p:spPr>
          <a:xfrm>
            <a:off x="6096000" y="1764268"/>
            <a:ext cx="2362200" cy="369332"/>
          </a:xfrm>
          <a:prstGeom prst="rect">
            <a:avLst/>
          </a:prstGeom>
          <a:noFill/>
        </p:spPr>
        <p:txBody>
          <a:bodyPr wrap="square" rtlCol="0">
            <a:spAutoFit/>
          </a:bodyPr>
          <a:lstStyle/>
          <a:p>
            <a:r>
              <a:rPr lang="en-US" dirty="0" smtClean="0"/>
              <a:t>Water-saturated plant</a:t>
            </a:r>
            <a:endParaRPr lang="en-US" dirty="0"/>
          </a:p>
        </p:txBody>
      </p:sp>
      <p:sp>
        <p:nvSpPr>
          <p:cNvPr id="46" name="TextBox 45"/>
          <p:cNvSpPr txBox="1"/>
          <p:nvPr/>
        </p:nvSpPr>
        <p:spPr>
          <a:xfrm>
            <a:off x="6019800" y="4343400"/>
            <a:ext cx="2362200" cy="369332"/>
          </a:xfrm>
          <a:prstGeom prst="rect">
            <a:avLst/>
          </a:prstGeom>
          <a:noFill/>
        </p:spPr>
        <p:txBody>
          <a:bodyPr wrap="square" rtlCol="0">
            <a:spAutoFit/>
          </a:bodyPr>
          <a:lstStyle/>
          <a:p>
            <a:r>
              <a:rPr lang="en-US" dirty="0" smtClean="0"/>
              <a:t>Water-limited plant</a:t>
            </a:r>
            <a:endParaRPr lang="en-US" dirty="0"/>
          </a:p>
        </p:txBody>
      </p:sp>
    </p:spTree>
    <p:extLst>
      <p:ext uri="{BB962C8B-B14F-4D97-AF65-F5344CB8AC3E}">
        <p14:creationId xmlns:p14="http://schemas.microsoft.com/office/powerpoint/2010/main" val="248554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P spid="27" grpId="0" animBg="1"/>
      <p:bldP spid="28" grpId="0" animBg="1"/>
      <p:bldP spid="29" grpId="0" animBg="1"/>
      <p:bldP spid="31" grpId="0" animBg="1"/>
      <p:bldP spid="32" grpId="0" animBg="1"/>
      <p:bldP spid="33" grpId="0" animBg="1"/>
      <p:bldP spid="36" grpId="0"/>
      <p:bldP spid="38" grpId="0"/>
      <p:bldP spid="40" grpId="0" animBg="1"/>
      <p:bldP spid="41" grpId="0" animBg="1"/>
      <p:bldP spid="42" grpId="0"/>
      <p:bldP spid="43" grpId="0"/>
      <p:bldP spid="48" grpId="0" animBg="1"/>
      <p:bldP spid="52"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682558" y="3828232"/>
            <a:ext cx="562649" cy="1353339"/>
          </a:xfrm>
          <a:prstGeom prst="rect">
            <a:avLst/>
          </a:prstGeom>
          <a:solidFill>
            <a:schemeClr val="bg1">
              <a:lumMod val="50000"/>
            </a:schemeClr>
          </a:solidFill>
          <a:ln>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bwMode="auto">
          <a:xfrm>
            <a:off x="1219200" y="2958229"/>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8" name="Rectangle 17"/>
          <p:cNvSpPr/>
          <p:nvPr/>
        </p:nvSpPr>
        <p:spPr bwMode="auto">
          <a:xfrm>
            <a:off x="1219200" y="3248230"/>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sp>
        <p:nvSpPr>
          <p:cNvPr id="19" name="Rectangle 18"/>
          <p:cNvSpPr/>
          <p:nvPr/>
        </p:nvSpPr>
        <p:spPr bwMode="auto">
          <a:xfrm>
            <a:off x="1219200" y="3538231"/>
            <a:ext cx="1429789" cy="290001"/>
          </a:xfrm>
          <a:prstGeom prst="rect">
            <a:avLst/>
          </a:prstGeom>
          <a:solidFill>
            <a:srgbClr val="00B050"/>
          </a:solidFill>
          <a:ln w="2857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p>
        </p:txBody>
      </p:sp>
      <p:cxnSp>
        <p:nvCxnSpPr>
          <p:cNvPr id="25" name="Straight Arrow Connector 24"/>
          <p:cNvCxnSpPr/>
          <p:nvPr/>
        </p:nvCxnSpPr>
        <p:spPr>
          <a:xfrm>
            <a:off x="4414981" y="3248230"/>
            <a:ext cx="0" cy="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0800000" flipV="1">
            <a:off x="1221186" y="5133236"/>
            <a:ext cx="1429789" cy="314169"/>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35" name="Rectangle 34"/>
          <p:cNvSpPr/>
          <p:nvPr/>
        </p:nvSpPr>
        <p:spPr>
          <a:xfrm rot="10800000" flipV="1">
            <a:off x="1221186" y="5423238"/>
            <a:ext cx="1429789" cy="314169"/>
          </a:xfrm>
          <a:prstGeom prst="rect">
            <a:avLst/>
          </a:prstGeom>
          <a:solidFill>
            <a:schemeClr val="accent6">
              <a:lumMod val="75000"/>
            </a:schemeClr>
          </a:solidFill>
          <a:ln w="28575">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0000"/>
              </a:solidFill>
            </a:endParaRPr>
          </a:p>
        </p:txBody>
      </p:sp>
      <p:sp>
        <p:nvSpPr>
          <p:cNvPr id="44" name="TextBox 43"/>
          <p:cNvSpPr txBox="1"/>
          <p:nvPr/>
        </p:nvSpPr>
        <p:spPr>
          <a:xfrm>
            <a:off x="0" y="0"/>
            <a:ext cx="9144000" cy="1077218"/>
          </a:xfrm>
          <a:prstGeom prst="rect">
            <a:avLst/>
          </a:prstGeom>
          <a:solidFill>
            <a:schemeClr val="bg1">
              <a:lumMod val="50000"/>
            </a:schemeClr>
          </a:solidFill>
        </p:spPr>
        <p:txBody>
          <a:bodyPr wrap="square" rtlCol="0">
            <a:spAutoFit/>
          </a:bodyPr>
          <a:lstStyle/>
          <a:p>
            <a:r>
              <a:rPr lang="en-US" sz="3200" dirty="0" smtClean="0">
                <a:solidFill>
                  <a:schemeClr val="bg1"/>
                </a:solidFill>
              </a:rPr>
              <a:t>Simplified plant physiology: </a:t>
            </a:r>
          </a:p>
          <a:p>
            <a:r>
              <a:rPr lang="en-US" sz="3200" dirty="0" smtClean="0">
                <a:solidFill>
                  <a:schemeClr val="bg1"/>
                </a:solidFill>
              </a:rPr>
              <a:t>carbon conservation</a:t>
            </a:r>
          </a:p>
        </p:txBody>
      </p:sp>
      <p:cxnSp>
        <p:nvCxnSpPr>
          <p:cNvPr id="47" name="Straight Arrow Connector 46"/>
          <p:cNvCxnSpPr/>
          <p:nvPr/>
        </p:nvCxnSpPr>
        <p:spPr>
          <a:xfrm>
            <a:off x="3767281" y="3248230"/>
            <a:ext cx="0" cy="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3467100" y="3200400"/>
            <a:ext cx="1524001" cy="76200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3314700" y="3962402"/>
            <a:ext cx="1676402" cy="38099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390900" y="3962401"/>
            <a:ext cx="1600201" cy="160019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47047" y="1447800"/>
            <a:ext cx="2564106" cy="1631216"/>
          </a:xfrm>
          <a:prstGeom prst="rect">
            <a:avLst/>
          </a:prstGeom>
          <a:noFill/>
        </p:spPr>
        <p:txBody>
          <a:bodyPr wrap="square" rtlCol="0">
            <a:spAutoFit/>
          </a:bodyPr>
          <a:lstStyle/>
          <a:p>
            <a:r>
              <a:rPr lang="en-US" sz="2000" dirty="0" smtClean="0"/>
              <a:t>Tissue respiration, </a:t>
            </a:r>
          </a:p>
          <a:p>
            <a:r>
              <a:rPr lang="en-US" sz="2000" dirty="0" smtClean="0"/>
              <a:t>maintenance and </a:t>
            </a:r>
          </a:p>
          <a:p>
            <a:r>
              <a:rPr lang="en-US" sz="2000" dirty="0" smtClean="0"/>
              <a:t>growth</a:t>
            </a:r>
          </a:p>
          <a:p>
            <a:r>
              <a:rPr lang="en-US" sz="2000" dirty="0" smtClean="0"/>
              <a:t>Investment in reproduction</a:t>
            </a:r>
          </a:p>
        </p:txBody>
      </p:sp>
      <p:sp>
        <p:nvSpPr>
          <p:cNvPr id="26" name="Rectangle 25"/>
          <p:cNvSpPr/>
          <p:nvPr/>
        </p:nvSpPr>
        <p:spPr>
          <a:xfrm>
            <a:off x="6400800" y="2286000"/>
            <a:ext cx="22860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400800" y="4886878"/>
            <a:ext cx="22860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00800" y="6258478"/>
            <a:ext cx="2286000" cy="523220"/>
          </a:xfrm>
          <a:prstGeom prst="rect">
            <a:avLst/>
          </a:prstGeom>
          <a:noFill/>
        </p:spPr>
        <p:txBody>
          <a:bodyPr wrap="square" rtlCol="0">
            <a:spAutoFit/>
          </a:bodyPr>
          <a:lstStyle/>
          <a:p>
            <a:r>
              <a:rPr lang="en-US" sz="2800" dirty="0" smtClean="0">
                <a:solidFill>
                  <a:srgbClr val="00B0F0"/>
                </a:solidFill>
              </a:rPr>
              <a:t>Water uptake </a:t>
            </a:r>
            <a:endParaRPr lang="en-US" sz="2800" baseline="-25000" dirty="0">
              <a:solidFill>
                <a:srgbClr val="00B0F0"/>
              </a:solidFill>
            </a:endParaRPr>
          </a:p>
        </p:txBody>
      </p:sp>
      <p:sp>
        <p:nvSpPr>
          <p:cNvPr id="30" name="Freeform 29"/>
          <p:cNvSpPr/>
          <p:nvPr/>
        </p:nvSpPr>
        <p:spPr>
          <a:xfrm>
            <a:off x="6400800" y="2590800"/>
            <a:ext cx="2286000" cy="1066800"/>
          </a:xfrm>
          <a:custGeom>
            <a:avLst/>
            <a:gdLst>
              <a:gd name="connsiteX0" fmla="*/ 0 w 2286000"/>
              <a:gd name="connsiteY0" fmla="*/ 1066800 h 1066800"/>
              <a:gd name="connsiteX1" fmla="*/ 495300 w 2286000"/>
              <a:gd name="connsiteY1" fmla="*/ 266700 h 1066800"/>
              <a:gd name="connsiteX2" fmla="*/ 2286000 w 2286000"/>
              <a:gd name="connsiteY2" fmla="*/ 0 h 1066800"/>
            </a:gdLst>
            <a:ahLst/>
            <a:cxnLst>
              <a:cxn ang="0">
                <a:pos x="connsiteX0" y="connsiteY0"/>
              </a:cxn>
              <a:cxn ang="0">
                <a:pos x="connsiteX1" y="connsiteY1"/>
              </a:cxn>
              <a:cxn ang="0">
                <a:pos x="connsiteX2" y="connsiteY2"/>
              </a:cxn>
            </a:cxnLst>
            <a:rect l="l" t="t" r="r" b="b"/>
            <a:pathLst>
              <a:path w="2286000" h="1066800">
                <a:moveTo>
                  <a:pt x="0" y="1066800"/>
                </a:moveTo>
                <a:cubicBezTo>
                  <a:pt x="57150" y="755650"/>
                  <a:pt x="114300" y="444500"/>
                  <a:pt x="495300" y="266700"/>
                </a:cubicBezTo>
                <a:cubicBezTo>
                  <a:pt x="876300" y="88900"/>
                  <a:pt x="1581150" y="44450"/>
                  <a:pt x="2286000" y="0"/>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p:nvCxnSpPr>
        <p:spPr>
          <a:xfrm flipV="1">
            <a:off x="6400800" y="5267878"/>
            <a:ext cx="2286000" cy="9906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4117033" y="3731568"/>
            <a:ext cx="3048000" cy="461665"/>
          </a:xfrm>
          <a:prstGeom prst="rect">
            <a:avLst/>
          </a:prstGeom>
          <a:noFill/>
        </p:spPr>
        <p:txBody>
          <a:bodyPr wrap="square" rtlCol="0">
            <a:spAutoFit/>
          </a:bodyPr>
          <a:lstStyle/>
          <a:p>
            <a:pPr algn="ctr"/>
            <a:r>
              <a:rPr lang="en-US" sz="2400" dirty="0" smtClean="0"/>
              <a:t>Carbon assimilation</a:t>
            </a:r>
            <a:endParaRPr lang="en-US" sz="2400" dirty="0"/>
          </a:p>
        </p:txBody>
      </p:sp>
      <p:sp>
        <p:nvSpPr>
          <p:cNvPr id="33" name="TextBox 32"/>
          <p:cNvSpPr txBox="1"/>
          <p:nvPr/>
        </p:nvSpPr>
        <p:spPr>
          <a:xfrm>
            <a:off x="6096000" y="1764268"/>
            <a:ext cx="2362200" cy="369332"/>
          </a:xfrm>
          <a:prstGeom prst="rect">
            <a:avLst/>
          </a:prstGeom>
          <a:noFill/>
        </p:spPr>
        <p:txBody>
          <a:bodyPr wrap="square" rtlCol="0">
            <a:spAutoFit/>
          </a:bodyPr>
          <a:lstStyle/>
          <a:p>
            <a:r>
              <a:rPr lang="en-US" dirty="0" smtClean="0"/>
              <a:t>Water-saturated plant</a:t>
            </a:r>
            <a:endParaRPr lang="en-US" dirty="0"/>
          </a:p>
        </p:txBody>
      </p:sp>
      <p:sp>
        <p:nvSpPr>
          <p:cNvPr id="36" name="TextBox 35"/>
          <p:cNvSpPr txBox="1"/>
          <p:nvPr/>
        </p:nvSpPr>
        <p:spPr>
          <a:xfrm>
            <a:off x="6019800" y="4343400"/>
            <a:ext cx="2362200" cy="369332"/>
          </a:xfrm>
          <a:prstGeom prst="rect">
            <a:avLst/>
          </a:prstGeom>
          <a:noFill/>
        </p:spPr>
        <p:txBody>
          <a:bodyPr wrap="square" rtlCol="0">
            <a:spAutoFit/>
          </a:bodyPr>
          <a:lstStyle/>
          <a:p>
            <a:r>
              <a:rPr lang="en-US" dirty="0" smtClean="0"/>
              <a:t>Water-limited plant</a:t>
            </a:r>
            <a:endParaRPr lang="en-US" dirty="0"/>
          </a:p>
        </p:txBody>
      </p:sp>
      <p:sp>
        <p:nvSpPr>
          <p:cNvPr id="37" name="TextBox 36"/>
          <p:cNvSpPr txBox="1"/>
          <p:nvPr/>
        </p:nvSpPr>
        <p:spPr>
          <a:xfrm>
            <a:off x="6324600" y="3657600"/>
            <a:ext cx="2590800" cy="523220"/>
          </a:xfrm>
          <a:prstGeom prst="rect">
            <a:avLst/>
          </a:prstGeom>
          <a:noFill/>
          <a:ln>
            <a:noFill/>
          </a:ln>
        </p:spPr>
        <p:txBody>
          <a:bodyPr wrap="square" rtlCol="0">
            <a:spAutoFit/>
          </a:bodyPr>
          <a:lstStyle/>
          <a:p>
            <a:pPr algn="ctr"/>
            <a:r>
              <a:rPr lang="en-US" sz="2800" dirty="0" smtClean="0">
                <a:solidFill>
                  <a:srgbClr val="FF0000"/>
                </a:solidFill>
              </a:rPr>
              <a:t>Nitrogen uptake</a:t>
            </a:r>
            <a:endParaRPr lang="en-US" sz="2800" dirty="0">
              <a:solidFill>
                <a:srgbClr val="FF0000"/>
              </a:solidFill>
            </a:endParaRPr>
          </a:p>
        </p:txBody>
      </p:sp>
    </p:spTree>
    <p:extLst>
      <p:ext uri="{BB962C8B-B14F-4D97-AF65-F5344CB8AC3E}">
        <p14:creationId xmlns:p14="http://schemas.microsoft.com/office/powerpoint/2010/main" val="11505214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2"/>
</p:tagLst>
</file>

<file path=ppt/tags/tag2.xml><?xml version="1.0" encoding="utf-8"?>
<p:tagLst xmlns:a="http://schemas.openxmlformats.org/drawingml/2006/main" xmlns:r="http://schemas.openxmlformats.org/officeDocument/2006/relationships" xmlns:p="http://schemas.openxmlformats.org/presentationml/2006/main">
  <p:tag name="TIMING" val="|14.6|14.8|12.8"/>
</p:tagLst>
</file>

<file path=ppt/tags/tag3.xml><?xml version="1.0" encoding="utf-8"?>
<p:tagLst xmlns:a="http://schemas.openxmlformats.org/drawingml/2006/main" xmlns:r="http://schemas.openxmlformats.org/officeDocument/2006/relationships" xmlns:p="http://schemas.openxmlformats.org/presentationml/2006/main">
  <p:tag name="TIMING" val="|0|0.1|0.1"/>
</p:tagLst>
</file>

<file path=ppt/tags/tag4.xml><?xml version="1.0" encoding="utf-8"?>
<p:tagLst xmlns:a="http://schemas.openxmlformats.org/drawingml/2006/main" xmlns:r="http://schemas.openxmlformats.org/officeDocument/2006/relationships" xmlns:p="http://schemas.openxmlformats.org/presentationml/2006/main">
  <p:tag name="TIMING" val="|14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13810</TotalTime>
  <Words>2090</Words>
  <Application>Microsoft Office PowerPoint</Application>
  <PresentationFormat>On-screen Show (4:3)</PresentationFormat>
  <Paragraphs>391</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Accurate scaling requires mechanistic understanding:  using experimental manipulations and tractable models as a testing ground for improving global land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Tensions between competition and optimization in plant allocation patterns</dc:title>
  <dc:creator>cfarrior</dc:creator>
  <cp:lastModifiedBy>cfarrior</cp:lastModifiedBy>
  <cp:revision>137</cp:revision>
  <dcterms:created xsi:type="dcterms:W3CDTF">2013-05-02T18:44:19Z</dcterms:created>
  <dcterms:modified xsi:type="dcterms:W3CDTF">2013-06-05T12:24:26Z</dcterms:modified>
</cp:coreProperties>
</file>