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3" r:id="rId3"/>
    <p:sldId id="262" r:id="rId4"/>
    <p:sldId id="267" r:id="rId5"/>
    <p:sldId id="268" r:id="rId6"/>
    <p:sldId id="279" r:id="rId7"/>
    <p:sldId id="284" r:id="rId8"/>
    <p:sldId id="285" r:id="rId9"/>
    <p:sldId id="269" r:id="rId10"/>
    <p:sldId id="270" r:id="rId11"/>
    <p:sldId id="278" r:id="rId12"/>
    <p:sldId id="264" r:id="rId13"/>
    <p:sldId id="258" r:id="rId14"/>
    <p:sldId id="257" r:id="rId15"/>
    <p:sldId id="286" r:id="rId16"/>
    <p:sldId id="265" r:id="rId17"/>
    <p:sldId id="287" r:id="rId18"/>
    <p:sldId id="281" r:id="rId19"/>
    <p:sldId id="280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74" r:id="rId28"/>
    <p:sldId id="275" r:id="rId29"/>
    <p:sldId id="282" r:id="rId30"/>
    <p:sldId id="295" r:id="rId3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7606" autoAdjust="0"/>
  </p:normalViewPr>
  <p:slideViewPr>
    <p:cSldViewPr snapToGrid="0" snapToObjects="1">
      <p:cViewPr>
        <p:scale>
          <a:sx n="81" d="100"/>
          <a:sy n="81" d="100"/>
        </p:scale>
        <p:origin x="-80" y="-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printerSettings" Target="printerSettings/printerSettings1.bin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2089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92800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107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01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952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2080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6617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6965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5307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6558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34396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15BC37-42CC-C64D-91A5-720B888214D9}" type="datetimeFigureOut">
              <a:rPr lang="en-US" smtClean="0"/>
              <a:t>6/6/13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34B36F7-E867-544A-B177-6F6726D54F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396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1.jpeg"/><Relationship Id="rId3" Type="http://schemas.openxmlformats.org/officeDocument/2006/relationships/image" Target="../media/image22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yosemite-tuolumne-meadows-l.jpg"/>
          <p:cNvPicPr>
            <a:picLocks noChangeAspect="1"/>
          </p:cNvPicPr>
          <p:nvPr/>
        </p:nvPicPr>
        <p:blipFill>
          <a:blip r:embed="rId2">
            <a:alphaModFix amt="4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98411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Changes in soil structure in response to extreme drought in the high elevation meadows of Yosemite National Park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51647" y="3886200"/>
            <a:ext cx="6400800" cy="1752600"/>
          </a:xfrm>
        </p:spPr>
        <p:txBody>
          <a:bodyPr>
            <a:normAutofit fontScale="85000" lnSpcReduction="20000"/>
          </a:bodyPr>
          <a:lstStyle/>
          <a:p>
            <a:endParaRPr lang="en-US" dirty="0" smtClean="0"/>
          </a:p>
          <a:p>
            <a:endParaRPr lang="en-US" dirty="0"/>
          </a:p>
          <a:p>
            <a:r>
              <a:rPr lang="en-US" b="1" dirty="0" smtClean="0">
                <a:solidFill>
                  <a:schemeClr val="tx1"/>
                </a:solidFill>
              </a:rPr>
              <a:t>Chelsea Arnold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University of California, Merced</a:t>
            </a:r>
          </a:p>
          <a:p>
            <a:endParaRPr lang="en-US" dirty="0"/>
          </a:p>
        </p:txBody>
      </p:sp>
      <p:pic>
        <p:nvPicPr>
          <p:cNvPr id="5" name="Picture 4" descr="logo-uc-blue-l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90079"/>
            <a:ext cx="3020824" cy="667921"/>
          </a:xfrm>
          <a:prstGeom prst="rect">
            <a:avLst/>
          </a:prstGeom>
        </p:spPr>
      </p:pic>
      <p:pic>
        <p:nvPicPr>
          <p:cNvPr id="6" name="Picture 5" descr="seal-uc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3064" y="5496055"/>
            <a:ext cx="1391553" cy="1361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6013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49870" t="46532" r="1735" b="-1"/>
          <a:stretch/>
        </p:blipFill>
        <p:spPr>
          <a:xfrm>
            <a:off x="149573" y="317478"/>
            <a:ext cx="4970669" cy="424634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384731" y="317478"/>
            <a:ext cx="2759269" cy="6001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Figure d) Snow depth values for Dana Meadows (2011-2012) </a:t>
            </a:r>
          </a:p>
          <a:p>
            <a:r>
              <a:rPr lang="en-US" sz="2400" dirty="0" smtClean="0"/>
              <a:t>*no early season snow cover over meadows until </a:t>
            </a:r>
            <a:r>
              <a:rPr lang="en-US" sz="2400" dirty="0" err="1" smtClean="0"/>
              <a:t>jan.</a:t>
            </a:r>
            <a:r>
              <a:rPr lang="en-US" sz="2400" dirty="0" smtClean="0"/>
              <a:t>!</a:t>
            </a:r>
          </a:p>
          <a:p>
            <a:endParaRPr lang="en-US" sz="2400" dirty="0"/>
          </a:p>
          <a:p>
            <a:r>
              <a:rPr lang="en-US" sz="2400" dirty="0" smtClean="0"/>
              <a:t>Figure e) Averaged NDVI values for Dana Meadows from MODIS Terra satellite 8 day composites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149573" y="4758202"/>
            <a:ext cx="60241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/>
              <a:buChar char="•"/>
            </a:pPr>
            <a:r>
              <a:rPr lang="en-US" sz="2400" dirty="0" smtClean="0"/>
              <a:t>Number of growing season days (in green) increased 54%from 2011 to 2012</a:t>
            </a:r>
          </a:p>
          <a:p>
            <a:pPr marL="342900" indent="-342900">
              <a:buFont typeface="Arial"/>
              <a:buChar char="•"/>
            </a:pPr>
            <a:r>
              <a:rPr lang="en-US" sz="2400" dirty="0" smtClean="0"/>
              <a:t>First snow free day was 57 days earlier in 2012 </a:t>
            </a:r>
          </a:p>
          <a:p>
            <a:pPr algn="ctr"/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9629582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 080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400" y="1981200"/>
            <a:ext cx="4572001" cy="304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667000" y="4267200"/>
            <a:ext cx="1731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June 3, 2011</a:t>
            </a:r>
            <a:endParaRPr lang="en-US" dirty="0"/>
          </a:p>
        </p:txBody>
      </p:sp>
      <p:pic>
        <p:nvPicPr>
          <p:cNvPr id="7" name="Picture 6" descr="dana mead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6674" y="33866"/>
            <a:ext cx="4403459" cy="2937933"/>
          </a:xfrm>
          <a:prstGeom prst="rect">
            <a:avLst/>
          </a:prstGeom>
        </p:spPr>
      </p:pic>
      <p:pic>
        <p:nvPicPr>
          <p:cNvPr id="8" name="Picture 7" descr="dry meadow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3352800"/>
            <a:ext cx="4419600" cy="33147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832879" y="3581400"/>
            <a:ext cx="2311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</a:rPr>
              <a:t>Late summer 2012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977575" y="8467"/>
            <a:ext cx="21664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FFFF"/>
                </a:solidFill>
              </a:rPr>
              <a:t>Late summer 2011</a:t>
            </a:r>
            <a:endParaRPr lang="en-US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0346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Research question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Can extreme </a:t>
            </a:r>
            <a:r>
              <a:rPr lang="en-US" dirty="0" err="1"/>
              <a:t>interannual</a:t>
            </a:r>
            <a:r>
              <a:rPr lang="en-US" dirty="0"/>
              <a:t> variation in </a:t>
            </a:r>
            <a:r>
              <a:rPr lang="en-US" dirty="0" smtClean="0"/>
              <a:t>weather induce rapid and irreversible changes in the structure of meadow soil and overall ecosystem functioning?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180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09847"/>
            <a:ext cx="8229600" cy="4525963"/>
          </a:xfrm>
        </p:spPr>
        <p:txBody>
          <a:bodyPr/>
          <a:lstStyle/>
          <a:p>
            <a:r>
              <a:rPr lang="en-US" dirty="0" smtClean="0"/>
              <a:t>In traditional soil mechanics – load test is utilized to compress soil and induce consolidation by “pressing” water from pores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1067" y="2699034"/>
            <a:ext cx="7184343" cy="2336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19342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 approach – consolidation by capillary suction</a:t>
            </a:r>
            <a:endParaRPr lang="en-US" dirty="0"/>
          </a:p>
        </p:txBody>
      </p:sp>
      <p:pic>
        <p:nvPicPr>
          <p:cNvPr id="4" name="Content Placeholder 3" descr="Screen Shot 2013-05-29 at 9.10.47 PM 1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" t="926" b="9569"/>
          <a:stretch/>
        </p:blipFill>
        <p:spPr>
          <a:xfrm>
            <a:off x="424807" y="2668157"/>
            <a:ext cx="8287651" cy="216788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722492" y="3245404"/>
            <a:ext cx="1372721" cy="142387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632688" y="4707761"/>
            <a:ext cx="1565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sym typeface="Wingdings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r>
              <a:rPr lang="en-US" dirty="0">
                <a:sym typeface="Wingdings"/>
              </a:rPr>
              <a:t> </a:t>
            </a:r>
            <a:r>
              <a:rPr lang="en-US" dirty="0" smtClean="0">
                <a:latin typeface="Wingdings"/>
                <a:ea typeface="Wingdings"/>
                <a:cs typeface="Wingdings"/>
                <a:sym typeface="Wingdings"/>
              </a:rPr>
              <a:t>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62260" y="6116331"/>
            <a:ext cx="41438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Image modified from C.C. Swan the University of Iowa</a:t>
            </a:r>
            <a:endParaRPr lang="en-US" dirty="0"/>
          </a:p>
        </p:txBody>
      </p:sp>
      <p:sp>
        <p:nvSpPr>
          <p:cNvPr id="8" name="Freeform 7"/>
          <p:cNvSpPr/>
          <p:nvPr/>
        </p:nvSpPr>
        <p:spPr>
          <a:xfrm>
            <a:off x="6597375" y="5092590"/>
            <a:ext cx="1591740" cy="487452"/>
          </a:xfrm>
          <a:custGeom>
            <a:avLst/>
            <a:gdLst>
              <a:gd name="connsiteX0" fmla="*/ 689601 w 1591740"/>
              <a:gd name="connsiteY0" fmla="*/ 51311 h 487452"/>
              <a:gd name="connsiteX1" fmla="*/ 689601 w 1591740"/>
              <a:gd name="connsiteY1" fmla="*/ 51311 h 487452"/>
              <a:gd name="connsiteX2" fmla="*/ 214921 w 1591740"/>
              <a:gd name="connsiteY2" fmla="*/ 64139 h 487452"/>
              <a:gd name="connsiteX3" fmla="*/ 137946 w 1591740"/>
              <a:gd name="connsiteY3" fmla="*/ 102622 h 487452"/>
              <a:gd name="connsiteX4" fmla="*/ 48142 w 1591740"/>
              <a:gd name="connsiteY4" fmla="*/ 128277 h 487452"/>
              <a:gd name="connsiteX5" fmla="*/ 35312 w 1591740"/>
              <a:gd name="connsiteY5" fmla="*/ 397658 h 487452"/>
              <a:gd name="connsiteX6" fmla="*/ 60971 w 1591740"/>
              <a:gd name="connsiteY6" fmla="*/ 474624 h 487452"/>
              <a:gd name="connsiteX7" fmla="*/ 112288 w 1591740"/>
              <a:gd name="connsiteY7" fmla="*/ 487452 h 487452"/>
              <a:gd name="connsiteX8" fmla="*/ 1356718 w 1591740"/>
              <a:gd name="connsiteY8" fmla="*/ 474624 h 487452"/>
              <a:gd name="connsiteX9" fmla="*/ 1382377 w 1591740"/>
              <a:gd name="connsiteY9" fmla="*/ 448969 h 487452"/>
              <a:gd name="connsiteX10" fmla="*/ 1433693 w 1591740"/>
              <a:gd name="connsiteY10" fmla="*/ 436141 h 487452"/>
              <a:gd name="connsiteX11" fmla="*/ 1497839 w 1591740"/>
              <a:gd name="connsiteY11" fmla="*/ 384831 h 487452"/>
              <a:gd name="connsiteX12" fmla="*/ 1561985 w 1591740"/>
              <a:gd name="connsiteY12" fmla="*/ 320692 h 487452"/>
              <a:gd name="connsiteX13" fmla="*/ 1574814 w 1591740"/>
              <a:gd name="connsiteY13" fmla="*/ 128277 h 487452"/>
              <a:gd name="connsiteX14" fmla="*/ 1536327 w 1591740"/>
              <a:gd name="connsiteY14" fmla="*/ 89794 h 487452"/>
              <a:gd name="connsiteX15" fmla="*/ 1292572 w 1591740"/>
              <a:gd name="connsiteY15" fmla="*/ 76966 h 487452"/>
              <a:gd name="connsiteX16" fmla="*/ 1254085 w 1591740"/>
              <a:gd name="connsiteY16" fmla="*/ 64139 h 487452"/>
              <a:gd name="connsiteX17" fmla="*/ 1189939 w 1591740"/>
              <a:gd name="connsiteY17" fmla="*/ 51311 h 487452"/>
              <a:gd name="connsiteX18" fmla="*/ 1151451 w 1591740"/>
              <a:gd name="connsiteY18" fmla="*/ 25655 h 487452"/>
              <a:gd name="connsiteX19" fmla="*/ 1087305 w 1591740"/>
              <a:gd name="connsiteY19" fmla="*/ 12828 h 487452"/>
              <a:gd name="connsiteX20" fmla="*/ 1035989 w 1591740"/>
              <a:gd name="connsiteY20" fmla="*/ 0 h 487452"/>
              <a:gd name="connsiteX21" fmla="*/ 805063 w 1591740"/>
              <a:gd name="connsiteY21" fmla="*/ 12828 h 487452"/>
              <a:gd name="connsiteX22" fmla="*/ 740918 w 1591740"/>
              <a:gd name="connsiteY22" fmla="*/ 51311 h 487452"/>
              <a:gd name="connsiteX23" fmla="*/ 689601 w 1591740"/>
              <a:gd name="connsiteY23" fmla="*/ 51311 h 4874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</a:cxnLst>
            <a:rect l="l" t="t" r="r" b="b"/>
            <a:pathLst>
              <a:path w="1591740" h="487452">
                <a:moveTo>
                  <a:pt x="689601" y="51311"/>
                </a:moveTo>
                <a:lnTo>
                  <a:pt x="689601" y="51311"/>
                </a:lnTo>
                <a:cubicBezTo>
                  <a:pt x="531374" y="55587"/>
                  <a:pt x="373008" y="56236"/>
                  <a:pt x="214921" y="64139"/>
                </a:cubicBezTo>
                <a:cubicBezTo>
                  <a:pt x="179086" y="65931"/>
                  <a:pt x="167983" y="87605"/>
                  <a:pt x="137946" y="102622"/>
                </a:cubicBezTo>
                <a:cubicBezTo>
                  <a:pt x="119547" y="111820"/>
                  <a:pt x="64575" y="124169"/>
                  <a:pt x="48142" y="128277"/>
                </a:cubicBezTo>
                <a:cubicBezTo>
                  <a:pt x="-32760" y="209166"/>
                  <a:pt x="6458" y="157241"/>
                  <a:pt x="35312" y="397658"/>
                </a:cubicBezTo>
                <a:cubicBezTo>
                  <a:pt x="38535" y="424509"/>
                  <a:pt x="34735" y="468066"/>
                  <a:pt x="60971" y="474624"/>
                </a:cubicBezTo>
                <a:lnTo>
                  <a:pt x="112288" y="487452"/>
                </a:lnTo>
                <a:lnTo>
                  <a:pt x="1356718" y="474624"/>
                </a:lnTo>
                <a:cubicBezTo>
                  <a:pt x="1368807" y="474258"/>
                  <a:pt x="1371559" y="454377"/>
                  <a:pt x="1382377" y="448969"/>
                </a:cubicBezTo>
                <a:cubicBezTo>
                  <a:pt x="1398148" y="441085"/>
                  <a:pt x="1416588" y="440417"/>
                  <a:pt x="1433693" y="436141"/>
                </a:cubicBezTo>
                <a:cubicBezTo>
                  <a:pt x="1500499" y="335946"/>
                  <a:pt x="1415215" y="446792"/>
                  <a:pt x="1497839" y="384831"/>
                </a:cubicBezTo>
                <a:cubicBezTo>
                  <a:pt x="1522030" y="366690"/>
                  <a:pt x="1561985" y="320692"/>
                  <a:pt x="1561985" y="320692"/>
                </a:cubicBezTo>
                <a:cubicBezTo>
                  <a:pt x="1588844" y="240128"/>
                  <a:pt x="1606447" y="223164"/>
                  <a:pt x="1574814" y="128277"/>
                </a:cubicBezTo>
                <a:cubicBezTo>
                  <a:pt x="1569076" y="111066"/>
                  <a:pt x="1554176" y="93039"/>
                  <a:pt x="1536327" y="89794"/>
                </a:cubicBezTo>
                <a:cubicBezTo>
                  <a:pt x="1456275" y="75241"/>
                  <a:pt x="1373824" y="81242"/>
                  <a:pt x="1292572" y="76966"/>
                </a:cubicBezTo>
                <a:cubicBezTo>
                  <a:pt x="1279743" y="72690"/>
                  <a:pt x="1267204" y="67418"/>
                  <a:pt x="1254085" y="64139"/>
                </a:cubicBezTo>
                <a:cubicBezTo>
                  <a:pt x="1232931" y="58851"/>
                  <a:pt x="1210356" y="58967"/>
                  <a:pt x="1189939" y="51311"/>
                </a:cubicBezTo>
                <a:cubicBezTo>
                  <a:pt x="1175502" y="45898"/>
                  <a:pt x="1165888" y="31068"/>
                  <a:pt x="1151451" y="25655"/>
                </a:cubicBezTo>
                <a:cubicBezTo>
                  <a:pt x="1131034" y="17999"/>
                  <a:pt x="1108591" y="17558"/>
                  <a:pt x="1087305" y="12828"/>
                </a:cubicBezTo>
                <a:cubicBezTo>
                  <a:pt x="1070093" y="9004"/>
                  <a:pt x="1053094" y="4276"/>
                  <a:pt x="1035989" y="0"/>
                </a:cubicBezTo>
                <a:cubicBezTo>
                  <a:pt x="959014" y="4276"/>
                  <a:pt x="881810" y="5520"/>
                  <a:pt x="805063" y="12828"/>
                </a:cubicBezTo>
                <a:cubicBezTo>
                  <a:pt x="607578" y="31634"/>
                  <a:pt x="908085" y="14166"/>
                  <a:pt x="740918" y="51311"/>
                </a:cubicBezTo>
                <a:cubicBezTo>
                  <a:pt x="711696" y="57804"/>
                  <a:pt x="698154" y="51311"/>
                  <a:pt x="689601" y="51311"/>
                </a:cubicBezTo>
                <a:close/>
              </a:path>
            </a:pathLst>
          </a:cu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25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00997" y="1602512"/>
            <a:ext cx="201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Long-term wetness</a:t>
            </a:r>
            <a:endParaRPr lang="en-US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238604" y="1602512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Temporary extreme drying</a:t>
            </a:r>
            <a:endParaRPr lang="en-US" b="1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Capillary Consolidation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874097" y="1602512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/>
              <a:t>Rewetted state</a:t>
            </a:r>
            <a:endParaRPr lang="en-US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3156672" y="4748223"/>
            <a:ext cx="283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Permanent rearrangement of soil particles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5212" y="4748223"/>
            <a:ext cx="28306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Porosity loss is not recovered</a:t>
            </a:r>
            <a:endParaRPr lang="en-US" b="1" dirty="0">
              <a:solidFill>
                <a:srgbClr val="FF00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309" y="2126359"/>
            <a:ext cx="8931382" cy="2592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8208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Principle of soil consolidation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35422"/>
            <a:ext cx="3891893" cy="4525963"/>
          </a:xfrm>
        </p:spPr>
        <p:txBody>
          <a:bodyPr>
            <a:normAutofit/>
          </a:bodyPr>
          <a:lstStyle/>
          <a:p>
            <a:r>
              <a:rPr lang="en-US" dirty="0"/>
              <a:t>The process of soil consolidation is instantaneous and involves irreversible plastic deformation of soil pores</a:t>
            </a:r>
          </a:p>
          <a:p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6444294" y="7379200"/>
            <a:ext cx="0" cy="3721100"/>
          </a:xfrm>
          <a:prstGeom prst="line">
            <a:avLst/>
          </a:prstGeom>
          <a:ln w="3175" cmpd="sng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creen Shot 2013-06-05 at 11.53.04 P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27"/>
          <a:stretch/>
        </p:blipFill>
        <p:spPr>
          <a:xfrm>
            <a:off x="3891893" y="1635422"/>
            <a:ext cx="4794906" cy="519100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H="1" flipV="1">
            <a:off x="4232970" y="2947823"/>
            <a:ext cx="1379635" cy="423358"/>
          </a:xfrm>
          <a:prstGeom prst="line">
            <a:avLst/>
          </a:prstGeom>
          <a:ln>
            <a:solidFill>
              <a:srgbClr val="FF6600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41090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352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7397378" y="631636"/>
            <a:ext cx="184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Wet and</a:t>
            </a:r>
          </a:p>
          <a:p>
            <a:r>
              <a:rPr lang="en-US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High porosity</a:t>
            </a:r>
            <a:endParaRPr lang="en-US" sz="2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5" name="Pentagon 4"/>
          <p:cNvSpPr/>
          <p:nvPr/>
        </p:nvSpPr>
        <p:spPr>
          <a:xfrm rot="10800000">
            <a:off x="7041422" y="631636"/>
            <a:ext cx="355956" cy="85394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1190" y="5116001"/>
            <a:ext cx="184522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Dry and </a:t>
            </a:r>
          </a:p>
          <a:p>
            <a:pPr algn="r"/>
            <a:r>
              <a:rPr lang="en-US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Low porosity</a:t>
            </a:r>
            <a:endParaRPr lang="en-US" sz="2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Pentagon 6"/>
          <p:cNvSpPr/>
          <p:nvPr/>
        </p:nvSpPr>
        <p:spPr>
          <a:xfrm rot="10800000" flipH="1">
            <a:off x="2673734" y="5104392"/>
            <a:ext cx="512704" cy="853946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40388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askerville Old Face" pitchFamily="18" charset="0"/>
              </a:rPr>
              <a:t>Harvey Monroe Hall Research Natural Area, Inyo National Forest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>
          <a:xfrm>
            <a:off x="76200" y="1600200"/>
            <a:ext cx="3429000" cy="639762"/>
          </a:xfrm>
        </p:spPr>
        <p:txBody>
          <a:bodyPr/>
          <a:lstStyle/>
          <a:p>
            <a:r>
              <a:rPr lang="en-US" dirty="0" smtClean="0">
                <a:latin typeface="Baskerville Old Face" pitchFamily="18" charset="0"/>
              </a:rPr>
              <a:t>Aerial view of meadow</a:t>
            </a:r>
            <a:endParaRPr lang="en-US" dirty="0">
              <a:latin typeface="Baskerville Old Face" pitchFamily="18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038600" y="1981200"/>
            <a:ext cx="4041775" cy="639762"/>
          </a:xfrm>
        </p:spPr>
        <p:txBody>
          <a:bodyPr>
            <a:noAutofit/>
          </a:bodyPr>
          <a:lstStyle/>
          <a:p>
            <a:r>
              <a:rPr lang="en-US" dirty="0" smtClean="0">
                <a:latin typeface="Baskerville Old Face" pitchFamily="18" charset="0"/>
              </a:rPr>
              <a:t>Cross sectional view of seepage face</a:t>
            </a:r>
            <a:endParaRPr lang="en-US" dirty="0">
              <a:latin typeface="Baskerville Old Face" pitchFamily="18" charset="0"/>
            </a:endParaRPr>
          </a:p>
        </p:txBody>
      </p:sp>
      <p:pic>
        <p:nvPicPr>
          <p:cNvPr id="11" name="Content Placeholder 10" descr="aerialHallmeadow_Maul Lake_pain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6200" y="2286000"/>
            <a:ext cx="3418845" cy="3951288"/>
          </a:xfr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81400" y="3276600"/>
            <a:ext cx="5466196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085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5834"/>
            <a:ext cx="9144000" cy="4525963"/>
          </a:xfrm>
        </p:spPr>
        <p:txBody>
          <a:bodyPr/>
          <a:lstStyle/>
          <a:p>
            <a:r>
              <a:rPr lang="en-US" dirty="0" smtClean="0"/>
              <a:t>Intact soil cores were taken in the summers of 2011 and 2012 to three depths (0-5, 10-15, and 20-25 cm)</a:t>
            </a:r>
          </a:p>
          <a:p>
            <a:r>
              <a:rPr lang="en-US" dirty="0" smtClean="0"/>
              <a:t>Sample cores are placed in latex membrane and allowed to saturate in modified </a:t>
            </a:r>
            <a:r>
              <a:rPr lang="en-US" dirty="0" err="1" smtClean="0"/>
              <a:t>triaxial</a:t>
            </a:r>
            <a:r>
              <a:rPr lang="en-US" dirty="0" smtClean="0"/>
              <a:t> system</a:t>
            </a:r>
          </a:p>
          <a:p>
            <a:r>
              <a:rPr lang="en-US" dirty="0" smtClean="0"/>
              <a:t>System is pressurized to an effective pressure of 5-6 </a:t>
            </a:r>
            <a:r>
              <a:rPr lang="en-US" dirty="0" err="1" smtClean="0"/>
              <a:t>KPa</a:t>
            </a:r>
            <a:r>
              <a:rPr lang="en-US" dirty="0" smtClean="0"/>
              <a:t> and once equilibrium is reached, sample is drained in steps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1542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Historical context of high elevation meadow formation and structure of soil</a:t>
            </a:r>
          </a:p>
          <a:p>
            <a:r>
              <a:rPr lang="en-US" dirty="0" smtClean="0"/>
              <a:t>Recent extreme weather in Central Sierra Nevada</a:t>
            </a:r>
          </a:p>
          <a:p>
            <a:r>
              <a:rPr lang="en-US" dirty="0" smtClean="0"/>
              <a:t>Driving question for research</a:t>
            </a:r>
          </a:p>
          <a:p>
            <a:r>
              <a:rPr lang="en-US" dirty="0" smtClean="0"/>
              <a:t>Background on principle of soil consolidation from an ecological perspective</a:t>
            </a:r>
          </a:p>
          <a:p>
            <a:r>
              <a:rPr lang="en-US" dirty="0" smtClean="0"/>
              <a:t>Experimental design of meadow soil consolidation</a:t>
            </a:r>
          </a:p>
          <a:p>
            <a:r>
              <a:rPr lang="en-US" dirty="0" smtClean="0"/>
              <a:t>Results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58698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14023"/>
          </a:xfrm>
        </p:spPr>
        <p:txBody>
          <a:bodyPr/>
          <a:lstStyle/>
          <a:p>
            <a:r>
              <a:rPr lang="en-US" dirty="0" smtClean="0"/>
              <a:t>Experimental Setup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564" y="1284474"/>
            <a:ext cx="6921432" cy="5196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662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9310" y="875420"/>
            <a:ext cx="6121400" cy="5956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38393" y="356638"/>
            <a:ext cx="1622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latin typeface="Arial Narrow"/>
                <a:cs typeface="Arial Narrow"/>
              </a:rPr>
              <a:t>Compressed air</a:t>
            </a:r>
          </a:p>
          <a:p>
            <a:pPr algn="ctr"/>
            <a:r>
              <a:rPr lang="en-US" b="1" dirty="0" smtClean="0">
                <a:latin typeface="Arial Narrow"/>
                <a:cs typeface="Arial Narrow"/>
              </a:rPr>
              <a:t> 150 kPa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667608" y="2992914"/>
            <a:ext cx="13516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latin typeface="Arial Narrow"/>
                <a:cs typeface="Arial Narrow"/>
              </a:rPr>
              <a:t>Water Jacket </a:t>
            </a:r>
          </a:p>
          <a:p>
            <a:r>
              <a:rPr lang="en-US" b="1" dirty="0" smtClean="0">
                <a:latin typeface="Arial Narrow"/>
                <a:cs typeface="Arial Narrow"/>
              </a:rPr>
              <a:t>155 kPa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52134" y="4104621"/>
            <a:ext cx="19735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 smtClean="0">
                <a:latin typeface="Arial Narrow"/>
                <a:cs typeface="Arial Narrow"/>
              </a:rPr>
              <a:t>Pore water</a:t>
            </a:r>
          </a:p>
          <a:p>
            <a:pPr algn="r"/>
            <a:r>
              <a:rPr lang="en-US" b="1" dirty="0" smtClean="0">
                <a:latin typeface="Arial Narrow"/>
                <a:cs typeface="Arial Narrow"/>
              </a:rPr>
              <a:t>pressure &lt; 150 kPa</a:t>
            </a:r>
            <a:endParaRPr lang="en-US" b="1" dirty="0">
              <a:latin typeface="Arial Narrow"/>
              <a:cs typeface="Arial Narrow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545869" y="552254"/>
            <a:ext cx="13628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Measures </a:t>
            </a:r>
          </a:p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porosity loss</a:t>
            </a:r>
            <a:endParaRPr lang="en-US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1133787" y="669073"/>
            <a:ext cx="2948484" cy="3254645"/>
          </a:xfrm>
          <a:custGeom>
            <a:avLst/>
            <a:gdLst>
              <a:gd name="connsiteX0" fmla="*/ 403114 w 4215201"/>
              <a:gd name="connsiteY0" fmla="*/ 2528870 h 2528870"/>
              <a:gd name="connsiteX1" fmla="*/ 346416 w 4215201"/>
              <a:gd name="connsiteY1" fmla="*/ 1043300 h 2528870"/>
              <a:gd name="connsiteX2" fmla="*/ 4133855 w 4215201"/>
              <a:gd name="connsiteY2" fmla="*/ 669073 h 2528870"/>
              <a:gd name="connsiteX3" fmla="*/ 3033910 w 4215201"/>
              <a:gd name="connsiteY3" fmla="*/ 0 h 2528870"/>
              <a:gd name="connsiteX0" fmla="*/ 109721 w 3884530"/>
              <a:gd name="connsiteY0" fmla="*/ 2528870 h 2528870"/>
              <a:gd name="connsiteX1" fmla="*/ 892156 w 3884530"/>
              <a:gd name="connsiteY1" fmla="*/ 907217 h 2528870"/>
              <a:gd name="connsiteX2" fmla="*/ 3840462 w 3884530"/>
              <a:gd name="connsiteY2" fmla="*/ 669073 h 2528870"/>
              <a:gd name="connsiteX3" fmla="*/ 2740517 w 3884530"/>
              <a:gd name="connsiteY3" fmla="*/ 0 h 2528870"/>
              <a:gd name="connsiteX0" fmla="*/ 157093 w 3614393"/>
              <a:gd name="connsiteY0" fmla="*/ 3424748 h 3424748"/>
              <a:gd name="connsiteX1" fmla="*/ 622019 w 3614393"/>
              <a:gd name="connsiteY1" fmla="*/ 907217 h 3424748"/>
              <a:gd name="connsiteX2" fmla="*/ 3570325 w 3614393"/>
              <a:gd name="connsiteY2" fmla="*/ 669073 h 3424748"/>
              <a:gd name="connsiteX3" fmla="*/ 2470380 w 3614393"/>
              <a:gd name="connsiteY3" fmla="*/ 0 h 3424748"/>
              <a:gd name="connsiteX0" fmla="*/ 11937 w 3469237"/>
              <a:gd name="connsiteY0" fmla="*/ 3424748 h 3424748"/>
              <a:gd name="connsiteX1" fmla="*/ 476863 w 3469237"/>
              <a:gd name="connsiteY1" fmla="*/ 907217 h 3424748"/>
              <a:gd name="connsiteX2" fmla="*/ 3425169 w 3469237"/>
              <a:gd name="connsiteY2" fmla="*/ 669073 h 3424748"/>
              <a:gd name="connsiteX3" fmla="*/ 2325224 w 3469237"/>
              <a:gd name="connsiteY3" fmla="*/ 0 h 3424748"/>
              <a:gd name="connsiteX0" fmla="*/ 784 w 2314071"/>
              <a:gd name="connsiteY0" fmla="*/ 3424748 h 3424748"/>
              <a:gd name="connsiteX1" fmla="*/ 465710 w 2314071"/>
              <a:gd name="connsiteY1" fmla="*/ 907217 h 3424748"/>
              <a:gd name="connsiteX2" fmla="*/ 2314071 w 2314071"/>
              <a:gd name="connsiteY2" fmla="*/ 0 h 3424748"/>
              <a:gd name="connsiteX0" fmla="*/ 3331 w 2951637"/>
              <a:gd name="connsiteY0" fmla="*/ 3254645 h 3254645"/>
              <a:gd name="connsiteX1" fmla="*/ 468257 w 2951637"/>
              <a:gd name="connsiteY1" fmla="*/ 737114 h 3254645"/>
              <a:gd name="connsiteX2" fmla="*/ 2951637 w 2951637"/>
              <a:gd name="connsiteY2" fmla="*/ 0 h 3254645"/>
              <a:gd name="connsiteX0" fmla="*/ 3331 w 2951637"/>
              <a:gd name="connsiteY0" fmla="*/ 3254645 h 3254645"/>
              <a:gd name="connsiteX1" fmla="*/ 468257 w 2951637"/>
              <a:gd name="connsiteY1" fmla="*/ 737114 h 3254645"/>
              <a:gd name="connsiteX2" fmla="*/ 2951637 w 2951637"/>
              <a:gd name="connsiteY2" fmla="*/ 0 h 3254645"/>
              <a:gd name="connsiteX0" fmla="*/ 178 w 2948484"/>
              <a:gd name="connsiteY0" fmla="*/ 3254645 h 3254645"/>
              <a:gd name="connsiteX1" fmla="*/ 930029 w 2948484"/>
              <a:gd name="connsiteY1" fmla="*/ 1054640 h 3254645"/>
              <a:gd name="connsiteX2" fmla="*/ 2948484 w 2948484"/>
              <a:gd name="connsiteY2" fmla="*/ 0 h 3254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948484" h="3254645">
                <a:moveTo>
                  <a:pt x="178" y="3254645"/>
                </a:moveTo>
                <a:cubicBezTo>
                  <a:pt x="-10217" y="1498800"/>
                  <a:pt x="438645" y="1597081"/>
                  <a:pt x="930029" y="1054640"/>
                </a:cubicBezTo>
                <a:cubicBezTo>
                  <a:pt x="1421413" y="512199"/>
                  <a:pt x="1667577" y="7560"/>
                  <a:pt x="2948484" y="0"/>
                </a:cubicBezTo>
              </a:path>
            </a:pathLst>
          </a:custGeom>
          <a:ln>
            <a:solidFill>
              <a:srgbClr val="FF0000"/>
            </a:solidFill>
            <a:headEnd type="triangle" w="lg" len="lg"/>
            <a:tailEnd type="triangle" w="lg" len="lg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49639" y="1529812"/>
            <a:ext cx="2988468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Arial Narrow"/>
                <a:cs typeface="Arial Narrow"/>
              </a:rPr>
              <a:t>Difference = Capillary Pressure</a:t>
            </a:r>
            <a:endParaRPr lang="en-US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</p:spTree>
    <p:extLst>
      <p:ext uri="{BB962C8B-B14F-4D97-AF65-F5344CB8AC3E}">
        <p14:creationId xmlns:p14="http://schemas.microsoft.com/office/powerpoint/2010/main" val="1046173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Change of Volume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17638"/>
            <a:ext cx="7328238" cy="5172874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>
            <a:off x="6520285" y="2381447"/>
            <a:ext cx="0" cy="1927838"/>
          </a:xfrm>
          <a:prstGeom prst="straightConnector1">
            <a:avLst/>
          </a:prstGeom>
          <a:ln w="381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5465692" y="2796914"/>
            <a:ext cx="2109186" cy="1015663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/>
              <a:t>Note: Sample gets increasingly </a:t>
            </a:r>
            <a:r>
              <a:rPr lang="en-US" sz="2000" b="1" dirty="0" err="1" smtClean="0"/>
              <a:t>desaturated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1751646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Consolidation Curves: 2011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7956" y="1625529"/>
            <a:ext cx="6844888" cy="483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9728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51" y="1387370"/>
            <a:ext cx="7604498" cy="536788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Porosity vs. Stress Curve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552936" y="2054122"/>
            <a:ext cx="343270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  <a:latin typeface="Arial Narrow"/>
                <a:cs typeface="Arial Narrow"/>
              </a:rPr>
              <a:t>Historical maxima = 17 kPa</a:t>
            </a:r>
            <a:endParaRPr lang="en-US" sz="2400" b="1" dirty="0">
              <a:solidFill>
                <a:srgbClr val="FF0000"/>
              </a:solidFill>
              <a:latin typeface="Arial Narrow"/>
              <a:cs typeface="Arial Narrow"/>
            </a:endParaRPr>
          </a:p>
        </p:txBody>
      </p:sp>
      <p:sp>
        <p:nvSpPr>
          <p:cNvPr id="7" name="Pentagon 6"/>
          <p:cNvSpPr/>
          <p:nvPr/>
        </p:nvSpPr>
        <p:spPr>
          <a:xfrm rot="10800000">
            <a:off x="5227886" y="2158515"/>
            <a:ext cx="355957" cy="295038"/>
          </a:xfrm>
          <a:prstGeom prst="homePlat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00298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Tipping Point ?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3709" y="1480709"/>
            <a:ext cx="3896582" cy="3896582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35814" y="2039854"/>
            <a:ext cx="2286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Initial Vol. = 83 cm</a:t>
            </a:r>
            <a:r>
              <a:rPr lang="en-US" baseline="30000" dirty="0"/>
              <a:t>3</a:t>
            </a:r>
            <a:endParaRPr lang="en-US" dirty="0"/>
          </a:p>
          <a:p>
            <a:r>
              <a:rPr lang="en-US" dirty="0"/>
              <a:t>Final Vol. = 70 cm</a:t>
            </a:r>
            <a:r>
              <a:rPr lang="en-US" baseline="30000" dirty="0"/>
              <a:t>3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1842727" y="5637122"/>
            <a:ext cx="5458546" cy="5847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/>
              <a:t>Irreversible porosity loss = 15%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52503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/>
              <a:t>Permanent loss of porosity</a:t>
            </a:r>
          </a:p>
          <a:p>
            <a:pPr lvl="1"/>
            <a:r>
              <a:rPr lang="en-US" dirty="0" smtClean="0"/>
              <a:t>Mostly affects large pores</a:t>
            </a:r>
          </a:p>
          <a:p>
            <a:pPr lvl="1"/>
            <a:r>
              <a:rPr lang="en-US" dirty="0" smtClean="0"/>
              <a:t>Mostly affects drainable porosity</a:t>
            </a:r>
          </a:p>
          <a:p>
            <a:r>
              <a:rPr lang="en-US" b="1" dirty="0" smtClean="0"/>
              <a:t>Permanent loss of permeability</a:t>
            </a:r>
          </a:p>
          <a:p>
            <a:pPr lvl="1"/>
            <a:r>
              <a:rPr lang="en-US" dirty="0" smtClean="0"/>
              <a:t>Infiltration and drainage are reduced</a:t>
            </a:r>
          </a:p>
          <a:p>
            <a:pPr lvl="1"/>
            <a:r>
              <a:rPr lang="en-US" dirty="0" smtClean="0"/>
              <a:t>Reduced subsurface feeding of streams</a:t>
            </a:r>
          </a:p>
          <a:p>
            <a:pPr lvl="1"/>
            <a:r>
              <a:rPr lang="en-US" dirty="0" smtClean="0"/>
              <a:t>Increasing proportion of snowmelt runs off on the surface (loss of flood attenuation benefits)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/>
        </p:nvSpPr>
        <p:spPr>
          <a:xfrm>
            <a:off x="457200" y="114113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kern="1200" dirty="0" smtClean="0"/>
              <a:t>Hydrological Implications</a:t>
            </a:r>
            <a:endParaRPr lang="en-US" kern="1200" dirty="0"/>
          </a:p>
        </p:txBody>
      </p:sp>
    </p:spTree>
    <p:extLst>
      <p:ext uri="{BB962C8B-B14F-4D97-AF65-F5344CB8AC3E}">
        <p14:creationId xmlns:p14="http://schemas.microsoft.com/office/powerpoint/2010/main" val="23444068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Ecological implications for ecosystem functioning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457199" y="1600200"/>
            <a:ext cx="8343619" cy="4525963"/>
          </a:xfrm>
        </p:spPr>
        <p:txBody>
          <a:bodyPr>
            <a:normAutofit/>
          </a:bodyPr>
          <a:lstStyle/>
          <a:p>
            <a:r>
              <a:rPr lang="en-US" sz="3200" b="1" dirty="0" smtClean="0"/>
              <a:t>Increase in decomposition</a:t>
            </a:r>
          </a:p>
          <a:p>
            <a:pPr marL="457200" lvl="1" indent="0">
              <a:buNone/>
            </a:pPr>
            <a:r>
              <a:rPr lang="en-US" sz="2800" dirty="0"/>
              <a:t>1. Drying of soil to expose previously protected labile soil organic matter</a:t>
            </a:r>
          </a:p>
          <a:p>
            <a:pPr marL="457200" lvl="1" indent="0">
              <a:buNone/>
            </a:pPr>
            <a:r>
              <a:rPr lang="en-US" sz="2800" dirty="0"/>
              <a:t>2. Loss of soil organic matter stock</a:t>
            </a:r>
          </a:p>
          <a:p>
            <a:pPr marL="457200" lvl="1" indent="0">
              <a:buNone/>
            </a:pPr>
            <a:r>
              <a:rPr lang="en-US" sz="2800" dirty="0"/>
              <a:t>3. Decrease in water holding </a:t>
            </a:r>
            <a:r>
              <a:rPr lang="en-US" sz="2800" dirty="0" smtClean="0"/>
              <a:t>capacity</a:t>
            </a:r>
          </a:p>
          <a:p>
            <a:r>
              <a:rPr lang="en-US" sz="3200" b="1" dirty="0" smtClean="0"/>
              <a:t>Changes in plant productivity, species diversity and distribution</a:t>
            </a:r>
            <a:endParaRPr lang="en-US" sz="3200" dirty="0" smtClean="0"/>
          </a:p>
          <a:p>
            <a:pPr lvl="1"/>
            <a:r>
              <a:rPr lang="en-US" dirty="0"/>
              <a:t>t</a:t>
            </a:r>
            <a:r>
              <a:rPr lang="en-US" dirty="0" smtClean="0"/>
              <a:t>hrough changes in bulk density, plant available water, etc.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4475964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Comparison of soil respiration </a:t>
            </a:r>
            <a:r>
              <a:rPr lang="en-US" smtClean="0"/>
              <a:t>from 2011 and 2012</a:t>
            </a:r>
            <a:endParaRPr lang="en-US" dirty="0"/>
          </a:p>
        </p:txBody>
      </p:sp>
      <p:pic>
        <p:nvPicPr>
          <p:cNvPr id="5" name="Picture 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05" y="1738002"/>
            <a:ext cx="7092861" cy="38803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1528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Take home message</a:t>
            </a:r>
          </a:p>
          <a:p>
            <a:pPr lvl="1"/>
            <a:r>
              <a:rPr lang="en-US" dirty="0" smtClean="0"/>
              <a:t>Extreme drying of meadow soils can result in irreversible loss of porosity and overall water holding capacity.</a:t>
            </a:r>
          </a:p>
          <a:p>
            <a:pPr lvl="1"/>
            <a:r>
              <a:rPr lang="en-US" dirty="0"/>
              <a:t>Results in a change of state for the meadow soil that can potentially trigger overall degradation of meadow soils and disruption of ecosystem </a:t>
            </a:r>
            <a:r>
              <a:rPr lang="en-US" dirty="0" smtClean="0"/>
              <a:t>functioning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8733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sn assym view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9600" y="381000"/>
            <a:ext cx="8000022" cy="1491529"/>
          </a:xfrm>
          <a:prstGeom prst="rect">
            <a:avLst/>
          </a:prstGeom>
        </p:spPr>
      </p:pic>
      <p:pic>
        <p:nvPicPr>
          <p:cNvPr id="6" name="Picture 5" descr="MountDana-0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61006" y="2318796"/>
            <a:ext cx="4982994" cy="3895462"/>
          </a:xfrm>
          <a:prstGeom prst="rect">
            <a:avLst/>
          </a:prstGeom>
        </p:spPr>
      </p:pic>
      <p:pic>
        <p:nvPicPr>
          <p:cNvPr id="7" name="Content Placeholder 3" descr="Map.png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98" b="15098"/>
          <a:stretch>
            <a:fillRect/>
          </a:stretch>
        </p:blipFill>
        <p:spPr>
          <a:xfrm>
            <a:off x="0" y="2318796"/>
            <a:ext cx="5526735" cy="3895462"/>
          </a:xfrm>
        </p:spPr>
      </p:pic>
    </p:spTree>
    <p:extLst>
      <p:ext uri="{BB962C8B-B14F-4D97-AF65-F5344CB8AC3E}">
        <p14:creationId xmlns:p14="http://schemas.microsoft.com/office/powerpoint/2010/main" val="2821223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700"/>
            <a:ext cx="9144000" cy="683131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21775" y="-39485"/>
            <a:ext cx="6036563" cy="40072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/>
              <a:t>Acknowledgements</a:t>
            </a:r>
          </a:p>
          <a:p>
            <a:pPr>
              <a:lnSpc>
                <a:spcPct val="60000"/>
              </a:lnSpc>
            </a:pPr>
            <a:endParaRPr lang="en-US" sz="2400" b="1" dirty="0" smtClean="0"/>
          </a:p>
          <a:p>
            <a:r>
              <a:rPr lang="en-US" sz="2400" b="1" dirty="0" smtClean="0"/>
              <a:t>Advisors: </a:t>
            </a:r>
            <a:r>
              <a:rPr lang="en-US" sz="2400" dirty="0" err="1" smtClean="0"/>
              <a:t>Teamrat</a:t>
            </a:r>
            <a:r>
              <a:rPr lang="en-US" sz="2400" dirty="0" smtClean="0"/>
              <a:t> A. </a:t>
            </a:r>
            <a:r>
              <a:rPr lang="en-US" sz="2400" dirty="0" err="1" smtClean="0"/>
              <a:t>Ghezzehei</a:t>
            </a:r>
            <a:r>
              <a:rPr lang="en-US" sz="2400" dirty="0" smtClean="0"/>
              <a:t> and </a:t>
            </a:r>
            <a:r>
              <a:rPr lang="en-US" sz="2400" dirty="0" err="1" smtClean="0"/>
              <a:t>Asmeret</a:t>
            </a:r>
            <a:r>
              <a:rPr lang="en-US" sz="2400" dirty="0" smtClean="0"/>
              <a:t> </a:t>
            </a:r>
            <a:r>
              <a:rPr lang="en-US" sz="2400" dirty="0" err="1" smtClean="0"/>
              <a:t>Asefaw</a:t>
            </a:r>
            <a:r>
              <a:rPr lang="en-US" sz="2400" dirty="0" smtClean="0"/>
              <a:t> </a:t>
            </a:r>
            <a:r>
              <a:rPr lang="en-US" sz="2400" dirty="0" err="1" smtClean="0"/>
              <a:t>Berhe</a:t>
            </a:r>
            <a:endParaRPr lang="en-US" sz="2400" b="1" dirty="0" smtClean="0"/>
          </a:p>
          <a:p>
            <a:r>
              <a:rPr lang="en-US" sz="2400" b="1" dirty="0" smtClean="0"/>
              <a:t>Lab </a:t>
            </a:r>
            <a:r>
              <a:rPr lang="en-US" sz="2400" b="1" dirty="0"/>
              <a:t>and field assistants:</a:t>
            </a:r>
          </a:p>
          <a:p>
            <a:r>
              <a:rPr lang="en-US" sz="2400" dirty="0" err="1"/>
              <a:t>Jesseca</a:t>
            </a:r>
            <a:r>
              <a:rPr lang="en-US" sz="2400" dirty="0"/>
              <a:t> </a:t>
            </a:r>
            <a:r>
              <a:rPr lang="en-US" sz="2400" dirty="0" smtClean="0"/>
              <a:t>Meyer, Jennifer Guerrero, Stephen </a:t>
            </a:r>
            <a:r>
              <a:rPr lang="en-US" sz="2400" dirty="0"/>
              <a:t>Ho</a:t>
            </a:r>
          </a:p>
          <a:p>
            <a:r>
              <a:rPr lang="en-US" sz="2400" dirty="0"/>
              <a:t>James Perry</a:t>
            </a:r>
          </a:p>
          <a:p>
            <a:r>
              <a:rPr lang="en-US" sz="2400" dirty="0" smtClean="0"/>
              <a:t>Funding for this project was provided by the startup funds of </a:t>
            </a:r>
            <a:r>
              <a:rPr lang="en-US" sz="2400" dirty="0" err="1" smtClean="0"/>
              <a:t>Teamrat</a:t>
            </a:r>
            <a:r>
              <a:rPr lang="en-US" sz="2400" dirty="0" smtClean="0"/>
              <a:t> A. </a:t>
            </a:r>
            <a:r>
              <a:rPr lang="en-US" sz="2400" dirty="0" err="1" smtClean="0"/>
              <a:t>Ghezzehei</a:t>
            </a:r>
            <a:r>
              <a:rPr lang="en-US" sz="2400" dirty="0" smtClean="0"/>
              <a:t>, the Hellman Family Fund grant and the Mildred E     </a:t>
            </a:r>
          </a:p>
          <a:p>
            <a:r>
              <a:rPr lang="en-US" sz="2400" dirty="0"/>
              <a:t> </a:t>
            </a:r>
            <a:r>
              <a:rPr lang="en-US" sz="2400" dirty="0" smtClean="0"/>
              <a:t>                            Mathias grant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877597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History of glaciation in the Central Sierra Nevada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6" name="Content Placeholder 5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986"/>
          <a:stretch>
            <a:fillRect/>
          </a:stretch>
        </p:blipFill>
        <p:spPr bwMode="auto">
          <a:xfrm>
            <a:off x="4090599" y="1444532"/>
            <a:ext cx="5053401" cy="4499069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/>
          <p:cNvSpPr txBox="1"/>
          <p:nvPr/>
        </p:nvSpPr>
        <p:spPr>
          <a:xfrm>
            <a:off x="170523" y="1621397"/>
            <a:ext cx="368935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Tioga – Late Glacial Maximum </a:t>
            </a:r>
          </a:p>
          <a:p>
            <a:r>
              <a:rPr lang="en-US" sz="2400" dirty="0" smtClean="0"/>
              <a:t>( 18,000 </a:t>
            </a:r>
            <a:r>
              <a:rPr lang="en-US" sz="2400" dirty="0" err="1" smtClean="0"/>
              <a:t>cal</a:t>
            </a:r>
            <a:r>
              <a:rPr lang="en-US" sz="2400" dirty="0" smtClean="0"/>
              <a:t> </a:t>
            </a:r>
            <a:r>
              <a:rPr lang="en-US" sz="2400" dirty="0" err="1" smtClean="0"/>
              <a:t>yr</a:t>
            </a:r>
            <a:r>
              <a:rPr lang="en-US" sz="2400" dirty="0" smtClean="0"/>
              <a:t> B.P.)</a:t>
            </a:r>
          </a:p>
          <a:p>
            <a:endParaRPr lang="en-US" sz="2400" dirty="0"/>
          </a:p>
          <a:p>
            <a:r>
              <a:rPr lang="en-US" sz="2400" dirty="0" smtClean="0"/>
              <a:t>Recess Peak – Late Pleistocene </a:t>
            </a:r>
          </a:p>
          <a:p>
            <a:r>
              <a:rPr lang="en-US" sz="2400" dirty="0" smtClean="0"/>
              <a:t>(14,100 – 13,100 </a:t>
            </a:r>
            <a:r>
              <a:rPr lang="en-US" sz="2400" dirty="0" err="1" smtClean="0"/>
              <a:t>cal</a:t>
            </a:r>
            <a:r>
              <a:rPr lang="en-US" sz="2400" dirty="0" smtClean="0"/>
              <a:t> </a:t>
            </a:r>
            <a:r>
              <a:rPr lang="en-US" sz="2400" dirty="0" err="1" smtClean="0"/>
              <a:t>yr</a:t>
            </a:r>
            <a:r>
              <a:rPr lang="en-US" sz="2400" dirty="0" smtClean="0"/>
              <a:t> B.P.)</a:t>
            </a:r>
          </a:p>
          <a:p>
            <a:endParaRPr lang="en-US" sz="2400" dirty="0"/>
          </a:p>
          <a:p>
            <a:r>
              <a:rPr lang="en-US" sz="2400" dirty="0" err="1" smtClean="0"/>
              <a:t>Matthes</a:t>
            </a:r>
            <a:r>
              <a:rPr lang="en-US" sz="2400" dirty="0" smtClean="0"/>
              <a:t> – Little Ice Age</a:t>
            </a:r>
          </a:p>
          <a:p>
            <a:r>
              <a:rPr lang="en-US" sz="2400" dirty="0" smtClean="0"/>
              <a:t>( AD 1350 – 1850) </a:t>
            </a:r>
          </a:p>
          <a:p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0" y="5432971"/>
            <a:ext cx="29635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Clark and Gillespie, 1997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4263924" y="5832629"/>
            <a:ext cx="43733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Map of Tioga glaciation in Central Sierra Nevada (USGS)</a:t>
            </a:r>
            <a:endParaRPr lang="en-US" dirty="0"/>
          </a:p>
        </p:txBody>
      </p:sp>
      <p:sp>
        <p:nvSpPr>
          <p:cNvPr id="3" name="Left Arrow 2"/>
          <p:cNvSpPr/>
          <p:nvPr/>
        </p:nvSpPr>
        <p:spPr>
          <a:xfrm>
            <a:off x="6187977" y="3929721"/>
            <a:ext cx="142115" cy="118832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5964524" y="3367660"/>
            <a:ext cx="885058" cy="562061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6849582" y="3367660"/>
            <a:ext cx="442530" cy="5620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/>
          <p:cNvSpPr txBox="1"/>
          <p:nvPr/>
        </p:nvSpPr>
        <p:spPr>
          <a:xfrm>
            <a:off x="170523" y="5846709"/>
            <a:ext cx="39200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Transition to peat occurred ~4500 B.P.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286535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History of extreme climate in the Central Sierra Nevada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9275" y="1600201"/>
            <a:ext cx="5931776" cy="4232428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Mega Droughts </a:t>
            </a:r>
          </a:p>
          <a:p>
            <a:pPr lvl="1"/>
            <a:r>
              <a:rPr lang="en-US" dirty="0" smtClean="0"/>
              <a:t>1</a:t>
            </a:r>
            <a:r>
              <a:rPr lang="en-US" baseline="30000" dirty="0" smtClean="0"/>
              <a:t>st</a:t>
            </a:r>
            <a:r>
              <a:rPr lang="en-US" dirty="0" smtClean="0"/>
              <a:t> occurred ~A.D. 892 – AD 1112</a:t>
            </a:r>
          </a:p>
          <a:p>
            <a:pPr lvl="1"/>
            <a:r>
              <a:rPr lang="en-US" dirty="0" smtClean="0"/>
              <a:t>2</a:t>
            </a:r>
            <a:r>
              <a:rPr lang="en-US" baseline="30000" dirty="0" smtClean="0"/>
              <a:t>nd</a:t>
            </a:r>
            <a:r>
              <a:rPr lang="en-US" dirty="0" smtClean="0"/>
              <a:t> occurred ~AD 1209 – AD 1350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Increasing wetness between periods of drought from  AD 1112 – AD 1209</a:t>
            </a:r>
          </a:p>
          <a:p>
            <a:pPr lvl="1"/>
            <a:r>
              <a:rPr lang="en-US" dirty="0" smtClean="0"/>
              <a:t>Tephra layer 2 at 1175 BP, with organic peat accumulation above</a:t>
            </a:r>
          </a:p>
          <a:p>
            <a:pPr marL="365760" lvl="1" indent="0">
              <a:buNone/>
            </a:pPr>
            <a:endParaRPr lang="en-US" dirty="0"/>
          </a:p>
          <a:p>
            <a:pPr marL="365760" lvl="1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0" y="6488668"/>
            <a:ext cx="32346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Stine, 1994 and Wood, 1975</a:t>
            </a:r>
            <a:endParaRPr lang="en-US" dirty="0"/>
          </a:p>
        </p:txBody>
      </p:sp>
      <p:pic>
        <p:nvPicPr>
          <p:cNvPr id="6" name="Content Placeholder 7" descr="meadow soil profile.PN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49" r="20755" b="41157"/>
          <a:stretch/>
        </p:blipFill>
        <p:spPr>
          <a:xfrm>
            <a:off x="6481051" y="1694789"/>
            <a:ext cx="2662949" cy="249387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411664" y="4677827"/>
            <a:ext cx="16959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Meadow soil profile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4340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Mt_Casson_Pano_4wiki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3448594"/>
          </a:xfrm>
          <a:prstGeom prst="rect">
            <a:avLst/>
          </a:prstGeom>
        </p:spPr>
      </p:pic>
      <p:pic>
        <p:nvPicPr>
          <p:cNvPr id="7" name="Picture 6" descr="Picture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678" y="3448594"/>
            <a:ext cx="4617322" cy="3393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-97374"/>
            <a:ext cx="791560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Ecological significance of high elevation meadows in the Sierra Nevada</a:t>
            </a:r>
          </a:p>
          <a:p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-1" y="3617407"/>
            <a:ext cx="484943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Ecosystem Services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Filter, store and slowly release water to river systems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Contribution to river </a:t>
            </a:r>
            <a:r>
              <a:rPr lang="en-US" sz="2000" dirty="0" err="1" smtClean="0"/>
              <a:t>baseflow</a:t>
            </a:r>
            <a:endParaRPr lang="en-US" sz="2000" dirty="0" smtClean="0"/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Flood attenuation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Biodiversity hotspot – breeding habitat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Maintenance of a high water table</a:t>
            </a:r>
          </a:p>
          <a:p>
            <a:pPr marL="285750" indent="-285750">
              <a:buFont typeface="Arial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44929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Calibri" charset="0"/>
              </a:rPr>
              <a:t>Original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Soils that have not been exposed to dryness can shrink irreversibly when desiccated for the first time.</a:t>
            </a:r>
          </a:p>
          <a:p>
            <a:pPr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dirty="0" smtClean="0">
                <a:ea typeface="+mn-ea"/>
                <a:cs typeface="+mn-cs"/>
              </a:rPr>
              <a:t>This phenomenon was observed in our lab during routine soil water retention characterization: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soil samples collected from high-altitude meadows in Yosemite</a:t>
            </a:r>
          </a:p>
          <a:p>
            <a:pPr lvl="1" eaLnBrk="1" fontAlgn="auto" hangingPunct="1">
              <a:spcAft>
                <a:spcPts val="0"/>
              </a:spcAft>
              <a:buFont typeface="Arial"/>
              <a:buChar char="–"/>
              <a:defRPr/>
            </a:pPr>
            <a:r>
              <a:rPr lang="en-US" dirty="0" smtClean="0">
                <a:ea typeface="+mn-ea"/>
              </a:rPr>
              <a:t>Sampling site continuously fed by a spring</a:t>
            </a: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718354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Scientific Hypothesis</a:t>
            </a:r>
          </a:p>
        </p:txBody>
      </p:sp>
      <p:sp>
        <p:nvSpPr>
          <p:cNvPr id="1536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en-US" dirty="0">
                <a:latin typeface="Calibri" charset="0"/>
              </a:rPr>
              <a:t>Desiccation of meadows (even for very short period) can drastically reduce water storage capacity of meadows.</a:t>
            </a:r>
          </a:p>
          <a:p>
            <a:pPr eaLnBrk="1" hangingPunct="1"/>
            <a:r>
              <a:rPr lang="en-US" dirty="0">
                <a:latin typeface="Calibri" charset="0"/>
              </a:rPr>
              <a:t>Major cause of desiccation is lowering of water table and/or increased evaporation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Climate change (extremely dry year)</a:t>
            </a:r>
          </a:p>
          <a:p>
            <a:pPr lvl="1" eaLnBrk="1" hangingPunct="1"/>
            <a:r>
              <a:rPr lang="en-US" dirty="0">
                <a:latin typeface="Calibri" charset="0"/>
              </a:rPr>
              <a:t>Channeling (erosion because of mismanagement) </a:t>
            </a:r>
          </a:p>
        </p:txBody>
      </p:sp>
    </p:spTree>
    <p:extLst>
      <p:ext uri="{BB962C8B-B14F-4D97-AF65-F5344CB8AC3E}">
        <p14:creationId xmlns:p14="http://schemas.microsoft.com/office/powerpoint/2010/main" val="310632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 smtClean="0">
                <a:solidFill>
                  <a:srgbClr val="000000"/>
                </a:solidFill>
              </a:rPr>
              <a:t>Recent extreme seasonality in the Central Sierra Nevada</a:t>
            </a:r>
            <a:endParaRPr lang="en-US" dirty="0">
              <a:solidFill>
                <a:srgbClr val="000000"/>
              </a:solidFill>
            </a:endParaRPr>
          </a:p>
        </p:txBody>
      </p:sp>
      <p:pic>
        <p:nvPicPr>
          <p:cNvPr id="12" name="Picture 11"/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167"/>
          <a:stretch/>
        </p:blipFill>
        <p:spPr bwMode="auto">
          <a:xfrm>
            <a:off x="639443" y="2170664"/>
            <a:ext cx="3343319" cy="41220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4136686" y="2170664"/>
            <a:ext cx="477642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Figure a)</a:t>
            </a:r>
            <a:r>
              <a:rPr lang="en-US" sz="2800" dirty="0" smtClean="0"/>
              <a:t> Historic April 1 snow water equivalent (SWE) for Dana Meadows (1929-2012)</a:t>
            </a:r>
            <a:endParaRPr lang="en-US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4271369" y="4560774"/>
            <a:ext cx="464174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smtClean="0"/>
              <a:t>Figure b)</a:t>
            </a:r>
            <a:r>
              <a:rPr lang="en-US" sz="2800" dirty="0" smtClean="0"/>
              <a:t> April 1 SWE reported as the year to year change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77045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3039</TotalTime>
  <Words>936</Words>
  <Application>Microsoft Macintosh PowerPoint</Application>
  <PresentationFormat>On-screen Show (4:3)</PresentationFormat>
  <Paragraphs>138</Paragraphs>
  <Slides>30</Slides>
  <Notes>0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Office Theme</vt:lpstr>
      <vt:lpstr>Changes in soil structure in response to extreme drought in the high elevation meadows of Yosemite National Park</vt:lpstr>
      <vt:lpstr>Outline</vt:lpstr>
      <vt:lpstr>PowerPoint Presentation</vt:lpstr>
      <vt:lpstr>History of glaciation in the Central Sierra Nevada</vt:lpstr>
      <vt:lpstr>History of extreme climate in the Central Sierra Nevada</vt:lpstr>
      <vt:lpstr>PowerPoint Presentation</vt:lpstr>
      <vt:lpstr>Original Problem</vt:lpstr>
      <vt:lpstr>Scientific Hypothesis</vt:lpstr>
      <vt:lpstr>Recent extreme seasonality in the Central Sierra Nevada</vt:lpstr>
      <vt:lpstr>PowerPoint Presentation</vt:lpstr>
      <vt:lpstr>PowerPoint Presentation</vt:lpstr>
      <vt:lpstr>Research question</vt:lpstr>
      <vt:lpstr>PowerPoint Presentation</vt:lpstr>
      <vt:lpstr>Ecological approach – consolidation by capillary suction</vt:lpstr>
      <vt:lpstr>Capillary Consolidation</vt:lpstr>
      <vt:lpstr>Principle of soil consolidation</vt:lpstr>
      <vt:lpstr>PowerPoint Presentation</vt:lpstr>
      <vt:lpstr>Harvey Monroe Hall Research Natural Area, Inyo National Forest</vt:lpstr>
      <vt:lpstr>Methods</vt:lpstr>
      <vt:lpstr>Experimental Setup</vt:lpstr>
      <vt:lpstr>PowerPoint Presentation</vt:lpstr>
      <vt:lpstr>Change of Volume</vt:lpstr>
      <vt:lpstr>Consolidation Curves: 2011</vt:lpstr>
      <vt:lpstr>Porosity vs. Stress Curve</vt:lpstr>
      <vt:lpstr>Tipping Point ?</vt:lpstr>
      <vt:lpstr>PowerPoint Presentation</vt:lpstr>
      <vt:lpstr>Ecological implications for ecosystem functioning</vt:lpstr>
      <vt:lpstr>Comparison of soil respiration from 2011 and 2012</vt:lpstr>
      <vt:lpstr>Conclusion</vt:lpstr>
      <vt:lpstr>PowerPoint Presentation</vt:lpstr>
    </vt:vector>
  </TitlesOfParts>
  <Company>UCMerced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Chelsea Arnold</dc:creator>
  <cp:lastModifiedBy>Chelsea Arnold</cp:lastModifiedBy>
  <cp:revision>40</cp:revision>
  <dcterms:created xsi:type="dcterms:W3CDTF">2013-05-24T00:44:58Z</dcterms:created>
  <dcterms:modified xsi:type="dcterms:W3CDTF">2013-06-06T06:59:05Z</dcterms:modified>
</cp:coreProperties>
</file>