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1.bin" ContentType="application/vnd.openxmlformats-officedocument.oleObject"/>
  <Override PartName="/ppt/notesSlides/notesSlide14.xml" ContentType="application/vnd.openxmlformats-officedocument.presentationml.notesSlide+xml"/>
  <Override PartName="/ppt/embeddings/oleObject2.bin" ContentType="application/vnd.openxmlformats-officedocument.oleObject"/>
  <Override PartName="/ppt/notesSlides/notesSlide15.xml" ContentType="application/vnd.openxmlformats-officedocument.presentationml.notesSlide+xml"/>
  <Override PartName="/ppt/embeddings/oleObject3.bin" ContentType="application/vnd.openxmlformats-officedocument.oleObject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0" r:id="rId3"/>
    <p:sldId id="344" r:id="rId4"/>
    <p:sldId id="343" r:id="rId5"/>
    <p:sldId id="345" r:id="rId6"/>
    <p:sldId id="318" r:id="rId7"/>
    <p:sldId id="385" r:id="rId8"/>
    <p:sldId id="348" r:id="rId9"/>
    <p:sldId id="380" r:id="rId10"/>
    <p:sldId id="381" r:id="rId11"/>
    <p:sldId id="336" r:id="rId12"/>
    <p:sldId id="346" r:id="rId13"/>
    <p:sldId id="350" r:id="rId14"/>
    <p:sldId id="351" r:id="rId15"/>
    <p:sldId id="352" r:id="rId16"/>
    <p:sldId id="280" r:id="rId17"/>
    <p:sldId id="29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BA18"/>
    <a:srgbClr val="E67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0" autoAdjust="0"/>
    <p:restoredTop sz="85954" autoAdjust="0"/>
  </p:normalViewPr>
  <p:slideViewPr>
    <p:cSldViewPr snapToGrid="0" snapToObjects="1">
      <p:cViewPr>
        <p:scale>
          <a:sx n="100" d="100"/>
          <a:sy n="100" d="100"/>
        </p:scale>
        <p:origin x="-1600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71A59-A7EF-7F49-9C6A-DED18D43B4AB}" type="datetimeFigureOut">
              <a:rPr lang="en-US" smtClean="0"/>
              <a:t>6/9/13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268D4-50CB-154F-806A-959BA3BF2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8830EE-F0BE-442A-8BAB-B664634F6EB1}" type="slidenum">
              <a:rPr lang="en-US"/>
              <a:pPr/>
              <a:t>1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68D4-50CB-154F-806A-959BA3BF2F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52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C3DD7-A442-43F6-A9EA-5F84A496B2F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68D4-50CB-154F-806A-959BA3BF2F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30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68D4-50CB-154F-806A-959BA3BF2F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30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68D4-50CB-154F-806A-959BA3BF2F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30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68D4-50CB-154F-806A-959BA3BF2F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30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68D4-50CB-154F-806A-959BA3BF2F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14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52486-65EA-4366-BCDC-F2D57C4C256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52486-65EA-4366-BCDC-F2D57C4C256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68D4-50CB-154F-806A-959BA3BF2F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08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68D4-50CB-154F-806A-959BA3BF2F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30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68D4-50CB-154F-806A-959BA3BF2F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30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68D4-50CB-154F-806A-959BA3BF2F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30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68D4-50CB-154F-806A-959BA3BF2F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30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268D4-50CB-154F-806A-959BA3BF2F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5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38EA-8E36-5046-865B-25E6D436140C}" type="datetimeFigureOut">
              <a:rPr lang="en-US" smtClean="0"/>
              <a:t>6/9/13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CECA-5063-5C48-B347-313E79B4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0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38EA-8E36-5046-865B-25E6D436140C}" type="datetimeFigureOut">
              <a:rPr lang="en-US" smtClean="0"/>
              <a:t>6/9/13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CECA-5063-5C48-B347-313E79B4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7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38EA-8E36-5046-865B-25E6D436140C}" type="datetimeFigureOut">
              <a:rPr lang="en-US" smtClean="0"/>
              <a:t>6/9/13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CECA-5063-5C48-B347-313E79B4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38EA-8E36-5046-865B-25E6D436140C}" type="datetimeFigureOut">
              <a:rPr lang="en-US" smtClean="0"/>
              <a:t>6/9/13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CECA-5063-5C48-B347-313E79B4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38EA-8E36-5046-865B-25E6D436140C}" type="datetimeFigureOut">
              <a:rPr lang="en-US" smtClean="0"/>
              <a:t>6/9/13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CECA-5063-5C48-B347-313E79B4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3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38EA-8E36-5046-865B-25E6D436140C}" type="datetimeFigureOut">
              <a:rPr lang="en-US" smtClean="0"/>
              <a:t>6/9/13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CECA-5063-5C48-B347-313E79B4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31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38EA-8E36-5046-865B-25E6D436140C}" type="datetimeFigureOut">
              <a:rPr lang="en-US" smtClean="0"/>
              <a:t>6/9/13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CECA-5063-5C48-B347-313E79B4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7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38EA-8E36-5046-865B-25E6D436140C}" type="datetimeFigureOut">
              <a:rPr lang="en-US" smtClean="0"/>
              <a:t>6/9/13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CECA-5063-5C48-B347-313E79B4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0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38EA-8E36-5046-865B-25E6D436140C}" type="datetimeFigureOut">
              <a:rPr lang="en-US" smtClean="0"/>
              <a:t>6/9/13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CECA-5063-5C48-B347-313E79B4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98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38EA-8E36-5046-865B-25E6D436140C}" type="datetimeFigureOut">
              <a:rPr lang="en-US" smtClean="0"/>
              <a:t>6/9/13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CECA-5063-5C48-B347-313E79B4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5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38EA-8E36-5046-865B-25E6D436140C}" type="datetimeFigureOut">
              <a:rPr lang="en-US" smtClean="0"/>
              <a:t>6/9/13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CECA-5063-5C48-B347-313E79B4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5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B38EA-8E36-5046-865B-25E6D436140C}" type="datetimeFigureOut">
              <a:rPr lang="en-US" smtClean="0"/>
              <a:t>6/9/13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CCECA-5063-5C48-B347-313E79B4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9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eg"/><Relationship Id="rId12" Type="http://schemas.openxmlformats.org/officeDocument/2006/relationships/image" Target="../media/image10.jpeg"/><Relationship Id="rId13" Type="http://schemas.openxmlformats.org/officeDocument/2006/relationships/image" Target="../media/image11.jpeg"/><Relationship Id="rId1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8.jp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8.jpg"/><Relationship Id="rId5" Type="http://schemas.openxmlformats.org/officeDocument/2006/relationships/oleObject" Target="../embeddings/oleObject2.bin"/><Relationship Id="rId6" Type="http://schemas.openxmlformats.org/officeDocument/2006/relationships/image" Target="../media/image2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8.jpg"/><Relationship Id="rId5" Type="http://schemas.openxmlformats.org/officeDocument/2006/relationships/oleObject" Target="../embeddings/oleObject3.bin"/><Relationship Id="rId6" Type="http://schemas.openxmlformats.org/officeDocument/2006/relationships/image" Target="../media/image2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g"/><Relationship Id="rId5" Type="http://schemas.openxmlformats.org/officeDocument/2006/relationships/image" Target="../media/image17.png"/><Relationship Id="rId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15.jpeg"/><Relationship Id="rId5" Type="http://schemas.openxmlformats.org/officeDocument/2006/relationships/image" Target="../media/image20.jpg"/><Relationship Id="rId6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ne-bran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962400"/>
            <a:ext cx="5257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800px-Palm_fro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0"/>
            <a:ext cx="62484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OXASTR_MRB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657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clov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373688"/>
            <a:ext cx="19812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akea_recurv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3686175"/>
            <a:ext cx="23812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Sycamore Maple leav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230505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Big-Leaf-1024-56525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2514600"/>
            <a:ext cx="291465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big-sagebrush-detail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200400"/>
            <a:ext cx="1984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gingk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10200" y="3962400"/>
            <a:ext cx="1998663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 descr="alo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4000" y="1828800"/>
            <a:ext cx="17097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 descr="Pinu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228600" y="15240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3" descr="aspenlea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71600" y="4038600"/>
            <a:ext cx="1981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51775"/>
            <a:ext cx="9144000" cy="295876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Leaf area- vs. mass-proportionality of leaf traits within canopies and across species: patterns and analytical</a:t>
            </a:r>
            <a:r>
              <a:rPr kumimoji="0" lang="en-US" sz="4800" b="1" i="0" u="none" strike="noStrike" kern="1200" cap="none" spc="0" normalizeH="0" noProof="0" dirty="0" smtClean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consequences</a:t>
            </a:r>
            <a:endParaRPr kumimoji="0" lang="en-US" sz="4800" b="1" i="0" u="none" strike="noStrike" kern="1200" cap="none" spc="0" normalizeH="0" baseline="0" noProof="0" dirty="0" smtClean="0">
              <a:ln w="25400">
                <a:solidFill>
                  <a:schemeClr val="tx1"/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84115" y="3303587"/>
            <a:ext cx="8830544" cy="1886463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3600" b="1" dirty="0" smtClean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Jeanne L. D. Osnas, Jeremy W. </a:t>
            </a:r>
            <a:r>
              <a:rPr lang="en-US" sz="3600" b="1" dirty="0" err="1" smtClean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Lichstein</a:t>
            </a:r>
            <a:r>
              <a:rPr lang="en-US" sz="3600" b="1" dirty="0" smtClean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en-US" sz="3600" b="1" dirty="0" smtClean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Stephen </a:t>
            </a:r>
            <a:r>
              <a:rPr lang="en-US" sz="3600" b="1" dirty="0" smtClean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W. </a:t>
            </a:r>
            <a:r>
              <a:rPr lang="en-US" sz="3600" b="1" dirty="0" err="1" smtClean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Pacala</a:t>
            </a:r>
            <a:r>
              <a:rPr lang="en-US" sz="3600" b="1" dirty="0" smtClean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Peter B. </a:t>
            </a:r>
            <a:r>
              <a:rPr lang="en-US" sz="3600" b="1" dirty="0" smtClean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Reich</a:t>
            </a:r>
            <a:endParaRPr lang="en-US" sz="3600" b="1" dirty="0" smtClean="0">
              <a:ln w="2222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3200" b="1" dirty="0" smtClean="0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June 2013</a:t>
            </a:r>
            <a:endParaRPr lang="en-US" sz="3200" b="1" dirty="0">
              <a:ln w="2222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53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849" y="103760"/>
            <a:ext cx="2787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dirty="0" smtClean="0"/>
              <a:t>ass-normalization of area-proportional traits induces strong correlations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34437" y="5657671"/>
            <a:ext cx="1941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Osnas et al. (2013) </a:t>
            </a:r>
            <a:r>
              <a:rPr lang="en-US" i="1" dirty="0" smtClean="0"/>
              <a:t>Science; </a:t>
            </a:r>
            <a:r>
              <a:rPr lang="en-US" dirty="0" smtClean="0"/>
              <a:t>Lloyd et al. (2013) </a:t>
            </a:r>
            <a:r>
              <a:rPr lang="en-US" i="1" dirty="0" smtClean="0"/>
              <a:t>New </a:t>
            </a:r>
            <a:r>
              <a:rPr lang="en-US" i="1" dirty="0" err="1" smtClean="0"/>
              <a:t>Phytologist</a:t>
            </a:r>
            <a:endParaRPr lang="en-US" dirty="0"/>
          </a:p>
        </p:txBody>
      </p:sp>
      <p:pic>
        <p:nvPicPr>
          <p:cNvPr id="10" name="Picture 9" descr="osnas_Fig1_GLOP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779" y="1790532"/>
            <a:ext cx="2036773" cy="3783942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587182" y="4669858"/>
            <a:ext cx="1065122" cy="987813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87182" y="2473675"/>
            <a:ext cx="1065122" cy="987813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0" y="1673420"/>
            <a:ext cx="1065122" cy="987813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2013_05_29_INTERFACE_random_example_fig 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2050"/>
            <a:ext cx="6400800" cy="64008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 rot="16200000">
            <a:off x="1515604" y="2841975"/>
            <a:ext cx="2428870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Random </a:t>
            </a:r>
            <a:r>
              <a:rPr lang="en-US" sz="2400" dirty="0" err="1" smtClean="0"/>
              <a:t>Amax</a:t>
            </a:r>
            <a:r>
              <a:rPr lang="en-US" sz="2400" baseline="-25000" dirty="0" err="1" smtClean="0"/>
              <a:t>mass</a:t>
            </a:r>
            <a:endParaRPr lang="en-US" sz="24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5019409" y="6252455"/>
            <a:ext cx="1921720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Random </a:t>
            </a:r>
            <a:r>
              <a:rPr lang="en-US" sz="2400" dirty="0" err="1" smtClean="0"/>
              <a:t>N</a:t>
            </a:r>
            <a:r>
              <a:rPr lang="en-US" sz="2400" baseline="-25000" dirty="0" err="1"/>
              <a:t>mass</a:t>
            </a:r>
            <a:endParaRPr lang="en-US" sz="2400" dirty="0"/>
          </a:p>
        </p:txBody>
      </p:sp>
      <p:pic>
        <p:nvPicPr>
          <p:cNvPr id="29" name="Picture 28" descr="2013_05_29_INTERFACE_random_example_fig_Page_5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b="4762"/>
          <a:stretch/>
        </p:blipFill>
        <p:spPr>
          <a:xfrm>
            <a:off x="2984500" y="105705"/>
            <a:ext cx="6159500" cy="609595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946414" y="5739990"/>
            <a:ext cx="142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High LMA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618735" y="225750"/>
            <a:ext cx="1364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Low LMA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9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snas_Fig1_GLOP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844680"/>
            <a:ext cx="2926080" cy="5436108"/>
          </a:xfrm>
          <a:prstGeom prst="rect">
            <a:avLst/>
          </a:prstGeom>
        </p:spPr>
      </p:pic>
      <p:pic>
        <p:nvPicPr>
          <p:cNvPr id="4" name="Picture 3" descr="osnas_Fig1_nullModelA_mass_normaliz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4388" y="558168"/>
            <a:ext cx="2839212" cy="5916168"/>
          </a:xfrm>
          <a:prstGeom prst="rect">
            <a:avLst/>
          </a:prstGeom>
        </p:spPr>
      </p:pic>
      <p:pic>
        <p:nvPicPr>
          <p:cNvPr id="5" name="Picture 4" descr="osnas_FigS1_nullModelA_area_normaliz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517020"/>
            <a:ext cx="2862072" cy="59573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444570"/>
            <a:ext cx="2819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Random area-normalized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65338" y="444570"/>
            <a:ext cx="3048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GLOPNET mass-normalized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4180" y="6468152"/>
            <a:ext cx="266915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Osnas et al. (2013) </a:t>
            </a:r>
            <a:r>
              <a:rPr lang="en-US" i="1" dirty="0" smtClean="0"/>
              <a:t>Science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444570"/>
            <a:ext cx="2971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Random mass-normalized</a:t>
            </a:r>
          </a:p>
        </p:txBody>
      </p:sp>
      <p:sp>
        <p:nvSpPr>
          <p:cNvPr id="12" name="Oval 11"/>
          <p:cNvSpPr/>
          <p:nvPr/>
        </p:nvSpPr>
        <p:spPr>
          <a:xfrm>
            <a:off x="7956958" y="4949258"/>
            <a:ext cx="1065122" cy="1518894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813300" y="292100"/>
            <a:ext cx="1282700" cy="52451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1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3UNEPBook_San_Lorenzo_crane_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93" y="16317"/>
            <a:ext cx="9883387" cy="6868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79168" y="-1092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0419"/>
            <a:ext cx="7232316" cy="544764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How do we know if traits are area-proportional, mass-proportional, or something in between?</a:t>
            </a:r>
          </a:p>
          <a:p>
            <a:pPr>
              <a:spcAft>
                <a:spcPts val="600"/>
              </a:spcAft>
            </a:pPr>
            <a:endParaRPr lang="en-US" sz="3200" dirty="0"/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/>
              <a:t>Quantify trait mass-proportionality </a:t>
            </a:r>
          </a:p>
          <a:p>
            <a:pPr marL="914400" lvl="1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/>
              <a:t>Across species in the global </a:t>
            </a:r>
            <a:r>
              <a:rPr lang="en-US" sz="2800" dirty="0" smtClean="0"/>
              <a:t>flora</a:t>
            </a:r>
          </a:p>
          <a:p>
            <a:pPr marL="914400" lvl="1" indent="-457200">
              <a:spcAft>
                <a:spcPts val="600"/>
              </a:spcAft>
              <a:buFont typeface="Arial"/>
              <a:buChar char="•"/>
            </a:pPr>
            <a:endParaRPr lang="en-US" sz="2800" dirty="0"/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/>
              <a:t>Normalization-independent trait relationships</a:t>
            </a:r>
          </a:p>
          <a:p>
            <a:pPr>
              <a:spcAft>
                <a:spcPts val="600"/>
              </a:spcAft>
            </a:pPr>
            <a:endParaRPr lang="en-US" sz="2800" dirty="0"/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/>
              <a:t>Discuss consequences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7567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3UNEPBook_San_Lorenzo_crane_phot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419"/>
            <a:ext cx="9883387" cy="68684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07630" y="6290637"/>
            <a:ext cx="266915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Osnas et al. (2013) </a:t>
            </a:r>
            <a:r>
              <a:rPr lang="en-US" i="1" dirty="0" smtClean="0"/>
              <a:t>Science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-1" y="-10419"/>
            <a:ext cx="8083999" cy="594316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Quantify trait </a:t>
            </a:r>
            <a:r>
              <a:rPr lang="en-US" sz="3200" dirty="0" smtClean="0"/>
              <a:t>area- and mass</a:t>
            </a:r>
            <a:r>
              <a:rPr lang="en-US" sz="3200" dirty="0"/>
              <a:t>-</a:t>
            </a:r>
            <a:r>
              <a:rPr lang="en-US" sz="3200" dirty="0" smtClean="0"/>
              <a:t>proportionality across species</a:t>
            </a:r>
          </a:p>
          <a:p>
            <a:endParaRPr lang="en-US" sz="3200" dirty="0" smtClean="0"/>
          </a:p>
          <a:p>
            <a:r>
              <a:rPr lang="en-US" sz="2800" dirty="0" smtClean="0"/>
              <a:t>Total </a:t>
            </a:r>
            <a:r>
              <a:rPr lang="en-US" sz="2800" dirty="0"/>
              <a:t>leaf</a:t>
            </a:r>
            <a:r>
              <a:rPr lang="en-US" sz="2800" dirty="0" smtClean="0"/>
              <a:t>: </a:t>
            </a:r>
            <a:endParaRPr lang="en-US" sz="800" dirty="0" smtClean="0"/>
          </a:p>
          <a:p>
            <a:endParaRPr lang="en-US" sz="800" dirty="0"/>
          </a:p>
          <a:p>
            <a:r>
              <a:rPr lang="en-US" sz="2800" dirty="0" smtClean="0"/>
              <a:t>Area</a:t>
            </a:r>
            <a:r>
              <a:rPr lang="en-US" sz="2800" dirty="0"/>
              <a:t>-</a:t>
            </a:r>
            <a:r>
              <a:rPr lang="en-US" sz="2800" dirty="0" smtClean="0"/>
              <a:t>normalized:</a:t>
            </a:r>
            <a:endParaRPr lang="en-US" sz="800" dirty="0" smtClean="0"/>
          </a:p>
          <a:p>
            <a:endParaRPr lang="en-US" sz="800" dirty="0"/>
          </a:p>
          <a:p>
            <a:r>
              <a:rPr lang="en-US" sz="2800" dirty="0" smtClean="0"/>
              <a:t>Mass</a:t>
            </a:r>
            <a:r>
              <a:rPr lang="en-US" sz="2800" dirty="0"/>
              <a:t>-normalized:  </a:t>
            </a:r>
          </a:p>
          <a:p>
            <a:pPr marL="0" lvl="1"/>
            <a:endParaRPr lang="en-US" sz="2800" dirty="0" smtClean="0"/>
          </a:p>
          <a:p>
            <a:pPr defTabSz="914400">
              <a:spcBef>
                <a:spcPct val="20000"/>
              </a:spcBef>
              <a:defRPr/>
            </a:pPr>
            <a:r>
              <a:rPr lang="en-US" sz="2800" dirty="0"/>
              <a:t>Area-</a:t>
            </a:r>
            <a:r>
              <a:rPr lang="en-US" sz="2800" dirty="0" smtClean="0"/>
              <a:t>normalized:</a:t>
            </a:r>
            <a:r>
              <a:rPr lang="en-US" sz="800" dirty="0" smtClean="0"/>
              <a:t>          </a:t>
            </a:r>
            <a:r>
              <a:rPr lang="en-US" sz="2800" dirty="0" smtClean="0"/>
              <a:t>log</a:t>
            </a:r>
            <a:r>
              <a:rPr lang="en-US" sz="2800" dirty="0"/>
              <a:t>(</a:t>
            </a:r>
            <a:r>
              <a:rPr lang="en-US" sz="2800" i="1" dirty="0" err="1"/>
              <a:t>X</a:t>
            </a:r>
            <a:r>
              <a:rPr lang="en-US" sz="2800" baseline="-25000" dirty="0" err="1"/>
              <a:t>A</a:t>
            </a:r>
            <a:r>
              <a:rPr lang="en-US" sz="2800" i="1" baseline="-25000" dirty="0" err="1"/>
              <a:t>ik</a:t>
            </a:r>
            <a:r>
              <a:rPr lang="en-US" sz="2800" dirty="0"/>
              <a:t>) = </a:t>
            </a:r>
            <a:r>
              <a:rPr lang="en-US" sz="2800" i="1" dirty="0"/>
              <a:t>I</a:t>
            </a:r>
            <a:r>
              <a:rPr lang="en-US" sz="2800" i="1" baseline="-25000" dirty="0"/>
              <a:t>i</a:t>
            </a:r>
            <a:r>
              <a:rPr lang="en-US" sz="2800" dirty="0"/>
              <a:t> + </a:t>
            </a:r>
            <a:r>
              <a:rPr lang="en-US" sz="2800" i="1" dirty="0"/>
              <a:t>S</a:t>
            </a:r>
            <a:r>
              <a:rPr lang="en-US" sz="2800" i="1" baseline="-25000" dirty="0"/>
              <a:t>i</a:t>
            </a:r>
            <a:r>
              <a:rPr lang="en-US" sz="2800" dirty="0"/>
              <a:t> log(</a:t>
            </a:r>
            <a:r>
              <a:rPr lang="en-US" sz="2800" dirty="0" err="1"/>
              <a:t>LMA</a:t>
            </a:r>
            <a:r>
              <a:rPr lang="en-US" sz="2800" i="1" baseline="-25000" dirty="0" err="1"/>
              <a:t>k</a:t>
            </a:r>
            <a:r>
              <a:rPr lang="en-US" sz="2800" dirty="0"/>
              <a:t>) + </a:t>
            </a:r>
            <a:r>
              <a:rPr lang="en-US" sz="2800" i="1" dirty="0" err="1"/>
              <a:t>n</a:t>
            </a:r>
            <a:r>
              <a:rPr lang="en-US" sz="2800" i="1" baseline="-25000" dirty="0" err="1"/>
              <a:t>ik</a:t>
            </a:r>
            <a:endParaRPr lang="en-US" sz="2800" dirty="0"/>
          </a:p>
          <a:p>
            <a:pPr lvl="0" defTabSz="914400">
              <a:spcBef>
                <a:spcPct val="20000"/>
              </a:spcBef>
              <a:defRPr/>
            </a:pPr>
            <a:r>
              <a:rPr lang="en-US" sz="2800" dirty="0"/>
              <a:t>Mass-</a:t>
            </a:r>
            <a:r>
              <a:rPr lang="en-US" sz="2800" dirty="0" smtClean="0"/>
              <a:t>normalized:  log</a:t>
            </a:r>
            <a:r>
              <a:rPr lang="en-US" sz="2800" dirty="0"/>
              <a:t>(</a:t>
            </a:r>
            <a:r>
              <a:rPr lang="en-US" sz="2800" i="1" dirty="0" err="1"/>
              <a:t>X</a:t>
            </a:r>
            <a:r>
              <a:rPr lang="en-US" sz="2800" baseline="-25000" dirty="0" err="1"/>
              <a:t>M</a:t>
            </a:r>
            <a:r>
              <a:rPr lang="en-US" sz="2800" i="1" baseline="-25000" dirty="0" err="1"/>
              <a:t>ik</a:t>
            </a:r>
            <a:r>
              <a:rPr lang="en-US" sz="2800" dirty="0"/>
              <a:t>) = </a:t>
            </a:r>
            <a:r>
              <a:rPr lang="en-US" sz="2800" i="1" dirty="0"/>
              <a:t>I</a:t>
            </a:r>
            <a:r>
              <a:rPr lang="en-US" sz="2800" i="1" baseline="-25000" dirty="0"/>
              <a:t>i</a:t>
            </a:r>
            <a:r>
              <a:rPr lang="en-US" sz="2800" dirty="0"/>
              <a:t> + (</a:t>
            </a:r>
            <a:r>
              <a:rPr lang="en-US" sz="2800" i="1" dirty="0"/>
              <a:t>S</a:t>
            </a:r>
            <a:r>
              <a:rPr lang="en-US" sz="2800" i="1" baseline="-25000" dirty="0"/>
              <a:t>i</a:t>
            </a:r>
            <a:r>
              <a:rPr lang="en-US" sz="2800" dirty="0"/>
              <a:t> − 1) log(</a:t>
            </a:r>
            <a:r>
              <a:rPr lang="en-US" sz="2800" dirty="0" err="1"/>
              <a:t>LMA</a:t>
            </a:r>
            <a:r>
              <a:rPr lang="en-US" sz="2800" i="1" baseline="-25000" dirty="0" err="1"/>
              <a:t>k</a:t>
            </a:r>
            <a:r>
              <a:rPr lang="en-US" sz="2800" dirty="0"/>
              <a:t>) + </a:t>
            </a:r>
            <a:r>
              <a:rPr lang="en-US" sz="2800" i="1" dirty="0" err="1" smtClean="0"/>
              <a:t>n</a:t>
            </a:r>
            <a:r>
              <a:rPr lang="en-US" sz="2800" i="1" baseline="-25000" dirty="0" err="1" smtClean="0"/>
              <a:t>ik</a:t>
            </a:r>
            <a:endParaRPr lang="en-US" sz="2800" dirty="0"/>
          </a:p>
          <a:p>
            <a:pPr marL="0" lvl="1"/>
            <a:endParaRPr lang="en-US" sz="2800" dirty="0" smtClean="0"/>
          </a:p>
          <a:p>
            <a:pPr marL="0" lvl="1"/>
            <a:r>
              <a:rPr lang="en-US" sz="2800" dirty="0" err="1" smtClean="0"/>
              <a:t>C</a:t>
            </a:r>
            <a:r>
              <a:rPr lang="en-US" sz="2800" i="1" baseline="-25000" dirty="0" err="1" smtClean="0"/>
              <a:t>i</a:t>
            </a:r>
            <a:r>
              <a:rPr lang="en-US" sz="2800" dirty="0"/>
              <a:t>, </a:t>
            </a:r>
            <a:r>
              <a:rPr lang="en-US" sz="2800" i="1" dirty="0"/>
              <a:t>S</a:t>
            </a:r>
            <a:r>
              <a:rPr lang="en-US" sz="2800" i="1" baseline="-25000" dirty="0"/>
              <a:t>i</a:t>
            </a:r>
            <a:r>
              <a:rPr lang="en-US" sz="2800" dirty="0"/>
              <a:t> constant </a:t>
            </a:r>
            <a:r>
              <a:rPr lang="en-US" sz="2800" b="1" dirty="0"/>
              <a:t>across species</a:t>
            </a:r>
          </a:p>
          <a:p>
            <a:pPr marL="0" lvl="1"/>
            <a:r>
              <a:rPr lang="el-GR" sz="2800" dirty="0"/>
              <a:t>ε</a:t>
            </a:r>
            <a:r>
              <a:rPr lang="en-US" sz="2800" i="1" baseline="-25000" dirty="0" err="1"/>
              <a:t>ik</a:t>
            </a:r>
            <a:r>
              <a:rPr lang="en-US" sz="2800" dirty="0"/>
              <a:t> = distribution of interspecific </a:t>
            </a:r>
            <a:r>
              <a:rPr lang="en-US" sz="2800" dirty="0" smtClean="0"/>
              <a:t>variation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45688"/>
              </p:ext>
            </p:extLst>
          </p:nvPr>
        </p:nvGraphicFramePr>
        <p:xfrm>
          <a:off x="2726673" y="1584368"/>
          <a:ext cx="3077844" cy="16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1" name="Equation" r:id="rId5" imgW="1651000" imgH="889000" progId="Equation.3">
                  <p:embed/>
                </p:oleObj>
              </mc:Choice>
              <mc:Fallback>
                <p:oleObj name="Equation" r:id="rId5" imgW="16510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26673" y="1584368"/>
                        <a:ext cx="3077844" cy="16573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5804517" y="1157831"/>
            <a:ext cx="216566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</a:rPr>
              <a:t>S</a:t>
            </a:r>
            <a:r>
              <a:rPr lang="en-US" sz="2400" b="1" i="1" baseline="-25000" dirty="0">
                <a:solidFill>
                  <a:srgbClr val="0000FF"/>
                </a:solidFill>
              </a:rPr>
              <a:t>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= mass</a:t>
            </a:r>
            <a:r>
              <a:rPr lang="en-US" sz="2400" b="1" dirty="0">
                <a:solidFill>
                  <a:srgbClr val="0000FF"/>
                </a:solidFill>
              </a:rPr>
              <a:t>-proportionality </a:t>
            </a:r>
            <a:r>
              <a:rPr lang="en-US" sz="2400" b="1" dirty="0" smtClean="0">
                <a:solidFill>
                  <a:srgbClr val="0000FF"/>
                </a:solidFill>
              </a:rPr>
              <a:t>across </a:t>
            </a:r>
            <a:r>
              <a:rPr lang="en-US" sz="2400" b="1" dirty="0">
                <a:solidFill>
                  <a:srgbClr val="0000FF"/>
                </a:solidFill>
              </a:rPr>
              <a:t>species</a:t>
            </a:r>
          </a:p>
        </p:txBody>
      </p:sp>
      <p:sp>
        <p:nvSpPr>
          <p:cNvPr id="5" name="Oval 4"/>
          <p:cNvSpPr/>
          <p:nvPr/>
        </p:nvSpPr>
        <p:spPr>
          <a:xfrm>
            <a:off x="4274139" y="1570713"/>
            <a:ext cx="314074" cy="340924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43496" y="3591984"/>
            <a:ext cx="508000" cy="571443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575998" y="4163427"/>
            <a:ext cx="508000" cy="571443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07630" y="5090309"/>
            <a:ext cx="2669158" cy="156966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i="1" dirty="0" err="1" smtClean="0">
                <a:solidFill>
                  <a:srgbClr val="FF0000"/>
                </a:solidFill>
              </a:rPr>
              <a:t>n</a:t>
            </a:r>
            <a:r>
              <a:rPr lang="en-US" sz="2400" i="1" baseline="-25000" dirty="0" err="1" smtClean="0">
                <a:solidFill>
                  <a:srgbClr val="FF0000"/>
                </a:solidFill>
              </a:rPr>
              <a:t>ik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is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trait variation conditional on LMA </a:t>
            </a:r>
          </a:p>
          <a:p>
            <a:pPr lvl="0"/>
            <a:r>
              <a:rPr lang="en-US" sz="2400" b="1" dirty="0" smtClean="0">
                <a:solidFill>
                  <a:srgbClr val="FF0000"/>
                </a:solidFill>
              </a:rPr>
              <a:t>(normalization-independent)</a:t>
            </a:r>
          </a:p>
        </p:txBody>
      </p:sp>
      <p:sp>
        <p:nvSpPr>
          <p:cNvPr id="11" name="Oval 10"/>
          <p:cNvSpPr/>
          <p:nvPr/>
        </p:nvSpPr>
        <p:spPr>
          <a:xfrm flipV="1">
            <a:off x="4639013" y="3642782"/>
            <a:ext cx="466474" cy="495244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30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3UNEPBook_San_Lorenzo_crane_phot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419"/>
            <a:ext cx="9883387" cy="68684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07630" y="6290637"/>
            <a:ext cx="266915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Osnas et al. (2013) </a:t>
            </a:r>
            <a:r>
              <a:rPr lang="en-US" i="1" dirty="0" smtClean="0"/>
              <a:t>Science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-1" y="-10419"/>
            <a:ext cx="8083999" cy="594316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Quantify trait </a:t>
            </a:r>
            <a:r>
              <a:rPr lang="en-US" sz="3200" b="1" dirty="0" smtClean="0">
                <a:solidFill>
                  <a:srgbClr val="FF0000"/>
                </a:solidFill>
              </a:rPr>
              <a:t>area-</a:t>
            </a:r>
            <a:r>
              <a:rPr lang="en-US" sz="3200" dirty="0" smtClean="0"/>
              <a:t> and mass</a:t>
            </a:r>
            <a:r>
              <a:rPr lang="en-US" sz="3200" dirty="0"/>
              <a:t>-</a:t>
            </a:r>
            <a:r>
              <a:rPr lang="en-US" sz="3200" dirty="0" smtClean="0"/>
              <a:t>proportionality across species</a:t>
            </a:r>
          </a:p>
          <a:p>
            <a:endParaRPr lang="en-US" sz="3200" dirty="0" smtClean="0"/>
          </a:p>
          <a:p>
            <a:r>
              <a:rPr lang="en-US" sz="2800" dirty="0" smtClean="0"/>
              <a:t>Total </a:t>
            </a:r>
            <a:r>
              <a:rPr lang="en-US" sz="2800" dirty="0"/>
              <a:t>leaf</a:t>
            </a:r>
            <a:r>
              <a:rPr lang="en-US" sz="2800" dirty="0" smtClean="0"/>
              <a:t>: </a:t>
            </a:r>
            <a:endParaRPr lang="en-US" sz="800" dirty="0" smtClean="0"/>
          </a:p>
          <a:p>
            <a:endParaRPr lang="en-US" sz="800" dirty="0"/>
          </a:p>
          <a:p>
            <a:r>
              <a:rPr lang="en-US" sz="2800" dirty="0" smtClean="0"/>
              <a:t>Area</a:t>
            </a:r>
            <a:r>
              <a:rPr lang="en-US" sz="2800" dirty="0"/>
              <a:t>-</a:t>
            </a:r>
            <a:r>
              <a:rPr lang="en-US" sz="2800" dirty="0" smtClean="0"/>
              <a:t>normalized:</a:t>
            </a:r>
            <a:endParaRPr lang="en-US" sz="800" dirty="0" smtClean="0"/>
          </a:p>
          <a:p>
            <a:endParaRPr lang="en-US" sz="800" dirty="0"/>
          </a:p>
          <a:p>
            <a:r>
              <a:rPr lang="en-US" sz="2800" dirty="0" smtClean="0"/>
              <a:t>Mass</a:t>
            </a:r>
            <a:r>
              <a:rPr lang="en-US" sz="2800" dirty="0"/>
              <a:t>-normalized:  </a:t>
            </a:r>
          </a:p>
          <a:p>
            <a:pPr marL="0" lvl="1"/>
            <a:endParaRPr lang="en-US" sz="2800" dirty="0" smtClean="0"/>
          </a:p>
          <a:p>
            <a:pPr defTabSz="914400">
              <a:spcBef>
                <a:spcPct val="20000"/>
              </a:spcBef>
              <a:defRPr/>
            </a:pPr>
            <a:r>
              <a:rPr lang="en-US" sz="2800" dirty="0"/>
              <a:t>Area-</a:t>
            </a:r>
            <a:r>
              <a:rPr lang="en-US" sz="2800" dirty="0" smtClean="0"/>
              <a:t>normalized:</a:t>
            </a:r>
            <a:r>
              <a:rPr lang="en-US" sz="800" dirty="0" smtClean="0"/>
              <a:t>          </a:t>
            </a:r>
            <a:r>
              <a:rPr lang="en-US" sz="2800" dirty="0" smtClean="0"/>
              <a:t>log</a:t>
            </a:r>
            <a:r>
              <a:rPr lang="en-US" sz="2800" dirty="0"/>
              <a:t>(</a:t>
            </a:r>
            <a:r>
              <a:rPr lang="en-US" sz="2800" i="1" dirty="0" err="1"/>
              <a:t>X</a:t>
            </a:r>
            <a:r>
              <a:rPr lang="en-US" sz="2800" baseline="-25000" dirty="0" err="1"/>
              <a:t>A</a:t>
            </a:r>
            <a:r>
              <a:rPr lang="en-US" sz="2800" i="1" baseline="-25000" dirty="0" err="1"/>
              <a:t>ik</a:t>
            </a:r>
            <a:r>
              <a:rPr lang="en-US" sz="2800" dirty="0"/>
              <a:t>) = </a:t>
            </a:r>
            <a:r>
              <a:rPr lang="en-US" sz="2800" i="1" dirty="0"/>
              <a:t>I</a:t>
            </a:r>
            <a:r>
              <a:rPr lang="en-US" sz="2800" i="1" baseline="-25000" dirty="0"/>
              <a:t>i</a:t>
            </a:r>
            <a:r>
              <a:rPr lang="en-US" sz="2800" dirty="0"/>
              <a:t> </a:t>
            </a:r>
            <a:r>
              <a:rPr lang="en-US" sz="2800" dirty="0" smtClean="0"/>
              <a:t>+ </a:t>
            </a:r>
            <a:r>
              <a:rPr lang="en-US" sz="2800" i="1" dirty="0" err="1"/>
              <a:t>n</a:t>
            </a:r>
            <a:r>
              <a:rPr lang="en-US" sz="2800" i="1" baseline="-25000" dirty="0" err="1"/>
              <a:t>ik</a:t>
            </a:r>
            <a:endParaRPr lang="en-US" sz="2800" dirty="0"/>
          </a:p>
          <a:p>
            <a:pPr lvl="0" defTabSz="914400">
              <a:spcBef>
                <a:spcPct val="20000"/>
              </a:spcBef>
              <a:defRPr/>
            </a:pPr>
            <a:r>
              <a:rPr lang="en-US" sz="2800" dirty="0"/>
              <a:t>Mass-</a:t>
            </a:r>
            <a:r>
              <a:rPr lang="en-US" sz="2800" dirty="0" smtClean="0"/>
              <a:t>normalized:  log</a:t>
            </a:r>
            <a:r>
              <a:rPr lang="en-US" sz="2800" dirty="0"/>
              <a:t>(</a:t>
            </a:r>
            <a:r>
              <a:rPr lang="en-US" sz="2800" i="1" dirty="0" err="1"/>
              <a:t>X</a:t>
            </a:r>
            <a:r>
              <a:rPr lang="en-US" sz="2800" baseline="-25000" dirty="0" err="1"/>
              <a:t>M</a:t>
            </a:r>
            <a:r>
              <a:rPr lang="en-US" sz="2800" i="1" baseline="-25000" dirty="0" err="1"/>
              <a:t>ik</a:t>
            </a:r>
            <a:r>
              <a:rPr lang="en-US" sz="2800" dirty="0"/>
              <a:t>) = </a:t>
            </a:r>
            <a:r>
              <a:rPr lang="en-US" sz="2800" i="1" dirty="0"/>
              <a:t>I</a:t>
            </a:r>
            <a:r>
              <a:rPr lang="en-US" sz="2800" i="1" baseline="-25000" dirty="0"/>
              <a:t>i</a:t>
            </a:r>
            <a:r>
              <a:rPr lang="en-US" sz="2800" dirty="0"/>
              <a:t> </a:t>
            </a:r>
            <a:r>
              <a:rPr lang="en-US" sz="2800" dirty="0" smtClean="0"/>
              <a:t>− log</a:t>
            </a:r>
            <a:r>
              <a:rPr lang="en-US" sz="2800" dirty="0"/>
              <a:t>(</a:t>
            </a:r>
            <a:r>
              <a:rPr lang="en-US" sz="2800" dirty="0" err="1"/>
              <a:t>LMA</a:t>
            </a:r>
            <a:r>
              <a:rPr lang="en-US" sz="2800" i="1" baseline="-25000" dirty="0" err="1"/>
              <a:t>k</a:t>
            </a:r>
            <a:r>
              <a:rPr lang="en-US" sz="2800" dirty="0"/>
              <a:t>) + </a:t>
            </a:r>
            <a:r>
              <a:rPr lang="en-US" sz="2800" i="1" dirty="0" err="1" smtClean="0"/>
              <a:t>n</a:t>
            </a:r>
            <a:r>
              <a:rPr lang="en-US" sz="2800" i="1" baseline="-25000" dirty="0" err="1" smtClean="0"/>
              <a:t>ik</a:t>
            </a:r>
            <a:endParaRPr lang="en-US" sz="2800" dirty="0"/>
          </a:p>
          <a:p>
            <a:pPr marL="0" lvl="1"/>
            <a:endParaRPr lang="en-US" sz="2800" dirty="0" smtClean="0"/>
          </a:p>
          <a:p>
            <a:pPr marL="0" lvl="1"/>
            <a:r>
              <a:rPr lang="en-US" sz="2800" dirty="0" err="1" smtClean="0"/>
              <a:t>C</a:t>
            </a:r>
            <a:r>
              <a:rPr lang="en-US" sz="2800" i="1" baseline="-25000" dirty="0" err="1" smtClean="0"/>
              <a:t>i</a:t>
            </a:r>
            <a:r>
              <a:rPr lang="en-US" sz="2800" dirty="0"/>
              <a:t>, </a:t>
            </a:r>
            <a:r>
              <a:rPr lang="en-US" sz="2800" i="1" dirty="0"/>
              <a:t>S</a:t>
            </a:r>
            <a:r>
              <a:rPr lang="en-US" sz="2800" i="1" baseline="-25000" dirty="0"/>
              <a:t>i</a:t>
            </a:r>
            <a:r>
              <a:rPr lang="en-US" sz="2800" dirty="0"/>
              <a:t> constant </a:t>
            </a:r>
            <a:r>
              <a:rPr lang="en-US" sz="2800" b="1" dirty="0"/>
              <a:t>across species</a:t>
            </a:r>
          </a:p>
          <a:p>
            <a:pPr marL="0" lvl="1"/>
            <a:r>
              <a:rPr lang="el-GR" sz="2800" dirty="0"/>
              <a:t>ε</a:t>
            </a:r>
            <a:r>
              <a:rPr lang="en-US" sz="2800" i="1" baseline="-25000" dirty="0" err="1"/>
              <a:t>ik</a:t>
            </a:r>
            <a:r>
              <a:rPr lang="en-US" sz="2800" dirty="0"/>
              <a:t> = distribution of interspecific </a:t>
            </a:r>
            <a:r>
              <a:rPr lang="en-US" sz="2800" dirty="0" smtClean="0"/>
              <a:t>variation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380768"/>
              </p:ext>
            </p:extLst>
          </p:nvPr>
        </p:nvGraphicFramePr>
        <p:xfrm>
          <a:off x="2726673" y="1584368"/>
          <a:ext cx="3077844" cy="16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9" name="Equation" r:id="rId5" imgW="1651000" imgH="889000" progId="Equation.3">
                  <p:embed/>
                </p:oleObj>
              </mc:Choice>
              <mc:Fallback>
                <p:oleObj name="Equation" r:id="rId5" imgW="16510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26673" y="1584368"/>
                        <a:ext cx="3077844" cy="16573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07788" y="3109228"/>
            <a:ext cx="4887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Purely area-proportional: </a:t>
            </a:r>
            <a:r>
              <a:rPr lang="en-US" sz="2800" b="1" i="1" dirty="0" smtClean="0">
                <a:solidFill>
                  <a:srgbClr val="FF0000"/>
                </a:solidFill>
              </a:rPr>
              <a:t>S</a:t>
            </a:r>
            <a:r>
              <a:rPr lang="en-US" sz="2800" b="1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= 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04517" y="1157831"/>
            <a:ext cx="216566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</a:rPr>
              <a:t>S</a:t>
            </a:r>
            <a:r>
              <a:rPr lang="en-US" sz="2400" b="1" i="1" baseline="-25000" dirty="0">
                <a:solidFill>
                  <a:srgbClr val="0000FF"/>
                </a:solidFill>
              </a:rPr>
              <a:t>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= mass</a:t>
            </a:r>
            <a:r>
              <a:rPr lang="en-US" sz="2400" b="1" dirty="0">
                <a:solidFill>
                  <a:srgbClr val="0000FF"/>
                </a:solidFill>
              </a:rPr>
              <a:t>-proportionality </a:t>
            </a:r>
            <a:r>
              <a:rPr lang="en-US" sz="2400" b="1" dirty="0" smtClean="0">
                <a:solidFill>
                  <a:srgbClr val="0000FF"/>
                </a:solidFill>
              </a:rPr>
              <a:t>across </a:t>
            </a:r>
            <a:r>
              <a:rPr lang="en-US" sz="2400" b="1" dirty="0">
                <a:solidFill>
                  <a:srgbClr val="0000FF"/>
                </a:solidFill>
              </a:rPr>
              <a:t>species</a:t>
            </a:r>
          </a:p>
        </p:txBody>
      </p:sp>
      <p:sp>
        <p:nvSpPr>
          <p:cNvPr id="11" name="Oval 10"/>
          <p:cNvSpPr/>
          <p:nvPr/>
        </p:nvSpPr>
        <p:spPr>
          <a:xfrm>
            <a:off x="4274139" y="1570713"/>
            <a:ext cx="314074" cy="340924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03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3UNEPBook_San_Lorenzo_crane_phot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419"/>
            <a:ext cx="9883387" cy="68684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07630" y="6290637"/>
            <a:ext cx="266915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Osnas et al. (2013) </a:t>
            </a:r>
            <a:r>
              <a:rPr lang="en-US" i="1" dirty="0" smtClean="0"/>
              <a:t>Science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-1" y="-10419"/>
            <a:ext cx="8083999" cy="59431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Quantify trait </a:t>
            </a:r>
            <a:r>
              <a:rPr lang="en-US" sz="3200" dirty="0" smtClean="0"/>
              <a:t>area- and </a:t>
            </a:r>
            <a:r>
              <a:rPr lang="en-US" sz="3200" b="1" dirty="0" smtClean="0">
                <a:solidFill>
                  <a:srgbClr val="FF0000"/>
                </a:solidFill>
              </a:rPr>
              <a:t>mass</a:t>
            </a:r>
            <a:r>
              <a:rPr lang="en-US" sz="3200" b="1" dirty="0">
                <a:solidFill>
                  <a:srgbClr val="FF0000"/>
                </a:solidFill>
              </a:rPr>
              <a:t>-</a:t>
            </a:r>
            <a:r>
              <a:rPr lang="en-US" sz="3200" dirty="0" smtClean="0"/>
              <a:t>proportionality across species</a:t>
            </a:r>
          </a:p>
          <a:p>
            <a:endParaRPr lang="en-US" sz="3200" dirty="0" smtClean="0"/>
          </a:p>
          <a:p>
            <a:r>
              <a:rPr lang="en-US" sz="2800" dirty="0" smtClean="0"/>
              <a:t>Total </a:t>
            </a:r>
            <a:r>
              <a:rPr lang="en-US" sz="2800" dirty="0"/>
              <a:t>leaf</a:t>
            </a:r>
            <a:r>
              <a:rPr lang="en-US" sz="2800" dirty="0" smtClean="0"/>
              <a:t>: </a:t>
            </a:r>
            <a:endParaRPr lang="en-US" sz="800" dirty="0" smtClean="0"/>
          </a:p>
          <a:p>
            <a:endParaRPr lang="en-US" sz="800" dirty="0"/>
          </a:p>
          <a:p>
            <a:r>
              <a:rPr lang="en-US" sz="2800" dirty="0" smtClean="0"/>
              <a:t>Area</a:t>
            </a:r>
            <a:r>
              <a:rPr lang="en-US" sz="2800" dirty="0"/>
              <a:t>-</a:t>
            </a:r>
            <a:r>
              <a:rPr lang="en-US" sz="2800" dirty="0" smtClean="0"/>
              <a:t>normalized:</a:t>
            </a:r>
            <a:endParaRPr lang="en-US" sz="800" dirty="0" smtClean="0"/>
          </a:p>
          <a:p>
            <a:endParaRPr lang="en-US" sz="800" dirty="0"/>
          </a:p>
          <a:p>
            <a:r>
              <a:rPr lang="en-US" sz="2800" dirty="0" smtClean="0"/>
              <a:t>Mass</a:t>
            </a:r>
            <a:r>
              <a:rPr lang="en-US" sz="2800" dirty="0"/>
              <a:t>-normalized:  </a:t>
            </a:r>
          </a:p>
          <a:p>
            <a:pPr marL="0" lvl="1"/>
            <a:endParaRPr lang="en-US" sz="2800" dirty="0" smtClean="0"/>
          </a:p>
          <a:p>
            <a:pPr defTabSz="914400">
              <a:spcBef>
                <a:spcPct val="20000"/>
              </a:spcBef>
              <a:defRPr/>
            </a:pPr>
            <a:r>
              <a:rPr lang="en-US" sz="2800" dirty="0"/>
              <a:t>Area-</a:t>
            </a:r>
            <a:r>
              <a:rPr lang="en-US" sz="2800" dirty="0" smtClean="0"/>
              <a:t>normalized:</a:t>
            </a:r>
            <a:r>
              <a:rPr lang="en-US" sz="800" dirty="0" smtClean="0"/>
              <a:t>          </a:t>
            </a:r>
            <a:r>
              <a:rPr lang="en-US" sz="2800" dirty="0" smtClean="0"/>
              <a:t>log</a:t>
            </a:r>
            <a:r>
              <a:rPr lang="en-US" sz="2800" dirty="0"/>
              <a:t>(</a:t>
            </a:r>
            <a:r>
              <a:rPr lang="en-US" sz="2800" i="1" dirty="0" err="1"/>
              <a:t>X</a:t>
            </a:r>
            <a:r>
              <a:rPr lang="en-US" sz="2800" baseline="-25000" dirty="0" err="1"/>
              <a:t>A</a:t>
            </a:r>
            <a:r>
              <a:rPr lang="en-US" sz="2800" i="1" baseline="-25000" dirty="0" err="1"/>
              <a:t>ik</a:t>
            </a:r>
            <a:r>
              <a:rPr lang="en-US" sz="2800" dirty="0"/>
              <a:t>) = </a:t>
            </a:r>
            <a:r>
              <a:rPr lang="en-US" sz="2800" i="1" dirty="0"/>
              <a:t>I</a:t>
            </a:r>
            <a:r>
              <a:rPr lang="en-US" sz="2800" i="1" baseline="-25000" dirty="0"/>
              <a:t>i</a:t>
            </a:r>
            <a:r>
              <a:rPr lang="en-US" sz="2800" dirty="0"/>
              <a:t> </a:t>
            </a:r>
            <a:r>
              <a:rPr lang="en-US" sz="2800" dirty="0" smtClean="0"/>
              <a:t>+ </a:t>
            </a:r>
            <a:r>
              <a:rPr lang="en-US" sz="2800" dirty="0"/>
              <a:t>log(</a:t>
            </a:r>
            <a:r>
              <a:rPr lang="en-US" sz="2800" dirty="0" err="1"/>
              <a:t>LMA</a:t>
            </a:r>
            <a:r>
              <a:rPr lang="en-US" sz="2800" i="1" baseline="-25000" dirty="0" err="1"/>
              <a:t>k</a:t>
            </a:r>
            <a:r>
              <a:rPr lang="en-US" sz="2800" dirty="0"/>
              <a:t>) + </a:t>
            </a:r>
            <a:r>
              <a:rPr lang="en-US" sz="2800" i="1" dirty="0" err="1"/>
              <a:t>n</a:t>
            </a:r>
            <a:r>
              <a:rPr lang="en-US" sz="2800" i="1" baseline="-25000" dirty="0" err="1"/>
              <a:t>ik</a:t>
            </a:r>
            <a:endParaRPr lang="en-US" sz="2800" dirty="0"/>
          </a:p>
          <a:p>
            <a:pPr lvl="0" defTabSz="914400">
              <a:spcBef>
                <a:spcPct val="20000"/>
              </a:spcBef>
              <a:defRPr/>
            </a:pPr>
            <a:r>
              <a:rPr lang="en-US" sz="2800" dirty="0"/>
              <a:t>Mass-</a:t>
            </a:r>
            <a:r>
              <a:rPr lang="en-US" sz="2800" dirty="0" smtClean="0"/>
              <a:t>normalized:  log</a:t>
            </a:r>
            <a:r>
              <a:rPr lang="en-US" sz="2800" dirty="0"/>
              <a:t>(</a:t>
            </a:r>
            <a:r>
              <a:rPr lang="en-US" sz="2800" i="1" dirty="0" err="1"/>
              <a:t>X</a:t>
            </a:r>
            <a:r>
              <a:rPr lang="en-US" sz="2800" baseline="-25000" dirty="0" err="1"/>
              <a:t>M</a:t>
            </a:r>
            <a:r>
              <a:rPr lang="en-US" sz="2800" i="1" baseline="-25000" dirty="0" err="1"/>
              <a:t>ik</a:t>
            </a:r>
            <a:r>
              <a:rPr lang="en-US" sz="2800" dirty="0"/>
              <a:t>) = </a:t>
            </a:r>
            <a:r>
              <a:rPr lang="en-US" sz="2800" i="1" dirty="0"/>
              <a:t>I</a:t>
            </a:r>
            <a:r>
              <a:rPr lang="en-US" sz="2800" i="1" baseline="-25000" dirty="0"/>
              <a:t>i</a:t>
            </a:r>
            <a:r>
              <a:rPr lang="en-US" sz="2800" dirty="0"/>
              <a:t> </a:t>
            </a:r>
            <a:r>
              <a:rPr lang="en-US" sz="2800" dirty="0" smtClean="0"/>
              <a:t>+ </a:t>
            </a:r>
            <a:r>
              <a:rPr lang="en-US" sz="2800" i="1" dirty="0" err="1" smtClean="0"/>
              <a:t>n</a:t>
            </a:r>
            <a:r>
              <a:rPr lang="en-US" sz="2800" i="1" baseline="-25000" dirty="0" err="1" smtClean="0"/>
              <a:t>ik</a:t>
            </a:r>
            <a:endParaRPr lang="en-US" sz="2800" dirty="0"/>
          </a:p>
          <a:p>
            <a:pPr marL="0" lvl="1"/>
            <a:endParaRPr lang="en-US" sz="2800" dirty="0" smtClean="0"/>
          </a:p>
          <a:p>
            <a:pPr marL="0" lvl="1"/>
            <a:r>
              <a:rPr lang="en-US" sz="2800" dirty="0" err="1" smtClean="0"/>
              <a:t>C</a:t>
            </a:r>
            <a:r>
              <a:rPr lang="en-US" sz="2800" i="1" baseline="-25000" dirty="0" err="1" smtClean="0"/>
              <a:t>i</a:t>
            </a:r>
            <a:r>
              <a:rPr lang="en-US" sz="2800" dirty="0"/>
              <a:t>, </a:t>
            </a:r>
            <a:r>
              <a:rPr lang="en-US" sz="2800" i="1" dirty="0"/>
              <a:t>S</a:t>
            </a:r>
            <a:r>
              <a:rPr lang="en-US" sz="2800" i="1" baseline="-25000" dirty="0"/>
              <a:t>i</a:t>
            </a:r>
            <a:r>
              <a:rPr lang="en-US" sz="2800" dirty="0"/>
              <a:t> constant </a:t>
            </a:r>
            <a:r>
              <a:rPr lang="en-US" sz="2800" b="1" dirty="0"/>
              <a:t>across species</a:t>
            </a:r>
          </a:p>
          <a:p>
            <a:pPr marL="0" lvl="1"/>
            <a:r>
              <a:rPr lang="el-GR" sz="2800" dirty="0"/>
              <a:t>ε</a:t>
            </a:r>
            <a:r>
              <a:rPr lang="en-US" sz="2800" i="1" baseline="-25000" dirty="0" err="1"/>
              <a:t>ik</a:t>
            </a:r>
            <a:r>
              <a:rPr lang="en-US" sz="2800" dirty="0"/>
              <a:t> = distribution of interspecific </a:t>
            </a:r>
            <a:r>
              <a:rPr lang="en-US" sz="2800" dirty="0" smtClean="0"/>
              <a:t>variation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020358"/>
              </p:ext>
            </p:extLst>
          </p:nvPr>
        </p:nvGraphicFramePr>
        <p:xfrm>
          <a:off x="2726673" y="1584368"/>
          <a:ext cx="3077844" cy="16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4" name="Equation" r:id="rId5" imgW="1651000" imgH="889000" progId="Equation.3">
                  <p:embed/>
                </p:oleObj>
              </mc:Choice>
              <mc:Fallback>
                <p:oleObj name="Equation" r:id="rId5" imgW="16510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26673" y="1584368"/>
                        <a:ext cx="3077844" cy="16573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804517" y="1157831"/>
            <a:ext cx="216566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</a:rPr>
              <a:t>S</a:t>
            </a:r>
            <a:r>
              <a:rPr lang="en-US" sz="2400" b="1" i="1" baseline="-25000" dirty="0">
                <a:solidFill>
                  <a:srgbClr val="0000FF"/>
                </a:solidFill>
              </a:rPr>
              <a:t>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= mass</a:t>
            </a:r>
            <a:r>
              <a:rPr lang="en-US" sz="2400" b="1" dirty="0">
                <a:solidFill>
                  <a:srgbClr val="0000FF"/>
                </a:solidFill>
              </a:rPr>
              <a:t>-proportionality </a:t>
            </a:r>
            <a:r>
              <a:rPr lang="en-US" sz="2400" b="1" dirty="0" smtClean="0">
                <a:solidFill>
                  <a:srgbClr val="0000FF"/>
                </a:solidFill>
              </a:rPr>
              <a:t>across </a:t>
            </a:r>
            <a:r>
              <a:rPr lang="en-US" sz="2400" b="1" dirty="0">
                <a:solidFill>
                  <a:srgbClr val="0000FF"/>
                </a:solidFill>
              </a:rPr>
              <a:t>species</a:t>
            </a:r>
          </a:p>
        </p:txBody>
      </p:sp>
      <p:sp>
        <p:nvSpPr>
          <p:cNvPr id="10" name="Oval 9"/>
          <p:cNvSpPr/>
          <p:nvPr/>
        </p:nvSpPr>
        <p:spPr>
          <a:xfrm>
            <a:off x="4274139" y="1570713"/>
            <a:ext cx="314074" cy="340924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07788" y="4531628"/>
            <a:ext cx="4980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Purely mass-proportional: </a:t>
            </a:r>
            <a:r>
              <a:rPr lang="en-US" sz="2800" b="1" i="1" dirty="0" smtClean="0">
                <a:solidFill>
                  <a:srgbClr val="FF0000"/>
                </a:solidFill>
              </a:rPr>
              <a:t>S</a:t>
            </a:r>
            <a:r>
              <a:rPr lang="en-US" sz="2800" b="1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= 1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23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13_06_05_Fig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76"/>
          <a:stretch/>
        </p:blipFill>
        <p:spPr>
          <a:xfrm>
            <a:off x="0" y="-8162"/>
            <a:ext cx="1491041" cy="677013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684417" y="0"/>
            <a:ext cx="6459583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Normalization-independent </a:t>
            </a:r>
            <a:r>
              <a:rPr lang="en-US" sz="2600" dirty="0" smtClean="0">
                <a:latin typeface="+mj-lt"/>
                <a:ea typeface="+mj-ea"/>
                <a:cs typeface="+mj-cs"/>
              </a:rPr>
              <a:t>trait relationships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84417" y="474662"/>
            <a:ext cx="6248400" cy="4246563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log(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X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</a:t>
            </a:r>
            <a:r>
              <a:rPr kumimoji="0" lang="en-US" sz="24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) =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</a:t>
            </a:r>
            <a:r>
              <a:rPr kumimoji="0" lang="en-US" sz="24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+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</a:t>
            </a:r>
            <a:r>
              <a:rPr kumimoji="0" lang="en-US" sz="24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log(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LMA</a:t>
            </a:r>
            <a:r>
              <a:rPr kumimoji="0" lang="en-US" sz="24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) +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</a:t>
            </a:r>
            <a:r>
              <a:rPr kumimoji="0" lang="en-US" sz="24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ik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= 1 to 4 (Amax,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Rdark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, N, and P)</a:t>
            </a:r>
          </a:p>
        </p:txBody>
      </p:sp>
      <p:sp>
        <p:nvSpPr>
          <p:cNvPr id="4" name="Oval 3"/>
          <p:cNvSpPr/>
          <p:nvPr/>
        </p:nvSpPr>
        <p:spPr>
          <a:xfrm>
            <a:off x="6096000" y="584200"/>
            <a:ext cx="673100" cy="393700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74474" y="6392638"/>
            <a:ext cx="2669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Osnas et al. (2013) </a:t>
            </a:r>
            <a:r>
              <a:rPr lang="en-US" i="1" dirty="0" smtClean="0"/>
              <a:t>Science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27001" y="10066"/>
            <a:ext cx="939799" cy="115833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2013_05_12_Amax_vs_N_GLOPNET_allsp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2" y="2094709"/>
            <a:ext cx="9033186" cy="384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29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8469"/>
            <a:ext cx="82296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Traits are mostly area-proportional across species in the global flora, although N and </a:t>
            </a:r>
            <a:r>
              <a:rPr lang="en-US" sz="2400" dirty="0" err="1" smtClean="0"/>
              <a:t>Rdark</a:t>
            </a:r>
            <a:r>
              <a:rPr lang="en-US" sz="2400" dirty="0" smtClean="0"/>
              <a:t> have minor but significant mass-proportional components.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Normalization </a:t>
            </a:r>
            <a:r>
              <a:rPr lang="en-US" sz="2400" dirty="0" smtClean="0"/>
              <a:t>by </a:t>
            </a:r>
            <a:r>
              <a:rPr lang="en-US" sz="2400" dirty="0" smtClean="0"/>
              <a:t>mass (substantially) </a:t>
            </a:r>
            <a:r>
              <a:rPr lang="en-US" sz="2400" dirty="0" smtClean="0"/>
              <a:t>or </a:t>
            </a:r>
            <a:r>
              <a:rPr lang="en-US" sz="2400" dirty="0" smtClean="0"/>
              <a:t>area (somewhat) </a:t>
            </a:r>
            <a:r>
              <a:rPr lang="en-US" sz="2400" dirty="0" smtClean="0"/>
              <a:t>can create potentially misleading structure in trait relationships </a:t>
            </a:r>
            <a:endParaRPr lang="en-US" sz="2400" dirty="0"/>
          </a:p>
          <a:p>
            <a:pPr lvl="1"/>
            <a:r>
              <a:rPr lang="en-US" sz="2400" dirty="0" smtClean="0"/>
              <a:t>PC1 of mass-normalized GLOPNET data </a:t>
            </a:r>
            <a:r>
              <a:rPr lang="en-US" sz="2400" dirty="0"/>
              <a:t>≈ LMA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Using trait </a:t>
            </a:r>
            <a:r>
              <a:rPr lang="en-US" sz="2400" dirty="0" smtClean="0"/>
              <a:t>relationships</a:t>
            </a:r>
            <a:endParaRPr lang="en-US" sz="2400" dirty="0" smtClean="0"/>
          </a:p>
          <a:p>
            <a:pPr lvl="1"/>
            <a:r>
              <a:rPr lang="en-US" sz="2400" dirty="0"/>
              <a:t>Functional diversity as </a:t>
            </a:r>
            <a:r>
              <a:rPr lang="en-US" sz="2400" dirty="0" smtClean="0"/>
              <a:t>a species continuum with at least 2 axes:</a:t>
            </a:r>
          </a:p>
          <a:p>
            <a:pPr lvl="2"/>
            <a:r>
              <a:rPr lang="en-US" dirty="0" smtClean="0"/>
              <a:t>PC1 </a:t>
            </a:r>
            <a:r>
              <a:rPr lang="en-US" dirty="0"/>
              <a:t>of normalization-independent </a:t>
            </a:r>
            <a:r>
              <a:rPr lang="en-US" dirty="0" smtClean="0"/>
              <a:t>PCA</a:t>
            </a:r>
          </a:p>
          <a:p>
            <a:pPr lvl="2"/>
            <a:r>
              <a:rPr lang="en-US" dirty="0" smtClean="0"/>
              <a:t>LMA</a:t>
            </a:r>
          </a:p>
          <a:p>
            <a:pPr lvl="2"/>
            <a:r>
              <a:rPr lang="en-US" dirty="0" smtClean="0"/>
              <a:t>Maybe LL, other traits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984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iodivmap_Barthlott_300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304800" y="0"/>
            <a:ext cx="9661525" cy="6854825"/>
          </a:xfrm>
          <a:prstGeom prst="rect">
            <a:avLst/>
          </a:prstGeom>
          <a:noFill/>
          <a:ln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381000"/>
            <a:ext cx="7924800" cy="23622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n>
                  <a:solidFill>
                    <a:schemeClr val="bg1"/>
                  </a:solidFill>
                </a:ln>
              </a:rPr>
              <a:t>300,000 vascular plant species</a:t>
            </a:r>
          </a:p>
          <a:p>
            <a:r>
              <a:rPr lang="en-US" sz="4400" b="1" dirty="0" smtClean="0">
                <a:ln>
                  <a:solidFill>
                    <a:schemeClr val="bg1"/>
                  </a:solidFill>
                </a:ln>
              </a:rPr>
              <a:t>global vegetation models:  5-10 plant functional types</a:t>
            </a:r>
            <a:endParaRPr lang="en-US" sz="4400" b="1" dirty="0">
              <a:ln>
                <a:solidFill>
                  <a:schemeClr val="bg1"/>
                </a:solidFill>
              </a:ln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1219200" y="2667000"/>
            <a:ext cx="6705600" cy="3505200"/>
            <a:chOff x="624966" y="3383280"/>
            <a:chExt cx="6552576" cy="3322320"/>
          </a:xfrm>
        </p:grpSpPr>
        <p:pic>
          <p:nvPicPr>
            <p:cNvPr id="5" name="Picture 4" descr="Foley_et_al_1996_IBIS_PFT_map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4966" y="3383280"/>
              <a:ext cx="6552576" cy="332232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24187" y="6171710"/>
              <a:ext cx="22597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85000"/>
                    </a:schemeClr>
                  </a:solidFill>
                </a:rPr>
                <a:t>Foley et al. 1996</a:t>
              </a:r>
              <a:endParaRPr lang="en-US" sz="24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" y="5997714"/>
            <a:ext cx="1371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Barthlott</a:t>
            </a:r>
            <a:r>
              <a:rPr lang="en-US" sz="2000" b="1" dirty="0" smtClean="0"/>
              <a:t> et al. 1999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51158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iodivmap_Barthlott_300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304800" y="0"/>
            <a:ext cx="9661525" cy="6854825"/>
          </a:xfrm>
          <a:prstGeom prst="rect">
            <a:avLst/>
          </a:prstGeom>
          <a:noFill/>
          <a:ln/>
        </p:spPr>
      </p:pic>
      <p:sp>
        <p:nvSpPr>
          <p:cNvPr id="9" name="TextBox 8"/>
          <p:cNvSpPr txBox="1"/>
          <p:nvPr/>
        </p:nvSpPr>
        <p:spPr>
          <a:xfrm>
            <a:off x="1" y="5997714"/>
            <a:ext cx="1371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Barthlott</a:t>
            </a:r>
            <a:r>
              <a:rPr lang="en-US" sz="2000" b="1" dirty="0" smtClean="0"/>
              <a:t> et al. 1999</a:t>
            </a:r>
            <a:endParaRPr lang="en-US" sz="2000" b="1" dirty="0"/>
          </a:p>
        </p:txBody>
      </p:sp>
      <p:pic>
        <p:nvPicPr>
          <p:cNvPr id="10" name="Picture 9" descr="osnas_Fig1_GLOPN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8732" y="507655"/>
            <a:ext cx="3248465" cy="60350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5932" y="897246"/>
            <a:ext cx="5433968" cy="5090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dirty="0"/>
              <a:t>GLOPNET (Wright et al. </a:t>
            </a:r>
            <a:r>
              <a:rPr lang="en-US" sz="2800" dirty="0" smtClean="0"/>
              <a:t>2004)</a:t>
            </a:r>
            <a:r>
              <a:rPr lang="en-US" sz="2800" dirty="0"/>
              <a:t>: 2500+ species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Gas exchange rates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Max net </a:t>
            </a:r>
            <a:r>
              <a:rPr lang="en-US" sz="2800" dirty="0" err="1" smtClean="0"/>
              <a:t>photosyn</a:t>
            </a:r>
            <a:r>
              <a:rPr lang="en-US" sz="2800" dirty="0" smtClean="0"/>
              <a:t>. (Amax)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Dark respiration (</a:t>
            </a:r>
            <a:r>
              <a:rPr lang="en-US" sz="2800" dirty="0" err="1" smtClean="0"/>
              <a:t>Rdark</a:t>
            </a:r>
            <a:r>
              <a:rPr lang="en-US" sz="2800" dirty="0" smtClean="0"/>
              <a:t>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Nutrient concentrations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Nitrogen (N)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Phosphorus (P)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Leaf lifespan (LL)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LMA = mass/area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7755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snas_Fig1_GLOP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320" y="683600"/>
            <a:ext cx="3248465" cy="6035040"/>
          </a:xfrm>
          <a:prstGeom prst="rect">
            <a:avLst/>
          </a:prstGeom>
        </p:spPr>
      </p:pic>
      <p:pic>
        <p:nvPicPr>
          <p:cNvPr id="2" name="Picture 1" descr="2013_05_29_area_LES_GLOPNE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162" y="697255"/>
            <a:ext cx="3243070" cy="60213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1966" y="217523"/>
            <a:ext cx="226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Area-normalized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95657" y="217523"/>
            <a:ext cx="2332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Mass-normalized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27772" y="1297182"/>
            <a:ext cx="2977096" cy="13849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/>
              <a:t>X</a:t>
            </a:r>
            <a:r>
              <a:rPr lang="en-US" sz="3200" baseline="-25000" dirty="0" err="1"/>
              <a:t>mass</a:t>
            </a:r>
            <a:r>
              <a:rPr lang="en-US" sz="3200" dirty="0"/>
              <a:t> = </a:t>
            </a:r>
            <a:r>
              <a:rPr lang="en-US" sz="3200" dirty="0" err="1"/>
              <a:t>X</a:t>
            </a:r>
            <a:r>
              <a:rPr lang="en-US" sz="3200" baseline="-25000" dirty="0" err="1"/>
              <a:t>area</a:t>
            </a:r>
            <a:r>
              <a:rPr lang="en-US" sz="3200" dirty="0"/>
              <a:t>/LMA</a:t>
            </a:r>
          </a:p>
          <a:p>
            <a:endParaRPr lang="en-US" sz="2800" dirty="0" smtClean="0"/>
          </a:p>
          <a:p>
            <a:r>
              <a:rPr lang="en-US" sz="2400" dirty="0" smtClean="0"/>
              <a:t>X = Amax, </a:t>
            </a:r>
            <a:r>
              <a:rPr lang="en-US" sz="2400" dirty="0" err="1" smtClean="0"/>
              <a:t>Rdark</a:t>
            </a:r>
            <a:r>
              <a:rPr lang="en-US" sz="2400" dirty="0" smtClean="0"/>
              <a:t>, N, 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6554" y="2812838"/>
            <a:ext cx="1172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GLOPNET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214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snas_Fig1_GLOP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320" y="683600"/>
            <a:ext cx="3248465" cy="6035040"/>
          </a:xfrm>
          <a:prstGeom prst="rect">
            <a:avLst/>
          </a:prstGeom>
        </p:spPr>
      </p:pic>
      <p:pic>
        <p:nvPicPr>
          <p:cNvPr id="2" name="Picture 1" descr="2013_05_29_area_LES_GLOPNE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162" y="697255"/>
            <a:ext cx="3243070" cy="60213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1966" y="217523"/>
            <a:ext cx="226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Area-normalized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95657" y="217523"/>
            <a:ext cx="2332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Mass-normalized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36554" y="2812838"/>
            <a:ext cx="1172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GLOPNET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867546" y="1365455"/>
            <a:ext cx="3591371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Which to choose?</a:t>
            </a:r>
          </a:p>
        </p:txBody>
      </p:sp>
      <p:pic>
        <p:nvPicPr>
          <p:cNvPr id="11" name="Picture 3" descr="219066994_d2c176d73a_b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33" b="83295" l="6055" r="89551">
                        <a14:foregroundMark x1="68066" y1="8933" x2="68066" y2="8933"/>
                        <a14:foregroundMark x1="68066" y1="8933" x2="68066" y2="8933"/>
                        <a14:backgroundMark x1="54590" y1="32019" x2="54590" y2="32019"/>
                        <a14:backgroundMark x1="54590" y1="32019" x2="54590" y2="3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21" r="3516" b="13921"/>
          <a:stretch>
            <a:fillRect/>
          </a:stretch>
        </p:blipFill>
        <p:spPr bwMode="auto">
          <a:xfrm>
            <a:off x="-254318" y="3253911"/>
            <a:ext cx="4970638" cy="312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08945" y="4219256"/>
            <a:ext cx="28539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Area- or Mass- proportional?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94329" y="2510092"/>
            <a:ext cx="2867634" cy="107721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Structured trait relationships</a:t>
            </a:r>
          </a:p>
        </p:txBody>
      </p:sp>
      <p:sp>
        <p:nvSpPr>
          <p:cNvPr id="18" name="Right Arrow 17"/>
          <p:cNvSpPr/>
          <p:nvPr/>
        </p:nvSpPr>
        <p:spPr>
          <a:xfrm rot="18900000">
            <a:off x="3916910" y="3720682"/>
            <a:ext cx="2693686" cy="995996"/>
          </a:xfrm>
          <a:prstGeom prst="rightArrow">
            <a:avLst>
              <a:gd name="adj1" fmla="val 46825"/>
              <a:gd name="adj2" fmla="val 5074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8900000">
            <a:off x="3972931" y="3844937"/>
            <a:ext cx="24943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normalization</a:t>
            </a:r>
            <a:endParaRPr lang="en-US" sz="3200" dirty="0"/>
          </a:p>
        </p:txBody>
      </p:sp>
      <p:sp>
        <p:nvSpPr>
          <p:cNvPr id="19" name="Oval 18"/>
          <p:cNvSpPr/>
          <p:nvPr/>
        </p:nvSpPr>
        <p:spPr>
          <a:xfrm>
            <a:off x="1308945" y="4219256"/>
            <a:ext cx="983189" cy="66907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27380" y="178758"/>
            <a:ext cx="2592336" cy="66907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3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8" grpId="0" animBg="1"/>
      <p:bldP spid="15" grpId="0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3UNEPBook_San_Lorenzo_crane_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317"/>
            <a:ext cx="9883387" cy="6868419"/>
          </a:xfrm>
          <a:prstGeom prst="rect">
            <a:avLst/>
          </a:prstGeom>
        </p:spPr>
      </p:pic>
      <p:sp>
        <p:nvSpPr>
          <p:cNvPr id="3" name="Rectangle 2"/>
          <p:cNvSpPr>
            <a:spLocks/>
          </p:cNvSpPr>
          <p:nvPr/>
        </p:nvSpPr>
        <p:spPr>
          <a:xfrm>
            <a:off x="1" y="-10419"/>
            <a:ext cx="7232904" cy="430887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 smtClean="0"/>
              <a:t>Trait area- and mass</a:t>
            </a:r>
            <a:r>
              <a:rPr lang="en-US" sz="3200" dirty="0"/>
              <a:t>-</a:t>
            </a:r>
            <a:r>
              <a:rPr lang="en-US" sz="3200" dirty="0" smtClean="0"/>
              <a:t>proportionality across species</a:t>
            </a:r>
          </a:p>
          <a:p>
            <a:pPr>
              <a:spcAft>
                <a:spcPts val="600"/>
              </a:spcAft>
            </a:pPr>
            <a:endParaRPr lang="en-US" sz="3200" dirty="0"/>
          </a:p>
          <a:p>
            <a:pPr marL="0" lvl="1"/>
            <a:r>
              <a:rPr lang="en-US" sz="2800" dirty="0"/>
              <a:t>Total leaf trait </a:t>
            </a:r>
            <a:r>
              <a:rPr lang="en-US" sz="2800" i="1" dirty="0" err="1"/>
              <a:t>i</a:t>
            </a:r>
            <a:r>
              <a:rPr lang="en-US" sz="2800" dirty="0"/>
              <a:t>:	</a:t>
            </a:r>
            <a:r>
              <a:rPr lang="en-US" sz="2800" dirty="0" err="1"/>
              <a:t>X</a:t>
            </a:r>
            <a:r>
              <a:rPr lang="en-US" sz="2800" baseline="-25000" dirty="0" err="1"/>
              <a:t>ik</a:t>
            </a:r>
            <a:r>
              <a:rPr lang="en-US" sz="2800" dirty="0"/>
              <a:t> = (</a:t>
            </a:r>
            <a:r>
              <a:rPr lang="en-US" sz="2800" dirty="0" err="1"/>
              <a:t>Mass</a:t>
            </a:r>
            <a:r>
              <a:rPr lang="en-US" sz="2800" i="1" baseline="-25000" dirty="0" err="1"/>
              <a:t>k</a:t>
            </a:r>
            <a:r>
              <a:rPr lang="en-US" sz="2800" dirty="0"/>
              <a:t> </a:t>
            </a:r>
            <a:r>
              <a:rPr lang="el-GR" sz="2800" dirty="0"/>
              <a:t>μ</a:t>
            </a:r>
            <a:r>
              <a:rPr lang="en-US" sz="2800" baseline="-25000" dirty="0" err="1"/>
              <a:t>M</a:t>
            </a:r>
            <a:r>
              <a:rPr lang="en-US" sz="2800" i="1" baseline="-25000" dirty="0" err="1"/>
              <a:t>i</a:t>
            </a:r>
            <a:r>
              <a:rPr lang="en-US" sz="2800" dirty="0"/>
              <a:t> + </a:t>
            </a:r>
            <a:r>
              <a:rPr lang="en-US" sz="2800" dirty="0" err="1"/>
              <a:t>Area</a:t>
            </a:r>
            <a:r>
              <a:rPr lang="en-US" sz="2800" i="1" baseline="-25000" dirty="0" err="1"/>
              <a:t>k</a:t>
            </a:r>
            <a:r>
              <a:rPr lang="en-US" sz="2800" dirty="0"/>
              <a:t> </a:t>
            </a:r>
            <a:r>
              <a:rPr lang="el-GR" sz="2800" dirty="0"/>
              <a:t>μ</a:t>
            </a:r>
            <a:r>
              <a:rPr lang="en-US" sz="2800" baseline="-25000" dirty="0"/>
              <a:t>A</a:t>
            </a:r>
            <a:r>
              <a:rPr lang="en-US" sz="2800" i="1" baseline="-25000" dirty="0"/>
              <a:t>i</a:t>
            </a:r>
            <a:r>
              <a:rPr lang="en-US" sz="2800" dirty="0"/>
              <a:t>)</a:t>
            </a:r>
            <a:r>
              <a:rPr lang="el-GR" sz="2800" dirty="0"/>
              <a:t>ε</a:t>
            </a:r>
            <a:r>
              <a:rPr lang="en-US" sz="2800" i="1" baseline="-25000" dirty="0" err="1"/>
              <a:t>ik</a:t>
            </a:r>
            <a:endParaRPr lang="en-US" sz="2800" i="1" baseline="-25000" dirty="0"/>
          </a:p>
          <a:p>
            <a:pPr marL="0" lvl="1"/>
            <a:r>
              <a:rPr lang="en-US" sz="2800" dirty="0"/>
              <a:t>Mass-normalized:	</a:t>
            </a:r>
            <a:r>
              <a:rPr lang="en-US" sz="2800" dirty="0" err="1"/>
              <a:t>X</a:t>
            </a:r>
            <a:r>
              <a:rPr lang="en-US" sz="2800" baseline="-25000" dirty="0" err="1"/>
              <a:t>M</a:t>
            </a:r>
            <a:r>
              <a:rPr lang="en-US" sz="2800" i="1" baseline="-25000" dirty="0" err="1"/>
              <a:t>ik</a:t>
            </a:r>
            <a:r>
              <a:rPr lang="en-US" sz="2800" dirty="0"/>
              <a:t> = (</a:t>
            </a:r>
            <a:r>
              <a:rPr lang="el-GR" sz="2800" dirty="0"/>
              <a:t>μ</a:t>
            </a:r>
            <a:r>
              <a:rPr lang="en-US" sz="2800" baseline="-25000" dirty="0" err="1"/>
              <a:t>M</a:t>
            </a:r>
            <a:r>
              <a:rPr lang="en-US" sz="2800" i="1" baseline="-25000" dirty="0" err="1"/>
              <a:t>i</a:t>
            </a:r>
            <a:r>
              <a:rPr lang="en-US" sz="2800" dirty="0"/>
              <a:t> + LMA</a:t>
            </a:r>
            <a:r>
              <a:rPr lang="en-US" sz="2800" i="1" baseline="-25000" dirty="0"/>
              <a:t>k</a:t>
            </a:r>
            <a:r>
              <a:rPr lang="en-US" sz="2800" i="1" baseline="30000" dirty="0"/>
              <a:t>-1</a:t>
            </a:r>
            <a:r>
              <a:rPr lang="en-US" sz="2800" dirty="0"/>
              <a:t> </a:t>
            </a:r>
            <a:r>
              <a:rPr lang="el-GR" sz="2800" dirty="0"/>
              <a:t>μ</a:t>
            </a:r>
            <a:r>
              <a:rPr lang="en-US" sz="2800" baseline="-25000" dirty="0"/>
              <a:t>A</a:t>
            </a:r>
            <a:r>
              <a:rPr lang="en-US" sz="2800" i="1" baseline="-25000" dirty="0"/>
              <a:t>i</a:t>
            </a:r>
            <a:r>
              <a:rPr lang="en-US" sz="2800" dirty="0"/>
              <a:t>)</a:t>
            </a:r>
            <a:r>
              <a:rPr lang="el-GR" sz="2800" dirty="0"/>
              <a:t>ε</a:t>
            </a:r>
            <a:r>
              <a:rPr lang="en-US" sz="2800" i="1" baseline="-25000" dirty="0" err="1"/>
              <a:t>ik</a:t>
            </a:r>
            <a:endParaRPr lang="en-US" sz="2800" i="1" baseline="-25000" dirty="0"/>
          </a:p>
          <a:p>
            <a:pPr marL="0" lvl="1"/>
            <a:r>
              <a:rPr lang="en-US" sz="2800" dirty="0"/>
              <a:t>Area-normalized:	</a:t>
            </a:r>
            <a:r>
              <a:rPr lang="en-US" sz="2800" dirty="0" err="1"/>
              <a:t>X</a:t>
            </a:r>
            <a:r>
              <a:rPr lang="en-US" sz="2800" baseline="-25000" dirty="0" err="1"/>
              <a:t>A</a:t>
            </a:r>
            <a:r>
              <a:rPr lang="en-US" sz="2800" i="1" baseline="-25000" dirty="0" err="1"/>
              <a:t>ik</a:t>
            </a:r>
            <a:r>
              <a:rPr lang="en-US" sz="2800" dirty="0"/>
              <a:t> = (</a:t>
            </a:r>
            <a:r>
              <a:rPr lang="en-US" sz="2800" dirty="0" err="1"/>
              <a:t>LMA</a:t>
            </a:r>
            <a:r>
              <a:rPr lang="en-US" sz="2800" i="1" baseline="-25000" dirty="0" err="1"/>
              <a:t>k</a:t>
            </a:r>
            <a:r>
              <a:rPr lang="el-GR" sz="2800" dirty="0"/>
              <a:t>μ</a:t>
            </a:r>
            <a:r>
              <a:rPr lang="en-US" sz="2800" baseline="-25000" dirty="0" err="1"/>
              <a:t>M</a:t>
            </a:r>
            <a:r>
              <a:rPr lang="en-US" sz="2800" i="1" baseline="-25000" dirty="0" err="1"/>
              <a:t>i</a:t>
            </a:r>
            <a:r>
              <a:rPr lang="en-US" sz="2800" dirty="0"/>
              <a:t> + </a:t>
            </a:r>
            <a:r>
              <a:rPr lang="el-GR" sz="2800" dirty="0"/>
              <a:t>μ</a:t>
            </a:r>
            <a:r>
              <a:rPr lang="en-US" sz="2800" baseline="-25000" dirty="0"/>
              <a:t>A</a:t>
            </a:r>
            <a:r>
              <a:rPr lang="en-US" sz="2800" i="1" baseline="-25000" dirty="0"/>
              <a:t>i</a:t>
            </a:r>
            <a:r>
              <a:rPr lang="en-US" sz="2800" dirty="0"/>
              <a:t>)</a:t>
            </a:r>
            <a:r>
              <a:rPr lang="el-GR" sz="2800" dirty="0"/>
              <a:t>ε</a:t>
            </a:r>
            <a:r>
              <a:rPr lang="en-US" sz="2800" i="1" baseline="-25000" dirty="0" err="1"/>
              <a:t>ik</a:t>
            </a:r>
            <a:endParaRPr lang="en-US" sz="2800" i="1" baseline="-25000" dirty="0"/>
          </a:p>
          <a:p>
            <a:pPr marL="0" lvl="1"/>
            <a:endParaRPr lang="en-US" sz="2800" dirty="0"/>
          </a:p>
          <a:p>
            <a:pPr marL="0" lvl="1"/>
            <a:r>
              <a:rPr lang="el-GR" sz="2800" dirty="0" smtClean="0"/>
              <a:t>μ</a:t>
            </a:r>
            <a:r>
              <a:rPr lang="en-US" sz="2800" baseline="-25000" dirty="0" err="1" smtClean="0"/>
              <a:t>M</a:t>
            </a:r>
            <a:r>
              <a:rPr lang="en-US" sz="2800" i="1" baseline="-25000" dirty="0" err="1" smtClean="0"/>
              <a:t>i</a:t>
            </a:r>
            <a:r>
              <a:rPr lang="en-US" sz="2800" dirty="0"/>
              <a:t>, </a:t>
            </a:r>
            <a:r>
              <a:rPr lang="el-GR" sz="2800" dirty="0"/>
              <a:t>μ</a:t>
            </a:r>
            <a:r>
              <a:rPr lang="en-US" sz="2800" baseline="-25000" dirty="0"/>
              <a:t>A</a:t>
            </a:r>
            <a:r>
              <a:rPr lang="en-US" sz="2800" i="1" baseline="-25000" dirty="0"/>
              <a:t>i</a:t>
            </a:r>
            <a:r>
              <a:rPr lang="en-US" sz="2800" dirty="0"/>
              <a:t> constant </a:t>
            </a:r>
            <a:r>
              <a:rPr lang="en-US" sz="2800" b="1" dirty="0"/>
              <a:t>across species</a:t>
            </a:r>
          </a:p>
          <a:p>
            <a:pPr marL="0" lvl="1"/>
            <a:r>
              <a:rPr lang="el-GR" sz="2800" dirty="0"/>
              <a:t>ε</a:t>
            </a:r>
            <a:r>
              <a:rPr lang="en-US" sz="2800" i="1" baseline="-25000" dirty="0" err="1"/>
              <a:t>ik</a:t>
            </a:r>
            <a:r>
              <a:rPr lang="en-US" sz="2800" dirty="0"/>
              <a:t> = </a:t>
            </a:r>
            <a:r>
              <a:rPr lang="en-US" sz="2800" dirty="0" smtClean="0"/>
              <a:t>random variable </a:t>
            </a:r>
            <a:r>
              <a:rPr lang="en-US" sz="2800" dirty="0"/>
              <a:t>(</a:t>
            </a:r>
            <a:r>
              <a:rPr lang="en-US" sz="2800" dirty="0" smtClean="0"/>
              <a:t>interspecific variation)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307630" y="6290637"/>
            <a:ext cx="266915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Osnas et al. (2013) </a:t>
            </a:r>
            <a:r>
              <a:rPr lang="en-US" i="1" dirty="0" smtClean="0"/>
              <a:t>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8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3UNEPBook_San_Lorenzo_crane_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317"/>
            <a:ext cx="9883387" cy="6868419"/>
          </a:xfrm>
          <a:prstGeom prst="rect">
            <a:avLst/>
          </a:prstGeom>
        </p:spPr>
      </p:pic>
      <p:sp>
        <p:nvSpPr>
          <p:cNvPr id="3" name="Rectangle 2"/>
          <p:cNvSpPr>
            <a:spLocks/>
          </p:cNvSpPr>
          <p:nvPr/>
        </p:nvSpPr>
        <p:spPr>
          <a:xfrm>
            <a:off x="1" y="-10419"/>
            <a:ext cx="7232904" cy="430887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Quantify trait </a:t>
            </a:r>
            <a:r>
              <a:rPr lang="en-US" sz="3200" b="1" dirty="0" smtClean="0">
                <a:solidFill>
                  <a:srgbClr val="FF0000"/>
                </a:solidFill>
              </a:rPr>
              <a:t>area-</a:t>
            </a:r>
            <a:r>
              <a:rPr lang="en-US" sz="3200" dirty="0" smtClean="0"/>
              <a:t> and mass</a:t>
            </a:r>
            <a:r>
              <a:rPr lang="en-US" sz="3200" dirty="0"/>
              <a:t>-</a:t>
            </a:r>
            <a:r>
              <a:rPr lang="en-US" sz="3200" dirty="0" smtClean="0"/>
              <a:t>proportionality across species</a:t>
            </a:r>
          </a:p>
          <a:p>
            <a:pPr>
              <a:spcAft>
                <a:spcPts val="600"/>
              </a:spcAft>
            </a:pPr>
            <a:endParaRPr lang="en-US" sz="3200" dirty="0"/>
          </a:p>
          <a:p>
            <a:pPr marL="0" lvl="1"/>
            <a:r>
              <a:rPr lang="en-US" sz="2800" dirty="0"/>
              <a:t>Total leaf trait </a:t>
            </a:r>
            <a:r>
              <a:rPr lang="en-US" sz="2800" i="1" dirty="0" err="1"/>
              <a:t>i</a:t>
            </a:r>
            <a:r>
              <a:rPr lang="en-US" sz="2800" dirty="0"/>
              <a:t>:	</a:t>
            </a:r>
            <a:r>
              <a:rPr lang="en-US" sz="2800" dirty="0" err="1"/>
              <a:t>X</a:t>
            </a:r>
            <a:r>
              <a:rPr lang="en-US" sz="2800" baseline="-25000" dirty="0" err="1"/>
              <a:t>ik</a:t>
            </a:r>
            <a:r>
              <a:rPr lang="en-US" sz="2800" dirty="0"/>
              <a:t> = (</a:t>
            </a:r>
            <a:r>
              <a:rPr lang="en-US" sz="2800" dirty="0" err="1"/>
              <a:t>Mass</a:t>
            </a:r>
            <a:r>
              <a:rPr lang="en-US" sz="2800" i="1" baseline="-25000" dirty="0" err="1"/>
              <a:t>k</a:t>
            </a:r>
            <a:r>
              <a:rPr lang="en-US" sz="2800" dirty="0"/>
              <a:t> </a:t>
            </a:r>
            <a:r>
              <a:rPr lang="el-GR" sz="2800" dirty="0"/>
              <a:t>μ</a:t>
            </a:r>
            <a:r>
              <a:rPr lang="en-US" sz="2800" baseline="-25000" dirty="0" err="1"/>
              <a:t>M</a:t>
            </a:r>
            <a:r>
              <a:rPr lang="en-US" sz="2800" i="1" baseline="-25000" dirty="0" err="1"/>
              <a:t>i</a:t>
            </a:r>
            <a:r>
              <a:rPr lang="en-US" sz="2800" dirty="0"/>
              <a:t> + </a:t>
            </a:r>
            <a:r>
              <a:rPr lang="en-US" sz="2800" dirty="0" err="1"/>
              <a:t>Area</a:t>
            </a:r>
            <a:r>
              <a:rPr lang="en-US" sz="2800" i="1" baseline="-25000" dirty="0" err="1"/>
              <a:t>k</a:t>
            </a:r>
            <a:r>
              <a:rPr lang="en-US" sz="2800" dirty="0"/>
              <a:t> </a:t>
            </a:r>
            <a:r>
              <a:rPr lang="el-GR" sz="2800" dirty="0"/>
              <a:t>μ</a:t>
            </a:r>
            <a:r>
              <a:rPr lang="en-US" sz="2800" baseline="-25000" dirty="0"/>
              <a:t>A</a:t>
            </a:r>
            <a:r>
              <a:rPr lang="en-US" sz="2800" i="1" baseline="-25000" dirty="0"/>
              <a:t>i</a:t>
            </a:r>
            <a:r>
              <a:rPr lang="en-US" sz="2800" dirty="0"/>
              <a:t>)</a:t>
            </a:r>
            <a:r>
              <a:rPr lang="el-GR" sz="2800" dirty="0"/>
              <a:t>ε</a:t>
            </a:r>
            <a:r>
              <a:rPr lang="en-US" sz="2800" i="1" baseline="-25000" dirty="0" err="1"/>
              <a:t>ik</a:t>
            </a:r>
            <a:endParaRPr lang="en-US" sz="2800" i="1" baseline="-25000" dirty="0"/>
          </a:p>
          <a:p>
            <a:pPr marL="0" lvl="1"/>
            <a:r>
              <a:rPr lang="en-US" sz="2800" dirty="0"/>
              <a:t>Mass-normalized:	</a:t>
            </a:r>
            <a:r>
              <a:rPr lang="en-US" sz="2800" dirty="0" err="1"/>
              <a:t>X</a:t>
            </a:r>
            <a:r>
              <a:rPr lang="en-US" sz="2800" baseline="-25000" dirty="0" err="1"/>
              <a:t>M</a:t>
            </a:r>
            <a:r>
              <a:rPr lang="en-US" sz="2800" i="1" baseline="-25000" dirty="0" err="1"/>
              <a:t>ik</a:t>
            </a:r>
            <a:r>
              <a:rPr lang="en-US" sz="2800" dirty="0"/>
              <a:t> = (</a:t>
            </a:r>
            <a:r>
              <a:rPr lang="el-GR" sz="2800" dirty="0"/>
              <a:t>μ</a:t>
            </a:r>
            <a:r>
              <a:rPr lang="en-US" sz="2800" baseline="-25000" dirty="0" err="1"/>
              <a:t>M</a:t>
            </a:r>
            <a:r>
              <a:rPr lang="en-US" sz="2800" i="1" baseline="-25000" dirty="0" err="1"/>
              <a:t>i</a:t>
            </a:r>
            <a:r>
              <a:rPr lang="en-US" sz="2800" dirty="0"/>
              <a:t> + </a:t>
            </a:r>
            <a:r>
              <a:rPr lang="en-US" sz="2800" b="1" dirty="0">
                <a:solidFill>
                  <a:srgbClr val="FF0000"/>
                </a:solidFill>
              </a:rPr>
              <a:t>LMA</a:t>
            </a:r>
            <a:r>
              <a:rPr lang="en-US" sz="2800" b="1" i="1" baseline="-25000" dirty="0">
                <a:solidFill>
                  <a:srgbClr val="FF0000"/>
                </a:solidFill>
              </a:rPr>
              <a:t>k</a:t>
            </a:r>
            <a:r>
              <a:rPr lang="en-US" sz="2800" b="1" i="1" baseline="30000" dirty="0">
                <a:solidFill>
                  <a:srgbClr val="FF0000"/>
                </a:solidFill>
              </a:rPr>
              <a:t>-1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l-GR" sz="2800" b="1" dirty="0">
                <a:solidFill>
                  <a:srgbClr val="FF0000"/>
                </a:solidFill>
              </a:rPr>
              <a:t>μ</a:t>
            </a:r>
            <a:r>
              <a:rPr lang="en-US" sz="2800" b="1" baseline="-25000" dirty="0">
                <a:solidFill>
                  <a:srgbClr val="FF0000"/>
                </a:solidFill>
              </a:rPr>
              <a:t>A</a:t>
            </a:r>
            <a:r>
              <a:rPr lang="en-US" sz="2800" b="1" i="1" baseline="-25000" dirty="0">
                <a:solidFill>
                  <a:srgbClr val="FF0000"/>
                </a:solidFill>
              </a:rPr>
              <a:t>i</a:t>
            </a:r>
            <a:r>
              <a:rPr lang="en-US" sz="2800" dirty="0"/>
              <a:t>)</a:t>
            </a:r>
            <a:r>
              <a:rPr lang="el-GR" sz="2800" dirty="0"/>
              <a:t>ε</a:t>
            </a:r>
            <a:r>
              <a:rPr lang="en-US" sz="2800" i="1" baseline="-25000" dirty="0" err="1"/>
              <a:t>ik</a:t>
            </a:r>
            <a:endParaRPr lang="en-US" sz="2800" i="1" baseline="-25000" dirty="0"/>
          </a:p>
          <a:p>
            <a:pPr marL="0" lvl="1"/>
            <a:r>
              <a:rPr lang="en-US" sz="2800" dirty="0"/>
              <a:t>Area-normalized:	</a:t>
            </a:r>
            <a:r>
              <a:rPr lang="en-US" sz="2800" dirty="0" err="1"/>
              <a:t>X</a:t>
            </a:r>
            <a:r>
              <a:rPr lang="en-US" sz="2800" baseline="-25000" dirty="0" err="1"/>
              <a:t>A</a:t>
            </a:r>
            <a:r>
              <a:rPr lang="en-US" sz="2800" i="1" baseline="-25000" dirty="0" err="1"/>
              <a:t>ik</a:t>
            </a:r>
            <a:r>
              <a:rPr lang="en-US" sz="2800" dirty="0"/>
              <a:t> = (</a:t>
            </a:r>
            <a:r>
              <a:rPr lang="en-US" sz="2800" dirty="0" err="1"/>
              <a:t>LMA</a:t>
            </a:r>
            <a:r>
              <a:rPr lang="en-US" sz="2800" i="1" baseline="-25000" dirty="0" err="1"/>
              <a:t>k</a:t>
            </a:r>
            <a:r>
              <a:rPr lang="el-GR" sz="2800" dirty="0"/>
              <a:t>μ</a:t>
            </a:r>
            <a:r>
              <a:rPr lang="en-US" sz="2800" baseline="-25000" dirty="0" err="1"/>
              <a:t>M</a:t>
            </a:r>
            <a:r>
              <a:rPr lang="en-US" sz="2800" i="1" baseline="-25000" dirty="0" err="1"/>
              <a:t>i</a:t>
            </a:r>
            <a:r>
              <a:rPr lang="en-US" sz="2800" dirty="0"/>
              <a:t> + </a:t>
            </a:r>
            <a:r>
              <a:rPr lang="el-GR" sz="2800" b="1" dirty="0">
                <a:solidFill>
                  <a:srgbClr val="FF0000"/>
                </a:solidFill>
              </a:rPr>
              <a:t>μ</a:t>
            </a:r>
            <a:r>
              <a:rPr lang="en-US" sz="2800" b="1" baseline="-25000" dirty="0">
                <a:solidFill>
                  <a:srgbClr val="FF0000"/>
                </a:solidFill>
              </a:rPr>
              <a:t>A</a:t>
            </a:r>
            <a:r>
              <a:rPr lang="en-US" sz="2800" b="1" i="1" baseline="-25000" dirty="0">
                <a:solidFill>
                  <a:srgbClr val="FF0000"/>
                </a:solidFill>
              </a:rPr>
              <a:t>i</a:t>
            </a:r>
            <a:r>
              <a:rPr lang="en-US" sz="2800" dirty="0"/>
              <a:t>)</a:t>
            </a:r>
            <a:r>
              <a:rPr lang="el-GR" sz="2800" dirty="0"/>
              <a:t>ε</a:t>
            </a:r>
            <a:r>
              <a:rPr lang="en-US" sz="2800" i="1" baseline="-25000" dirty="0" err="1"/>
              <a:t>ik</a:t>
            </a:r>
            <a:endParaRPr lang="en-US" sz="2800" i="1" baseline="-25000" dirty="0"/>
          </a:p>
          <a:p>
            <a:pPr marL="0" lvl="1"/>
            <a:endParaRPr lang="en-US" sz="2800" dirty="0"/>
          </a:p>
          <a:p>
            <a:pPr marL="0" lvl="1"/>
            <a:r>
              <a:rPr lang="el-GR" sz="2800" dirty="0" smtClean="0"/>
              <a:t>μ</a:t>
            </a:r>
            <a:r>
              <a:rPr lang="en-US" sz="2800" baseline="-25000" dirty="0" err="1" smtClean="0"/>
              <a:t>M</a:t>
            </a:r>
            <a:r>
              <a:rPr lang="en-US" sz="2800" i="1" baseline="-25000" dirty="0" err="1" smtClean="0"/>
              <a:t>i</a:t>
            </a:r>
            <a:r>
              <a:rPr lang="en-US" sz="2800" dirty="0"/>
              <a:t>, </a:t>
            </a:r>
            <a:r>
              <a:rPr lang="el-GR" sz="2800" dirty="0"/>
              <a:t>μ</a:t>
            </a:r>
            <a:r>
              <a:rPr lang="en-US" sz="2800" baseline="-25000" dirty="0"/>
              <a:t>A</a:t>
            </a:r>
            <a:r>
              <a:rPr lang="en-US" sz="2800" i="1" baseline="-25000" dirty="0"/>
              <a:t>i</a:t>
            </a:r>
            <a:r>
              <a:rPr lang="en-US" sz="2800" dirty="0"/>
              <a:t> constant </a:t>
            </a:r>
            <a:r>
              <a:rPr lang="en-US" sz="2800" b="1" dirty="0"/>
              <a:t>across species</a:t>
            </a:r>
          </a:p>
          <a:p>
            <a:pPr marL="0" lvl="1"/>
            <a:r>
              <a:rPr lang="el-GR" sz="2800" dirty="0"/>
              <a:t>ε</a:t>
            </a:r>
            <a:r>
              <a:rPr lang="en-US" sz="2800" i="1" baseline="-25000" dirty="0" err="1"/>
              <a:t>ik</a:t>
            </a:r>
            <a:r>
              <a:rPr lang="en-US" sz="2800" dirty="0"/>
              <a:t> = </a:t>
            </a:r>
            <a:r>
              <a:rPr lang="en-US" sz="2800" dirty="0" smtClean="0"/>
              <a:t>random variable </a:t>
            </a:r>
            <a:r>
              <a:rPr lang="en-US" sz="2800" dirty="0"/>
              <a:t>(</a:t>
            </a:r>
            <a:r>
              <a:rPr lang="en-US" sz="2800" dirty="0" smtClean="0"/>
              <a:t>interspecific variation)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307630" y="6290637"/>
            <a:ext cx="266915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Osnas et al. (2013) </a:t>
            </a:r>
            <a:r>
              <a:rPr lang="en-US" i="1" dirty="0" smtClean="0"/>
              <a:t>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240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3UNEPBook_San_Lorenzo_crane_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317"/>
            <a:ext cx="9883387" cy="68684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-10419"/>
            <a:ext cx="7232904" cy="445250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Quantify trait </a:t>
            </a:r>
            <a:r>
              <a:rPr lang="en-US" sz="3200" dirty="0" smtClean="0"/>
              <a:t>area- and </a:t>
            </a:r>
            <a:r>
              <a:rPr lang="en-US" sz="3200" b="1" dirty="0" smtClean="0">
                <a:solidFill>
                  <a:srgbClr val="FF0000"/>
                </a:solidFill>
              </a:rPr>
              <a:t>mass</a:t>
            </a:r>
            <a:r>
              <a:rPr lang="en-US" sz="3200" b="1" dirty="0">
                <a:solidFill>
                  <a:srgbClr val="FF0000"/>
                </a:solidFill>
              </a:rPr>
              <a:t>-</a:t>
            </a:r>
            <a:r>
              <a:rPr lang="en-US" sz="3200" dirty="0" smtClean="0"/>
              <a:t>proportionality across species</a:t>
            </a:r>
          </a:p>
          <a:p>
            <a:pPr>
              <a:spcAft>
                <a:spcPts val="600"/>
              </a:spcAft>
            </a:pPr>
            <a:endParaRPr lang="en-US" sz="3200" dirty="0"/>
          </a:p>
          <a:p>
            <a:pPr marL="0" lvl="1"/>
            <a:r>
              <a:rPr lang="en-US" sz="2800" dirty="0"/>
              <a:t>Total leaf trait </a:t>
            </a:r>
            <a:r>
              <a:rPr lang="en-US" sz="2800" i="1" dirty="0" err="1"/>
              <a:t>i</a:t>
            </a:r>
            <a:r>
              <a:rPr lang="en-US" sz="2800" dirty="0"/>
              <a:t>:	</a:t>
            </a:r>
            <a:r>
              <a:rPr lang="en-US" sz="2800" dirty="0" err="1"/>
              <a:t>X</a:t>
            </a:r>
            <a:r>
              <a:rPr lang="en-US" sz="2800" baseline="-25000" dirty="0" err="1"/>
              <a:t>ik</a:t>
            </a:r>
            <a:r>
              <a:rPr lang="en-US" sz="2800" dirty="0"/>
              <a:t> = (</a:t>
            </a:r>
            <a:r>
              <a:rPr lang="en-US" sz="2800" dirty="0" err="1"/>
              <a:t>Mass</a:t>
            </a:r>
            <a:r>
              <a:rPr lang="en-US" sz="2800" i="1" baseline="-25000" dirty="0" err="1"/>
              <a:t>k</a:t>
            </a:r>
            <a:r>
              <a:rPr lang="en-US" sz="2800" dirty="0"/>
              <a:t> </a:t>
            </a:r>
            <a:r>
              <a:rPr lang="el-GR" sz="2800" dirty="0"/>
              <a:t>μ</a:t>
            </a:r>
            <a:r>
              <a:rPr lang="en-US" sz="2800" baseline="-25000" dirty="0" err="1"/>
              <a:t>M</a:t>
            </a:r>
            <a:r>
              <a:rPr lang="en-US" sz="2800" i="1" baseline="-25000" dirty="0" err="1"/>
              <a:t>i</a:t>
            </a:r>
            <a:r>
              <a:rPr lang="en-US" sz="2800" dirty="0"/>
              <a:t> + </a:t>
            </a:r>
            <a:r>
              <a:rPr lang="en-US" sz="2800" dirty="0" err="1"/>
              <a:t>Area</a:t>
            </a:r>
            <a:r>
              <a:rPr lang="en-US" sz="2800" i="1" baseline="-25000" dirty="0" err="1"/>
              <a:t>k</a:t>
            </a:r>
            <a:r>
              <a:rPr lang="en-US" sz="2800" dirty="0"/>
              <a:t> </a:t>
            </a:r>
            <a:r>
              <a:rPr lang="el-GR" sz="2800" dirty="0"/>
              <a:t>μ</a:t>
            </a:r>
            <a:r>
              <a:rPr lang="en-US" sz="2800" baseline="-25000" dirty="0"/>
              <a:t>A</a:t>
            </a:r>
            <a:r>
              <a:rPr lang="en-US" sz="2800" i="1" baseline="-25000" dirty="0"/>
              <a:t>i</a:t>
            </a:r>
            <a:r>
              <a:rPr lang="en-US" sz="2800" dirty="0"/>
              <a:t>)</a:t>
            </a:r>
            <a:r>
              <a:rPr lang="el-GR" sz="2800" dirty="0"/>
              <a:t>ε</a:t>
            </a:r>
            <a:r>
              <a:rPr lang="en-US" sz="2800" i="1" baseline="-25000" dirty="0" err="1"/>
              <a:t>ik</a:t>
            </a:r>
            <a:endParaRPr lang="en-US" sz="2800" i="1" baseline="-25000" dirty="0"/>
          </a:p>
          <a:p>
            <a:pPr marL="0" lvl="1"/>
            <a:r>
              <a:rPr lang="en-US" sz="2800" dirty="0"/>
              <a:t>Mass-normalized:	</a:t>
            </a:r>
            <a:r>
              <a:rPr lang="en-US" sz="2800" dirty="0" err="1"/>
              <a:t>X</a:t>
            </a:r>
            <a:r>
              <a:rPr lang="en-US" sz="2800" baseline="-25000" dirty="0" err="1"/>
              <a:t>M</a:t>
            </a:r>
            <a:r>
              <a:rPr lang="en-US" sz="2800" i="1" baseline="-25000" dirty="0" err="1"/>
              <a:t>ik</a:t>
            </a:r>
            <a:r>
              <a:rPr lang="en-US" sz="2800" dirty="0"/>
              <a:t> = (</a:t>
            </a:r>
            <a:r>
              <a:rPr lang="el-GR" sz="2800" b="1" dirty="0">
                <a:solidFill>
                  <a:srgbClr val="FF0000"/>
                </a:solidFill>
              </a:rPr>
              <a:t>μ</a:t>
            </a:r>
            <a:r>
              <a:rPr lang="en-US" sz="2800" b="1" baseline="-25000" dirty="0" err="1">
                <a:solidFill>
                  <a:srgbClr val="FF0000"/>
                </a:solidFill>
              </a:rPr>
              <a:t>M</a:t>
            </a:r>
            <a:r>
              <a:rPr lang="en-US" sz="2800" b="1" i="1" baseline="-25000" dirty="0" err="1">
                <a:solidFill>
                  <a:srgbClr val="FF0000"/>
                </a:solidFill>
              </a:rPr>
              <a:t>i</a:t>
            </a:r>
            <a:r>
              <a:rPr lang="en-US" sz="2800" dirty="0"/>
              <a:t> + LMA</a:t>
            </a:r>
            <a:r>
              <a:rPr lang="en-US" sz="2800" i="1" baseline="-25000" dirty="0"/>
              <a:t>k</a:t>
            </a:r>
            <a:r>
              <a:rPr lang="en-US" sz="2800" i="1" baseline="30000" dirty="0"/>
              <a:t>-1</a:t>
            </a:r>
            <a:r>
              <a:rPr lang="en-US" sz="2800" dirty="0"/>
              <a:t> </a:t>
            </a:r>
            <a:r>
              <a:rPr lang="el-GR" sz="2800" dirty="0"/>
              <a:t>μ</a:t>
            </a:r>
            <a:r>
              <a:rPr lang="en-US" sz="2800" baseline="-25000" dirty="0"/>
              <a:t>A</a:t>
            </a:r>
            <a:r>
              <a:rPr lang="en-US" sz="2800" i="1" baseline="-25000" dirty="0"/>
              <a:t>i</a:t>
            </a:r>
            <a:r>
              <a:rPr lang="en-US" sz="2800" dirty="0"/>
              <a:t>)</a:t>
            </a:r>
            <a:r>
              <a:rPr lang="el-GR" sz="2800" dirty="0"/>
              <a:t>ε</a:t>
            </a:r>
            <a:r>
              <a:rPr lang="en-US" sz="2800" i="1" baseline="-25000" dirty="0" err="1"/>
              <a:t>ik</a:t>
            </a:r>
            <a:endParaRPr lang="en-US" sz="2800" i="1" baseline="-25000" dirty="0"/>
          </a:p>
          <a:p>
            <a:pPr marL="0" lvl="1"/>
            <a:r>
              <a:rPr lang="en-US" sz="2800" dirty="0"/>
              <a:t>Area-normalized:	</a:t>
            </a:r>
            <a:r>
              <a:rPr lang="en-US" sz="2800" dirty="0" err="1"/>
              <a:t>X</a:t>
            </a:r>
            <a:r>
              <a:rPr lang="en-US" sz="2800" baseline="-25000" dirty="0" err="1"/>
              <a:t>A</a:t>
            </a:r>
            <a:r>
              <a:rPr lang="en-US" sz="2800" i="1" baseline="-25000" dirty="0" err="1"/>
              <a:t>ik</a:t>
            </a:r>
            <a:r>
              <a:rPr lang="en-US" sz="2800" dirty="0"/>
              <a:t> = (</a:t>
            </a:r>
            <a:r>
              <a:rPr lang="en-US" sz="2800" b="1" dirty="0" err="1">
                <a:solidFill>
                  <a:srgbClr val="FF0000"/>
                </a:solidFill>
              </a:rPr>
              <a:t>LMA</a:t>
            </a:r>
            <a:r>
              <a:rPr lang="en-US" sz="2800" b="1" i="1" baseline="-25000" dirty="0" err="1">
                <a:solidFill>
                  <a:srgbClr val="FF0000"/>
                </a:solidFill>
              </a:rPr>
              <a:t>k</a:t>
            </a:r>
            <a:r>
              <a:rPr lang="el-GR" sz="2800" b="1" dirty="0">
                <a:solidFill>
                  <a:srgbClr val="FF0000"/>
                </a:solidFill>
              </a:rPr>
              <a:t>μ</a:t>
            </a:r>
            <a:r>
              <a:rPr lang="en-US" sz="2800" b="1" baseline="-25000" dirty="0" err="1">
                <a:solidFill>
                  <a:srgbClr val="FF0000"/>
                </a:solidFill>
              </a:rPr>
              <a:t>M</a:t>
            </a:r>
            <a:r>
              <a:rPr lang="en-US" sz="2800" b="1" i="1" baseline="-25000" dirty="0" err="1">
                <a:solidFill>
                  <a:srgbClr val="FF0000"/>
                </a:solidFill>
              </a:rPr>
              <a:t>i</a:t>
            </a:r>
            <a:r>
              <a:rPr lang="en-US" sz="2800" dirty="0"/>
              <a:t> + </a:t>
            </a:r>
            <a:r>
              <a:rPr lang="el-GR" sz="2800" dirty="0"/>
              <a:t>μ</a:t>
            </a:r>
            <a:r>
              <a:rPr lang="en-US" sz="2800" baseline="-25000" dirty="0"/>
              <a:t>A</a:t>
            </a:r>
            <a:r>
              <a:rPr lang="en-US" sz="2800" i="1" baseline="-25000" dirty="0"/>
              <a:t>i</a:t>
            </a:r>
            <a:r>
              <a:rPr lang="en-US" sz="2800" dirty="0"/>
              <a:t>)</a:t>
            </a:r>
            <a:r>
              <a:rPr lang="el-GR" sz="2800" dirty="0"/>
              <a:t>ε</a:t>
            </a:r>
            <a:r>
              <a:rPr lang="en-US" sz="2800" i="1" baseline="-25000" dirty="0" err="1"/>
              <a:t>ik</a:t>
            </a:r>
            <a:endParaRPr lang="en-US" sz="2800" i="1" baseline="-25000" dirty="0"/>
          </a:p>
          <a:p>
            <a:pPr marL="0" lvl="1"/>
            <a:endParaRPr lang="en-US" sz="2800" i="1" baseline="-25000" dirty="0" smtClean="0"/>
          </a:p>
          <a:p>
            <a:pPr marL="0" lvl="1"/>
            <a:endParaRPr lang="en-US" sz="2800" i="1" baseline="-25000" dirty="0"/>
          </a:p>
          <a:p>
            <a:pPr marL="0" lvl="1"/>
            <a:r>
              <a:rPr lang="el-GR" sz="2800" dirty="0"/>
              <a:t>μ</a:t>
            </a:r>
            <a:r>
              <a:rPr lang="en-US" sz="2800" baseline="-25000" dirty="0" err="1"/>
              <a:t>M</a:t>
            </a:r>
            <a:r>
              <a:rPr lang="en-US" sz="2800" i="1" baseline="-25000" dirty="0" err="1"/>
              <a:t>i</a:t>
            </a:r>
            <a:r>
              <a:rPr lang="en-US" sz="2800" dirty="0"/>
              <a:t>, </a:t>
            </a:r>
            <a:r>
              <a:rPr lang="el-GR" sz="2800" dirty="0"/>
              <a:t>μ</a:t>
            </a:r>
            <a:r>
              <a:rPr lang="en-US" sz="2800" baseline="-25000" dirty="0"/>
              <a:t>A</a:t>
            </a:r>
            <a:r>
              <a:rPr lang="en-US" sz="2800" i="1" baseline="-25000" dirty="0"/>
              <a:t>i</a:t>
            </a:r>
            <a:r>
              <a:rPr lang="en-US" sz="2800" dirty="0"/>
              <a:t> constant </a:t>
            </a:r>
            <a:r>
              <a:rPr lang="en-US" sz="2800" b="1" dirty="0"/>
              <a:t>across species</a:t>
            </a:r>
          </a:p>
          <a:p>
            <a:pPr marL="0" lvl="1"/>
            <a:r>
              <a:rPr lang="el-GR" sz="2800" dirty="0"/>
              <a:t>ε</a:t>
            </a:r>
            <a:r>
              <a:rPr lang="en-US" sz="2800" i="1" baseline="-25000" dirty="0" err="1"/>
              <a:t>ik</a:t>
            </a:r>
            <a:r>
              <a:rPr lang="en-US" sz="2800" dirty="0"/>
              <a:t> = random variable (interspecific variation)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7630" y="6290637"/>
            <a:ext cx="266915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Osnas et al. (2013) </a:t>
            </a:r>
            <a:r>
              <a:rPr lang="en-US" i="1" dirty="0" smtClean="0"/>
              <a:t>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45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2013_05_29_INTERFACE_random_example_fig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03761"/>
            <a:ext cx="6400800" cy="3392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49" y="103760"/>
            <a:ext cx="2787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dirty="0" smtClean="0"/>
              <a:t>ass-normalization of area-proportional traits induces strong correlations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34437" y="5657671"/>
            <a:ext cx="1941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Osnas et al. (2013) </a:t>
            </a:r>
            <a:r>
              <a:rPr lang="en-US" i="1" dirty="0" smtClean="0"/>
              <a:t>Science; </a:t>
            </a:r>
            <a:r>
              <a:rPr lang="en-US" dirty="0" smtClean="0"/>
              <a:t>Lloyd et al. (2013) </a:t>
            </a:r>
            <a:r>
              <a:rPr lang="en-US" i="1" dirty="0" smtClean="0"/>
              <a:t>New </a:t>
            </a:r>
            <a:r>
              <a:rPr lang="en-US" i="1" dirty="0" err="1" smtClean="0"/>
              <a:t>Phytologist</a:t>
            </a:r>
            <a:endParaRPr lang="en-US" dirty="0"/>
          </a:p>
        </p:txBody>
      </p:sp>
      <p:pic>
        <p:nvPicPr>
          <p:cNvPr id="10" name="Picture 9" descr="osnas_Fig1_GLOPN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779" y="1790532"/>
            <a:ext cx="2036773" cy="3783942"/>
          </a:xfrm>
          <a:prstGeom prst="rect">
            <a:avLst/>
          </a:prstGeom>
        </p:spPr>
      </p:pic>
      <p:pic>
        <p:nvPicPr>
          <p:cNvPr id="14" name="Picture 13" descr="2013_05_29_INTERFACE_random_example_fig 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17416"/>
            <a:ext cx="3342132" cy="33924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43199" y="3744429"/>
            <a:ext cx="62693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Random N = random draws from lognormal distribution parameterized with GLOPNET 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area</a:t>
            </a:r>
            <a:endParaRPr lang="en-US" sz="2400" baseline="-25000" dirty="0" smtClean="0"/>
          </a:p>
          <a:p>
            <a:endParaRPr lang="en-US" sz="2400" dirty="0" smtClean="0"/>
          </a:p>
          <a:p>
            <a:r>
              <a:rPr lang="en-US" sz="2400" dirty="0" smtClean="0"/>
              <a:t>GLOPNET LMA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“area-proportional”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1980984" y="1872764"/>
            <a:ext cx="1499028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Random N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105262" y="3318385"/>
            <a:ext cx="761747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LMA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3619500" y="103760"/>
            <a:ext cx="4826000" cy="175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3403600" y="203200"/>
            <a:ext cx="2267117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Area-normalized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445995" y="203200"/>
            <a:ext cx="2332489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Mass-normalized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7089762" y="3311849"/>
            <a:ext cx="761747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LMA</a:t>
            </a:r>
            <a:endParaRPr lang="en-US" sz="2400" dirty="0"/>
          </a:p>
        </p:txBody>
      </p:sp>
      <p:sp>
        <p:nvSpPr>
          <p:cNvPr id="25" name="Oval 24"/>
          <p:cNvSpPr/>
          <p:nvPr/>
        </p:nvSpPr>
        <p:spPr>
          <a:xfrm>
            <a:off x="587182" y="4669858"/>
            <a:ext cx="1065122" cy="987813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2013_05_29_INTERFACE_random_example_fig 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03761"/>
            <a:ext cx="6400800" cy="64008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 rot="16200000">
            <a:off x="1717192" y="4424000"/>
            <a:ext cx="2005677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Random Amax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4219562" y="6294610"/>
            <a:ext cx="761747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LMA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7127862" y="6292377"/>
            <a:ext cx="761747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LMA</a:t>
            </a:r>
            <a:endParaRPr lang="en-US" sz="2400" dirty="0"/>
          </a:p>
        </p:txBody>
      </p:sp>
      <p:sp>
        <p:nvSpPr>
          <p:cNvPr id="39" name="Oval 38"/>
          <p:cNvSpPr/>
          <p:nvPr/>
        </p:nvSpPr>
        <p:spPr>
          <a:xfrm>
            <a:off x="587182" y="2473675"/>
            <a:ext cx="1065122" cy="987813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1980984" y="1872764"/>
            <a:ext cx="1499028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Random N</a:t>
            </a: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3733800" y="129160"/>
            <a:ext cx="4826000" cy="175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TextBox 40"/>
          <p:cNvSpPr txBox="1"/>
          <p:nvPr/>
        </p:nvSpPr>
        <p:spPr>
          <a:xfrm>
            <a:off x="3556000" y="355600"/>
            <a:ext cx="2267117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Area-normalized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6598395" y="355600"/>
            <a:ext cx="2332489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Mass-normalized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427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7" grpId="1" animBg="1"/>
      <p:bldP spid="29" grpId="0" animBg="1"/>
      <p:bldP spid="30" grpId="0" animBg="1"/>
      <p:bldP spid="39" grpId="0" animBg="1"/>
      <p:bldP spid="33" grpId="0" animBg="1"/>
      <p:bldP spid="40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27613</TotalTime>
  <Words>805</Words>
  <Application>Microsoft Macintosh PowerPoint</Application>
  <PresentationFormat>On-screen Show (4:3)</PresentationFormat>
  <Paragraphs>173</Paragraphs>
  <Slides>17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Jeanne L. DeNoyer Osnas</dc:creator>
  <cp:lastModifiedBy>Jeanne L. DeNoyer Osnas</cp:lastModifiedBy>
  <cp:revision>643</cp:revision>
  <dcterms:created xsi:type="dcterms:W3CDTF">2013-05-10T17:07:40Z</dcterms:created>
  <dcterms:modified xsi:type="dcterms:W3CDTF">2013-06-09T04:58:18Z</dcterms:modified>
</cp:coreProperties>
</file>