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9" r:id="rId4"/>
    <p:sldMasterId id="2147483721" r:id="rId5"/>
    <p:sldMasterId id="2147483733" r:id="rId6"/>
    <p:sldMasterId id="2147483746" r:id="rId7"/>
  </p:sldMasterIdLst>
  <p:notesMasterIdLst>
    <p:notesMasterId r:id="rId37"/>
  </p:notesMasterIdLst>
  <p:sldIdLst>
    <p:sldId id="256" r:id="rId8"/>
    <p:sldId id="300" r:id="rId9"/>
    <p:sldId id="284" r:id="rId10"/>
    <p:sldId id="283" r:id="rId11"/>
    <p:sldId id="274" r:id="rId12"/>
    <p:sldId id="296" r:id="rId13"/>
    <p:sldId id="285" r:id="rId14"/>
    <p:sldId id="258" r:id="rId15"/>
    <p:sldId id="277" r:id="rId16"/>
    <p:sldId id="262" r:id="rId17"/>
    <p:sldId id="297" r:id="rId18"/>
    <p:sldId id="288" r:id="rId19"/>
    <p:sldId id="269" r:id="rId20"/>
    <p:sldId id="304" r:id="rId21"/>
    <p:sldId id="261" r:id="rId22"/>
    <p:sldId id="263" r:id="rId23"/>
    <p:sldId id="287" r:id="rId24"/>
    <p:sldId id="289" r:id="rId25"/>
    <p:sldId id="308" r:id="rId26"/>
    <p:sldId id="305" r:id="rId27"/>
    <p:sldId id="306" r:id="rId28"/>
    <p:sldId id="301" r:id="rId29"/>
    <p:sldId id="302" r:id="rId30"/>
    <p:sldId id="303" r:id="rId31"/>
    <p:sldId id="294" r:id="rId32"/>
    <p:sldId id="270" r:id="rId33"/>
    <p:sldId id="309" r:id="rId34"/>
    <p:sldId id="279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GLOWA\Jaime%20data%20Summary%20for%20Marce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GLOWA\Jaime%20data%20Summary%20for%20Marce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GLOWA\Seed%20bank\Seed%20bank%20run%201%20diversity%20&amp;%20richness%202001-200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GLOWA\Seed%20bank\Seed%20bank%20run%201%20diversity%20&amp;%20richness%202001-200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GLOWA\Seed%20bank\rich+div%20run%201%202001-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Species diversity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Dry</c:v>
          </c:tx>
          <c:spPr>
            <a:ln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[1]Sheet2!$J$55:$J$62</c:f>
                <c:numCache>
                  <c:formatCode>General</c:formatCode>
                  <c:ptCount val="8"/>
                  <c:pt idx="0">
                    <c:v>6.7554690000000139E-2</c:v>
                  </c:pt>
                  <c:pt idx="1">
                    <c:v>7.3265300000000019E-2</c:v>
                  </c:pt>
                  <c:pt idx="2">
                    <c:v>5.6161280000000008E-2</c:v>
                  </c:pt>
                  <c:pt idx="3">
                    <c:v>6.8438369999999998E-2</c:v>
                  </c:pt>
                  <c:pt idx="4">
                    <c:v>7.7324600000000007E-2</c:v>
                  </c:pt>
                  <c:pt idx="5">
                    <c:v>7.0795470000000013E-2</c:v>
                  </c:pt>
                  <c:pt idx="6">
                    <c:v>7.1609489999999998E-2</c:v>
                  </c:pt>
                  <c:pt idx="7">
                    <c:v>7.5080579999999994E-2</c:v>
                  </c:pt>
                </c:numCache>
              </c:numRef>
            </c:plus>
            <c:minus>
              <c:numRef>
                <c:f>[1]Sheet2!$J$55:$J$62</c:f>
                <c:numCache>
                  <c:formatCode>General</c:formatCode>
                  <c:ptCount val="8"/>
                  <c:pt idx="0">
                    <c:v>6.7554690000000139E-2</c:v>
                  </c:pt>
                  <c:pt idx="1">
                    <c:v>7.3265300000000019E-2</c:v>
                  </c:pt>
                  <c:pt idx="2">
                    <c:v>5.6161280000000008E-2</c:v>
                  </c:pt>
                  <c:pt idx="3">
                    <c:v>6.8438369999999998E-2</c:v>
                  </c:pt>
                  <c:pt idx="4">
                    <c:v>7.7324600000000007E-2</c:v>
                  </c:pt>
                  <c:pt idx="5">
                    <c:v>7.0795470000000013E-2</c:v>
                  </c:pt>
                  <c:pt idx="6">
                    <c:v>7.1609489999999998E-2</c:v>
                  </c:pt>
                  <c:pt idx="7">
                    <c:v>7.5080579999999994E-2</c:v>
                  </c:pt>
                </c:numCache>
              </c:numRef>
            </c:minus>
          </c:errBars>
          <c:xVal>
            <c:numRef>
              <c:f>[1]Sheet2!$A$55:$A$62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[1]Sheet2!$G$55:$G$62</c:f>
              <c:numCache>
                <c:formatCode>General</c:formatCode>
                <c:ptCount val="8"/>
                <c:pt idx="0">
                  <c:v>1.1030980399999999</c:v>
                </c:pt>
                <c:pt idx="1">
                  <c:v>1.4302999999999975</c:v>
                </c:pt>
                <c:pt idx="2">
                  <c:v>1.2650399999999977</c:v>
                </c:pt>
                <c:pt idx="3">
                  <c:v>1.3785384599999999</c:v>
                </c:pt>
                <c:pt idx="4">
                  <c:v>1.7400000000000002</c:v>
                </c:pt>
                <c:pt idx="5">
                  <c:v>1.2171399999999977</c:v>
                </c:pt>
                <c:pt idx="6">
                  <c:v>1.4396122399999998</c:v>
                </c:pt>
                <c:pt idx="7">
                  <c:v>1.4909999999999974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[1]Sheet2!$K$55:$K$62</c:f>
                <c:numCache>
                  <c:formatCode>General</c:formatCode>
                  <c:ptCount val="8"/>
                  <c:pt idx="0">
                    <c:v>5.8324149999999957E-2</c:v>
                  </c:pt>
                  <c:pt idx="1">
                    <c:v>7.6633569999999998E-2</c:v>
                  </c:pt>
                  <c:pt idx="2">
                    <c:v>6.1546110000000001E-2</c:v>
                  </c:pt>
                  <c:pt idx="3">
                    <c:v>7.1329320000000002E-2</c:v>
                  </c:pt>
                  <c:pt idx="4">
                    <c:v>8.5486129999999994E-2</c:v>
                  </c:pt>
                  <c:pt idx="5">
                    <c:v>6.1543569999999957E-2</c:v>
                  </c:pt>
                  <c:pt idx="6">
                    <c:v>6.3477450000000032E-2</c:v>
                  </c:pt>
                  <c:pt idx="7">
                    <c:v>7.6360049999999999E-2</c:v>
                  </c:pt>
                </c:numCache>
              </c:numRef>
            </c:plus>
            <c:minus>
              <c:numRef>
                <c:f>[1]Sheet2!$K$55:$K$62</c:f>
                <c:numCache>
                  <c:formatCode>General</c:formatCode>
                  <c:ptCount val="8"/>
                  <c:pt idx="0">
                    <c:v>5.8324149999999957E-2</c:v>
                  </c:pt>
                  <c:pt idx="1">
                    <c:v>7.6633569999999998E-2</c:v>
                  </c:pt>
                  <c:pt idx="2">
                    <c:v>6.1546110000000001E-2</c:v>
                  </c:pt>
                  <c:pt idx="3">
                    <c:v>7.1329320000000002E-2</c:v>
                  </c:pt>
                  <c:pt idx="4">
                    <c:v>8.5486129999999994E-2</c:v>
                  </c:pt>
                  <c:pt idx="5">
                    <c:v>6.1543569999999957E-2</c:v>
                  </c:pt>
                  <c:pt idx="6">
                    <c:v>6.3477450000000032E-2</c:v>
                  </c:pt>
                  <c:pt idx="7">
                    <c:v>7.6360049999999999E-2</c:v>
                  </c:pt>
                </c:numCache>
              </c:numRef>
            </c:minus>
          </c:errBars>
          <c:xVal>
            <c:numRef>
              <c:f>[1]Sheet2!$A$55:$A$62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[1]Sheet2!$H$55:$H$62</c:f>
              <c:numCache>
                <c:formatCode>General</c:formatCode>
                <c:ptCount val="8"/>
                <c:pt idx="0">
                  <c:v>1.032</c:v>
                </c:pt>
                <c:pt idx="1">
                  <c:v>1.24034</c:v>
                </c:pt>
                <c:pt idx="2">
                  <c:v>1.1594901999999998</c:v>
                </c:pt>
                <c:pt idx="3">
                  <c:v>1.282</c:v>
                </c:pt>
                <c:pt idx="4">
                  <c:v>1.5232599999999998</c:v>
                </c:pt>
                <c:pt idx="5">
                  <c:v>1.2507058799999999</c:v>
                </c:pt>
                <c:pt idx="6">
                  <c:v>1.2449148899999998</c:v>
                </c:pt>
                <c:pt idx="7">
                  <c:v>1.11232653</c:v>
                </c:pt>
              </c:numCache>
            </c:numRef>
          </c:yVal>
          <c:smooth val="0"/>
        </c:ser>
        <c:ser>
          <c:idx val="2"/>
          <c:order val="2"/>
          <c:tx>
            <c:v>Irrig</c:v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[1]Sheet2!$L$55:$L$62</c:f>
                <c:numCache>
                  <c:formatCode>General</c:formatCode>
                  <c:ptCount val="8"/>
                  <c:pt idx="0">
                    <c:v>5.4076420000000153E-2</c:v>
                  </c:pt>
                  <c:pt idx="1">
                    <c:v>6.9416230000000231E-2</c:v>
                  </c:pt>
                  <c:pt idx="2">
                    <c:v>7.1031880000000019E-2</c:v>
                  </c:pt>
                  <c:pt idx="3">
                    <c:v>7.2359809999999997E-2</c:v>
                  </c:pt>
                  <c:pt idx="4">
                    <c:v>8.1352960000000057E-2</c:v>
                  </c:pt>
                  <c:pt idx="5">
                    <c:v>8.309237000000029E-2</c:v>
                  </c:pt>
                  <c:pt idx="6">
                    <c:v>7.6030470000000017E-2</c:v>
                  </c:pt>
                  <c:pt idx="7">
                    <c:v>6.9889680000000148E-2</c:v>
                  </c:pt>
                </c:numCache>
              </c:numRef>
            </c:plus>
            <c:minus>
              <c:numRef>
                <c:f>[1]Sheet2!$L$55:$L$62</c:f>
                <c:numCache>
                  <c:formatCode>General</c:formatCode>
                  <c:ptCount val="8"/>
                  <c:pt idx="0">
                    <c:v>5.4076420000000153E-2</c:v>
                  </c:pt>
                  <c:pt idx="1">
                    <c:v>6.9416230000000231E-2</c:v>
                  </c:pt>
                  <c:pt idx="2">
                    <c:v>7.1031880000000019E-2</c:v>
                  </c:pt>
                  <c:pt idx="3">
                    <c:v>7.2359809999999997E-2</c:v>
                  </c:pt>
                  <c:pt idx="4">
                    <c:v>8.1352960000000057E-2</c:v>
                  </c:pt>
                  <c:pt idx="5">
                    <c:v>8.309237000000029E-2</c:v>
                  </c:pt>
                  <c:pt idx="6">
                    <c:v>7.6030470000000017E-2</c:v>
                  </c:pt>
                  <c:pt idx="7">
                    <c:v>6.9889680000000148E-2</c:v>
                  </c:pt>
                </c:numCache>
              </c:numRef>
            </c:minus>
          </c:errBars>
          <c:xVal>
            <c:numRef>
              <c:f>[1]Sheet2!$A$55:$A$62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[1]Sheet2!$I$55:$I$62</c:f>
              <c:numCache>
                <c:formatCode>General</c:formatCode>
                <c:ptCount val="8"/>
                <c:pt idx="0">
                  <c:v>1.0884042599999975</c:v>
                </c:pt>
                <c:pt idx="1">
                  <c:v>1.3547800000000001</c:v>
                </c:pt>
                <c:pt idx="2">
                  <c:v>1.2668846199999975</c:v>
                </c:pt>
                <c:pt idx="3">
                  <c:v>1.3738999999999975</c:v>
                </c:pt>
                <c:pt idx="4">
                  <c:v>1.7279803899999977</c:v>
                </c:pt>
                <c:pt idx="5">
                  <c:v>1.3743921600000024</c:v>
                </c:pt>
                <c:pt idx="6">
                  <c:v>1.0122599999999999</c:v>
                </c:pt>
                <c:pt idx="7">
                  <c:v>1.4374599999999977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36992"/>
        <c:axId val="61638528"/>
      </c:scatterChart>
      <c:valAx>
        <c:axId val="61636992"/>
        <c:scaling>
          <c:orientation val="minMax"/>
          <c:max val="2011"/>
          <c:min val="2001"/>
        </c:scaling>
        <c:delete val="0"/>
        <c:axPos val="b"/>
        <c:numFmt formatCode="General" sourceLinked="1"/>
        <c:majorTickMark val="out"/>
        <c:minorTickMark val="none"/>
        <c:tickLblPos val="nextTo"/>
        <c:crossAx val="61638528"/>
        <c:crosses val="autoZero"/>
        <c:crossBetween val="midCat"/>
        <c:majorUnit val="1"/>
      </c:valAx>
      <c:valAx>
        <c:axId val="61638528"/>
        <c:scaling>
          <c:orientation val="minMax"/>
          <c:max val="2"/>
          <c:min val="0.8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Shannon index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636992"/>
        <c:crosses val="autoZero"/>
        <c:crossBetween val="midCat"/>
        <c:majorUnit val="0.2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Species diversity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Dry</c:v>
          </c:tx>
          <c:spPr>
            <a:ln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[1]Sheet2!$J$93:$J$100</c:f>
                <c:numCache>
                  <c:formatCode>General</c:formatCode>
                  <c:ptCount val="8"/>
                  <c:pt idx="0">
                    <c:v>0.18458374000000027</c:v>
                  </c:pt>
                  <c:pt idx="1">
                    <c:v>0.24993280000000043</c:v>
                  </c:pt>
                  <c:pt idx="2">
                    <c:v>0.16421572000000001</c:v>
                  </c:pt>
                  <c:pt idx="3">
                    <c:v>0.22542228000000031</c:v>
                  </c:pt>
                  <c:pt idx="4">
                    <c:v>0.33266330000000038</c:v>
                  </c:pt>
                  <c:pt idx="5">
                    <c:v>0.21273448000000059</c:v>
                  </c:pt>
                  <c:pt idx="6">
                    <c:v>0.26349015999999997</c:v>
                  </c:pt>
                  <c:pt idx="7">
                    <c:v>0.25961332999999998</c:v>
                  </c:pt>
                </c:numCache>
              </c:numRef>
            </c:plus>
            <c:minus>
              <c:numRef>
                <c:f>[1]Sheet2!$J$93:$J$100</c:f>
                <c:numCache>
                  <c:formatCode>General</c:formatCode>
                  <c:ptCount val="8"/>
                  <c:pt idx="0">
                    <c:v>0.18458374000000027</c:v>
                  </c:pt>
                  <c:pt idx="1">
                    <c:v>0.24993280000000043</c:v>
                  </c:pt>
                  <c:pt idx="2">
                    <c:v>0.16421572000000001</c:v>
                  </c:pt>
                  <c:pt idx="3">
                    <c:v>0.22542228000000031</c:v>
                  </c:pt>
                  <c:pt idx="4">
                    <c:v>0.33266330000000038</c:v>
                  </c:pt>
                  <c:pt idx="5">
                    <c:v>0.21273448000000059</c:v>
                  </c:pt>
                  <c:pt idx="6">
                    <c:v>0.26349015999999997</c:v>
                  </c:pt>
                  <c:pt idx="7">
                    <c:v>0.25961332999999998</c:v>
                  </c:pt>
                </c:numCache>
              </c:numRef>
            </c:minus>
          </c:errBars>
          <c:xVal>
            <c:numRef>
              <c:f>[1]Sheet2!$A$93:$A$100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[1]Sheet2!$G$93:$G$100</c:f>
              <c:numCache>
                <c:formatCode>General</c:formatCode>
                <c:ptCount val="8"/>
                <c:pt idx="0">
                  <c:v>2.5004117600000044</c:v>
                </c:pt>
                <c:pt idx="1">
                  <c:v>3.2387999999999999</c:v>
                </c:pt>
                <c:pt idx="2">
                  <c:v>2.75942</c:v>
                </c:pt>
                <c:pt idx="3">
                  <c:v>3.2814807700000044</c:v>
                </c:pt>
                <c:pt idx="4">
                  <c:v>4.3668367299999877</c:v>
                </c:pt>
                <c:pt idx="5">
                  <c:v>2.8881600000000001</c:v>
                </c:pt>
                <c:pt idx="6">
                  <c:v>3.7481836700000044</c:v>
                </c:pt>
                <c:pt idx="7">
                  <c:v>3.8805294099999998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[1]Sheet2!$K$93:$K$100</c:f>
                <c:numCache>
                  <c:formatCode>General</c:formatCode>
                  <c:ptCount val="8"/>
                  <c:pt idx="0">
                    <c:v>0.1543573600000003</c:v>
                  </c:pt>
                  <c:pt idx="1">
                    <c:v>0.19663588000000001</c:v>
                  </c:pt>
                  <c:pt idx="2">
                    <c:v>0.15861205000000034</c:v>
                  </c:pt>
                  <c:pt idx="3">
                    <c:v>0.2214917800000003</c:v>
                  </c:pt>
                  <c:pt idx="4">
                    <c:v>0.36166183000000002</c:v>
                  </c:pt>
                  <c:pt idx="5">
                    <c:v>0.18571697000000034</c:v>
                  </c:pt>
                  <c:pt idx="6">
                    <c:v>0.21764321000000031</c:v>
                  </c:pt>
                  <c:pt idx="7">
                    <c:v>0.23849772000000027</c:v>
                  </c:pt>
                </c:numCache>
              </c:numRef>
            </c:plus>
            <c:minus>
              <c:numRef>
                <c:f>[1]Sheet2!$K$93:$K$100</c:f>
                <c:numCache>
                  <c:formatCode>General</c:formatCode>
                  <c:ptCount val="8"/>
                  <c:pt idx="0">
                    <c:v>0.1543573600000003</c:v>
                  </c:pt>
                  <c:pt idx="1">
                    <c:v>0.19663588000000001</c:v>
                  </c:pt>
                  <c:pt idx="2">
                    <c:v>0.15861205000000034</c:v>
                  </c:pt>
                  <c:pt idx="3">
                    <c:v>0.2214917800000003</c:v>
                  </c:pt>
                  <c:pt idx="4">
                    <c:v>0.36166183000000002</c:v>
                  </c:pt>
                  <c:pt idx="5">
                    <c:v>0.18571697000000034</c:v>
                  </c:pt>
                  <c:pt idx="6">
                    <c:v>0.21764321000000031</c:v>
                  </c:pt>
                  <c:pt idx="7">
                    <c:v>0.23849772000000027</c:v>
                  </c:pt>
                </c:numCache>
              </c:numRef>
            </c:minus>
          </c:errBars>
          <c:xVal>
            <c:numRef>
              <c:f>[1]Sheet2!$A$93:$A$100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[1]Sheet2!$H$93:$H$100</c:f>
              <c:numCache>
                <c:formatCode>General</c:formatCode>
                <c:ptCount val="8"/>
                <c:pt idx="0">
                  <c:v>2.3412799999999967</c:v>
                </c:pt>
                <c:pt idx="1">
                  <c:v>2.6987000000000001</c:v>
                </c:pt>
                <c:pt idx="2">
                  <c:v>2.5423725500000001</c:v>
                </c:pt>
                <c:pt idx="3">
                  <c:v>3.1981886799999999</c:v>
                </c:pt>
                <c:pt idx="4">
                  <c:v>3.7788399999999998</c:v>
                </c:pt>
                <c:pt idx="5">
                  <c:v>2.9711960799999999</c:v>
                </c:pt>
                <c:pt idx="6">
                  <c:v>3.11395745</c:v>
                </c:pt>
                <c:pt idx="7">
                  <c:v>2.88671429</c:v>
                </c:pt>
              </c:numCache>
            </c:numRef>
          </c:yVal>
          <c:smooth val="0"/>
        </c:ser>
        <c:ser>
          <c:idx val="2"/>
          <c:order val="2"/>
          <c:tx>
            <c:v>Irrig</c:v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[1]Sheet2!$L$93:$L$100</c:f>
                <c:numCache>
                  <c:formatCode>General</c:formatCode>
                  <c:ptCount val="8"/>
                  <c:pt idx="0">
                    <c:v>0.15277616999999999</c:v>
                  </c:pt>
                  <c:pt idx="1">
                    <c:v>0.19205916000000001</c:v>
                  </c:pt>
                  <c:pt idx="2">
                    <c:v>0.22380140000000001</c:v>
                  </c:pt>
                  <c:pt idx="3">
                    <c:v>0.25502635000000001</c:v>
                  </c:pt>
                  <c:pt idx="4">
                    <c:v>0.40008218000000062</c:v>
                  </c:pt>
                  <c:pt idx="5">
                    <c:v>0.30917228000000074</c:v>
                  </c:pt>
                  <c:pt idx="6">
                    <c:v>0.23571081999999999</c:v>
                  </c:pt>
                  <c:pt idx="7">
                    <c:v>0.21497585000000027</c:v>
                  </c:pt>
                </c:numCache>
              </c:numRef>
            </c:plus>
            <c:minus>
              <c:numRef>
                <c:f>[1]Sheet2!$L$93:$L$100</c:f>
                <c:numCache>
                  <c:formatCode>General</c:formatCode>
                  <c:ptCount val="8"/>
                  <c:pt idx="0">
                    <c:v>0.15277616999999999</c:v>
                  </c:pt>
                  <c:pt idx="1">
                    <c:v>0.19205916000000001</c:v>
                  </c:pt>
                  <c:pt idx="2">
                    <c:v>0.22380140000000001</c:v>
                  </c:pt>
                  <c:pt idx="3">
                    <c:v>0.25502635000000001</c:v>
                  </c:pt>
                  <c:pt idx="4">
                    <c:v>0.40008218000000062</c:v>
                  </c:pt>
                  <c:pt idx="5">
                    <c:v>0.30917228000000074</c:v>
                  </c:pt>
                  <c:pt idx="6">
                    <c:v>0.23571081999999999</c:v>
                  </c:pt>
                  <c:pt idx="7">
                    <c:v>0.21497585000000027</c:v>
                  </c:pt>
                </c:numCache>
              </c:numRef>
            </c:minus>
          </c:errBars>
          <c:xVal>
            <c:numRef>
              <c:f>[1]Sheet2!$A$93:$A$100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[1]Sheet2!$I$93:$I$100</c:f>
              <c:numCache>
                <c:formatCode>General</c:formatCode>
                <c:ptCount val="8"/>
                <c:pt idx="0">
                  <c:v>2.3735957399999998</c:v>
                </c:pt>
                <c:pt idx="1">
                  <c:v>2.8351399999999987</c:v>
                </c:pt>
                <c:pt idx="2">
                  <c:v>2.8243529399999967</c:v>
                </c:pt>
                <c:pt idx="3">
                  <c:v>3.2162399999999987</c:v>
                </c:pt>
                <c:pt idx="4">
                  <c:v>4.5314230799999997</c:v>
                </c:pt>
                <c:pt idx="5">
                  <c:v>3.3681764699999999</c:v>
                </c:pt>
                <c:pt idx="6">
                  <c:v>2.5310599999999948</c:v>
                </c:pt>
                <c:pt idx="7">
                  <c:v>3.3153199999999967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882944"/>
        <c:axId val="62884480"/>
      </c:scatterChart>
      <c:valAx>
        <c:axId val="62882944"/>
        <c:scaling>
          <c:orientation val="minMax"/>
          <c:max val="2011"/>
          <c:min val="2001"/>
        </c:scaling>
        <c:delete val="0"/>
        <c:axPos val="b"/>
        <c:numFmt formatCode="General" sourceLinked="1"/>
        <c:majorTickMark val="out"/>
        <c:minorTickMark val="none"/>
        <c:tickLblPos val="nextTo"/>
        <c:crossAx val="62884480"/>
        <c:crosses val="autoZero"/>
        <c:crossBetween val="midCat"/>
        <c:majorUnit val="1"/>
      </c:valAx>
      <c:valAx>
        <c:axId val="62884480"/>
        <c:scaling>
          <c:orientation val="minMax"/>
          <c:max val="5"/>
          <c:min val="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Simpson reciprocal index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2882944"/>
        <c:crosses val="autoZero"/>
        <c:crossBetween val="midCat"/>
        <c:majorUnit val="1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15585475316214E-2"/>
          <c:y val="6.3569682151589313E-2"/>
          <c:w val="0.89392136264484956"/>
          <c:h val="0.8264068545696136"/>
        </c:manualLayout>
      </c:layout>
      <c:lineChart>
        <c:grouping val="standard"/>
        <c:varyColors val="0"/>
        <c:ser>
          <c:idx val="1"/>
          <c:order val="0"/>
          <c:tx>
            <c:strRef>
              <c:f>'total mean div+rich'!$O$38</c:f>
              <c:strCache>
                <c:ptCount val="1"/>
                <c:pt idx="0">
                  <c:v>mesic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div+rich'!$P$39:$P$47</c:f>
                <c:numCache>
                  <c:formatCode>General</c:formatCode>
                  <c:ptCount val="9"/>
                  <c:pt idx="0">
                    <c:v>2.2150997000000001</c:v>
                  </c:pt>
                  <c:pt idx="1">
                    <c:v>1.56914697</c:v>
                  </c:pt>
                  <c:pt idx="2">
                    <c:v>1.3920408700000049</c:v>
                  </c:pt>
                  <c:pt idx="3">
                    <c:v>2.3532483499999977</c:v>
                  </c:pt>
                  <c:pt idx="4">
                    <c:v>1.3840359700000049</c:v>
                  </c:pt>
                  <c:pt idx="5">
                    <c:v>1.26885775</c:v>
                  </c:pt>
                  <c:pt idx="6">
                    <c:v>1.0049875600000049</c:v>
                  </c:pt>
                  <c:pt idx="7">
                    <c:v>2.34757558</c:v>
                  </c:pt>
                  <c:pt idx="8">
                    <c:v>1.6918740937499948</c:v>
                  </c:pt>
                </c:numCache>
              </c:numRef>
            </c:plus>
            <c:minus>
              <c:numRef>
                <c:f>'total mean div+rich'!$P$39:$P$47</c:f>
                <c:numCache>
                  <c:formatCode>General</c:formatCode>
                  <c:ptCount val="9"/>
                  <c:pt idx="0">
                    <c:v>2.2150997000000001</c:v>
                  </c:pt>
                  <c:pt idx="1">
                    <c:v>1.56914697</c:v>
                  </c:pt>
                  <c:pt idx="2">
                    <c:v>1.3920408700000049</c:v>
                  </c:pt>
                  <c:pt idx="3">
                    <c:v>2.3532483499999977</c:v>
                  </c:pt>
                  <c:pt idx="4">
                    <c:v>1.3840359700000049</c:v>
                  </c:pt>
                  <c:pt idx="5">
                    <c:v>1.26885775</c:v>
                  </c:pt>
                  <c:pt idx="6">
                    <c:v>1.0049875600000049</c:v>
                  </c:pt>
                  <c:pt idx="7">
                    <c:v>2.34757558</c:v>
                  </c:pt>
                  <c:pt idx="8">
                    <c:v>1.6918740937499948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div+rich'!$N$39:$N$47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div+rich'!$O$39:$O$47</c:f>
              <c:numCache>
                <c:formatCode>General</c:formatCode>
                <c:ptCount val="9"/>
                <c:pt idx="0">
                  <c:v>30.8</c:v>
                </c:pt>
                <c:pt idx="1">
                  <c:v>26.2</c:v>
                </c:pt>
                <c:pt idx="2">
                  <c:v>29.6</c:v>
                </c:pt>
                <c:pt idx="3">
                  <c:v>29.4</c:v>
                </c:pt>
                <c:pt idx="4">
                  <c:v>18.399999999999999</c:v>
                </c:pt>
                <c:pt idx="5">
                  <c:v>18.899999999999999</c:v>
                </c:pt>
                <c:pt idx="6">
                  <c:v>15.1</c:v>
                </c:pt>
                <c:pt idx="7">
                  <c:v>14.6666667</c:v>
                </c:pt>
                <c:pt idx="8">
                  <c:v>22.883333337499909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'total mean div+rich'!$Q$38</c:f>
              <c:strCache>
                <c:ptCount val="1"/>
                <c:pt idx="0">
                  <c:v>medit.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div+rich'!$R$39:$R$47</c:f>
                <c:numCache>
                  <c:formatCode>General</c:formatCode>
                  <c:ptCount val="9"/>
                  <c:pt idx="0">
                    <c:v>1.3269386899999998</c:v>
                  </c:pt>
                  <c:pt idx="1">
                    <c:v>1.6129385899999999</c:v>
                  </c:pt>
                  <c:pt idx="2">
                    <c:v>1.0336113799999955</c:v>
                  </c:pt>
                  <c:pt idx="3">
                    <c:v>1.16113632</c:v>
                  </c:pt>
                  <c:pt idx="4">
                    <c:v>1.05708701</c:v>
                  </c:pt>
                  <c:pt idx="5">
                    <c:v>0.81075151000000245</c:v>
                  </c:pt>
                  <c:pt idx="6">
                    <c:v>0.82869976000000245</c:v>
                  </c:pt>
                  <c:pt idx="7">
                    <c:v>1.4674512699999998</c:v>
                  </c:pt>
                  <c:pt idx="8">
                    <c:v>1.16232681625</c:v>
                  </c:pt>
                </c:numCache>
              </c:numRef>
            </c:plus>
            <c:minus>
              <c:numRef>
                <c:f>'total mean div+rich'!$R$39:$R$47</c:f>
                <c:numCache>
                  <c:formatCode>General</c:formatCode>
                  <c:ptCount val="9"/>
                  <c:pt idx="0">
                    <c:v>1.3269386899999998</c:v>
                  </c:pt>
                  <c:pt idx="1">
                    <c:v>1.6129385899999999</c:v>
                  </c:pt>
                  <c:pt idx="2">
                    <c:v>1.0336113799999955</c:v>
                  </c:pt>
                  <c:pt idx="3">
                    <c:v>1.16113632</c:v>
                  </c:pt>
                  <c:pt idx="4">
                    <c:v>1.05708701</c:v>
                  </c:pt>
                  <c:pt idx="5">
                    <c:v>0.81075151000000245</c:v>
                  </c:pt>
                  <c:pt idx="6">
                    <c:v>0.82869976000000245</c:v>
                  </c:pt>
                  <c:pt idx="7">
                    <c:v>1.4674512699999998</c:v>
                  </c:pt>
                  <c:pt idx="8">
                    <c:v>1.16232681625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div+rich'!$N$39:$N$47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div+rich'!$Q$39:$Q$47</c:f>
              <c:numCache>
                <c:formatCode>General</c:formatCode>
                <c:ptCount val="9"/>
                <c:pt idx="0">
                  <c:v>44.066666699999999</c:v>
                </c:pt>
                <c:pt idx="1">
                  <c:v>35.566666699999999</c:v>
                </c:pt>
                <c:pt idx="2">
                  <c:v>34.866666699999996</c:v>
                </c:pt>
                <c:pt idx="3">
                  <c:v>31.3666667</c:v>
                </c:pt>
                <c:pt idx="4">
                  <c:v>29.1666667</c:v>
                </c:pt>
                <c:pt idx="5">
                  <c:v>26.266666699999909</c:v>
                </c:pt>
                <c:pt idx="6">
                  <c:v>21.466666699999905</c:v>
                </c:pt>
                <c:pt idx="7">
                  <c:v>25.055555600000005</c:v>
                </c:pt>
                <c:pt idx="8">
                  <c:v>30.977777812499987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'total mean div+rich'!$S$38</c:f>
              <c:strCache>
                <c:ptCount val="1"/>
                <c:pt idx="0">
                  <c:v>semiarid</c:v>
                </c:pt>
              </c:strCache>
            </c:strRef>
          </c:tx>
          <c:spPr>
            <a:ln w="1905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div+rich'!$T$39:$T$47</c:f>
                <c:numCache>
                  <c:formatCode>General</c:formatCode>
                  <c:ptCount val="9"/>
                  <c:pt idx="0">
                    <c:v>1.573109759999995</c:v>
                  </c:pt>
                  <c:pt idx="1">
                    <c:v>0.87714706000000064</c:v>
                  </c:pt>
                  <c:pt idx="2">
                    <c:v>0.90127623000000001</c:v>
                  </c:pt>
                  <c:pt idx="3">
                    <c:v>0.82154886000000005</c:v>
                  </c:pt>
                  <c:pt idx="4">
                    <c:v>0.71516148000000002</c:v>
                  </c:pt>
                  <c:pt idx="5">
                    <c:v>0.96927907000000246</c:v>
                  </c:pt>
                  <c:pt idx="6">
                    <c:v>0.80613071999999997</c:v>
                  </c:pt>
                  <c:pt idx="7">
                    <c:v>0.86791012000000001</c:v>
                  </c:pt>
                  <c:pt idx="8">
                    <c:v>0.94144541250000502</c:v>
                  </c:pt>
                </c:numCache>
              </c:numRef>
            </c:plus>
            <c:minus>
              <c:numRef>
                <c:f>'total mean div+rich'!$T$39:$T$47</c:f>
                <c:numCache>
                  <c:formatCode>General</c:formatCode>
                  <c:ptCount val="9"/>
                  <c:pt idx="0">
                    <c:v>1.573109759999995</c:v>
                  </c:pt>
                  <c:pt idx="1">
                    <c:v>0.87714706000000064</c:v>
                  </c:pt>
                  <c:pt idx="2">
                    <c:v>0.90127623000000001</c:v>
                  </c:pt>
                  <c:pt idx="3">
                    <c:v>0.82154886000000005</c:v>
                  </c:pt>
                  <c:pt idx="4">
                    <c:v>0.71516148000000002</c:v>
                  </c:pt>
                  <c:pt idx="5">
                    <c:v>0.96927907000000246</c:v>
                  </c:pt>
                  <c:pt idx="6">
                    <c:v>0.80613071999999997</c:v>
                  </c:pt>
                  <c:pt idx="7">
                    <c:v>0.86791012000000001</c:v>
                  </c:pt>
                  <c:pt idx="8">
                    <c:v>0.94144541250000502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div+rich'!$N$39:$N$47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div+rich'!$S$39:$S$47</c:f>
              <c:numCache>
                <c:formatCode>General</c:formatCode>
                <c:ptCount val="9"/>
                <c:pt idx="0">
                  <c:v>28.033333299999921</c:v>
                </c:pt>
                <c:pt idx="1">
                  <c:v>19.433333299999905</c:v>
                </c:pt>
                <c:pt idx="2">
                  <c:v>24.1</c:v>
                </c:pt>
                <c:pt idx="3">
                  <c:v>19.399999999999999</c:v>
                </c:pt>
                <c:pt idx="4">
                  <c:v>15.966666700000006</c:v>
                </c:pt>
                <c:pt idx="5">
                  <c:v>17.233333300000002</c:v>
                </c:pt>
                <c:pt idx="6">
                  <c:v>14.433333300000001</c:v>
                </c:pt>
                <c:pt idx="7">
                  <c:v>16.1666667</c:v>
                </c:pt>
                <c:pt idx="8">
                  <c:v>19.345833325000001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'total mean div+rich'!$U$38</c:f>
              <c:strCache>
                <c:ptCount val="1"/>
                <c:pt idx="0">
                  <c:v>arid</c:v>
                </c:pt>
              </c:strCache>
            </c:strRef>
          </c:tx>
          <c:spPr>
            <a:ln w="19050">
              <a:solidFill>
                <a:srgbClr val="FFFF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div+rich'!$V$39:$V$47</c:f>
                <c:numCache>
                  <c:formatCode>General</c:formatCode>
                  <c:ptCount val="9"/>
                  <c:pt idx="0">
                    <c:v>1.19303534</c:v>
                  </c:pt>
                  <c:pt idx="1">
                    <c:v>0.77459666999999999</c:v>
                  </c:pt>
                  <c:pt idx="2">
                    <c:v>1.0198038999999948</c:v>
                  </c:pt>
                  <c:pt idx="3">
                    <c:v>0.6960204300000028</c:v>
                  </c:pt>
                  <c:pt idx="4">
                    <c:v>0.37859389000000032</c:v>
                  </c:pt>
                  <c:pt idx="5">
                    <c:v>0.56666667000000004</c:v>
                  </c:pt>
                  <c:pt idx="6">
                    <c:v>0.8</c:v>
                  </c:pt>
                  <c:pt idx="7">
                    <c:v>0.70316743999999998</c:v>
                  </c:pt>
                  <c:pt idx="8">
                    <c:v>0.76648554250000245</c:v>
                  </c:pt>
                </c:numCache>
              </c:numRef>
            </c:plus>
            <c:minus>
              <c:numRef>
                <c:f>'total mean div+rich'!$V$39:$V$47</c:f>
                <c:numCache>
                  <c:formatCode>General</c:formatCode>
                  <c:ptCount val="9"/>
                  <c:pt idx="0">
                    <c:v>1.19303534</c:v>
                  </c:pt>
                  <c:pt idx="1">
                    <c:v>0.77459666999999999</c:v>
                  </c:pt>
                  <c:pt idx="2">
                    <c:v>1.0198038999999948</c:v>
                  </c:pt>
                  <c:pt idx="3">
                    <c:v>0.6960204300000028</c:v>
                  </c:pt>
                  <c:pt idx="4">
                    <c:v>0.37859389000000032</c:v>
                  </c:pt>
                  <c:pt idx="5">
                    <c:v>0.56666667000000004</c:v>
                  </c:pt>
                  <c:pt idx="6">
                    <c:v>0.8</c:v>
                  </c:pt>
                  <c:pt idx="7">
                    <c:v>0.70316743999999998</c:v>
                  </c:pt>
                  <c:pt idx="8">
                    <c:v>0.76648554250000245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div+rich'!$N$39:$N$47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div+rich'!$U$39:$U$47</c:f>
              <c:numCache>
                <c:formatCode>General</c:formatCode>
                <c:ptCount val="9"/>
                <c:pt idx="0">
                  <c:v>7.3</c:v>
                </c:pt>
                <c:pt idx="1">
                  <c:v>5</c:v>
                </c:pt>
                <c:pt idx="2">
                  <c:v>6.2</c:v>
                </c:pt>
                <c:pt idx="3">
                  <c:v>4.8</c:v>
                </c:pt>
                <c:pt idx="4">
                  <c:v>2.1</c:v>
                </c:pt>
                <c:pt idx="5">
                  <c:v>4.0999999999999996</c:v>
                </c:pt>
                <c:pt idx="6">
                  <c:v>2.8</c:v>
                </c:pt>
                <c:pt idx="7">
                  <c:v>3.8333333299999999</c:v>
                </c:pt>
                <c:pt idx="8">
                  <c:v>4.5166666662499955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53440"/>
        <c:axId val="63475712"/>
      </c:lineChart>
      <c:catAx>
        <c:axId val="634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347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47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3453440"/>
        <c:crosses val="autoZero"/>
        <c:crossBetween val="between"/>
        <c:majorUnit val="10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79592281924307E-2"/>
          <c:y val="6.3569758043816427E-2"/>
          <c:w val="0.90860924514178765"/>
          <c:h val="0.8264068545696136"/>
        </c:manualLayout>
      </c:layout>
      <c:lineChart>
        <c:grouping val="standard"/>
        <c:varyColors val="0"/>
        <c:ser>
          <c:idx val="1"/>
          <c:order val="0"/>
          <c:tx>
            <c:strRef>
              <c:f>'total mean div+rich'!$C$38</c:f>
              <c:strCache>
                <c:ptCount val="1"/>
                <c:pt idx="0">
                  <c:v>mesic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div+rich'!$D$39:$D$47</c:f>
                <c:numCache>
                  <c:formatCode>General</c:formatCode>
                  <c:ptCount val="9"/>
                  <c:pt idx="0">
                    <c:v>0.11891454999999999</c:v>
                  </c:pt>
                  <c:pt idx="1">
                    <c:v>0.18220691999999999</c:v>
                  </c:pt>
                  <c:pt idx="2">
                    <c:v>0.17394353000000079</c:v>
                  </c:pt>
                  <c:pt idx="3">
                    <c:v>0.18522659000000041</c:v>
                  </c:pt>
                  <c:pt idx="4">
                    <c:v>0.17556993000000079</c:v>
                  </c:pt>
                  <c:pt idx="5">
                    <c:v>0.25301293000000002</c:v>
                  </c:pt>
                  <c:pt idx="6">
                    <c:v>0.18330531999999999</c:v>
                  </c:pt>
                  <c:pt idx="7">
                    <c:v>0.23634176000000001</c:v>
                  </c:pt>
                  <c:pt idx="8">
                    <c:v>0.18856519125000079</c:v>
                  </c:pt>
                </c:numCache>
              </c:numRef>
            </c:plus>
            <c:minus>
              <c:numRef>
                <c:f>'total mean div+rich'!$D$39:$D$47</c:f>
                <c:numCache>
                  <c:formatCode>General</c:formatCode>
                  <c:ptCount val="9"/>
                  <c:pt idx="0">
                    <c:v>0.11891454999999999</c:v>
                  </c:pt>
                  <c:pt idx="1">
                    <c:v>0.18220691999999999</c:v>
                  </c:pt>
                  <c:pt idx="2">
                    <c:v>0.17394353000000079</c:v>
                  </c:pt>
                  <c:pt idx="3">
                    <c:v>0.18522659000000041</c:v>
                  </c:pt>
                  <c:pt idx="4">
                    <c:v>0.17556993000000079</c:v>
                  </c:pt>
                  <c:pt idx="5">
                    <c:v>0.25301293000000002</c:v>
                  </c:pt>
                  <c:pt idx="6">
                    <c:v>0.18330531999999999</c:v>
                  </c:pt>
                  <c:pt idx="7">
                    <c:v>0.23634176000000001</c:v>
                  </c:pt>
                  <c:pt idx="8">
                    <c:v>0.18856519125000079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div+rich'!$B$39:$B$47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div+rich'!$C$39:$C$47</c:f>
              <c:numCache>
                <c:formatCode>General</c:formatCode>
                <c:ptCount val="9"/>
                <c:pt idx="0">
                  <c:v>2.2936000000000001</c:v>
                </c:pt>
                <c:pt idx="1">
                  <c:v>2.0705</c:v>
                </c:pt>
                <c:pt idx="2">
                  <c:v>1.9887999999999999</c:v>
                </c:pt>
                <c:pt idx="3">
                  <c:v>2.2037000000000098</c:v>
                </c:pt>
                <c:pt idx="4">
                  <c:v>1.9000000000000001</c:v>
                </c:pt>
                <c:pt idx="5">
                  <c:v>1.6839</c:v>
                </c:pt>
                <c:pt idx="6">
                  <c:v>1.3488</c:v>
                </c:pt>
                <c:pt idx="7">
                  <c:v>3.0711666699999998</c:v>
                </c:pt>
                <c:pt idx="8">
                  <c:v>2.0700583337499889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'total mean div+rich'!$E$38</c:f>
              <c:strCache>
                <c:ptCount val="1"/>
                <c:pt idx="0">
                  <c:v>medit.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div+rich'!$F$39:$F$47</c:f>
                <c:numCache>
                  <c:formatCode>General</c:formatCode>
                  <c:ptCount val="9"/>
                  <c:pt idx="0">
                    <c:v>4.4928980000000014E-2</c:v>
                  </c:pt>
                  <c:pt idx="1">
                    <c:v>6.4489089999999999E-2</c:v>
                  </c:pt>
                  <c:pt idx="2">
                    <c:v>5.6470899999999977E-2</c:v>
                  </c:pt>
                  <c:pt idx="3">
                    <c:v>8.0581689999999997E-2</c:v>
                  </c:pt>
                  <c:pt idx="4">
                    <c:v>7.1166519999999997E-2</c:v>
                  </c:pt>
                  <c:pt idx="5">
                    <c:v>5.1689799999999966E-2</c:v>
                  </c:pt>
                  <c:pt idx="6">
                    <c:v>8.1604810000000028E-2</c:v>
                  </c:pt>
                  <c:pt idx="7">
                    <c:v>0.12647301</c:v>
                  </c:pt>
                  <c:pt idx="8">
                    <c:v>7.217560000000002E-2</c:v>
                  </c:pt>
                </c:numCache>
              </c:numRef>
            </c:plus>
            <c:minus>
              <c:numRef>
                <c:f>'total mean div+rich'!$F$39:$F$47</c:f>
                <c:numCache>
                  <c:formatCode>General</c:formatCode>
                  <c:ptCount val="9"/>
                  <c:pt idx="0">
                    <c:v>4.4928980000000014E-2</c:v>
                  </c:pt>
                  <c:pt idx="1">
                    <c:v>6.4489089999999999E-2</c:v>
                  </c:pt>
                  <c:pt idx="2">
                    <c:v>5.6470899999999977E-2</c:v>
                  </c:pt>
                  <c:pt idx="3">
                    <c:v>8.0581689999999997E-2</c:v>
                  </c:pt>
                  <c:pt idx="4">
                    <c:v>7.1166519999999997E-2</c:v>
                  </c:pt>
                  <c:pt idx="5">
                    <c:v>5.1689799999999966E-2</c:v>
                  </c:pt>
                  <c:pt idx="6">
                    <c:v>8.1604810000000028E-2</c:v>
                  </c:pt>
                  <c:pt idx="7">
                    <c:v>0.12647301</c:v>
                  </c:pt>
                  <c:pt idx="8">
                    <c:v>7.217560000000002E-2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div+rich'!$B$39:$B$47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div+rich'!$E$39:$E$47</c:f>
              <c:numCache>
                <c:formatCode>General</c:formatCode>
                <c:ptCount val="9"/>
                <c:pt idx="0">
                  <c:v>2.8553999999999977</c:v>
                </c:pt>
                <c:pt idx="1">
                  <c:v>2.4724666699999927</c:v>
                </c:pt>
                <c:pt idx="2">
                  <c:v>2.7190666699999997</c:v>
                </c:pt>
                <c:pt idx="3">
                  <c:v>2.5770333299999999</c:v>
                </c:pt>
                <c:pt idx="4">
                  <c:v>2.5172666699999997</c:v>
                </c:pt>
                <c:pt idx="5">
                  <c:v>2.6009000000000002</c:v>
                </c:pt>
                <c:pt idx="6">
                  <c:v>2.2989333300000001</c:v>
                </c:pt>
                <c:pt idx="7">
                  <c:v>3.6540555599999998</c:v>
                </c:pt>
                <c:pt idx="8">
                  <c:v>2.7118902787500012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'total mean div+rich'!$G$38</c:f>
              <c:strCache>
                <c:ptCount val="1"/>
                <c:pt idx="0">
                  <c:v>semiarid</c:v>
                </c:pt>
              </c:strCache>
            </c:strRef>
          </c:tx>
          <c:spPr>
            <a:ln w="19050">
              <a:solidFill>
                <a:srgbClr val="FF99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div+rich'!$H$39:$H$47</c:f>
                <c:numCache>
                  <c:formatCode>General</c:formatCode>
                  <c:ptCount val="9"/>
                  <c:pt idx="0">
                    <c:v>8.5038470000000047E-2</c:v>
                  </c:pt>
                  <c:pt idx="1">
                    <c:v>7.4351410000000312E-2</c:v>
                  </c:pt>
                  <c:pt idx="2">
                    <c:v>7.1705290000000033E-2</c:v>
                  </c:pt>
                  <c:pt idx="3">
                    <c:v>6.169094E-2</c:v>
                  </c:pt>
                  <c:pt idx="4">
                    <c:v>7.2150149999999996E-2</c:v>
                  </c:pt>
                  <c:pt idx="5">
                    <c:v>6.8927639999999998E-2</c:v>
                  </c:pt>
                  <c:pt idx="6">
                    <c:v>6.8463880000000032E-2</c:v>
                  </c:pt>
                  <c:pt idx="7">
                    <c:v>0.13266296</c:v>
                  </c:pt>
                  <c:pt idx="8">
                    <c:v>7.93738425E-2</c:v>
                  </c:pt>
                </c:numCache>
              </c:numRef>
            </c:plus>
            <c:minus>
              <c:numRef>
                <c:f>'total mean div+rich'!$H$39:$H$47</c:f>
                <c:numCache>
                  <c:formatCode>General</c:formatCode>
                  <c:ptCount val="9"/>
                  <c:pt idx="0">
                    <c:v>8.5038470000000047E-2</c:v>
                  </c:pt>
                  <c:pt idx="1">
                    <c:v>7.4351410000000312E-2</c:v>
                  </c:pt>
                  <c:pt idx="2">
                    <c:v>7.1705290000000033E-2</c:v>
                  </c:pt>
                  <c:pt idx="3">
                    <c:v>6.169094E-2</c:v>
                  </c:pt>
                  <c:pt idx="4">
                    <c:v>7.2150149999999996E-2</c:v>
                  </c:pt>
                  <c:pt idx="5">
                    <c:v>6.8927639999999998E-2</c:v>
                  </c:pt>
                  <c:pt idx="6">
                    <c:v>6.8463880000000032E-2</c:v>
                  </c:pt>
                  <c:pt idx="7">
                    <c:v>0.13266296</c:v>
                  </c:pt>
                  <c:pt idx="8">
                    <c:v>7.93738425E-2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div+rich'!$B$39:$B$47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div+rich'!$G$39:$G$47</c:f>
              <c:numCache>
                <c:formatCode>General</c:formatCode>
                <c:ptCount val="9"/>
                <c:pt idx="0">
                  <c:v>2.2728666699999978</c:v>
                </c:pt>
                <c:pt idx="1">
                  <c:v>2.0575000000000001</c:v>
                </c:pt>
                <c:pt idx="2">
                  <c:v>1.92273333</c:v>
                </c:pt>
                <c:pt idx="3">
                  <c:v>1.89406667</c:v>
                </c:pt>
                <c:pt idx="4">
                  <c:v>1.7916333299999998</c:v>
                </c:pt>
                <c:pt idx="5">
                  <c:v>2.0406333299999999</c:v>
                </c:pt>
                <c:pt idx="6">
                  <c:v>1.91053333</c:v>
                </c:pt>
                <c:pt idx="7">
                  <c:v>2.9739444399999977</c:v>
                </c:pt>
                <c:pt idx="8">
                  <c:v>2.1079888875000012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'total mean div+rich'!$I$38</c:f>
              <c:strCache>
                <c:ptCount val="1"/>
                <c:pt idx="0">
                  <c:v>arid</c:v>
                </c:pt>
              </c:strCache>
            </c:strRef>
          </c:tx>
          <c:spPr>
            <a:ln w="19050">
              <a:solidFill>
                <a:srgbClr val="FFFF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div+rich'!$J$39:$J$47</c:f>
                <c:numCache>
                  <c:formatCode>General</c:formatCode>
                  <c:ptCount val="9"/>
                  <c:pt idx="0">
                    <c:v>0.12934182999999988</c:v>
                  </c:pt>
                  <c:pt idx="1">
                    <c:v>0.12852511999999988</c:v>
                  </c:pt>
                  <c:pt idx="2">
                    <c:v>0.13749222999999999</c:v>
                  </c:pt>
                  <c:pt idx="3">
                    <c:v>0.14498174999999999</c:v>
                  </c:pt>
                  <c:pt idx="4">
                    <c:v>0.13553140000000041</c:v>
                  </c:pt>
                  <c:pt idx="5">
                    <c:v>9.0048750000000011E-2</c:v>
                  </c:pt>
                  <c:pt idx="6">
                    <c:v>0.13802992</c:v>
                  </c:pt>
                  <c:pt idx="7">
                    <c:v>0.24464551000000001</c:v>
                  </c:pt>
                  <c:pt idx="8">
                    <c:v>0.14357456374999997</c:v>
                  </c:pt>
                </c:numCache>
              </c:numRef>
            </c:plus>
            <c:minus>
              <c:numRef>
                <c:f>'total mean div+rich'!$J$39:$J$47</c:f>
                <c:numCache>
                  <c:formatCode>General</c:formatCode>
                  <c:ptCount val="9"/>
                  <c:pt idx="0">
                    <c:v>0.12934182999999988</c:v>
                  </c:pt>
                  <c:pt idx="1">
                    <c:v>0.12852511999999988</c:v>
                  </c:pt>
                  <c:pt idx="2">
                    <c:v>0.13749222999999999</c:v>
                  </c:pt>
                  <c:pt idx="3">
                    <c:v>0.14498174999999999</c:v>
                  </c:pt>
                  <c:pt idx="4">
                    <c:v>0.13553140000000041</c:v>
                  </c:pt>
                  <c:pt idx="5">
                    <c:v>9.0048750000000011E-2</c:v>
                  </c:pt>
                  <c:pt idx="6">
                    <c:v>0.13802992</c:v>
                  </c:pt>
                  <c:pt idx="7">
                    <c:v>0.24464551000000001</c:v>
                  </c:pt>
                  <c:pt idx="8">
                    <c:v>0.14357456374999997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div+rich'!$B$39:$B$47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div+rich'!$I$39:$I$47</c:f>
              <c:numCache>
                <c:formatCode>General</c:formatCode>
                <c:ptCount val="9"/>
                <c:pt idx="0">
                  <c:v>1.6295555600000049</c:v>
                </c:pt>
                <c:pt idx="1">
                  <c:v>1.3282</c:v>
                </c:pt>
                <c:pt idx="2">
                  <c:v>1.5784444399999999</c:v>
                </c:pt>
                <c:pt idx="3">
                  <c:v>1.2631999999999948</c:v>
                </c:pt>
                <c:pt idx="4">
                  <c:v>0.82016666999999754</c:v>
                </c:pt>
                <c:pt idx="5">
                  <c:v>1.2403333299999999</c:v>
                </c:pt>
                <c:pt idx="6">
                  <c:v>0.99085713999999958</c:v>
                </c:pt>
                <c:pt idx="7">
                  <c:v>1.6411666699999998</c:v>
                </c:pt>
                <c:pt idx="8">
                  <c:v>1.3114904762499953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99264"/>
        <c:axId val="67879680"/>
      </c:lineChart>
      <c:catAx>
        <c:axId val="634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87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879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3499264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79592281924307E-2"/>
          <c:y val="6.3569758043816427E-2"/>
          <c:w val="0.92778513221552805"/>
          <c:h val="0.8264068545696136"/>
        </c:manualLayout>
      </c:layout>
      <c:lineChart>
        <c:grouping val="standard"/>
        <c:varyColors val="0"/>
        <c:ser>
          <c:idx val="1"/>
          <c:order val="0"/>
          <c:tx>
            <c:strRef>
              <c:f>'total mean div+rich'!$K$99</c:f>
              <c:strCache>
                <c:ptCount val="1"/>
                <c:pt idx="0">
                  <c:v>mesic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div+rich'!$L$100:$L$108</c:f>
                <c:numCache>
                  <c:formatCode>General</c:formatCode>
                  <c:ptCount val="9"/>
                  <c:pt idx="0">
                    <c:v>3.1140830000000001E-2</c:v>
                  </c:pt>
                  <c:pt idx="1">
                    <c:v>5.5871570000000002E-2</c:v>
                  </c:pt>
                  <c:pt idx="2">
                    <c:v>5.2671109999999945E-2</c:v>
                  </c:pt>
                  <c:pt idx="3">
                    <c:v>4.8488530000000023E-2</c:v>
                  </c:pt>
                  <c:pt idx="4">
                    <c:v>5.6465490000000104E-2</c:v>
                  </c:pt>
                  <c:pt idx="5">
                    <c:v>7.7746630000000372E-2</c:v>
                  </c:pt>
                  <c:pt idx="6">
                    <c:v>7.0282680000000194E-2</c:v>
                  </c:pt>
                  <c:pt idx="7">
                    <c:v>6.2495160000000022E-2</c:v>
                  </c:pt>
                  <c:pt idx="8">
                    <c:v>5.6895250000000001E-2</c:v>
                  </c:pt>
                </c:numCache>
              </c:numRef>
            </c:plus>
            <c:minus>
              <c:numRef>
                <c:f>'total mean div+rich'!$L$100:$L$108</c:f>
                <c:numCache>
                  <c:formatCode>General</c:formatCode>
                  <c:ptCount val="9"/>
                  <c:pt idx="0">
                    <c:v>3.1140830000000001E-2</c:v>
                  </c:pt>
                  <c:pt idx="1">
                    <c:v>5.5871570000000002E-2</c:v>
                  </c:pt>
                  <c:pt idx="2">
                    <c:v>5.2671109999999945E-2</c:v>
                  </c:pt>
                  <c:pt idx="3">
                    <c:v>4.8488530000000023E-2</c:v>
                  </c:pt>
                  <c:pt idx="4">
                    <c:v>5.6465490000000104E-2</c:v>
                  </c:pt>
                  <c:pt idx="5">
                    <c:v>7.7746630000000372E-2</c:v>
                  </c:pt>
                  <c:pt idx="6">
                    <c:v>7.0282680000000194E-2</c:v>
                  </c:pt>
                  <c:pt idx="7">
                    <c:v>6.2495160000000022E-2</c:v>
                  </c:pt>
                  <c:pt idx="8">
                    <c:v>5.6895250000000001E-2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div+rich'!$J$100:$J$108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div+rich'!$K$100:$K$108</c:f>
              <c:numCache>
                <c:formatCode>General</c:formatCode>
                <c:ptCount val="9"/>
                <c:pt idx="0">
                  <c:v>0.67320000000000224</c:v>
                </c:pt>
                <c:pt idx="1">
                  <c:v>0.63790000000000235</c:v>
                </c:pt>
                <c:pt idx="2">
                  <c:v>0.5907</c:v>
                </c:pt>
                <c:pt idx="3">
                  <c:v>0.65160000000000295</c:v>
                </c:pt>
                <c:pt idx="4">
                  <c:v>0.65880000000000272</c:v>
                </c:pt>
                <c:pt idx="5">
                  <c:v>0.56440000000000001</c:v>
                </c:pt>
                <c:pt idx="6">
                  <c:v>0.50190000000000001</c:v>
                </c:pt>
                <c:pt idx="7">
                  <c:v>0.70633332999999776</c:v>
                </c:pt>
                <c:pt idx="8">
                  <c:v>0.62310416625000065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'total mean div+rich'!$M$99</c:f>
              <c:strCache>
                <c:ptCount val="1"/>
                <c:pt idx="0">
                  <c:v>medit.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div+rich'!$N$100:$N$108</c:f>
                <c:numCache>
                  <c:formatCode>General</c:formatCode>
                  <c:ptCount val="9"/>
                  <c:pt idx="0">
                    <c:v>1.1671490000000001E-2</c:v>
                  </c:pt>
                  <c:pt idx="1">
                    <c:v>1.2926950000000001E-2</c:v>
                  </c:pt>
                  <c:pt idx="2">
                    <c:v>1.5805780000000005E-2</c:v>
                  </c:pt>
                  <c:pt idx="3">
                    <c:v>1.791856E-2</c:v>
                  </c:pt>
                  <c:pt idx="4">
                    <c:v>1.9127970000000064E-2</c:v>
                  </c:pt>
                  <c:pt idx="5">
                    <c:v>1.2923770000000046E-2</c:v>
                  </c:pt>
                  <c:pt idx="6">
                    <c:v>2.384820000000001E-2</c:v>
                  </c:pt>
                  <c:pt idx="7">
                    <c:v>2.0848070000000041E-2</c:v>
                  </c:pt>
                  <c:pt idx="8">
                    <c:v>1.6883848750000065E-2</c:v>
                  </c:pt>
                </c:numCache>
              </c:numRef>
            </c:plus>
            <c:minus>
              <c:numRef>
                <c:f>'total mean div+rich'!$N$100:$N$108</c:f>
                <c:numCache>
                  <c:formatCode>General</c:formatCode>
                  <c:ptCount val="9"/>
                  <c:pt idx="0">
                    <c:v>1.1671490000000001E-2</c:v>
                  </c:pt>
                  <c:pt idx="1">
                    <c:v>1.2926950000000001E-2</c:v>
                  </c:pt>
                  <c:pt idx="2">
                    <c:v>1.5805780000000005E-2</c:v>
                  </c:pt>
                  <c:pt idx="3">
                    <c:v>1.791856E-2</c:v>
                  </c:pt>
                  <c:pt idx="4">
                    <c:v>1.9127970000000064E-2</c:v>
                  </c:pt>
                  <c:pt idx="5">
                    <c:v>1.2923770000000046E-2</c:v>
                  </c:pt>
                  <c:pt idx="6">
                    <c:v>2.384820000000001E-2</c:v>
                  </c:pt>
                  <c:pt idx="7">
                    <c:v>2.0848070000000041E-2</c:v>
                  </c:pt>
                  <c:pt idx="8">
                    <c:v>1.6883848750000065E-2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div+rich'!$J$100:$J$108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div+rich'!$M$100:$M$108</c:f>
              <c:numCache>
                <c:formatCode>General</c:formatCode>
                <c:ptCount val="9"/>
                <c:pt idx="0">
                  <c:v>0.75766666999999999</c:v>
                </c:pt>
                <c:pt idx="1">
                  <c:v>0.69670000000000065</c:v>
                </c:pt>
                <c:pt idx="2">
                  <c:v>0.76926667000000004</c:v>
                </c:pt>
                <c:pt idx="3">
                  <c:v>0.74863332999999999</c:v>
                </c:pt>
                <c:pt idx="4">
                  <c:v>0.75003333000000005</c:v>
                </c:pt>
                <c:pt idx="5">
                  <c:v>0.79866667000000002</c:v>
                </c:pt>
                <c:pt idx="6">
                  <c:v>0.7540333299999995</c:v>
                </c:pt>
                <c:pt idx="7">
                  <c:v>0.79249999999999998</c:v>
                </c:pt>
                <c:pt idx="8">
                  <c:v>0.7584375000000001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'total mean div+rich'!$O$99</c:f>
              <c:strCache>
                <c:ptCount val="1"/>
                <c:pt idx="0">
                  <c:v>semiarid</c:v>
                </c:pt>
              </c:strCache>
            </c:strRef>
          </c:tx>
          <c:spPr>
            <a:ln w="19050">
              <a:solidFill>
                <a:srgbClr val="FF99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div+rich'!$P$100:$P$108</c:f>
                <c:numCache>
                  <c:formatCode>General</c:formatCode>
                  <c:ptCount val="9"/>
                  <c:pt idx="0">
                    <c:v>1.6121699999999999E-2</c:v>
                  </c:pt>
                  <c:pt idx="1">
                    <c:v>1.9385520000000097E-2</c:v>
                  </c:pt>
                  <c:pt idx="2">
                    <c:v>2.0336630000000001E-2</c:v>
                  </c:pt>
                  <c:pt idx="3">
                    <c:v>1.8326760000000001E-2</c:v>
                  </c:pt>
                  <c:pt idx="4">
                    <c:v>2.22400400000001E-2</c:v>
                  </c:pt>
                  <c:pt idx="5">
                    <c:v>1.5077239999999999E-2</c:v>
                  </c:pt>
                  <c:pt idx="6">
                    <c:v>1.5263520000000058E-2</c:v>
                  </c:pt>
                  <c:pt idx="7">
                    <c:v>2.5143059999999998E-2</c:v>
                  </c:pt>
                  <c:pt idx="8">
                    <c:v>1.8986808750000073E-2</c:v>
                  </c:pt>
                </c:numCache>
              </c:numRef>
            </c:plus>
            <c:minus>
              <c:numRef>
                <c:f>'total mean div+rich'!$P$100:$P$108</c:f>
                <c:numCache>
                  <c:formatCode>General</c:formatCode>
                  <c:ptCount val="9"/>
                  <c:pt idx="0">
                    <c:v>1.6121699999999999E-2</c:v>
                  </c:pt>
                  <c:pt idx="1">
                    <c:v>1.9385520000000097E-2</c:v>
                  </c:pt>
                  <c:pt idx="2">
                    <c:v>2.0336630000000001E-2</c:v>
                  </c:pt>
                  <c:pt idx="3">
                    <c:v>1.8326760000000001E-2</c:v>
                  </c:pt>
                  <c:pt idx="4">
                    <c:v>2.22400400000001E-2</c:v>
                  </c:pt>
                  <c:pt idx="5">
                    <c:v>1.5077239999999999E-2</c:v>
                  </c:pt>
                  <c:pt idx="6">
                    <c:v>1.5263520000000058E-2</c:v>
                  </c:pt>
                  <c:pt idx="7">
                    <c:v>2.5143059999999998E-2</c:v>
                  </c:pt>
                  <c:pt idx="8">
                    <c:v>1.8986808750000073E-2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div+rich'!$J$100:$J$108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div+rich'!$O$100:$O$108</c:f>
              <c:numCache>
                <c:formatCode>General</c:formatCode>
                <c:ptCount val="9"/>
                <c:pt idx="0">
                  <c:v>0.67236667000000061</c:v>
                </c:pt>
                <c:pt idx="1">
                  <c:v>0.69666667000000004</c:v>
                </c:pt>
                <c:pt idx="2">
                  <c:v>0.60676666999999951</c:v>
                </c:pt>
                <c:pt idx="3">
                  <c:v>0.64463333000000222</c:v>
                </c:pt>
                <c:pt idx="4">
                  <c:v>0.65180000000000271</c:v>
                </c:pt>
                <c:pt idx="5">
                  <c:v>0.72340000000000004</c:v>
                </c:pt>
                <c:pt idx="6">
                  <c:v>0.72470000000000223</c:v>
                </c:pt>
                <c:pt idx="7">
                  <c:v>0.74522222000000005</c:v>
                </c:pt>
                <c:pt idx="8">
                  <c:v>0.68319444500000004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'total mean div+rich'!$Q$99</c:f>
              <c:strCache>
                <c:ptCount val="1"/>
                <c:pt idx="0">
                  <c:v>arid</c:v>
                </c:pt>
              </c:strCache>
            </c:strRef>
          </c:tx>
          <c:spPr>
            <a:ln w="19050">
              <a:solidFill>
                <a:srgbClr val="FFFF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mean div+rich'!$R$100:$R$108</c:f>
                <c:numCache>
                  <c:formatCode>General</c:formatCode>
                  <c:ptCount val="9"/>
                  <c:pt idx="0">
                    <c:v>3.3782159999999999E-2</c:v>
                  </c:pt>
                  <c:pt idx="1">
                    <c:v>4.3324880000000003E-2</c:v>
                  </c:pt>
                  <c:pt idx="2">
                    <c:v>5.4063010000000293E-2</c:v>
                  </c:pt>
                  <c:pt idx="3">
                    <c:v>4.7353330000000214E-2</c:v>
                  </c:pt>
                  <c:pt idx="4">
                    <c:v>4.7379789999999998E-2</c:v>
                  </c:pt>
                  <c:pt idx="5">
                    <c:v>4.7491810000000023E-2</c:v>
                  </c:pt>
                  <c:pt idx="6">
                    <c:v>7.8878400000000001E-2</c:v>
                  </c:pt>
                  <c:pt idx="7">
                    <c:v>2.2191090000000011E-2</c:v>
                  </c:pt>
                  <c:pt idx="8">
                    <c:v>4.6808058750000006E-2</c:v>
                  </c:pt>
                </c:numCache>
              </c:numRef>
            </c:plus>
            <c:minus>
              <c:numRef>
                <c:f>'total mean div+rich'!$R$100:$R$108</c:f>
                <c:numCache>
                  <c:formatCode>General</c:formatCode>
                  <c:ptCount val="9"/>
                  <c:pt idx="0">
                    <c:v>3.3782159999999999E-2</c:v>
                  </c:pt>
                  <c:pt idx="1">
                    <c:v>4.3324880000000003E-2</c:v>
                  </c:pt>
                  <c:pt idx="2">
                    <c:v>5.4063010000000293E-2</c:v>
                  </c:pt>
                  <c:pt idx="3">
                    <c:v>4.7353330000000214E-2</c:v>
                  </c:pt>
                  <c:pt idx="4">
                    <c:v>4.7379789999999998E-2</c:v>
                  </c:pt>
                  <c:pt idx="5">
                    <c:v>4.7491810000000023E-2</c:v>
                  </c:pt>
                  <c:pt idx="6">
                    <c:v>7.8878400000000001E-2</c:v>
                  </c:pt>
                  <c:pt idx="7">
                    <c:v>2.2191090000000011E-2</c:v>
                  </c:pt>
                  <c:pt idx="8">
                    <c:v>4.6808058750000006E-2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'total mean div+rich'!$J$100:$J$108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'total mean div+rich'!$Q$100:$Q$108</c:f>
              <c:numCache>
                <c:formatCode>General</c:formatCode>
                <c:ptCount val="9"/>
                <c:pt idx="0">
                  <c:v>0.81111111000000002</c:v>
                </c:pt>
                <c:pt idx="1">
                  <c:v>0.88570000000000004</c:v>
                </c:pt>
                <c:pt idx="2">
                  <c:v>0.87155556000000001</c:v>
                </c:pt>
                <c:pt idx="3">
                  <c:v>0.83340000000000003</c:v>
                </c:pt>
                <c:pt idx="4">
                  <c:v>0.82466667000000005</c:v>
                </c:pt>
                <c:pt idx="5">
                  <c:v>0.87700000000000222</c:v>
                </c:pt>
                <c:pt idx="6">
                  <c:v>0.81857142999999999</c:v>
                </c:pt>
                <c:pt idx="7">
                  <c:v>0.92133332999999729</c:v>
                </c:pt>
                <c:pt idx="8">
                  <c:v>0.85541726249999983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438272"/>
        <c:axId val="64439808"/>
      </c:lineChart>
      <c:catAx>
        <c:axId val="644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443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43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443827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565E-349A-4E58-829D-215EB8CA842C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7FDD-0B15-4B76-AE03-24C5CD311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85813" indent="-303213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208088" indent="-241300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92275" indent="-242888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174875" indent="-241300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6320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30892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5464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40036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r"/>
            <a:fld id="{E7F14522-C3FD-4822-98AD-4C2BA64852A1}" type="slidenum">
              <a:rPr lang="de-DE">
                <a:solidFill>
                  <a:schemeClr val="tx1"/>
                </a:solidFill>
              </a:rPr>
              <a:pPr algn="r"/>
              <a:t>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6062F-D8EC-4443-B13C-AA3F752841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F122F-8DF4-4318-9BB1-70897D0B7468}" type="slidenum">
              <a:rPr lang="de-DE">
                <a:solidFill>
                  <a:prstClr val="black"/>
                </a:solidFill>
                <a:ea typeface="MS PGothic" pitchFamily="34" charset="-128"/>
              </a:rPr>
              <a:pPr/>
              <a:t>13</a:t>
            </a:fld>
            <a:endParaRPr lang="de-D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85813" indent="-303213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208088" indent="-241300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92275" indent="-242888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174875" indent="-241300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6320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30892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5464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40036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48DA3C-F99F-4A91-9F23-3445E45F24E5}" type="slidenum">
              <a:rPr lang="de-DE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55275" defTabSz="680233">
              <a:defRPr/>
            </a:pP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say</a:t>
            </a:r>
            <a:r>
              <a:rPr lang="de-DE" b="1" dirty="0" smtClean="0"/>
              <a:t>, </a:t>
            </a:r>
            <a:r>
              <a:rPr lang="de-DE" b="1" dirty="0" err="1" smtClean="0"/>
              <a:t>something</a:t>
            </a:r>
            <a:r>
              <a:rPr lang="de-DE" b="1" dirty="0" smtClean="0"/>
              <a:t> </a:t>
            </a:r>
            <a:r>
              <a:rPr lang="de-DE" b="1" dirty="0" err="1" smtClean="0"/>
              <a:t>like</a:t>
            </a:r>
            <a:r>
              <a:rPr lang="de-DE" b="1" dirty="0" smtClean="0"/>
              <a:t> </a:t>
            </a:r>
            <a:r>
              <a:rPr lang="de-DE" b="1" dirty="0" err="1" smtClean="0"/>
              <a:t>that</a:t>
            </a:r>
            <a:r>
              <a:rPr lang="de-DE" b="1" dirty="0" smtClean="0"/>
              <a:t>:</a:t>
            </a:r>
          </a:p>
          <a:p>
            <a:pPr marL="255275" defTabSz="680233">
              <a:defRPr/>
            </a:pP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spatial</a:t>
            </a:r>
            <a:r>
              <a:rPr lang="de-DE" dirty="0" smtClean="0"/>
              <a:t> explicit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vegetation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regional </a:t>
            </a:r>
            <a:r>
              <a:rPr lang="de-DE" dirty="0" err="1" smtClean="0"/>
              <a:t>upscaling</a:t>
            </a:r>
            <a:r>
              <a:rPr lang="de-DE" dirty="0" smtClean="0"/>
              <a:t>  (siehe Abfolge der grünen Pfeile)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projections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. The model </a:t>
            </a:r>
            <a:r>
              <a:rPr lang="de-DE" dirty="0" err="1" smtClean="0"/>
              <a:t>Wadiscape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… (siehe rosa Kasten: meines Wissens wurden durchaus Ergebnisse eures jordanischen 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85813" indent="-303213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208088" indent="-241300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92275" indent="-242888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174875" indent="-241300" algn="ctr" defTabSz="966788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6320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30892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5464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4003675" indent="-2413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E713E1E-6748-4BA7-9C6D-D8A2188AB5A3}" type="slidenum">
              <a:rPr lang="de-DE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55275" defTabSz="680233">
              <a:defRPr/>
            </a:pP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say</a:t>
            </a:r>
            <a:r>
              <a:rPr lang="de-DE" b="1" dirty="0" smtClean="0"/>
              <a:t>:</a:t>
            </a:r>
          </a:p>
          <a:p>
            <a:pPr marL="255275" defTabSz="680233">
              <a:defRPr/>
            </a:pPr>
            <a:r>
              <a:rPr lang="de-DE" dirty="0" smtClean="0"/>
              <a:t>In </a:t>
            </a:r>
            <a:r>
              <a:rPr lang="de-DE" dirty="0" err="1" smtClean="0"/>
              <a:t>contrast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, </a:t>
            </a:r>
            <a:r>
              <a:rPr lang="de-DE" dirty="0" err="1" smtClean="0">
                <a:latin typeface="Arial" charset="0"/>
              </a:rPr>
              <a:t>what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really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matters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effect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grazing</a:t>
            </a:r>
            <a:r>
              <a:rPr lang="de-DE" dirty="0" smtClean="0">
                <a:latin typeface="Arial" charset="0"/>
              </a:rPr>
              <a:t>. Just </a:t>
            </a:r>
            <a:r>
              <a:rPr lang="de-DE" dirty="0" err="1" smtClean="0">
                <a:latin typeface="Arial" charset="0"/>
              </a:rPr>
              <a:t>realize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these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huge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areas</a:t>
            </a:r>
            <a:r>
              <a:rPr lang="de-DE" dirty="0" smtClean="0">
                <a:latin typeface="Arial" charset="0"/>
              </a:rPr>
              <a:t> in orange.</a:t>
            </a:r>
          </a:p>
          <a:p>
            <a:pPr marL="255275" defTabSz="680233">
              <a:defRPr/>
            </a:pPr>
            <a:r>
              <a:rPr lang="de-DE" dirty="0" err="1" smtClean="0">
                <a:latin typeface="Arial" charset="0"/>
              </a:rPr>
              <a:t>Shown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future</a:t>
            </a:r>
            <a:r>
              <a:rPr lang="de-DE" dirty="0" smtClean="0">
                <a:latin typeface="Arial" charset="0"/>
              </a:rPr>
              <a:t> time </a:t>
            </a:r>
            <a:r>
              <a:rPr lang="de-DE" dirty="0" err="1" smtClean="0">
                <a:latin typeface="Arial" charset="0"/>
              </a:rPr>
              <a:t>period</a:t>
            </a:r>
            <a:r>
              <a:rPr lang="de-DE" dirty="0" smtClean="0">
                <a:latin typeface="Arial" charset="0"/>
              </a:rPr>
              <a:t> 2031-2060.</a:t>
            </a:r>
          </a:p>
          <a:p>
            <a:pPr marL="255275" defTabSz="680233">
              <a:defRPr/>
            </a:pPr>
            <a:r>
              <a:rPr lang="de-DE" dirty="0" err="1" smtClean="0">
                <a:latin typeface="Arial" charset="0"/>
              </a:rPr>
              <a:t>Thus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/>
              <a:t>maintaining</a:t>
            </a:r>
            <a:r>
              <a:rPr lang="de-DE" dirty="0" smtClean="0"/>
              <a:t> </a:t>
            </a:r>
            <a:r>
              <a:rPr lang="de-DE" dirty="0" err="1" smtClean="0"/>
              <a:t>animal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stocking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3 </a:t>
            </a:r>
            <a:r>
              <a:rPr lang="de-DE" dirty="0" err="1" smtClean="0"/>
              <a:t>shepp</a:t>
            </a:r>
            <a:r>
              <a:rPr lang="de-DE" dirty="0" smtClean="0"/>
              <a:t> per </a:t>
            </a:r>
            <a:r>
              <a:rPr lang="de-DE" dirty="0" err="1" smtClean="0"/>
              <a:t>hectar</a:t>
            </a:r>
            <a:r>
              <a:rPr lang="de-DE" dirty="0" smtClean="0"/>
              <a:t> </a:t>
            </a:r>
            <a:r>
              <a:rPr lang="de-DE" dirty="0" err="1" smtClean="0"/>
              <a:t>greatly</a:t>
            </a:r>
            <a:r>
              <a:rPr lang="de-DE" dirty="0" smtClean="0"/>
              <a:t>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landscape</a:t>
            </a:r>
            <a:r>
              <a:rPr lang="de-DE" dirty="0" smtClean="0"/>
              <a:t> </a:t>
            </a:r>
            <a:r>
              <a:rPr lang="de-DE" dirty="0" err="1" smtClean="0"/>
              <a:t>productivity</a:t>
            </a:r>
            <a:endParaRPr lang="de-DE" dirty="0" smtClean="0">
              <a:latin typeface="Arial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5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3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5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3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7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6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80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1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8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82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3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5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38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9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8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JordanValle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0975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8"/>
          <p:cNvSpPr>
            <a:spLocks noChangeArrowheads="1"/>
          </p:cNvSpPr>
          <p:nvPr userDrawn="1"/>
        </p:nvSpPr>
        <p:spPr bwMode="auto">
          <a:xfrm>
            <a:off x="0" y="5651500"/>
            <a:ext cx="9144000" cy="1009650"/>
          </a:xfrm>
          <a:prstGeom prst="rect">
            <a:avLst/>
          </a:prstGeom>
          <a:gradFill rotWithShape="0">
            <a:gsLst>
              <a:gs pos="0">
                <a:srgbClr val="88B0CA"/>
              </a:gs>
              <a:gs pos="100000">
                <a:srgbClr val="D5ED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59"/>
          <p:cNvSpPr>
            <a:spLocks noChangeArrowheads="1"/>
          </p:cNvSpPr>
          <p:nvPr userDrawn="1"/>
        </p:nvSpPr>
        <p:spPr bwMode="auto">
          <a:xfrm>
            <a:off x="0" y="5746750"/>
            <a:ext cx="9144000" cy="8382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5" name="Line 60"/>
          <p:cNvSpPr>
            <a:spLocks noChangeShapeType="1"/>
          </p:cNvSpPr>
          <p:nvPr userDrawn="1"/>
        </p:nvSpPr>
        <p:spPr bwMode="auto">
          <a:xfrm>
            <a:off x="0" y="5740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6" name="Line 61"/>
          <p:cNvSpPr>
            <a:spLocks noChangeShapeType="1"/>
          </p:cNvSpPr>
          <p:nvPr userDrawn="1"/>
        </p:nvSpPr>
        <p:spPr bwMode="auto">
          <a:xfrm>
            <a:off x="3175" y="6578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7" name="Rectangle 62"/>
          <p:cNvSpPr>
            <a:spLocks noChangeArrowheads="1"/>
          </p:cNvSpPr>
          <p:nvPr userDrawn="1"/>
        </p:nvSpPr>
        <p:spPr bwMode="auto">
          <a:xfrm>
            <a:off x="6096000" y="381000"/>
            <a:ext cx="3048000" cy="1143000"/>
          </a:xfrm>
          <a:prstGeom prst="rect">
            <a:avLst/>
          </a:prstGeom>
          <a:solidFill>
            <a:srgbClr val="85AF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 userDrawn="1"/>
        </p:nvSpPr>
        <p:spPr bwMode="auto">
          <a:xfrm>
            <a:off x="6096000" y="1517650"/>
            <a:ext cx="3048000" cy="1981200"/>
          </a:xfrm>
          <a:prstGeom prst="rect">
            <a:avLst/>
          </a:prstGeom>
          <a:gradFill rotWithShape="0">
            <a:gsLst>
              <a:gs pos="0">
                <a:srgbClr val="D5EDFA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9" name="Line 64"/>
          <p:cNvSpPr>
            <a:spLocks noChangeShapeType="1"/>
          </p:cNvSpPr>
          <p:nvPr userDrawn="1"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5400">
            <a:solidFill>
              <a:srgbClr val="85AFC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0" name="Rectangle 65"/>
          <p:cNvSpPr>
            <a:spLocks noChangeArrowheads="1"/>
          </p:cNvSpPr>
          <p:nvPr userDrawn="1"/>
        </p:nvSpPr>
        <p:spPr bwMode="auto">
          <a:xfrm>
            <a:off x="0" y="533400"/>
            <a:ext cx="9144000" cy="7620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 userDrawn="1"/>
        </p:nvSpPr>
        <p:spPr bwMode="auto">
          <a:xfrm>
            <a:off x="838200" y="6858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29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GLOWA Jordan River</a:t>
            </a:r>
            <a:endParaRPr lang="de-DE" sz="29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Line 67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3" name="Line 68"/>
          <p:cNvSpPr>
            <a:spLocks noChangeShapeType="1"/>
          </p:cNvSpPr>
          <p:nvPr userDrawn="1"/>
        </p:nvSpPr>
        <p:spPr bwMode="auto">
          <a:xfrm>
            <a:off x="3175" y="1295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pic>
        <p:nvPicPr>
          <p:cNvPr id="14" name="Picture 69" descr="GLOWA_Jordan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006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0" descr="BMBF_CMYK_Gef_M_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1500"/>
            <a:ext cx="1304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1"/>
          <p:cNvSpPr txBox="1">
            <a:spLocks noChangeArrowheads="1"/>
          </p:cNvSpPr>
          <p:nvPr userDrawn="1"/>
        </p:nvSpPr>
        <p:spPr bwMode="auto">
          <a:xfrm>
            <a:off x="6248400" y="588963"/>
            <a:ext cx="271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Final Conference Limassol, Cyprus, 2011</a:t>
            </a:r>
          </a:p>
        </p:txBody>
      </p:sp>
    </p:spTree>
    <p:extLst>
      <p:ext uri="{BB962C8B-B14F-4D97-AF65-F5344CB8AC3E}">
        <p14:creationId xmlns:p14="http://schemas.microsoft.com/office/powerpoint/2010/main" val="1207294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453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8409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291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039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80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59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2427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835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692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134100" y="1066800"/>
            <a:ext cx="1943100" cy="5029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676900" cy="5029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608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JordanValle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0975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8"/>
          <p:cNvSpPr>
            <a:spLocks noChangeArrowheads="1"/>
          </p:cNvSpPr>
          <p:nvPr userDrawn="1"/>
        </p:nvSpPr>
        <p:spPr bwMode="auto">
          <a:xfrm>
            <a:off x="0" y="5651500"/>
            <a:ext cx="9144000" cy="1009650"/>
          </a:xfrm>
          <a:prstGeom prst="rect">
            <a:avLst/>
          </a:prstGeom>
          <a:gradFill rotWithShape="0">
            <a:gsLst>
              <a:gs pos="0">
                <a:srgbClr val="88B0CA"/>
              </a:gs>
              <a:gs pos="100000">
                <a:srgbClr val="D5ED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59"/>
          <p:cNvSpPr>
            <a:spLocks noChangeArrowheads="1"/>
          </p:cNvSpPr>
          <p:nvPr userDrawn="1"/>
        </p:nvSpPr>
        <p:spPr bwMode="auto">
          <a:xfrm>
            <a:off x="0" y="5746750"/>
            <a:ext cx="9144000" cy="8382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5" name="Line 60"/>
          <p:cNvSpPr>
            <a:spLocks noChangeShapeType="1"/>
          </p:cNvSpPr>
          <p:nvPr userDrawn="1"/>
        </p:nvSpPr>
        <p:spPr bwMode="auto">
          <a:xfrm>
            <a:off x="0" y="5740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6" name="Line 61"/>
          <p:cNvSpPr>
            <a:spLocks noChangeShapeType="1"/>
          </p:cNvSpPr>
          <p:nvPr userDrawn="1"/>
        </p:nvSpPr>
        <p:spPr bwMode="auto">
          <a:xfrm>
            <a:off x="3175" y="6578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7" name="Rectangle 62"/>
          <p:cNvSpPr>
            <a:spLocks noChangeArrowheads="1"/>
          </p:cNvSpPr>
          <p:nvPr userDrawn="1"/>
        </p:nvSpPr>
        <p:spPr bwMode="auto">
          <a:xfrm>
            <a:off x="6096000" y="381000"/>
            <a:ext cx="3048000" cy="1143000"/>
          </a:xfrm>
          <a:prstGeom prst="rect">
            <a:avLst/>
          </a:prstGeom>
          <a:solidFill>
            <a:srgbClr val="85AF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 userDrawn="1"/>
        </p:nvSpPr>
        <p:spPr bwMode="auto">
          <a:xfrm>
            <a:off x="6096000" y="1517650"/>
            <a:ext cx="3048000" cy="1981200"/>
          </a:xfrm>
          <a:prstGeom prst="rect">
            <a:avLst/>
          </a:prstGeom>
          <a:gradFill rotWithShape="0">
            <a:gsLst>
              <a:gs pos="0">
                <a:srgbClr val="D5EDFA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9" name="Line 64"/>
          <p:cNvSpPr>
            <a:spLocks noChangeShapeType="1"/>
          </p:cNvSpPr>
          <p:nvPr userDrawn="1"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5400">
            <a:solidFill>
              <a:srgbClr val="85AFC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0" name="Rectangle 65"/>
          <p:cNvSpPr>
            <a:spLocks noChangeArrowheads="1"/>
          </p:cNvSpPr>
          <p:nvPr userDrawn="1"/>
        </p:nvSpPr>
        <p:spPr bwMode="auto">
          <a:xfrm>
            <a:off x="0" y="533400"/>
            <a:ext cx="9144000" cy="7620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 userDrawn="1"/>
        </p:nvSpPr>
        <p:spPr bwMode="auto">
          <a:xfrm>
            <a:off x="838200" y="6858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29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GLOWA Jordan River</a:t>
            </a:r>
            <a:endParaRPr lang="de-DE" sz="29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Line 67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3" name="Line 68"/>
          <p:cNvSpPr>
            <a:spLocks noChangeShapeType="1"/>
          </p:cNvSpPr>
          <p:nvPr userDrawn="1"/>
        </p:nvSpPr>
        <p:spPr bwMode="auto">
          <a:xfrm>
            <a:off x="3175" y="1295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pic>
        <p:nvPicPr>
          <p:cNvPr id="14" name="Picture 69" descr="GLOWA_Jordan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006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0" descr="BMBF_CMYK_Gef_M_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1500"/>
            <a:ext cx="1304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1"/>
          <p:cNvSpPr txBox="1">
            <a:spLocks noChangeArrowheads="1"/>
          </p:cNvSpPr>
          <p:nvPr userDrawn="1"/>
        </p:nvSpPr>
        <p:spPr bwMode="auto">
          <a:xfrm>
            <a:off x="6248400" y="588963"/>
            <a:ext cx="271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Final Conference Limassol, Cyprus, 2011</a:t>
            </a:r>
          </a:p>
        </p:txBody>
      </p:sp>
    </p:spTree>
    <p:extLst>
      <p:ext uri="{BB962C8B-B14F-4D97-AF65-F5344CB8AC3E}">
        <p14:creationId xmlns:p14="http://schemas.microsoft.com/office/powerpoint/2010/main" val="3214655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839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01970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529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03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0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939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10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243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26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65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134100" y="1066800"/>
            <a:ext cx="1943100" cy="5029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676900" cy="5029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41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621DC-3765-4473-A90D-23CEFF0F224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1488-4040-4D8D-8248-08B6856F3E0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879F-CE35-4F8F-8AA2-4B0C2B08B1E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A014-3CA5-42A7-8EA1-328A137BF67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1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D84AF-B087-4E64-B043-4DF701202A6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3C78-BCEE-4BD4-B56D-644467FFBC6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7F98A-E77D-44E2-9776-41C1D6B07A0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DAFB-6D6E-47E3-98D8-3419B1D942C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20A7D-1BEB-46D6-84ED-9F40DCCD77E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4442-1EEB-4288-9C9E-70777D1030A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7E56-71C8-4A87-9A70-0213A0F8D05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31E2D-0FEC-4FE7-997C-EA698BAC8F66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621DC-3765-4473-A90D-23CEFF0F224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1488-4040-4D8D-8248-08B6856F3E0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7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879F-CE35-4F8F-8AA2-4B0C2B08B1E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A014-3CA5-42A7-8EA1-328A137BF67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D84AF-B087-4E64-B043-4DF701202A6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3C78-BCEE-4BD4-B56D-644467FFBC6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7F98A-E77D-44E2-9776-41C1D6B07A0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DAFB-6D6E-47E3-98D8-3419B1D942C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20A7D-1BEB-46D6-84ED-9F40DCCD77E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4442-1EEB-4288-9C9E-70777D1030A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7E56-71C8-4A87-9A70-0213A0F8D05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31E2D-0FEC-4FE7-997C-EA698BAC8F66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69E9-8A39-4A87-A717-145AFAE5A880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7770-4331-41A5-A912-79E7489A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B1DC2AC-AEA3-4F4B-8AEB-AB9F11CDB34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כ"ח/סיון/תשע"ג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A7E2617-7FA3-4A6A-83AD-331428AD60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4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69E9-8A39-4A87-A717-145AFAE5A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7770-4331-41A5-A912-79E7489A31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76200"/>
            <a:ext cx="9144000" cy="1009650"/>
          </a:xfrm>
          <a:prstGeom prst="rect">
            <a:avLst/>
          </a:prstGeom>
          <a:gradFill rotWithShape="0">
            <a:gsLst>
              <a:gs pos="0">
                <a:srgbClr val="88B0CA"/>
              </a:gs>
              <a:gs pos="100000">
                <a:srgbClr val="D5ED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71450"/>
            <a:ext cx="9144000" cy="8382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651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175" y="1003300"/>
            <a:ext cx="91440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6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3" name="Picture 11" descr="GLOWA_Jordan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685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8575">
            <a:solidFill>
              <a:srgbClr val="85AFC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381000" y="6381750"/>
            <a:ext cx="20161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27A9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808080"/>
                </a:solidFill>
                <a:latin typeface="Arial" charset="0"/>
              </a:rPr>
              <a:t>Final Conference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808080"/>
                </a:solidFill>
                <a:latin typeface="Arial" charset="0"/>
              </a:rPr>
              <a:t>Limassol, Cyprus, 2011</a:t>
            </a:r>
            <a:endParaRPr lang="en-US" sz="1100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0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B0CA"/>
        </a:buClr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B0CA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B0CA"/>
        </a:buClr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76200"/>
            <a:ext cx="9144000" cy="1009650"/>
          </a:xfrm>
          <a:prstGeom prst="rect">
            <a:avLst/>
          </a:prstGeom>
          <a:gradFill rotWithShape="0">
            <a:gsLst>
              <a:gs pos="0">
                <a:srgbClr val="88B0CA"/>
              </a:gs>
              <a:gs pos="100000">
                <a:srgbClr val="D5ED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71450"/>
            <a:ext cx="9144000" cy="8382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651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175" y="1003300"/>
            <a:ext cx="91440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6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3" name="Picture 11" descr="GLOWA_Jordan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685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8575">
            <a:solidFill>
              <a:srgbClr val="85AFC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>
              <a:solidFill>
                <a:srgbClr val="808080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381000" y="6381750"/>
            <a:ext cx="20161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27A9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808080"/>
                </a:solidFill>
                <a:latin typeface="Arial" charset="0"/>
              </a:rPr>
              <a:t>Final Conference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808080"/>
                </a:solidFill>
                <a:latin typeface="Arial" charset="0"/>
              </a:rPr>
              <a:t>Limassol, Cyprus, 2011</a:t>
            </a:r>
            <a:endParaRPr lang="en-US" sz="1100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Arial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093B8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B0CA"/>
        </a:buClr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B0CA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B0CA"/>
        </a:buClr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B4210DDE-D4E8-482A-8D0E-F76CF73E1E7A}" type="slidenum">
              <a:rPr lang="he-IL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B4210DDE-D4E8-482A-8D0E-F76CF73E1E7A}" type="slidenum">
              <a:rPr lang="he-IL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6.jpeg"/><Relationship Id="rId7" Type="http://schemas.openxmlformats.org/officeDocument/2006/relationships/image" Target="../media/image1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17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ackup\Documents as on PC\Projects\Niedersachsen\Papers\Summer decomp. paper\Revisions\DSC_5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720" y="1124744"/>
            <a:ext cx="7126560" cy="2016224"/>
          </a:xfrm>
          <a:solidFill>
            <a:srgbClr val="D7E4BD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Controls over ecosystem functioning across </a:t>
            </a:r>
            <a:r>
              <a:rPr lang="en-US" sz="3600" b="1" dirty="0"/>
              <a:t>spatial </a:t>
            </a:r>
            <a:r>
              <a:rPr lang="en-US" sz="3600" b="1" dirty="0" smtClean="0"/>
              <a:t>scales as derived from studies in drylands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768752" cy="2016224"/>
          </a:xfrm>
          <a:solidFill>
            <a:srgbClr val="FFFFCC">
              <a:alpha val="69804"/>
            </a:srgb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chemeClr val="tx1"/>
                </a:solidFill>
              </a:rPr>
              <a:t>Jos</a:t>
            </a:r>
            <a:r>
              <a:rPr lang="de-CH" sz="2400" b="1" dirty="0" smtClean="0">
                <a:solidFill>
                  <a:schemeClr val="tx1"/>
                </a:solidFill>
              </a:rPr>
              <a:t>é </a:t>
            </a:r>
            <a:r>
              <a:rPr lang="de-DE" sz="2400" b="1" dirty="0" smtClean="0">
                <a:solidFill>
                  <a:schemeClr val="tx1"/>
                </a:solidFill>
              </a:rPr>
              <a:t>M</a:t>
            </a:r>
            <a:r>
              <a:rPr lang="de-DE" sz="2400" b="1" dirty="0">
                <a:solidFill>
                  <a:schemeClr val="tx1"/>
                </a:solidFill>
              </a:rPr>
              <a:t>. Grünzweig </a:t>
            </a:r>
            <a:endParaRPr lang="de-DE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tx1"/>
                </a:solidFill>
              </a:rPr>
              <a:t>Hebrew University </a:t>
            </a:r>
            <a:r>
              <a:rPr lang="en-US" sz="2400" b="1" i="1" dirty="0">
                <a:solidFill>
                  <a:schemeClr val="tx1"/>
                </a:solidFill>
              </a:rPr>
              <a:t>of Jerusalem, </a:t>
            </a:r>
            <a:r>
              <a:rPr lang="en-US" sz="2400" b="1" i="1" dirty="0" err="1">
                <a:solidFill>
                  <a:schemeClr val="tx1"/>
                </a:solidFill>
              </a:rPr>
              <a:t>Rehovot</a:t>
            </a:r>
            <a:r>
              <a:rPr lang="en-US" sz="2400" b="1" i="1" dirty="0">
                <a:solidFill>
                  <a:schemeClr val="tx1"/>
                </a:solidFill>
              </a:rPr>
              <a:t>, Israel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 smtClean="0">
                <a:solidFill>
                  <a:schemeClr val="tx1"/>
                </a:solidFill>
              </a:rPr>
              <a:t>in colloboration with</a:t>
            </a:r>
          </a:p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chemeClr val="tx1"/>
                </a:solidFill>
              </a:rPr>
              <a:t>Marcelo Sternberg, </a:t>
            </a:r>
            <a:r>
              <a:rPr lang="en-US" sz="2400" b="1" i="1" dirty="0" smtClean="0">
                <a:solidFill>
                  <a:schemeClr val="tx1"/>
                </a:solidFill>
              </a:rPr>
              <a:t>Tel </a:t>
            </a:r>
            <a:r>
              <a:rPr lang="en-US" sz="2400" b="1" i="1" dirty="0">
                <a:solidFill>
                  <a:schemeClr val="tx1"/>
                </a:solidFill>
              </a:rPr>
              <a:t>Aviv University, </a:t>
            </a:r>
            <a:r>
              <a:rPr lang="en-US" sz="2400" b="1" i="1" dirty="0" smtClean="0">
                <a:solidFill>
                  <a:schemeClr val="tx1"/>
                </a:solidFill>
              </a:rPr>
              <a:t>Israel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solidFill>
                  <a:schemeClr val="tx1"/>
                </a:solidFill>
              </a:rPr>
              <a:t>Katja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de-CH" sz="2400" b="1" dirty="0" smtClean="0">
                <a:solidFill>
                  <a:schemeClr val="tx1"/>
                </a:solidFill>
              </a:rPr>
              <a:t>Tielbörger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de-CH" sz="2400" b="1" i="1" dirty="0" smtClean="0">
                <a:solidFill>
                  <a:schemeClr val="tx1"/>
                </a:solidFill>
              </a:rPr>
              <a:t>University of Tübingen, Germany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1" y="6273225"/>
            <a:ext cx="912055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ClimMani</a:t>
            </a:r>
            <a:r>
              <a:rPr lang="en-GB" sz="1600" b="1" dirty="0" smtClean="0"/>
              <a:t> &amp; INTERFACE Workshop, </a:t>
            </a:r>
            <a:r>
              <a:rPr lang="cs-CZ" sz="1600" b="1" dirty="0" smtClean="0"/>
              <a:t>Scaling climate change experiments</a:t>
            </a:r>
            <a:r>
              <a:rPr lang="en-US" sz="1600" b="1" dirty="0" smtClean="0"/>
              <a:t> </a:t>
            </a:r>
            <a:r>
              <a:rPr lang="cs-CZ" sz="1600" b="1" dirty="0" smtClean="0"/>
              <a:t>across space and time:</a:t>
            </a:r>
            <a:r>
              <a:rPr lang="en-US" sz="1600" b="1" dirty="0" smtClean="0"/>
              <a:t> </a:t>
            </a:r>
            <a:r>
              <a:rPr lang="cs-CZ" sz="1600" b="1" dirty="0" smtClean="0"/>
              <a:t>Challenges </a:t>
            </a:r>
            <a:r>
              <a:rPr lang="cs-CZ" sz="1600" b="1" dirty="0"/>
              <a:t>of informing large-scale </a:t>
            </a:r>
            <a:r>
              <a:rPr lang="cs-CZ" sz="1600" b="1" dirty="0" smtClean="0"/>
              <a:t>models</a:t>
            </a:r>
            <a:r>
              <a:rPr lang="en-US" sz="1600" b="1" dirty="0" smtClean="0"/>
              <a:t> </a:t>
            </a:r>
            <a:r>
              <a:rPr lang="cs-CZ" sz="1600" b="1" dirty="0" smtClean="0"/>
              <a:t>with </a:t>
            </a:r>
            <a:r>
              <a:rPr lang="cs-CZ" sz="1600" b="1" dirty="0"/>
              <a:t>small-scale </a:t>
            </a:r>
            <a:r>
              <a:rPr lang="cs-CZ" sz="1600" b="1" dirty="0" smtClean="0"/>
              <a:t>experiments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Mikulov</a:t>
            </a:r>
            <a:r>
              <a:rPr lang="en-US" sz="1600" b="1" dirty="0" smtClean="0"/>
              <a:t>, Czech Republic, June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1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438" y="956032"/>
            <a:ext cx="4451518" cy="3553088"/>
            <a:chOff x="99438" y="131292"/>
            <a:chExt cx="4451518" cy="35530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99" t="9628" r="9094" b="17823"/>
            <a:stretch/>
          </p:blipFill>
          <p:spPr bwMode="auto">
            <a:xfrm>
              <a:off x="580202" y="131292"/>
              <a:ext cx="3970754" cy="3111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54236" y="3315048"/>
              <a:ext cx="266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Observed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(</a:t>
              </a:r>
              <a:r>
                <a:rPr lang="el-GR" dirty="0" smtClean="0"/>
                <a:t>μ</a:t>
              </a:r>
              <a:r>
                <a:rPr lang="en-US" dirty="0" err="1" smtClean="0"/>
                <a:t>mol</a:t>
              </a:r>
              <a:r>
                <a:rPr lang="en-US" dirty="0" smtClean="0"/>
                <a:t> 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030166" y="1352747"/>
              <a:ext cx="2628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Predicted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(</a:t>
              </a:r>
              <a:r>
                <a:rPr lang="el-GR" dirty="0" smtClean="0"/>
                <a:t>μ</a:t>
              </a:r>
              <a:r>
                <a:rPr lang="en-US" dirty="0" err="1" smtClean="0"/>
                <a:t>mol</a:t>
              </a:r>
              <a:r>
                <a:rPr lang="en-US" dirty="0" smtClean="0"/>
                <a:t> 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67790" y="2311375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r</a:t>
              </a:r>
              <a:r>
                <a:rPr lang="en-US" sz="1600" i="1" baseline="30000" dirty="0" smtClean="0"/>
                <a:t>2</a:t>
              </a:r>
              <a:r>
                <a:rPr lang="en-US" sz="1600" dirty="0" smtClean="0"/>
                <a:t> = 0.48</a:t>
              </a:r>
              <a:endParaRPr lang="en-US" sz="1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20811" y="349258"/>
              <a:ext cx="666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dirty="0" smtClean="0"/>
                <a:t>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0956" y="3195707"/>
            <a:ext cx="4488671" cy="3553089"/>
            <a:chOff x="4550956" y="3195707"/>
            <a:chExt cx="4488671" cy="3553089"/>
          </a:xfrm>
        </p:grpSpPr>
        <p:sp>
          <p:nvSpPr>
            <p:cNvPr id="7" name="TextBox 6"/>
            <p:cNvSpPr txBox="1"/>
            <p:nvPr/>
          </p:nvSpPr>
          <p:spPr>
            <a:xfrm>
              <a:off x="5799267" y="6379464"/>
              <a:ext cx="266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Observed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(</a:t>
              </a:r>
              <a:r>
                <a:rPr lang="el-GR" dirty="0" smtClean="0"/>
                <a:t>μ</a:t>
              </a:r>
              <a:r>
                <a:rPr lang="en-US" dirty="0" err="1" smtClean="0"/>
                <a:t>mol</a:t>
              </a:r>
              <a:r>
                <a:rPr lang="en-US" dirty="0" smtClean="0"/>
                <a:t> 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597" t="6666" r="5218" b="14188"/>
            <a:stretch/>
          </p:blipFill>
          <p:spPr bwMode="auto">
            <a:xfrm>
              <a:off x="5076056" y="3195707"/>
              <a:ext cx="3963571" cy="3183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671475" y="5375791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r</a:t>
              </a:r>
              <a:r>
                <a:rPr lang="en-US" sz="1600" i="1" baseline="30000" dirty="0" smtClean="0"/>
                <a:t>2</a:t>
              </a:r>
              <a:r>
                <a:rPr lang="en-US" sz="1600" dirty="0" smtClean="0"/>
                <a:t> = 0.73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65842" y="3413674"/>
              <a:ext cx="1352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dirty="0" smtClean="0"/>
                <a:t>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, cover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421352" y="4444652"/>
              <a:ext cx="2628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Predicted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(</a:t>
              </a:r>
              <a:r>
                <a:rPr lang="el-GR" dirty="0" smtClean="0"/>
                <a:t>μ</a:t>
              </a:r>
              <a:r>
                <a:rPr lang="en-US" dirty="0" err="1" smtClean="0"/>
                <a:t>mol</a:t>
              </a:r>
              <a:r>
                <a:rPr lang="en-US" dirty="0" smtClean="0"/>
                <a:t> 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5" name="Arc 4"/>
          <p:cNvSpPr/>
          <p:nvPr/>
        </p:nvSpPr>
        <p:spPr>
          <a:xfrm>
            <a:off x="2411760" y="1772816"/>
            <a:ext cx="4686859" cy="2808312"/>
          </a:xfrm>
          <a:prstGeom prst="arc">
            <a:avLst>
              <a:gd name="adj1" fmla="val 16105215"/>
              <a:gd name="adj2" fmla="val 0"/>
            </a:avLst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D:\Pictures\Pictures\Soil resp. GLOWA\Matta veg. pics\21.03.07M\P32100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22" t="5840" r="14353" b="13970"/>
          <a:stretch/>
        </p:blipFill>
        <p:spPr bwMode="auto">
          <a:xfrm>
            <a:off x="6794740" y="1047883"/>
            <a:ext cx="1423075" cy="11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4883348"/>
            <a:ext cx="3448318" cy="163121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Vegetation cover is a factor that explains part of the inter-site and inter-treatment variation in soil respiration </a:t>
            </a:r>
            <a:r>
              <a:rPr lang="en-US" sz="2000" dirty="0" smtClean="0">
                <a:sym typeface="Symbol"/>
              </a:rPr>
              <a:t> climate change modeling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08610"/>
            <a:ext cx="860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Addition of vegetation cover as a driver of soil respiration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Prediction of ecosystem functioning with common biological and </a:t>
            </a:r>
            <a:r>
              <a:rPr lang="en-GB" b="1" dirty="0" err="1" smtClean="0">
                <a:solidFill>
                  <a:srgbClr val="1F497D"/>
                </a:solidFill>
              </a:rPr>
              <a:t>abiotic</a:t>
            </a:r>
            <a:r>
              <a:rPr lang="en-GB" b="1" dirty="0" smtClean="0">
                <a:solidFill>
                  <a:srgbClr val="1F497D"/>
                </a:solidFill>
              </a:rPr>
              <a:t> drivers?</a:t>
            </a:r>
          </a:p>
        </p:txBody>
      </p:sp>
    </p:spTree>
    <p:extLst>
      <p:ext uri="{BB962C8B-B14F-4D97-AF65-F5344CB8AC3E}">
        <p14:creationId xmlns:p14="http://schemas.microsoft.com/office/powerpoint/2010/main" val="27674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PC01003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050" y="0"/>
            <a:ext cx="91170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39752" y="6073353"/>
            <a:ext cx="197279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Talmon</a:t>
            </a:r>
            <a:r>
              <a:rPr lang="en-US" sz="1400" dirty="0"/>
              <a:t> et al. </a:t>
            </a:r>
            <a:r>
              <a:rPr lang="en-US" sz="1400" dirty="0" smtClean="0"/>
              <a:t>2011 GCB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18048" y="2437853"/>
            <a:ext cx="4707904" cy="3603377"/>
            <a:chOff x="50354" y="1844824"/>
            <a:chExt cx="4233613" cy="3240360"/>
          </a:xfrm>
        </p:grpSpPr>
        <p:sp>
          <p:nvSpPr>
            <p:cNvPr id="29" name="Rectangle 28"/>
            <p:cNvSpPr/>
            <p:nvPr/>
          </p:nvSpPr>
          <p:spPr>
            <a:xfrm>
              <a:off x="50354" y="1844824"/>
              <a:ext cx="4233613" cy="32403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3" r="10643"/>
            <a:stretch/>
          </p:blipFill>
          <p:spPr bwMode="auto">
            <a:xfrm>
              <a:off x="136079" y="1964457"/>
              <a:ext cx="4044255" cy="3027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902532" y="260648"/>
            <a:ext cx="5338936" cy="830997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What processes control carbon pools and fluxes when it gets drier?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3668" y="1352962"/>
            <a:ext cx="59766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Soil organic carbon stocks at the herbaceous </a:t>
            </a:r>
            <a:r>
              <a:rPr lang="en-US" sz="2000" b="1" dirty="0" err="1" smtClean="0"/>
              <a:t>microsite</a:t>
            </a:r>
            <a:r>
              <a:rPr lang="en-US" sz="2000" b="1" dirty="0" smtClean="0"/>
              <a:t> along the aridity gradient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0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37509" y="332655"/>
            <a:ext cx="4684762" cy="6442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0"/>
          <a:stretch/>
        </p:blipFill>
        <p:spPr bwMode="auto">
          <a:xfrm>
            <a:off x="4562768" y="298748"/>
            <a:ext cx="4533607" cy="35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 r="11508"/>
          <a:stretch/>
        </p:blipFill>
        <p:spPr bwMode="auto">
          <a:xfrm>
            <a:off x="4575448" y="3314700"/>
            <a:ext cx="4435476" cy="33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354" y="1933798"/>
            <a:ext cx="4233613" cy="3240360"/>
            <a:chOff x="50354" y="1844824"/>
            <a:chExt cx="4233613" cy="3240360"/>
          </a:xfrm>
        </p:grpSpPr>
        <p:sp>
          <p:nvSpPr>
            <p:cNvPr id="8" name="Rectangle 7"/>
            <p:cNvSpPr/>
            <p:nvPr/>
          </p:nvSpPr>
          <p:spPr>
            <a:xfrm>
              <a:off x="50354" y="1844824"/>
              <a:ext cx="4233613" cy="32403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3" r="10643"/>
            <a:stretch/>
          </p:blipFill>
          <p:spPr bwMode="auto">
            <a:xfrm>
              <a:off x="136079" y="1964457"/>
              <a:ext cx="4044255" cy="3027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Arc 17"/>
          <p:cNvSpPr/>
          <p:nvPr/>
        </p:nvSpPr>
        <p:spPr>
          <a:xfrm flipH="1">
            <a:off x="1979712" y="476672"/>
            <a:ext cx="4686859" cy="2808312"/>
          </a:xfrm>
          <a:prstGeom prst="arc">
            <a:avLst>
              <a:gd name="adj1" fmla="val 16105215"/>
              <a:gd name="adj2" fmla="val 0"/>
            </a:avLst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flipH="1" flipV="1">
            <a:off x="1979712" y="3841998"/>
            <a:ext cx="4686859" cy="2808312"/>
          </a:xfrm>
          <a:prstGeom prst="arc">
            <a:avLst>
              <a:gd name="adj1" fmla="val 16105215"/>
              <a:gd name="adj2" fmla="val 0"/>
            </a:avLst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What processes control carbon pools and fluxes when it gets drier?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2226" y="76470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loss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608400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PC010039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050" y="0"/>
            <a:ext cx="91170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547664" y="548680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81450"/>
            <a:r>
              <a:rPr lang="en-US" sz="2000" b="1" dirty="0"/>
              <a:t>Changes in plant strategies </a:t>
            </a:r>
            <a:r>
              <a:rPr lang="en-US" sz="2000" b="1" dirty="0" smtClean="0"/>
              <a:t>with increasing aridity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3975" y="1484784"/>
            <a:ext cx="9014329" cy="3500056"/>
            <a:chOff x="53975" y="2060848"/>
            <a:chExt cx="9014329" cy="3500056"/>
          </a:xfrm>
        </p:grpSpPr>
        <p:sp>
          <p:nvSpPr>
            <p:cNvPr id="5" name="Rectangle 4"/>
            <p:cNvSpPr/>
            <p:nvPr/>
          </p:nvSpPr>
          <p:spPr>
            <a:xfrm>
              <a:off x="53976" y="2060848"/>
              <a:ext cx="9014328" cy="3405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975" y="2060848"/>
              <a:ext cx="9014329" cy="3500056"/>
              <a:chOff x="53975" y="2060848"/>
              <a:chExt cx="9014329" cy="3500056"/>
            </a:xfrm>
          </p:grpSpPr>
          <p:sp>
            <p:nvSpPr>
              <p:cNvPr id="13318" name="Text Box 3"/>
              <p:cNvSpPr txBox="1">
                <a:spLocks noChangeArrowheads="1"/>
              </p:cNvSpPr>
              <p:nvPr/>
            </p:nvSpPr>
            <p:spPr bwMode="auto">
              <a:xfrm>
                <a:off x="53975" y="5179904"/>
                <a:ext cx="33210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2" tIns="45717" rIns="91432" bIns="45717">
                <a:spAutoFit/>
              </a:bodyPr>
              <a:lstStyle/>
              <a:p>
                <a:pPr algn="r" defTabSz="915988" rtl="1">
                  <a:spcBef>
                    <a:spcPct val="50000"/>
                  </a:spcBef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3976" y="2060848"/>
                <a:ext cx="9014328" cy="3414603"/>
                <a:chOff x="53976" y="959793"/>
                <a:chExt cx="9014328" cy="3414603"/>
              </a:xfrm>
            </p:grpSpPr>
            <p:sp>
              <p:nvSpPr>
                <p:cNvPr id="13323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1042948" y="3995772"/>
                  <a:ext cx="3584879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 rtl="1"/>
                  <a:r>
                    <a:rPr lang="en-US" dirty="0" smtClean="0">
                      <a:solidFill>
                        <a:prstClr val="black"/>
                      </a:solidFill>
                    </a:rPr>
                    <a:t>Mean annual precipitation (mm)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835696" y="980728"/>
                  <a:ext cx="3079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Unweighted</a:t>
                  </a:r>
                  <a:r>
                    <a:rPr lang="en-US" dirty="0" smtClean="0"/>
                    <a:t> community mean</a:t>
                  </a:r>
                  <a:endParaRPr lang="en-US" dirty="0"/>
                </a:p>
              </p:txBody>
            </p:sp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/>
                <a:srcRect t="2697" b="64368"/>
                <a:stretch/>
              </p:blipFill>
              <p:spPr bwMode="auto">
                <a:xfrm>
                  <a:off x="53976" y="959793"/>
                  <a:ext cx="9014328" cy="2711476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5675398" y="3573016"/>
                  <a:ext cx="2967885" cy="369335"/>
                  <a:chOff x="5675398" y="3717032"/>
                  <a:chExt cx="2967885" cy="369335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 bwMode="auto">
                  <a:xfrm>
                    <a:off x="6303921" y="3717034"/>
                    <a:ext cx="84131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300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 bwMode="auto">
                  <a:xfrm>
                    <a:off x="7561589" y="3717034"/>
                    <a:ext cx="1081694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780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 bwMode="auto">
                  <a:xfrm>
                    <a:off x="6999618" y="3717034"/>
                    <a:ext cx="841317" cy="36933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550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 bwMode="auto">
                  <a:xfrm>
                    <a:off x="5675398" y="3717032"/>
                    <a:ext cx="74023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90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403648" y="3573016"/>
                  <a:ext cx="2967885" cy="369335"/>
                  <a:chOff x="5675398" y="3717032"/>
                  <a:chExt cx="2967885" cy="369335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 bwMode="auto">
                  <a:xfrm>
                    <a:off x="6303921" y="3717034"/>
                    <a:ext cx="84131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300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 bwMode="auto">
                  <a:xfrm>
                    <a:off x="7561589" y="3717034"/>
                    <a:ext cx="1081694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780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 bwMode="auto">
                  <a:xfrm>
                    <a:off x="6999618" y="3717034"/>
                    <a:ext cx="841317" cy="36933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550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 bwMode="auto">
                  <a:xfrm>
                    <a:off x="5675398" y="3717032"/>
                    <a:ext cx="74023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 rtl="1">
                      <a:defRPr/>
                    </a:pPr>
                    <a:r>
                      <a:rPr lang="en-US" dirty="0" smtClean="0">
                        <a:solidFill>
                          <a:prstClr val="black"/>
                        </a:solidFill>
                        <a:ea typeface="ＭＳ Ｐゴシック" pitchFamily="16" charset="-128"/>
                      </a:rPr>
                      <a:t>90</a:t>
                    </a:r>
                    <a:endParaRPr lang="en-US" dirty="0">
                      <a:solidFill>
                        <a:prstClr val="black"/>
                      </a:solidFill>
                      <a:ea typeface="ＭＳ Ｐゴシック" pitchFamily="16" charset="-128"/>
                    </a:endParaRPr>
                  </a:p>
                </p:txBody>
              </p:sp>
            </p:grpSp>
            <p:sp>
              <p:nvSpPr>
                <p:cNvPr id="2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5307601" y="4005064"/>
                  <a:ext cx="3584879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 rtl="1"/>
                  <a:r>
                    <a:rPr lang="en-US" dirty="0" smtClean="0">
                      <a:solidFill>
                        <a:prstClr val="black"/>
                      </a:solidFill>
                    </a:rPr>
                    <a:t>Mean annual precipitation (mm)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" name="TextBox 7"/>
          <p:cNvSpPr txBox="1"/>
          <p:nvPr/>
        </p:nvSpPr>
        <p:spPr>
          <a:xfrm>
            <a:off x="53976" y="4918620"/>
            <a:ext cx="1597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Sternberg &amp; </a:t>
            </a:r>
            <a:r>
              <a:rPr lang="en-US" sz="1400" dirty="0" err="1" smtClean="0"/>
              <a:t>Lebrija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What processes control carbon pools and fluxes when it gets drier?</a:t>
            </a:r>
          </a:p>
        </p:txBody>
      </p:sp>
    </p:spTree>
    <p:extLst>
      <p:ext uri="{BB962C8B-B14F-4D97-AF65-F5344CB8AC3E}">
        <p14:creationId xmlns:p14="http://schemas.microsoft.com/office/powerpoint/2010/main" val="3883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47664" y="448930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81450"/>
            <a:r>
              <a:rPr lang="en-US" sz="2000" b="1" dirty="0" smtClean="0"/>
              <a:t>Alternative drivers of litter decay in the dry season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What processes control carbon pools and fluxes when it gets drier?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0" t="8736"/>
          <a:stretch>
            <a:fillRect/>
          </a:stretch>
        </p:blipFill>
        <p:spPr bwMode="auto">
          <a:xfrm>
            <a:off x="395536" y="2619574"/>
            <a:ext cx="6408638" cy="4188791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804248" y="6237312"/>
            <a:ext cx="1917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Dirks et al. 2010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GCB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4161308" y="1024994"/>
            <a:ext cx="1046936" cy="1418253"/>
            <a:chOff x="3707904" y="4077072"/>
            <a:chExt cx="1797050" cy="2434062"/>
          </a:xfrm>
        </p:grpSpPr>
        <p:pic>
          <p:nvPicPr>
            <p:cNvPr id="19" name="Picture 6" descr="C:\Users\Jose\AppData\Local\Microsoft\Windows\Temporary Internet Files\Content.IE5\DU3M6CBA\MC90044185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4077072"/>
              <a:ext cx="179705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4215136" y="5877272"/>
              <a:ext cx="1059890" cy="63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Dew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5796135" y="880978"/>
            <a:ext cx="1443024" cy="1862982"/>
            <a:chOff x="6156176" y="3789040"/>
            <a:chExt cx="2475692" cy="3197581"/>
          </a:xfrm>
        </p:grpSpPr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6156176" y="5877273"/>
              <a:ext cx="2475692" cy="110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Water </a:t>
              </a:r>
              <a:r>
                <a:rPr kumimoji="0" lang="en-GB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vapor</a:t>
              </a: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 saturation</a:t>
              </a:r>
            </a:p>
          </p:txBody>
        </p:sp>
        <p:pic>
          <p:nvPicPr>
            <p:cNvPr id="23" name="Picture 8" descr="C:\Users\Jose\AppData\Local\Microsoft\Windows\Temporary Internet Files\Content.IE5\DU3M6CBA\MC900438408[1].jpg"/>
            <p:cNvPicPr>
              <a:picLocks noChangeAspect="1" noChangeArrowheads="1"/>
            </p:cNvPicPr>
            <p:nvPr/>
          </p:nvPicPr>
          <p:blipFill>
            <a:blip r:embed="rId4" cstate="print"/>
            <a:srcRect r="34904" b="45697"/>
            <a:stretch>
              <a:fillRect/>
            </a:stretch>
          </p:blipFill>
          <p:spPr bwMode="auto">
            <a:xfrm>
              <a:off x="6290911" y="3789040"/>
              <a:ext cx="1728192" cy="2034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1979712" y="952986"/>
            <a:ext cx="1593706" cy="1521460"/>
            <a:chOff x="1979712" y="1052736"/>
            <a:chExt cx="1593706" cy="1521460"/>
          </a:xfrm>
        </p:grpSpPr>
        <p:pic>
          <p:nvPicPr>
            <p:cNvPr id="24" name="Picture 6" descr="C:\Documents and Settings\user\Local Settings\Temporary Internet Files\Content.IE5\GPRC3X20\MC90038935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093" y="1052736"/>
              <a:ext cx="1062945" cy="104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18"/>
            <p:cNvSpPr txBox="1">
              <a:spLocks noChangeArrowheads="1"/>
            </p:cNvSpPr>
            <p:nvPr/>
          </p:nvSpPr>
          <p:spPr bwMode="auto">
            <a:xfrm>
              <a:off x="1979712" y="2204864"/>
              <a:ext cx="15937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Solar radiation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3997" y="613137"/>
            <a:ext cx="8036007" cy="1015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To what extent is soil respiration along the aridity gradient directly </a:t>
            </a:r>
            <a:r>
              <a:rPr lang="en-US" sz="2000" b="1" dirty="0"/>
              <a:t>controlled </a:t>
            </a:r>
            <a:r>
              <a:rPr lang="en-US" sz="2000" b="1" dirty="0" smtClean="0"/>
              <a:t>by </a:t>
            </a:r>
            <a:r>
              <a:rPr lang="en-US" sz="2000" b="1" dirty="0"/>
              <a:t>changes in climatic </a:t>
            </a:r>
            <a:r>
              <a:rPr lang="en-US" sz="2000" b="1" dirty="0" smtClean="0"/>
              <a:t>variables and indirectly controlled by </a:t>
            </a:r>
            <a:r>
              <a:rPr lang="en-US" sz="2000" b="1" dirty="0"/>
              <a:t>shifts in shrub </a:t>
            </a:r>
            <a:r>
              <a:rPr lang="en-US" sz="2000" b="1" dirty="0" smtClean="0"/>
              <a:t>cover?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6948264" y="3777183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9845" y="2376748"/>
            <a:ext cx="5542385" cy="3726061"/>
            <a:chOff x="697606" y="2886074"/>
            <a:chExt cx="5542385" cy="372606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9" t="10114" r="3317" b="7068"/>
            <a:stretch/>
          </p:blipFill>
          <p:spPr bwMode="auto">
            <a:xfrm>
              <a:off x="697606" y="2886074"/>
              <a:ext cx="5542385" cy="37260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 descr="D:\Pictures\Pictures\Soil resp. GLOWA\matta\PC01004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949" r="29913"/>
            <a:stretch/>
          </p:blipFill>
          <p:spPr bwMode="auto">
            <a:xfrm>
              <a:off x="4328982" y="4749104"/>
              <a:ext cx="839577" cy="82001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Pictures\Pictures\Soil resp. GLOWA\matta\PC29001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198" b="44159"/>
            <a:stretch/>
          </p:blipFill>
          <p:spPr bwMode="auto">
            <a:xfrm>
              <a:off x="2082256" y="3471943"/>
              <a:ext cx="720080" cy="7491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463701" y="1810197"/>
            <a:ext cx="2129022" cy="4859163"/>
            <a:chOff x="6463701" y="1810197"/>
            <a:chExt cx="2129022" cy="4859163"/>
          </a:xfrm>
        </p:grpSpPr>
        <p:pic>
          <p:nvPicPr>
            <p:cNvPr id="22" name="Picture 12" descr="MAT31-1-02general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701" y="3070577"/>
              <a:ext cx="2129022" cy="120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DSCN32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701" y="1810197"/>
              <a:ext cx="2129022" cy="127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DSCN269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701" y="4262692"/>
              <a:ext cx="2129022" cy="126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8" descr="DSCN262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"/>
            <a:stretch/>
          </p:blipFill>
          <p:spPr bwMode="auto">
            <a:xfrm>
              <a:off x="6463701" y="5520229"/>
              <a:ext cx="2129022" cy="114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What processes control carbon pools and fluxes when it gets drier?</a:t>
            </a:r>
          </a:p>
        </p:txBody>
      </p:sp>
    </p:spTree>
    <p:extLst>
      <p:ext uri="{BB962C8B-B14F-4D97-AF65-F5344CB8AC3E}">
        <p14:creationId xmlns:p14="http://schemas.microsoft.com/office/powerpoint/2010/main" val="235588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" y="2343411"/>
            <a:ext cx="6340320" cy="44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49" r="20976" b="89022"/>
          <a:stretch/>
        </p:blipFill>
        <p:spPr bwMode="auto">
          <a:xfrm>
            <a:off x="5580112" y="3324694"/>
            <a:ext cx="3453399" cy="4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97652" y="2882945"/>
            <a:ext cx="1080120" cy="864096"/>
            <a:chOff x="5004048" y="3006476"/>
            <a:chExt cx="1080120" cy="864096"/>
          </a:xfrm>
        </p:grpSpPr>
        <p:sp>
          <p:nvSpPr>
            <p:cNvPr id="7" name="Arc 6"/>
            <p:cNvSpPr/>
            <p:nvPr/>
          </p:nvSpPr>
          <p:spPr>
            <a:xfrm flipH="1">
              <a:off x="5004048" y="3006476"/>
              <a:ext cx="1080120" cy="864096"/>
            </a:xfrm>
            <a:prstGeom prst="arc">
              <a:avLst>
                <a:gd name="adj1" fmla="val 10747568"/>
                <a:gd name="adj2" fmla="val 0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5436096" y="3115917"/>
              <a:ext cx="648072" cy="656456"/>
            </a:xfrm>
            <a:prstGeom prst="arc">
              <a:avLst>
                <a:gd name="adj1" fmla="val 10747568"/>
                <a:gd name="adj2" fmla="val 21403880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45524" y="3377477"/>
            <a:ext cx="1080120" cy="864096"/>
            <a:chOff x="5004048" y="3006476"/>
            <a:chExt cx="1080120" cy="864096"/>
          </a:xfrm>
        </p:grpSpPr>
        <p:sp>
          <p:nvSpPr>
            <p:cNvPr id="20" name="Arc 19"/>
            <p:cNvSpPr/>
            <p:nvPr/>
          </p:nvSpPr>
          <p:spPr>
            <a:xfrm flipH="1">
              <a:off x="5004048" y="3006476"/>
              <a:ext cx="1080120" cy="864096"/>
            </a:xfrm>
            <a:prstGeom prst="arc">
              <a:avLst>
                <a:gd name="adj1" fmla="val 14442820"/>
                <a:gd name="adj2" fmla="val 0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flipH="1">
              <a:off x="5436096" y="3115917"/>
              <a:ext cx="648072" cy="656456"/>
            </a:xfrm>
            <a:prstGeom prst="arc">
              <a:avLst>
                <a:gd name="adj1" fmla="val 16064956"/>
                <a:gd name="adj2" fmla="val 21403880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37412" y="4121113"/>
            <a:ext cx="1080120" cy="1869003"/>
            <a:chOff x="5004048" y="3115917"/>
            <a:chExt cx="1080120" cy="656456"/>
          </a:xfrm>
        </p:grpSpPr>
        <p:sp>
          <p:nvSpPr>
            <p:cNvPr id="23" name="Arc 22"/>
            <p:cNvSpPr/>
            <p:nvPr/>
          </p:nvSpPr>
          <p:spPr>
            <a:xfrm flipH="1">
              <a:off x="5004048" y="3115917"/>
              <a:ext cx="1080120" cy="624016"/>
            </a:xfrm>
            <a:prstGeom prst="arc">
              <a:avLst>
                <a:gd name="adj1" fmla="val 16212561"/>
                <a:gd name="adj2" fmla="val 0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flipH="1">
              <a:off x="5436096" y="3115917"/>
              <a:ext cx="648072" cy="656456"/>
            </a:xfrm>
            <a:prstGeom prst="arc">
              <a:avLst>
                <a:gd name="adj1" fmla="val 16551498"/>
                <a:gd name="adj2" fmla="val 21403880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5536" y="1226079"/>
            <a:ext cx="8506012" cy="1270017"/>
            <a:chOff x="395536" y="1451849"/>
            <a:chExt cx="8506012" cy="1270017"/>
          </a:xfrm>
        </p:grpSpPr>
        <p:pic>
          <p:nvPicPr>
            <p:cNvPr id="26" name="Picture 25" descr="MAT31-1-02general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862" y="1451849"/>
              <a:ext cx="2129022" cy="127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DSCN32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526" y="1451849"/>
              <a:ext cx="2129022" cy="127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DSCN26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199" y="1453271"/>
              <a:ext cx="2129022" cy="126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DSCN262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"/>
            <a:stretch/>
          </p:blipFill>
          <p:spPr bwMode="auto">
            <a:xfrm>
              <a:off x="395536" y="1453271"/>
              <a:ext cx="2129022" cy="126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037046" y="783696"/>
            <a:ext cx="7513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13%	 	      35%		</a:t>
            </a:r>
            <a:r>
              <a:rPr lang="en-US" sz="2000" b="1" dirty="0"/>
              <a:t> </a:t>
            </a:r>
            <a:r>
              <a:rPr lang="en-US" sz="2000" b="1" dirty="0" smtClean="0"/>
              <a:t>            55%		   75%</a:t>
            </a:r>
            <a:endParaRPr lang="en-US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395536" y="404664"/>
            <a:ext cx="1453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Shrub </a:t>
            </a:r>
            <a:r>
              <a:rPr lang="en-US" sz="2000" b="1" dirty="0" smtClean="0">
                <a:solidFill>
                  <a:prstClr val="black"/>
                </a:solidFill>
              </a:rPr>
              <a:t>cover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45030" y="3408329"/>
            <a:ext cx="855315" cy="332823"/>
            <a:chOff x="3445030" y="3408329"/>
            <a:chExt cx="855315" cy="332823"/>
          </a:xfrm>
        </p:grpSpPr>
        <p:sp>
          <p:nvSpPr>
            <p:cNvPr id="13" name="TextBox 12"/>
            <p:cNvSpPr txBox="1"/>
            <p:nvPr/>
          </p:nvSpPr>
          <p:spPr>
            <a:xfrm>
              <a:off x="3881961" y="3494931"/>
              <a:ext cx="4183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-15%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45030" y="3408329"/>
              <a:ext cx="4183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-12%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18599" y="3950652"/>
            <a:ext cx="853876" cy="286158"/>
            <a:chOff x="2318599" y="3950652"/>
            <a:chExt cx="853876" cy="286158"/>
          </a:xfrm>
        </p:grpSpPr>
        <p:sp>
          <p:nvSpPr>
            <p:cNvPr id="35" name="TextBox 34"/>
            <p:cNvSpPr txBox="1"/>
            <p:nvPr/>
          </p:nvSpPr>
          <p:spPr>
            <a:xfrm>
              <a:off x="2754091" y="3990589"/>
              <a:ext cx="4183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-21%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18599" y="3950652"/>
              <a:ext cx="4183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-20%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2983" y="5093718"/>
            <a:ext cx="850432" cy="321309"/>
            <a:chOff x="1332983" y="5093718"/>
            <a:chExt cx="850432" cy="321309"/>
          </a:xfrm>
        </p:grpSpPr>
        <p:sp>
          <p:nvSpPr>
            <p:cNvPr id="37" name="TextBox 36"/>
            <p:cNvSpPr txBox="1"/>
            <p:nvPr/>
          </p:nvSpPr>
          <p:spPr>
            <a:xfrm>
              <a:off x="1332983" y="5093718"/>
              <a:ext cx="4183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-60%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65031" y="5168806"/>
              <a:ext cx="4183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-64%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What processes control carbon pools and fluxes when it gets drier?</a:t>
            </a:r>
          </a:p>
        </p:txBody>
      </p:sp>
    </p:spTree>
    <p:extLst>
      <p:ext uri="{BB962C8B-B14F-4D97-AF65-F5344CB8AC3E}">
        <p14:creationId xmlns:p14="http://schemas.microsoft.com/office/powerpoint/2010/main" val="22998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5616" y="1268760"/>
            <a:ext cx="6912768" cy="5472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28384" y="62181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Kigel</a:t>
            </a:r>
            <a:r>
              <a:rPr lang="en-US" sz="1400" dirty="0" smtClean="0"/>
              <a:t> &amp; </a:t>
            </a:r>
            <a:r>
              <a:rPr lang="en-US" sz="1400" dirty="0" err="1" smtClean="0"/>
              <a:t>Konsens</a:t>
            </a:r>
            <a:endParaRPr lang="en-US" sz="14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6"/>
          <a:stretch/>
        </p:blipFill>
        <p:spPr bwMode="auto">
          <a:xfrm>
            <a:off x="1294681" y="1432868"/>
            <a:ext cx="6582494" cy="51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6"/>
          <a:stretch/>
        </p:blipFill>
        <p:spPr bwMode="auto">
          <a:xfrm>
            <a:off x="1294681" y="1432868"/>
            <a:ext cx="6582494" cy="51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1438" y="44450"/>
            <a:ext cx="8964612" cy="954107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Do climate-change experiments reveal tipping points in ecosystem structure and functioning?</a:t>
            </a:r>
          </a:p>
        </p:txBody>
      </p:sp>
    </p:spTree>
    <p:extLst>
      <p:ext uri="{BB962C8B-B14F-4D97-AF65-F5344CB8AC3E}">
        <p14:creationId xmlns:p14="http://schemas.microsoft.com/office/powerpoint/2010/main" val="15137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908720"/>
            <a:ext cx="6912768" cy="5472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Do climate-change experiments reveal tipping points in ecosystem structure and functioning?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8384" y="58391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Sternberg &amp; </a:t>
            </a:r>
            <a:r>
              <a:rPr lang="en-US" sz="1400" dirty="0" err="1" smtClean="0"/>
              <a:t>Navon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0"/>
          <a:stretch/>
        </p:blipFill>
        <p:spPr bwMode="auto">
          <a:xfrm>
            <a:off x="1277979" y="1066974"/>
            <a:ext cx="6587339" cy="51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0"/>
          <a:stretch/>
        </p:blipFill>
        <p:spPr bwMode="auto">
          <a:xfrm>
            <a:off x="1277979" y="1066974"/>
            <a:ext cx="6587339" cy="51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130" y="1412776"/>
            <a:ext cx="48958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27" y="1172394"/>
            <a:ext cx="3714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682" y="2060848"/>
            <a:ext cx="2190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9082" y="5661248"/>
            <a:ext cx="36734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Talmon</a:t>
            </a:r>
            <a:r>
              <a:rPr lang="en-US" sz="1400" dirty="0"/>
              <a:t> et al. </a:t>
            </a:r>
            <a:r>
              <a:rPr lang="en-US" sz="1400" dirty="0" smtClean="0"/>
              <a:t>2011 GCB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Do climate-change experiments reveal tipping points in ecosystem structure and functioning?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580401" cy="321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9447" y="1588730"/>
            <a:ext cx="4605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Climate anomalies, Europe, summer 2003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785519"/>
            <a:ext cx="187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Ciais</a:t>
            </a:r>
            <a:r>
              <a:rPr lang="en-GB" sz="1400" dirty="0" smtClean="0"/>
              <a:t> et al. 2005 Nature</a:t>
            </a:r>
            <a:endParaRPr lang="en-GB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27684" y="332656"/>
            <a:ext cx="5688632" cy="954107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Climate extremes in systems not adapted to those extremes</a:t>
            </a:r>
            <a:endParaRPr lang="en-US" sz="28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1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7577138" y="901700"/>
            <a:ext cx="2270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376" tIns="58188" rIns="116376" bIns="58188" anchor="ctr" anchorCtr="1">
            <a:spAutoFit/>
          </a:bodyPr>
          <a:lstStyle/>
          <a:p>
            <a:pPr defTabSz="1163638"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611560" y="869811"/>
            <a:ext cx="79208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Rainfall manipulations had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significant effect on species diversity at  the semiarid site (same for the Mediterranean site)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7165577" y="6538738"/>
            <a:ext cx="31670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</a:rPr>
              <a:t>Kigel et al., unpublished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0" y="1988840"/>
          <a:ext cx="4536520" cy="382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27984" y="1988840"/>
          <a:ext cx="45885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67944" y="580526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Year</a:t>
            </a:r>
            <a:endParaRPr lang="he-IL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273098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Year ***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Treatment NS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T x Y *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273098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Year ***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Treatment NS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T x Y *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Do climate-change experiments reveal tipping points in ecosystem structure and functioning?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6" name="Text Box 575"/>
          <p:cNvSpPr txBox="1">
            <a:spLocks noChangeArrowheads="1"/>
          </p:cNvSpPr>
          <p:nvPr/>
        </p:nvSpPr>
        <p:spPr bwMode="auto">
          <a:xfrm rot="-5400000">
            <a:off x="-934243" y="1975643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Species richness</a:t>
            </a:r>
          </a:p>
        </p:txBody>
      </p:sp>
      <p:sp>
        <p:nvSpPr>
          <p:cNvPr id="16957" name="AutoShape 576"/>
          <p:cNvSpPr>
            <a:spLocks noChangeAspect="1" noChangeArrowheads="1" noTextEdit="1"/>
          </p:cNvSpPr>
          <p:nvPr/>
        </p:nvSpPr>
        <p:spPr bwMode="auto">
          <a:xfrm>
            <a:off x="2603500" y="3741738"/>
            <a:ext cx="405606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7246" name="Text Box 865"/>
          <p:cNvSpPr txBox="1">
            <a:spLocks noChangeArrowheads="1"/>
          </p:cNvSpPr>
          <p:nvPr/>
        </p:nvSpPr>
        <p:spPr bwMode="auto">
          <a:xfrm rot="-5400000">
            <a:off x="844079" y="4924674"/>
            <a:ext cx="249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Species evenness (J’)</a:t>
            </a:r>
          </a:p>
        </p:txBody>
      </p:sp>
      <p:grpSp>
        <p:nvGrpSpPr>
          <p:cNvPr id="2" name="Group 867"/>
          <p:cNvGrpSpPr>
            <a:grpSpLocks/>
          </p:cNvGrpSpPr>
          <p:nvPr/>
        </p:nvGrpSpPr>
        <p:grpSpPr bwMode="auto">
          <a:xfrm>
            <a:off x="215900" y="4148138"/>
            <a:ext cx="1763713" cy="1296987"/>
            <a:chOff x="91" y="2432"/>
            <a:chExt cx="1111" cy="817"/>
          </a:xfrm>
        </p:grpSpPr>
        <p:sp>
          <p:nvSpPr>
            <p:cNvPr id="17253" name="Rectangle 868"/>
            <p:cNvSpPr>
              <a:spLocks noChangeArrowheads="1"/>
            </p:cNvSpPr>
            <p:nvPr/>
          </p:nvSpPr>
          <p:spPr bwMode="auto">
            <a:xfrm>
              <a:off x="91" y="2432"/>
              <a:ext cx="975" cy="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254" name="Line 869"/>
            <p:cNvSpPr>
              <a:spLocks noChangeShapeType="1"/>
            </p:cNvSpPr>
            <p:nvPr/>
          </p:nvSpPr>
          <p:spPr bwMode="auto">
            <a:xfrm>
              <a:off x="158" y="2840"/>
              <a:ext cx="227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255" name="Text Box 870"/>
            <p:cNvSpPr txBox="1">
              <a:spLocks noChangeArrowheads="1"/>
            </p:cNvSpPr>
            <p:nvPr/>
          </p:nvSpPr>
          <p:spPr bwMode="auto">
            <a:xfrm>
              <a:off x="476" y="2750"/>
              <a:ext cx="7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Mediter.</a:t>
              </a:r>
            </a:p>
          </p:txBody>
        </p:sp>
        <p:sp>
          <p:nvSpPr>
            <p:cNvPr id="17256" name="Line 871"/>
            <p:cNvSpPr>
              <a:spLocks noChangeShapeType="1"/>
            </p:cNvSpPr>
            <p:nvPr/>
          </p:nvSpPr>
          <p:spPr bwMode="auto">
            <a:xfrm>
              <a:off x="158" y="2568"/>
              <a:ext cx="22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257" name="Text Box 872"/>
            <p:cNvSpPr txBox="1">
              <a:spLocks noChangeArrowheads="1"/>
            </p:cNvSpPr>
            <p:nvPr/>
          </p:nvSpPr>
          <p:spPr bwMode="auto">
            <a:xfrm>
              <a:off x="476" y="2478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arid</a:t>
              </a:r>
            </a:p>
          </p:txBody>
        </p:sp>
        <p:sp>
          <p:nvSpPr>
            <p:cNvPr id="17258" name="Line 873"/>
            <p:cNvSpPr>
              <a:spLocks noChangeShapeType="1"/>
            </p:cNvSpPr>
            <p:nvPr/>
          </p:nvSpPr>
          <p:spPr bwMode="auto">
            <a:xfrm>
              <a:off x="158" y="297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259" name="Text Box 874"/>
            <p:cNvSpPr txBox="1">
              <a:spLocks noChangeArrowheads="1"/>
            </p:cNvSpPr>
            <p:nvPr/>
          </p:nvSpPr>
          <p:spPr bwMode="auto">
            <a:xfrm>
              <a:off x="476" y="2886"/>
              <a:ext cx="7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mesic Mediter.</a:t>
              </a:r>
            </a:p>
          </p:txBody>
        </p:sp>
        <p:sp>
          <p:nvSpPr>
            <p:cNvPr id="17260" name="Line 875"/>
            <p:cNvSpPr>
              <a:spLocks noChangeShapeType="1"/>
            </p:cNvSpPr>
            <p:nvPr/>
          </p:nvSpPr>
          <p:spPr bwMode="auto">
            <a:xfrm>
              <a:off x="158" y="2704"/>
              <a:ext cx="22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261" name="Text Box 876"/>
            <p:cNvSpPr txBox="1">
              <a:spLocks noChangeArrowheads="1"/>
            </p:cNvSpPr>
            <p:nvPr/>
          </p:nvSpPr>
          <p:spPr bwMode="auto">
            <a:xfrm>
              <a:off x="476" y="2614"/>
              <a:ext cx="7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semiarid</a:t>
              </a:r>
            </a:p>
          </p:txBody>
        </p:sp>
      </p:grpSp>
      <p:graphicFrame>
        <p:nvGraphicFramePr>
          <p:cNvPr id="878" name="Chart 877"/>
          <p:cNvGraphicFramePr>
            <a:graphicFrameLocks/>
          </p:cNvGraphicFramePr>
          <p:nvPr/>
        </p:nvGraphicFramePr>
        <p:xfrm>
          <a:off x="323528" y="908720"/>
          <a:ext cx="4248472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50" name="Text Box 878"/>
          <p:cNvSpPr txBox="1">
            <a:spLocks noChangeArrowheads="1"/>
          </p:cNvSpPr>
          <p:nvPr/>
        </p:nvSpPr>
        <p:spPr bwMode="auto">
          <a:xfrm>
            <a:off x="3204914" y="1125538"/>
            <a:ext cx="935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Station ***       Year ***          </a:t>
            </a:r>
            <a:r>
              <a:rPr lang="en-US" sz="1000" dirty="0" smtClean="0">
                <a:solidFill>
                  <a:srgbClr val="000000"/>
                </a:solidFill>
              </a:rPr>
              <a:t>S x Y </a:t>
            </a:r>
            <a:r>
              <a:rPr lang="en-US" sz="1000" dirty="0">
                <a:solidFill>
                  <a:srgbClr val="000000"/>
                </a:solidFill>
              </a:rPr>
              <a:t>*** </a:t>
            </a:r>
          </a:p>
        </p:txBody>
      </p:sp>
      <p:graphicFrame>
        <p:nvGraphicFramePr>
          <p:cNvPr id="880" name="Chart 879"/>
          <p:cNvGraphicFramePr>
            <a:graphicFrameLocks/>
          </p:cNvGraphicFramePr>
          <p:nvPr/>
        </p:nvGraphicFramePr>
        <p:xfrm>
          <a:off x="4860032" y="908720"/>
          <a:ext cx="41399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1" name="Text Box 878"/>
          <p:cNvSpPr txBox="1">
            <a:spLocks noChangeArrowheads="1"/>
          </p:cNvSpPr>
          <p:nvPr/>
        </p:nvSpPr>
        <p:spPr bwMode="auto">
          <a:xfrm>
            <a:off x="7380312" y="1124744"/>
            <a:ext cx="935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Station ***       Year ***          </a:t>
            </a:r>
            <a:r>
              <a:rPr lang="en-US" sz="1000" dirty="0" smtClean="0">
                <a:solidFill>
                  <a:srgbClr val="000000"/>
                </a:solidFill>
              </a:rPr>
              <a:t>S x Y ** 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12" name="Chart 311"/>
          <p:cNvGraphicFramePr>
            <a:graphicFrameLocks/>
          </p:cNvGraphicFramePr>
          <p:nvPr/>
        </p:nvGraphicFramePr>
        <p:xfrm>
          <a:off x="2267744" y="3789040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252" name="Text Box 880"/>
          <p:cNvSpPr txBox="1">
            <a:spLocks noChangeArrowheads="1"/>
          </p:cNvSpPr>
          <p:nvPr/>
        </p:nvSpPr>
        <p:spPr bwMode="auto">
          <a:xfrm>
            <a:off x="5580112" y="5445224"/>
            <a:ext cx="935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Station ***       Year ***          </a:t>
            </a:r>
            <a:r>
              <a:rPr lang="en-US" sz="1000" dirty="0" err="1">
                <a:solidFill>
                  <a:srgbClr val="000000"/>
                </a:solidFill>
              </a:rPr>
              <a:t>SxY</a:t>
            </a:r>
            <a:r>
              <a:rPr lang="en-US" sz="1000" dirty="0">
                <a:solidFill>
                  <a:srgbClr val="000000"/>
                </a:solidFill>
              </a:rPr>
              <a:t> ** </a:t>
            </a:r>
          </a:p>
        </p:txBody>
      </p:sp>
      <p:sp>
        <p:nvSpPr>
          <p:cNvPr id="16671" name="Text Box 290"/>
          <p:cNvSpPr txBox="1">
            <a:spLocks noChangeArrowheads="1"/>
          </p:cNvSpPr>
          <p:nvPr/>
        </p:nvSpPr>
        <p:spPr bwMode="auto">
          <a:xfrm rot="-5400000">
            <a:off x="3560440" y="1936751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Species diversity (H’)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Do climate-change experiments reveal tipping points in ecosystem structure and functioning?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11560" y="404664"/>
            <a:ext cx="79208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Species diversity along the aridity gradient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6" grpId="0"/>
      <p:bldGraphic spid="880" grpId="0">
        <p:bldAsOne/>
      </p:bldGraphic>
      <p:bldP spid="881" grpId="0"/>
      <p:bldGraphic spid="312" grpId="0">
        <p:bldAsOne/>
      </p:bldGraphic>
      <p:bldP spid="17252" grpId="0"/>
      <p:bldP spid="166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SC_178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3658" y="188640"/>
            <a:ext cx="6156684" cy="954107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1F497D"/>
                </a:solidFill>
              </a:rPr>
              <a:t>What can we learn from climate-extremes studies in </a:t>
            </a:r>
            <a:r>
              <a:rPr lang="en-US" sz="2800" b="1" dirty="0" err="1" smtClean="0">
                <a:solidFill>
                  <a:srgbClr val="1F497D"/>
                </a:solidFill>
              </a:rPr>
              <a:t>drylands</a:t>
            </a:r>
            <a:r>
              <a:rPr lang="en-US" sz="2800" b="1" dirty="0" smtClean="0">
                <a:solidFill>
                  <a:srgbClr val="1F497D"/>
                </a:solidFill>
              </a:rPr>
              <a:t>?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120" y="4941168"/>
            <a:ext cx="9053761" cy="1584176"/>
            <a:chOff x="104404" y="4941168"/>
            <a:chExt cx="9053761" cy="1584176"/>
          </a:xfrm>
        </p:grpSpPr>
        <p:sp>
          <p:nvSpPr>
            <p:cNvPr id="3" name="Rectangle 2"/>
            <p:cNvSpPr/>
            <p:nvPr/>
          </p:nvSpPr>
          <p:spPr>
            <a:xfrm>
              <a:off x="164654" y="4941168"/>
              <a:ext cx="8979346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404" y="6093296"/>
              <a:ext cx="9053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 smtClean="0">
                  <a:cs typeface="Arial" pitchFamily="34" charset="0"/>
                </a:rPr>
                <a:t>soil respiration;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 smtClean="0"/>
                <a:t> = soil temperature;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/>
                <a:t> = soil moisture;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PPFD</a:t>
              </a:r>
              <a:r>
                <a:rPr lang="en-US" dirty="0" smtClean="0"/>
                <a:t> = photon flux density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79512" y="5060360"/>
              <a:ext cx="8640960" cy="997167"/>
              <a:chOff x="251520" y="5060360"/>
              <a:chExt cx="8640960" cy="99716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057400" y="5060360"/>
                <a:ext cx="4967848" cy="508635"/>
                <a:chOff x="1888664" y="5043204"/>
                <a:chExt cx="4967848" cy="508635"/>
              </a:xfrm>
            </p:grpSpPr>
            <p:pic>
              <p:nvPicPr>
                <p:cNvPr id="8195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712" y="5154646"/>
                  <a:ext cx="48768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84493"/>
                <a:stretch/>
              </p:blipFill>
              <p:spPr bwMode="auto">
                <a:xfrm>
                  <a:off x="1888664" y="5043204"/>
                  <a:ext cx="451088" cy="5086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2057400" y="5512653"/>
                <a:ext cx="6835080" cy="508635"/>
                <a:chOff x="1099245" y="5712871"/>
                <a:chExt cx="6835080" cy="508635"/>
              </a:xfrm>
            </p:grpSpPr>
            <p:pic>
              <p:nvPicPr>
                <p:cNvPr id="8197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9675" y="5805264"/>
                  <a:ext cx="6724650" cy="323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84493"/>
                <a:stretch/>
              </p:blipFill>
              <p:spPr bwMode="auto">
                <a:xfrm>
                  <a:off x="1099245" y="5712871"/>
                  <a:ext cx="451088" cy="5086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251520" y="5549695"/>
                <a:ext cx="1915653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Moist season:</a:t>
                </a:r>
                <a:endParaRPr lang="en-US" sz="2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520" y="5091538"/>
                <a:ext cx="1638462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Dry season:</a:t>
                </a:r>
                <a:endParaRPr lang="en-US" sz="24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5496" y="1412776"/>
            <a:ext cx="9051354" cy="3384376"/>
            <a:chOff x="35496" y="1412776"/>
            <a:chExt cx="9051354" cy="3384376"/>
          </a:xfrm>
        </p:grpSpPr>
        <p:grpSp>
          <p:nvGrpSpPr>
            <p:cNvPr id="2" name="Group 1"/>
            <p:cNvGrpSpPr/>
            <p:nvPr/>
          </p:nvGrpSpPr>
          <p:grpSpPr>
            <a:xfrm>
              <a:off x="57150" y="1412776"/>
              <a:ext cx="9029700" cy="3371850"/>
              <a:chOff x="57150" y="1743075"/>
              <a:chExt cx="9029700" cy="337185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1743075"/>
                <a:ext cx="9029700" cy="337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 rot="16200000">
                <a:off x="410605" y="3576998"/>
                <a:ext cx="4315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/>
                  <a:t>R</a:t>
                </a:r>
                <a:r>
                  <a:rPr lang="en-US" sz="2400" i="1" baseline="-25000" dirty="0" err="1" smtClean="0"/>
                  <a:t>s</a:t>
                </a:r>
                <a:endParaRPr lang="en-US" sz="2400" i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5496" y="4489375"/>
              <a:ext cx="2079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 smtClean="0"/>
                <a:t>Grünzweig et al. 2009 JGR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95375" y="764704"/>
            <a:ext cx="6953250" cy="4257675"/>
            <a:chOff x="1547664" y="633909"/>
            <a:chExt cx="6953250" cy="42576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633909"/>
              <a:ext cx="6953250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1675913" y="2992624"/>
              <a:ext cx="39145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 smtClean="0"/>
                <a:t>s</a:t>
              </a:r>
              <a:endParaRPr lang="en-US" sz="20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460" y="260648"/>
            <a:ext cx="796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Testing extreme conditions: irrigation during the hot summer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8929" y="5157104"/>
            <a:ext cx="8987781" cy="1512256"/>
            <a:chOff x="192731" y="5022380"/>
            <a:chExt cx="8987781" cy="1512256"/>
          </a:xfrm>
        </p:grpSpPr>
        <p:sp>
          <p:nvSpPr>
            <p:cNvPr id="25" name="Rectangle 24"/>
            <p:cNvSpPr/>
            <p:nvPr/>
          </p:nvSpPr>
          <p:spPr>
            <a:xfrm>
              <a:off x="201166" y="5022380"/>
              <a:ext cx="8979346" cy="15029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731" y="6165304"/>
              <a:ext cx="898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 smtClean="0">
                  <a:cs typeface="Arial" pitchFamily="34" charset="0"/>
                </a:rPr>
                <a:t>soil respiration;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 smtClean="0"/>
                <a:t> = soil temperature;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/>
                <a:t> = soil water content;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PPFD</a:t>
              </a:r>
              <a:r>
                <a:rPr lang="en-US" dirty="0" smtClean="0"/>
                <a:t> = photon flux density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5505" y="5205283"/>
              <a:ext cx="1580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Predictions</a:t>
              </a:r>
              <a:endParaRPr lang="en-US" sz="2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39655" y="5138142"/>
              <a:ext cx="4832745" cy="1019082"/>
              <a:chOff x="1774976" y="5547258"/>
              <a:chExt cx="4832745" cy="1019082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5"/>
              <a:stretch/>
            </p:blipFill>
            <p:spPr bwMode="auto">
              <a:xfrm>
                <a:off x="1835696" y="5689600"/>
                <a:ext cx="4772025" cy="305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6093296"/>
                <a:ext cx="23050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4493"/>
              <a:stretch/>
            </p:blipFill>
            <p:spPr bwMode="auto">
              <a:xfrm>
                <a:off x="1774976" y="5547258"/>
                <a:ext cx="484262" cy="546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4493"/>
              <a:stretch/>
            </p:blipFill>
            <p:spPr bwMode="auto">
              <a:xfrm>
                <a:off x="1774976" y="6020302"/>
                <a:ext cx="484262" cy="546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83096" y="5663440"/>
              <a:ext cx="1408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Irrigation: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3096" y="5205283"/>
              <a:ext cx="1188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Control: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999" y="4777407"/>
            <a:ext cx="207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Grünzweig et al. 2009 JGR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09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ußzeilenplatzhalter 3"/>
          <p:cNvSpPr txBox="1">
            <a:spLocks noGrp="1"/>
          </p:cNvSpPr>
          <p:nvPr/>
        </p:nvSpPr>
        <p:spPr bwMode="auto">
          <a:xfrm>
            <a:off x="2979738" y="6477000"/>
            <a:ext cx="461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smtClean="0">
                <a:solidFill>
                  <a:srgbClr val="808080"/>
                </a:solidFill>
                <a:latin typeface="Arial" charset="0"/>
              </a:rPr>
              <a:t>Katja Geissler, Martin Köchy, Florian Jeltsch, Dan Malkinson</a:t>
            </a: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66800"/>
            <a:ext cx="8569325" cy="706438"/>
          </a:xfrm>
        </p:spPr>
        <p:txBody>
          <a:bodyPr/>
          <a:lstStyle/>
          <a:p>
            <a:r>
              <a:rPr lang="en-US" smtClean="0"/>
              <a:t>Scaling of output: the model Wadiscape</a:t>
            </a: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4052888" y="13684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6093B8"/>
              </a:solidFill>
              <a:latin typeface="Arial" charset="0"/>
            </a:endParaRPr>
          </a:p>
        </p:txBody>
      </p:sp>
      <p:grpSp>
        <p:nvGrpSpPr>
          <p:cNvPr id="71688" name="Gruppieren 43"/>
          <p:cNvGrpSpPr>
            <a:grpSpLocks/>
          </p:cNvGrpSpPr>
          <p:nvPr/>
        </p:nvGrpSpPr>
        <p:grpSpPr bwMode="auto">
          <a:xfrm>
            <a:off x="1116013" y="2060575"/>
            <a:ext cx="2655887" cy="1152525"/>
            <a:chOff x="2339752" y="4437112"/>
            <a:chExt cx="3735833" cy="1727947"/>
          </a:xfrm>
        </p:grpSpPr>
        <p:pic>
          <p:nvPicPr>
            <p:cNvPr id="71689" name="Picture 56" descr="G:\GLOWA\GLOWA Martin 20090922\Talks &amp; Posters\2006-04 ZALF\Talk.key\Kleinlandschaf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437112"/>
              <a:ext cx="3735833" cy="172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0" name="Picture 15" descr="Feu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832" y="5229200"/>
              <a:ext cx="375712" cy="34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2" name="Gruppieren 41"/>
          <p:cNvGrpSpPr>
            <a:grpSpLocks/>
          </p:cNvGrpSpPr>
          <p:nvPr/>
        </p:nvGrpSpPr>
        <p:grpSpPr bwMode="auto">
          <a:xfrm>
            <a:off x="4641850" y="2060575"/>
            <a:ext cx="1174750" cy="1098550"/>
            <a:chOff x="4849200" y="5001299"/>
            <a:chExt cx="1175345" cy="1098447"/>
          </a:xfrm>
        </p:grpSpPr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4849200" y="5001299"/>
              <a:ext cx="1031345" cy="8127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71694" name="Rectangle 11"/>
            <p:cNvSpPr>
              <a:spLocks noChangeArrowheads="1"/>
            </p:cNvSpPr>
            <p:nvPr/>
          </p:nvSpPr>
          <p:spPr bwMode="auto">
            <a:xfrm>
              <a:off x="4921200" y="5143102"/>
              <a:ext cx="1031345" cy="8127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71695" name="Rectangle 12"/>
            <p:cNvSpPr>
              <a:spLocks noChangeArrowheads="1"/>
            </p:cNvSpPr>
            <p:nvPr/>
          </p:nvSpPr>
          <p:spPr bwMode="auto">
            <a:xfrm>
              <a:off x="4993200" y="5287022"/>
              <a:ext cx="1031345" cy="8127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71696" name="Freeform 13"/>
            <p:cNvSpPr>
              <a:spLocks/>
            </p:cNvSpPr>
            <p:nvPr/>
          </p:nvSpPr>
          <p:spPr bwMode="auto">
            <a:xfrm>
              <a:off x="5112000" y="5536765"/>
              <a:ext cx="796949" cy="491020"/>
            </a:xfrm>
            <a:custGeom>
              <a:avLst/>
              <a:gdLst>
                <a:gd name="T0" fmla="*/ 0 w 408"/>
                <a:gd name="T1" fmla="*/ 2147483647 h 232"/>
                <a:gd name="T2" fmla="*/ 2147483647 w 408"/>
                <a:gd name="T3" fmla="*/ 2147483647 h 232"/>
                <a:gd name="T4" fmla="*/ 2147483647 w 408"/>
                <a:gd name="T5" fmla="*/ 2147483647 h 232"/>
                <a:gd name="T6" fmla="*/ 2147483647 w 408"/>
                <a:gd name="T7" fmla="*/ 2147483647 h 232"/>
                <a:gd name="T8" fmla="*/ 2147483647 w 408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232"/>
                <a:gd name="T17" fmla="*/ 408 w 408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232">
                  <a:moveTo>
                    <a:pt x="0" y="232"/>
                  </a:moveTo>
                  <a:cubicBezTo>
                    <a:pt x="15" y="215"/>
                    <a:pt x="57" y="155"/>
                    <a:pt x="88" y="128"/>
                  </a:cubicBezTo>
                  <a:cubicBezTo>
                    <a:pt x="119" y="101"/>
                    <a:pt x="152" y="88"/>
                    <a:pt x="184" y="72"/>
                  </a:cubicBezTo>
                  <a:cubicBezTo>
                    <a:pt x="216" y="56"/>
                    <a:pt x="243" y="44"/>
                    <a:pt x="280" y="32"/>
                  </a:cubicBezTo>
                  <a:cubicBezTo>
                    <a:pt x="317" y="20"/>
                    <a:pt x="381" y="7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808080"/>
                </a:solidFill>
                <a:latin typeface="Arial" charset="0"/>
              </a:endParaRPr>
            </a:p>
          </p:txBody>
        </p:sp>
      </p:grp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509963" y="3414713"/>
            <a:ext cx="185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1699" name="Rectangle 42"/>
          <p:cNvSpPr>
            <a:spLocks noChangeArrowheads="1"/>
          </p:cNvSpPr>
          <p:nvPr/>
        </p:nvSpPr>
        <p:spPr bwMode="auto">
          <a:xfrm rot="682734">
            <a:off x="6311900" y="2305050"/>
            <a:ext cx="10874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Arial" charset="0"/>
              </a:rPr>
              <a:t>topographic and</a:t>
            </a:r>
          </a:p>
        </p:txBody>
      </p:sp>
      <p:pic>
        <p:nvPicPr>
          <p:cNvPr id="71700" name="Picture 44" descr="A2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00438"/>
            <a:ext cx="1982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1" name="Textfeld 41"/>
          <p:cNvSpPr txBox="1">
            <a:spLocks noChangeArrowheads="1"/>
          </p:cNvSpPr>
          <p:nvPr/>
        </p:nvSpPr>
        <p:spPr bwMode="auto">
          <a:xfrm>
            <a:off x="6227763" y="2924175"/>
            <a:ext cx="237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800" smtClean="0">
                <a:solidFill>
                  <a:srgbClr val="000000"/>
                </a:solidFill>
                <a:latin typeface="Arial" charset="0"/>
              </a:rPr>
              <a:t>Spatial information</a:t>
            </a:r>
          </a:p>
        </p:txBody>
      </p:sp>
      <p:grpSp>
        <p:nvGrpSpPr>
          <p:cNvPr id="71702" name="Gruppieren 48"/>
          <p:cNvGrpSpPr>
            <a:grpSpLocks/>
          </p:cNvGrpSpPr>
          <p:nvPr/>
        </p:nvGrpSpPr>
        <p:grpSpPr bwMode="auto">
          <a:xfrm>
            <a:off x="7019925" y="3284538"/>
            <a:ext cx="1441450" cy="1841500"/>
            <a:chOff x="7020272" y="3068960"/>
            <a:chExt cx="1440530" cy="1840314"/>
          </a:xfrm>
        </p:grpSpPr>
        <p:pic>
          <p:nvPicPr>
            <p:cNvPr id="71703" name="Picture 10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068960"/>
              <a:ext cx="1357248" cy="18403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7599340" y="3284721"/>
              <a:ext cx="861462" cy="564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100" smtClean="0"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GIS</a:t>
              </a:r>
              <a:endParaRPr lang="en-GB" sz="31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705" name="Textfeld 42"/>
            <p:cNvSpPr txBox="1">
              <a:spLocks noChangeArrowheads="1"/>
            </p:cNvSpPr>
            <p:nvPr/>
          </p:nvSpPr>
          <p:spPr bwMode="auto">
            <a:xfrm>
              <a:off x="7596167" y="4365112"/>
              <a:ext cx="864635" cy="51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smtClean="0">
                  <a:solidFill>
                    <a:srgbClr val="FFFFCC"/>
                  </a:solidFill>
                  <a:latin typeface="Arial" charset="0"/>
                </a:rPr>
                <a:t>slopes (DEM)</a:t>
              </a:r>
            </a:p>
          </p:txBody>
        </p:sp>
      </p:grpSp>
      <p:grpSp>
        <p:nvGrpSpPr>
          <p:cNvPr id="71706" name="Gruppieren 47"/>
          <p:cNvGrpSpPr>
            <a:grpSpLocks/>
          </p:cNvGrpSpPr>
          <p:nvPr/>
        </p:nvGrpSpPr>
        <p:grpSpPr bwMode="auto">
          <a:xfrm>
            <a:off x="5940425" y="4005263"/>
            <a:ext cx="1368425" cy="1825625"/>
            <a:chOff x="5940152" y="3861048"/>
            <a:chExt cx="1368152" cy="1826017"/>
          </a:xfrm>
        </p:grpSpPr>
        <p:pic>
          <p:nvPicPr>
            <p:cNvPr id="71707" name="Grafik 43" descr="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390"/>
            <a:stretch>
              <a:fillRect/>
            </a:stretch>
          </p:blipFill>
          <p:spPr bwMode="auto">
            <a:xfrm>
              <a:off x="6012160" y="3861048"/>
              <a:ext cx="1242523" cy="1820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08" name="Textfeld 44"/>
            <p:cNvSpPr txBox="1">
              <a:spLocks noChangeArrowheads="1"/>
            </p:cNvSpPr>
            <p:nvPr/>
          </p:nvSpPr>
          <p:spPr bwMode="auto">
            <a:xfrm>
              <a:off x="5940152" y="3861048"/>
              <a:ext cx="1368152" cy="182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smtClean="0">
                  <a:solidFill>
                    <a:srgbClr val="000000"/>
                  </a:solidFill>
                  <a:latin typeface="Arial" charset="0"/>
                </a:rPr>
                <a:t>MAP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  <a:latin typeface="Arial" charset="0"/>
                </a:rPr>
                <a:t>(characterization of region by mean annual precipitation )</a:t>
              </a:r>
            </a:p>
          </p:txBody>
        </p:sp>
      </p:grpSp>
      <p:sp>
        <p:nvSpPr>
          <p:cNvPr id="46" name="Bogen 45"/>
          <p:cNvSpPr>
            <a:spLocks/>
          </p:cNvSpPr>
          <p:nvPr/>
        </p:nvSpPr>
        <p:spPr bwMode="auto">
          <a:xfrm>
            <a:off x="4787900" y="2565400"/>
            <a:ext cx="2520950" cy="719138"/>
          </a:xfrm>
          <a:custGeom>
            <a:avLst/>
            <a:gdLst>
              <a:gd name="T0" fmla="*/ 1260475 w 2520950"/>
              <a:gd name="T1" fmla="*/ 0 h 719138"/>
              <a:gd name="T2" fmla="*/ 1260475 w 2520950"/>
              <a:gd name="T3" fmla="*/ 359569 h 719138"/>
              <a:gd name="T4" fmla="*/ 2520950 w 2520950"/>
              <a:gd name="T5" fmla="*/ 359569 h 719138"/>
              <a:gd name="T6" fmla="*/ 11796480 60000 65536"/>
              <a:gd name="T7" fmla="*/ 11796480 60000 65536"/>
              <a:gd name="T8" fmla="*/ 5898240 60000 65536"/>
              <a:gd name="T9" fmla="*/ 1260475 w 2520950"/>
              <a:gd name="T10" fmla="*/ 0 h 719138"/>
              <a:gd name="T11" fmla="*/ 2520950 w 2520950"/>
              <a:gd name="T12" fmla="*/ 359569 h 719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0950" h="719138" stroke="0">
                <a:moveTo>
                  <a:pt x="1260475" y="0"/>
                </a:moveTo>
                <a:lnTo>
                  <a:pt x="1260474" y="0"/>
                </a:lnTo>
                <a:cubicBezTo>
                  <a:pt x="1956616" y="0"/>
                  <a:pt x="2520950" y="160984"/>
                  <a:pt x="2520950" y="359569"/>
                </a:cubicBezTo>
                <a:cubicBezTo>
                  <a:pt x="2520950" y="359569"/>
                  <a:pt x="2520949" y="359570"/>
                  <a:pt x="2520949" y="359571"/>
                </a:cubicBezTo>
                <a:lnTo>
                  <a:pt x="1260475" y="359569"/>
                </a:lnTo>
                <a:close/>
              </a:path>
              <a:path w="2520950" h="719138" fill="none">
                <a:moveTo>
                  <a:pt x="1260475" y="0"/>
                </a:moveTo>
                <a:lnTo>
                  <a:pt x="1260474" y="0"/>
                </a:lnTo>
                <a:cubicBezTo>
                  <a:pt x="1956616" y="0"/>
                  <a:pt x="2520950" y="160984"/>
                  <a:pt x="2520950" y="359569"/>
                </a:cubicBezTo>
                <a:cubicBezTo>
                  <a:pt x="2520950" y="359569"/>
                  <a:pt x="2520949" y="359570"/>
                  <a:pt x="2520949" y="359571"/>
                </a:cubicBezTo>
              </a:path>
            </a:pathLst>
          </a:custGeom>
          <a:solidFill>
            <a:schemeClr val="bg1"/>
          </a:solidFill>
          <a:ln w="44450" cap="flat" cmpd="sng" algn="ctr">
            <a:solidFill>
              <a:srgbClr val="386FA8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grpSp>
        <p:nvGrpSpPr>
          <p:cNvPr id="71710" name="Gruppieren 53"/>
          <p:cNvGrpSpPr>
            <a:grpSpLocks/>
          </p:cNvGrpSpPr>
          <p:nvPr/>
        </p:nvGrpSpPr>
        <p:grpSpPr bwMode="auto">
          <a:xfrm>
            <a:off x="1079500" y="3078163"/>
            <a:ext cx="2160588" cy="242887"/>
            <a:chOff x="1080000" y="3078000"/>
            <a:chExt cx="2160240" cy="243551"/>
          </a:xfrm>
        </p:grpSpPr>
        <p:sp>
          <p:nvSpPr>
            <p:cNvPr id="51" name="Textfeld 34"/>
            <p:cNvSpPr txBox="1">
              <a:spLocks noChangeArrowheads="1"/>
            </p:cNvSpPr>
            <p:nvPr/>
          </p:nvSpPr>
          <p:spPr bwMode="auto">
            <a:xfrm rot="300000">
              <a:off x="1800609" y="3168734"/>
              <a:ext cx="684103" cy="1528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  <a:latin typeface="Arial" charset="0"/>
                </a:rPr>
                <a:t>1.0 km</a:t>
              </a:r>
            </a:p>
          </p:txBody>
        </p:sp>
        <p:cxnSp>
          <p:nvCxnSpPr>
            <p:cNvPr id="71712" name="Gerade Verbindung mit Pfeil 52"/>
            <p:cNvCxnSpPr>
              <a:cxnSpLocks noChangeShapeType="1"/>
            </p:cNvCxnSpPr>
            <p:nvPr/>
          </p:nvCxnSpPr>
          <p:spPr bwMode="auto">
            <a:xfrm rot="60000">
              <a:off x="1080000" y="3078000"/>
              <a:ext cx="2160240" cy="14401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13" name="Rectangle 42"/>
          <p:cNvSpPr>
            <a:spLocks noChangeArrowheads="1"/>
          </p:cNvSpPr>
          <p:nvPr/>
        </p:nvSpPr>
        <p:spPr bwMode="auto">
          <a:xfrm rot="682734">
            <a:off x="6094413" y="2447925"/>
            <a:ext cx="1365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Arial" charset="0"/>
              </a:rPr>
              <a:t>geographic variation</a:t>
            </a:r>
          </a:p>
        </p:txBody>
      </p:sp>
      <p:sp>
        <p:nvSpPr>
          <p:cNvPr id="71714" name="Line 19"/>
          <p:cNvSpPr>
            <a:spLocks noChangeShapeType="1"/>
          </p:cNvSpPr>
          <p:nvPr/>
        </p:nvSpPr>
        <p:spPr bwMode="auto">
          <a:xfrm flipH="1" flipV="1">
            <a:off x="4859338" y="4868863"/>
            <a:ext cx="936625" cy="3175"/>
          </a:xfrm>
          <a:prstGeom prst="line">
            <a:avLst/>
          </a:prstGeom>
          <a:noFill/>
          <a:ln w="44450">
            <a:solidFill>
              <a:srgbClr val="386FA8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71715" name="Textfeld 37"/>
          <p:cNvSpPr txBox="1">
            <a:spLocks noChangeArrowheads="1"/>
          </p:cNvSpPr>
          <p:nvPr/>
        </p:nvSpPr>
        <p:spPr bwMode="auto">
          <a:xfrm>
            <a:off x="179388" y="3500438"/>
            <a:ext cx="2016125" cy="1323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600" smtClean="0">
                <a:solidFill>
                  <a:srgbClr val="000000"/>
                </a:solidFill>
                <a:latin typeface="Arial" charset="0"/>
              </a:rPr>
              <a:t>Experiments (GLOWA)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600" smtClean="0">
                <a:solidFill>
                  <a:srgbClr val="000000"/>
                </a:solidFill>
                <a:latin typeface="Arial" charset="0"/>
              </a:rPr>
              <a:t>Surveys (GLOWA)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600" smtClean="0">
                <a:solidFill>
                  <a:srgbClr val="000000"/>
                </a:solidFill>
                <a:latin typeface="Arial" charset="0"/>
              </a:rPr>
              <a:t>Literature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600" smtClean="0">
                <a:solidFill>
                  <a:srgbClr val="000000"/>
                </a:solidFill>
                <a:latin typeface="Arial" charset="0"/>
              </a:rPr>
              <a:t>Experts (GLOWA)</a:t>
            </a:r>
          </a:p>
        </p:txBody>
      </p:sp>
      <p:grpSp>
        <p:nvGrpSpPr>
          <p:cNvPr id="71716" name="Gruppieren 77"/>
          <p:cNvGrpSpPr>
            <a:grpSpLocks/>
          </p:cNvGrpSpPr>
          <p:nvPr/>
        </p:nvGrpSpPr>
        <p:grpSpPr bwMode="auto">
          <a:xfrm>
            <a:off x="3132138" y="1692275"/>
            <a:ext cx="393700" cy="377825"/>
            <a:chOff x="26988" y="685800"/>
            <a:chExt cx="938382" cy="900113"/>
          </a:xfrm>
        </p:grpSpPr>
        <p:pic>
          <p:nvPicPr>
            <p:cNvPr id="71717" name="Picture 47" descr="glob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685800"/>
              <a:ext cx="900112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57258" y="814388"/>
              <a:ext cx="908112" cy="66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smtClean="0"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global circulation models</a:t>
              </a:r>
            </a:p>
          </p:txBody>
        </p:sp>
      </p:grpSp>
      <p:sp>
        <p:nvSpPr>
          <p:cNvPr id="71719" name="Textfeld 60"/>
          <p:cNvSpPr txBox="1">
            <a:spLocks noChangeArrowheads="1"/>
          </p:cNvSpPr>
          <p:nvPr/>
        </p:nvSpPr>
        <p:spPr bwMode="auto">
          <a:xfrm>
            <a:off x="2916238" y="2116138"/>
            <a:ext cx="15843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600" smtClean="0">
                <a:solidFill>
                  <a:srgbClr val="000000"/>
                </a:solidFill>
                <a:latin typeface="Arial" charset="0"/>
              </a:rPr>
              <a:t>pattern (GLOWA)</a:t>
            </a:r>
          </a:p>
        </p:txBody>
      </p:sp>
      <p:sp>
        <p:nvSpPr>
          <p:cNvPr id="71720" name="Line 19"/>
          <p:cNvSpPr>
            <a:spLocks noChangeShapeType="1"/>
          </p:cNvSpPr>
          <p:nvPr/>
        </p:nvSpPr>
        <p:spPr bwMode="auto">
          <a:xfrm rot="19500000" flipV="1">
            <a:off x="396875" y="2986088"/>
            <a:ext cx="790575" cy="219075"/>
          </a:xfrm>
          <a:prstGeom prst="line">
            <a:avLst/>
          </a:prstGeom>
          <a:noFill/>
          <a:ln w="44450">
            <a:solidFill>
              <a:srgbClr val="386FA8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71721" name="Text Box 11"/>
          <p:cNvSpPr txBox="1">
            <a:spLocks noChangeArrowheads="1"/>
          </p:cNvSpPr>
          <p:nvPr/>
        </p:nvSpPr>
        <p:spPr bwMode="auto">
          <a:xfrm>
            <a:off x="322263" y="333375"/>
            <a:ext cx="7850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smtClean="0">
                <a:solidFill>
                  <a:srgbClr val="3F75AC"/>
                </a:solidFill>
                <a:latin typeface="Arial" charset="0"/>
              </a:rPr>
              <a:t>Modeling (semi-) natural vegetation</a:t>
            </a:r>
            <a:endParaRPr lang="en-US" sz="2800" b="1" smtClean="0">
              <a:solidFill>
                <a:srgbClr val="3F75AC"/>
              </a:solidFill>
              <a:latin typeface="Arial" charset="0"/>
            </a:endParaRPr>
          </a:p>
        </p:txBody>
      </p:sp>
      <p:sp>
        <p:nvSpPr>
          <p:cNvPr id="71722" name="Line 19"/>
          <p:cNvSpPr>
            <a:spLocks noChangeShapeType="1"/>
          </p:cNvSpPr>
          <p:nvPr/>
        </p:nvSpPr>
        <p:spPr bwMode="auto">
          <a:xfrm rot="-2100000">
            <a:off x="3852863" y="2371725"/>
            <a:ext cx="647700" cy="431800"/>
          </a:xfrm>
          <a:prstGeom prst="line">
            <a:avLst/>
          </a:prstGeom>
          <a:noFill/>
          <a:ln w="44450">
            <a:solidFill>
              <a:srgbClr val="386FA8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85763" y="6457950"/>
            <a:ext cx="1656432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Lucida Grande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9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2" name="Rectangle 7"/>
          <p:cNvSpPr>
            <a:spLocks noChangeArrowheads="1"/>
          </p:cNvSpPr>
          <p:nvPr/>
        </p:nvSpPr>
        <p:spPr bwMode="auto">
          <a:xfrm>
            <a:off x="4052888" y="13684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6093B8"/>
              </a:solidFill>
              <a:latin typeface="Arial" charset="0"/>
            </a:endParaRPr>
          </a:p>
        </p:txBody>
      </p:sp>
      <p:sp>
        <p:nvSpPr>
          <p:cNvPr id="254983" name="Fußzeilenplatzhalter 3"/>
          <p:cNvSpPr txBox="1">
            <a:spLocks noGrp="1"/>
          </p:cNvSpPr>
          <p:nvPr/>
        </p:nvSpPr>
        <p:spPr bwMode="auto">
          <a:xfrm>
            <a:off x="3124200" y="6477000"/>
            <a:ext cx="3176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srgbClr val="808080"/>
                </a:solidFill>
                <a:latin typeface="Arial" charset="0"/>
              </a:rPr>
              <a:t>Katja Geissler, Martin Köchy, Florian Jeltsch</a:t>
            </a:r>
          </a:p>
        </p:txBody>
      </p:sp>
      <p:sp>
        <p:nvSpPr>
          <p:cNvPr id="254984" name="Text Box 11"/>
          <p:cNvSpPr txBox="1">
            <a:spLocks noChangeArrowheads="1"/>
          </p:cNvSpPr>
          <p:nvPr/>
        </p:nvSpPr>
        <p:spPr bwMode="auto">
          <a:xfrm>
            <a:off x="322263" y="333375"/>
            <a:ext cx="7850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Lucida Grande" pitchFamily="16" charset="0"/>
                <a:ea typeface="ＭＳ Ｐゴシック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smtClean="0">
                <a:solidFill>
                  <a:srgbClr val="3F75AC"/>
                </a:solidFill>
                <a:latin typeface="Arial" charset="0"/>
              </a:rPr>
              <a:t>Modeling (semi-) natural vegetation</a:t>
            </a:r>
            <a:endParaRPr lang="en-US" sz="2800" b="1" smtClean="0">
              <a:solidFill>
                <a:srgbClr val="3F75AC"/>
              </a:solidFill>
              <a:latin typeface="Arial" charset="0"/>
            </a:endParaRPr>
          </a:p>
        </p:txBody>
      </p:sp>
      <p:pic>
        <p:nvPicPr>
          <p:cNvPr id="254985" name="Picture 2" descr="N:\GLOWA\GLOWA Martin 20090922\GIS\Raster maps A1B 25 km transient\3.2.5_TAU RegCM3_ECHAM5_biasc\green biomass\Bilder_GIS\gbmDeltaHistUng_2050Grazed_colou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702" r="1906" b="6731"/>
          <a:stretch>
            <a:fillRect/>
          </a:stretch>
        </p:blipFill>
        <p:spPr bwMode="auto">
          <a:xfrm>
            <a:off x="6372225" y="2636838"/>
            <a:ext cx="25495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2" name="Grafik 15" descr="gbmDeltaUngrazed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5955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3" name="Grafik 20" descr="gbmDeltaGrazed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4375" r="2859" b="7404"/>
          <a:stretch>
            <a:fillRect/>
          </a:stretch>
        </p:blipFill>
        <p:spPr bwMode="auto">
          <a:xfrm>
            <a:off x="3244850" y="2633663"/>
            <a:ext cx="2551113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94" name="Rectangle 2"/>
          <p:cNvSpPr>
            <a:spLocks noChangeArrowheads="1"/>
          </p:cNvSpPr>
          <p:nvPr/>
        </p:nvSpPr>
        <p:spPr bwMode="auto">
          <a:xfrm>
            <a:off x="107950" y="1196975"/>
            <a:ext cx="89646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6093B8"/>
                </a:solidFill>
                <a:latin typeface="Arial" charset="0"/>
              </a:rPr>
              <a:t>(Over)grazed vegetation is highly vulnerable to climate change</a:t>
            </a:r>
          </a:p>
        </p:txBody>
      </p:sp>
      <p:sp>
        <p:nvSpPr>
          <p:cNvPr id="254995" name="Text Box 19"/>
          <p:cNvSpPr txBox="1">
            <a:spLocks noChangeArrowheads="1"/>
          </p:cNvSpPr>
          <p:nvPr/>
        </p:nvSpPr>
        <p:spPr bwMode="auto">
          <a:xfrm>
            <a:off x="395288" y="2239963"/>
            <a:ext cx="236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charset="0"/>
              </a:rPr>
              <a:t>climate change</a:t>
            </a: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276600" y="1916113"/>
            <a:ext cx="236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charset="0"/>
              </a:rPr>
              <a:t>climate change, moderate grazing</a:t>
            </a: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6526213" y="1916113"/>
            <a:ext cx="2366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climate change, current grazing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5763" y="6457950"/>
            <a:ext cx="1656432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Lucida Grande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0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6" grpId="0"/>
      <p:bldP spid="2549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C01003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050" y="0"/>
            <a:ext cx="91170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359078"/>
            <a:ext cx="1949573" cy="523220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1F497D"/>
                </a:solidFill>
              </a:rPr>
              <a:t>Summary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06489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Vegetation cover </a:t>
            </a:r>
            <a:r>
              <a:rPr lang="en-US" sz="2400" b="1" dirty="0" smtClean="0"/>
              <a:t>is a driver of soil respiration together with climatic drivers.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relative distribution of vegetation types </a:t>
            </a:r>
            <a:r>
              <a:rPr lang="en-US" sz="2400" b="1" dirty="0" smtClean="0"/>
              <a:t>has </a:t>
            </a:r>
            <a:r>
              <a:rPr lang="en-US" sz="2400" b="1" dirty="0"/>
              <a:t>a </a:t>
            </a:r>
            <a:r>
              <a:rPr lang="en-US" sz="2400" b="1" dirty="0">
                <a:solidFill>
                  <a:srgbClr val="C00000"/>
                </a:solidFill>
              </a:rPr>
              <a:t>small impact on ecosystem-scale soil respiration</a:t>
            </a:r>
            <a:r>
              <a:rPr lang="en-US" sz="2400" b="1" dirty="0"/>
              <a:t> under a drier </a:t>
            </a:r>
            <a:r>
              <a:rPr lang="en-US" sz="2400" b="1" dirty="0" smtClean="0"/>
              <a:t>climate; the decrease in soil respiration is </a:t>
            </a:r>
            <a:r>
              <a:rPr lang="en-US" sz="2400" b="1" dirty="0"/>
              <a:t>mainly driven by the </a:t>
            </a:r>
            <a:r>
              <a:rPr lang="en-US" sz="2400" b="1" dirty="0">
                <a:solidFill>
                  <a:srgbClr val="C00000"/>
                </a:solidFill>
              </a:rPr>
              <a:t>decline </a:t>
            </a:r>
            <a:r>
              <a:rPr lang="en-US" sz="2400" b="1" dirty="0" smtClean="0">
                <a:solidFill>
                  <a:srgbClr val="C00000"/>
                </a:solidFill>
              </a:rPr>
              <a:t>in biological </a:t>
            </a:r>
            <a:r>
              <a:rPr lang="en-US" sz="2400" b="1" dirty="0">
                <a:solidFill>
                  <a:srgbClr val="C00000"/>
                </a:solidFill>
              </a:rPr>
              <a:t>activity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decrease in soil organic carbon storage </a:t>
            </a:r>
            <a:r>
              <a:rPr lang="en-US" sz="2400" b="1" dirty="0" smtClean="0"/>
              <a:t>with increased aridity is related to </a:t>
            </a:r>
            <a:r>
              <a:rPr lang="en-US" sz="2400" b="1" dirty="0" smtClean="0">
                <a:solidFill>
                  <a:srgbClr val="C00000"/>
                </a:solidFill>
              </a:rPr>
              <a:t>greatly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reduced productivity </a:t>
            </a:r>
            <a:r>
              <a:rPr lang="en-US" sz="2400" b="1" dirty="0" smtClean="0"/>
              <a:t>and</a:t>
            </a:r>
            <a:r>
              <a:rPr lang="en-US" sz="2400" b="1" dirty="0" smtClean="0">
                <a:solidFill>
                  <a:srgbClr val="C00000"/>
                </a:solidFill>
              </a:rPr>
              <a:t> less drastically reduced decomposition</a:t>
            </a:r>
            <a:r>
              <a:rPr lang="en-US" sz="2400" b="1" dirty="0" smtClean="0"/>
              <a:t>; </a:t>
            </a:r>
            <a:r>
              <a:rPr lang="en-US" sz="2400" b="1" dirty="0" smtClean="0">
                <a:solidFill>
                  <a:srgbClr val="C00000"/>
                </a:solidFill>
              </a:rPr>
              <a:t>alternative drivers </a:t>
            </a:r>
            <a:r>
              <a:rPr lang="en-US" sz="2400" b="1" dirty="0" smtClean="0"/>
              <a:t>start to become important under drier conditions.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Climate change studies might reveal</a:t>
            </a:r>
            <a:r>
              <a:rPr lang="en-US" sz="2400" b="1" dirty="0" smtClean="0">
                <a:solidFill>
                  <a:srgbClr val="C00000"/>
                </a:solidFill>
              </a:rPr>
              <a:t> tipping points </a:t>
            </a:r>
            <a:r>
              <a:rPr lang="en-US" sz="2400" b="1" dirty="0" smtClean="0"/>
              <a:t>in</a:t>
            </a:r>
            <a:r>
              <a:rPr lang="en-US" sz="2400" b="1" dirty="0" smtClean="0">
                <a:solidFill>
                  <a:srgbClr val="C00000"/>
                </a:solidFill>
              </a:rPr>
              <a:t> species richness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9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D:\Pictures\Pictures\Judean Foothills\2013_03_16 Park Britannia\IMG_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93658" y="188640"/>
            <a:ext cx="6156684" cy="523220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1F497D"/>
                </a:solidFill>
              </a:rPr>
              <a:t>Where are we going from here?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6696744" cy="275460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Climate-change studies in </a:t>
            </a:r>
            <a:r>
              <a:rPr lang="en-GB" sz="2400" b="1" dirty="0" smtClean="0">
                <a:solidFill>
                  <a:srgbClr val="C00000"/>
                </a:solidFill>
              </a:rPr>
              <a:t>systems adapted to drought</a:t>
            </a:r>
            <a:r>
              <a:rPr lang="en-GB" sz="2400" b="1" dirty="0" smtClean="0"/>
              <a:t> provide better understanding of ecosystem functioning under </a:t>
            </a:r>
            <a:r>
              <a:rPr lang="cs-CZ" sz="2400" b="1" dirty="0" smtClean="0"/>
              <a:t>more </a:t>
            </a:r>
            <a:r>
              <a:rPr lang="en-GB" sz="2400" b="1" dirty="0" smtClean="0">
                <a:solidFill>
                  <a:srgbClr val="C00000"/>
                </a:solidFill>
              </a:rPr>
              <a:t>realistic </a:t>
            </a:r>
            <a:r>
              <a:rPr lang="en-GB" sz="2400" b="1" dirty="0" smtClean="0">
                <a:solidFill>
                  <a:srgbClr val="C00000"/>
                </a:solidFill>
              </a:rPr>
              <a:t>conditions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Climate-extremes studies, even </a:t>
            </a:r>
            <a:r>
              <a:rPr lang="en-GB" sz="2400" b="1" dirty="0" smtClean="0">
                <a:solidFill>
                  <a:srgbClr val="C00000"/>
                </a:solidFill>
              </a:rPr>
              <a:t>unrealistic</a:t>
            </a:r>
            <a:r>
              <a:rPr lang="en-GB" sz="2400" b="1" dirty="0" smtClean="0"/>
              <a:t> ones, can teach us about </a:t>
            </a:r>
            <a:r>
              <a:rPr lang="en-GB" sz="2400" b="1" dirty="0" smtClean="0">
                <a:solidFill>
                  <a:srgbClr val="C00000"/>
                </a:solidFill>
              </a:rPr>
              <a:t>processes</a:t>
            </a:r>
            <a:r>
              <a:rPr lang="en-GB" sz="2400" b="1" dirty="0" smtClean="0"/>
              <a:t> and potentially about </a:t>
            </a:r>
            <a:r>
              <a:rPr lang="en-GB" sz="2400" b="1" dirty="0" smtClean="0">
                <a:solidFill>
                  <a:srgbClr val="C00000"/>
                </a:solidFill>
              </a:rPr>
              <a:t>thresholds and tipping points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s\Pictures\Yatir\Old pics\P430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0" y="12390"/>
            <a:ext cx="9110960" cy="68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581128"/>
            <a:ext cx="8640960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Funding sources</a:t>
            </a:r>
          </a:p>
          <a:p>
            <a:r>
              <a:rPr lang="en-US" sz="2000" b="1" dirty="0" smtClean="0"/>
              <a:t>International </a:t>
            </a:r>
            <a:r>
              <a:rPr lang="en-US" sz="2000" b="1" dirty="0"/>
              <a:t>Arid </a:t>
            </a:r>
            <a:r>
              <a:rPr lang="en-US" sz="2000" b="1" dirty="0" smtClean="0"/>
              <a:t>Lands Consortium(IALC</a:t>
            </a:r>
            <a:r>
              <a:rPr lang="en-US" sz="2000" b="1" dirty="0"/>
              <a:t>) </a:t>
            </a:r>
            <a:endParaRPr lang="en-US" sz="2000" b="1" dirty="0" smtClean="0"/>
          </a:p>
          <a:p>
            <a:r>
              <a:rPr lang="en-US" sz="2000" b="1" dirty="0" smtClean="0"/>
              <a:t>Climate Change and </a:t>
            </a:r>
            <a:r>
              <a:rPr lang="en-US" sz="2000" b="1" dirty="0"/>
              <a:t>Impact Research: the Mediterranean Environment (</a:t>
            </a:r>
            <a:r>
              <a:rPr lang="en-US" sz="2000" b="1"/>
              <a:t>CIRCE</a:t>
            </a:r>
            <a:r>
              <a:rPr lang="en-US" sz="2000" b="1" smtClean="0"/>
              <a:t>) (EU FP6)</a:t>
            </a:r>
            <a:endParaRPr lang="en-US" sz="2000" b="1" dirty="0"/>
          </a:p>
          <a:p>
            <a:r>
              <a:rPr lang="en-US" sz="2000" b="1" dirty="0" smtClean="0"/>
              <a:t>German </a:t>
            </a:r>
            <a:r>
              <a:rPr lang="en-US" sz="2000" b="1" dirty="0"/>
              <a:t>Federal </a:t>
            </a:r>
            <a:r>
              <a:rPr lang="en-US" sz="2000" b="1" dirty="0" smtClean="0"/>
              <a:t>Ministry of </a:t>
            </a:r>
            <a:r>
              <a:rPr lang="en-US" sz="2000" b="1" dirty="0"/>
              <a:t>Education and Research (</a:t>
            </a:r>
            <a:r>
              <a:rPr lang="en-US" sz="2000" b="1" dirty="0" smtClean="0"/>
              <a:t>BMBF)</a:t>
            </a:r>
          </a:p>
          <a:p>
            <a:r>
              <a:rPr lang="en-US" sz="2000" b="1" dirty="0" smtClean="0"/>
              <a:t>Israeli Ministry </a:t>
            </a:r>
            <a:r>
              <a:rPr lang="en-US" sz="2000" b="1" dirty="0"/>
              <a:t>of Science and Technology (</a:t>
            </a:r>
            <a:r>
              <a:rPr lang="en-US" sz="2000" b="1" dirty="0" smtClean="0"/>
              <a:t>MOST)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96944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Collaborators</a:t>
            </a:r>
          </a:p>
          <a:p>
            <a:r>
              <a:rPr lang="en-US" sz="2400" i="1" dirty="0" smtClean="0">
                <a:solidFill>
                  <a:prstClr val="black"/>
                </a:solidFill>
              </a:rPr>
              <a:t>Hebrew University	Tel Aviv University	Haifa University</a:t>
            </a:r>
            <a:endParaRPr lang="en-US" sz="2000" i="1" dirty="0" smtClean="0"/>
          </a:p>
          <a:p>
            <a:r>
              <a:rPr lang="en-US" sz="2000" b="1" dirty="0" smtClean="0"/>
              <a:t>Jaime </a:t>
            </a:r>
            <a:r>
              <a:rPr lang="en-US" sz="2000" b="1" dirty="0" err="1" smtClean="0"/>
              <a:t>Kigel</a:t>
            </a:r>
            <a:r>
              <a:rPr lang="en-US" sz="2000" b="1" dirty="0" smtClean="0"/>
              <a:t>		Yael </a:t>
            </a:r>
            <a:r>
              <a:rPr lang="en-US" sz="2000" b="1" dirty="0" err="1" smtClean="0"/>
              <a:t>Navon</a:t>
            </a:r>
            <a:r>
              <a:rPr lang="en-US" sz="2000" b="1" dirty="0" smtClean="0"/>
              <a:t>		Dan </a:t>
            </a:r>
            <a:r>
              <a:rPr lang="en-US" sz="2000" b="1" dirty="0" err="1" smtClean="0"/>
              <a:t>Malkinson</a:t>
            </a:r>
            <a:endParaRPr lang="en-US" sz="2000" b="1" dirty="0" smtClean="0"/>
          </a:p>
          <a:p>
            <a:r>
              <a:rPr lang="en-US" sz="2000" b="1" dirty="0" err="1" smtClean="0"/>
              <a:t>Yiftach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Talmon</a:t>
            </a:r>
            <a:r>
              <a:rPr lang="en-US" sz="2000" b="1" dirty="0" smtClean="0"/>
              <a:t>		Edwin </a:t>
            </a:r>
            <a:r>
              <a:rPr lang="en-US" sz="2000" b="1" dirty="0" err="1" smtClean="0"/>
              <a:t>Lebrija</a:t>
            </a:r>
            <a:endParaRPr lang="en-US" sz="2000" b="1" dirty="0" smtClean="0"/>
          </a:p>
          <a:p>
            <a:r>
              <a:rPr lang="en-US" sz="2000" b="1" dirty="0" err="1" smtClean="0"/>
              <a:t>Irit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Konsens</a:t>
            </a:r>
            <a:endParaRPr lang="en-US" sz="2000" b="1" dirty="0" smtClean="0"/>
          </a:p>
          <a:p>
            <a:r>
              <a:rPr lang="en-US" sz="2000" b="1" dirty="0" smtClean="0"/>
              <a:t>Rita </a:t>
            </a:r>
            <a:r>
              <a:rPr lang="en-US" sz="2000" b="1" dirty="0" err="1" smtClean="0"/>
              <a:t>Dumbur</a:t>
            </a:r>
            <a:endParaRPr lang="en-U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Acknowledgements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D:\Pictures\Pictures\Judean Foothills\2013_03_16 Park Britannia\IMG_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93658" y="188640"/>
            <a:ext cx="6156684" cy="523220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1F497D"/>
                </a:solidFill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350" y="1235918"/>
            <a:ext cx="9144000" cy="550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818775"/>
            <a:ext cx="2870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Global extent of drylands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46898" y="249289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08103" y="1865385"/>
            <a:ext cx="3038475" cy="1543051"/>
            <a:chOff x="5508103" y="1361329"/>
            <a:chExt cx="3038475" cy="1543051"/>
          </a:xfrm>
        </p:grpSpPr>
        <p:pic>
          <p:nvPicPr>
            <p:cNvPr id="1026" name="Picture 2" descr="File:Levant (orthographic projection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2" t="38626" r="34561" b="34374"/>
            <a:stretch/>
          </p:blipFill>
          <p:spPr bwMode="auto">
            <a:xfrm>
              <a:off x="5508103" y="1361329"/>
              <a:ext cx="3038475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08103" y="1361329"/>
              <a:ext cx="2726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Levant (SE Mediterranean)</a:t>
              </a:r>
              <a:endParaRPr lang="en-US" b="1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Research in regions adapted to heat and/or drought</a:t>
            </a:r>
            <a:endParaRPr lang="en-US" sz="28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s\Pictures\Ramat Hanadiv\Ecophys. research\2012_12_14\IMG_1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528" y="3086472"/>
            <a:ext cx="8473430" cy="3438872"/>
            <a:chOff x="395536" y="2996952"/>
            <a:chExt cx="8473430" cy="3438872"/>
          </a:xfrm>
        </p:grpSpPr>
        <p:sp>
          <p:nvSpPr>
            <p:cNvPr id="4" name="Rectangle 3"/>
            <p:cNvSpPr/>
            <p:nvPr/>
          </p:nvSpPr>
          <p:spPr>
            <a:xfrm>
              <a:off x="395536" y="2996952"/>
              <a:ext cx="8473430" cy="3438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96952"/>
              <a:ext cx="8248650" cy="260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716" y="5569049"/>
              <a:ext cx="7715250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23528" y="2317453"/>
            <a:ext cx="115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Climate</a:t>
            </a:r>
            <a:endParaRPr lang="en-US" sz="24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44624"/>
            <a:ext cx="8928992" cy="523220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The physical properties of the Levant (SE Mediterranean)</a:t>
            </a:r>
            <a:endParaRPr lang="en-US" sz="28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0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ictures\Pictures\Yatir\Old pics\P430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0" y="12390"/>
            <a:ext cx="9110960" cy="68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ictures\Pictures\Soil resp. GLOWA\matta\PC29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25"/>
          <a:stretch/>
        </p:blipFill>
        <p:spPr bwMode="auto">
          <a:xfrm>
            <a:off x="5658544" y="4227956"/>
            <a:ext cx="2873896" cy="22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08810"/>
            <a:ext cx="8352928" cy="707886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Shrubland as spatially heterogeneous, mosaic-type ecosystem composed of different microsites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The physical properties of the Levant (SE Mediterranean)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335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Biomes/ecosystem types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94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questions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600201"/>
            <a:ext cx="7056784" cy="4637111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44000" tIns="144000" rIns="72000" bIns="108000">
            <a:normAutofit fontScale="92500"/>
          </a:bodyPr>
          <a:lstStyle/>
          <a:p>
            <a:r>
              <a:rPr lang="en-US" sz="2800" dirty="0" smtClean="0"/>
              <a:t>Can we predict ecosystem functioning across a precipitation range with common biological and </a:t>
            </a:r>
            <a:r>
              <a:rPr lang="en-US" sz="2800" dirty="0" err="1" smtClean="0"/>
              <a:t>abiotic</a:t>
            </a:r>
            <a:r>
              <a:rPr lang="en-US" sz="2800" dirty="0" smtClean="0"/>
              <a:t> drivers?</a:t>
            </a:r>
          </a:p>
          <a:p>
            <a:r>
              <a:rPr lang="en-US" sz="2800" dirty="0" smtClean="0"/>
              <a:t>What processes control carbon pools and fluxes when it gets drier?</a:t>
            </a:r>
          </a:p>
          <a:p>
            <a:r>
              <a:rPr lang="en-US" sz="2800" dirty="0" smtClean="0"/>
              <a:t>Do climate-change experiments reveal tipping points in ecosystem structure and functioning?</a:t>
            </a:r>
          </a:p>
          <a:p>
            <a:r>
              <a:rPr lang="en-US" sz="2800" dirty="0" smtClean="0"/>
              <a:t>What can we learn from climate-extremes studies in </a:t>
            </a:r>
            <a:r>
              <a:rPr lang="en-US" sz="2800" dirty="0" err="1" smtClean="0"/>
              <a:t>drylands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Where are we going from here?</a:t>
            </a:r>
          </a:p>
        </p:txBody>
      </p:sp>
    </p:spTree>
    <p:extLst>
      <p:ext uri="{BB962C8B-B14F-4D97-AF65-F5344CB8AC3E}">
        <p14:creationId xmlns:p14="http://schemas.microsoft.com/office/powerpoint/2010/main" val="17437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57200" y="44624"/>
            <a:ext cx="8229600" cy="523220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Rainfall manipulations along an aridity gradient</a:t>
            </a:r>
            <a:endParaRPr lang="en-US" sz="28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150" y="692696"/>
            <a:ext cx="607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Aridity gradient – GLOWA Jordan River project</a:t>
            </a:r>
            <a:endParaRPr lang="en-US" sz="24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4463" y="1461343"/>
            <a:ext cx="8820150" cy="5280025"/>
            <a:chOff x="144463" y="1028700"/>
            <a:chExt cx="8820150" cy="5280025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724525" y="1196157"/>
              <a:ext cx="3240088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665163" lvl="1" indent="-265113">
                <a:spcBef>
                  <a:spcPts val="2400"/>
                </a:spcBef>
                <a:buClr>
                  <a:srgbClr val="88B0CA"/>
                </a:buClr>
                <a:buFontTx/>
                <a:buChar char="–"/>
              </a:pPr>
              <a:r>
                <a:rPr lang="de-DE" sz="1800" dirty="0">
                  <a:solidFill>
                    <a:schemeClr val="tx1"/>
                  </a:solidFill>
                </a:rPr>
                <a:t>South facing slopes</a:t>
              </a:r>
              <a:br>
                <a:rPr lang="de-DE" sz="1800" dirty="0">
                  <a:solidFill>
                    <a:schemeClr val="tx1"/>
                  </a:solidFill>
                </a:rPr>
              </a:br>
              <a:r>
                <a:rPr lang="de-DE" sz="1800" dirty="0">
                  <a:solidFill>
                    <a:schemeClr val="tx1"/>
                  </a:solidFill>
                </a:rPr>
                <a:t>shallow soil (Terra Rossa to lithosol) on</a:t>
              </a:r>
              <a:br>
                <a:rPr lang="de-DE" sz="1800" dirty="0">
                  <a:solidFill>
                    <a:schemeClr val="tx1"/>
                  </a:solidFill>
                </a:rPr>
              </a:br>
              <a:r>
                <a:rPr lang="de-DE" sz="1800" dirty="0">
                  <a:solidFill>
                    <a:schemeClr val="tx1"/>
                  </a:solidFill>
                </a:rPr>
                <a:t>similar bedrock</a:t>
              </a:r>
            </a:p>
            <a:p>
              <a:pPr marL="665163" lvl="1" indent="-265113">
                <a:spcBef>
                  <a:spcPts val="2400"/>
                </a:spcBef>
                <a:buClr>
                  <a:srgbClr val="88B0CA"/>
                </a:buClr>
                <a:buFontTx/>
                <a:buChar char="–"/>
              </a:pPr>
              <a:r>
                <a:rPr lang="de-DE" sz="1800" dirty="0" smtClean="0">
                  <a:solidFill>
                    <a:schemeClr val="tx1"/>
                  </a:solidFill>
                </a:rPr>
                <a:t>Similar seasonal temperture range</a:t>
              </a:r>
              <a:endParaRPr lang="de-DE" sz="1800" dirty="0">
                <a:solidFill>
                  <a:schemeClr val="tx1"/>
                </a:solidFill>
              </a:endParaRPr>
            </a:p>
            <a:p>
              <a:pPr marL="665163" lvl="1" indent="-265113">
                <a:spcBef>
                  <a:spcPts val="2400"/>
                </a:spcBef>
                <a:buClr>
                  <a:srgbClr val="88B0CA"/>
                </a:buClr>
                <a:buFontTx/>
                <a:buChar char="–"/>
              </a:pPr>
              <a:r>
                <a:rPr lang="de-DE" sz="1800" dirty="0">
                  <a:solidFill>
                    <a:schemeClr val="tx1"/>
                  </a:solidFill>
                </a:rPr>
                <a:t>Eight-fold difference in mean annual rainfall</a:t>
              </a:r>
            </a:p>
            <a:p>
              <a:pPr marL="665163" lvl="1" indent="-265113">
                <a:spcBef>
                  <a:spcPts val="2400"/>
                </a:spcBef>
                <a:buClr>
                  <a:srgbClr val="88B0CA"/>
                </a:buClr>
                <a:buFontTx/>
                <a:buChar char="–"/>
              </a:pPr>
              <a:r>
                <a:rPr lang="de-DE" sz="1800" dirty="0">
                  <a:solidFill>
                    <a:schemeClr val="tx1"/>
                  </a:solidFill>
                </a:rPr>
                <a:t>Large difference in rainfall variability</a:t>
              </a:r>
            </a:p>
          </p:txBody>
        </p:sp>
        <p:pic>
          <p:nvPicPr>
            <p:cNvPr id="37" name="Picture 12" descr="MAT31-1-02general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240088"/>
              <a:ext cx="2376488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" descr="DSCN32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1363663"/>
              <a:ext cx="2376488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3" descr="DSCN26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894263"/>
              <a:ext cx="2376488" cy="14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144463" y="2924175"/>
              <a:ext cx="34909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45717">
              <a:spAutoFit/>
            </a:bodyPr>
            <a:lstStyle>
              <a:lvl1pPr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  <a:latin typeface="Arial" charset="0"/>
                </a:rPr>
                <a:t>Mediterranean: 540 mm,</a:t>
              </a:r>
              <a:r>
                <a:rPr lang="en-US" sz="1600" b="1">
                  <a:latin typeface="Arial" charset="0"/>
                </a:rPr>
                <a:t> </a:t>
              </a:r>
              <a:r>
                <a:rPr lang="en-US" sz="1600" b="1">
                  <a:solidFill>
                    <a:srgbClr val="386FA8"/>
                  </a:solidFill>
                  <a:latin typeface="Arial" charset="0"/>
                </a:rPr>
                <a:t>CV 30%</a:t>
              </a: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179388" y="4724400"/>
              <a:ext cx="3024187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45717">
              <a:spAutoFit/>
            </a:bodyPr>
            <a:lstStyle>
              <a:lvl1pPr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  <a:latin typeface="Arial" charset="0"/>
                </a:rPr>
                <a:t>Semiarid: 300 mm, </a:t>
              </a:r>
              <a:r>
                <a:rPr lang="en-US" sz="1600" b="1">
                  <a:solidFill>
                    <a:srgbClr val="386FA8"/>
                  </a:solidFill>
                  <a:latin typeface="Arial" charset="0"/>
                </a:rPr>
                <a:t>CV 37%</a:t>
              </a:r>
            </a:p>
          </p:txBody>
        </p:sp>
        <p:pic>
          <p:nvPicPr>
            <p:cNvPr id="42" name="Picture 28" descr="DSCN26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5026025"/>
              <a:ext cx="2403475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3995738" y="1028700"/>
              <a:ext cx="1935162" cy="3913188"/>
              <a:chOff x="2517" y="648"/>
              <a:chExt cx="1219" cy="2465"/>
            </a:xfrm>
          </p:grpSpPr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2553" y="862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endParaRPr lang="en-US" sz="2800" b="1">
                  <a:solidFill>
                    <a:srgbClr val="6093B8"/>
                  </a:solidFill>
                </a:endParaRPr>
              </a:p>
            </p:txBody>
          </p:sp>
          <p:pic>
            <p:nvPicPr>
              <p:cNvPr id="49" name="Picture 3" descr="ISRAE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83" t="8598" r="26552" b="7610"/>
              <a:stretch>
                <a:fillRect/>
              </a:stretch>
            </p:blipFill>
            <p:spPr bwMode="auto">
              <a:xfrm>
                <a:off x="2517" y="709"/>
                <a:ext cx="953" cy="24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4"/>
              <p:cNvSpPr>
                <a:spLocks/>
              </p:cNvSpPr>
              <p:nvPr/>
            </p:nvSpPr>
            <p:spPr bwMode="auto">
              <a:xfrm>
                <a:off x="3158" y="1706"/>
                <a:ext cx="130" cy="439"/>
              </a:xfrm>
              <a:custGeom>
                <a:avLst/>
                <a:gdLst>
                  <a:gd name="T0" fmla="*/ 819 w 819"/>
                  <a:gd name="T1" fmla="*/ 117 h 2674"/>
                  <a:gd name="T2" fmla="*/ 785 w 819"/>
                  <a:gd name="T3" fmla="*/ 218 h 2674"/>
                  <a:gd name="T4" fmla="*/ 752 w 819"/>
                  <a:gd name="T5" fmla="*/ 351 h 2674"/>
                  <a:gd name="T6" fmla="*/ 752 w 819"/>
                  <a:gd name="T7" fmla="*/ 469 h 2674"/>
                  <a:gd name="T8" fmla="*/ 736 w 819"/>
                  <a:gd name="T9" fmla="*/ 585 h 2674"/>
                  <a:gd name="T10" fmla="*/ 702 w 819"/>
                  <a:gd name="T11" fmla="*/ 719 h 2674"/>
                  <a:gd name="T12" fmla="*/ 686 w 819"/>
                  <a:gd name="T13" fmla="*/ 853 h 2674"/>
                  <a:gd name="T14" fmla="*/ 686 w 819"/>
                  <a:gd name="T15" fmla="*/ 1037 h 2674"/>
                  <a:gd name="T16" fmla="*/ 752 w 819"/>
                  <a:gd name="T17" fmla="*/ 1204 h 2674"/>
                  <a:gd name="T18" fmla="*/ 719 w 819"/>
                  <a:gd name="T19" fmla="*/ 1304 h 2674"/>
                  <a:gd name="T20" fmla="*/ 719 w 819"/>
                  <a:gd name="T21" fmla="*/ 1421 h 2674"/>
                  <a:gd name="T22" fmla="*/ 653 w 819"/>
                  <a:gd name="T23" fmla="*/ 1504 h 2674"/>
                  <a:gd name="T24" fmla="*/ 653 w 819"/>
                  <a:gd name="T25" fmla="*/ 1639 h 2674"/>
                  <a:gd name="T26" fmla="*/ 635 w 819"/>
                  <a:gd name="T27" fmla="*/ 1755 h 2674"/>
                  <a:gd name="T28" fmla="*/ 552 w 819"/>
                  <a:gd name="T29" fmla="*/ 1856 h 2674"/>
                  <a:gd name="T30" fmla="*/ 469 w 819"/>
                  <a:gd name="T31" fmla="*/ 1889 h 2674"/>
                  <a:gd name="T32" fmla="*/ 469 w 819"/>
                  <a:gd name="T33" fmla="*/ 1755 h 2674"/>
                  <a:gd name="T34" fmla="*/ 502 w 819"/>
                  <a:gd name="T35" fmla="*/ 1655 h 2674"/>
                  <a:gd name="T36" fmla="*/ 401 w 819"/>
                  <a:gd name="T37" fmla="*/ 1771 h 2674"/>
                  <a:gd name="T38" fmla="*/ 318 w 819"/>
                  <a:gd name="T39" fmla="*/ 1872 h 2674"/>
                  <a:gd name="T40" fmla="*/ 250 w 819"/>
                  <a:gd name="T41" fmla="*/ 1955 h 2674"/>
                  <a:gd name="T42" fmla="*/ 200 w 819"/>
                  <a:gd name="T43" fmla="*/ 2073 h 2674"/>
                  <a:gd name="T44" fmla="*/ 301 w 819"/>
                  <a:gd name="T45" fmla="*/ 2106 h 2674"/>
                  <a:gd name="T46" fmla="*/ 384 w 819"/>
                  <a:gd name="T47" fmla="*/ 2207 h 2674"/>
                  <a:gd name="T48" fmla="*/ 485 w 819"/>
                  <a:gd name="T49" fmla="*/ 2257 h 2674"/>
                  <a:gd name="T50" fmla="*/ 568 w 819"/>
                  <a:gd name="T51" fmla="*/ 2323 h 2674"/>
                  <a:gd name="T52" fmla="*/ 585 w 819"/>
                  <a:gd name="T53" fmla="*/ 2407 h 2674"/>
                  <a:gd name="T54" fmla="*/ 518 w 819"/>
                  <a:gd name="T55" fmla="*/ 2507 h 2674"/>
                  <a:gd name="T56" fmla="*/ 485 w 819"/>
                  <a:gd name="T57" fmla="*/ 2641 h 2674"/>
                  <a:gd name="T58" fmla="*/ 368 w 819"/>
                  <a:gd name="T59" fmla="*/ 2641 h 2674"/>
                  <a:gd name="T60" fmla="*/ 217 w 819"/>
                  <a:gd name="T61" fmla="*/ 2624 h 2674"/>
                  <a:gd name="T62" fmla="*/ 117 w 819"/>
                  <a:gd name="T63" fmla="*/ 2540 h 2674"/>
                  <a:gd name="T64" fmla="*/ 67 w 819"/>
                  <a:gd name="T65" fmla="*/ 2457 h 2674"/>
                  <a:gd name="T66" fmla="*/ 33 w 819"/>
                  <a:gd name="T67" fmla="*/ 2306 h 2674"/>
                  <a:gd name="T68" fmla="*/ 0 w 819"/>
                  <a:gd name="T69" fmla="*/ 2174 h 2674"/>
                  <a:gd name="T70" fmla="*/ 50 w 819"/>
                  <a:gd name="T71" fmla="*/ 2073 h 2674"/>
                  <a:gd name="T72" fmla="*/ 117 w 819"/>
                  <a:gd name="T73" fmla="*/ 1939 h 2674"/>
                  <a:gd name="T74" fmla="*/ 117 w 819"/>
                  <a:gd name="T75" fmla="*/ 1806 h 2674"/>
                  <a:gd name="T76" fmla="*/ 150 w 819"/>
                  <a:gd name="T77" fmla="*/ 1705 h 2674"/>
                  <a:gd name="T78" fmla="*/ 101 w 819"/>
                  <a:gd name="T79" fmla="*/ 1589 h 2674"/>
                  <a:gd name="T80" fmla="*/ 117 w 819"/>
                  <a:gd name="T81" fmla="*/ 1488 h 2674"/>
                  <a:gd name="T82" fmla="*/ 101 w 819"/>
                  <a:gd name="T83" fmla="*/ 1405 h 2674"/>
                  <a:gd name="T84" fmla="*/ 134 w 819"/>
                  <a:gd name="T85" fmla="*/ 1304 h 2674"/>
                  <a:gd name="T86" fmla="*/ 150 w 819"/>
                  <a:gd name="T87" fmla="*/ 1186 h 2674"/>
                  <a:gd name="T88" fmla="*/ 150 w 819"/>
                  <a:gd name="T89" fmla="*/ 1054 h 2674"/>
                  <a:gd name="T90" fmla="*/ 150 w 819"/>
                  <a:gd name="T91" fmla="*/ 920 h 2674"/>
                  <a:gd name="T92" fmla="*/ 200 w 819"/>
                  <a:gd name="T93" fmla="*/ 836 h 2674"/>
                  <a:gd name="T94" fmla="*/ 184 w 819"/>
                  <a:gd name="T95" fmla="*/ 736 h 2674"/>
                  <a:gd name="T96" fmla="*/ 200 w 819"/>
                  <a:gd name="T97" fmla="*/ 619 h 2674"/>
                  <a:gd name="T98" fmla="*/ 234 w 819"/>
                  <a:gd name="T99" fmla="*/ 502 h 2674"/>
                  <a:gd name="T100" fmla="*/ 301 w 819"/>
                  <a:gd name="T101" fmla="*/ 419 h 2674"/>
                  <a:gd name="T102" fmla="*/ 334 w 819"/>
                  <a:gd name="T103" fmla="*/ 301 h 2674"/>
                  <a:gd name="T104" fmla="*/ 368 w 819"/>
                  <a:gd name="T105" fmla="*/ 184 h 2674"/>
                  <a:gd name="T106" fmla="*/ 452 w 819"/>
                  <a:gd name="T107" fmla="*/ 84 h 2674"/>
                  <a:gd name="T108" fmla="*/ 552 w 819"/>
                  <a:gd name="T109" fmla="*/ 0 h 2674"/>
                  <a:gd name="T110" fmla="*/ 669 w 819"/>
                  <a:gd name="T111" fmla="*/ 51 h 26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19"/>
                  <a:gd name="T169" fmla="*/ 0 h 2674"/>
                  <a:gd name="T170" fmla="*/ 819 w 819"/>
                  <a:gd name="T171" fmla="*/ 2674 h 26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19" h="2674">
                    <a:moveTo>
                      <a:pt x="719" y="34"/>
                    </a:moveTo>
                    <a:lnTo>
                      <a:pt x="752" y="34"/>
                    </a:lnTo>
                    <a:lnTo>
                      <a:pt x="769" y="34"/>
                    </a:lnTo>
                    <a:lnTo>
                      <a:pt x="785" y="51"/>
                    </a:lnTo>
                    <a:lnTo>
                      <a:pt x="785" y="68"/>
                    </a:lnTo>
                    <a:lnTo>
                      <a:pt x="802" y="84"/>
                    </a:lnTo>
                    <a:lnTo>
                      <a:pt x="802" y="101"/>
                    </a:lnTo>
                    <a:lnTo>
                      <a:pt x="819" y="117"/>
                    </a:lnTo>
                    <a:lnTo>
                      <a:pt x="819" y="134"/>
                    </a:lnTo>
                    <a:lnTo>
                      <a:pt x="819" y="151"/>
                    </a:lnTo>
                    <a:lnTo>
                      <a:pt x="802" y="151"/>
                    </a:lnTo>
                    <a:lnTo>
                      <a:pt x="802" y="167"/>
                    </a:lnTo>
                    <a:lnTo>
                      <a:pt x="802" y="184"/>
                    </a:lnTo>
                    <a:lnTo>
                      <a:pt x="802" y="200"/>
                    </a:lnTo>
                    <a:lnTo>
                      <a:pt x="785" y="200"/>
                    </a:lnTo>
                    <a:lnTo>
                      <a:pt x="785" y="218"/>
                    </a:lnTo>
                    <a:lnTo>
                      <a:pt x="785" y="235"/>
                    </a:lnTo>
                    <a:lnTo>
                      <a:pt x="785" y="252"/>
                    </a:lnTo>
                    <a:lnTo>
                      <a:pt x="785" y="268"/>
                    </a:lnTo>
                    <a:lnTo>
                      <a:pt x="785" y="285"/>
                    </a:lnTo>
                    <a:lnTo>
                      <a:pt x="769" y="301"/>
                    </a:lnTo>
                    <a:lnTo>
                      <a:pt x="769" y="318"/>
                    </a:lnTo>
                    <a:lnTo>
                      <a:pt x="752" y="335"/>
                    </a:lnTo>
                    <a:lnTo>
                      <a:pt x="752" y="351"/>
                    </a:lnTo>
                    <a:lnTo>
                      <a:pt x="752" y="368"/>
                    </a:lnTo>
                    <a:lnTo>
                      <a:pt x="752" y="384"/>
                    </a:lnTo>
                    <a:lnTo>
                      <a:pt x="752" y="401"/>
                    </a:lnTo>
                    <a:lnTo>
                      <a:pt x="752" y="419"/>
                    </a:lnTo>
                    <a:lnTo>
                      <a:pt x="752" y="435"/>
                    </a:lnTo>
                    <a:lnTo>
                      <a:pt x="736" y="452"/>
                    </a:lnTo>
                    <a:lnTo>
                      <a:pt x="736" y="469"/>
                    </a:lnTo>
                    <a:lnTo>
                      <a:pt x="752" y="469"/>
                    </a:lnTo>
                    <a:lnTo>
                      <a:pt x="736" y="485"/>
                    </a:lnTo>
                    <a:lnTo>
                      <a:pt x="736" y="502"/>
                    </a:lnTo>
                    <a:lnTo>
                      <a:pt x="752" y="502"/>
                    </a:lnTo>
                    <a:lnTo>
                      <a:pt x="752" y="518"/>
                    </a:lnTo>
                    <a:lnTo>
                      <a:pt x="752" y="535"/>
                    </a:lnTo>
                    <a:lnTo>
                      <a:pt x="752" y="552"/>
                    </a:lnTo>
                    <a:lnTo>
                      <a:pt x="752" y="568"/>
                    </a:lnTo>
                    <a:lnTo>
                      <a:pt x="736" y="585"/>
                    </a:lnTo>
                    <a:lnTo>
                      <a:pt x="736" y="602"/>
                    </a:lnTo>
                    <a:lnTo>
                      <a:pt x="719" y="602"/>
                    </a:lnTo>
                    <a:lnTo>
                      <a:pt x="719" y="619"/>
                    </a:lnTo>
                    <a:lnTo>
                      <a:pt x="719" y="636"/>
                    </a:lnTo>
                    <a:lnTo>
                      <a:pt x="719" y="653"/>
                    </a:lnTo>
                    <a:lnTo>
                      <a:pt x="702" y="686"/>
                    </a:lnTo>
                    <a:lnTo>
                      <a:pt x="702" y="702"/>
                    </a:lnTo>
                    <a:lnTo>
                      <a:pt x="702" y="719"/>
                    </a:lnTo>
                    <a:lnTo>
                      <a:pt x="686" y="736"/>
                    </a:lnTo>
                    <a:lnTo>
                      <a:pt x="686" y="752"/>
                    </a:lnTo>
                    <a:lnTo>
                      <a:pt x="686" y="769"/>
                    </a:lnTo>
                    <a:lnTo>
                      <a:pt x="686" y="785"/>
                    </a:lnTo>
                    <a:lnTo>
                      <a:pt x="686" y="803"/>
                    </a:lnTo>
                    <a:lnTo>
                      <a:pt x="669" y="820"/>
                    </a:lnTo>
                    <a:lnTo>
                      <a:pt x="686" y="836"/>
                    </a:lnTo>
                    <a:lnTo>
                      <a:pt x="686" y="853"/>
                    </a:lnTo>
                    <a:lnTo>
                      <a:pt x="686" y="870"/>
                    </a:lnTo>
                    <a:lnTo>
                      <a:pt x="686" y="886"/>
                    </a:lnTo>
                    <a:lnTo>
                      <a:pt x="686" y="903"/>
                    </a:lnTo>
                    <a:lnTo>
                      <a:pt x="686" y="920"/>
                    </a:lnTo>
                    <a:lnTo>
                      <a:pt x="686" y="953"/>
                    </a:lnTo>
                    <a:lnTo>
                      <a:pt x="686" y="1004"/>
                    </a:lnTo>
                    <a:lnTo>
                      <a:pt x="686" y="1020"/>
                    </a:lnTo>
                    <a:lnTo>
                      <a:pt x="686" y="1037"/>
                    </a:lnTo>
                    <a:lnTo>
                      <a:pt x="702" y="1054"/>
                    </a:lnTo>
                    <a:lnTo>
                      <a:pt x="702" y="1070"/>
                    </a:lnTo>
                    <a:lnTo>
                      <a:pt x="719" y="1103"/>
                    </a:lnTo>
                    <a:lnTo>
                      <a:pt x="736" y="1120"/>
                    </a:lnTo>
                    <a:lnTo>
                      <a:pt x="752" y="1137"/>
                    </a:lnTo>
                    <a:lnTo>
                      <a:pt x="752" y="1170"/>
                    </a:lnTo>
                    <a:lnTo>
                      <a:pt x="752" y="1186"/>
                    </a:lnTo>
                    <a:lnTo>
                      <a:pt x="752" y="1204"/>
                    </a:lnTo>
                    <a:lnTo>
                      <a:pt x="736" y="1204"/>
                    </a:lnTo>
                    <a:lnTo>
                      <a:pt x="719" y="1221"/>
                    </a:lnTo>
                    <a:lnTo>
                      <a:pt x="719" y="1237"/>
                    </a:lnTo>
                    <a:lnTo>
                      <a:pt x="736" y="1237"/>
                    </a:lnTo>
                    <a:lnTo>
                      <a:pt x="736" y="1254"/>
                    </a:lnTo>
                    <a:lnTo>
                      <a:pt x="736" y="1271"/>
                    </a:lnTo>
                    <a:lnTo>
                      <a:pt x="719" y="1287"/>
                    </a:lnTo>
                    <a:lnTo>
                      <a:pt x="719" y="1304"/>
                    </a:lnTo>
                    <a:lnTo>
                      <a:pt x="736" y="1304"/>
                    </a:lnTo>
                    <a:lnTo>
                      <a:pt x="736" y="1321"/>
                    </a:lnTo>
                    <a:lnTo>
                      <a:pt x="719" y="1337"/>
                    </a:lnTo>
                    <a:lnTo>
                      <a:pt x="719" y="1354"/>
                    </a:lnTo>
                    <a:lnTo>
                      <a:pt x="719" y="1370"/>
                    </a:lnTo>
                    <a:lnTo>
                      <a:pt x="719" y="1388"/>
                    </a:lnTo>
                    <a:lnTo>
                      <a:pt x="719" y="1405"/>
                    </a:lnTo>
                    <a:lnTo>
                      <a:pt x="719" y="1421"/>
                    </a:lnTo>
                    <a:lnTo>
                      <a:pt x="719" y="1438"/>
                    </a:lnTo>
                    <a:lnTo>
                      <a:pt x="702" y="1438"/>
                    </a:lnTo>
                    <a:lnTo>
                      <a:pt x="686" y="1455"/>
                    </a:lnTo>
                    <a:lnTo>
                      <a:pt x="669" y="1455"/>
                    </a:lnTo>
                    <a:lnTo>
                      <a:pt x="669" y="1471"/>
                    </a:lnTo>
                    <a:lnTo>
                      <a:pt x="653" y="1471"/>
                    </a:lnTo>
                    <a:lnTo>
                      <a:pt x="653" y="1488"/>
                    </a:lnTo>
                    <a:lnTo>
                      <a:pt x="653" y="1504"/>
                    </a:lnTo>
                    <a:lnTo>
                      <a:pt x="653" y="1521"/>
                    </a:lnTo>
                    <a:lnTo>
                      <a:pt x="653" y="1538"/>
                    </a:lnTo>
                    <a:lnTo>
                      <a:pt x="653" y="1554"/>
                    </a:lnTo>
                    <a:lnTo>
                      <a:pt x="653" y="1571"/>
                    </a:lnTo>
                    <a:lnTo>
                      <a:pt x="635" y="1589"/>
                    </a:lnTo>
                    <a:lnTo>
                      <a:pt x="635" y="1605"/>
                    </a:lnTo>
                    <a:lnTo>
                      <a:pt x="635" y="1622"/>
                    </a:lnTo>
                    <a:lnTo>
                      <a:pt x="653" y="1639"/>
                    </a:lnTo>
                    <a:lnTo>
                      <a:pt x="653" y="1655"/>
                    </a:lnTo>
                    <a:lnTo>
                      <a:pt x="653" y="1672"/>
                    </a:lnTo>
                    <a:lnTo>
                      <a:pt x="635" y="1688"/>
                    </a:lnTo>
                    <a:lnTo>
                      <a:pt x="635" y="1705"/>
                    </a:lnTo>
                    <a:lnTo>
                      <a:pt x="653" y="1722"/>
                    </a:lnTo>
                    <a:lnTo>
                      <a:pt x="653" y="1738"/>
                    </a:lnTo>
                    <a:lnTo>
                      <a:pt x="635" y="1738"/>
                    </a:lnTo>
                    <a:lnTo>
                      <a:pt x="635" y="1755"/>
                    </a:lnTo>
                    <a:lnTo>
                      <a:pt x="635" y="1771"/>
                    </a:lnTo>
                    <a:lnTo>
                      <a:pt x="618" y="1789"/>
                    </a:lnTo>
                    <a:lnTo>
                      <a:pt x="601" y="1806"/>
                    </a:lnTo>
                    <a:lnTo>
                      <a:pt x="585" y="1806"/>
                    </a:lnTo>
                    <a:lnTo>
                      <a:pt x="568" y="1806"/>
                    </a:lnTo>
                    <a:lnTo>
                      <a:pt x="568" y="1822"/>
                    </a:lnTo>
                    <a:lnTo>
                      <a:pt x="568" y="1839"/>
                    </a:lnTo>
                    <a:lnTo>
                      <a:pt x="552" y="1856"/>
                    </a:lnTo>
                    <a:lnTo>
                      <a:pt x="535" y="1872"/>
                    </a:lnTo>
                    <a:lnTo>
                      <a:pt x="535" y="1889"/>
                    </a:lnTo>
                    <a:lnTo>
                      <a:pt x="535" y="1905"/>
                    </a:lnTo>
                    <a:lnTo>
                      <a:pt x="518" y="1905"/>
                    </a:lnTo>
                    <a:lnTo>
                      <a:pt x="502" y="1905"/>
                    </a:lnTo>
                    <a:lnTo>
                      <a:pt x="485" y="1905"/>
                    </a:lnTo>
                    <a:lnTo>
                      <a:pt x="469" y="1905"/>
                    </a:lnTo>
                    <a:lnTo>
                      <a:pt x="469" y="1889"/>
                    </a:lnTo>
                    <a:lnTo>
                      <a:pt x="452" y="1889"/>
                    </a:lnTo>
                    <a:lnTo>
                      <a:pt x="452" y="1872"/>
                    </a:lnTo>
                    <a:lnTo>
                      <a:pt x="452" y="1856"/>
                    </a:lnTo>
                    <a:lnTo>
                      <a:pt x="452" y="1839"/>
                    </a:lnTo>
                    <a:lnTo>
                      <a:pt x="452" y="1822"/>
                    </a:lnTo>
                    <a:lnTo>
                      <a:pt x="452" y="1806"/>
                    </a:lnTo>
                    <a:lnTo>
                      <a:pt x="452" y="1789"/>
                    </a:lnTo>
                    <a:lnTo>
                      <a:pt x="469" y="1755"/>
                    </a:lnTo>
                    <a:lnTo>
                      <a:pt x="469" y="1738"/>
                    </a:lnTo>
                    <a:lnTo>
                      <a:pt x="469" y="1722"/>
                    </a:lnTo>
                    <a:lnTo>
                      <a:pt x="485" y="1705"/>
                    </a:lnTo>
                    <a:lnTo>
                      <a:pt x="502" y="1688"/>
                    </a:lnTo>
                    <a:lnTo>
                      <a:pt x="518" y="1688"/>
                    </a:lnTo>
                    <a:lnTo>
                      <a:pt x="518" y="1672"/>
                    </a:lnTo>
                    <a:lnTo>
                      <a:pt x="502" y="1672"/>
                    </a:lnTo>
                    <a:lnTo>
                      <a:pt x="502" y="1655"/>
                    </a:lnTo>
                    <a:lnTo>
                      <a:pt x="485" y="1655"/>
                    </a:lnTo>
                    <a:lnTo>
                      <a:pt x="485" y="1672"/>
                    </a:lnTo>
                    <a:lnTo>
                      <a:pt x="469" y="1672"/>
                    </a:lnTo>
                    <a:lnTo>
                      <a:pt x="452" y="1688"/>
                    </a:lnTo>
                    <a:lnTo>
                      <a:pt x="434" y="1705"/>
                    </a:lnTo>
                    <a:lnTo>
                      <a:pt x="417" y="1738"/>
                    </a:lnTo>
                    <a:lnTo>
                      <a:pt x="417" y="1755"/>
                    </a:lnTo>
                    <a:lnTo>
                      <a:pt x="401" y="1771"/>
                    </a:lnTo>
                    <a:lnTo>
                      <a:pt x="384" y="1806"/>
                    </a:lnTo>
                    <a:lnTo>
                      <a:pt x="384" y="1822"/>
                    </a:lnTo>
                    <a:lnTo>
                      <a:pt x="384" y="1839"/>
                    </a:lnTo>
                    <a:lnTo>
                      <a:pt x="368" y="1839"/>
                    </a:lnTo>
                    <a:lnTo>
                      <a:pt x="368" y="1856"/>
                    </a:lnTo>
                    <a:lnTo>
                      <a:pt x="351" y="1856"/>
                    </a:lnTo>
                    <a:lnTo>
                      <a:pt x="334" y="1856"/>
                    </a:lnTo>
                    <a:lnTo>
                      <a:pt x="318" y="1872"/>
                    </a:lnTo>
                    <a:lnTo>
                      <a:pt x="318" y="1889"/>
                    </a:lnTo>
                    <a:lnTo>
                      <a:pt x="301" y="1889"/>
                    </a:lnTo>
                    <a:lnTo>
                      <a:pt x="301" y="1905"/>
                    </a:lnTo>
                    <a:lnTo>
                      <a:pt x="285" y="1905"/>
                    </a:lnTo>
                    <a:lnTo>
                      <a:pt x="285" y="1922"/>
                    </a:lnTo>
                    <a:lnTo>
                      <a:pt x="285" y="1939"/>
                    </a:lnTo>
                    <a:lnTo>
                      <a:pt x="268" y="1939"/>
                    </a:lnTo>
                    <a:lnTo>
                      <a:pt x="250" y="1955"/>
                    </a:lnTo>
                    <a:lnTo>
                      <a:pt x="234" y="1973"/>
                    </a:lnTo>
                    <a:lnTo>
                      <a:pt x="234" y="1990"/>
                    </a:lnTo>
                    <a:lnTo>
                      <a:pt x="217" y="2023"/>
                    </a:lnTo>
                    <a:lnTo>
                      <a:pt x="217" y="2040"/>
                    </a:lnTo>
                    <a:lnTo>
                      <a:pt x="200" y="2040"/>
                    </a:lnTo>
                    <a:lnTo>
                      <a:pt x="200" y="2056"/>
                    </a:lnTo>
                    <a:lnTo>
                      <a:pt x="184" y="2073"/>
                    </a:lnTo>
                    <a:lnTo>
                      <a:pt x="200" y="2073"/>
                    </a:lnTo>
                    <a:lnTo>
                      <a:pt x="217" y="2073"/>
                    </a:lnTo>
                    <a:lnTo>
                      <a:pt x="234" y="2073"/>
                    </a:lnTo>
                    <a:lnTo>
                      <a:pt x="250" y="2073"/>
                    </a:lnTo>
                    <a:lnTo>
                      <a:pt x="250" y="2089"/>
                    </a:lnTo>
                    <a:lnTo>
                      <a:pt x="268" y="2089"/>
                    </a:lnTo>
                    <a:lnTo>
                      <a:pt x="285" y="2089"/>
                    </a:lnTo>
                    <a:lnTo>
                      <a:pt x="285" y="2106"/>
                    </a:lnTo>
                    <a:lnTo>
                      <a:pt x="301" y="2106"/>
                    </a:lnTo>
                    <a:lnTo>
                      <a:pt x="301" y="2123"/>
                    </a:lnTo>
                    <a:lnTo>
                      <a:pt x="318" y="2139"/>
                    </a:lnTo>
                    <a:lnTo>
                      <a:pt x="318" y="2156"/>
                    </a:lnTo>
                    <a:lnTo>
                      <a:pt x="334" y="2174"/>
                    </a:lnTo>
                    <a:lnTo>
                      <a:pt x="351" y="2190"/>
                    </a:lnTo>
                    <a:lnTo>
                      <a:pt x="368" y="2190"/>
                    </a:lnTo>
                    <a:lnTo>
                      <a:pt x="368" y="2207"/>
                    </a:lnTo>
                    <a:lnTo>
                      <a:pt x="384" y="2207"/>
                    </a:lnTo>
                    <a:lnTo>
                      <a:pt x="401" y="2207"/>
                    </a:lnTo>
                    <a:lnTo>
                      <a:pt x="417" y="2223"/>
                    </a:lnTo>
                    <a:lnTo>
                      <a:pt x="434" y="2223"/>
                    </a:lnTo>
                    <a:lnTo>
                      <a:pt x="434" y="2240"/>
                    </a:lnTo>
                    <a:lnTo>
                      <a:pt x="452" y="2240"/>
                    </a:lnTo>
                    <a:lnTo>
                      <a:pt x="452" y="2257"/>
                    </a:lnTo>
                    <a:lnTo>
                      <a:pt x="469" y="2257"/>
                    </a:lnTo>
                    <a:lnTo>
                      <a:pt x="485" y="2257"/>
                    </a:lnTo>
                    <a:lnTo>
                      <a:pt x="502" y="2257"/>
                    </a:lnTo>
                    <a:lnTo>
                      <a:pt x="518" y="2257"/>
                    </a:lnTo>
                    <a:lnTo>
                      <a:pt x="535" y="2257"/>
                    </a:lnTo>
                    <a:lnTo>
                      <a:pt x="535" y="2273"/>
                    </a:lnTo>
                    <a:lnTo>
                      <a:pt x="552" y="2273"/>
                    </a:lnTo>
                    <a:lnTo>
                      <a:pt x="568" y="2290"/>
                    </a:lnTo>
                    <a:lnTo>
                      <a:pt x="568" y="2306"/>
                    </a:lnTo>
                    <a:lnTo>
                      <a:pt x="568" y="2323"/>
                    </a:lnTo>
                    <a:lnTo>
                      <a:pt x="585" y="2323"/>
                    </a:lnTo>
                    <a:lnTo>
                      <a:pt x="585" y="2340"/>
                    </a:lnTo>
                    <a:lnTo>
                      <a:pt x="601" y="2340"/>
                    </a:lnTo>
                    <a:lnTo>
                      <a:pt x="601" y="2356"/>
                    </a:lnTo>
                    <a:lnTo>
                      <a:pt x="601" y="2374"/>
                    </a:lnTo>
                    <a:lnTo>
                      <a:pt x="601" y="2391"/>
                    </a:lnTo>
                    <a:lnTo>
                      <a:pt x="601" y="2407"/>
                    </a:lnTo>
                    <a:lnTo>
                      <a:pt x="585" y="2407"/>
                    </a:lnTo>
                    <a:lnTo>
                      <a:pt x="585" y="2424"/>
                    </a:lnTo>
                    <a:lnTo>
                      <a:pt x="568" y="2424"/>
                    </a:lnTo>
                    <a:lnTo>
                      <a:pt x="552" y="2441"/>
                    </a:lnTo>
                    <a:lnTo>
                      <a:pt x="535" y="2457"/>
                    </a:lnTo>
                    <a:lnTo>
                      <a:pt x="535" y="2474"/>
                    </a:lnTo>
                    <a:lnTo>
                      <a:pt x="518" y="2474"/>
                    </a:lnTo>
                    <a:lnTo>
                      <a:pt x="518" y="2490"/>
                    </a:lnTo>
                    <a:lnTo>
                      <a:pt x="518" y="2507"/>
                    </a:lnTo>
                    <a:lnTo>
                      <a:pt x="502" y="2540"/>
                    </a:lnTo>
                    <a:lnTo>
                      <a:pt x="502" y="2557"/>
                    </a:lnTo>
                    <a:lnTo>
                      <a:pt x="502" y="2575"/>
                    </a:lnTo>
                    <a:lnTo>
                      <a:pt x="518" y="2591"/>
                    </a:lnTo>
                    <a:lnTo>
                      <a:pt x="518" y="2608"/>
                    </a:lnTo>
                    <a:lnTo>
                      <a:pt x="518" y="2624"/>
                    </a:lnTo>
                    <a:lnTo>
                      <a:pt x="502" y="2641"/>
                    </a:lnTo>
                    <a:lnTo>
                      <a:pt x="485" y="2641"/>
                    </a:lnTo>
                    <a:lnTo>
                      <a:pt x="469" y="2658"/>
                    </a:lnTo>
                    <a:lnTo>
                      <a:pt x="452" y="2674"/>
                    </a:lnTo>
                    <a:lnTo>
                      <a:pt x="434" y="2674"/>
                    </a:lnTo>
                    <a:lnTo>
                      <a:pt x="417" y="2674"/>
                    </a:lnTo>
                    <a:lnTo>
                      <a:pt x="401" y="2674"/>
                    </a:lnTo>
                    <a:lnTo>
                      <a:pt x="401" y="2658"/>
                    </a:lnTo>
                    <a:lnTo>
                      <a:pt x="384" y="2658"/>
                    </a:lnTo>
                    <a:lnTo>
                      <a:pt x="368" y="2641"/>
                    </a:lnTo>
                    <a:lnTo>
                      <a:pt x="351" y="2624"/>
                    </a:lnTo>
                    <a:lnTo>
                      <a:pt x="334" y="2641"/>
                    </a:lnTo>
                    <a:lnTo>
                      <a:pt x="318" y="2624"/>
                    </a:lnTo>
                    <a:lnTo>
                      <a:pt x="301" y="2624"/>
                    </a:lnTo>
                    <a:lnTo>
                      <a:pt x="285" y="2624"/>
                    </a:lnTo>
                    <a:lnTo>
                      <a:pt x="268" y="2624"/>
                    </a:lnTo>
                    <a:lnTo>
                      <a:pt x="234" y="2624"/>
                    </a:lnTo>
                    <a:lnTo>
                      <a:pt x="217" y="2624"/>
                    </a:lnTo>
                    <a:lnTo>
                      <a:pt x="200" y="2624"/>
                    </a:lnTo>
                    <a:lnTo>
                      <a:pt x="184" y="2608"/>
                    </a:lnTo>
                    <a:lnTo>
                      <a:pt x="167" y="2608"/>
                    </a:lnTo>
                    <a:lnTo>
                      <a:pt x="134" y="2608"/>
                    </a:lnTo>
                    <a:lnTo>
                      <a:pt x="117" y="2591"/>
                    </a:lnTo>
                    <a:lnTo>
                      <a:pt x="117" y="2575"/>
                    </a:lnTo>
                    <a:lnTo>
                      <a:pt x="117" y="2557"/>
                    </a:lnTo>
                    <a:lnTo>
                      <a:pt x="117" y="2540"/>
                    </a:lnTo>
                    <a:lnTo>
                      <a:pt x="117" y="2524"/>
                    </a:lnTo>
                    <a:lnTo>
                      <a:pt x="117" y="2507"/>
                    </a:lnTo>
                    <a:lnTo>
                      <a:pt x="117" y="2490"/>
                    </a:lnTo>
                    <a:lnTo>
                      <a:pt x="117" y="2474"/>
                    </a:lnTo>
                    <a:lnTo>
                      <a:pt x="101" y="2474"/>
                    </a:lnTo>
                    <a:lnTo>
                      <a:pt x="101" y="2457"/>
                    </a:lnTo>
                    <a:lnTo>
                      <a:pt x="84" y="2457"/>
                    </a:lnTo>
                    <a:lnTo>
                      <a:pt x="67" y="2457"/>
                    </a:lnTo>
                    <a:lnTo>
                      <a:pt x="50" y="2441"/>
                    </a:lnTo>
                    <a:lnTo>
                      <a:pt x="50" y="2424"/>
                    </a:lnTo>
                    <a:lnTo>
                      <a:pt x="50" y="2407"/>
                    </a:lnTo>
                    <a:lnTo>
                      <a:pt x="50" y="2391"/>
                    </a:lnTo>
                    <a:lnTo>
                      <a:pt x="50" y="2374"/>
                    </a:lnTo>
                    <a:lnTo>
                      <a:pt x="50" y="2340"/>
                    </a:lnTo>
                    <a:lnTo>
                      <a:pt x="33" y="2323"/>
                    </a:lnTo>
                    <a:lnTo>
                      <a:pt x="33" y="2306"/>
                    </a:lnTo>
                    <a:lnTo>
                      <a:pt x="33" y="2290"/>
                    </a:lnTo>
                    <a:lnTo>
                      <a:pt x="33" y="2273"/>
                    </a:lnTo>
                    <a:lnTo>
                      <a:pt x="33" y="2257"/>
                    </a:lnTo>
                    <a:lnTo>
                      <a:pt x="16" y="2240"/>
                    </a:lnTo>
                    <a:lnTo>
                      <a:pt x="16" y="2223"/>
                    </a:lnTo>
                    <a:lnTo>
                      <a:pt x="16" y="2207"/>
                    </a:lnTo>
                    <a:lnTo>
                      <a:pt x="0" y="2190"/>
                    </a:lnTo>
                    <a:lnTo>
                      <a:pt x="0" y="2174"/>
                    </a:lnTo>
                    <a:lnTo>
                      <a:pt x="0" y="2156"/>
                    </a:lnTo>
                    <a:lnTo>
                      <a:pt x="16" y="2139"/>
                    </a:lnTo>
                    <a:lnTo>
                      <a:pt x="33" y="2139"/>
                    </a:lnTo>
                    <a:lnTo>
                      <a:pt x="33" y="2123"/>
                    </a:lnTo>
                    <a:lnTo>
                      <a:pt x="33" y="2106"/>
                    </a:lnTo>
                    <a:lnTo>
                      <a:pt x="33" y="2089"/>
                    </a:lnTo>
                    <a:lnTo>
                      <a:pt x="33" y="2073"/>
                    </a:lnTo>
                    <a:lnTo>
                      <a:pt x="50" y="2073"/>
                    </a:lnTo>
                    <a:lnTo>
                      <a:pt x="67" y="2056"/>
                    </a:lnTo>
                    <a:lnTo>
                      <a:pt x="67" y="2040"/>
                    </a:lnTo>
                    <a:lnTo>
                      <a:pt x="84" y="2040"/>
                    </a:lnTo>
                    <a:lnTo>
                      <a:pt x="84" y="2023"/>
                    </a:lnTo>
                    <a:lnTo>
                      <a:pt x="84" y="2006"/>
                    </a:lnTo>
                    <a:lnTo>
                      <a:pt x="84" y="1990"/>
                    </a:lnTo>
                    <a:lnTo>
                      <a:pt x="101" y="1973"/>
                    </a:lnTo>
                    <a:lnTo>
                      <a:pt x="117" y="1939"/>
                    </a:lnTo>
                    <a:lnTo>
                      <a:pt x="117" y="1922"/>
                    </a:lnTo>
                    <a:lnTo>
                      <a:pt x="117" y="1905"/>
                    </a:lnTo>
                    <a:lnTo>
                      <a:pt x="117" y="1889"/>
                    </a:lnTo>
                    <a:lnTo>
                      <a:pt x="117" y="1872"/>
                    </a:lnTo>
                    <a:lnTo>
                      <a:pt x="117" y="1856"/>
                    </a:lnTo>
                    <a:lnTo>
                      <a:pt x="101" y="1839"/>
                    </a:lnTo>
                    <a:lnTo>
                      <a:pt x="117" y="1822"/>
                    </a:lnTo>
                    <a:lnTo>
                      <a:pt x="117" y="1806"/>
                    </a:lnTo>
                    <a:lnTo>
                      <a:pt x="134" y="1789"/>
                    </a:lnTo>
                    <a:lnTo>
                      <a:pt x="150" y="1771"/>
                    </a:lnTo>
                    <a:lnTo>
                      <a:pt x="150" y="1755"/>
                    </a:lnTo>
                    <a:lnTo>
                      <a:pt x="150" y="1738"/>
                    </a:lnTo>
                    <a:lnTo>
                      <a:pt x="167" y="1738"/>
                    </a:lnTo>
                    <a:lnTo>
                      <a:pt x="167" y="1722"/>
                    </a:lnTo>
                    <a:lnTo>
                      <a:pt x="150" y="1722"/>
                    </a:lnTo>
                    <a:lnTo>
                      <a:pt x="150" y="1705"/>
                    </a:lnTo>
                    <a:lnTo>
                      <a:pt x="150" y="1688"/>
                    </a:lnTo>
                    <a:lnTo>
                      <a:pt x="150" y="1672"/>
                    </a:lnTo>
                    <a:lnTo>
                      <a:pt x="134" y="1655"/>
                    </a:lnTo>
                    <a:lnTo>
                      <a:pt x="134" y="1639"/>
                    </a:lnTo>
                    <a:lnTo>
                      <a:pt x="117" y="1622"/>
                    </a:lnTo>
                    <a:lnTo>
                      <a:pt x="117" y="1605"/>
                    </a:lnTo>
                    <a:lnTo>
                      <a:pt x="101" y="1605"/>
                    </a:lnTo>
                    <a:lnTo>
                      <a:pt x="101" y="1589"/>
                    </a:lnTo>
                    <a:lnTo>
                      <a:pt x="117" y="1589"/>
                    </a:lnTo>
                    <a:lnTo>
                      <a:pt x="117" y="1571"/>
                    </a:lnTo>
                    <a:lnTo>
                      <a:pt x="117" y="1554"/>
                    </a:lnTo>
                    <a:lnTo>
                      <a:pt x="101" y="1554"/>
                    </a:lnTo>
                    <a:lnTo>
                      <a:pt x="101" y="1538"/>
                    </a:lnTo>
                    <a:lnTo>
                      <a:pt x="101" y="1521"/>
                    </a:lnTo>
                    <a:lnTo>
                      <a:pt x="117" y="1504"/>
                    </a:lnTo>
                    <a:lnTo>
                      <a:pt x="117" y="1488"/>
                    </a:lnTo>
                    <a:lnTo>
                      <a:pt x="134" y="1488"/>
                    </a:lnTo>
                    <a:lnTo>
                      <a:pt x="134" y="1471"/>
                    </a:lnTo>
                    <a:lnTo>
                      <a:pt x="150" y="1471"/>
                    </a:lnTo>
                    <a:lnTo>
                      <a:pt x="150" y="1455"/>
                    </a:lnTo>
                    <a:lnTo>
                      <a:pt x="134" y="1438"/>
                    </a:lnTo>
                    <a:lnTo>
                      <a:pt x="117" y="1438"/>
                    </a:lnTo>
                    <a:lnTo>
                      <a:pt x="101" y="1421"/>
                    </a:lnTo>
                    <a:lnTo>
                      <a:pt x="101" y="1405"/>
                    </a:lnTo>
                    <a:lnTo>
                      <a:pt x="101" y="1388"/>
                    </a:lnTo>
                    <a:lnTo>
                      <a:pt x="84" y="1370"/>
                    </a:lnTo>
                    <a:lnTo>
                      <a:pt x="101" y="1370"/>
                    </a:lnTo>
                    <a:lnTo>
                      <a:pt x="101" y="1354"/>
                    </a:lnTo>
                    <a:lnTo>
                      <a:pt x="101" y="1337"/>
                    </a:lnTo>
                    <a:lnTo>
                      <a:pt x="117" y="1337"/>
                    </a:lnTo>
                    <a:lnTo>
                      <a:pt x="117" y="1321"/>
                    </a:lnTo>
                    <a:lnTo>
                      <a:pt x="134" y="1304"/>
                    </a:lnTo>
                    <a:lnTo>
                      <a:pt x="134" y="1287"/>
                    </a:lnTo>
                    <a:lnTo>
                      <a:pt x="150" y="1271"/>
                    </a:lnTo>
                    <a:lnTo>
                      <a:pt x="150" y="1254"/>
                    </a:lnTo>
                    <a:lnTo>
                      <a:pt x="150" y="1237"/>
                    </a:lnTo>
                    <a:lnTo>
                      <a:pt x="150" y="1221"/>
                    </a:lnTo>
                    <a:lnTo>
                      <a:pt x="167" y="1204"/>
                    </a:lnTo>
                    <a:lnTo>
                      <a:pt x="150" y="1204"/>
                    </a:lnTo>
                    <a:lnTo>
                      <a:pt x="150" y="1186"/>
                    </a:lnTo>
                    <a:lnTo>
                      <a:pt x="167" y="1170"/>
                    </a:lnTo>
                    <a:lnTo>
                      <a:pt x="167" y="1153"/>
                    </a:lnTo>
                    <a:lnTo>
                      <a:pt x="167" y="1137"/>
                    </a:lnTo>
                    <a:lnTo>
                      <a:pt x="167" y="1120"/>
                    </a:lnTo>
                    <a:lnTo>
                      <a:pt x="150" y="1103"/>
                    </a:lnTo>
                    <a:lnTo>
                      <a:pt x="150" y="1087"/>
                    </a:lnTo>
                    <a:lnTo>
                      <a:pt x="150" y="1070"/>
                    </a:lnTo>
                    <a:lnTo>
                      <a:pt x="150" y="1054"/>
                    </a:lnTo>
                    <a:lnTo>
                      <a:pt x="150" y="1037"/>
                    </a:lnTo>
                    <a:lnTo>
                      <a:pt x="150" y="1020"/>
                    </a:lnTo>
                    <a:lnTo>
                      <a:pt x="150" y="1004"/>
                    </a:lnTo>
                    <a:lnTo>
                      <a:pt x="150" y="986"/>
                    </a:lnTo>
                    <a:lnTo>
                      <a:pt x="150" y="969"/>
                    </a:lnTo>
                    <a:lnTo>
                      <a:pt x="150" y="953"/>
                    </a:lnTo>
                    <a:lnTo>
                      <a:pt x="150" y="936"/>
                    </a:lnTo>
                    <a:lnTo>
                      <a:pt x="150" y="920"/>
                    </a:lnTo>
                    <a:lnTo>
                      <a:pt x="150" y="903"/>
                    </a:lnTo>
                    <a:lnTo>
                      <a:pt x="150" y="886"/>
                    </a:lnTo>
                    <a:lnTo>
                      <a:pt x="167" y="886"/>
                    </a:lnTo>
                    <a:lnTo>
                      <a:pt x="167" y="870"/>
                    </a:lnTo>
                    <a:lnTo>
                      <a:pt x="184" y="870"/>
                    </a:lnTo>
                    <a:lnTo>
                      <a:pt x="184" y="853"/>
                    </a:lnTo>
                    <a:lnTo>
                      <a:pt x="184" y="836"/>
                    </a:lnTo>
                    <a:lnTo>
                      <a:pt x="200" y="836"/>
                    </a:lnTo>
                    <a:lnTo>
                      <a:pt x="217" y="836"/>
                    </a:lnTo>
                    <a:lnTo>
                      <a:pt x="217" y="820"/>
                    </a:lnTo>
                    <a:lnTo>
                      <a:pt x="217" y="803"/>
                    </a:lnTo>
                    <a:lnTo>
                      <a:pt x="200" y="785"/>
                    </a:lnTo>
                    <a:lnTo>
                      <a:pt x="200" y="769"/>
                    </a:lnTo>
                    <a:lnTo>
                      <a:pt x="200" y="752"/>
                    </a:lnTo>
                    <a:lnTo>
                      <a:pt x="184" y="752"/>
                    </a:lnTo>
                    <a:lnTo>
                      <a:pt x="184" y="736"/>
                    </a:lnTo>
                    <a:lnTo>
                      <a:pt x="184" y="719"/>
                    </a:lnTo>
                    <a:lnTo>
                      <a:pt x="184" y="702"/>
                    </a:lnTo>
                    <a:lnTo>
                      <a:pt x="184" y="686"/>
                    </a:lnTo>
                    <a:lnTo>
                      <a:pt x="184" y="669"/>
                    </a:lnTo>
                    <a:lnTo>
                      <a:pt x="184" y="653"/>
                    </a:lnTo>
                    <a:lnTo>
                      <a:pt x="200" y="653"/>
                    </a:lnTo>
                    <a:lnTo>
                      <a:pt x="200" y="636"/>
                    </a:lnTo>
                    <a:lnTo>
                      <a:pt x="200" y="619"/>
                    </a:lnTo>
                    <a:lnTo>
                      <a:pt x="200" y="602"/>
                    </a:lnTo>
                    <a:lnTo>
                      <a:pt x="200" y="585"/>
                    </a:lnTo>
                    <a:lnTo>
                      <a:pt x="217" y="585"/>
                    </a:lnTo>
                    <a:lnTo>
                      <a:pt x="217" y="568"/>
                    </a:lnTo>
                    <a:lnTo>
                      <a:pt x="217" y="552"/>
                    </a:lnTo>
                    <a:lnTo>
                      <a:pt x="234" y="535"/>
                    </a:lnTo>
                    <a:lnTo>
                      <a:pt x="234" y="518"/>
                    </a:lnTo>
                    <a:lnTo>
                      <a:pt x="234" y="502"/>
                    </a:lnTo>
                    <a:lnTo>
                      <a:pt x="250" y="502"/>
                    </a:lnTo>
                    <a:lnTo>
                      <a:pt x="250" y="485"/>
                    </a:lnTo>
                    <a:lnTo>
                      <a:pt x="268" y="485"/>
                    </a:lnTo>
                    <a:lnTo>
                      <a:pt x="268" y="469"/>
                    </a:lnTo>
                    <a:lnTo>
                      <a:pt x="268" y="452"/>
                    </a:lnTo>
                    <a:lnTo>
                      <a:pt x="285" y="435"/>
                    </a:lnTo>
                    <a:lnTo>
                      <a:pt x="285" y="419"/>
                    </a:lnTo>
                    <a:lnTo>
                      <a:pt x="301" y="419"/>
                    </a:lnTo>
                    <a:lnTo>
                      <a:pt x="318" y="401"/>
                    </a:lnTo>
                    <a:lnTo>
                      <a:pt x="318" y="384"/>
                    </a:lnTo>
                    <a:lnTo>
                      <a:pt x="318" y="368"/>
                    </a:lnTo>
                    <a:lnTo>
                      <a:pt x="301" y="368"/>
                    </a:lnTo>
                    <a:lnTo>
                      <a:pt x="301" y="351"/>
                    </a:lnTo>
                    <a:lnTo>
                      <a:pt x="318" y="335"/>
                    </a:lnTo>
                    <a:lnTo>
                      <a:pt x="318" y="318"/>
                    </a:lnTo>
                    <a:lnTo>
                      <a:pt x="334" y="301"/>
                    </a:lnTo>
                    <a:lnTo>
                      <a:pt x="334" y="285"/>
                    </a:lnTo>
                    <a:lnTo>
                      <a:pt x="334" y="268"/>
                    </a:lnTo>
                    <a:lnTo>
                      <a:pt x="334" y="252"/>
                    </a:lnTo>
                    <a:lnTo>
                      <a:pt x="334" y="235"/>
                    </a:lnTo>
                    <a:lnTo>
                      <a:pt x="351" y="235"/>
                    </a:lnTo>
                    <a:lnTo>
                      <a:pt x="351" y="218"/>
                    </a:lnTo>
                    <a:lnTo>
                      <a:pt x="351" y="200"/>
                    </a:lnTo>
                    <a:lnTo>
                      <a:pt x="368" y="184"/>
                    </a:lnTo>
                    <a:lnTo>
                      <a:pt x="368" y="167"/>
                    </a:lnTo>
                    <a:lnTo>
                      <a:pt x="384" y="151"/>
                    </a:lnTo>
                    <a:lnTo>
                      <a:pt x="401" y="151"/>
                    </a:lnTo>
                    <a:lnTo>
                      <a:pt x="401" y="134"/>
                    </a:lnTo>
                    <a:lnTo>
                      <a:pt x="401" y="117"/>
                    </a:lnTo>
                    <a:lnTo>
                      <a:pt x="417" y="101"/>
                    </a:lnTo>
                    <a:lnTo>
                      <a:pt x="434" y="101"/>
                    </a:lnTo>
                    <a:lnTo>
                      <a:pt x="452" y="84"/>
                    </a:lnTo>
                    <a:lnTo>
                      <a:pt x="469" y="84"/>
                    </a:lnTo>
                    <a:lnTo>
                      <a:pt x="469" y="68"/>
                    </a:lnTo>
                    <a:lnTo>
                      <a:pt x="485" y="51"/>
                    </a:lnTo>
                    <a:lnTo>
                      <a:pt x="502" y="34"/>
                    </a:lnTo>
                    <a:lnTo>
                      <a:pt x="502" y="18"/>
                    </a:lnTo>
                    <a:lnTo>
                      <a:pt x="518" y="0"/>
                    </a:lnTo>
                    <a:lnTo>
                      <a:pt x="535" y="0"/>
                    </a:lnTo>
                    <a:lnTo>
                      <a:pt x="552" y="0"/>
                    </a:lnTo>
                    <a:lnTo>
                      <a:pt x="585" y="0"/>
                    </a:lnTo>
                    <a:lnTo>
                      <a:pt x="601" y="0"/>
                    </a:lnTo>
                    <a:lnTo>
                      <a:pt x="618" y="0"/>
                    </a:lnTo>
                    <a:lnTo>
                      <a:pt x="635" y="18"/>
                    </a:lnTo>
                    <a:lnTo>
                      <a:pt x="635" y="34"/>
                    </a:lnTo>
                    <a:lnTo>
                      <a:pt x="653" y="34"/>
                    </a:lnTo>
                    <a:lnTo>
                      <a:pt x="653" y="51"/>
                    </a:lnTo>
                    <a:lnTo>
                      <a:pt x="669" y="51"/>
                    </a:lnTo>
                    <a:lnTo>
                      <a:pt x="686" y="51"/>
                    </a:lnTo>
                    <a:lnTo>
                      <a:pt x="702" y="34"/>
                    </a:lnTo>
                    <a:lnTo>
                      <a:pt x="719" y="34"/>
                    </a:lnTo>
                    <a:close/>
                  </a:path>
                </a:pathLst>
              </a:custGeom>
              <a:solidFill>
                <a:srgbClr val="99CCFF"/>
              </a:solid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"/>
              <p:cNvSpPr>
                <a:spLocks/>
              </p:cNvSpPr>
              <p:nvPr/>
            </p:nvSpPr>
            <p:spPr bwMode="auto">
              <a:xfrm rot="335550">
                <a:off x="3243" y="1114"/>
                <a:ext cx="91" cy="184"/>
              </a:xfrm>
              <a:custGeom>
                <a:avLst/>
                <a:gdLst>
                  <a:gd name="T0" fmla="*/ 18 w 452"/>
                  <a:gd name="T1" fmla="*/ 234 h 736"/>
                  <a:gd name="T2" fmla="*/ 34 w 452"/>
                  <a:gd name="T3" fmla="*/ 217 h 736"/>
                  <a:gd name="T4" fmla="*/ 34 w 452"/>
                  <a:gd name="T5" fmla="*/ 184 h 736"/>
                  <a:gd name="T6" fmla="*/ 51 w 452"/>
                  <a:gd name="T7" fmla="*/ 168 h 736"/>
                  <a:gd name="T8" fmla="*/ 68 w 452"/>
                  <a:gd name="T9" fmla="*/ 134 h 736"/>
                  <a:gd name="T10" fmla="*/ 84 w 452"/>
                  <a:gd name="T11" fmla="*/ 101 h 736"/>
                  <a:gd name="T12" fmla="*/ 118 w 452"/>
                  <a:gd name="T13" fmla="*/ 85 h 736"/>
                  <a:gd name="T14" fmla="*/ 151 w 452"/>
                  <a:gd name="T15" fmla="*/ 85 h 736"/>
                  <a:gd name="T16" fmla="*/ 167 w 452"/>
                  <a:gd name="T17" fmla="*/ 68 h 736"/>
                  <a:gd name="T18" fmla="*/ 201 w 452"/>
                  <a:gd name="T19" fmla="*/ 51 h 736"/>
                  <a:gd name="T20" fmla="*/ 218 w 452"/>
                  <a:gd name="T21" fmla="*/ 34 h 736"/>
                  <a:gd name="T22" fmla="*/ 252 w 452"/>
                  <a:gd name="T23" fmla="*/ 17 h 736"/>
                  <a:gd name="T24" fmla="*/ 285 w 452"/>
                  <a:gd name="T25" fmla="*/ 17 h 736"/>
                  <a:gd name="T26" fmla="*/ 318 w 452"/>
                  <a:gd name="T27" fmla="*/ 0 h 736"/>
                  <a:gd name="T28" fmla="*/ 351 w 452"/>
                  <a:gd name="T29" fmla="*/ 17 h 736"/>
                  <a:gd name="T30" fmla="*/ 384 w 452"/>
                  <a:gd name="T31" fmla="*/ 51 h 736"/>
                  <a:gd name="T32" fmla="*/ 401 w 452"/>
                  <a:gd name="T33" fmla="*/ 85 h 736"/>
                  <a:gd name="T34" fmla="*/ 419 w 452"/>
                  <a:gd name="T35" fmla="*/ 118 h 736"/>
                  <a:gd name="T36" fmla="*/ 436 w 452"/>
                  <a:gd name="T37" fmla="*/ 151 h 736"/>
                  <a:gd name="T38" fmla="*/ 436 w 452"/>
                  <a:gd name="T39" fmla="*/ 184 h 736"/>
                  <a:gd name="T40" fmla="*/ 436 w 452"/>
                  <a:gd name="T41" fmla="*/ 184 h 736"/>
                  <a:gd name="T42" fmla="*/ 436 w 452"/>
                  <a:gd name="T43" fmla="*/ 201 h 736"/>
                  <a:gd name="T44" fmla="*/ 419 w 452"/>
                  <a:gd name="T45" fmla="*/ 234 h 736"/>
                  <a:gd name="T46" fmla="*/ 419 w 452"/>
                  <a:gd name="T47" fmla="*/ 269 h 736"/>
                  <a:gd name="T48" fmla="*/ 436 w 452"/>
                  <a:gd name="T49" fmla="*/ 285 h 736"/>
                  <a:gd name="T50" fmla="*/ 436 w 452"/>
                  <a:gd name="T51" fmla="*/ 318 h 736"/>
                  <a:gd name="T52" fmla="*/ 419 w 452"/>
                  <a:gd name="T53" fmla="*/ 352 h 736"/>
                  <a:gd name="T54" fmla="*/ 419 w 452"/>
                  <a:gd name="T55" fmla="*/ 385 h 736"/>
                  <a:gd name="T56" fmla="*/ 419 w 452"/>
                  <a:gd name="T57" fmla="*/ 418 h 736"/>
                  <a:gd name="T58" fmla="*/ 401 w 452"/>
                  <a:gd name="T59" fmla="*/ 435 h 736"/>
                  <a:gd name="T60" fmla="*/ 401 w 452"/>
                  <a:gd name="T61" fmla="*/ 469 h 736"/>
                  <a:gd name="T62" fmla="*/ 419 w 452"/>
                  <a:gd name="T63" fmla="*/ 486 h 736"/>
                  <a:gd name="T64" fmla="*/ 401 w 452"/>
                  <a:gd name="T65" fmla="*/ 519 h 736"/>
                  <a:gd name="T66" fmla="*/ 401 w 452"/>
                  <a:gd name="T67" fmla="*/ 552 h 736"/>
                  <a:gd name="T68" fmla="*/ 401 w 452"/>
                  <a:gd name="T69" fmla="*/ 585 h 736"/>
                  <a:gd name="T70" fmla="*/ 384 w 452"/>
                  <a:gd name="T71" fmla="*/ 618 h 736"/>
                  <a:gd name="T72" fmla="*/ 368 w 452"/>
                  <a:gd name="T73" fmla="*/ 636 h 736"/>
                  <a:gd name="T74" fmla="*/ 351 w 452"/>
                  <a:gd name="T75" fmla="*/ 670 h 736"/>
                  <a:gd name="T76" fmla="*/ 335 w 452"/>
                  <a:gd name="T77" fmla="*/ 686 h 736"/>
                  <a:gd name="T78" fmla="*/ 318 w 452"/>
                  <a:gd name="T79" fmla="*/ 703 h 736"/>
                  <a:gd name="T80" fmla="*/ 301 w 452"/>
                  <a:gd name="T81" fmla="*/ 736 h 736"/>
                  <a:gd name="T82" fmla="*/ 268 w 452"/>
                  <a:gd name="T83" fmla="*/ 736 h 736"/>
                  <a:gd name="T84" fmla="*/ 218 w 452"/>
                  <a:gd name="T85" fmla="*/ 736 h 736"/>
                  <a:gd name="T86" fmla="*/ 201 w 452"/>
                  <a:gd name="T87" fmla="*/ 703 h 736"/>
                  <a:gd name="T88" fmla="*/ 184 w 452"/>
                  <a:gd name="T89" fmla="*/ 686 h 736"/>
                  <a:gd name="T90" fmla="*/ 184 w 452"/>
                  <a:gd name="T91" fmla="*/ 653 h 736"/>
                  <a:gd name="T92" fmla="*/ 184 w 452"/>
                  <a:gd name="T93" fmla="*/ 618 h 736"/>
                  <a:gd name="T94" fmla="*/ 184 w 452"/>
                  <a:gd name="T95" fmla="*/ 585 h 736"/>
                  <a:gd name="T96" fmla="*/ 167 w 452"/>
                  <a:gd name="T97" fmla="*/ 569 h 736"/>
                  <a:gd name="T98" fmla="*/ 151 w 452"/>
                  <a:gd name="T99" fmla="*/ 535 h 736"/>
                  <a:gd name="T100" fmla="*/ 118 w 452"/>
                  <a:gd name="T101" fmla="*/ 502 h 736"/>
                  <a:gd name="T102" fmla="*/ 101 w 452"/>
                  <a:gd name="T103" fmla="*/ 452 h 736"/>
                  <a:gd name="T104" fmla="*/ 101 w 452"/>
                  <a:gd name="T105" fmla="*/ 418 h 736"/>
                  <a:gd name="T106" fmla="*/ 84 w 452"/>
                  <a:gd name="T107" fmla="*/ 385 h 736"/>
                  <a:gd name="T108" fmla="*/ 51 w 452"/>
                  <a:gd name="T109" fmla="*/ 368 h 736"/>
                  <a:gd name="T110" fmla="*/ 34 w 452"/>
                  <a:gd name="T111" fmla="*/ 335 h 736"/>
                  <a:gd name="T112" fmla="*/ 18 w 452"/>
                  <a:gd name="T113" fmla="*/ 302 h 736"/>
                  <a:gd name="T114" fmla="*/ 0 w 452"/>
                  <a:gd name="T115" fmla="*/ 269 h 7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2"/>
                  <a:gd name="T175" fmla="*/ 0 h 736"/>
                  <a:gd name="T176" fmla="*/ 452 w 452"/>
                  <a:gd name="T177" fmla="*/ 736 h 7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2" h="736">
                    <a:moveTo>
                      <a:pt x="0" y="252"/>
                    </a:moveTo>
                    <a:lnTo>
                      <a:pt x="18" y="234"/>
                    </a:lnTo>
                    <a:lnTo>
                      <a:pt x="18" y="217"/>
                    </a:lnTo>
                    <a:lnTo>
                      <a:pt x="34" y="217"/>
                    </a:lnTo>
                    <a:lnTo>
                      <a:pt x="34" y="201"/>
                    </a:lnTo>
                    <a:lnTo>
                      <a:pt x="34" y="184"/>
                    </a:lnTo>
                    <a:lnTo>
                      <a:pt x="51" y="184"/>
                    </a:lnTo>
                    <a:lnTo>
                      <a:pt x="51" y="168"/>
                    </a:lnTo>
                    <a:lnTo>
                      <a:pt x="68" y="151"/>
                    </a:lnTo>
                    <a:lnTo>
                      <a:pt x="68" y="134"/>
                    </a:lnTo>
                    <a:lnTo>
                      <a:pt x="84" y="118"/>
                    </a:lnTo>
                    <a:lnTo>
                      <a:pt x="84" y="101"/>
                    </a:lnTo>
                    <a:lnTo>
                      <a:pt x="101" y="101"/>
                    </a:lnTo>
                    <a:lnTo>
                      <a:pt x="118" y="85"/>
                    </a:lnTo>
                    <a:lnTo>
                      <a:pt x="134" y="85"/>
                    </a:lnTo>
                    <a:lnTo>
                      <a:pt x="151" y="85"/>
                    </a:lnTo>
                    <a:lnTo>
                      <a:pt x="151" y="68"/>
                    </a:lnTo>
                    <a:lnTo>
                      <a:pt x="167" y="68"/>
                    </a:lnTo>
                    <a:lnTo>
                      <a:pt x="184" y="51"/>
                    </a:lnTo>
                    <a:lnTo>
                      <a:pt x="201" y="51"/>
                    </a:lnTo>
                    <a:lnTo>
                      <a:pt x="218" y="51"/>
                    </a:lnTo>
                    <a:lnTo>
                      <a:pt x="218" y="34"/>
                    </a:lnTo>
                    <a:lnTo>
                      <a:pt x="252" y="34"/>
                    </a:lnTo>
                    <a:lnTo>
                      <a:pt x="252" y="17"/>
                    </a:lnTo>
                    <a:lnTo>
                      <a:pt x="268" y="17"/>
                    </a:lnTo>
                    <a:lnTo>
                      <a:pt x="285" y="17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5" y="0"/>
                    </a:lnTo>
                    <a:lnTo>
                      <a:pt x="351" y="17"/>
                    </a:lnTo>
                    <a:lnTo>
                      <a:pt x="368" y="34"/>
                    </a:lnTo>
                    <a:lnTo>
                      <a:pt x="384" y="51"/>
                    </a:lnTo>
                    <a:lnTo>
                      <a:pt x="384" y="68"/>
                    </a:lnTo>
                    <a:lnTo>
                      <a:pt x="401" y="85"/>
                    </a:lnTo>
                    <a:lnTo>
                      <a:pt x="419" y="101"/>
                    </a:lnTo>
                    <a:lnTo>
                      <a:pt x="419" y="118"/>
                    </a:lnTo>
                    <a:lnTo>
                      <a:pt x="436" y="134"/>
                    </a:lnTo>
                    <a:lnTo>
                      <a:pt x="436" y="151"/>
                    </a:lnTo>
                    <a:lnTo>
                      <a:pt x="436" y="168"/>
                    </a:lnTo>
                    <a:lnTo>
                      <a:pt x="436" y="184"/>
                    </a:lnTo>
                    <a:lnTo>
                      <a:pt x="452" y="184"/>
                    </a:lnTo>
                    <a:lnTo>
                      <a:pt x="436" y="184"/>
                    </a:lnTo>
                    <a:lnTo>
                      <a:pt x="452" y="201"/>
                    </a:lnTo>
                    <a:lnTo>
                      <a:pt x="436" y="201"/>
                    </a:lnTo>
                    <a:lnTo>
                      <a:pt x="436" y="217"/>
                    </a:lnTo>
                    <a:lnTo>
                      <a:pt x="419" y="234"/>
                    </a:lnTo>
                    <a:lnTo>
                      <a:pt x="419" y="252"/>
                    </a:lnTo>
                    <a:lnTo>
                      <a:pt x="419" y="269"/>
                    </a:lnTo>
                    <a:lnTo>
                      <a:pt x="419" y="285"/>
                    </a:lnTo>
                    <a:lnTo>
                      <a:pt x="436" y="285"/>
                    </a:lnTo>
                    <a:lnTo>
                      <a:pt x="436" y="302"/>
                    </a:lnTo>
                    <a:lnTo>
                      <a:pt x="436" y="318"/>
                    </a:lnTo>
                    <a:lnTo>
                      <a:pt x="419" y="335"/>
                    </a:lnTo>
                    <a:lnTo>
                      <a:pt x="419" y="352"/>
                    </a:lnTo>
                    <a:lnTo>
                      <a:pt x="419" y="368"/>
                    </a:lnTo>
                    <a:lnTo>
                      <a:pt x="419" y="385"/>
                    </a:lnTo>
                    <a:lnTo>
                      <a:pt x="419" y="401"/>
                    </a:lnTo>
                    <a:lnTo>
                      <a:pt x="419" y="418"/>
                    </a:lnTo>
                    <a:lnTo>
                      <a:pt x="401" y="418"/>
                    </a:lnTo>
                    <a:lnTo>
                      <a:pt x="401" y="435"/>
                    </a:lnTo>
                    <a:lnTo>
                      <a:pt x="401" y="452"/>
                    </a:lnTo>
                    <a:lnTo>
                      <a:pt x="401" y="469"/>
                    </a:lnTo>
                    <a:lnTo>
                      <a:pt x="419" y="469"/>
                    </a:lnTo>
                    <a:lnTo>
                      <a:pt x="419" y="486"/>
                    </a:lnTo>
                    <a:lnTo>
                      <a:pt x="419" y="502"/>
                    </a:lnTo>
                    <a:lnTo>
                      <a:pt x="401" y="519"/>
                    </a:lnTo>
                    <a:lnTo>
                      <a:pt x="401" y="535"/>
                    </a:lnTo>
                    <a:lnTo>
                      <a:pt x="401" y="552"/>
                    </a:lnTo>
                    <a:lnTo>
                      <a:pt x="401" y="569"/>
                    </a:lnTo>
                    <a:lnTo>
                      <a:pt x="401" y="585"/>
                    </a:lnTo>
                    <a:lnTo>
                      <a:pt x="384" y="602"/>
                    </a:lnTo>
                    <a:lnTo>
                      <a:pt x="384" y="618"/>
                    </a:lnTo>
                    <a:lnTo>
                      <a:pt x="384" y="636"/>
                    </a:lnTo>
                    <a:lnTo>
                      <a:pt x="368" y="636"/>
                    </a:lnTo>
                    <a:lnTo>
                      <a:pt x="368" y="653"/>
                    </a:lnTo>
                    <a:lnTo>
                      <a:pt x="351" y="670"/>
                    </a:lnTo>
                    <a:lnTo>
                      <a:pt x="351" y="686"/>
                    </a:lnTo>
                    <a:lnTo>
                      <a:pt x="335" y="686"/>
                    </a:lnTo>
                    <a:lnTo>
                      <a:pt x="335" y="703"/>
                    </a:lnTo>
                    <a:lnTo>
                      <a:pt x="318" y="703"/>
                    </a:lnTo>
                    <a:lnTo>
                      <a:pt x="301" y="719"/>
                    </a:lnTo>
                    <a:lnTo>
                      <a:pt x="301" y="736"/>
                    </a:lnTo>
                    <a:lnTo>
                      <a:pt x="285" y="736"/>
                    </a:lnTo>
                    <a:lnTo>
                      <a:pt x="268" y="736"/>
                    </a:lnTo>
                    <a:lnTo>
                      <a:pt x="252" y="736"/>
                    </a:lnTo>
                    <a:lnTo>
                      <a:pt x="218" y="736"/>
                    </a:lnTo>
                    <a:lnTo>
                      <a:pt x="201" y="719"/>
                    </a:lnTo>
                    <a:lnTo>
                      <a:pt x="201" y="703"/>
                    </a:lnTo>
                    <a:lnTo>
                      <a:pt x="184" y="703"/>
                    </a:lnTo>
                    <a:lnTo>
                      <a:pt x="184" y="686"/>
                    </a:lnTo>
                    <a:lnTo>
                      <a:pt x="184" y="670"/>
                    </a:lnTo>
                    <a:lnTo>
                      <a:pt x="184" y="653"/>
                    </a:lnTo>
                    <a:lnTo>
                      <a:pt x="184" y="636"/>
                    </a:lnTo>
                    <a:lnTo>
                      <a:pt x="184" y="618"/>
                    </a:lnTo>
                    <a:lnTo>
                      <a:pt x="184" y="602"/>
                    </a:lnTo>
                    <a:lnTo>
                      <a:pt x="184" y="585"/>
                    </a:lnTo>
                    <a:lnTo>
                      <a:pt x="167" y="585"/>
                    </a:lnTo>
                    <a:lnTo>
                      <a:pt x="167" y="569"/>
                    </a:lnTo>
                    <a:lnTo>
                      <a:pt x="167" y="552"/>
                    </a:lnTo>
                    <a:lnTo>
                      <a:pt x="151" y="535"/>
                    </a:lnTo>
                    <a:lnTo>
                      <a:pt x="134" y="519"/>
                    </a:lnTo>
                    <a:lnTo>
                      <a:pt x="118" y="502"/>
                    </a:lnTo>
                    <a:lnTo>
                      <a:pt x="101" y="486"/>
                    </a:lnTo>
                    <a:lnTo>
                      <a:pt x="101" y="452"/>
                    </a:lnTo>
                    <a:lnTo>
                      <a:pt x="101" y="435"/>
                    </a:lnTo>
                    <a:lnTo>
                      <a:pt x="101" y="418"/>
                    </a:lnTo>
                    <a:lnTo>
                      <a:pt x="84" y="401"/>
                    </a:lnTo>
                    <a:lnTo>
                      <a:pt x="84" y="385"/>
                    </a:lnTo>
                    <a:lnTo>
                      <a:pt x="68" y="368"/>
                    </a:lnTo>
                    <a:lnTo>
                      <a:pt x="51" y="368"/>
                    </a:lnTo>
                    <a:lnTo>
                      <a:pt x="51" y="352"/>
                    </a:lnTo>
                    <a:lnTo>
                      <a:pt x="34" y="335"/>
                    </a:lnTo>
                    <a:lnTo>
                      <a:pt x="18" y="318"/>
                    </a:lnTo>
                    <a:lnTo>
                      <a:pt x="18" y="302"/>
                    </a:lnTo>
                    <a:lnTo>
                      <a:pt x="18" y="285"/>
                    </a:lnTo>
                    <a:lnTo>
                      <a:pt x="0" y="269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99CCFF"/>
              </a:solidFill>
              <a:ln w="1117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3046" y="1071"/>
                <a:ext cx="61" cy="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he-IL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2971" y="1706"/>
                <a:ext cx="62" cy="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he-IL"/>
              </a:p>
            </p:txBody>
          </p:sp>
          <p:sp>
            <p:nvSpPr>
              <p:cNvPr id="54" name="Oval 8"/>
              <p:cNvSpPr>
                <a:spLocks noChangeArrowheads="1"/>
              </p:cNvSpPr>
              <p:nvPr/>
            </p:nvSpPr>
            <p:spPr bwMode="auto">
              <a:xfrm>
                <a:off x="2925" y="1842"/>
                <a:ext cx="62" cy="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he-IL"/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2880" y="2069"/>
                <a:ext cx="62" cy="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he-IL"/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3240" y="1618"/>
                <a:ext cx="77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7" rIns="91432" bIns="45717">
                <a:spAutoFit/>
              </a:bodyPr>
              <a:lstStyle>
                <a:lvl1pPr algn="ctr" defTabSz="915988" eaLnBrk="0" hangingPunct="0"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1pPr>
                <a:lvl2pPr marL="742950" indent="-285750" algn="ctr" defTabSz="915988" eaLnBrk="0" hangingPunct="0"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2pPr>
                <a:lvl3pPr marL="1143000" indent="-228600" algn="ctr" defTabSz="915988" eaLnBrk="0" hangingPunct="0"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3pPr>
                <a:lvl4pPr marL="1600200" indent="-228600" algn="ctr" defTabSz="915988" eaLnBrk="0" hangingPunct="0"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4pPr>
                <a:lvl5pPr marL="2057400" indent="-228600" algn="ctr" defTabSz="915988" eaLnBrk="0" hangingPunct="0"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5pPr>
                <a:lvl6pPr marL="2514600" indent="-228600" algn="ctr" defTabSz="915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6pPr>
                <a:lvl7pPr marL="2971800" indent="-228600" algn="ctr" defTabSz="915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7pPr>
                <a:lvl8pPr marL="3429000" indent="-228600" algn="ctr" defTabSz="915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8pPr>
                <a:lvl9pPr marL="3886200" indent="-228600" algn="ctr" defTabSz="915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2"/>
                    </a:solidFill>
                    <a:latin typeface="Lucida Grande" pitchFamily="1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700" b="1">
                    <a:solidFill>
                      <a:schemeClr val="tx1"/>
                    </a:solidFill>
                    <a:latin typeface="Arial" charset="0"/>
                  </a:rPr>
                  <a:t>~ 245 km</a:t>
                </a:r>
              </a:p>
            </p:txBody>
          </p:sp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 flipH="1">
                <a:off x="3651" y="1117"/>
                <a:ext cx="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>
                <a:off x="3651" y="2069"/>
                <a:ext cx="5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1"/>
              <p:cNvSpPr>
                <a:spLocks noChangeShapeType="1"/>
              </p:cNvSpPr>
              <p:nvPr/>
            </p:nvSpPr>
            <p:spPr bwMode="auto">
              <a:xfrm flipH="1">
                <a:off x="3548" y="1117"/>
                <a:ext cx="1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 flipH="1">
                <a:off x="3515" y="2330"/>
                <a:ext cx="1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 flipH="1" flipV="1">
                <a:off x="2653" y="845"/>
                <a:ext cx="414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sysDot"/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3198" y="648"/>
                <a:ext cx="304" cy="469"/>
              </a:xfrm>
              <a:custGeom>
                <a:avLst/>
                <a:gdLst>
                  <a:gd name="T0" fmla="*/ 32 w 304"/>
                  <a:gd name="T1" fmla="*/ 139 h 469"/>
                  <a:gd name="T2" fmla="*/ 62 w 304"/>
                  <a:gd name="T3" fmla="*/ 247 h 469"/>
                  <a:gd name="T4" fmla="*/ 68 w 304"/>
                  <a:gd name="T5" fmla="*/ 319 h 469"/>
                  <a:gd name="T6" fmla="*/ 80 w 304"/>
                  <a:gd name="T7" fmla="*/ 355 h 469"/>
                  <a:gd name="T8" fmla="*/ 128 w 304"/>
                  <a:gd name="T9" fmla="*/ 469 h 469"/>
                  <a:gd name="T10" fmla="*/ 248 w 304"/>
                  <a:gd name="T11" fmla="*/ 421 h 469"/>
                  <a:gd name="T12" fmla="*/ 284 w 304"/>
                  <a:gd name="T13" fmla="*/ 373 h 469"/>
                  <a:gd name="T14" fmla="*/ 302 w 304"/>
                  <a:gd name="T15" fmla="*/ 163 h 469"/>
                  <a:gd name="T16" fmla="*/ 98 w 304"/>
                  <a:gd name="T17" fmla="*/ 61 h 469"/>
                  <a:gd name="T18" fmla="*/ 8 w 304"/>
                  <a:gd name="T19" fmla="*/ 115 h 469"/>
                  <a:gd name="T20" fmla="*/ 38 w 304"/>
                  <a:gd name="T21" fmla="*/ 145 h 469"/>
                  <a:gd name="T22" fmla="*/ 44 w 304"/>
                  <a:gd name="T23" fmla="*/ 163 h 469"/>
                  <a:gd name="T24" fmla="*/ 32 w 304"/>
                  <a:gd name="T25" fmla="*/ 13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4" h="469">
                    <a:moveTo>
                      <a:pt x="32" y="139"/>
                    </a:moveTo>
                    <a:cubicBezTo>
                      <a:pt x="38" y="178"/>
                      <a:pt x="52" y="209"/>
                      <a:pt x="62" y="247"/>
                    </a:cubicBezTo>
                    <a:cubicBezTo>
                      <a:pt x="64" y="271"/>
                      <a:pt x="64" y="295"/>
                      <a:pt x="68" y="319"/>
                    </a:cubicBezTo>
                    <a:cubicBezTo>
                      <a:pt x="70" y="331"/>
                      <a:pt x="80" y="355"/>
                      <a:pt x="80" y="355"/>
                    </a:cubicBezTo>
                    <a:cubicBezTo>
                      <a:pt x="86" y="394"/>
                      <a:pt x="86" y="455"/>
                      <a:pt x="128" y="469"/>
                    </a:cubicBezTo>
                    <a:cubicBezTo>
                      <a:pt x="179" y="463"/>
                      <a:pt x="205" y="449"/>
                      <a:pt x="248" y="421"/>
                    </a:cubicBezTo>
                    <a:cubicBezTo>
                      <a:pt x="265" y="410"/>
                      <a:pt x="284" y="373"/>
                      <a:pt x="284" y="373"/>
                    </a:cubicBezTo>
                    <a:cubicBezTo>
                      <a:pt x="304" y="312"/>
                      <a:pt x="299" y="221"/>
                      <a:pt x="302" y="163"/>
                    </a:cubicBezTo>
                    <a:cubicBezTo>
                      <a:pt x="292" y="0"/>
                      <a:pt x="298" y="54"/>
                      <a:pt x="98" y="61"/>
                    </a:cubicBezTo>
                    <a:cubicBezTo>
                      <a:pt x="46" y="67"/>
                      <a:pt x="25" y="65"/>
                      <a:pt x="8" y="115"/>
                    </a:cubicBezTo>
                    <a:cubicBezTo>
                      <a:pt x="22" y="169"/>
                      <a:pt x="0" y="115"/>
                      <a:pt x="38" y="145"/>
                    </a:cubicBezTo>
                    <a:cubicBezTo>
                      <a:pt x="43" y="149"/>
                      <a:pt x="48" y="167"/>
                      <a:pt x="44" y="163"/>
                    </a:cubicBezTo>
                    <a:cubicBezTo>
                      <a:pt x="38" y="157"/>
                      <a:pt x="36" y="147"/>
                      <a:pt x="32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2925" y="2115"/>
                <a:ext cx="499" cy="90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sysDot"/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3"/>
              <p:cNvSpPr>
                <a:spLocks/>
              </p:cNvSpPr>
              <p:nvPr/>
            </p:nvSpPr>
            <p:spPr bwMode="auto">
              <a:xfrm rot="-245080">
                <a:off x="3009" y="1253"/>
                <a:ext cx="279" cy="643"/>
              </a:xfrm>
              <a:custGeom>
                <a:avLst/>
                <a:gdLst>
                  <a:gd name="T0" fmla="*/ 143 w 279"/>
                  <a:gd name="T1" fmla="*/ 635 h 643"/>
                  <a:gd name="T2" fmla="*/ 52 w 279"/>
                  <a:gd name="T3" fmla="*/ 635 h 643"/>
                  <a:gd name="T4" fmla="*/ 7 w 279"/>
                  <a:gd name="T5" fmla="*/ 589 h 643"/>
                  <a:gd name="T6" fmla="*/ 7 w 279"/>
                  <a:gd name="T7" fmla="*/ 544 h 643"/>
                  <a:gd name="T8" fmla="*/ 7 w 279"/>
                  <a:gd name="T9" fmla="*/ 499 h 643"/>
                  <a:gd name="T10" fmla="*/ 52 w 279"/>
                  <a:gd name="T11" fmla="*/ 453 h 643"/>
                  <a:gd name="T12" fmla="*/ 52 w 279"/>
                  <a:gd name="T13" fmla="*/ 408 h 643"/>
                  <a:gd name="T14" fmla="*/ 7 w 279"/>
                  <a:gd name="T15" fmla="*/ 363 h 643"/>
                  <a:gd name="T16" fmla="*/ 7 w 279"/>
                  <a:gd name="T17" fmla="*/ 317 h 643"/>
                  <a:gd name="T18" fmla="*/ 52 w 279"/>
                  <a:gd name="T19" fmla="*/ 227 h 643"/>
                  <a:gd name="T20" fmla="*/ 52 w 279"/>
                  <a:gd name="T21" fmla="*/ 181 h 643"/>
                  <a:gd name="T22" fmla="*/ 52 w 279"/>
                  <a:gd name="T23" fmla="*/ 136 h 643"/>
                  <a:gd name="T24" fmla="*/ 52 w 279"/>
                  <a:gd name="T25" fmla="*/ 91 h 643"/>
                  <a:gd name="T26" fmla="*/ 98 w 279"/>
                  <a:gd name="T27" fmla="*/ 45 h 643"/>
                  <a:gd name="T28" fmla="*/ 143 w 279"/>
                  <a:gd name="T29" fmla="*/ 0 h 643"/>
                  <a:gd name="T30" fmla="*/ 189 w 279"/>
                  <a:gd name="T31" fmla="*/ 45 h 643"/>
                  <a:gd name="T32" fmla="*/ 189 w 279"/>
                  <a:gd name="T33" fmla="*/ 91 h 643"/>
                  <a:gd name="T34" fmla="*/ 234 w 279"/>
                  <a:gd name="T35" fmla="*/ 91 h 643"/>
                  <a:gd name="T36" fmla="*/ 279 w 279"/>
                  <a:gd name="T37" fmla="*/ 91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9" h="643">
                    <a:moveTo>
                      <a:pt x="143" y="635"/>
                    </a:moveTo>
                    <a:cubicBezTo>
                      <a:pt x="109" y="639"/>
                      <a:pt x="75" y="643"/>
                      <a:pt x="52" y="635"/>
                    </a:cubicBezTo>
                    <a:cubicBezTo>
                      <a:pt x="29" y="627"/>
                      <a:pt x="14" y="604"/>
                      <a:pt x="7" y="589"/>
                    </a:cubicBezTo>
                    <a:cubicBezTo>
                      <a:pt x="0" y="574"/>
                      <a:pt x="7" y="559"/>
                      <a:pt x="7" y="544"/>
                    </a:cubicBezTo>
                    <a:cubicBezTo>
                      <a:pt x="7" y="529"/>
                      <a:pt x="0" y="514"/>
                      <a:pt x="7" y="499"/>
                    </a:cubicBezTo>
                    <a:cubicBezTo>
                      <a:pt x="14" y="484"/>
                      <a:pt x="45" y="468"/>
                      <a:pt x="52" y="453"/>
                    </a:cubicBezTo>
                    <a:cubicBezTo>
                      <a:pt x="59" y="438"/>
                      <a:pt x="59" y="423"/>
                      <a:pt x="52" y="408"/>
                    </a:cubicBezTo>
                    <a:cubicBezTo>
                      <a:pt x="45" y="393"/>
                      <a:pt x="14" y="378"/>
                      <a:pt x="7" y="363"/>
                    </a:cubicBezTo>
                    <a:cubicBezTo>
                      <a:pt x="0" y="348"/>
                      <a:pt x="0" y="340"/>
                      <a:pt x="7" y="317"/>
                    </a:cubicBezTo>
                    <a:cubicBezTo>
                      <a:pt x="14" y="294"/>
                      <a:pt x="45" y="250"/>
                      <a:pt x="52" y="227"/>
                    </a:cubicBezTo>
                    <a:cubicBezTo>
                      <a:pt x="59" y="204"/>
                      <a:pt x="52" y="196"/>
                      <a:pt x="52" y="181"/>
                    </a:cubicBezTo>
                    <a:cubicBezTo>
                      <a:pt x="52" y="166"/>
                      <a:pt x="52" y="151"/>
                      <a:pt x="52" y="136"/>
                    </a:cubicBezTo>
                    <a:cubicBezTo>
                      <a:pt x="52" y="121"/>
                      <a:pt x="44" y="106"/>
                      <a:pt x="52" y="91"/>
                    </a:cubicBezTo>
                    <a:cubicBezTo>
                      <a:pt x="60" y="76"/>
                      <a:pt x="83" y="60"/>
                      <a:pt x="98" y="45"/>
                    </a:cubicBezTo>
                    <a:cubicBezTo>
                      <a:pt x="113" y="30"/>
                      <a:pt x="128" y="0"/>
                      <a:pt x="143" y="0"/>
                    </a:cubicBezTo>
                    <a:cubicBezTo>
                      <a:pt x="158" y="0"/>
                      <a:pt x="181" y="30"/>
                      <a:pt x="189" y="45"/>
                    </a:cubicBezTo>
                    <a:cubicBezTo>
                      <a:pt x="197" y="60"/>
                      <a:pt x="182" y="83"/>
                      <a:pt x="189" y="91"/>
                    </a:cubicBezTo>
                    <a:cubicBezTo>
                      <a:pt x="196" y="99"/>
                      <a:pt x="219" y="91"/>
                      <a:pt x="234" y="91"/>
                    </a:cubicBezTo>
                    <a:cubicBezTo>
                      <a:pt x="249" y="91"/>
                      <a:pt x="264" y="91"/>
                      <a:pt x="279" y="91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4"/>
              <p:cNvSpPr>
                <a:spLocks/>
              </p:cNvSpPr>
              <p:nvPr/>
            </p:nvSpPr>
            <p:spPr bwMode="auto">
              <a:xfrm>
                <a:off x="2653" y="1745"/>
                <a:ext cx="143" cy="242"/>
              </a:xfrm>
              <a:custGeom>
                <a:avLst/>
                <a:gdLst>
                  <a:gd name="T0" fmla="*/ 0 w 143"/>
                  <a:gd name="T1" fmla="*/ 234 h 242"/>
                  <a:gd name="T2" fmla="*/ 46 w 143"/>
                  <a:gd name="T3" fmla="*/ 234 h 242"/>
                  <a:gd name="T4" fmla="*/ 91 w 143"/>
                  <a:gd name="T5" fmla="*/ 188 h 242"/>
                  <a:gd name="T6" fmla="*/ 91 w 143"/>
                  <a:gd name="T7" fmla="*/ 143 h 242"/>
                  <a:gd name="T8" fmla="*/ 136 w 143"/>
                  <a:gd name="T9" fmla="*/ 97 h 242"/>
                  <a:gd name="T10" fmla="*/ 136 w 143"/>
                  <a:gd name="T11" fmla="*/ 52 h 242"/>
                  <a:gd name="T12" fmla="*/ 136 w 143"/>
                  <a:gd name="T13" fmla="*/ 7 h 242"/>
                  <a:gd name="T14" fmla="*/ 91 w 143"/>
                  <a:gd name="T15" fmla="*/ 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242">
                    <a:moveTo>
                      <a:pt x="0" y="234"/>
                    </a:moveTo>
                    <a:cubicBezTo>
                      <a:pt x="15" y="238"/>
                      <a:pt x="31" y="242"/>
                      <a:pt x="46" y="234"/>
                    </a:cubicBezTo>
                    <a:cubicBezTo>
                      <a:pt x="61" y="226"/>
                      <a:pt x="84" y="203"/>
                      <a:pt x="91" y="188"/>
                    </a:cubicBezTo>
                    <a:cubicBezTo>
                      <a:pt x="98" y="173"/>
                      <a:pt x="84" y="158"/>
                      <a:pt x="91" y="143"/>
                    </a:cubicBezTo>
                    <a:cubicBezTo>
                      <a:pt x="98" y="128"/>
                      <a:pt x="129" y="112"/>
                      <a:pt x="136" y="97"/>
                    </a:cubicBezTo>
                    <a:cubicBezTo>
                      <a:pt x="143" y="82"/>
                      <a:pt x="136" y="67"/>
                      <a:pt x="136" y="52"/>
                    </a:cubicBezTo>
                    <a:cubicBezTo>
                      <a:pt x="136" y="37"/>
                      <a:pt x="143" y="14"/>
                      <a:pt x="136" y="7"/>
                    </a:cubicBezTo>
                    <a:cubicBezTo>
                      <a:pt x="129" y="0"/>
                      <a:pt x="110" y="3"/>
                      <a:pt x="91" y="7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348038" y="4724400"/>
              <a:ext cx="27193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45717">
              <a:spAutoFit/>
            </a:bodyPr>
            <a:lstStyle>
              <a:lvl1pPr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  <a:latin typeface="Arial" charset="0"/>
                </a:rPr>
                <a:t>Arid: 90 mm,</a:t>
              </a:r>
              <a:r>
                <a:rPr lang="en-US" sz="1600" b="1">
                  <a:latin typeface="Arial" charset="0"/>
                </a:rPr>
                <a:t> </a:t>
              </a:r>
              <a:r>
                <a:rPr lang="en-US" sz="1600" b="1">
                  <a:solidFill>
                    <a:srgbClr val="386FA8"/>
                  </a:solidFill>
                  <a:latin typeface="Arial" charset="0"/>
                </a:rPr>
                <a:t>CV 51%</a:t>
              </a: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>
              <a:off x="3635375" y="2781300"/>
              <a:ext cx="1081088" cy="360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>
              <a:off x="3059113" y="2997200"/>
              <a:ext cx="1584325" cy="1727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79388" y="1147763"/>
              <a:ext cx="41767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45717">
              <a:spAutoFit/>
            </a:bodyPr>
            <a:lstStyle>
              <a:lvl1pPr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1pPr>
              <a:lvl2pPr marL="742950" indent="-28575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2pPr>
              <a:lvl3pPr marL="11430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3pPr>
              <a:lvl4pPr marL="16002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4pPr>
              <a:lvl5pPr marL="2057400" indent="-228600" algn="ctr" defTabSz="915988" eaLnBrk="0" hangingPunct="0"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/>
                  </a:solidFill>
                  <a:latin typeface="Lucida Grande" pitchFamily="16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  <a:latin typeface="Arial" charset="0"/>
                </a:rPr>
                <a:t>Mesic Mediterranean: 780 mm,</a:t>
              </a:r>
              <a:r>
                <a:rPr lang="en-US" sz="1600" b="1">
                  <a:latin typeface="Arial" charset="0"/>
                </a:rPr>
                <a:t> </a:t>
              </a:r>
              <a:r>
                <a:rPr lang="en-US" sz="1600" b="1">
                  <a:solidFill>
                    <a:srgbClr val="386FA8"/>
                  </a:solidFill>
                  <a:latin typeface="Arial" charset="0"/>
                </a:rPr>
                <a:t>CV 22%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1196752"/>
            <a:ext cx="2885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Biomes/ecosystem types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15"/>
          <p:cNvSpPr>
            <a:spLocks noChangeArrowheads="1"/>
          </p:cNvSpPr>
          <p:nvPr/>
        </p:nvSpPr>
        <p:spPr bwMode="auto">
          <a:xfrm flipH="1">
            <a:off x="2852534" y="1619508"/>
            <a:ext cx="1084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 smtClean="0"/>
              <a:t>300</a:t>
            </a:r>
            <a:r>
              <a:rPr lang="en-US" b="1" dirty="0" smtClean="0"/>
              <a:t> mm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31733" y="1233626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Semiarid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8641" y="161950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e-I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e-I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mm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2286" y="1233626"/>
            <a:ext cx="179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Mediterranean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4381399"/>
            <a:ext cx="6048672" cy="243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9222" idx="0"/>
          </p:cNvCxnSpPr>
          <p:nvPr/>
        </p:nvCxnSpPr>
        <p:spPr>
          <a:xfrm flipH="1">
            <a:off x="2691023" y="3468768"/>
            <a:ext cx="703526" cy="15741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26" idx="0"/>
          </p:cNvCxnSpPr>
          <p:nvPr/>
        </p:nvCxnSpPr>
        <p:spPr>
          <a:xfrm>
            <a:off x="3394549" y="3468768"/>
            <a:ext cx="1142426" cy="15741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223" idx="0"/>
          </p:cNvCxnSpPr>
          <p:nvPr/>
        </p:nvCxnSpPr>
        <p:spPr>
          <a:xfrm>
            <a:off x="3394549" y="3468768"/>
            <a:ext cx="2987400" cy="15741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222" idx="0"/>
          </p:cNvCxnSpPr>
          <p:nvPr/>
        </p:nvCxnSpPr>
        <p:spPr>
          <a:xfrm flipH="1">
            <a:off x="2691023" y="3456966"/>
            <a:ext cx="3120966" cy="15859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026" idx="0"/>
          </p:cNvCxnSpPr>
          <p:nvPr/>
        </p:nvCxnSpPr>
        <p:spPr>
          <a:xfrm flipH="1">
            <a:off x="4536975" y="3456966"/>
            <a:ext cx="1275014" cy="15859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223" idx="0"/>
          </p:cNvCxnSpPr>
          <p:nvPr/>
        </p:nvCxnSpPr>
        <p:spPr>
          <a:xfrm>
            <a:off x="5811989" y="3456966"/>
            <a:ext cx="569960" cy="15859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5" descr="P21900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42927"/>
            <a:ext cx="1854670" cy="12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irrigat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5593" y="5042927"/>
            <a:ext cx="1852711" cy="12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2362248" y="6366897"/>
            <a:ext cx="6575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-30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6030731" y="6372037"/>
            <a:ext cx="7024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+30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81263" y="4507151"/>
            <a:ext cx="39814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Experimental rainfall manipulations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:\Pictures\Pictures\Soil resp. GLOWA\matta\PC29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712" y="5042927"/>
            <a:ext cx="1688526" cy="12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92047" y="6369418"/>
            <a:ext cx="8898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Control</a:t>
            </a:r>
            <a:endParaRPr lang="en-US" b="1" dirty="0"/>
          </a:p>
        </p:txBody>
      </p:sp>
      <p:pic>
        <p:nvPicPr>
          <p:cNvPr id="32" name="Picture 13" descr="DSCN32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45" y="2026009"/>
            <a:ext cx="23764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MAT31-1-02general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7" y="2102209"/>
            <a:ext cx="23764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48133" y="620688"/>
            <a:ext cx="304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Rainfall manipulations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Rainfall manipulations along an aridity gradient</a:t>
            </a:r>
          </a:p>
        </p:txBody>
      </p:sp>
    </p:spTree>
    <p:extLst>
      <p:ext uri="{BB962C8B-B14F-4D97-AF65-F5344CB8AC3E}">
        <p14:creationId xmlns:p14="http://schemas.microsoft.com/office/powerpoint/2010/main" val="29865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25" grpId="0" animBg="1"/>
      <p:bldP spid="9226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5535" y="1532096"/>
            <a:ext cx="4451518" cy="3553088"/>
            <a:chOff x="395536" y="1104901"/>
            <a:chExt cx="4451518" cy="35530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99" t="9628" r="9094" b="17823"/>
            <a:stretch/>
          </p:blipFill>
          <p:spPr bwMode="auto">
            <a:xfrm>
              <a:off x="876300" y="1104901"/>
              <a:ext cx="3970754" cy="3111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50334" y="4288657"/>
              <a:ext cx="266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Observed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(</a:t>
              </a:r>
              <a:r>
                <a:rPr lang="el-GR" dirty="0" smtClean="0"/>
                <a:t>μ</a:t>
              </a:r>
              <a:r>
                <a:rPr lang="en-US" dirty="0" err="1" smtClean="0"/>
                <a:t>mol</a:t>
              </a:r>
              <a:r>
                <a:rPr lang="en-US" dirty="0" smtClean="0"/>
                <a:t> 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734068" y="2326356"/>
              <a:ext cx="2628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Predicted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(</a:t>
              </a:r>
              <a:r>
                <a:rPr lang="el-GR" dirty="0" smtClean="0"/>
                <a:t>μ</a:t>
              </a:r>
              <a:r>
                <a:rPr lang="en-US" dirty="0" err="1" smtClean="0"/>
                <a:t>mol</a:t>
              </a:r>
              <a:r>
                <a:rPr lang="en-US" dirty="0" smtClean="0"/>
                <a:t> 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63888" y="3284984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r</a:t>
              </a:r>
              <a:r>
                <a:rPr lang="en-US" sz="1600" i="1" baseline="30000" dirty="0" smtClean="0"/>
                <a:t>2</a:t>
              </a:r>
              <a:r>
                <a:rPr lang="en-US" sz="1600" dirty="0" smtClean="0"/>
                <a:t> = 0.48</a:t>
              </a:r>
              <a:endParaRPr lang="en-US" sz="1600" dirty="0"/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6953" y="6536407"/>
            <a:ext cx="36734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Talmon</a:t>
            </a:r>
            <a:r>
              <a:rPr lang="en-US" sz="1400" dirty="0"/>
              <a:t> et al. </a:t>
            </a:r>
            <a:r>
              <a:rPr lang="en-US" sz="1400" dirty="0" smtClean="0"/>
              <a:t>2011 GCB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12666"/>
            <a:ext cx="777686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Soil respiration at the herbaceous </a:t>
            </a:r>
            <a:r>
              <a:rPr lang="en-US" sz="2000" b="1" dirty="0" err="1" smtClean="0"/>
              <a:t>microsite</a:t>
            </a:r>
            <a:r>
              <a:rPr lang="en-US" sz="2000" b="1" dirty="0" smtClean="0"/>
              <a:t> during the growing season?</a:t>
            </a:r>
            <a:endParaRPr lang="en-US" sz="2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3529" y="5517232"/>
            <a:ext cx="5328592" cy="1008112"/>
            <a:chOff x="323529" y="5517232"/>
            <a:chExt cx="5328592" cy="100811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833" y="5517232"/>
              <a:ext cx="3122845" cy="546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8920" y="5579715"/>
              <a:ext cx="15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Prediction: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2309" y="6114782"/>
              <a:ext cx="5087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dirty="0" smtClean="0"/>
                <a:t> = soil respiration;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dirty="0" smtClean="0"/>
                <a:t> = soil temperature; </a:t>
              </a:r>
              <a:r>
                <a:rPr lang="el-GR" sz="1600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1600" dirty="0" smtClean="0"/>
                <a:t> = soil moisture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3529" y="5517232"/>
              <a:ext cx="5328592" cy="100811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64678" y="2348880"/>
            <a:ext cx="1235514" cy="1473368"/>
            <a:chOff x="5064678" y="1988840"/>
            <a:chExt cx="1235514" cy="147336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064678" y="1988840"/>
              <a:ext cx="1235514" cy="73899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076056" y="2727839"/>
              <a:ext cx="1224136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64678" y="2723209"/>
              <a:ext cx="1235514" cy="73899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516216" y="257773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Site- and treatment- specific equations</a:t>
            </a:r>
          </a:p>
          <a:p>
            <a:r>
              <a:rPr lang="en-US" sz="2000" dirty="0" smtClean="0">
                <a:sym typeface="Symbol"/>
              </a:rPr>
              <a:t> better fits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68344" y="3962910"/>
            <a:ext cx="0" cy="105026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6216" y="5509681"/>
            <a:ext cx="2304256" cy="101566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Overall inter-site and inter-treatment controls?</a:t>
            </a:r>
            <a:endParaRPr lang="en-US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44624"/>
            <a:ext cx="8229600" cy="830997"/>
          </a:xfrm>
          <a:prstGeom prst="rect">
            <a:avLst/>
          </a:prstGeom>
          <a:solidFill>
            <a:srgbClr val="E8F0F8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Can we predict ecosystem functioning across a precipitation range with common biological and </a:t>
            </a:r>
            <a:r>
              <a:rPr lang="en-GB" sz="24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abiotic</a:t>
            </a:r>
            <a:r>
              <a:rPr lang="en-GB" sz="24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drivers?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1628800"/>
            <a:ext cx="257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two </a:t>
            </a:r>
            <a:r>
              <a:rPr lang="en-US" dirty="0">
                <a:solidFill>
                  <a:prstClr val="black"/>
                </a:solidFill>
              </a:rPr>
              <a:t>sites, three climate-change </a:t>
            </a:r>
            <a:r>
              <a:rPr lang="en-US" dirty="0" smtClean="0">
                <a:solidFill>
                  <a:prstClr val="black"/>
                </a:solidFill>
              </a:rPr>
              <a:t>treatments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71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Lucida Grande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Lucida Grande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Lucida Grande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Lucida Grande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1328</Words>
  <Application>Microsoft Office PowerPoint</Application>
  <PresentationFormat>Předvádění na obrazovce (4:3)</PresentationFormat>
  <Paragraphs>212</Paragraphs>
  <Slides>29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Office Theme</vt:lpstr>
      <vt:lpstr>1_Office Theme</vt:lpstr>
      <vt:lpstr>3_Office Theme</vt:lpstr>
      <vt:lpstr>Leere Präsentation</vt:lpstr>
      <vt:lpstr>1_Leere Präsentation</vt:lpstr>
      <vt:lpstr>1_Default Design</vt:lpstr>
      <vt:lpstr>2_Default Design</vt:lpstr>
      <vt:lpstr>Controls over ecosystem functioning across spatial scales as derived from studies in drylands</vt:lpstr>
      <vt:lpstr>Prezentace aplikace PowerPoint</vt:lpstr>
      <vt:lpstr>Prezentace aplikace PowerPoint</vt:lpstr>
      <vt:lpstr>Prezentace aplikace PowerPoint</vt:lpstr>
      <vt:lpstr>Prezentace aplikace PowerPoint</vt:lpstr>
      <vt:lpstr>Outline of questions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Scaling of output: the model Wadiscape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Biotic controls over the carbon cycle in dryland ecosystems under climate change</dc:title>
  <dc:creator>Jose Gruenzweig</dc:creator>
  <cp:lastModifiedBy>Ondřej Zmeškal</cp:lastModifiedBy>
  <cp:revision>182</cp:revision>
  <dcterms:created xsi:type="dcterms:W3CDTF">2012-04-17T08:44:15Z</dcterms:created>
  <dcterms:modified xsi:type="dcterms:W3CDTF">2013-06-06T06:51:02Z</dcterms:modified>
</cp:coreProperties>
</file>