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ppt" ContentType="application/vnd.ms-powerpoint"/>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70" r:id="rId2"/>
    <p:sldId id="431" r:id="rId3"/>
    <p:sldId id="496" r:id="rId4"/>
    <p:sldId id="289" r:id="rId5"/>
    <p:sldId id="264" r:id="rId6"/>
    <p:sldId id="427" r:id="rId7"/>
    <p:sldId id="428" r:id="rId8"/>
    <p:sldId id="430" r:id="rId9"/>
    <p:sldId id="452" r:id="rId10"/>
    <p:sldId id="429" r:id="rId11"/>
    <p:sldId id="444" r:id="rId12"/>
    <p:sldId id="303" r:id="rId13"/>
    <p:sldId id="472" r:id="rId14"/>
    <p:sldId id="538" r:id="rId15"/>
    <p:sldId id="539" r:id="rId16"/>
    <p:sldId id="417" r:id="rId17"/>
    <p:sldId id="499" r:id="rId18"/>
    <p:sldId id="432" r:id="rId19"/>
    <p:sldId id="364" r:id="rId20"/>
    <p:sldId id="498" r:id="rId21"/>
    <p:sldId id="389" r:id="rId22"/>
    <p:sldId id="551" r:id="rId23"/>
    <p:sldId id="555" r:id="rId24"/>
    <p:sldId id="554" r:id="rId25"/>
    <p:sldId id="419" r:id="rId26"/>
    <p:sldId id="443" r:id="rId27"/>
    <p:sldId id="299" r:id="rId28"/>
    <p:sldId id="332" r:id="rId29"/>
    <p:sldId id="334" r:id="rId30"/>
    <p:sldId id="480" r:id="rId31"/>
    <p:sldId id="473" r:id="rId32"/>
    <p:sldId id="481" r:id="rId33"/>
    <p:sldId id="440" r:id="rId34"/>
    <p:sldId id="441" r:id="rId35"/>
    <p:sldId id="474" r:id="rId36"/>
    <p:sldId id="469" r:id="rId37"/>
    <p:sldId id="341" r:id="rId38"/>
    <p:sldId id="342" r:id="rId39"/>
    <p:sldId id="343" r:id="rId40"/>
    <p:sldId id="546" r:id="rId41"/>
    <p:sldId id="501" r:id="rId42"/>
    <p:sldId id="272" r:id="rId43"/>
    <p:sldId id="273" r:id="rId44"/>
    <p:sldId id="274" r:id="rId45"/>
    <p:sldId id="290" r:id="rId46"/>
    <p:sldId id="547" r:id="rId47"/>
    <p:sldId id="548" r:id="rId48"/>
    <p:sldId id="387" r:id="rId49"/>
    <p:sldId id="492" r:id="rId50"/>
    <p:sldId id="275" r:id="rId51"/>
    <p:sldId id="276" r:id="rId52"/>
    <p:sldId id="277" r:id="rId53"/>
    <p:sldId id="344" r:id="rId54"/>
    <p:sldId id="346" r:id="rId55"/>
    <p:sldId id="356" r:id="rId56"/>
    <p:sldId id="357" r:id="rId57"/>
    <p:sldId id="463" r:id="rId58"/>
    <p:sldId id="579" r:id="rId59"/>
    <p:sldId id="354" r:id="rId60"/>
    <p:sldId id="355" r:id="rId61"/>
    <p:sldId id="350" r:id="rId62"/>
    <p:sldId id="260" r:id="rId63"/>
    <p:sldId id="325" r:id="rId64"/>
    <p:sldId id="326" r:id="rId65"/>
    <p:sldId id="300" r:id="rId66"/>
    <p:sldId id="487" r:id="rId67"/>
    <p:sldId id="365" r:id="rId68"/>
    <p:sldId id="544" r:id="rId69"/>
    <p:sldId id="545" r:id="rId70"/>
    <p:sldId id="297" r:id="rId71"/>
    <p:sldId id="575" r:id="rId72"/>
    <p:sldId id="294" r:id="rId73"/>
    <p:sldId id="286" r:id="rId74"/>
    <p:sldId id="574" r:id="rId75"/>
    <p:sldId id="320" r:id="rId76"/>
    <p:sldId id="495" r:id="rId77"/>
    <p:sldId id="580" r:id="rId78"/>
    <p:sldId id="433" r:id="rId79"/>
    <p:sldId id="288" r:id="rId80"/>
    <p:sldId id="576" r:id="rId81"/>
    <p:sldId id="577" r:id="rId82"/>
    <p:sldId id="578"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FB1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104" d="100"/>
          <a:sy n="104" d="100"/>
        </p:scale>
        <p:origin x="-1208" y="-96"/>
      </p:cViewPr>
      <p:guideLst>
        <p:guide orient="horz" pos="4065"/>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01C025-829D-4FAA-97DF-8F754C4433AE}" type="datetimeFigureOut">
              <a:rPr lang="en-GB" smtClean="0"/>
              <a:t>6/7/13</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3F9A6D-F1AC-40EE-8C20-3207950C129B}" type="slidenum">
              <a:rPr lang="en-GB" smtClean="0"/>
              <a:t>‹#›</a:t>
            </a:fld>
            <a:endParaRPr lang="en-GB"/>
          </a:p>
        </p:txBody>
      </p:sp>
    </p:spTree>
    <p:extLst>
      <p:ext uri="{BB962C8B-B14F-4D97-AF65-F5344CB8AC3E}">
        <p14:creationId xmlns:p14="http://schemas.microsoft.com/office/powerpoint/2010/main" val="1994329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D1C38E-7C18-4A93-B83A-51F355B532DC}" type="slidenum">
              <a:rPr lang="de-DE"/>
              <a:pPr eaLnBrk="1" hangingPunct="1"/>
              <a:t>2</a:t>
            </a:fld>
            <a:endParaRPr lang="de-DE"/>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marL="358775" indent="-358775" eaLnBrk="1" hangingPunct="1">
              <a:tabLst>
                <a:tab pos="352425" algn="l"/>
                <a:tab pos="358775" algn="l"/>
              </a:tabLst>
            </a:pPr>
            <a:r>
              <a:rPr lang="en-US" sz="1400" smtClean="0">
                <a:latin typeface="Helvetica" pitchFamily="34" charset="0"/>
                <a:sym typeface="Helvetica" pitchFamily="34" charset="0"/>
              </a:rPr>
              <a:t>situated at 34°N and 3°W at the edge of the North-eastern Moroccan high plateau (Plateau du Rekkam) about 100 km from the Algerian border as well as from the Mediterranean Sea and at heights a.s.l. between 1550 and 1670m.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DA3B12-42B0-4601-A1C3-8B68D924F59B}" type="slidenum">
              <a:rPr lang="de-DE"/>
              <a:pPr/>
              <a:t>15</a:t>
            </a:fld>
            <a:endParaRPr lang="de-DE"/>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noFill/>
          <a:ln/>
          <a:extLst>
            <a:ext uri="{53640926-AAD7-44d8-BBD7-CCE9431645EC}">
              <a14:shadowObscured xmlns:a14="http://schemas.microsoft.com/office/drawing/2010/main" val="1"/>
            </a:ext>
          </a:extLst>
        </p:spPr>
        <p:txBody>
          <a:bodyPr/>
          <a:lstStyle/>
          <a:p>
            <a:pPr marL="358775" indent="-358775">
              <a:tabLst>
                <a:tab pos="352425" algn="l"/>
                <a:tab pos="358775" algn="l"/>
              </a:tabLst>
            </a:pPr>
            <a:r>
              <a:rPr lang="en-US" sz="1400">
                <a:latin typeface="Helvetica" pitchFamily="34" charset="0"/>
                <a:sym typeface="Helvetica" pitchFamily="34" charset="0"/>
              </a:rPr>
              <a:t>this year i made some methodological work from which i’d like to show you some results. and we went to the spots several times during the vegetation period (which is rather short in the region where we worked and which i will introduce to you on the next slide) to examine the temporal change in vegetation patterns on the sample plot scale (which is done by a diploma student) but this provided the opportunity to get those data: at first visit i increased the area of the Sample-Plot from 1m side-length to the end-size of 8m (which was used before and determined after a pilot survey in 2002 and with ecological expertise and based on literature). Increase wasn’t doubling but meter steps because of convenience. anyway, as you can see in the table at the left it is often almost a doubling if you just leave out the first and the step before the last one.</a:t>
            </a:r>
          </a:p>
          <a:p>
            <a:pPr marL="358775" indent="-358775">
              <a:tabLst>
                <a:tab pos="352425" algn="l"/>
                <a:tab pos="358775" algn="l"/>
              </a:tabLst>
            </a:pPr>
            <a:r>
              <a:rPr lang="en-US" sz="1400">
                <a:latin typeface="Helvetica" pitchFamily="34" charset="0"/>
                <a:sym typeface="Helvetica" pitchFamily="34" charset="0"/>
              </a:rPr>
              <a:t>Second time we went there this year i recorded more detailed data on species than before noting species after there occurrence on the 6 even sided triangles which actually form the whole plot after marking to obtain frequency data on that (to test whether this might increase performance in relation to other environmental variables)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6F520A-ACC5-4642-893F-9CE91BFE21F0}" type="slidenum">
              <a:rPr lang="de-DE"/>
              <a:pPr/>
              <a:t>16</a:t>
            </a:fld>
            <a:endParaRPr lang="de-DE"/>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53640926-AAD7-44d8-BBD7-CCE9431645EC}">
              <a14:shadowObscured xmlns:a14="http://schemas.microsoft.com/office/drawing/2010/main" val="1"/>
            </a:ext>
          </a:extLst>
        </p:spPr>
        <p:txBody>
          <a:bodyPr/>
          <a:lstStyle/>
          <a:p>
            <a:pPr marL="358775" indent="-358775">
              <a:tabLst>
                <a:tab pos="352425" algn="l"/>
                <a:tab pos="358775" algn="l"/>
              </a:tabLst>
            </a:pPr>
            <a:r>
              <a:rPr lang="en-US" sz="1400">
                <a:latin typeface="Helvetica" pitchFamily="34" charset="0"/>
                <a:sym typeface="Helvetica" pitchFamily="34" charset="0"/>
              </a:rPr>
              <a:t>Gaada again: where exactly are the plots sitiuated in the landscape. this is just at the top of the step: here the plateau is highest. and it is slowly going down in south eastern direction until it comes to sahara</a:t>
            </a:r>
          </a:p>
          <a:p>
            <a:pPr marL="358775" indent="-358775">
              <a:tabLst>
                <a:tab pos="352425" algn="l"/>
                <a:tab pos="358775" algn="l"/>
              </a:tabLst>
            </a:pPr>
            <a:r>
              <a:rPr lang="en-US" sz="1400">
                <a:latin typeface="Helvetica" pitchFamily="34" charset="0"/>
                <a:sym typeface="Helvetica" pitchFamily="34" charset="0"/>
              </a:rPr>
              <a:t>on this slide i’d like to expalin the distance levels we implemented in the second year of our study, so this is the original grid - plim - which we extended in the second year with those inner and these outer Plots. Because we wanted to see which influence this distance might have for patterns and their drivers respectively.. explaining the DL... 360, 720, 1440m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5F0A25E-E965-4E79-A607-9C23ECC0A5F5}" type="slidenum">
              <a:rPr lang="de-DE" smtClean="0"/>
              <a:pPr eaLnBrk="1" hangingPunct="1"/>
              <a:t>17</a:t>
            </a:fld>
            <a:endParaRPr lang="de-DE"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p:spPr>
        <p:txBody>
          <a:bodyPr/>
          <a:lstStyle/>
          <a:p>
            <a:pPr eaLnBrk="1" hangingPunct="1"/>
            <a:r>
              <a:rPr lang="en-US" smtClean="0">
                <a:latin typeface="Helvetica" pitchFamily="34" charset="0"/>
                <a:cs typeface="Arial" pitchFamily="34" charset="0"/>
                <a:sym typeface="Helvetica" pitchFamily="34" charset="0"/>
              </a:rPr>
              <a:t>The question is, whether this pattern holds true for all directions or whether there is an geographical impact, therefore i ordered the data into direction classes and checked for anisotropy: (klick)</a:t>
            </a:r>
          </a:p>
          <a:p>
            <a:pPr eaLnBrk="1" hangingPunct="1"/>
            <a:r>
              <a:rPr lang="en-US" smtClean="0">
                <a:latin typeface="Helvetica" pitchFamily="34" charset="0"/>
                <a:cs typeface="Arial" pitchFamily="34" charset="0"/>
                <a:sym typeface="Helvetica" pitchFamily="34" charset="0"/>
              </a:rPr>
              <a:t>And it is sure the pattern strongly depends on geographical direction... Even though there are pronounced differences between the 4 general directions, the common drop occurs in each of them. This seems to be a hint on the intrinsic geographical structure of the investigation area. Interestingly we have much less distance decay in direction SW-NE than in all other directions</a:t>
            </a:r>
          </a:p>
          <a:p>
            <a:pPr eaLnBrk="1" hangingPunct="1"/>
            <a:endParaRPr lang="en-US" smtClean="0">
              <a:latin typeface="Helvetica" pitchFamily="34" charset="0"/>
              <a:cs typeface="Arial" pitchFamily="34" charset="0"/>
              <a:sym typeface="Helvetica" pitchFamily="34" charset="0"/>
            </a:endParaRPr>
          </a:p>
          <a:p>
            <a:pPr eaLnBrk="1" hangingPunct="1"/>
            <a:endParaRPr lang="en-US" smtClean="0">
              <a:latin typeface="Helvetica" pitchFamily="34" charset="0"/>
              <a:cs typeface="Arial" pitchFamily="34" charset="0"/>
              <a:sym typeface="Helvetic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fld id="{8B885768-2C52-4E43-BB67-DE1F3EDF3513}" type="slidenum">
              <a:rPr lang="de-DE" sz="1200">
                <a:latin typeface="Arial" charset="0"/>
                <a:cs typeface="Arial" charset="0"/>
              </a:rPr>
              <a:pPr algn="r" eaLnBrk="1" hangingPunct="1"/>
              <a:t>18</a:t>
            </a:fld>
            <a:endParaRPr lang="de-DE" sz="1200">
              <a:latin typeface="Arial" charset="0"/>
              <a:cs typeface="Arial" charset="0"/>
            </a:endParaRPr>
          </a:p>
        </p:txBody>
      </p:sp>
      <p:sp>
        <p:nvSpPr>
          <p:cNvPr id="845827" name="Rectangle 2"/>
          <p:cNvSpPr>
            <a:spLocks noGrp="1" noRot="1" noChangeAspect="1" noChangeArrowheads="1" noTextEdit="1"/>
          </p:cNvSpPr>
          <p:nvPr>
            <p:ph type="sldImg"/>
          </p:nvPr>
        </p:nvSpPr>
        <p:spPr>
          <a:ln/>
        </p:spPr>
      </p:sp>
      <p:sp>
        <p:nvSpPr>
          <p:cNvPr id="84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A99D0D5-2595-4853-811C-6A0F34ED3EDD}" type="slidenum">
              <a:rPr lang="de-DE" smtClean="0"/>
              <a:pPr eaLnBrk="1" hangingPunct="1">
                <a:defRPr/>
              </a:pPr>
              <a:t>19</a:t>
            </a:fld>
            <a:endParaRPr lang="de-DE"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2903598-708D-4327-BD17-D3FD6871211E}" type="slidenum">
              <a:rPr lang="de-DE" smtClean="0"/>
              <a:pPr eaLnBrk="1" hangingPunct="1"/>
              <a:t>20</a:t>
            </a:fld>
            <a:endParaRPr lang="de-DE"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p:spPr>
        <p:txBody>
          <a:bodyPr/>
          <a:lstStyle/>
          <a:p>
            <a:pPr eaLnBrk="1" hangingPunct="1">
              <a:lnSpc>
                <a:spcPct val="103000"/>
              </a:lnSpc>
              <a:tabLst>
                <a:tab pos="0" algn="l"/>
                <a:tab pos="914400" algn="l"/>
                <a:tab pos="1828800" algn="l"/>
                <a:tab pos="2743200" algn="l"/>
                <a:tab pos="3657600" algn="l"/>
                <a:tab pos="4572000" algn="l"/>
              </a:tabLst>
            </a:pPr>
            <a:r>
              <a:rPr lang="en-US" sz="1400" smtClean="0">
                <a:latin typeface="Helvetica" pitchFamily="34" charset="0"/>
                <a:cs typeface="Arial" pitchFamily="34" charset="0"/>
                <a:sym typeface="Helvetica" pitchFamily="34" charset="0"/>
              </a:rPr>
              <a:t>problem of equal centre point distances to the neighbours (similarity space &gt;&gt; proximity measures) (see analysis) </a:t>
            </a:r>
          </a:p>
          <a:p>
            <a:pPr eaLnBrk="1" hangingPunct="1">
              <a:lnSpc>
                <a:spcPct val="103000"/>
              </a:lnSpc>
              <a:tabLst>
                <a:tab pos="0" algn="l"/>
                <a:tab pos="914400" algn="l"/>
                <a:tab pos="1828800" algn="l"/>
                <a:tab pos="2743200" algn="l"/>
                <a:tab pos="3657600" algn="l"/>
                <a:tab pos="4572000" algn="l"/>
              </a:tabLst>
            </a:pPr>
            <a:r>
              <a:rPr lang="en-US" sz="1400" smtClean="0">
                <a:latin typeface="Helvetica" pitchFamily="34" charset="0"/>
                <a:cs typeface="Arial" pitchFamily="34" charset="0"/>
                <a:sym typeface="Helvetica" pitchFamily="34" charset="0"/>
              </a:rPr>
              <a:t>	(circle and hexagon &gt;&gt; no complete nesting) is it necessary to cover the entire surface?? in each case we create an artificial similarity space!!</a:t>
            </a:r>
          </a:p>
          <a:p>
            <a:pPr eaLnBrk="1" hangingPunct="1">
              <a:lnSpc>
                <a:spcPct val="103000"/>
              </a:lnSpc>
              <a:tabLst>
                <a:tab pos="0" algn="l"/>
                <a:tab pos="914400" algn="l"/>
                <a:tab pos="1828800" algn="l"/>
                <a:tab pos="2743200" algn="l"/>
                <a:tab pos="3657600" algn="l"/>
                <a:tab pos="4572000" algn="l"/>
              </a:tabLst>
            </a:pPr>
            <a:r>
              <a:rPr lang="en-US" sz="1400" smtClean="0">
                <a:latin typeface="Helvetica" pitchFamily="34" charset="0"/>
                <a:cs typeface="Arial" pitchFamily="34" charset="0"/>
                <a:sym typeface="Helvetica" pitchFamily="34" charset="0"/>
              </a:rPr>
              <a:t>There have been various attempts to find a proper plot-shape for vegetation-analysis. After the nested quadrat (Mueller-Dombois and Ellenberg 1974) Shmida (1984) proposed a nested design with different plot sizes and shapes inside a large rectangular plot (Whittaker-Plot) whilst Stohlgren et al. (1995) introduced a Modified-Whittaker plot to correct some "design-flaws" after they experimented with a long-thin rectangular plot stimulated by Bormanns work (1953) who showed that a long-thin rectangular plot contains more species than a square or circle plot of the same area especially if the vegetation is rather heterogeneous. This is now widely used to analyse plant diversity patterns at multiple spatial scales. It is appropriate if the variation in vegetation shall be revealed. But in our approach where heterogeneity is described through the calculation of similarity (or dissimilarity) measures between plots those plots should be rather homogeneous. Circles would be ideal but they remain problematic if it’s not wood free ecosystems (where you could use compasses to mark plots out in the field).. Schmidtlein who is now a member of our group in Bayreuth used a triangular (or hexagonal) grid with overlapping circle plots to characterise vegetation structure in the German Alps. But in the calculation they turned to hexagons. So why not use hexagons from the beginning when they provide some more advantages (as i will present to you later 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1B0FEE-585A-44BF-846A-6AD19AEA862E}" type="slidenum">
              <a:rPr lang="de-DE" smtClean="0"/>
              <a:t>21</a:t>
            </a:fld>
            <a:endParaRPr lang="de-DE"/>
          </a:p>
        </p:txBody>
      </p:sp>
    </p:spTree>
    <p:extLst>
      <p:ext uri="{BB962C8B-B14F-4D97-AF65-F5344CB8AC3E}">
        <p14:creationId xmlns:p14="http://schemas.microsoft.com/office/powerpoint/2010/main" val="1197743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710897-455A-4F7C-B147-04F55E2AC7A4}" type="slidenum">
              <a:rPr lang="de-DE"/>
              <a:pPr/>
              <a:t>25</a:t>
            </a:fld>
            <a:endParaRPr lang="de-DE"/>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F8371C6-1FBF-4DF4-8684-9568360897C0}" type="slidenum">
              <a:rPr lang="de-DE" smtClean="0"/>
              <a:pPr eaLnBrk="1" hangingPunct="1"/>
              <a:t>37</a:t>
            </a:fld>
            <a:endParaRPr lang="de-DE"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D037B63-7A5B-48F2-95FC-9A6DCCC461BA}" type="slidenum">
              <a:rPr lang="de-DE" smtClean="0"/>
              <a:pPr eaLnBrk="1" hangingPunct="1"/>
              <a:t>41</a:t>
            </a:fld>
            <a:endParaRPr lang="de-DE"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C8F51F0-88AB-4853-9E76-915022EC91D5}" type="slidenum">
              <a:rPr lang="de-DE" smtClean="0"/>
              <a:pPr eaLnBrk="1" hangingPunct="1">
                <a:defRPr/>
              </a:pPr>
              <a:t>5</a:t>
            </a:fld>
            <a:endParaRPr lang="de-DE"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tabLst>
                <a:tab pos="0" algn="l"/>
                <a:tab pos="914400" algn="l"/>
                <a:tab pos="1828800" algn="l"/>
                <a:tab pos="2743200" algn="l"/>
                <a:tab pos="3657600" algn="l"/>
                <a:tab pos="4572000" algn="l"/>
                <a:tab pos="5487988" algn="l"/>
                <a:tab pos="6400800" algn="l"/>
                <a:tab pos="7316788" algn="l"/>
                <a:tab pos="8229600" algn="l"/>
                <a:tab pos="9145588" algn="l"/>
                <a:tab pos="10058400" algn="l"/>
              </a:tabLst>
              <a:defRPr sz="1400">
                <a:solidFill>
                  <a:schemeClr val="tx1"/>
                </a:solidFill>
                <a:latin typeface="Trebuchet MS" pitchFamily="34" charset="0"/>
                <a:ea typeface="MS PGothic" pitchFamily="34" charset="-128"/>
              </a:defRPr>
            </a:lvl1pPr>
            <a:lvl2pPr marL="742950" indent="-285750" defTabSz="457200">
              <a:tabLst>
                <a:tab pos="0" algn="l"/>
                <a:tab pos="914400" algn="l"/>
                <a:tab pos="1828800" algn="l"/>
                <a:tab pos="2743200" algn="l"/>
                <a:tab pos="3657600" algn="l"/>
                <a:tab pos="4572000" algn="l"/>
                <a:tab pos="5487988" algn="l"/>
                <a:tab pos="6400800" algn="l"/>
                <a:tab pos="7316788" algn="l"/>
                <a:tab pos="8229600" algn="l"/>
                <a:tab pos="9145588" algn="l"/>
                <a:tab pos="10058400" algn="l"/>
              </a:tabLst>
              <a:defRPr sz="1400">
                <a:solidFill>
                  <a:schemeClr val="tx1"/>
                </a:solidFill>
                <a:latin typeface="Trebuchet MS" pitchFamily="34" charset="0"/>
                <a:ea typeface="MS PGothic" pitchFamily="34" charset="-128"/>
              </a:defRPr>
            </a:lvl2pPr>
            <a:lvl3pPr marL="1143000" indent="-228600" defTabSz="457200">
              <a:tabLst>
                <a:tab pos="0" algn="l"/>
                <a:tab pos="914400" algn="l"/>
                <a:tab pos="1828800" algn="l"/>
                <a:tab pos="2743200" algn="l"/>
                <a:tab pos="3657600" algn="l"/>
                <a:tab pos="4572000" algn="l"/>
                <a:tab pos="5487988" algn="l"/>
                <a:tab pos="6400800" algn="l"/>
                <a:tab pos="7316788" algn="l"/>
                <a:tab pos="8229600" algn="l"/>
                <a:tab pos="9145588" algn="l"/>
                <a:tab pos="10058400" algn="l"/>
              </a:tabLst>
              <a:defRPr sz="1400">
                <a:solidFill>
                  <a:schemeClr val="tx1"/>
                </a:solidFill>
                <a:latin typeface="Trebuchet MS" pitchFamily="34" charset="0"/>
                <a:ea typeface="MS PGothic" pitchFamily="34" charset="-128"/>
              </a:defRPr>
            </a:lvl3pPr>
            <a:lvl4pPr marL="1600200" indent="-228600" defTabSz="457200">
              <a:tabLst>
                <a:tab pos="0" algn="l"/>
                <a:tab pos="914400" algn="l"/>
                <a:tab pos="1828800" algn="l"/>
                <a:tab pos="2743200" algn="l"/>
                <a:tab pos="3657600" algn="l"/>
                <a:tab pos="4572000" algn="l"/>
                <a:tab pos="5487988" algn="l"/>
                <a:tab pos="6400800" algn="l"/>
                <a:tab pos="7316788" algn="l"/>
                <a:tab pos="8229600" algn="l"/>
                <a:tab pos="9145588" algn="l"/>
                <a:tab pos="10058400" algn="l"/>
              </a:tabLst>
              <a:defRPr sz="1400">
                <a:solidFill>
                  <a:schemeClr val="tx1"/>
                </a:solidFill>
                <a:latin typeface="Trebuchet MS" pitchFamily="34" charset="0"/>
                <a:ea typeface="MS PGothic" pitchFamily="34" charset="-128"/>
              </a:defRPr>
            </a:lvl4pPr>
            <a:lvl5pPr marL="2057400" indent="-228600" defTabSz="457200">
              <a:tabLst>
                <a:tab pos="0" algn="l"/>
                <a:tab pos="914400" algn="l"/>
                <a:tab pos="1828800" algn="l"/>
                <a:tab pos="2743200" algn="l"/>
                <a:tab pos="3657600" algn="l"/>
                <a:tab pos="4572000" algn="l"/>
                <a:tab pos="5487988" algn="l"/>
                <a:tab pos="6400800" algn="l"/>
                <a:tab pos="7316788" algn="l"/>
                <a:tab pos="8229600" algn="l"/>
                <a:tab pos="9145588" algn="l"/>
                <a:tab pos="10058400" algn="l"/>
              </a:tabLst>
              <a:defRPr sz="1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7988" algn="l"/>
                <a:tab pos="6400800" algn="l"/>
                <a:tab pos="7316788" algn="l"/>
                <a:tab pos="8229600" algn="l"/>
                <a:tab pos="9145588" algn="l"/>
                <a:tab pos="10058400" algn="l"/>
              </a:tabLst>
              <a:defRPr sz="1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7988" algn="l"/>
                <a:tab pos="6400800" algn="l"/>
                <a:tab pos="7316788" algn="l"/>
                <a:tab pos="8229600" algn="l"/>
                <a:tab pos="9145588" algn="l"/>
                <a:tab pos="10058400" algn="l"/>
              </a:tabLst>
              <a:defRPr sz="1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7988" algn="l"/>
                <a:tab pos="6400800" algn="l"/>
                <a:tab pos="7316788" algn="l"/>
                <a:tab pos="8229600" algn="l"/>
                <a:tab pos="9145588" algn="l"/>
                <a:tab pos="10058400" algn="l"/>
              </a:tabLst>
              <a:defRPr sz="1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7988" algn="l"/>
                <a:tab pos="6400800" algn="l"/>
                <a:tab pos="7316788" algn="l"/>
                <a:tab pos="8229600" algn="l"/>
                <a:tab pos="9145588" algn="l"/>
                <a:tab pos="10058400" algn="l"/>
              </a:tabLst>
              <a:defRPr sz="1400">
                <a:solidFill>
                  <a:schemeClr val="tx1"/>
                </a:solidFill>
                <a:latin typeface="Trebuchet MS" pitchFamily="34" charset="0"/>
                <a:ea typeface="MS PGothic" pitchFamily="34" charset="-128"/>
              </a:defRPr>
            </a:lvl9pPr>
          </a:lstStyle>
          <a:p>
            <a:pPr eaLnBrk="1" hangingPunct="1"/>
            <a:fld id="{42BC5635-F263-4E17-A8E4-37D6AC7FC90C}" type="slidenum">
              <a:rPr lang="de-DE" sz="1200">
                <a:solidFill>
                  <a:srgbClr val="000000"/>
                </a:solidFill>
                <a:latin typeface="Times New Roman" pitchFamily="18" charset="0"/>
              </a:rPr>
              <a:pPr eaLnBrk="1" hangingPunct="1"/>
              <a:t>46</a:t>
            </a:fld>
            <a:endParaRPr lang="de-DE" sz="1200">
              <a:solidFill>
                <a:srgbClr val="000000"/>
              </a:solidFill>
              <a:latin typeface="Times New Roman" pitchFamily="18" charset="0"/>
            </a:endParaRPr>
          </a:p>
        </p:txBody>
      </p:sp>
      <p:sp>
        <p:nvSpPr>
          <p:cNvPr id="51203" name="Rectangle 1"/>
          <p:cNvSpPr>
            <a:spLocks noGrp="1" noRot="1" noChangeAspect="1" noChangeArrowheads="1" noTextEdit="1"/>
          </p:cNvSpPr>
          <p:nvPr>
            <p:ph type="sldImg"/>
          </p:nvPr>
        </p:nvSpPr>
        <p:spPr>
          <a:xfrm>
            <a:off x="1144588" y="685800"/>
            <a:ext cx="4572000" cy="3429000"/>
          </a:xfrm>
          <a:ln/>
        </p:spPr>
      </p:sp>
      <p:sp>
        <p:nvSpPr>
          <p:cNvPr id="51204" name="Rectangle 2"/>
          <p:cNvSpPr>
            <a:spLocks noGrp="1" noChangeArrowheads="1"/>
          </p:cNvSpPr>
          <p:nvPr>
            <p:ph type="body" idx="1"/>
          </p:nvPr>
        </p:nvSpPr>
        <p:spPr>
          <a:xfrm>
            <a:off x="685480" y="4344607"/>
            <a:ext cx="5488643" cy="42012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55" tIns="45727" rIns="91455" bIns="45727" anchor="ctr"/>
          <a:lstStyle/>
          <a:p>
            <a:r>
              <a:rPr lang="de-DE" smtClean="0"/>
              <a:t>All following data sampled at 8 dates throughout the drought treatment (every two weeks until drought week 16)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1B0FEE-585A-44BF-846A-6AD19AEA862E}" type="slidenum">
              <a:rPr lang="de-DE" smtClean="0"/>
              <a:t>48</a:t>
            </a:fld>
            <a:endParaRPr lang="de-DE"/>
          </a:p>
        </p:txBody>
      </p:sp>
    </p:spTree>
    <p:extLst>
      <p:ext uri="{BB962C8B-B14F-4D97-AF65-F5344CB8AC3E}">
        <p14:creationId xmlns:p14="http://schemas.microsoft.com/office/powerpoint/2010/main" val="2451940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42B30F2-21F7-405E-9B72-5DE03108FB68}" type="slidenum">
              <a:rPr lang="de-DE" smtClean="0"/>
              <a:pPr eaLnBrk="1" hangingPunct="1"/>
              <a:t>55</a:t>
            </a:fld>
            <a:endParaRPr lang="de-DE" smtClean="0"/>
          </a:p>
        </p:txBody>
      </p:sp>
      <p:sp>
        <p:nvSpPr>
          <p:cNvPr id="180227"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8BA3A4D7-C2E7-4401-8DF9-99EC478C8D2F}" type="slidenum">
              <a:rPr lang="de-DE" sz="1200"/>
              <a:pPr algn="r" eaLnBrk="1" hangingPunct="1"/>
              <a:t>55</a:t>
            </a:fld>
            <a:endParaRPr lang="de-DE" sz="1200"/>
          </a:p>
        </p:txBody>
      </p:sp>
      <p:sp>
        <p:nvSpPr>
          <p:cNvPr id="180228" name="Rectangle 2"/>
          <p:cNvSpPr>
            <a:spLocks noGrp="1" noRot="1" noChangeAspect="1" noChangeArrowheads="1" noTextEdit="1"/>
          </p:cNvSpPr>
          <p:nvPr>
            <p:ph type="sldImg"/>
          </p:nvPr>
        </p:nvSpPr>
        <p:spPr>
          <a:ln/>
        </p:spPr>
      </p:sp>
      <p:sp>
        <p:nvSpPr>
          <p:cNvPr id="180229" name="Rectangle 3"/>
          <p:cNvSpPr>
            <a:spLocks noGrp="1" noChangeArrowheads="1"/>
          </p:cNvSpPr>
          <p:nvPr>
            <p:ph type="body" idx="1"/>
          </p:nvPr>
        </p:nvSpPr>
        <p:spPr>
          <a:noFill/>
        </p:spPr>
        <p:txBody>
          <a:bodyPr/>
          <a:lstStyle/>
          <a:p>
            <a:pPr eaLnBrk="1" hangingPunct="1"/>
            <a:r>
              <a:rPr lang="de-DE" smtClean="0">
                <a:latin typeface="Arial" pitchFamily="34" charset="0"/>
                <a:cs typeface="Arial" pitchFamily="34" charset="0"/>
              </a:rPr>
              <a:t>based on General Extreme Value Distribution on 48 years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DB1A82E-FB65-4315-B614-7BBEC6EC44E4}" type="slidenum">
              <a:rPr lang="de-DE" smtClean="0"/>
              <a:pPr eaLnBrk="1" hangingPunct="1"/>
              <a:t>56</a:t>
            </a:fld>
            <a:endParaRPr lang="de-DE" smtClean="0"/>
          </a:p>
        </p:txBody>
      </p:sp>
      <p:sp>
        <p:nvSpPr>
          <p:cNvPr id="181251"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F2F89595-2B78-479F-B641-F190FB81F211}" type="slidenum">
              <a:rPr lang="de-DE" sz="1200"/>
              <a:pPr algn="r" eaLnBrk="1" hangingPunct="1"/>
              <a:t>56</a:t>
            </a:fld>
            <a:endParaRPr lang="de-DE" sz="1200"/>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p:spPr>
        <p:txBody>
          <a:bodyPr/>
          <a:lstStyle/>
          <a:p>
            <a:pPr eaLnBrk="1" hangingPunct="1"/>
            <a:r>
              <a:rPr lang="en-GB" smtClean="0">
                <a:latin typeface="Arial" pitchFamily="34" charset="0"/>
                <a:cs typeface="Arial" pitchFamily="34" charset="0"/>
              </a:rPr>
              <a:t>Mean Bray-Curtis similarity between the twin communities showed a strong and lasting decrease in 2003. Significances based on Monte-Carlo permutation procedures.</a:t>
            </a:r>
            <a:endParaRPr lang="de-DE"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3CDB22-75FD-4129-8A69-FCEC3A187C91}" type="slidenum">
              <a:rPr lang="de-DE" smtClean="0"/>
              <a:pPr eaLnBrk="1" hangingPunct="1"/>
              <a:t>65</a:t>
            </a:fld>
            <a:endParaRPr lang="de-DE"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endParaRPr lang="en-US"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84A6C5F-4D9E-4FA0-BFBF-1F8E36460167}" type="slidenum">
              <a:rPr lang="de-DE" smtClean="0"/>
              <a:pPr eaLnBrk="1" hangingPunct="1"/>
              <a:t>66</a:t>
            </a:fld>
            <a:endParaRPr lang="de-DE"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p:spPr>
        <p:txBody>
          <a:bodyPr/>
          <a:lstStyle/>
          <a:p>
            <a:endParaRPr lang="en-US" smtClean="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710636F-E93F-4C26-9A72-F7EC892370B3}" type="slidenum">
              <a:rPr lang="de-DE" smtClean="0"/>
              <a:pPr eaLnBrk="1" hangingPunct="1"/>
              <a:t>67</a:t>
            </a:fld>
            <a:endParaRPr lang="de-DE"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endParaRPr lang="en-US"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F3231C2-E687-4580-A20B-D915A39357D8}" type="slidenum">
              <a:rPr lang="de-DE" smtClean="0"/>
              <a:pPr eaLnBrk="1" hangingPunct="1"/>
              <a:t>77</a:t>
            </a:fld>
            <a:endParaRPr lang="de-DE"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endParaRPr lang="en-US"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fld id="{DEE62F09-8761-4858-AD32-186DAED6C49D}" type="slidenum">
              <a:rPr lang="de-DE" sz="1200">
                <a:latin typeface="Arial" charset="0"/>
                <a:cs typeface="Arial" charset="0"/>
              </a:rPr>
              <a:pPr algn="r" eaLnBrk="1" hangingPunct="1"/>
              <a:t>78</a:t>
            </a:fld>
            <a:endParaRPr lang="de-DE" sz="1200">
              <a:latin typeface="Arial" charset="0"/>
              <a:cs typeface="Arial" charset="0"/>
            </a:endParaRPr>
          </a:p>
        </p:txBody>
      </p:sp>
      <p:sp>
        <p:nvSpPr>
          <p:cNvPr id="1272835" name="Rectangle 2"/>
          <p:cNvSpPr>
            <a:spLocks noGrp="1" noRot="1" noChangeAspect="1" noChangeArrowheads="1" noTextEdit="1"/>
          </p:cNvSpPr>
          <p:nvPr>
            <p:ph type="sldImg"/>
          </p:nvPr>
        </p:nvSpPr>
        <p:spPr>
          <a:ln/>
        </p:spPr>
      </p:sp>
      <p:sp>
        <p:nvSpPr>
          <p:cNvPr id="1272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6E987D-563B-494C-8E1A-EFFA7F1ACC03}" type="slidenum">
              <a:rPr lang="de-DE"/>
              <a:pPr eaLnBrk="1" hangingPunct="1"/>
              <a:t>6</a:t>
            </a:fld>
            <a:endParaRPr lang="de-D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7A82E2-0D0F-4DB3-963D-D4789DA1BCCD}" type="slidenum">
              <a:rPr lang="de-DE"/>
              <a:pPr eaLnBrk="1" hangingPunct="1"/>
              <a:t>7</a:t>
            </a:fld>
            <a:endParaRPr lang="de-DE"/>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C55B92-0127-4777-89D2-5FCFE6EC8508}" type="slidenum">
              <a:rPr lang="de-DE"/>
              <a:pPr eaLnBrk="1" hangingPunct="1"/>
              <a:t>8</a:t>
            </a:fld>
            <a:endParaRPr lang="de-DE"/>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C55B92-0127-4777-89D2-5FCFE6EC8508}" type="slidenum">
              <a:rPr lang="de-DE"/>
              <a:pPr eaLnBrk="1" hangingPunct="1"/>
              <a:t>9</a:t>
            </a:fld>
            <a:endParaRPr lang="de-DE"/>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49C978-B995-4B05-A681-3331AE344A9E}" type="slidenum">
              <a:rPr lang="de-DE"/>
              <a:pPr eaLnBrk="1" hangingPunct="1"/>
              <a:t>10</a:t>
            </a:fld>
            <a:endParaRPr lang="de-DE"/>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D1C38E-7C18-4A93-B83A-51F355B532DC}" type="slidenum">
              <a:rPr lang="de-DE"/>
              <a:pPr eaLnBrk="1" hangingPunct="1"/>
              <a:t>11</a:t>
            </a:fld>
            <a:endParaRPr lang="de-DE"/>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marL="358775" indent="-358775" eaLnBrk="1" hangingPunct="1">
              <a:tabLst>
                <a:tab pos="352425" algn="l"/>
                <a:tab pos="358775" algn="l"/>
              </a:tabLst>
            </a:pPr>
            <a:r>
              <a:rPr lang="en-US" sz="1400" smtClean="0">
                <a:latin typeface="Helvetica" pitchFamily="34" charset="0"/>
                <a:sym typeface="Helvetica" pitchFamily="34" charset="0"/>
              </a:rPr>
              <a:t>situated at 34°N and 3°W at the edge of the North-eastern Moroccan high plateau (Plateau du Rekkam) about 100 km from the Algerian border as well as from the Mediterranean Sea and at heights a.s.l. between 1550 and 1670m.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62E06E-A959-469B-B46F-5FF282EAB46E}" type="slidenum">
              <a:rPr lang="de-DE"/>
              <a:pPr/>
              <a:t>14</a:t>
            </a:fld>
            <a:endParaRPr lang="de-DE"/>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a:extLst>
            <a:ext uri="{53640926-AAD7-44d8-BBD7-CCE9431645EC}">
              <a14:shadowObscured xmlns:a14="http://schemas.microsoft.com/office/drawing/2010/main" val="1"/>
            </a:ext>
          </a:extLst>
        </p:spPr>
        <p:txBody>
          <a:bodyPr/>
          <a:lstStyle/>
          <a:p>
            <a:pPr marL="358775" indent="-358775">
              <a:tabLst>
                <a:tab pos="352425" algn="l"/>
                <a:tab pos="358775" algn="l"/>
              </a:tabLst>
            </a:pPr>
            <a:r>
              <a:rPr lang="en-US" sz="1400">
                <a:latin typeface="Helvetica" pitchFamily="34" charset="0"/>
                <a:sym typeface="Helvetica" pitchFamily="34" charset="0"/>
              </a:rPr>
              <a:t>this year i made some methodological work from which i’d like to show you some results. and we went to the spots several times during the vegetation period (which is rather short in the region where we worked and which i will introduce to you on the next slide) to examine the temporal change in vegetation patterns on the sample plot scale (which is done by a diploma student) but this provided the opportunity to get those data: at first visit i increased the area of the Sample-Plot from 1m side-length to the end-size of 8m (which was used before and determined after a pilot survey in 2002 and with ecological expertise and based on literature). Increase wasn’t doubling but meter steps because of convenience. anyway, as you can see in the table at the left it is often almost a doubling if you just leave out the first and the step before the last one.</a:t>
            </a:r>
          </a:p>
          <a:p>
            <a:pPr marL="358775" indent="-358775">
              <a:tabLst>
                <a:tab pos="352425" algn="l"/>
                <a:tab pos="358775" algn="l"/>
              </a:tabLst>
            </a:pPr>
            <a:r>
              <a:rPr lang="en-US" sz="1400">
                <a:latin typeface="Helvetica" pitchFamily="34" charset="0"/>
                <a:sym typeface="Helvetica" pitchFamily="34" charset="0"/>
              </a:rPr>
              <a:t>Second time we went there this year i recorded more detailed data on species than before noting species after there occurrence on the 6 even sided triangles which actually form the whole plot after marking to obtain frequency data on that (to test whether this might increase performance in relation to other environmental variables)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GB"/>
          </a:p>
        </p:txBody>
      </p:sp>
      <p:sp>
        <p:nvSpPr>
          <p:cNvPr id="4" name="Datumsplatzhalter 3"/>
          <p:cNvSpPr>
            <a:spLocks noGrp="1"/>
          </p:cNvSpPr>
          <p:nvPr>
            <p:ph type="dt" sz="half" idx="10"/>
          </p:nvPr>
        </p:nvSpPr>
        <p:spPr/>
        <p:txBody>
          <a:bodyPr/>
          <a:lstStyle/>
          <a:p>
            <a:fld id="{074655C6-FC8F-413B-AC06-87E29C437F87}" type="datetimeFigureOut">
              <a:rPr lang="en-GB" smtClean="0"/>
              <a:t>6/7/13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433BF2E-4099-4E75-A31C-D711F800160B}" type="slidenum">
              <a:rPr lang="en-GB" smtClean="0"/>
              <a:t>‹#›</a:t>
            </a:fld>
            <a:endParaRPr lang="en-GB"/>
          </a:p>
        </p:txBody>
      </p:sp>
    </p:spTree>
    <p:extLst>
      <p:ext uri="{BB962C8B-B14F-4D97-AF65-F5344CB8AC3E}">
        <p14:creationId xmlns:p14="http://schemas.microsoft.com/office/powerpoint/2010/main" val="3179696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074655C6-FC8F-413B-AC06-87E29C437F87}" type="datetimeFigureOut">
              <a:rPr lang="en-GB" smtClean="0"/>
              <a:t>6/7/13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433BF2E-4099-4E75-A31C-D711F800160B}" type="slidenum">
              <a:rPr lang="en-GB" smtClean="0"/>
              <a:t>‹#›</a:t>
            </a:fld>
            <a:endParaRPr lang="en-GB"/>
          </a:p>
        </p:txBody>
      </p:sp>
    </p:spTree>
    <p:extLst>
      <p:ext uri="{BB962C8B-B14F-4D97-AF65-F5344CB8AC3E}">
        <p14:creationId xmlns:p14="http://schemas.microsoft.com/office/powerpoint/2010/main" val="2575278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074655C6-FC8F-413B-AC06-87E29C437F87}" type="datetimeFigureOut">
              <a:rPr lang="en-GB" smtClean="0"/>
              <a:t>6/7/13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433BF2E-4099-4E75-A31C-D711F800160B}" type="slidenum">
              <a:rPr lang="en-GB" smtClean="0"/>
              <a:t>‹#›</a:t>
            </a:fld>
            <a:endParaRPr lang="en-GB"/>
          </a:p>
        </p:txBody>
      </p:sp>
    </p:spTree>
    <p:extLst>
      <p:ext uri="{BB962C8B-B14F-4D97-AF65-F5344CB8AC3E}">
        <p14:creationId xmlns:p14="http://schemas.microsoft.com/office/powerpoint/2010/main" val="79570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457200" y="1600200"/>
            <a:ext cx="4038600" cy="2185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5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57200" y="3938588"/>
            <a:ext cx="4038600" cy="21875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48200" y="3938588"/>
            <a:ext cx="4038600" cy="21875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16A8A121-B8A5-470A-9FDB-059F39EF1976}" type="slidenum">
              <a:rPr lang="de-DE"/>
              <a:pPr>
                <a:defRPr/>
              </a:pPr>
              <a:t>‹#›</a:t>
            </a:fld>
            <a:endParaRPr lang="de-DE"/>
          </a:p>
        </p:txBody>
      </p:sp>
    </p:spTree>
    <p:extLst>
      <p:ext uri="{BB962C8B-B14F-4D97-AF65-F5344CB8AC3E}">
        <p14:creationId xmlns:p14="http://schemas.microsoft.com/office/powerpoint/2010/main" val="3640145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074655C6-FC8F-413B-AC06-87E29C437F87}" type="datetimeFigureOut">
              <a:rPr lang="en-GB" smtClean="0"/>
              <a:t>6/7/13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433BF2E-4099-4E75-A31C-D711F800160B}" type="slidenum">
              <a:rPr lang="en-GB" smtClean="0"/>
              <a:t>‹#›</a:t>
            </a:fld>
            <a:endParaRPr lang="en-GB"/>
          </a:p>
        </p:txBody>
      </p:sp>
    </p:spTree>
    <p:extLst>
      <p:ext uri="{BB962C8B-B14F-4D97-AF65-F5344CB8AC3E}">
        <p14:creationId xmlns:p14="http://schemas.microsoft.com/office/powerpoint/2010/main" val="1731580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074655C6-FC8F-413B-AC06-87E29C437F87}" type="datetimeFigureOut">
              <a:rPr lang="en-GB" smtClean="0"/>
              <a:t>6/7/13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433BF2E-4099-4E75-A31C-D711F800160B}" type="slidenum">
              <a:rPr lang="en-GB" smtClean="0"/>
              <a:t>‹#›</a:t>
            </a:fld>
            <a:endParaRPr lang="en-GB"/>
          </a:p>
        </p:txBody>
      </p:sp>
    </p:spTree>
    <p:extLst>
      <p:ext uri="{BB962C8B-B14F-4D97-AF65-F5344CB8AC3E}">
        <p14:creationId xmlns:p14="http://schemas.microsoft.com/office/powerpoint/2010/main" val="190521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4"/>
          <p:cNvSpPr>
            <a:spLocks noGrp="1"/>
          </p:cNvSpPr>
          <p:nvPr>
            <p:ph type="dt" sz="half" idx="10"/>
          </p:nvPr>
        </p:nvSpPr>
        <p:spPr/>
        <p:txBody>
          <a:bodyPr/>
          <a:lstStyle/>
          <a:p>
            <a:fld id="{074655C6-FC8F-413B-AC06-87E29C437F87}" type="datetimeFigureOut">
              <a:rPr lang="en-GB" smtClean="0"/>
              <a:t>6/7/13</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433BF2E-4099-4E75-A31C-D711F800160B}" type="slidenum">
              <a:rPr lang="en-GB" smtClean="0"/>
              <a:t>‹#›</a:t>
            </a:fld>
            <a:endParaRPr lang="en-GB"/>
          </a:p>
        </p:txBody>
      </p:sp>
    </p:spTree>
    <p:extLst>
      <p:ext uri="{BB962C8B-B14F-4D97-AF65-F5344CB8AC3E}">
        <p14:creationId xmlns:p14="http://schemas.microsoft.com/office/powerpoint/2010/main" val="487339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6"/>
          <p:cNvSpPr>
            <a:spLocks noGrp="1"/>
          </p:cNvSpPr>
          <p:nvPr>
            <p:ph type="dt" sz="half" idx="10"/>
          </p:nvPr>
        </p:nvSpPr>
        <p:spPr/>
        <p:txBody>
          <a:bodyPr/>
          <a:lstStyle/>
          <a:p>
            <a:fld id="{074655C6-FC8F-413B-AC06-87E29C437F87}" type="datetimeFigureOut">
              <a:rPr lang="en-GB" smtClean="0"/>
              <a:t>6/7/13</a:t>
            </a:fld>
            <a:endParaRPr lang="en-GB"/>
          </a:p>
        </p:txBody>
      </p:sp>
      <p:sp>
        <p:nvSpPr>
          <p:cNvPr id="8" name="Fußzeilenplatzhalter 7"/>
          <p:cNvSpPr>
            <a:spLocks noGrp="1"/>
          </p:cNvSpPr>
          <p:nvPr>
            <p:ph type="ftr" sz="quarter" idx="11"/>
          </p:nvPr>
        </p:nvSpPr>
        <p:spPr/>
        <p:txBody>
          <a:bodyPr/>
          <a:lstStyle/>
          <a:p>
            <a:endParaRPr lang="en-GB"/>
          </a:p>
        </p:txBody>
      </p:sp>
      <p:sp>
        <p:nvSpPr>
          <p:cNvPr id="9" name="Foliennummernplatzhalter 8"/>
          <p:cNvSpPr>
            <a:spLocks noGrp="1"/>
          </p:cNvSpPr>
          <p:nvPr>
            <p:ph type="sldNum" sz="quarter" idx="12"/>
          </p:nvPr>
        </p:nvSpPr>
        <p:spPr/>
        <p:txBody>
          <a:bodyPr/>
          <a:lstStyle/>
          <a:p>
            <a:fld id="{C433BF2E-4099-4E75-A31C-D711F800160B}" type="slidenum">
              <a:rPr lang="en-GB" smtClean="0"/>
              <a:t>‹#›</a:t>
            </a:fld>
            <a:endParaRPr lang="en-GB"/>
          </a:p>
        </p:txBody>
      </p:sp>
    </p:spTree>
    <p:extLst>
      <p:ext uri="{BB962C8B-B14F-4D97-AF65-F5344CB8AC3E}">
        <p14:creationId xmlns:p14="http://schemas.microsoft.com/office/powerpoint/2010/main" val="4192010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Datumsplatzhalter 2"/>
          <p:cNvSpPr>
            <a:spLocks noGrp="1"/>
          </p:cNvSpPr>
          <p:nvPr>
            <p:ph type="dt" sz="half" idx="10"/>
          </p:nvPr>
        </p:nvSpPr>
        <p:spPr/>
        <p:txBody>
          <a:bodyPr/>
          <a:lstStyle/>
          <a:p>
            <a:fld id="{074655C6-FC8F-413B-AC06-87E29C437F87}" type="datetimeFigureOut">
              <a:rPr lang="en-GB" smtClean="0"/>
              <a:t>6/7/13</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C433BF2E-4099-4E75-A31C-D711F800160B}" type="slidenum">
              <a:rPr lang="en-GB" smtClean="0"/>
              <a:t>‹#›</a:t>
            </a:fld>
            <a:endParaRPr lang="en-GB"/>
          </a:p>
        </p:txBody>
      </p:sp>
    </p:spTree>
    <p:extLst>
      <p:ext uri="{BB962C8B-B14F-4D97-AF65-F5344CB8AC3E}">
        <p14:creationId xmlns:p14="http://schemas.microsoft.com/office/powerpoint/2010/main" val="693554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4655C6-FC8F-413B-AC06-87E29C437F87}" type="datetimeFigureOut">
              <a:rPr lang="en-GB" smtClean="0"/>
              <a:t>6/7/13</a:t>
            </a:fld>
            <a:endParaRPr lang="en-GB"/>
          </a:p>
        </p:txBody>
      </p:sp>
      <p:sp>
        <p:nvSpPr>
          <p:cNvPr id="3" name="Fußzeilenplatzhalter 2"/>
          <p:cNvSpPr>
            <a:spLocks noGrp="1"/>
          </p:cNvSpPr>
          <p:nvPr>
            <p:ph type="ftr" sz="quarter" idx="11"/>
          </p:nvPr>
        </p:nvSpPr>
        <p:spPr/>
        <p:txBody>
          <a:bodyPr/>
          <a:lstStyle/>
          <a:p>
            <a:endParaRPr lang="en-GB"/>
          </a:p>
        </p:txBody>
      </p:sp>
      <p:sp>
        <p:nvSpPr>
          <p:cNvPr id="4" name="Foliennummernplatzhalter 3"/>
          <p:cNvSpPr>
            <a:spLocks noGrp="1"/>
          </p:cNvSpPr>
          <p:nvPr>
            <p:ph type="sldNum" sz="quarter" idx="12"/>
          </p:nvPr>
        </p:nvSpPr>
        <p:spPr/>
        <p:txBody>
          <a:bodyPr/>
          <a:lstStyle/>
          <a:p>
            <a:fld id="{C433BF2E-4099-4E75-A31C-D711F800160B}" type="slidenum">
              <a:rPr lang="en-GB" smtClean="0"/>
              <a:t>‹#›</a:t>
            </a:fld>
            <a:endParaRPr lang="en-GB"/>
          </a:p>
        </p:txBody>
      </p:sp>
    </p:spTree>
    <p:extLst>
      <p:ext uri="{BB962C8B-B14F-4D97-AF65-F5344CB8AC3E}">
        <p14:creationId xmlns:p14="http://schemas.microsoft.com/office/powerpoint/2010/main" val="1925311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74655C6-FC8F-413B-AC06-87E29C437F87}" type="datetimeFigureOut">
              <a:rPr lang="en-GB" smtClean="0"/>
              <a:t>6/7/13</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433BF2E-4099-4E75-A31C-D711F800160B}" type="slidenum">
              <a:rPr lang="en-GB" smtClean="0"/>
              <a:t>‹#›</a:t>
            </a:fld>
            <a:endParaRPr lang="en-GB"/>
          </a:p>
        </p:txBody>
      </p:sp>
    </p:spTree>
    <p:extLst>
      <p:ext uri="{BB962C8B-B14F-4D97-AF65-F5344CB8AC3E}">
        <p14:creationId xmlns:p14="http://schemas.microsoft.com/office/powerpoint/2010/main" val="312749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74655C6-FC8F-413B-AC06-87E29C437F87}" type="datetimeFigureOut">
              <a:rPr lang="en-GB" smtClean="0"/>
              <a:t>6/7/13</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433BF2E-4099-4E75-A31C-D711F800160B}" type="slidenum">
              <a:rPr lang="en-GB" smtClean="0"/>
              <a:t>‹#›</a:t>
            </a:fld>
            <a:endParaRPr lang="en-GB"/>
          </a:p>
        </p:txBody>
      </p:sp>
    </p:spTree>
    <p:extLst>
      <p:ext uri="{BB962C8B-B14F-4D97-AF65-F5344CB8AC3E}">
        <p14:creationId xmlns:p14="http://schemas.microsoft.com/office/powerpoint/2010/main" val="1882299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en-GB"/>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655C6-FC8F-413B-AC06-87E29C437F87}" type="datetimeFigureOut">
              <a:rPr lang="en-GB" smtClean="0"/>
              <a:t>6/7/13</a:t>
            </a:fld>
            <a:endParaRPr lang="en-GB"/>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3BF2E-4099-4E75-A31C-D711F800160B}" type="slidenum">
              <a:rPr lang="en-GB" smtClean="0"/>
              <a:t>‹#›</a:t>
            </a:fld>
            <a:endParaRPr lang="en-GB"/>
          </a:p>
        </p:txBody>
      </p:sp>
    </p:spTree>
    <p:extLst>
      <p:ext uri="{BB962C8B-B14F-4D97-AF65-F5344CB8AC3E}">
        <p14:creationId xmlns:p14="http://schemas.microsoft.com/office/powerpoint/2010/main" val="2220343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www.esf.org/home.html" TargetMode="External"/><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2.wdp"/><Relationship Id="rId5" Type="http://schemas.openxmlformats.org/officeDocument/2006/relationships/image" Target="../media/image25.png"/><Relationship Id="rId6" Type="http://schemas.microsoft.com/office/2007/relationships/hdphoto" Target="../media/hdphoto3.wdp"/><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emf"/><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wmf"/><Relationship Id="rId1" Type="http://schemas.openxmlformats.org/officeDocument/2006/relationships/slideLayout" Target="../slideLayouts/slideLayout12.xml"/><Relationship Id="rId2"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emf"/><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1.png"/><Relationship Id="rId5" Type="http://schemas.openxmlformats.org/officeDocument/2006/relationships/image" Target="../media/image51.png"/><Relationship Id="rId6" Type="http://schemas.openxmlformats.org/officeDocument/2006/relationships/image" Target="../media/image52.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1.png"/><Relationship Id="rId6"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67.jpeg"/><Relationship Id="rId13"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58.jpeg"/><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wmf"/><Relationship Id="rId7" Type="http://schemas.openxmlformats.org/officeDocument/2006/relationships/image" Target="../media/image63.jpeg"/><Relationship Id="rId8" Type="http://schemas.openxmlformats.org/officeDocument/2006/relationships/image" Target="../media/image64.jpeg"/><Relationship Id="rId9" Type="http://schemas.openxmlformats.org/officeDocument/2006/relationships/image" Target="../media/image65.jpeg"/><Relationship Id="rId10"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microsoft.com/office/2007/relationships/hdphoto" Target="../media/hdphoto1.wdp"/><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1.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1.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9" Type="http://schemas.openxmlformats.org/officeDocument/2006/relationships/image" Target="../media/image81.png"/><Relationship Id="rId10"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png"/><Relationship Id="rId3"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png"/><Relationship Id="rId3"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jpeg"/><Relationship Id="rId7" Type="http://schemas.openxmlformats.org/officeDocument/2006/relationships/image" Target="../media/image87.jpeg"/><Relationship Id="rId8" Type="http://schemas.openxmlformats.org/officeDocument/2006/relationships/image" Target="../media/image88.jpeg"/><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51.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jpeg"/><Relationship Id="rId3"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oleObject" Target="../embeddings/oleObject1.bin"/><Relationship Id="rId5" Type="http://schemas.openxmlformats.org/officeDocument/2006/relationships/oleObject" Target="../embeddings/Microsoft_PowerPoint_97_-_2003_Presentation1.ppt"/><Relationship Id="rId6" Type="http://schemas.openxmlformats.org/officeDocument/2006/relationships/image" Target="../media/image92.emf"/><Relationship Id="rId7" Type="http://schemas.openxmlformats.org/officeDocument/2006/relationships/image" Target="../media/image93.jpeg"/><Relationship Id="rId8" Type="http://schemas.openxmlformats.org/officeDocument/2006/relationships/image" Target="../media/image94.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4" Type="http://schemas.microsoft.com/office/2007/relationships/hdphoto" Target="../media/hdphoto5.wdp"/><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logo-mit-schrift---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257" y="4581128"/>
            <a:ext cx="2535483" cy="7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145383" y="1561563"/>
            <a:ext cx="8853233" cy="2862322"/>
          </a:xfrm>
          <a:prstGeom prst="rect">
            <a:avLst/>
          </a:prstGeom>
          <a:noFill/>
        </p:spPr>
        <p:txBody>
          <a:bodyPr wrap="square" rtlCol="0">
            <a:spAutoFit/>
          </a:bodyPr>
          <a:lstStyle/>
          <a:p>
            <a:pPr algn="ctr"/>
            <a:r>
              <a:rPr lang="en-GB" sz="4000" i="1" dirty="0"/>
              <a:t>Spatial, temporal and biological scales </a:t>
            </a:r>
            <a:r>
              <a:rPr lang="en-GB" sz="4000" i="1" dirty="0" smtClean="0"/>
              <a:t/>
            </a:r>
            <a:br>
              <a:rPr lang="en-GB" sz="4000" i="1" dirty="0" smtClean="0"/>
            </a:br>
            <a:r>
              <a:rPr lang="en-GB" sz="4000" i="1" dirty="0" smtClean="0"/>
              <a:t>in </a:t>
            </a:r>
            <a:r>
              <a:rPr lang="en-GB" sz="4000" i="1" dirty="0"/>
              <a:t>ecological climate change research </a:t>
            </a:r>
            <a:r>
              <a:rPr lang="en-GB" sz="4000" i="1" dirty="0" smtClean="0"/>
              <a:t/>
            </a:r>
            <a:br>
              <a:rPr lang="en-GB" sz="4000" i="1" dirty="0" smtClean="0"/>
            </a:br>
            <a:endParaRPr lang="en-GB" sz="4000" i="1" dirty="0" smtClean="0"/>
          </a:p>
          <a:p>
            <a:pPr algn="ctr"/>
            <a:endParaRPr lang="de-DE" sz="3200" dirty="0"/>
          </a:p>
          <a:p>
            <a:pPr algn="ctr"/>
            <a:r>
              <a:rPr lang="de-DE" sz="2800" b="1" dirty="0" smtClean="0"/>
              <a:t>Carl </a:t>
            </a:r>
            <a:r>
              <a:rPr lang="de-DE" sz="2800" b="1" dirty="0" err="1" smtClean="0"/>
              <a:t>Beierkuhnlein</a:t>
            </a:r>
            <a:endParaRPr lang="de-DE" sz="2800" b="1" dirty="0"/>
          </a:p>
        </p:txBody>
      </p:sp>
      <p:sp>
        <p:nvSpPr>
          <p:cNvPr id="5"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66" t="14739" r="71259" b="72575"/>
          <a:stretch/>
        </p:blipFill>
        <p:spPr bwMode="auto">
          <a:xfrm>
            <a:off x="1187624" y="132233"/>
            <a:ext cx="2232248" cy="632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European Science Found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55" y="0"/>
            <a:ext cx="134302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logo_Czechglobe_krivk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8325" y="60877"/>
            <a:ext cx="1968109" cy="70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Interface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96285"/>
            <a:ext cx="2500115" cy="72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144016" y="6200091"/>
            <a:ext cx="4572000" cy="646331"/>
          </a:xfrm>
          <a:prstGeom prst="rect">
            <a:avLst/>
          </a:prstGeom>
        </p:spPr>
        <p:txBody>
          <a:bodyPr>
            <a:spAutoFit/>
          </a:bodyPr>
          <a:lstStyle/>
          <a:p>
            <a:r>
              <a:rPr lang="en-GB" b="1" dirty="0"/>
              <a:t>CLIMMANI &amp; INTERFACE</a:t>
            </a:r>
            <a:endParaRPr lang="en-GB" dirty="0"/>
          </a:p>
          <a:p>
            <a:r>
              <a:rPr lang="en-GB" b="1" dirty="0"/>
              <a:t>Workshop</a:t>
            </a:r>
            <a:endParaRPr lang="en-GB" dirty="0"/>
          </a:p>
        </p:txBody>
      </p:sp>
      <p:sp>
        <p:nvSpPr>
          <p:cNvPr id="10" name="Rechteck 9"/>
          <p:cNvSpPr/>
          <p:nvPr/>
        </p:nvSpPr>
        <p:spPr>
          <a:xfrm>
            <a:off x="4427984" y="6200091"/>
            <a:ext cx="4572000" cy="646331"/>
          </a:xfrm>
          <a:prstGeom prst="rect">
            <a:avLst/>
          </a:prstGeom>
        </p:spPr>
        <p:txBody>
          <a:bodyPr>
            <a:spAutoFit/>
          </a:bodyPr>
          <a:lstStyle/>
          <a:p>
            <a:pPr algn="r"/>
            <a:r>
              <a:rPr lang="cs-CZ" b="1" dirty="0"/>
              <a:t>Mikulov, Czech Republic</a:t>
            </a:r>
            <a:endParaRPr lang="en-GB" dirty="0"/>
          </a:p>
          <a:p>
            <a:pPr algn="r"/>
            <a:r>
              <a:rPr lang="cs-CZ" b="1" dirty="0"/>
              <a:t>June 4–7, </a:t>
            </a:r>
            <a:r>
              <a:rPr lang="cs-CZ" b="1" dirty="0" smtClean="0"/>
              <a:t>2013</a:t>
            </a:r>
            <a:endParaRPr lang="en-GB" dirty="0"/>
          </a:p>
        </p:txBody>
      </p:sp>
    </p:spTree>
    <p:extLst>
      <p:ext uri="{BB962C8B-B14F-4D97-AF65-F5344CB8AC3E}">
        <p14:creationId xmlns:p14="http://schemas.microsoft.com/office/powerpoint/2010/main" val="18620983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30175" y="930275"/>
            <a:ext cx="4464050" cy="6667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a:t>Reality / Nature</a:t>
            </a:r>
            <a:br>
              <a:rPr lang="de-DE" b="1"/>
            </a:br>
            <a:r>
              <a:rPr lang="de-DE"/>
              <a:t>(climatical and ecological complexity)</a:t>
            </a:r>
          </a:p>
        </p:txBody>
      </p:sp>
      <p:sp>
        <p:nvSpPr>
          <p:cNvPr id="12291" name="Text Box 3"/>
          <p:cNvSpPr txBox="1">
            <a:spLocks noChangeArrowheads="1"/>
          </p:cNvSpPr>
          <p:nvPr/>
        </p:nvSpPr>
        <p:spPr bwMode="auto">
          <a:xfrm>
            <a:off x="130175" y="3405188"/>
            <a:ext cx="4464050" cy="60483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1" i="1" dirty="0"/>
              <a:t>THEORY</a:t>
            </a:r>
            <a:r>
              <a:rPr lang="de-DE" sz="3200" b="1" dirty="0"/>
              <a:t> </a:t>
            </a:r>
            <a:endParaRPr lang="de-DE" sz="3200" dirty="0">
              <a:cs typeface="Arial" charset="0"/>
            </a:endParaRPr>
          </a:p>
        </p:txBody>
      </p:sp>
      <p:sp>
        <p:nvSpPr>
          <p:cNvPr id="12292" name="Text Box 4"/>
          <p:cNvSpPr txBox="1">
            <a:spLocks noChangeArrowheads="1"/>
          </p:cNvSpPr>
          <p:nvPr/>
        </p:nvSpPr>
        <p:spPr bwMode="auto">
          <a:xfrm>
            <a:off x="130175" y="4675188"/>
            <a:ext cx="4464050" cy="6667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a:t>Hypotheses</a:t>
            </a:r>
            <a:br>
              <a:rPr lang="de-DE" b="1"/>
            </a:br>
            <a:r>
              <a:rPr lang="de-DE"/>
              <a:t>(reasonable, innovative, and falsifiable)</a:t>
            </a:r>
          </a:p>
        </p:txBody>
      </p:sp>
      <p:grpSp>
        <p:nvGrpSpPr>
          <p:cNvPr id="12293" name="Group 5"/>
          <p:cNvGrpSpPr>
            <a:grpSpLocks/>
          </p:cNvGrpSpPr>
          <p:nvPr/>
        </p:nvGrpSpPr>
        <p:grpSpPr bwMode="auto">
          <a:xfrm>
            <a:off x="133350" y="1866900"/>
            <a:ext cx="4438650" cy="3744913"/>
            <a:chOff x="612" y="1162"/>
            <a:chExt cx="4536" cy="2359"/>
          </a:xfrm>
        </p:grpSpPr>
        <p:sp>
          <p:nvSpPr>
            <p:cNvPr id="12302" name="Line 6"/>
            <p:cNvSpPr>
              <a:spLocks noChangeShapeType="1"/>
            </p:cNvSpPr>
            <p:nvPr/>
          </p:nvSpPr>
          <p:spPr bwMode="auto">
            <a:xfrm flipV="1">
              <a:off x="612" y="3520"/>
              <a:ext cx="4536" cy="1"/>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3" name="Line 7"/>
            <p:cNvSpPr>
              <a:spLocks noChangeShapeType="1"/>
            </p:cNvSpPr>
            <p:nvPr/>
          </p:nvSpPr>
          <p:spPr bwMode="auto">
            <a:xfrm>
              <a:off x="612" y="2749"/>
              <a:ext cx="4536" cy="1"/>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4" name="Line 8"/>
            <p:cNvSpPr>
              <a:spLocks noChangeShapeType="1"/>
            </p:cNvSpPr>
            <p:nvPr/>
          </p:nvSpPr>
          <p:spPr bwMode="auto">
            <a:xfrm>
              <a:off x="612" y="1933"/>
              <a:ext cx="4536" cy="0"/>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5" name="Line 9"/>
            <p:cNvSpPr>
              <a:spLocks noChangeShapeType="1"/>
            </p:cNvSpPr>
            <p:nvPr/>
          </p:nvSpPr>
          <p:spPr bwMode="auto">
            <a:xfrm>
              <a:off x="612" y="1162"/>
              <a:ext cx="4536" cy="0"/>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2294" name="Text Box 10"/>
          <p:cNvSpPr txBox="1">
            <a:spLocks noChangeArrowheads="1"/>
          </p:cNvSpPr>
          <p:nvPr/>
        </p:nvSpPr>
        <p:spPr bwMode="auto">
          <a:xfrm>
            <a:off x="130175" y="5899150"/>
            <a:ext cx="4464050" cy="60483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1"/>
              <a:t>EXPERIMENTS </a:t>
            </a:r>
            <a:r>
              <a:rPr lang="de-DE" sz="3200"/>
              <a:t> </a:t>
            </a:r>
          </a:p>
        </p:txBody>
      </p:sp>
      <p:sp>
        <p:nvSpPr>
          <p:cNvPr id="12295" name="Text Box 11"/>
          <p:cNvSpPr txBox="1">
            <a:spLocks noChangeArrowheads="1"/>
          </p:cNvSpPr>
          <p:nvPr/>
        </p:nvSpPr>
        <p:spPr bwMode="auto">
          <a:xfrm>
            <a:off x="130175" y="2155825"/>
            <a:ext cx="4464050" cy="60483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1"/>
              <a:t>MONITORING</a:t>
            </a:r>
            <a:endParaRPr lang="de-DE" sz="3200"/>
          </a:p>
        </p:txBody>
      </p:sp>
      <p:sp>
        <p:nvSpPr>
          <p:cNvPr id="12296" name="Line 28"/>
          <p:cNvSpPr>
            <a:spLocks noChangeShapeType="1"/>
          </p:cNvSpPr>
          <p:nvPr/>
        </p:nvSpPr>
        <p:spPr bwMode="auto">
          <a:xfrm>
            <a:off x="0"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97" name="Text Box 30"/>
          <p:cNvSpPr txBox="1">
            <a:spLocks noChangeArrowheads="1"/>
          </p:cNvSpPr>
          <p:nvPr/>
        </p:nvSpPr>
        <p:spPr bwMode="auto">
          <a:xfrm>
            <a:off x="0" y="653415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Jentsch, A., Beierkuhnlein C (2010)</a:t>
            </a:r>
            <a:r>
              <a:rPr lang="de-DE" sz="1400"/>
              <a:t>. Simulating the Future. Nova Acta Leopoldina NF 112 (384): 89-98 </a:t>
            </a:r>
          </a:p>
        </p:txBody>
      </p:sp>
      <p:sp>
        <p:nvSpPr>
          <p:cNvPr id="12299" name="Text Box 32"/>
          <p:cNvSpPr txBox="1">
            <a:spLocks noChangeArrowheads="1"/>
          </p:cNvSpPr>
          <p:nvPr/>
        </p:nvSpPr>
        <p:spPr bwMode="auto">
          <a:xfrm>
            <a:off x="5268913" y="3417888"/>
            <a:ext cx="3875087" cy="604837"/>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1">
                <a:solidFill>
                  <a:schemeClr val="bg1"/>
                </a:solidFill>
              </a:rPr>
              <a:t>MODELLING</a:t>
            </a:r>
            <a:endParaRPr lang="de-DE" sz="3200">
              <a:solidFill>
                <a:schemeClr val="bg1"/>
              </a:solidFill>
            </a:endParaRPr>
          </a:p>
        </p:txBody>
      </p:sp>
      <p:sp>
        <p:nvSpPr>
          <p:cNvPr id="12300" name="AutoShape 33"/>
          <p:cNvSpPr>
            <a:spLocks noChangeArrowheads="1"/>
          </p:cNvSpPr>
          <p:nvPr/>
        </p:nvSpPr>
        <p:spPr bwMode="auto">
          <a:xfrm>
            <a:off x="3886200" y="3513138"/>
            <a:ext cx="1371600" cy="385762"/>
          </a:xfrm>
          <a:prstGeom prst="rightArrow">
            <a:avLst>
              <a:gd name="adj1" fmla="val 50000"/>
              <a:gd name="adj2" fmla="val 8888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0"/>
          <p:cNvSpPr txBox="1">
            <a:spLocks noChangeArrowheads="1"/>
          </p:cNvSpPr>
          <p:nvPr/>
        </p:nvSpPr>
        <p:spPr bwMode="auto">
          <a:xfrm>
            <a:off x="1143794" y="178491"/>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Epistemology</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5154324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Line 4"/>
          <p:cNvSpPr>
            <a:spLocks noChangeShapeType="1"/>
          </p:cNvSpPr>
          <p:nvPr/>
        </p:nvSpPr>
        <p:spPr bwMode="auto">
          <a:xfrm>
            <a:off x="36513"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575556" y="1556792"/>
            <a:ext cx="7992888" cy="4278094"/>
          </a:xfrm>
          <a:prstGeom prst="rect">
            <a:avLst/>
          </a:prstGeom>
          <a:noFill/>
        </p:spPr>
        <p:txBody>
          <a:bodyPr wrap="square" rtlCol="0">
            <a:spAutoFit/>
          </a:bodyPr>
          <a:lstStyle/>
          <a:p>
            <a:pPr marL="457200" indent="-457200">
              <a:spcAft>
                <a:spcPts val="1200"/>
              </a:spcAft>
              <a:buFont typeface="Courier New" pitchFamily="49" charset="0"/>
              <a:buChar char="o"/>
            </a:pPr>
            <a:r>
              <a:rPr lang="en-GB" sz="2800" dirty="0" smtClean="0"/>
              <a:t>Observational studies are generating knowledge by searching for patterns in nature and for their explanation, leading to theories and concepts.</a:t>
            </a:r>
          </a:p>
          <a:p>
            <a:pPr marL="457200" indent="-457200">
              <a:spcAft>
                <a:spcPts val="1200"/>
              </a:spcAft>
              <a:buFont typeface="Courier New" pitchFamily="49" charset="0"/>
              <a:buChar char="o"/>
            </a:pPr>
            <a:r>
              <a:rPr lang="en-GB" sz="2800" dirty="0" smtClean="0"/>
              <a:t>Experiments are questioning and proving knowledge by testing theories and concepts via specific hypotheses under controlled conditions.</a:t>
            </a:r>
          </a:p>
          <a:p>
            <a:pPr marL="457200" indent="-457200">
              <a:spcAft>
                <a:spcPts val="1200"/>
              </a:spcAft>
              <a:buFont typeface="Courier New" pitchFamily="49" charset="0"/>
              <a:buChar char="o"/>
            </a:pPr>
            <a:r>
              <a:rPr lang="en-GB" sz="2800" dirty="0" smtClean="0"/>
              <a:t>Modelling approaches are making use of knowledge in order to project beyond manageable </a:t>
            </a:r>
            <a:r>
              <a:rPr lang="en-GB" sz="2800" dirty="0" err="1" smtClean="0"/>
              <a:t>biocomplexity</a:t>
            </a:r>
            <a:r>
              <a:rPr lang="en-GB" sz="2800" dirty="0" smtClean="0"/>
              <a:t> and </a:t>
            </a:r>
            <a:r>
              <a:rPr lang="en-GB" sz="2800" dirty="0" err="1" smtClean="0"/>
              <a:t>spatio</a:t>
            </a:r>
            <a:r>
              <a:rPr lang="en-GB" sz="2800" dirty="0" smtClean="0"/>
              <a:t>-temporal scales . </a:t>
            </a:r>
          </a:p>
        </p:txBody>
      </p:sp>
      <p:sp>
        <p:nvSpPr>
          <p:cNvPr id="8" name="Text Box 20"/>
          <p:cNvSpPr txBox="1">
            <a:spLocks noChangeArrowheads="1"/>
          </p:cNvSpPr>
          <p:nvPr/>
        </p:nvSpPr>
        <p:spPr bwMode="auto">
          <a:xfrm>
            <a:off x="1143794" y="178491"/>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Epistemology</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3321334043"/>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upload.wikimedia.org/wikipedia/commons/2/23/PtolemyWorld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44" y="0"/>
            <a:ext cx="9368663" cy="6974235"/>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3"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a:latin typeface="Trebuchet MS" pitchFamily="34" charset="0"/>
                <a:cs typeface="Times New Roman" pitchFamily="18" charset="0"/>
              </a:rPr>
              <a:t>Spatial</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Scales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36348606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688048" y="1728440"/>
            <a:ext cx="7740860" cy="2862322"/>
          </a:xfrm>
          <a:prstGeom prst="rect">
            <a:avLst/>
          </a:prstGeom>
          <a:noFill/>
        </p:spPr>
        <p:txBody>
          <a:bodyPr wrap="square" rtlCol="0">
            <a:spAutoFit/>
          </a:bodyPr>
          <a:lstStyle/>
          <a:p>
            <a:pPr marL="179388" indent="-179388">
              <a:spcAft>
                <a:spcPts val="1200"/>
              </a:spcAft>
              <a:buFont typeface="Arial" pitchFamily="34" charset="0"/>
              <a:buChar char="•"/>
            </a:pPr>
            <a:r>
              <a:rPr lang="en-GB" sz="2800" dirty="0" smtClean="0"/>
              <a:t>Nested Sampling, Grain </a:t>
            </a:r>
            <a:r>
              <a:rPr lang="en-GB" sz="2800" dirty="0"/>
              <a:t>and Plot Size </a:t>
            </a:r>
            <a:endParaRPr lang="en-GB" sz="2800" dirty="0" smtClean="0"/>
          </a:p>
          <a:p>
            <a:pPr marL="179388" indent="-179388">
              <a:spcAft>
                <a:spcPts val="1200"/>
              </a:spcAft>
              <a:buFont typeface="Arial" pitchFamily="34" charset="0"/>
              <a:buChar char="•"/>
            </a:pPr>
            <a:r>
              <a:rPr lang="de-DE" sz="2800" dirty="0" smtClean="0"/>
              <a:t>Arrangement </a:t>
            </a:r>
            <a:r>
              <a:rPr lang="de-DE" sz="2800" dirty="0" err="1"/>
              <a:t>and</a:t>
            </a:r>
            <a:r>
              <a:rPr lang="de-DE" sz="2800" dirty="0"/>
              <a:t> </a:t>
            </a:r>
            <a:r>
              <a:rPr lang="de-DE" sz="2800" dirty="0" err="1" smtClean="0"/>
              <a:t>Positioning</a:t>
            </a:r>
            <a:endParaRPr lang="en-GB" sz="2800" dirty="0" smtClean="0"/>
          </a:p>
          <a:p>
            <a:pPr marL="179388" indent="-179388">
              <a:spcAft>
                <a:spcPts val="1200"/>
              </a:spcAft>
              <a:buFont typeface="Arial" pitchFamily="34" charset="0"/>
              <a:buChar char="•"/>
            </a:pPr>
            <a:r>
              <a:rPr lang="en-GB" sz="2800" dirty="0" smtClean="0"/>
              <a:t>Distance </a:t>
            </a:r>
            <a:r>
              <a:rPr lang="en-GB" sz="2800" dirty="0"/>
              <a:t>Decay </a:t>
            </a:r>
            <a:r>
              <a:rPr lang="en-GB" sz="2800" dirty="0" smtClean="0"/>
              <a:t>and Autocorrelation</a:t>
            </a:r>
          </a:p>
          <a:p>
            <a:pPr marL="179388" indent="-179388">
              <a:spcAft>
                <a:spcPts val="1200"/>
              </a:spcAft>
              <a:buFont typeface="Arial" pitchFamily="34" charset="0"/>
              <a:buChar char="•"/>
            </a:pPr>
            <a:r>
              <a:rPr lang="de-DE" sz="2800" dirty="0" err="1" smtClean="0"/>
              <a:t>Heterogeneity</a:t>
            </a:r>
            <a:r>
              <a:rPr lang="de-DE" sz="2800" dirty="0" smtClean="0"/>
              <a:t> </a:t>
            </a:r>
            <a:r>
              <a:rPr lang="de-DE" sz="2800" dirty="0" err="1"/>
              <a:t>and</a:t>
            </a:r>
            <a:r>
              <a:rPr lang="de-DE" sz="2800" dirty="0"/>
              <a:t> </a:t>
            </a:r>
            <a:r>
              <a:rPr lang="de-DE" sz="2800" dirty="0" err="1"/>
              <a:t>Homogeneity</a:t>
            </a:r>
            <a:endParaRPr lang="en-GB" sz="2800" dirty="0"/>
          </a:p>
          <a:p>
            <a:pPr marL="179388" indent="-179388">
              <a:spcAft>
                <a:spcPts val="1200"/>
              </a:spcAft>
              <a:buFont typeface="Arial" pitchFamily="34" charset="0"/>
              <a:buChar char="•"/>
            </a:pPr>
            <a:r>
              <a:rPr lang="en-GB" sz="2800" dirty="0" smtClean="0"/>
              <a:t>Large-Scales</a:t>
            </a:r>
            <a:endParaRPr lang="en-GB" sz="2800" dirty="0"/>
          </a:p>
        </p:txBody>
      </p:sp>
      <p:sp>
        <p:nvSpPr>
          <p:cNvPr id="4"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a:latin typeface="Trebuchet MS" pitchFamily="34" charset="0"/>
                <a:cs typeface="Times New Roman" pitchFamily="18" charset="0"/>
              </a:rPr>
              <a:t>Spatial</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Scales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20396435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p:cNvSpPr>
          <p:nvPr/>
        </p:nvSpPr>
        <p:spPr bwMode="auto">
          <a:xfrm>
            <a:off x="862240" y="3296289"/>
            <a:ext cx="1033709" cy="471725"/>
          </a:xfrm>
          <a:prstGeom prst="rect">
            <a:avLst/>
          </a:prstGeom>
          <a:solidFill>
            <a:srgbClr val="FF00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9891" name="Rectangle 3"/>
          <p:cNvSpPr>
            <a:spLocks/>
          </p:cNvSpPr>
          <p:nvPr/>
        </p:nvSpPr>
        <p:spPr bwMode="auto">
          <a:xfrm>
            <a:off x="862240" y="3783228"/>
            <a:ext cx="1033709" cy="487734"/>
          </a:xfrm>
          <a:prstGeom prst="rect">
            <a:avLst/>
          </a:prstGeom>
          <a:solidFill>
            <a:srgbClr val="FF99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9892" name="Rectangle 4"/>
          <p:cNvSpPr>
            <a:spLocks/>
          </p:cNvSpPr>
          <p:nvPr/>
        </p:nvSpPr>
        <p:spPr bwMode="auto">
          <a:xfrm>
            <a:off x="862240" y="4270962"/>
            <a:ext cx="1033709" cy="455974"/>
          </a:xfrm>
          <a:prstGeom prst="rect">
            <a:avLst/>
          </a:prstGeom>
          <a:solidFill>
            <a:srgbClr val="FFCC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9893" name="Rectangle 5"/>
          <p:cNvSpPr>
            <a:spLocks/>
          </p:cNvSpPr>
          <p:nvPr/>
        </p:nvSpPr>
        <p:spPr bwMode="auto">
          <a:xfrm>
            <a:off x="873995" y="4726935"/>
            <a:ext cx="1033709" cy="473251"/>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9894" name="Rectangle 6"/>
          <p:cNvSpPr>
            <a:spLocks/>
          </p:cNvSpPr>
          <p:nvPr/>
        </p:nvSpPr>
        <p:spPr bwMode="auto">
          <a:xfrm>
            <a:off x="873995" y="5218086"/>
            <a:ext cx="1033709" cy="494143"/>
          </a:xfrm>
          <a:prstGeom prst="rect">
            <a:avLst/>
          </a:prstGeom>
          <a:solidFill>
            <a:srgbClr val="FFFF99"/>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9895" name="Rectangle 7"/>
          <p:cNvSpPr>
            <a:spLocks/>
          </p:cNvSpPr>
          <p:nvPr/>
        </p:nvSpPr>
        <p:spPr bwMode="auto">
          <a:xfrm>
            <a:off x="873995" y="5712229"/>
            <a:ext cx="1033709" cy="442045"/>
          </a:xfrm>
          <a:prstGeom prst="rect">
            <a:avLst/>
          </a:prstGeom>
          <a:solidFill>
            <a:srgbClr val="CCFFCC"/>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9896" name="Rectangle 8"/>
          <p:cNvSpPr>
            <a:spLocks/>
          </p:cNvSpPr>
          <p:nvPr/>
        </p:nvSpPr>
        <p:spPr bwMode="auto">
          <a:xfrm>
            <a:off x="868877" y="6171000"/>
            <a:ext cx="1033709" cy="480162"/>
          </a:xfrm>
          <a:prstGeom prst="rect">
            <a:avLst/>
          </a:prstGeom>
          <a:solidFill>
            <a:srgbClr val="CC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aphicFrame>
        <p:nvGraphicFramePr>
          <p:cNvPr id="549897" name="Group 9"/>
          <p:cNvGraphicFramePr>
            <a:graphicFrameLocks noGrp="1"/>
          </p:cNvGraphicFramePr>
          <p:nvPr>
            <p:extLst>
              <p:ext uri="{D42A27DB-BD31-4B8C-83A1-F6EECF244321}">
                <p14:modId xmlns:p14="http://schemas.microsoft.com/office/powerpoint/2010/main" val="1759564038"/>
              </p:ext>
            </p:extLst>
          </p:nvPr>
        </p:nvGraphicFramePr>
        <p:xfrm>
          <a:off x="853671" y="2759902"/>
          <a:ext cx="1035050" cy="3909458"/>
        </p:xfrm>
        <a:graphic>
          <a:graphicData uri="http://schemas.openxmlformats.org/drawingml/2006/table">
            <a:tbl>
              <a:tblPr/>
              <a:tblGrid>
                <a:gridCol w="1035050"/>
              </a:tblGrid>
              <a:tr h="52967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66800" algn="l"/>
                        </a:tabLst>
                      </a:pPr>
                      <a:r>
                        <a:rPr kumimoji="0" lang="en-US" sz="1700" b="0" i="0" u="none" strike="noStrike" cap="none" normalizeH="0" baseline="0" dirty="0" smtClean="0">
                          <a:ln>
                            <a:noFill/>
                          </a:ln>
                          <a:solidFill>
                            <a:schemeClr val="tx1"/>
                          </a:solidFill>
                          <a:effectLst/>
                          <a:latin typeface="Arial" pitchFamily="34" charset="0"/>
                        </a:rPr>
                        <a:t>Area</a:t>
                      </a:r>
                    </a:p>
                  </a:txBody>
                  <a:tcPr marL="26788" marR="26788" marT="26788" marB="2678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82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Arial" pitchFamily="34" charset="0"/>
                        </a:rPr>
                        <a:t>2,60</a:t>
                      </a:r>
                    </a:p>
                  </a:txBody>
                  <a:tcPr marL="26788" marR="26788" marT="26788" marB="2678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82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Arial" pitchFamily="34" charset="0"/>
                        </a:rPr>
                        <a:t>10,39</a:t>
                      </a:r>
                    </a:p>
                  </a:txBody>
                  <a:tcPr marL="26788" marR="26788" marT="26788" marB="2678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82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Arial" pitchFamily="34" charset="0"/>
                        </a:rPr>
                        <a:t>23,38</a:t>
                      </a:r>
                    </a:p>
                  </a:txBody>
                  <a:tcPr marL="26788" marR="26788" marT="26788" marB="2678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84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Arial" pitchFamily="34" charset="0"/>
                        </a:rPr>
                        <a:t>41,57</a:t>
                      </a:r>
                    </a:p>
                  </a:txBody>
                  <a:tcPr marL="26788" marR="26788" marT="26788" marB="2678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82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Arial" pitchFamily="34" charset="0"/>
                        </a:rPr>
                        <a:t>64,95</a:t>
                      </a:r>
                    </a:p>
                  </a:txBody>
                  <a:tcPr marL="26788" marR="26788" marT="26788" marB="2678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82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Arial" pitchFamily="34" charset="0"/>
                        </a:rPr>
                        <a:t>93,53</a:t>
                      </a:r>
                    </a:p>
                  </a:txBody>
                  <a:tcPr marL="26788" marR="26788" marT="26788" marB="2678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82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Arial" pitchFamily="34" charset="0"/>
                        </a:rPr>
                        <a:t>166,28</a:t>
                      </a:r>
                    </a:p>
                  </a:txBody>
                  <a:tcPr marL="26788" marR="26788" marT="26788" marB="2678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49931" name="AutoShape 43"/>
          <p:cNvSpPr>
            <a:spLocks/>
          </p:cNvSpPr>
          <p:nvPr/>
        </p:nvSpPr>
        <p:spPr bwMode="auto">
          <a:xfrm>
            <a:off x="3252613" y="2712417"/>
            <a:ext cx="4049713" cy="3473450"/>
          </a:xfrm>
          <a:prstGeom prst="hexagon">
            <a:avLst>
              <a:gd name="adj" fmla="val 29148"/>
              <a:gd name="vf" fmla="val 115470"/>
            </a:avLst>
          </a:prstGeom>
          <a:solidFill>
            <a:srgbClr val="CC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9932" name="AutoShape 44"/>
          <p:cNvSpPr>
            <a:spLocks/>
          </p:cNvSpPr>
          <p:nvPr/>
        </p:nvSpPr>
        <p:spPr bwMode="auto">
          <a:xfrm>
            <a:off x="3754263" y="3128342"/>
            <a:ext cx="3011488" cy="2616200"/>
          </a:xfrm>
          <a:prstGeom prst="hexagon">
            <a:avLst>
              <a:gd name="adj" fmla="val 28777"/>
              <a:gd name="vf" fmla="val 115470"/>
            </a:avLst>
          </a:prstGeom>
          <a:solidFill>
            <a:srgbClr val="CCFFCC"/>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9933" name="AutoShape 45"/>
          <p:cNvSpPr>
            <a:spLocks/>
          </p:cNvSpPr>
          <p:nvPr/>
        </p:nvSpPr>
        <p:spPr bwMode="auto">
          <a:xfrm>
            <a:off x="3995563" y="3337892"/>
            <a:ext cx="2528888" cy="2203450"/>
          </a:xfrm>
          <a:prstGeom prst="hexagon">
            <a:avLst>
              <a:gd name="adj" fmla="val 28692"/>
              <a:gd name="vf" fmla="val 115470"/>
            </a:avLst>
          </a:prstGeom>
          <a:solidFill>
            <a:srgbClr val="FFFF99"/>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9934" name="AutoShape 46"/>
          <p:cNvSpPr>
            <a:spLocks/>
          </p:cNvSpPr>
          <p:nvPr/>
        </p:nvSpPr>
        <p:spPr bwMode="auto">
          <a:xfrm>
            <a:off x="4243213" y="3547442"/>
            <a:ext cx="2027238" cy="1765300"/>
          </a:xfrm>
          <a:prstGeom prst="hexagon">
            <a:avLst>
              <a:gd name="adj" fmla="val 28710"/>
              <a:gd name="vf" fmla="val 115470"/>
            </a:avLst>
          </a:prstGeom>
          <a:solidFill>
            <a:srgbClr val="FFFF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9935" name="AutoShape 47"/>
          <p:cNvSpPr>
            <a:spLocks/>
          </p:cNvSpPr>
          <p:nvPr/>
        </p:nvSpPr>
        <p:spPr bwMode="auto">
          <a:xfrm>
            <a:off x="4509913" y="3795092"/>
            <a:ext cx="1500188" cy="1289050"/>
          </a:xfrm>
          <a:prstGeom prst="hexagon">
            <a:avLst>
              <a:gd name="adj" fmla="val 29095"/>
              <a:gd name="vf" fmla="val 115470"/>
            </a:avLst>
          </a:prstGeom>
          <a:solidFill>
            <a:srgbClr val="FFCC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9936" name="AutoShape 48"/>
          <p:cNvSpPr>
            <a:spLocks/>
          </p:cNvSpPr>
          <p:nvPr/>
        </p:nvSpPr>
        <p:spPr bwMode="auto">
          <a:xfrm>
            <a:off x="4763913" y="3979242"/>
            <a:ext cx="992188" cy="889000"/>
          </a:xfrm>
          <a:prstGeom prst="hexagon">
            <a:avLst>
              <a:gd name="adj" fmla="val 27902"/>
              <a:gd name="vf" fmla="val 115470"/>
            </a:avLst>
          </a:prstGeom>
          <a:solidFill>
            <a:srgbClr val="FF99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549937" name="Group 49"/>
          <p:cNvGrpSpPr>
            <a:grpSpLocks/>
          </p:cNvGrpSpPr>
          <p:nvPr/>
        </p:nvGrpSpPr>
        <p:grpSpPr bwMode="auto">
          <a:xfrm>
            <a:off x="4373388" y="3320430"/>
            <a:ext cx="1803400" cy="2116137"/>
            <a:chOff x="3296" y="2072"/>
            <a:chExt cx="1616" cy="1896"/>
          </a:xfrm>
        </p:grpSpPr>
        <p:sp>
          <p:nvSpPr>
            <p:cNvPr id="549938" name="Rectangle 50"/>
            <p:cNvSpPr>
              <a:spLocks noChangeArrowheads="1"/>
            </p:cNvSpPr>
            <p:nvPr/>
          </p:nvSpPr>
          <p:spPr bwMode="auto">
            <a:xfrm>
              <a:off x="3984" y="2072"/>
              <a:ext cx="21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ctr" defTabSz="642938">
                <a:tabLst>
                  <a:tab pos="749300" algn="l"/>
                </a:tabLst>
              </a:pPr>
              <a:r>
                <a:rPr lang="en-US" sz="2500">
                  <a:latin typeface="Gill Sans" charset="0"/>
                  <a:sym typeface="Gill Sans" charset="0"/>
                </a:rPr>
                <a:t>1</a:t>
              </a:r>
            </a:p>
          </p:txBody>
        </p:sp>
        <p:sp>
          <p:nvSpPr>
            <p:cNvPr id="549939" name="Rectangle 51"/>
            <p:cNvSpPr>
              <a:spLocks noChangeArrowheads="1"/>
            </p:cNvSpPr>
            <p:nvPr/>
          </p:nvSpPr>
          <p:spPr bwMode="auto">
            <a:xfrm>
              <a:off x="4696" y="2376"/>
              <a:ext cx="21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ctr" defTabSz="642938">
                <a:tabLst>
                  <a:tab pos="749300" algn="l"/>
                </a:tabLst>
              </a:pPr>
              <a:r>
                <a:rPr lang="en-US" sz="2500">
                  <a:latin typeface="Gill Sans" charset="0"/>
                  <a:sym typeface="Gill Sans" charset="0"/>
                </a:rPr>
                <a:t>2</a:t>
              </a:r>
            </a:p>
          </p:txBody>
        </p:sp>
        <p:sp>
          <p:nvSpPr>
            <p:cNvPr id="549940" name="Rectangle 52"/>
            <p:cNvSpPr>
              <a:spLocks noChangeArrowheads="1"/>
            </p:cNvSpPr>
            <p:nvPr/>
          </p:nvSpPr>
          <p:spPr bwMode="auto">
            <a:xfrm>
              <a:off x="4696" y="3328"/>
              <a:ext cx="21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ctr" defTabSz="642938">
                <a:tabLst>
                  <a:tab pos="749300" algn="l"/>
                </a:tabLst>
              </a:pPr>
              <a:r>
                <a:rPr lang="en-US" sz="2500">
                  <a:latin typeface="Gill Sans" charset="0"/>
                  <a:sym typeface="Gill Sans" charset="0"/>
                </a:rPr>
                <a:t>3</a:t>
              </a:r>
            </a:p>
          </p:txBody>
        </p:sp>
        <p:sp>
          <p:nvSpPr>
            <p:cNvPr id="549941" name="Rectangle 53"/>
            <p:cNvSpPr>
              <a:spLocks noChangeArrowheads="1"/>
            </p:cNvSpPr>
            <p:nvPr/>
          </p:nvSpPr>
          <p:spPr bwMode="auto">
            <a:xfrm>
              <a:off x="3984" y="3576"/>
              <a:ext cx="21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ctr" defTabSz="642938">
                <a:tabLst>
                  <a:tab pos="749300" algn="l"/>
                </a:tabLst>
              </a:pPr>
              <a:r>
                <a:rPr lang="en-US" sz="2500">
                  <a:latin typeface="Gill Sans" charset="0"/>
                  <a:sym typeface="Gill Sans" charset="0"/>
                </a:rPr>
                <a:t>4</a:t>
              </a:r>
            </a:p>
          </p:txBody>
        </p:sp>
        <p:sp>
          <p:nvSpPr>
            <p:cNvPr id="549942" name="Rectangle 54"/>
            <p:cNvSpPr>
              <a:spLocks noChangeArrowheads="1"/>
            </p:cNvSpPr>
            <p:nvPr/>
          </p:nvSpPr>
          <p:spPr bwMode="auto">
            <a:xfrm>
              <a:off x="3296" y="3336"/>
              <a:ext cx="21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ctr" defTabSz="642938">
                <a:tabLst>
                  <a:tab pos="749300" algn="l"/>
                </a:tabLst>
              </a:pPr>
              <a:r>
                <a:rPr lang="en-US" sz="2500">
                  <a:latin typeface="Gill Sans" charset="0"/>
                  <a:sym typeface="Gill Sans" charset="0"/>
                </a:rPr>
                <a:t>5</a:t>
              </a:r>
            </a:p>
          </p:txBody>
        </p:sp>
        <p:sp>
          <p:nvSpPr>
            <p:cNvPr id="549943" name="Rectangle 55"/>
            <p:cNvSpPr>
              <a:spLocks noChangeArrowheads="1"/>
            </p:cNvSpPr>
            <p:nvPr/>
          </p:nvSpPr>
          <p:spPr bwMode="auto">
            <a:xfrm>
              <a:off x="3296" y="2384"/>
              <a:ext cx="21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ctr" defTabSz="642938">
                <a:tabLst>
                  <a:tab pos="749300" algn="l"/>
                </a:tabLst>
              </a:pPr>
              <a:r>
                <a:rPr lang="en-US" sz="2500">
                  <a:latin typeface="Gill Sans" charset="0"/>
                  <a:sym typeface="Gill Sans" charset="0"/>
                </a:rPr>
                <a:t>6</a:t>
              </a:r>
            </a:p>
          </p:txBody>
        </p:sp>
      </p:grpSp>
      <p:sp>
        <p:nvSpPr>
          <p:cNvPr id="549947" name="AutoShape 59"/>
          <p:cNvSpPr>
            <a:spLocks/>
          </p:cNvSpPr>
          <p:nvPr/>
        </p:nvSpPr>
        <p:spPr bwMode="auto">
          <a:xfrm>
            <a:off x="5024263" y="4220542"/>
            <a:ext cx="503238" cy="431800"/>
          </a:xfrm>
          <a:prstGeom prst="hexagon">
            <a:avLst>
              <a:gd name="adj" fmla="val 29136"/>
              <a:gd name="vf" fmla="val 115470"/>
            </a:avLst>
          </a:prstGeom>
          <a:solidFill>
            <a:srgbClr val="FF00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549948" name="Group 60"/>
          <p:cNvGrpSpPr>
            <a:grpSpLocks/>
          </p:cNvGrpSpPr>
          <p:nvPr/>
        </p:nvGrpSpPr>
        <p:grpSpPr bwMode="auto">
          <a:xfrm>
            <a:off x="3220863" y="2667967"/>
            <a:ext cx="4679696" cy="3536950"/>
            <a:chOff x="2264" y="1488"/>
            <a:chExt cx="4192" cy="3168"/>
          </a:xfrm>
        </p:grpSpPr>
        <p:sp>
          <p:nvSpPr>
            <p:cNvPr id="549949" name="Line 61"/>
            <p:cNvSpPr>
              <a:spLocks noChangeShapeType="1"/>
            </p:cNvSpPr>
            <p:nvPr/>
          </p:nvSpPr>
          <p:spPr bwMode="auto">
            <a:xfrm>
              <a:off x="6336" y="1784"/>
              <a:ext cx="0" cy="720"/>
            </a:xfrm>
            <a:prstGeom prst="line">
              <a:avLst/>
            </a:prstGeom>
            <a:noFill/>
            <a:ln w="63500">
              <a:solidFill>
                <a:schemeClr val="tx1">
                  <a:alpha val="48880"/>
                </a:schemeClr>
              </a:solidFill>
              <a:round/>
              <a:headEnd type="stealth" w="med" len="med"/>
              <a:tailEnd/>
            </a:ln>
            <a:extLst>
              <a:ext uri="{909E8E84-426E-40dd-AFC4-6F175D3DCCD1}">
                <a14:hiddenFill xmlns:a14="http://schemas.microsoft.com/office/drawing/2010/main">
                  <a:noFill/>
                </a14:hiddenFill>
              </a:ext>
            </a:extLst>
          </p:spPr>
          <p:txBody>
            <a:bodyPr/>
            <a:lstStyle/>
            <a:p>
              <a:endParaRPr lang="de-DE"/>
            </a:p>
          </p:txBody>
        </p:sp>
        <p:sp>
          <p:nvSpPr>
            <p:cNvPr id="549950" name="Rectangle 62"/>
            <p:cNvSpPr>
              <a:spLocks noChangeArrowheads="1"/>
            </p:cNvSpPr>
            <p:nvPr/>
          </p:nvSpPr>
          <p:spPr bwMode="auto">
            <a:xfrm>
              <a:off x="6223" y="2000"/>
              <a:ext cx="23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alpha val="48880"/>
                    </a:schemeClr>
                  </a:solidFill>
                  <a:miter lim="800000"/>
                  <a:headEnd/>
                  <a:tailEnd/>
                </a14:hiddenLine>
              </a:ext>
            </a:extLst>
          </p:spPr>
          <p:txBody>
            <a:bodyPr wrap="none" lIns="0" tIns="0" rIns="0" bIns="0">
              <a:spAutoFit/>
            </a:bodyPr>
            <a:lstStyle/>
            <a:p>
              <a:pPr algn="ctr" defTabSz="642938">
                <a:tabLst>
                  <a:tab pos="749300" algn="l"/>
                </a:tabLst>
              </a:pPr>
              <a:r>
                <a:rPr lang="en-US" sz="2800" b="1" dirty="0">
                  <a:effectLst>
                    <a:outerShdw blurRad="38100" dist="38100" dir="2700000" algn="tl">
                      <a:srgbClr val="000000">
                        <a:alpha val="43137"/>
                      </a:srgbClr>
                    </a:outerShdw>
                  </a:effectLst>
                  <a:latin typeface="Gill Sans" charset="0"/>
                  <a:sym typeface="Gill Sans" charset="0"/>
                </a:rPr>
                <a:t>N</a:t>
              </a:r>
            </a:p>
          </p:txBody>
        </p:sp>
        <p:pic>
          <p:nvPicPr>
            <p:cNvPr id="549951"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4" y="1488"/>
              <a:ext cx="3652"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549953" name="Line 65"/>
          <p:cNvSpPr>
            <a:spLocks noChangeShapeType="1"/>
          </p:cNvSpPr>
          <p:nvPr/>
        </p:nvSpPr>
        <p:spPr bwMode="auto">
          <a:xfrm>
            <a:off x="4276551" y="6390655"/>
            <a:ext cx="2003425" cy="0"/>
          </a:xfrm>
          <a:prstGeom prst="line">
            <a:avLst/>
          </a:prstGeom>
          <a:noFill/>
          <a:ln w="6350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9954" name="Text Box 66"/>
          <p:cNvSpPr txBox="1">
            <a:spLocks noChangeArrowheads="1"/>
          </p:cNvSpPr>
          <p:nvPr/>
        </p:nvSpPr>
        <p:spPr bwMode="auto">
          <a:xfrm>
            <a:off x="4618657" y="6422562"/>
            <a:ext cx="1276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sz="2400" dirty="0">
                <a:latin typeface="Trebuchet MS" pitchFamily="34" charset="0"/>
              </a:rPr>
              <a:t>8 m</a:t>
            </a:r>
          </a:p>
        </p:txBody>
      </p:sp>
      <p:sp>
        <p:nvSpPr>
          <p:cNvPr id="549956" name="Line 68"/>
          <p:cNvSpPr>
            <a:spLocks noChangeShapeType="1"/>
          </p:cNvSpPr>
          <p:nvPr/>
        </p:nvSpPr>
        <p:spPr bwMode="auto">
          <a:xfrm>
            <a:off x="36513"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9958" name="Rectangle 70"/>
          <p:cNvSpPr>
            <a:spLocks noChangeArrowheads="1"/>
          </p:cNvSpPr>
          <p:nvPr/>
        </p:nvSpPr>
        <p:spPr bwMode="auto">
          <a:xfrm>
            <a:off x="452666" y="1261209"/>
            <a:ext cx="69996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2000" dirty="0" err="1" smtClean="0"/>
              <a:t>Nested</a:t>
            </a:r>
            <a:r>
              <a:rPr lang="de-DE" sz="2000" dirty="0" smtClean="0"/>
              <a:t> Sampling Design </a:t>
            </a:r>
            <a:r>
              <a:rPr lang="de-DE" sz="2000" dirty="0" err="1" smtClean="0"/>
              <a:t>applied</a:t>
            </a:r>
            <a:r>
              <a:rPr lang="de-DE" sz="2000" dirty="0" smtClean="0"/>
              <a:t> in Long-Term Monitoring Studies in Eastern-</a:t>
            </a:r>
            <a:r>
              <a:rPr lang="de-DE" sz="2000" dirty="0" err="1" smtClean="0"/>
              <a:t>Morocco</a:t>
            </a:r>
            <a:r>
              <a:rPr lang="de-DE" sz="2000" dirty="0" smtClean="0"/>
              <a:t> (</a:t>
            </a:r>
            <a:r>
              <a:rPr lang="de-DE" sz="2000" dirty="0" err="1" smtClean="0"/>
              <a:t>Gaada</a:t>
            </a:r>
            <a:r>
              <a:rPr lang="de-DE" sz="2000" dirty="0" smtClean="0"/>
              <a:t> de </a:t>
            </a:r>
            <a:r>
              <a:rPr lang="de-DE" sz="2000" dirty="0" err="1" smtClean="0"/>
              <a:t>Debdou</a:t>
            </a:r>
            <a:r>
              <a:rPr lang="de-DE" sz="2000" dirty="0"/>
              <a:t>)</a:t>
            </a:r>
          </a:p>
        </p:txBody>
      </p:sp>
      <p:pic>
        <p:nvPicPr>
          <p:cNvPr id="35" name="Picture 5" descr="logo-mit-schrift---transp"/>
          <p:cNvPicPr>
            <a:picLocks noChangeAspect="1" noChangeArrowheads="1"/>
          </p:cNvPicPr>
          <p:nvPr/>
        </p:nvPicPr>
        <p:blipFill rotWithShape="1">
          <a:blip r:embed="rId4">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Nested</a:t>
            </a:r>
            <a:r>
              <a:rPr lang="de-DE" sz="3600" i="1" dirty="0" smtClean="0">
                <a:latin typeface="Trebuchet MS" pitchFamily="34" charset="0"/>
                <a:cs typeface="Times New Roman" pitchFamily="18" charset="0"/>
              </a:rPr>
              <a:t> Sampling</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1059498531"/>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499"/>
                                          </p:stCondLst>
                                        </p:cTn>
                                        <p:tgtEl>
                                          <p:spTgt spid="549937"/>
                                        </p:tgtEl>
                                        <p:attrNameLst>
                                          <p:attrName>style.visibility</p:attrName>
                                        </p:attrNameLst>
                                      </p:cBhvr>
                                      <p:to>
                                        <p:strVal val="visible"/>
                                      </p:to>
                                    </p:set>
                                  </p:childTnLst>
                                </p:cTn>
                              </p:par>
                            </p:childTnLst>
                          </p:cTn>
                        </p:par>
                        <p:par>
                          <p:cTn id="7" fill="hold" nodeType="afterGroup">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549947"/>
                                        </p:tgtEl>
                                        <p:attrNameLst>
                                          <p:attrName>style.visibility</p:attrName>
                                        </p:attrNameLst>
                                      </p:cBhvr>
                                      <p:to>
                                        <p:strVal val="visible"/>
                                      </p:to>
                                    </p:set>
                                    <p:animEffect transition="in" filter="fade">
                                      <p:cBhvr>
                                        <p:cTn id="10" dur="2000"/>
                                        <p:tgtEl>
                                          <p:spTgt spid="5499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9936"/>
                                        </p:tgtEl>
                                        <p:attrNameLst>
                                          <p:attrName>style.visibility</p:attrName>
                                        </p:attrNameLst>
                                      </p:cBhvr>
                                      <p:to>
                                        <p:strVal val="visible"/>
                                      </p:to>
                                    </p:set>
                                    <p:animEffect transition="in" filter="fade">
                                      <p:cBhvr>
                                        <p:cTn id="13" dur="2000"/>
                                        <p:tgtEl>
                                          <p:spTgt spid="5499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9935"/>
                                        </p:tgtEl>
                                        <p:attrNameLst>
                                          <p:attrName>style.visibility</p:attrName>
                                        </p:attrNameLst>
                                      </p:cBhvr>
                                      <p:to>
                                        <p:strVal val="visible"/>
                                      </p:to>
                                    </p:set>
                                    <p:animEffect transition="in" filter="fade">
                                      <p:cBhvr>
                                        <p:cTn id="16" dur="2000"/>
                                        <p:tgtEl>
                                          <p:spTgt spid="5499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9934"/>
                                        </p:tgtEl>
                                        <p:attrNameLst>
                                          <p:attrName>style.visibility</p:attrName>
                                        </p:attrNameLst>
                                      </p:cBhvr>
                                      <p:to>
                                        <p:strVal val="visible"/>
                                      </p:to>
                                    </p:set>
                                    <p:animEffect transition="in" filter="fade">
                                      <p:cBhvr>
                                        <p:cTn id="19" dur="2000"/>
                                        <p:tgtEl>
                                          <p:spTgt spid="5499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49933"/>
                                        </p:tgtEl>
                                        <p:attrNameLst>
                                          <p:attrName>style.visibility</p:attrName>
                                        </p:attrNameLst>
                                      </p:cBhvr>
                                      <p:to>
                                        <p:strVal val="visible"/>
                                      </p:to>
                                    </p:set>
                                    <p:animEffect transition="in" filter="fade">
                                      <p:cBhvr>
                                        <p:cTn id="22" dur="2000"/>
                                        <p:tgtEl>
                                          <p:spTgt spid="5499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9932"/>
                                        </p:tgtEl>
                                        <p:attrNameLst>
                                          <p:attrName>style.visibility</p:attrName>
                                        </p:attrNameLst>
                                      </p:cBhvr>
                                      <p:to>
                                        <p:strVal val="visible"/>
                                      </p:to>
                                    </p:set>
                                    <p:animEffect transition="in" filter="fade">
                                      <p:cBhvr>
                                        <p:cTn id="25" dur="2000"/>
                                        <p:tgtEl>
                                          <p:spTgt spid="5499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9931"/>
                                        </p:tgtEl>
                                        <p:attrNameLst>
                                          <p:attrName>style.visibility</p:attrName>
                                        </p:attrNameLst>
                                      </p:cBhvr>
                                      <p:to>
                                        <p:strVal val="visible"/>
                                      </p:to>
                                    </p:set>
                                    <p:animEffect transition="in" filter="fade">
                                      <p:cBhvr>
                                        <p:cTn id="28" dur="2000"/>
                                        <p:tgtEl>
                                          <p:spTgt spid="549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31" grpId="0" animBg="1"/>
      <p:bldP spid="549932" grpId="0" animBg="1"/>
      <p:bldP spid="549933" grpId="0" animBg="1"/>
      <p:bldP spid="549934" grpId="0" animBg="1"/>
      <p:bldP spid="549935" grpId="0" animBg="1"/>
      <p:bldP spid="549936" grpId="0" animBg="1"/>
      <p:bldP spid="5499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42" name="Picture 6" descr="DSCN00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3" y="1149350"/>
            <a:ext cx="7199312" cy="5397500"/>
          </a:xfrm>
          <a:prstGeom prst="rect">
            <a:avLst/>
          </a:prstGeom>
          <a:noFill/>
          <a:extLst>
            <a:ext uri="{909E8E84-426E-40dd-AFC4-6F175D3DCCD1}">
              <a14:hiddenFill xmlns:a14="http://schemas.microsoft.com/office/drawing/2010/main">
                <a:solidFill>
                  <a:srgbClr val="FFFFFF"/>
                </a:solidFill>
              </a14:hiddenFill>
            </a:ext>
          </a:extLst>
        </p:spPr>
      </p:pic>
      <p:sp>
        <p:nvSpPr>
          <p:cNvPr id="551943" name="Freeform 7"/>
          <p:cNvSpPr>
            <a:spLocks/>
          </p:cNvSpPr>
          <p:nvPr/>
        </p:nvSpPr>
        <p:spPr bwMode="auto">
          <a:xfrm>
            <a:off x="723900" y="1660525"/>
            <a:ext cx="7221538" cy="4881563"/>
          </a:xfrm>
          <a:custGeom>
            <a:avLst/>
            <a:gdLst>
              <a:gd name="T0" fmla="*/ 1369 w 4549"/>
              <a:gd name="T1" fmla="*/ 0 h 3075"/>
              <a:gd name="T2" fmla="*/ 3501 w 4549"/>
              <a:gd name="T3" fmla="*/ 8 h 3075"/>
              <a:gd name="T4" fmla="*/ 4549 w 4549"/>
              <a:gd name="T5" fmla="*/ 741 h 3075"/>
              <a:gd name="T6" fmla="*/ 4526 w 4549"/>
              <a:gd name="T7" fmla="*/ 3067 h 3075"/>
              <a:gd name="T8" fmla="*/ 0 w 4549"/>
              <a:gd name="T9" fmla="*/ 3075 h 3075"/>
              <a:gd name="T10" fmla="*/ 38 w 4549"/>
              <a:gd name="T11" fmla="*/ 711 h 3075"/>
              <a:gd name="T12" fmla="*/ 8 w 4549"/>
              <a:gd name="T13" fmla="*/ 666 h 3075"/>
              <a:gd name="T14" fmla="*/ 1369 w 4549"/>
              <a:gd name="T15" fmla="*/ 0 h 30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49" h="3075">
                <a:moveTo>
                  <a:pt x="1369" y="0"/>
                </a:moveTo>
                <a:lnTo>
                  <a:pt x="3501" y="8"/>
                </a:lnTo>
                <a:lnTo>
                  <a:pt x="4549" y="741"/>
                </a:lnTo>
                <a:lnTo>
                  <a:pt x="4526" y="3067"/>
                </a:lnTo>
                <a:lnTo>
                  <a:pt x="0" y="3075"/>
                </a:lnTo>
                <a:lnTo>
                  <a:pt x="38" y="711"/>
                </a:lnTo>
                <a:lnTo>
                  <a:pt x="8" y="666"/>
                </a:lnTo>
                <a:lnTo>
                  <a:pt x="1369" y="0"/>
                </a:lnTo>
                <a:close/>
              </a:path>
            </a:pathLst>
          </a:custGeom>
          <a:solidFill>
            <a:srgbClr val="FFCC00">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51944" name="Freeform 8"/>
          <p:cNvSpPr>
            <a:spLocks/>
          </p:cNvSpPr>
          <p:nvPr/>
        </p:nvSpPr>
        <p:spPr bwMode="auto">
          <a:xfrm>
            <a:off x="1628775" y="2390775"/>
            <a:ext cx="5653088" cy="3641725"/>
          </a:xfrm>
          <a:custGeom>
            <a:avLst/>
            <a:gdLst>
              <a:gd name="T0" fmla="*/ 1128 w 3561"/>
              <a:gd name="T1" fmla="*/ 14 h 2294"/>
              <a:gd name="T2" fmla="*/ 2424 w 3561"/>
              <a:gd name="T3" fmla="*/ 0 h 2294"/>
              <a:gd name="T4" fmla="*/ 3561 w 3561"/>
              <a:gd name="T5" fmla="*/ 793 h 2294"/>
              <a:gd name="T6" fmla="*/ 2924 w 3561"/>
              <a:gd name="T7" fmla="*/ 2294 h 2294"/>
              <a:gd name="T8" fmla="*/ 330 w 3561"/>
              <a:gd name="T9" fmla="*/ 2222 h 2294"/>
              <a:gd name="T10" fmla="*/ 0 w 3561"/>
              <a:gd name="T11" fmla="*/ 718 h 2294"/>
              <a:gd name="T12" fmla="*/ 1128 w 3561"/>
              <a:gd name="T13" fmla="*/ 14 h 2294"/>
            </a:gdLst>
            <a:ahLst/>
            <a:cxnLst>
              <a:cxn ang="0">
                <a:pos x="T0" y="T1"/>
              </a:cxn>
              <a:cxn ang="0">
                <a:pos x="T2" y="T3"/>
              </a:cxn>
              <a:cxn ang="0">
                <a:pos x="T4" y="T5"/>
              </a:cxn>
              <a:cxn ang="0">
                <a:pos x="T6" y="T7"/>
              </a:cxn>
              <a:cxn ang="0">
                <a:pos x="T8" y="T9"/>
              </a:cxn>
              <a:cxn ang="0">
                <a:pos x="T10" y="T11"/>
              </a:cxn>
              <a:cxn ang="0">
                <a:pos x="T12" y="T13"/>
              </a:cxn>
            </a:cxnLst>
            <a:rect l="0" t="0" r="r" b="b"/>
            <a:pathLst>
              <a:path w="3561" h="2294">
                <a:moveTo>
                  <a:pt x="1128" y="14"/>
                </a:moveTo>
                <a:lnTo>
                  <a:pt x="2424" y="0"/>
                </a:lnTo>
                <a:lnTo>
                  <a:pt x="3561" y="793"/>
                </a:lnTo>
                <a:lnTo>
                  <a:pt x="2924" y="2294"/>
                </a:lnTo>
                <a:lnTo>
                  <a:pt x="330" y="2222"/>
                </a:lnTo>
                <a:lnTo>
                  <a:pt x="0" y="718"/>
                </a:lnTo>
                <a:lnTo>
                  <a:pt x="1128" y="14"/>
                </a:lnTo>
                <a:close/>
              </a:path>
            </a:pathLst>
          </a:custGeom>
          <a:solidFill>
            <a:srgbClr val="FF9900">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51945" name="Freeform 9"/>
          <p:cNvSpPr>
            <a:spLocks/>
          </p:cNvSpPr>
          <p:nvPr/>
        </p:nvSpPr>
        <p:spPr bwMode="auto">
          <a:xfrm>
            <a:off x="2660650" y="2886075"/>
            <a:ext cx="3432175" cy="2065338"/>
          </a:xfrm>
          <a:custGeom>
            <a:avLst/>
            <a:gdLst>
              <a:gd name="T0" fmla="*/ 673 w 2162"/>
              <a:gd name="T1" fmla="*/ 7 h 1301"/>
              <a:gd name="T2" fmla="*/ 1571 w 2162"/>
              <a:gd name="T3" fmla="*/ 0 h 1301"/>
              <a:gd name="T4" fmla="*/ 2162 w 2162"/>
              <a:gd name="T5" fmla="*/ 478 h 1301"/>
              <a:gd name="T6" fmla="*/ 1661 w 2162"/>
              <a:gd name="T7" fmla="*/ 1301 h 1301"/>
              <a:gd name="T8" fmla="*/ 337 w 2162"/>
              <a:gd name="T9" fmla="*/ 1256 h 1301"/>
              <a:gd name="T10" fmla="*/ 0 w 2162"/>
              <a:gd name="T11" fmla="*/ 464 h 1301"/>
              <a:gd name="T12" fmla="*/ 673 w 2162"/>
              <a:gd name="T13" fmla="*/ 7 h 1301"/>
            </a:gdLst>
            <a:ahLst/>
            <a:cxnLst>
              <a:cxn ang="0">
                <a:pos x="T0" y="T1"/>
              </a:cxn>
              <a:cxn ang="0">
                <a:pos x="T2" y="T3"/>
              </a:cxn>
              <a:cxn ang="0">
                <a:pos x="T4" y="T5"/>
              </a:cxn>
              <a:cxn ang="0">
                <a:pos x="T6" y="T7"/>
              </a:cxn>
              <a:cxn ang="0">
                <a:pos x="T8" y="T9"/>
              </a:cxn>
              <a:cxn ang="0">
                <a:pos x="T10" y="T11"/>
              </a:cxn>
              <a:cxn ang="0">
                <a:pos x="T12" y="T13"/>
              </a:cxn>
            </a:cxnLst>
            <a:rect l="0" t="0" r="r" b="b"/>
            <a:pathLst>
              <a:path w="2162" h="1301">
                <a:moveTo>
                  <a:pt x="673" y="7"/>
                </a:moveTo>
                <a:lnTo>
                  <a:pt x="1571" y="0"/>
                </a:lnTo>
                <a:lnTo>
                  <a:pt x="2162" y="478"/>
                </a:lnTo>
                <a:lnTo>
                  <a:pt x="1661" y="1301"/>
                </a:lnTo>
                <a:lnTo>
                  <a:pt x="337" y="1256"/>
                </a:lnTo>
                <a:lnTo>
                  <a:pt x="0" y="464"/>
                </a:lnTo>
                <a:lnTo>
                  <a:pt x="673" y="7"/>
                </a:lnTo>
                <a:close/>
              </a:path>
            </a:pathLst>
          </a:custGeom>
          <a:solidFill>
            <a:srgbClr val="FF0000">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51948" name="Line 12"/>
          <p:cNvSpPr>
            <a:spLocks noChangeShapeType="1"/>
          </p:cNvSpPr>
          <p:nvPr/>
        </p:nvSpPr>
        <p:spPr bwMode="auto">
          <a:xfrm>
            <a:off x="36513"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2" name="Picture 5" descr="logo-mit-schrift---transp"/>
          <p:cNvPicPr>
            <a:picLocks noChangeAspect="1" noChangeArrowheads="1"/>
          </p:cNvPicPr>
          <p:nvPr/>
        </p:nvPicPr>
        <p:blipFill rotWithShape="1">
          <a:blip r:embed="rId4">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Nested</a:t>
            </a:r>
            <a:r>
              <a:rPr lang="de-DE" sz="3600" i="1" dirty="0" smtClean="0">
                <a:latin typeface="Trebuchet MS" pitchFamily="34" charset="0"/>
                <a:cs typeface="Times New Roman" pitchFamily="18" charset="0"/>
              </a:rPr>
              <a:t> Sampling</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3000240011"/>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1943"/>
                                        </p:tgtEl>
                                        <p:attrNameLst>
                                          <p:attrName>style.visibility</p:attrName>
                                        </p:attrNameLst>
                                      </p:cBhvr>
                                      <p:to>
                                        <p:strVal val="visible"/>
                                      </p:to>
                                    </p:set>
                                    <p:animEffect transition="in" filter="fade">
                                      <p:cBhvr>
                                        <p:cTn id="7" dur="2000"/>
                                        <p:tgtEl>
                                          <p:spTgt spid="5519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1944"/>
                                        </p:tgtEl>
                                        <p:attrNameLst>
                                          <p:attrName>style.visibility</p:attrName>
                                        </p:attrNameLst>
                                      </p:cBhvr>
                                      <p:to>
                                        <p:strVal val="visible"/>
                                      </p:to>
                                    </p:set>
                                    <p:animEffect transition="in" filter="fade">
                                      <p:cBhvr>
                                        <p:cTn id="10" dur="2000"/>
                                        <p:tgtEl>
                                          <p:spTgt spid="5519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1945"/>
                                        </p:tgtEl>
                                        <p:attrNameLst>
                                          <p:attrName>style.visibility</p:attrName>
                                        </p:attrNameLst>
                                      </p:cBhvr>
                                      <p:to>
                                        <p:strVal val="visible"/>
                                      </p:to>
                                    </p:set>
                                    <p:animEffect transition="in" filter="fade">
                                      <p:cBhvr>
                                        <p:cTn id="13" dur="2000"/>
                                        <p:tgtEl>
                                          <p:spTgt spid="551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3" grpId="0" animBg="1"/>
      <p:bldP spid="551944" grpId="0" animBg="1"/>
      <p:bldP spid="5519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4" descr="6_30 verteilung von untersuchungsflaechen"/>
          <p:cNvPicPr>
            <a:picLocks noChangeAspect="1" noChangeArrowheads="1"/>
          </p:cNvPicPr>
          <p:nvPr/>
        </p:nvPicPr>
        <p:blipFill rotWithShape="1">
          <a:blip r:embed="rId3">
            <a:extLst>
              <a:ext uri="{28A0092B-C50C-407E-A947-70E740481C1C}">
                <a14:useLocalDpi xmlns:a14="http://schemas.microsoft.com/office/drawing/2010/main" val="0"/>
              </a:ext>
            </a:extLst>
          </a:blip>
          <a:srcRect t="16069" b="22804"/>
          <a:stretch/>
        </p:blipFill>
        <p:spPr bwMode="auto">
          <a:xfrm>
            <a:off x="304800" y="1698039"/>
            <a:ext cx="8532813" cy="2696682"/>
          </a:xfrm>
          <a:prstGeom prst="rect">
            <a:avLst/>
          </a:prstGeom>
          <a:noFill/>
          <a:extLst>
            <a:ext uri="{909E8E84-426E-40dd-AFC4-6F175D3DCCD1}">
              <a14:hiddenFill xmlns:a14="http://schemas.microsoft.com/office/drawing/2010/main">
                <a:solidFill>
                  <a:srgbClr val="FFFFFF"/>
                </a:solidFill>
              </a14:hiddenFill>
            </a:ext>
          </a:extLst>
        </p:spPr>
      </p:pic>
      <p:sp>
        <p:nvSpPr>
          <p:cNvPr id="136202" name="Text Box 10"/>
          <p:cNvSpPr txBox="1">
            <a:spLocks noChangeArrowheads="1"/>
          </p:cNvSpPr>
          <p:nvPr/>
        </p:nvSpPr>
        <p:spPr bwMode="auto">
          <a:xfrm>
            <a:off x="3131841" y="6450911"/>
            <a:ext cx="60121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de-DE" dirty="0" smtClean="0"/>
              <a:t>Beierkuhnlein 2007 </a:t>
            </a:r>
            <a:r>
              <a:rPr lang="de-DE" dirty="0"/>
              <a:t>Biogeographie, </a:t>
            </a:r>
            <a:r>
              <a:rPr lang="de-DE" dirty="0" smtClean="0"/>
              <a:t>Eugen Ulmer Verlag.</a:t>
            </a:r>
            <a:endParaRPr lang="de-DE" dirty="0"/>
          </a:p>
        </p:txBody>
      </p:sp>
      <p:sp>
        <p:nvSpPr>
          <p:cNvPr id="2" name="Textfeld 1"/>
          <p:cNvSpPr txBox="1"/>
          <p:nvPr/>
        </p:nvSpPr>
        <p:spPr>
          <a:xfrm>
            <a:off x="302907" y="1268760"/>
            <a:ext cx="2540902" cy="461665"/>
          </a:xfrm>
          <a:prstGeom prst="rect">
            <a:avLst/>
          </a:prstGeom>
          <a:noFill/>
        </p:spPr>
        <p:txBody>
          <a:bodyPr wrap="square" rtlCol="0">
            <a:spAutoFit/>
          </a:bodyPr>
          <a:lstStyle/>
          <a:p>
            <a:pPr algn="ctr"/>
            <a:r>
              <a:rPr lang="de-DE" sz="2400" dirty="0" err="1" smtClean="0"/>
              <a:t>Stochastic</a:t>
            </a:r>
            <a:r>
              <a:rPr lang="de-DE" sz="2400" dirty="0" smtClean="0"/>
              <a:t> </a:t>
            </a:r>
            <a:endParaRPr lang="en-GB" sz="2400" dirty="0"/>
          </a:p>
        </p:txBody>
      </p:sp>
      <p:sp>
        <p:nvSpPr>
          <p:cNvPr id="3" name="Rechteck 2"/>
          <p:cNvSpPr/>
          <p:nvPr/>
        </p:nvSpPr>
        <p:spPr>
          <a:xfrm>
            <a:off x="302907" y="5643412"/>
            <a:ext cx="8534706" cy="523220"/>
          </a:xfrm>
          <a:prstGeom prst="rect">
            <a:avLst/>
          </a:prstGeom>
        </p:spPr>
        <p:txBody>
          <a:bodyPr wrap="square">
            <a:spAutoFit/>
          </a:bodyPr>
          <a:lstStyle/>
          <a:p>
            <a:r>
              <a:rPr lang="de-DE" sz="2800" dirty="0" smtClean="0">
                <a:solidFill>
                  <a:prstClr val="black"/>
                </a:solidFill>
              </a:rPr>
              <a:t>The </a:t>
            </a:r>
            <a:r>
              <a:rPr lang="de-DE" sz="2800" dirty="0" err="1" smtClean="0">
                <a:solidFill>
                  <a:prstClr val="black"/>
                </a:solidFill>
              </a:rPr>
              <a:t>spatial</a:t>
            </a:r>
            <a:r>
              <a:rPr lang="de-DE" sz="2800" dirty="0" smtClean="0">
                <a:solidFill>
                  <a:prstClr val="black"/>
                </a:solidFill>
              </a:rPr>
              <a:t> </a:t>
            </a:r>
            <a:r>
              <a:rPr lang="de-DE" sz="2800" dirty="0" err="1" smtClean="0">
                <a:solidFill>
                  <a:prstClr val="black"/>
                </a:solidFill>
              </a:rPr>
              <a:t>distribution</a:t>
            </a:r>
            <a:r>
              <a:rPr lang="de-DE" sz="2800" dirty="0" smtClean="0">
                <a:solidFill>
                  <a:prstClr val="black"/>
                </a:solidFill>
              </a:rPr>
              <a:t> </a:t>
            </a:r>
            <a:r>
              <a:rPr lang="de-DE" sz="2800" dirty="0" err="1">
                <a:solidFill>
                  <a:prstClr val="black"/>
                </a:solidFill>
              </a:rPr>
              <a:t>of</a:t>
            </a:r>
            <a:r>
              <a:rPr lang="de-DE" sz="2800" dirty="0">
                <a:solidFill>
                  <a:prstClr val="black"/>
                </a:solidFill>
              </a:rPr>
              <a:t> </a:t>
            </a:r>
            <a:r>
              <a:rPr lang="de-DE" sz="2800" dirty="0" err="1" smtClean="0">
                <a:solidFill>
                  <a:prstClr val="black"/>
                </a:solidFill>
              </a:rPr>
              <a:t>plots</a:t>
            </a:r>
            <a:r>
              <a:rPr lang="de-DE" sz="2800" dirty="0" smtClean="0">
                <a:solidFill>
                  <a:prstClr val="black"/>
                </a:solidFill>
              </a:rPr>
              <a:t> </a:t>
            </a:r>
            <a:r>
              <a:rPr lang="de-DE" sz="2800" dirty="0" err="1" smtClean="0">
                <a:solidFill>
                  <a:prstClr val="black"/>
                </a:solidFill>
              </a:rPr>
              <a:t>decides</a:t>
            </a:r>
            <a:r>
              <a:rPr lang="de-DE" sz="2800" dirty="0" smtClean="0">
                <a:solidFill>
                  <a:prstClr val="black"/>
                </a:solidFill>
              </a:rPr>
              <a:t> upon </a:t>
            </a:r>
            <a:r>
              <a:rPr lang="de-DE" sz="2800" dirty="0" err="1" smtClean="0">
                <a:solidFill>
                  <a:prstClr val="black"/>
                </a:solidFill>
              </a:rPr>
              <a:t>the</a:t>
            </a:r>
            <a:r>
              <a:rPr lang="de-DE" sz="2800" dirty="0" smtClean="0">
                <a:solidFill>
                  <a:prstClr val="black"/>
                </a:solidFill>
              </a:rPr>
              <a:t> </a:t>
            </a:r>
            <a:r>
              <a:rPr lang="de-DE" sz="2800" dirty="0" err="1" smtClean="0">
                <a:solidFill>
                  <a:prstClr val="black"/>
                </a:solidFill>
              </a:rPr>
              <a:t>results</a:t>
            </a:r>
            <a:r>
              <a:rPr lang="de-DE" sz="2800" dirty="0" smtClean="0">
                <a:solidFill>
                  <a:prstClr val="black"/>
                </a:solidFill>
              </a:rPr>
              <a:t>!</a:t>
            </a:r>
            <a:endParaRPr lang="en-GB" sz="2000" dirty="0"/>
          </a:p>
        </p:txBody>
      </p:sp>
      <p:sp>
        <p:nvSpPr>
          <p:cNvPr id="8" name="Textfeld 7"/>
          <p:cNvSpPr txBox="1"/>
          <p:nvPr/>
        </p:nvSpPr>
        <p:spPr>
          <a:xfrm>
            <a:off x="3327242" y="1268760"/>
            <a:ext cx="2540902" cy="461665"/>
          </a:xfrm>
          <a:prstGeom prst="rect">
            <a:avLst/>
          </a:prstGeom>
          <a:noFill/>
        </p:spPr>
        <p:txBody>
          <a:bodyPr wrap="square" rtlCol="0">
            <a:spAutoFit/>
          </a:bodyPr>
          <a:lstStyle/>
          <a:p>
            <a:pPr algn="ctr"/>
            <a:r>
              <a:rPr lang="de-DE" sz="2400" dirty="0" err="1" smtClean="0"/>
              <a:t>Systematic</a:t>
            </a:r>
            <a:endParaRPr lang="en-GB" sz="2400" dirty="0"/>
          </a:p>
        </p:txBody>
      </p:sp>
      <p:sp>
        <p:nvSpPr>
          <p:cNvPr id="9" name="Textfeld 8"/>
          <p:cNvSpPr txBox="1"/>
          <p:nvPr/>
        </p:nvSpPr>
        <p:spPr>
          <a:xfrm>
            <a:off x="6296711" y="1268760"/>
            <a:ext cx="2540902" cy="461665"/>
          </a:xfrm>
          <a:prstGeom prst="rect">
            <a:avLst/>
          </a:prstGeom>
          <a:noFill/>
        </p:spPr>
        <p:txBody>
          <a:bodyPr wrap="square" rtlCol="0">
            <a:spAutoFit/>
          </a:bodyPr>
          <a:lstStyle/>
          <a:p>
            <a:pPr algn="ctr"/>
            <a:r>
              <a:rPr lang="de-DE" sz="2400" dirty="0" err="1" smtClean="0"/>
              <a:t>Preferential</a:t>
            </a:r>
            <a:endParaRPr lang="en-GB" sz="2400" dirty="0"/>
          </a:p>
        </p:txBody>
      </p:sp>
      <p:sp>
        <p:nvSpPr>
          <p:cNvPr id="10" name="Textfeld 9"/>
          <p:cNvSpPr txBox="1"/>
          <p:nvPr/>
        </p:nvSpPr>
        <p:spPr>
          <a:xfrm>
            <a:off x="304800" y="4394722"/>
            <a:ext cx="2688231" cy="1015663"/>
          </a:xfrm>
          <a:prstGeom prst="rect">
            <a:avLst/>
          </a:prstGeom>
          <a:noFill/>
        </p:spPr>
        <p:txBody>
          <a:bodyPr wrap="square" rtlCol="0">
            <a:spAutoFit/>
          </a:bodyPr>
          <a:lstStyle/>
          <a:p>
            <a:r>
              <a:rPr lang="de-DE" sz="2000" dirty="0" smtClean="0"/>
              <a:t>N = 36</a:t>
            </a:r>
          </a:p>
          <a:p>
            <a:r>
              <a:rPr lang="de-DE" sz="2000" dirty="0" err="1" smtClean="0"/>
              <a:t>Homogeneous</a:t>
            </a:r>
            <a:r>
              <a:rPr lang="de-DE" sz="2000" dirty="0" smtClean="0"/>
              <a:t> = 14</a:t>
            </a:r>
          </a:p>
          <a:p>
            <a:r>
              <a:rPr lang="de-DE" sz="2000" dirty="0" err="1" smtClean="0"/>
              <a:t>Heterogeneous</a:t>
            </a:r>
            <a:r>
              <a:rPr lang="de-DE" sz="2000" dirty="0" smtClean="0"/>
              <a:t> = 22</a:t>
            </a:r>
            <a:endParaRPr lang="en-GB" sz="2000" dirty="0"/>
          </a:p>
        </p:txBody>
      </p:sp>
      <p:sp>
        <p:nvSpPr>
          <p:cNvPr id="11" name="Textfeld 10"/>
          <p:cNvSpPr txBox="1"/>
          <p:nvPr/>
        </p:nvSpPr>
        <p:spPr>
          <a:xfrm>
            <a:off x="3323929" y="4394721"/>
            <a:ext cx="2688231" cy="1015663"/>
          </a:xfrm>
          <a:prstGeom prst="rect">
            <a:avLst/>
          </a:prstGeom>
          <a:noFill/>
        </p:spPr>
        <p:txBody>
          <a:bodyPr wrap="square" rtlCol="0">
            <a:spAutoFit/>
          </a:bodyPr>
          <a:lstStyle/>
          <a:p>
            <a:r>
              <a:rPr lang="de-DE" sz="2000" dirty="0" smtClean="0"/>
              <a:t>N = 36</a:t>
            </a:r>
          </a:p>
          <a:p>
            <a:r>
              <a:rPr lang="de-DE" sz="2000" dirty="0" err="1" smtClean="0"/>
              <a:t>Homogeneous</a:t>
            </a:r>
            <a:r>
              <a:rPr lang="de-DE" sz="2000" dirty="0" smtClean="0"/>
              <a:t> = 15</a:t>
            </a:r>
          </a:p>
          <a:p>
            <a:r>
              <a:rPr lang="de-DE" sz="2000" dirty="0" err="1" smtClean="0"/>
              <a:t>Heterogeneous</a:t>
            </a:r>
            <a:r>
              <a:rPr lang="de-DE" sz="2000" dirty="0" smtClean="0"/>
              <a:t> = 21</a:t>
            </a:r>
            <a:endParaRPr lang="en-GB" sz="2000" dirty="0"/>
          </a:p>
        </p:txBody>
      </p:sp>
      <p:sp>
        <p:nvSpPr>
          <p:cNvPr id="12" name="Textfeld 11"/>
          <p:cNvSpPr txBox="1"/>
          <p:nvPr/>
        </p:nvSpPr>
        <p:spPr>
          <a:xfrm>
            <a:off x="6296711" y="4400300"/>
            <a:ext cx="2688231" cy="1015663"/>
          </a:xfrm>
          <a:prstGeom prst="rect">
            <a:avLst/>
          </a:prstGeom>
          <a:noFill/>
        </p:spPr>
        <p:txBody>
          <a:bodyPr wrap="square" rtlCol="0">
            <a:spAutoFit/>
          </a:bodyPr>
          <a:lstStyle/>
          <a:p>
            <a:r>
              <a:rPr lang="de-DE" sz="2000" dirty="0" smtClean="0"/>
              <a:t>N = 36</a:t>
            </a:r>
          </a:p>
          <a:p>
            <a:r>
              <a:rPr lang="de-DE" sz="2000" dirty="0" err="1" smtClean="0"/>
              <a:t>Homogeneous</a:t>
            </a:r>
            <a:r>
              <a:rPr lang="de-DE" sz="2000" dirty="0" smtClean="0"/>
              <a:t> = 36</a:t>
            </a:r>
          </a:p>
          <a:p>
            <a:r>
              <a:rPr lang="de-DE" sz="2000" dirty="0" err="1" smtClean="0"/>
              <a:t>Heterogeneous</a:t>
            </a:r>
            <a:r>
              <a:rPr lang="de-DE" sz="2000" dirty="0" smtClean="0"/>
              <a:t> = 0</a:t>
            </a:r>
            <a:endParaRPr lang="en-GB" sz="2000" dirty="0"/>
          </a:p>
        </p:txBody>
      </p:sp>
      <p:sp>
        <p:nvSpPr>
          <p:cNvPr id="13"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5" name="Picture 5" descr="logo-mit-schrift---transp"/>
          <p:cNvPicPr>
            <a:picLocks noChangeAspect="1" noChangeArrowheads="1"/>
          </p:cNvPicPr>
          <p:nvPr/>
        </p:nvPicPr>
        <p:blipFill rotWithShape="1">
          <a:blip r:embed="rId4">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Spatial</a:t>
            </a:r>
            <a:r>
              <a:rPr lang="de-DE" sz="3600" i="1" dirty="0" smtClean="0">
                <a:latin typeface="Trebuchet MS" pitchFamily="34" charset="0"/>
                <a:cs typeface="Times New Roman" pitchFamily="18" charset="0"/>
              </a:rPr>
              <a:t> Arrangement</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38987626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Line 28"/>
          <p:cNvSpPr>
            <a:spLocks noChangeShapeType="1"/>
          </p:cNvSpPr>
          <p:nvPr/>
        </p:nvSpPr>
        <p:spPr bwMode="auto">
          <a:xfrm>
            <a:off x="36513"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9446" name="Rectangle 30"/>
          <p:cNvSpPr>
            <a:spLocks noChangeArrowheads="1"/>
          </p:cNvSpPr>
          <p:nvPr/>
        </p:nvSpPr>
        <p:spPr bwMode="auto">
          <a:xfrm>
            <a:off x="378296" y="1019200"/>
            <a:ext cx="858619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2800" dirty="0" err="1" smtClean="0">
                <a:latin typeface="Trebuchet MS" pitchFamily="34" charset="0"/>
              </a:rPr>
              <a:t>Anisotropy</a:t>
            </a:r>
            <a:r>
              <a:rPr lang="de-DE" sz="2800" dirty="0" smtClean="0">
                <a:latin typeface="Trebuchet MS" pitchFamily="34" charset="0"/>
              </a:rPr>
              <a:t> </a:t>
            </a:r>
            <a:r>
              <a:rPr lang="de-DE" sz="2800" dirty="0" err="1" smtClean="0">
                <a:latin typeface="Trebuchet MS" pitchFamily="34" charset="0"/>
              </a:rPr>
              <a:t>as</a:t>
            </a:r>
            <a:r>
              <a:rPr lang="de-DE" sz="2800" dirty="0" smtClean="0">
                <a:latin typeface="Trebuchet MS" pitchFamily="34" charset="0"/>
              </a:rPr>
              <a:t> a </a:t>
            </a:r>
            <a:r>
              <a:rPr lang="de-DE" sz="2800" dirty="0" err="1" smtClean="0">
                <a:latin typeface="Trebuchet MS" pitchFamily="34" charset="0"/>
              </a:rPr>
              <a:t>consequence</a:t>
            </a:r>
            <a:r>
              <a:rPr lang="de-DE" sz="2800" dirty="0" smtClean="0">
                <a:latin typeface="Trebuchet MS" pitchFamily="34" charset="0"/>
              </a:rPr>
              <a:t> </a:t>
            </a:r>
            <a:r>
              <a:rPr lang="de-DE" sz="2800" dirty="0" err="1" smtClean="0">
                <a:latin typeface="Trebuchet MS" pitchFamily="34" charset="0"/>
              </a:rPr>
              <a:t>of</a:t>
            </a:r>
            <a:r>
              <a:rPr lang="de-DE" sz="2800" dirty="0" smtClean="0">
                <a:latin typeface="Trebuchet MS" pitchFamily="34" charset="0"/>
              </a:rPr>
              <a:t> </a:t>
            </a:r>
            <a:r>
              <a:rPr lang="de-DE" sz="2800" dirty="0" err="1" smtClean="0">
                <a:latin typeface="Trebuchet MS" pitchFamily="34" charset="0"/>
              </a:rPr>
              <a:t>hidden</a:t>
            </a:r>
            <a:r>
              <a:rPr lang="de-DE" sz="2800" dirty="0" smtClean="0">
                <a:latin typeface="Trebuchet MS" pitchFamily="34" charset="0"/>
              </a:rPr>
              <a:t> </a:t>
            </a:r>
            <a:r>
              <a:rPr lang="de-DE" sz="2800" dirty="0" err="1" smtClean="0">
                <a:latin typeface="Trebuchet MS" pitchFamily="34" charset="0"/>
              </a:rPr>
              <a:t>gradients</a:t>
            </a:r>
            <a:r>
              <a:rPr lang="de-DE" sz="2800" dirty="0" smtClean="0">
                <a:latin typeface="Trebuchet MS" pitchFamily="34" charset="0"/>
              </a:rPr>
              <a:t>.</a:t>
            </a:r>
            <a:endParaRPr lang="de-DE" sz="2800" dirty="0">
              <a:latin typeface="Trebuchet MS" pitchFamily="34" charset="0"/>
            </a:endParaRPr>
          </a:p>
        </p:txBody>
      </p:sp>
      <p:sp>
        <p:nvSpPr>
          <p:cNvPr id="189449" name="Text Box 13"/>
          <p:cNvSpPr txBox="1">
            <a:spLocks noChangeArrowheads="1"/>
          </p:cNvSpPr>
          <p:nvPr/>
        </p:nvSpPr>
        <p:spPr bwMode="auto">
          <a:xfrm>
            <a:off x="5414268" y="6760542"/>
            <a:ext cx="14287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DFDFD"/>
                </a:solidFill>
                <a:miter lim="800000"/>
                <a:headEnd/>
                <a:tailEnd/>
              </a14:hiddenLine>
            </a:ext>
          </a:extLst>
        </p:spPr>
        <p:txBody>
          <a:bodyPr wrap="none" lIns="64291" tIns="32146" rIns="64291" bIns="32146"/>
          <a:lstStyle>
            <a:lvl1pPr defTabSz="642938" eaLnBrk="0" hangingPunct="0">
              <a:tabLst>
                <a:tab pos="749300" algn="l"/>
              </a:tabLst>
              <a:defRPr>
                <a:solidFill>
                  <a:schemeClr val="tx1"/>
                </a:solidFill>
                <a:latin typeface="Arial" pitchFamily="34" charset="0"/>
                <a:cs typeface="Arial" pitchFamily="34" charset="0"/>
              </a:defRPr>
            </a:lvl1pPr>
            <a:lvl2pPr marL="742950" indent="-285750" defTabSz="642938" eaLnBrk="0" hangingPunct="0">
              <a:tabLst>
                <a:tab pos="749300" algn="l"/>
              </a:tabLst>
              <a:defRPr>
                <a:solidFill>
                  <a:schemeClr val="tx1"/>
                </a:solidFill>
                <a:latin typeface="Arial" pitchFamily="34" charset="0"/>
                <a:cs typeface="Arial" pitchFamily="34" charset="0"/>
              </a:defRPr>
            </a:lvl2pPr>
            <a:lvl3pPr marL="1143000" indent="-228600" defTabSz="642938" eaLnBrk="0" hangingPunct="0">
              <a:tabLst>
                <a:tab pos="749300" algn="l"/>
              </a:tabLst>
              <a:defRPr>
                <a:solidFill>
                  <a:schemeClr val="tx1"/>
                </a:solidFill>
                <a:latin typeface="Arial" pitchFamily="34" charset="0"/>
                <a:cs typeface="Arial" pitchFamily="34" charset="0"/>
              </a:defRPr>
            </a:lvl3pPr>
            <a:lvl4pPr marL="1600200" indent="-228600" defTabSz="642938" eaLnBrk="0" hangingPunct="0">
              <a:tabLst>
                <a:tab pos="749300" algn="l"/>
              </a:tabLst>
              <a:defRPr>
                <a:solidFill>
                  <a:schemeClr val="tx1"/>
                </a:solidFill>
                <a:latin typeface="Arial" pitchFamily="34" charset="0"/>
                <a:cs typeface="Arial" pitchFamily="34" charset="0"/>
              </a:defRPr>
            </a:lvl4pPr>
            <a:lvl5pPr marL="2057400" indent="-228600" defTabSz="642938" eaLnBrk="0" hangingPunct="0">
              <a:tabLst>
                <a:tab pos="749300" algn="l"/>
              </a:tabLst>
              <a:defRPr>
                <a:solidFill>
                  <a:schemeClr val="tx1"/>
                </a:solidFill>
                <a:latin typeface="Arial" pitchFamily="34" charset="0"/>
                <a:cs typeface="Arial" pitchFamily="34" charset="0"/>
              </a:defRPr>
            </a:lvl5pPr>
            <a:lvl6pPr marL="2514600" indent="-228600" defTabSz="642938" eaLnBrk="0" fontAlgn="base" hangingPunct="0">
              <a:spcBef>
                <a:spcPct val="0"/>
              </a:spcBef>
              <a:spcAft>
                <a:spcPct val="0"/>
              </a:spcAft>
              <a:tabLst>
                <a:tab pos="749300" algn="l"/>
              </a:tabLst>
              <a:defRPr>
                <a:solidFill>
                  <a:schemeClr val="tx1"/>
                </a:solidFill>
                <a:latin typeface="Arial" pitchFamily="34" charset="0"/>
                <a:cs typeface="Arial" pitchFamily="34" charset="0"/>
              </a:defRPr>
            </a:lvl6pPr>
            <a:lvl7pPr marL="2971800" indent="-228600" defTabSz="642938" eaLnBrk="0" fontAlgn="base" hangingPunct="0">
              <a:spcBef>
                <a:spcPct val="0"/>
              </a:spcBef>
              <a:spcAft>
                <a:spcPct val="0"/>
              </a:spcAft>
              <a:tabLst>
                <a:tab pos="749300" algn="l"/>
              </a:tabLst>
              <a:defRPr>
                <a:solidFill>
                  <a:schemeClr val="tx1"/>
                </a:solidFill>
                <a:latin typeface="Arial" pitchFamily="34" charset="0"/>
                <a:cs typeface="Arial" pitchFamily="34" charset="0"/>
              </a:defRPr>
            </a:lvl7pPr>
            <a:lvl8pPr marL="3429000" indent="-228600" defTabSz="642938" eaLnBrk="0" fontAlgn="base" hangingPunct="0">
              <a:spcBef>
                <a:spcPct val="0"/>
              </a:spcBef>
              <a:spcAft>
                <a:spcPct val="0"/>
              </a:spcAft>
              <a:tabLst>
                <a:tab pos="749300" algn="l"/>
              </a:tabLst>
              <a:defRPr>
                <a:solidFill>
                  <a:schemeClr val="tx1"/>
                </a:solidFill>
                <a:latin typeface="Arial" pitchFamily="34" charset="0"/>
                <a:cs typeface="Arial" pitchFamily="34" charset="0"/>
              </a:defRPr>
            </a:lvl8pPr>
            <a:lvl9pPr marL="3886200" indent="-228600" defTabSz="642938" eaLnBrk="0" fontAlgn="base" hangingPunct="0">
              <a:spcBef>
                <a:spcPct val="0"/>
              </a:spcBef>
              <a:spcAft>
                <a:spcPct val="0"/>
              </a:spcAft>
              <a:tabLst>
                <a:tab pos="749300" algn="l"/>
              </a:tabLst>
              <a:defRPr>
                <a:solidFill>
                  <a:schemeClr val="tx1"/>
                </a:solidFill>
                <a:latin typeface="Arial" pitchFamily="34" charset="0"/>
                <a:cs typeface="Arial" pitchFamily="34" charset="0"/>
              </a:defRPr>
            </a:lvl9pPr>
          </a:lstStyle>
          <a:p>
            <a:pPr algn="ctr" eaLnBrk="1" hangingPunct="1"/>
            <a:endParaRPr lang="en-US" sz="1300">
              <a:latin typeface="GillSans" pitchFamily="34" charset="0"/>
              <a:sym typeface="GillSans" pitchFamily="34" charset="0"/>
            </a:endParaRPr>
          </a:p>
        </p:txBody>
      </p:sp>
      <p:pic>
        <p:nvPicPr>
          <p:cNvPr id="27"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Spatial</a:t>
            </a:r>
            <a:r>
              <a:rPr lang="de-DE" sz="3600" i="1" dirty="0" smtClean="0">
                <a:latin typeface="Trebuchet MS" pitchFamily="34" charset="0"/>
                <a:cs typeface="Times New Roman" pitchFamily="18" charset="0"/>
              </a:rPr>
              <a:t> Arrangement</a:t>
            </a:r>
            <a:endParaRPr lang="de-DE" sz="3600" i="1" dirty="0">
              <a:latin typeface="Trebuchet MS" pitchFamily="34" charset="0"/>
              <a:cs typeface="Times New Roman" pitchFamily="18" charset="0"/>
            </a:endParaRPr>
          </a:p>
        </p:txBody>
      </p:sp>
      <p:pic>
        <p:nvPicPr>
          <p:cNvPr id="2" name="Grafik 1"/>
          <p:cNvPicPr>
            <a:picLocks noChangeAspect="1"/>
          </p:cNvPicPr>
          <p:nvPr/>
        </p:nvPicPr>
        <p:blipFill rotWithShape="1">
          <a:blip r:embed="rId4">
            <a:extLst>
              <a:ext uri="{28A0092B-C50C-407E-A947-70E740481C1C}">
                <a14:useLocalDpi xmlns:a14="http://schemas.microsoft.com/office/drawing/2010/main" val="0"/>
              </a:ext>
            </a:extLst>
          </a:blip>
          <a:srcRect l="61775" t="32657" r="11015" b="20387"/>
          <a:stretch/>
        </p:blipFill>
        <p:spPr>
          <a:xfrm>
            <a:off x="0" y="3789040"/>
            <a:ext cx="1756188" cy="2064413"/>
          </a:xfrm>
          <a:prstGeom prst="rect">
            <a:avLst/>
          </a:prstGeom>
        </p:spPr>
      </p:pic>
      <p:pic>
        <p:nvPicPr>
          <p:cNvPr id="19" name="Grafik 18"/>
          <p:cNvPicPr>
            <a:picLocks noChangeAspect="1"/>
          </p:cNvPicPr>
          <p:nvPr/>
        </p:nvPicPr>
        <p:blipFill rotWithShape="1">
          <a:blip r:embed="rId4">
            <a:extLst>
              <a:ext uri="{28A0092B-C50C-407E-A947-70E740481C1C}">
                <a14:useLocalDpi xmlns:a14="http://schemas.microsoft.com/office/drawing/2010/main" val="0"/>
              </a:ext>
            </a:extLst>
          </a:blip>
          <a:srcRect l="27536" t="32657" r="41739" b="20387"/>
          <a:stretch/>
        </p:blipFill>
        <p:spPr>
          <a:xfrm>
            <a:off x="-44863" y="1556792"/>
            <a:ext cx="1801051" cy="2064413"/>
          </a:xfrm>
          <a:prstGeom prst="rect">
            <a:avLst/>
          </a:prstGeom>
        </p:spPr>
      </p:pic>
      <p:sp>
        <p:nvSpPr>
          <p:cNvPr id="3" name="Textfeld 2"/>
          <p:cNvSpPr txBox="1"/>
          <p:nvPr/>
        </p:nvSpPr>
        <p:spPr>
          <a:xfrm>
            <a:off x="162272" y="3381595"/>
            <a:ext cx="1169368" cy="400110"/>
          </a:xfrm>
          <a:prstGeom prst="rect">
            <a:avLst/>
          </a:prstGeom>
          <a:noFill/>
        </p:spPr>
        <p:txBody>
          <a:bodyPr wrap="square" rtlCol="0">
            <a:spAutoFit/>
          </a:bodyPr>
          <a:lstStyle/>
          <a:p>
            <a:r>
              <a:rPr lang="de-DE" sz="2000" dirty="0" err="1" smtClean="0"/>
              <a:t>Isotriopy</a:t>
            </a:r>
            <a:endParaRPr lang="en-GB" dirty="0"/>
          </a:p>
        </p:txBody>
      </p:sp>
      <p:sp>
        <p:nvSpPr>
          <p:cNvPr id="21" name="Textfeld 20"/>
          <p:cNvSpPr txBox="1"/>
          <p:nvPr/>
        </p:nvSpPr>
        <p:spPr>
          <a:xfrm>
            <a:off x="162271" y="5770758"/>
            <a:ext cx="1781685" cy="954107"/>
          </a:xfrm>
          <a:prstGeom prst="rect">
            <a:avLst/>
          </a:prstGeom>
          <a:noFill/>
        </p:spPr>
        <p:txBody>
          <a:bodyPr wrap="square" rtlCol="0">
            <a:spAutoFit/>
          </a:bodyPr>
          <a:lstStyle/>
          <a:p>
            <a:r>
              <a:rPr lang="de-DE" sz="2000" dirty="0" err="1" smtClean="0"/>
              <a:t>Anisotriopy</a:t>
            </a:r>
            <a:endParaRPr lang="de-DE" dirty="0" smtClean="0"/>
          </a:p>
          <a:p>
            <a:r>
              <a:rPr lang="de-DE" dirty="0" err="1" smtClean="0"/>
              <a:t>Directed</a:t>
            </a:r>
            <a:r>
              <a:rPr lang="de-DE" dirty="0" smtClean="0"/>
              <a:t> </a:t>
            </a:r>
            <a:r>
              <a:rPr lang="de-DE" dirty="0" err="1" smtClean="0"/>
              <a:t>Autocorrelation</a:t>
            </a:r>
            <a:endParaRPr lang="en-GB" dirty="0"/>
          </a:p>
        </p:txBody>
      </p:sp>
    </p:spTree>
    <p:extLst>
      <p:ext uri="{BB962C8B-B14F-4D97-AF65-F5344CB8AC3E}">
        <p14:creationId xmlns:p14="http://schemas.microsoft.com/office/powerpoint/2010/main" val="1906548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Text Box 3"/>
          <p:cNvSpPr txBox="1">
            <a:spLocks noChangeArrowheads="1"/>
          </p:cNvSpPr>
          <p:nvPr/>
        </p:nvSpPr>
        <p:spPr bwMode="auto">
          <a:xfrm>
            <a:off x="1905000" y="152400"/>
            <a:ext cx="533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de-DE" sz="3600" i="1" dirty="0" err="1" smtClean="0">
                <a:latin typeface="Trebuchet MS" pitchFamily="34" charset="0"/>
                <a:cs typeface="Arial" charset="0"/>
              </a:rPr>
              <a:t>Distance-Decay</a:t>
            </a:r>
            <a:endParaRPr lang="de-DE" sz="3200" i="1" dirty="0">
              <a:latin typeface="Trebuchet MS" pitchFamily="34" charset="0"/>
              <a:cs typeface="Arial" charset="0"/>
            </a:endParaRPr>
          </a:p>
        </p:txBody>
      </p:sp>
      <p:sp>
        <p:nvSpPr>
          <p:cNvPr id="9" name="Text Box 5"/>
          <p:cNvSpPr txBox="1">
            <a:spLocks noChangeArrowheads="1"/>
          </p:cNvSpPr>
          <p:nvPr/>
        </p:nvSpPr>
        <p:spPr bwMode="auto">
          <a:xfrm>
            <a:off x="899592" y="1295400"/>
            <a:ext cx="768445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GB" sz="2800" dirty="0" smtClean="0">
                <a:latin typeface="Calibri" pitchFamily="34" charset="0"/>
                <a:cs typeface="Arial" charset="0"/>
              </a:rPr>
              <a:t>„</a:t>
            </a:r>
            <a:r>
              <a:rPr lang="en-GB" sz="2800" i="1" dirty="0" smtClean="0">
                <a:latin typeface="Calibri" pitchFamily="34" charset="0"/>
                <a:cs typeface="Arial" charset="0"/>
              </a:rPr>
              <a:t>Everything is related to everything else, but nearby things are more related than distant things</a:t>
            </a:r>
            <a:r>
              <a:rPr lang="en-GB" sz="2800" dirty="0" smtClean="0">
                <a:latin typeface="Calibri" pitchFamily="34" charset="0"/>
                <a:cs typeface="Arial" charset="0"/>
              </a:rPr>
              <a:t>.“ </a:t>
            </a:r>
          </a:p>
          <a:p>
            <a:pPr algn="r" eaLnBrk="1" hangingPunct="1">
              <a:spcBef>
                <a:spcPct val="50000"/>
              </a:spcBef>
            </a:pPr>
            <a:r>
              <a:rPr lang="en-GB" sz="2800" dirty="0" smtClean="0">
                <a:latin typeface="Calibri" pitchFamily="34" charset="0"/>
                <a:cs typeface="Arial" charset="0"/>
              </a:rPr>
              <a:t>Waldo R. </a:t>
            </a:r>
            <a:r>
              <a:rPr lang="en-GB" sz="2800" dirty="0" err="1" smtClean="0">
                <a:latin typeface="Calibri" pitchFamily="34" charset="0"/>
                <a:cs typeface="Arial" charset="0"/>
              </a:rPr>
              <a:t>Tobler</a:t>
            </a:r>
            <a:r>
              <a:rPr lang="en-GB" sz="2800" dirty="0" smtClean="0">
                <a:latin typeface="Calibri" pitchFamily="34" charset="0"/>
                <a:cs typeface="Arial" charset="0"/>
              </a:rPr>
              <a:t> (1970)</a:t>
            </a:r>
            <a:endParaRPr lang="en-GB" sz="2800" dirty="0">
              <a:latin typeface="Calibri" pitchFamily="34" charset="0"/>
              <a:cs typeface="Arial" charset="0"/>
            </a:endParaRPr>
          </a:p>
        </p:txBody>
      </p:sp>
      <p:sp>
        <p:nvSpPr>
          <p:cNvPr id="10" name="Text Box 5"/>
          <p:cNvSpPr txBox="1">
            <a:spLocks noChangeArrowheads="1"/>
          </p:cNvSpPr>
          <p:nvPr/>
        </p:nvSpPr>
        <p:spPr bwMode="auto">
          <a:xfrm>
            <a:off x="919994" y="4780309"/>
            <a:ext cx="768445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GB" sz="2800" dirty="0" smtClean="0">
                <a:latin typeface="Calibri" pitchFamily="34" charset="0"/>
                <a:cs typeface="Arial" charset="0"/>
              </a:rPr>
              <a:t>Dissimilarity (and reduced comparability) grows with spatial distance as a consequence of less intense functional interaction. </a:t>
            </a:r>
            <a:endParaRPr lang="en-GB" sz="2800" dirty="0">
              <a:latin typeface="Calibri" pitchFamily="34" charset="0"/>
              <a:cs typeface="Arial" charset="0"/>
            </a:endParaRPr>
          </a:p>
        </p:txBody>
      </p:sp>
      <p:sp>
        <p:nvSpPr>
          <p:cNvPr id="7"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a:spLocks noChangeArrowheads="1"/>
          </p:cNvSpPr>
          <p:nvPr/>
        </p:nvSpPr>
        <p:spPr bwMode="auto">
          <a:xfrm>
            <a:off x="846516" y="3212976"/>
            <a:ext cx="7597775" cy="116955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dirty="0">
                <a:latin typeface="Calibri" pitchFamily="34" charset="0"/>
                <a:ea typeface="MS PGothic" pitchFamily="34" charset="-128"/>
                <a:cs typeface="Arial" charset="0"/>
              </a:rPr>
              <a:t>„</a:t>
            </a:r>
            <a:r>
              <a:rPr lang="de-DE" sz="2800" dirty="0">
                <a:latin typeface="Calibri" pitchFamily="34" charset="0"/>
                <a:ea typeface="MS PGothic" pitchFamily="34" charset="-128"/>
                <a:cs typeface="Arial" charset="0"/>
              </a:rPr>
              <a:t>The Law </a:t>
            </a:r>
            <a:r>
              <a:rPr lang="de-DE" sz="2800" dirty="0" err="1">
                <a:latin typeface="Calibri" pitchFamily="34" charset="0"/>
                <a:ea typeface="MS PGothic" pitchFamily="34" charset="-128"/>
                <a:cs typeface="Arial" charset="0"/>
              </a:rPr>
              <a:t>of</a:t>
            </a:r>
            <a:r>
              <a:rPr lang="de-DE" sz="2800" dirty="0">
                <a:latin typeface="Calibri" pitchFamily="34" charset="0"/>
                <a:ea typeface="MS PGothic" pitchFamily="34" charset="-128"/>
                <a:cs typeface="Arial" charset="0"/>
              </a:rPr>
              <a:t> </a:t>
            </a:r>
            <a:r>
              <a:rPr lang="de-DE" sz="2800" dirty="0" err="1">
                <a:latin typeface="Calibri" pitchFamily="34" charset="0"/>
                <a:ea typeface="MS PGothic" pitchFamily="34" charset="-128"/>
                <a:cs typeface="Arial" charset="0"/>
              </a:rPr>
              <a:t>Distance</a:t>
            </a:r>
            <a:r>
              <a:rPr lang="de-DE" sz="2800" dirty="0">
                <a:latin typeface="Calibri" pitchFamily="34" charset="0"/>
                <a:ea typeface="MS PGothic" pitchFamily="34" charset="-128"/>
                <a:cs typeface="Arial" charset="0"/>
              </a:rPr>
              <a:t> – </a:t>
            </a:r>
            <a:r>
              <a:rPr lang="de-DE" sz="2800" dirty="0" err="1">
                <a:latin typeface="Calibri" pitchFamily="34" charset="0"/>
                <a:ea typeface="MS PGothic" pitchFamily="34" charset="-128"/>
                <a:cs typeface="Arial" charset="0"/>
              </a:rPr>
              <a:t>Decay</a:t>
            </a:r>
            <a:r>
              <a:rPr lang="de-DE" sz="2800" dirty="0">
                <a:latin typeface="Calibri" pitchFamily="34" charset="0"/>
                <a:ea typeface="MS PGothic" pitchFamily="34" charset="-128"/>
                <a:cs typeface="Arial" charset="0"/>
              </a:rPr>
              <a:t>“</a:t>
            </a:r>
          </a:p>
          <a:p>
            <a:pPr>
              <a:spcBef>
                <a:spcPct val="50000"/>
              </a:spcBef>
            </a:pPr>
            <a:r>
              <a:rPr lang="de-DE" sz="2800" dirty="0">
                <a:latin typeface="Calibri" pitchFamily="34" charset="0"/>
                <a:ea typeface="MS PGothic" pitchFamily="34" charset="-128"/>
                <a:cs typeface="Arial" charset="0"/>
              </a:rPr>
              <a:t>„First Law </a:t>
            </a:r>
            <a:r>
              <a:rPr lang="de-DE" sz="2800" dirty="0" err="1">
                <a:latin typeface="Calibri" pitchFamily="34" charset="0"/>
                <a:ea typeface="MS PGothic" pitchFamily="34" charset="-128"/>
                <a:cs typeface="Arial" charset="0"/>
              </a:rPr>
              <a:t>of</a:t>
            </a:r>
            <a:r>
              <a:rPr lang="de-DE" sz="2800" dirty="0">
                <a:latin typeface="Calibri" pitchFamily="34" charset="0"/>
                <a:ea typeface="MS PGothic" pitchFamily="34" charset="-128"/>
                <a:cs typeface="Arial" charset="0"/>
              </a:rPr>
              <a:t> </a:t>
            </a:r>
            <a:r>
              <a:rPr lang="de-DE" sz="2800" dirty="0" err="1">
                <a:latin typeface="Calibri" pitchFamily="34" charset="0"/>
                <a:ea typeface="MS PGothic" pitchFamily="34" charset="-128"/>
                <a:cs typeface="Arial" charset="0"/>
              </a:rPr>
              <a:t>Geography</a:t>
            </a:r>
            <a:r>
              <a:rPr lang="de-DE" sz="2800" dirty="0">
                <a:latin typeface="Calibri" pitchFamily="34" charset="0"/>
                <a:ea typeface="MS PGothic" pitchFamily="34" charset="-128"/>
                <a:cs typeface="Arial" charset="0"/>
              </a:rPr>
              <a:t>“</a:t>
            </a:r>
          </a:p>
        </p:txBody>
      </p:sp>
    </p:spTree>
    <p:extLst>
      <p:ext uri="{BB962C8B-B14F-4D97-AF65-F5344CB8AC3E}">
        <p14:creationId xmlns:p14="http://schemas.microsoft.com/office/powerpoint/2010/main" val="11733916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ChangeArrowheads="1"/>
          </p:cNvSpPr>
          <p:nvPr/>
        </p:nvSpPr>
        <p:spPr bwMode="auto">
          <a:xfrm>
            <a:off x="0" y="2209800"/>
            <a:ext cx="2589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0116" name="Line 3"/>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17" name="Text Box 6"/>
          <p:cNvSpPr txBox="1">
            <a:spLocks noChangeArrowheads="1"/>
          </p:cNvSpPr>
          <p:nvPr/>
        </p:nvSpPr>
        <p:spPr bwMode="auto">
          <a:xfrm>
            <a:off x="6635750" y="70929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p>
        </p:txBody>
      </p:sp>
      <p:pic>
        <p:nvPicPr>
          <p:cNvPr id="90118" name="Picture 9"/>
          <p:cNvPicPr>
            <a:picLocks noChangeAspect="1" noChangeArrowheads="1"/>
          </p:cNvPicPr>
          <p:nvPr/>
        </p:nvPicPr>
        <p:blipFill>
          <a:blip r:embed="rId3">
            <a:extLst>
              <a:ext uri="{28A0092B-C50C-407E-A947-70E740481C1C}">
                <a14:useLocalDpi xmlns:a14="http://schemas.microsoft.com/office/drawing/2010/main" val="0"/>
              </a:ext>
            </a:extLst>
          </a:blip>
          <a:srcRect b="33386"/>
          <a:stretch>
            <a:fillRect/>
          </a:stretch>
        </p:blipFill>
        <p:spPr bwMode="auto">
          <a:xfrm>
            <a:off x="539552" y="2348880"/>
            <a:ext cx="6287467" cy="383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9" name="Text Box 10"/>
          <p:cNvSpPr txBox="1">
            <a:spLocks noChangeArrowheads="1"/>
          </p:cNvSpPr>
          <p:nvPr/>
        </p:nvSpPr>
        <p:spPr bwMode="auto">
          <a:xfrm>
            <a:off x="1652786" y="2564904"/>
            <a:ext cx="234315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000" b="1" i="1" dirty="0" err="1"/>
              <a:t>Arrhenatherum</a:t>
            </a:r>
            <a:r>
              <a:rPr lang="de-DE" sz="2000" b="1" i="1" dirty="0"/>
              <a:t> </a:t>
            </a:r>
            <a:r>
              <a:rPr lang="de-DE" sz="2000" b="1" i="1" dirty="0" err="1"/>
              <a:t>elatius</a:t>
            </a:r>
            <a:endParaRPr lang="de-DE" sz="2000" b="1" i="1" dirty="0"/>
          </a:p>
        </p:txBody>
      </p:sp>
      <p:pic>
        <p:nvPicPr>
          <p:cNvPr id="90120" name="Picture 11" descr="450px-Glanshaver_plant_Arrhenatherum_elatius"/>
          <p:cNvPicPr>
            <a:picLocks noChangeAspect="1" noChangeArrowheads="1"/>
          </p:cNvPicPr>
          <p:nvPr/>
        </p:nvPicPr>
        <p:blipFill>
          <a:blip r:embed="rId4">
            <a:extLst>
              <a:ext uri="{28A0092B-C50C-407E-A947-70E740481C1C}">
                <a14:useLocalDpi xmlns:a14="http://schemas.microsoft.com/office/drawing/2010/main" val="0"/>
              </a:ext>
            </a:extLst>
          </a:blip>
          <a:srcRect l="25371" r="24333"/>
          <a:stretch>
            <a:fillRect/>
          </a:stretch>
        </p:blipFill>
        <p:spPr bwMode="auto">
          <a:xfrm>
            <a:off x="7147527" y="1268761"/>
            <a:ext cx="1820262"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Text Box 12"/>
          <p:cNvSpPr txBox="1">
            <a:spLocks noChangeArrowheads="1"/>
          </p:cNvSpPr>
          <p:nvPr/>
        </p:nvSpPr>
        <p:spPr bwMode="auto">
          <a:xfrm>
            <a:off x="76200" y="1146175"/>
            <a:ext cx="67437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Clr>
                <a:srgbClr val="009933"/>
              </a:buClr>
              <a:buFont typeface="Wingdings" pitchFamily="2" charset="2"/>
              <a:buNone/>
            </a:pPr>
            <a:r>
              <a:rPr lang="en-US" sz="2400" dirty="0">
                <a:latin typeface="+mn-lt"/>
              </a:rPr>
              <a:t>Although, being subject to anthropogenic land use, European key grass species in permanent grasslands perform </a:t>
            </a:r>
            <a:r>
              <a:rPr lang="en-US" sz="2400" dirty="0" err="1">
                <a:latin typeface="+mn-lt"/>
              </a:rPr>
              <a:t>spatio</a:t>
            </a:r>
            <a:r>
              <a:rPr lang="en-US" sz="2400" dirty="0">
                <a:latin typeface="+mn-lt"/>
              </a:rPr>
              <a:t>-genetic patterns.</a:t>
            </a:r>
          </a:p>
        </p:txBody>
      </p:sp>
      <p:sp>
        <p:nvSpPr>
          <p:cNvPr id="90123" name="Text Box 14"/>
          <p:cNvSpPr txBox="1">
            <a:spLocks noChangeArrowheads="1"/>
          </p:cNvSpPr>
          <p:nvPr/>
        </p:nvSpPr>
        <p:spPr bwMode="auto">
          <a:xfrm>
            <a:off x="35496" y="6093296"/>
            <a:ext cx="90312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400" dirty="0"/>
              <a:t>Michalski, SG; </a:t>
            </a:r>
            <a:r>
              <a:rPr lang="de-DE" sz="1400" dirty="0" err="1"/>
              <a:t>Durka</a:t>
            </a:r>
            <a:r>
              <a:rPr lang="de-DE" sz="1400" dirty="0"/>
              <a:t>, W; Jentsch, A; </a:t>
            </a:r>
            <a:r>
              <a:rPr lang="de-DE" sz="1400" dirty="0" err="1"/>
              <a:t>Kreyling</a:t>
            </a:r>
            <a:r>
              <a:rPr lang="de-DE" sz="1400" dirty="0"/>
              <a:t>, J; Pompe, S; </a:t>
            </a:r>
            <a:r>
              <a:rPr lang="de-DE" sz="1400" dirty="0" err="1"/>
              <a:t>Willner</a:t>
            </a:r>
            <a:r>
              <a:rPr lang="de-DE" sz="1400" dirty="0"/>
              <a:t>, E; Beierkuhnlein, C (2010</a:t>
            </a:r>
            <a:r>
              <a:rPr lang="de-DE" sz="1400" dirty="0" smtClean="0"/>
              <a:t>) </a:t>
            </a:r>
            <a:r>
              <a:rPr lang="en-GB" sz="1400" dirty="0"/>
              <a:t>Evidence for genetic differentiation and divergent selection in an </a:t>
            </a:r>
            <a:r>
              <a:rPr lang="en-GB" sz="1400" dirty="0" err="1"/>
              <a:t>autotetraploid</a:t>
            </a:r>
            <a:r>
              <a:rPr lang="en-GB" sz="1400" dirty="0"/>
              <a:t> forage grass (</a:t>
            </a:r>
            <a:r>
              <a:rPr lang="en-GB" sz="1400" dirty="0" err="1"/>
              <a:t>Arrhenatherum</a:t>
            </a:r>
            <a:r>
              <a:rPr lang="en-GB" sz="1400" dirty="0"/>
              <a:t> </a:t>
            </a:r>
            <a:r>
              <a:rPr lang="en-GB" sz="1400" dirty="0" err="1"/>
              <a:t>elatius</a:t>
            </a:r>
            <a:r>
              <a:rPr lang="en-GB" sz="1400" dirty="0"/>
              <a:t>)</a:t>
            </a:r>
            <a:r>
              <a:rPr lang="de-DE" sz="1400" dirty="0" smtClean="0"/>
              <a:t>  </a:t>
            </a:r>
            <a:r>
              <a:rPr lang="de-DE" sz="1400" dirty="0"/>
              <a:t/>
            </a:r>
            <a:br>
              <a:rPr lang="de-DE" sz="1400" dirty="0"/>
            </a:br>
            <a:r>
              <a:rPr lang="de-DE" sz="1400" b="1" dirty="0" err="1"/>
              <a:t>Theoretical</a:t>
            </a:r>
            <a:r>
              <a:rPr lang="de-DE" sz="1400" b="1" dirty="0"/>
              <a:t> </a:t>
            </a:r>
            <a:r>
              <a:rPr lang="de-DE" sz="1400" b="1" dirty="0" err="1"/>
              <a:t>and</a:t>
            </a:r>
            <a:r>
              <a:rPr lang="de-DE" sz="1400" b="1" dirty="0"/>
              <a:t> Applied </a:t>
            </a:r>
            <a:r>
              <a:rPr lang="de-DE" sz="1400" b="1" dirty="0" err="1"/>
              <a:t>Genetics</a:t>
            </a:r>
            <a:r>
              <a:rPr lang="de-DE" sz="1400" dirty="0"/>
              <a:t> </a:t>
            </a:r>
            <a:r>
              <a:rPr lang="de-DE" sz="1400" b="1" dirty="0"/>
              <a:t>120</a:t>
            </a:r>
            <a:r>
              <a:rPr lang="de-DE" sz="1400" dirty="0"/>
              <a:t>, 1151-1162</a:t>
            </a:r>
          </a:p>
        </p:txBody>
      </p:sp>
      <p:pic>
        <p:nvPicPr>
          <p:cNvPr id="14" name="Picture 5" descr="logo-mit-schrift---transp"/>
          <p:cNvPicPr>
            <a:picLocks noChangeAspect="1" noChangeArrowheads="1"/>
          </p:cNvPicPr>
          <p:nvPr/>
        </p:nvPicPr>
        <p:blipFill rotWithShape="1">
          <a:blip r:embed="rId5">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1905000" y="152400"/>
            <a:ext cx="533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de-DE" sz="3600" i="1" dirty="0" err="1" smtClean="0">
                <a:latin typeface="Trebuchet MS" pitchFamily="34" charset="0"/>
                <a:cs typeface="Arial" charset="0"/>
              </a:rPr>
              <a:t>Distance-Decay</a:t>
            </a:r>
            <a:endParaRPr lang="de-DE" sz="3200" i="1" dirty="0">
              <a:latin typeface="Trebuchet MS" pitchFamily="34" charset="0"/>
              <a:cs typeface="Arial" charset="0"/>
            </a:endParaRPr>
          </a:p>
        </p:txBody>
      </p:sp>
    </p:spTree>
    <p:extLst>
      <p:ext uri="{BB962C8B-B14F-4D97-AF65-F5344CB8AC3E}">
        <p14:creationId xmlns:p14="http://schemas.microsoft.com/office/powerpoint/2010/main" val="3151510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Line 4"/>
          <p:cNvSpPr>
            <a:spLocks noChangeShapeType="1"/>
          </p:cNvSpPr>
          <p:nvPr/>
        </p:nvSpPr>
        <p:spPr bwMode="auto">
          <a:xfrm>
            <a:off x="36513"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05" name="Rectangle 5"/>
          <p:cNvSpPr>
            <a:spLocks noChangeArrowheads="1"/>
          </p:cNvSpPr>
          <p:nvPr/>
        </p:nvSpPr>
        <p:spPr bwMode="auto">
          <a:xfrm>
            <a:off x="1143000" y="188913"/>
            <a:ext cx="6858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de-DE" sz="4000" i="1" dirty="0" err="1" smtClean="0">
                <a:latin typeface="Trebuchet MS" pitchFamily="34" charset="0"/>
              </a:rPr>
              <a:t>Structure</a:t>
            </a:r>
            <a:endParaRPr lang="de-DE" sz="4000" i="1" dirty="0">
              <a:latin typeface="Trebuchet MS" pitchFamily="34" charset="0"/>
            </a:endParaRPr>
          </a:p>
        </p:txBody>
      </p:sp>
      <p:sp>
        <p:nvSpPr>
          <p:cNvPr id="2" name="Textfeld 1"/>
          <p:cNvSpPr txBox="1"/>
          <p:nvPr/>
        </p:nvSpPr>
        <p:spPr>
          <a:xfrm>
            <a:off x="503548" y="1628800"/>
            <a:ext cx="8136904" cy="2862322"/>
          </a:xfrm>
          <a:prstGeom prst="rect">
            <a:avLst/>
          </a:prstGeom>
          <a:noFill/>
        </p:spPr>
        <p:txBody>
          <a:bodyPr wrap="square" rtlCol="0">
            <a:spAutoFit/>
          </a:bodyPr>
          <a:lstStyle/>
          <a:p>
            <a:pPr marL="457200" indent="-457200">
              <a:spcAft>
                <a:spcPts val="1200"/>
              </a:spcAft>
              <a:buFont typeface="Courier New" pitchFamily="49" charset="0"/>
              <a:buChar char="o"/>
            </a:pPr>
            <a:r>
              <a:rPr lang="de-DE" sz="2800" dirty="0" err="1" smtClean="0"/>
              <a:t>Epistemology</a:t>
            </a:r>
            <a:r>
              <a:rPr lang="de-DE" sz="2800" dirty="0" smtClean="0"/>
              <a:t> </a:t>
            </a:r>
            <a:r>
              <a:rPr lang="de-DE" sz="2800" dirty="0" err="1" smtClean="0"/>
              <a:t>and</a:t>
            </a:r>
            <a:r>
              <a:rPr lang="de-DE" sz="2800" dirty="0" smtClean="0"/>
              <a:t> </a:t>
            </a:r>
            <a:r>
              <a:rPr lang="de-DE" sz="2800" dirty="0" err="1"/>
              <a:t>H</a:t>
            </a:r>
            <a:r>
              <a:rPr lang="de-DE" sz="2800" dirty="0" err="1" smtClean="0"/>
              <a:t>euristic</a:t>
            </a:r>
            <a:r>
              <a:rPr lang="de-DE" sz="2800" dirty="0" smtClean="0"/>
              <a:t> </a:t>
            </a:r>
            <a:r>
              <a:rPr lang="de-DE" sz="2800" dirty="0"/>
              <a:t>Q</a:t>
            </a:r>
            <a:r>
              <a:rPr lang="de-DE" sz="2800" dirty="0" smtClean="0"/>
              <a:t>uality </a:t>
            </a:r>
            <a:r>
              <a:rPr lang="de-DE" sz="2800" dirty="0" err="1" smtClean="0"/>
              <a:t>of</a:t>
            </a:r>
            <a:r>
              <a:rPr lang="de-DE" sz="2800" dirty="0" smtClean="0"/>
              <a:t> </a:t>
            </a:r>
            <a:r>
              <a:rPr lang="de-DE" sz="2800" dirty="0"/>
              <a:t>E</a:t>
            </a:r>
            <a:r>
              <a:rPr lang="de-DE" sz="2800" dirty="0" smtClean="0"/>
              <a:t>xperiments</a:t>
            </a:r>
          </a:p>
          <a:p>
            <a:pPr marL="457200" indent="-457200">
              <a:spcAft>
                <a:spcPts val="1200"/>
              </a:spcAft>
              <a:buFont typeface="Courier New" pitchFamily="49" charset="0"/>
              <a:buChar char="o"/>
            </a:pPr>
            <a:r>
              <a:rPr lang="de-DE" sz="2800" dirty="0" err="1" smtClean="0"/>
              <a:t>Spatial</a:t>
            </a:r>
            <a:r>
              <a:rPr lang="de-DE" sz="2800" dirty="0" smtClean="0"/>
              <a:t> </a:t>
            </a:r>
            <a:r>
              <a:rPr lang="de-DE" sz="2800" dirty="0" err="1"/>
              <a:t>S</a:t>
            </a:r>
            <a:r>
              <a:rPr lang="de-DE" sz="2800" dirty="0" err="1" smtClean="0"/>
              <a:t>cales</a:t>
            </a:r>
            <a:endParaRPr lang="de-DE" sz="2800" dirty="0" smtClean="0"/>
          </a:p>
          <a:p>
            <a:pPr marL="457200" indent="-457200">
              <a:spcAft>
                <a:spcPts val="1200"/>
              </a:spcAft>
              <a:buFont typeface="Courier New" pitchFamily="49" charset="0"/>
              <a:buChar char="o"/>
            </a:pPr>
            <a:r>
              <a:rPr lang="de-DE" sz="2800" dirty="0" smtClean="0"/>
              <a:t>Temporal </a:t>
            </a:r>
            <a:r>
              <a:rPr lang="de-DE" sz="2800" dirty="0" err="1"/>
              <a:t>S</a:t>
            </a:r>
            <a:r>
              <a:rPr lang="de-DE" sz="2800" dirty="0" err="1" smtClean="0"/>
              <a:t>cales</a:t>
            </a:r>
            <a:endParaRPr lang="de-DE" sz="2800" dirty="0" smtClean="0"/>
          </a:p>
          <a:p>
            <a:pPr marL="457200" indent="-457200">
              <a:spcAft>
                <a:spcPts val="1200"/>
              </a:spcAft>
              <a:buFont typeface="Courier New" pitchFamily="49" charset="0"/>
              <a:buChar char="o"/>
            </a:pPr>
            <a:r>
              <a:rPr lang="de-DE" sz="2800" dirty="0" smtClean="0"/>
              <a:t>Bio-</a:t>
            </a:r>
            <a:r>
              <a:rPr lang="de-DE" sz="2800" dirty="0" err="1" smtClean="0"/>
              <a:t>ecological</a:t>
            </a:r>
            <a:r>
              <a:rPr lang="de-DE" sz="2800" dirty="0" smtClean="0"/>
              <a:t> </a:t>
            </a:r>
            <a:r>
              <a:rPr lang="de-DE" sz="2800" dirty="0" err="1"/>
              <a:t>S</a:t>
            </a:r>
            <a:r>
              <a:rPr lang="de-DE" sz="2800" dirty="0" err="1" smtClean="0"/>
              <a:t>cales</a:t>
            </a:r>
            <a:endParaRPr lang="de-DE" sz="2800" dirty="0" smtClean="0"/>
          </a:p>
          <a:p>
            <a:pPr marL="457200" indent="-457200">
              <a:spcAft>
                <a:spcPts val="1200"/>
              </a:spcAft>
              <a:buFont typeface="Courier New" pitchFamily="49" charset="0"/>
              <a:buChar char="o"/>
            </a:pPr>
            <a:r>
              <a:rPr lang="de-DE" sz="2800" dirty="0" err="1" smtClean="0"/>
              <a:t>Perspectives</a:t>
            </a:r>
            <a:r>
              <a:rPr lang="en-GB" sz="2800" dirty="0" smtClean="0"/>
              <a:t> for Experimental </a:t>
            </a:r>
            <a:r>
              <a:rPr lang="en-GB" sz="2800" dirty="0"/>
              <a:t>E</a:t>
            </a:r>
            <a:r>
              <a:rPr lang="en-GB" sz="2800" dirty="0" smtClean="0"/>
              <a:t>cology</a:t>
            </a:r>
            <a:endParaRPr lang="de-DE" sz="2800" dirty="0" smtClean="0"/>
          </a:p>
        </p:txBody>
      </p:sp>
    </p:spTree>
    <p:extLst>
      <p:ext uri="{BB962C8B-B14F-4D97-AF65-F5344CB8AC3E}">
        <p14:creationId xmlns:p14="http://schemas.microsoft.com/office/powerpoint/2010/main" val="1698584516"/>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1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906463"/>
            <a:ext cx="32607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181252" name="Text Box 3"/>
          <p:cNvSpPr txBox="1">
            <a:spLocks noChangeArrowheads="1"/>
          </p:cNvSpPr>
          <p:nvPr/>
        </p:nvSpPr>
        <p:spPr bwMode="auto">
          <a:xfrm>
            <a:off x="4727575" y="4175125"/>
            <a:ext cx="3967163"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de-DE" sz="2400">
                <a:latin typeface="Trebuchet MS" pitchFamily="34" charset="0"/>
              </a:rPr>
              <a:t> equidistant neighbours</a:t>
            </a:r>
          </a:p>
          <a:p>
            <a:pPr eaLnBrk="1" hangingPunct="1">
              <a:buFontTx/>
              <a:buChar char="•"/>
            </a:pPr>
            <a:r>
              <a:rPr lang="de-DE" sz="2400">
                <a:latin typeface="Trebuchet MS" pitchFamily="34" charset="0"/>
              </a:rPr>
              <a:t> no cross-similarities</a:t>
            </a:r>
          </a:p>
          <a:p>
            <a:pPr eaLnBrk="1" hangingPunct="1">
              <a:spcBef>
                <a:spcPct val="50000"/>
              </a:spcBef>
            </a:pPr>
            <a:r>
              <a:rPr lang="de-DE" sz="2400">
                <a:latin typeface="Trebuchet MS" pitchFamily="34" charset="0"/>
              </a:rPr>
              <a:t>Good for assessments of</a:t>
            </a:r>
            <a:br>
              <a:rPr lang="de-DE" sz="2400">
                <a:latin typeface="Trebuchet MS" pitchFamily="34" charset="0"/>
              </a:rPr>
            </a:br>
            <a:r>
              <a:rPr lang="de-DE" sz="2400" b="1">
                <a:latin typeface="Trebuchet MS" pitchFamily="34" charset="0"/>
              </a:rPr>
              <a:t>alpha-diversity</a:t>
            </a:r>
            <a:r>
              <a:rPr lang="de-DE" sz="2400">
                <a:latin typeface="Trebuchet MS" pitchFamily="34" charset="0"/>
              </a:rPr>
              <a:t> and </a:t>
            </a:r>
            <a:br>
              <a:rPr lang="de-DE" sz="2400">
                <a:latin typeface="Trebuchet MS" pitchFamily="34" charset="0"/>
              </a:rPr>
            </a:br>
            <a:r>
              <a:rPr lang="de-DE" sz="2400" b="1">
                <a:latin typeface="Trebuchet MS" pitchFamily="34" charset="0"/>
              </a:rPr>
              <a:t>beta-diversity</a:t>
            </a:r>
            <a:r>
              <a:rPr lang="de-DE" sz="2400">
                <a:latin typeface="Trebuchet MS" pitchFamily="34" charset="0"/>
              </a:rPr>
              <a:t> patterns and </a:t>
            </a:r>
            <a:r>
              <a:rPr lang="de-DE" sz="2400" b="1">
                <a:latin typeface="Trebuchet MS" pitchFamily="34" charset="0"/>
              </a:rPr>
              <a:t>gamma-diversity</a:t>
            </a:r>
          </a:p>
        </p:txBody>
      </p:sp>
      <p:sp>
        <p:nvSpPr>
          <p:cNvPr id="92171" name="Rectangle 11"/>
          <p:cNvSpPr>
            <a:spLocks noChangeArrowheads="1"/>
          </p:cNvSpPr>
          <p:nvPr/>
        </p:nvSpPr>
        <p:spPr bwMode="auto">
          <a:xfrm>
            <a:off x="4572000" y="893763"/>
            <a:ext cx="3605213" cy="5819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4" name="Rectangle 12"/>
          <p:cNvSpPr>
            <a:spLocks noChangeArrowheads="1"/>
          </p:cNvSpPr>
          <p:nvPr/>
        </p:nvSpPr>
        <p:spPr bwMode="auto">
          <a:xfrm>
            <a:off x="3563938" y="3463925"/>
            <a:ext cx="552450"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5" name="Rectangle 13"/>
          <p:cNvSpPr>
            <a:spLocks noChangeArrowheads="1"/>
          </p:cNvSpPr>
          <p:nvPr/>
        </p:nvSpPr>
        <p:spPr bwMode="auto">
          <a:xfrm>
            <a:off x="7516813" y="3441700"/>
            <a:ext cx="552450"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2164" name="Group 4"/>
          <p:cNvGrpSpPr>
            <a:grpSpLocks/>
          </p:cNvGrpSpPr>
          <p:nvPr/>
        </p:nvGrpSpPr>
        <p:grpSpPr bwMode="auto">
          <a:xfrm>
            <a:off x="614363" y="1141413"/>
            <a:ext cx="3967162" cy="4822825"/>
            <a:chOff x="317" y="1006"/>
            <a:chExt cx="2499" cy="3038"/>
          </a:xfrm>
        </p:grpSpPr>
        <p:grpSp>
          <p:nvGrpSpPr>
            <p:cNvPr id="181263" name="Group 5"/>
            <p:cNvGrpSpPr>
              <a:grpSpLocks/>
            </p:cNvGrpSpPr>
            <p:nvPr/>
          </p:nvGrpSpPr>
          <p:grpSpPr bwMode="auto">
            <a:xfrm>
              <a:off x="524" y="1006"/>
              <a:ext cx="1818" cy="1703"/>
              <a:chOff x="524" y="1006"/>
              <a:chExt cx="1818" cy="1703"/>
            </a:xfrm>
          </p:grpSpPr>
          <p:pic>
            <p:nvPicPr>
              <p:cNvPr id="1812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 y="1006"/>
                <a:ext cx="1818" cy="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nvGrpSpPr>
              <p:cNvPr id="181266" name="Group 7"/>
              <p:cNvGrpSpPr>
                <a:grpSpLocks/>
              </p:cNvGrpSpPr>
              <p:nvPr/>
            </p:nvGrpSpPr>
            <p:grpSpPr bwMode="auto">
              <a:xfrm>
                <a:off x="910" y="1424"/>
                <a:ext cx="1068" cy="841"/>
                <a:chOff x="1382" y="2113"/>
                <a:chExt cx="1739" cy="1383"/>
              </a:xfrm>
            </p:grpSpPr>
            <p:sp>
              <p:nvSpPr>
                <p:cNvPr id="181267" name="Line 8"/>
                <p:cNvSpPr>
                  <a:spLocks noChangeShapeType="1"/>
                </p:cNvSpPr>
                <p:nvPr/>
              </p:nvSpPr>
              <p:spPr bwMode="auto">
                <a:xfrm>
                  <a:off x="1382" y="2113"/>
                  <a:ext cx="1373" cy="1354"/>
                </a:xfrm>
                <a:prstGeom prst="line">
                  <a:avLst/>
                </a:prstGeom>
                <a:noFill/>
                <a:ln w="63500">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181268" name="Line 9"/>
                <p:cNvSpPr>
                  <a:spLocks noChangeShapeType="1"/>
                </p:cNvSpPr>
                <p:nvPr/>
              </p:nvSpPr>
              <p:spPr bwMode="auto">
                <a:xfrm>
                  <a:off x="3110" y="2113"/>
                  <a:ext cx="11" cy="1383"/>
                </a:xfrm>
                <a:prstGeom prst="line">
                  <a:avLst/>
                </a:prstGeom>
                <a:noFill/>
                <a:ln w="63500">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GB"/>
                </a:p>
              </p:txBody>
            </p:sp>
          </p:grpSp>
        </p:grpSp>
        <p:sp>
          <p:nvSpPr>
            <p:cNvPr id="181264" name="Text Box 10"/>
            <p:cNvSpPr txBox="1">
              <a:spLocks noChangeArrowheads="1"/>
            </p:cNvSpPr>
            <p:nvPr/>
          </p:nvSpPr>
          <p:spPr bwMode="auto">
            <a:xfrm>
              <a:off x="317" y="2721"/>
              <a:ext cx="2499" cy="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de-DE" sz="2400">
                  <a:latin typeface="Trebuchet MS" pitchFamily="34" charset="0"/>
                </a:rPr>
                <a:t> simple approach</a:t>
              </a:r>
            </a:p>
            <a:p>
              <a:pPr eaLnBrk="1" hangingPunct="1">
                <a:buFontTx/>
                <a:buChar char="•"/>
              </a:pPr>
              <a:r>
                <a:rPr lang="de-DE" sz="2400">
                  <a:latin typeface="Trebuchet MS" pitchFamily="34" charset="0"/>
                </a:rPr>
                <a:t> traditional</a:t>
              </a:r>
            </a:p>
            <a:p>
              <a:pPr eaLnBrk="1" hangingPunct="1">
                <a:spcBef>
                  <a:spcPct val="50000"/>
                </a:spcBef>
              </a:pPr>
              <a:r>
                <a:rPr lang="de-DE" sz="2400">
                  <a:latin typeface="Trebuchet MS" pitchFamily="34" charset="0"/>
                </a:rPr>
                <a:t>Good for assessments of </a:t>
              </a:r>
              <a:r>
                <a:rPr lang="de-DE" sz="2400" b="1">
                  <a:latin typeface="Trebuchet MS" pitchFamily="34" charset="0"/>
                </a:rPr>
                <a:t>alpha-diversity </a:t>
              </a:r>
              <a:r>
                <a:rPr lang="de-DE" sz="2400">
                  <a:latin typeface="Trebuchet MS" pitchFamily="34" charset="0"/>
                </a:rPr>
                <a:t>patterns and </a:t>
              </a:r>
              <a:r>
                <a:rPr lang="de-DE" sz="2400" b="1">
                  <a:latin typeface="Trebuchet MS" pitchFamily="34" charset="0"/>
                </a:rPr>
                <a:t>gamma-diversity</a:t>
              </a:r>
            </a:p>
          </p:txBody>
        </p:sp>
      </p:grpSp>
      <p:sp>
        <p:nvSpPr>
          <p:cNvPr id="181259" name="Text Box 20"/>
          <p:cNvSpPr txBox="1">
            <a:spLocks noChangeArrowheads="1"/>
          </p:cNvSpPr>
          <p:nvPr/>
        </p:nvSpPr>
        <p:spPr bwMode="auto">
          <a:xfrm>
            <a:off x="0" y="6016625"/>
            <a:ext cx="477361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400">
                <a:latin typeface="Trebuchet MS" pitchFamily="34" charset="0"/>
              </a:rPr>
              <a:t>Jurasinski G; Beierkuhnlein C (2006) Spatial patterns of biodiversity - Assessing vegetation using hexagonal grids. Proceedings of the Royal Irish Academy 106B, 401-411</a:t>
            </a:r>
            <a:endParaRPr lang="en-US" sz="1400">
              <a:latin typeface="Trebuchet MS" pitchFamily="34" charset="0"/>
            </a:endParaRPr>
          </a:p>
        </p:txBody>
      </p:sp>
      <p:sp>
        <p:nvSpPr>
          <p:cNvPr id="181260" name="Rectangle 21"/>
          <p:cNvSpPr>
            <a:spLocks noChangeArrowheads="1"/>
          </p:cNvSpPr>
          <p:nvPr/>
        </p:nvSpPr>
        <p:spPr bwMode="auto">
          <a:xfrm>
            <a:off x="3633788" y="3429000"/>
            <a:ext cx="331787" cy="4429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1" name="Line 15"/>
          <p:cNvSpPr>
            <a:spLocks noChangeShapeType="1"/>
          </p:cNvSpPr>
          <p:nvPr/>
        </p:nvSpPr>
        <p:spPr bwMode="auto">
          <a:xfrm>
            <a:off x="36513"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8" name="Picture 5" descr="logo-mit-schrift---transp"/>
          <p:cNvPicPr>
            <a:picLocks noChangeAspect="1" noChangeArrowheads="1"/>
          </p:cNvPicPr>
          <p:nvPr/>
        </p:nvPicPr>
        <p:blipFill rotWithShape="1">
          <a:blip r:embed="rId5">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p:nvSpPr>
        <p:spPr bwMode="auto">
          <a:xfrm>
            <a:off x="1905000" y="152400"/>
            <a:ext cx="533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de-DE" sz="3600" i="1" dirty="0" err="1" smtClean="0">
                <a:latin typeface="Trebuchet MS" pitchFamily="34" charset="0"/>
                <a:cs typeface="Arial" charset="0"/>
              </a:rPr>
              <a:t>Distance-Decay</a:t>
            </a:r>
            <a:endParaRPr lang="de-DE" sz="3200" i="1" dirty="0">
              <a:latin typeface="Trebuchet MS" pitchFamily="34" charset="0"/>
              <a:cs typeface="Arial" charset="0"/>
            </a:endParaRPr>
          </a:p>
        </p:txBody>
      </p:sp>
    </p:spTree>
    <p:extLst>
      <p:ext uri="{BB962C8B-B14F-4D97-AF65-F5344CB8AC3E}">
        <p14:creationId xmlns:p14="http://schemas.microsoft.com/office/powerpoint/2010/main" val="312295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92171"/>
                                        </p:tgtEl>
                                      </p:cBhvr>
                                    </p:animEffect>
                                    <p:set>
                                      <p:cBhvr>
                                        <p:cTn id="7" dur="1" fill="hold">
                                          <p:stCondLst>
                                            <p:cond delay="1999"/>
                                          </p:stCondLst>
                                        </p:cTn>
                                        <p:tgtEl>
                                          <p:spTgt spid="9217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nodeType="clickEffect">
                                  <p:stCondLst>
                                    <p:cond delay="0"/>
                                  </p:stCondLst>
                                  <p:childTnLst>
                                    <p:anim calcmode="lin" valueType="num">
                                      <p:cBhvr additive="base">
                                        <p:cTn id="11" dur="500"/>
                                        <p:tgtEl>
                                          <p:spTgt spid="92164"/>
                                        </p:tgtEl>
                                        <p:attrNameLst>
                                          <p:attrName>ppt_x</p:attrName>
                                        </p:attrNameLst>
                                      </p:cBhvr>
                                      <p:tavLst>
                                        <p:tav tm="0">
                                          <p:val>
                                            <p:strVal val="ppt_x"/>
                                          </p:val>
                                        </p:tav>
                                        <p:tav tm="100000">
                                          <p:val>
                                            <p:strVal val="ppt_x"/>
                                          </p:val>
                                        </p:tav>
                                      </p:tavLst>
                                    </p:anim>
                                    <p:anim calcmode="lin" valueType="num">
                                      <p:cBhvr additive="base">
                                        <p:cTn id="12" dur="500"/>
                                        <p:tgtEl>
                                          <p:spTgt spid="92164"/>
                                        </p:tgtEl>
                                        <p:attrNameLst>
                                          <p:attrName>ppt_y</p:attrName>
                                        </p:attrNameLst>
                                      </p:cBhvr>
                                      <p:tavLst>
                                        <p:tav tm="0">
                                          <p:val>
                                            <p:strVal val="ppt_y"/>
                                          </p:val>
                                        </p:tav>
                                        <p:tav tm="100000">
                                          <p:val>
                                            <p:strVal val="1+ppt_h/2"/>
                                          </p:val>
                                        </p:tav>
                                      </p:tavLst>
                                    </p:anim>
                                    <p:set>
                                      <p:cBhvr>
                                        <p:cTn id="13" dur="1" fill="hold">
                                          <p:stCondLst>
                                            <p:cond delay="499"/>
                                          </p:stCondLst>
                                        </p:cTn>
                                        <p:tgtEl>
                                          <p:spTgt spid="92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52331" t="30725" r="2319" b="1449"/>
          <a:stretch/>
        </p:blipFill>
        <p:spPr>
          <a:xfrm>
            <a:off x="4889715" y="831032"/>
            <a:ext cx="4146781" cy="4651513"/>
          </a:xfrm>
          <a:prstGeom prst="rect">
            <a:avLst/>
          </a:prstGeom>
        </p:spPr>
      </p:pic>
      <p:pic>
        <p:nvPicPr>
          <p:cNvPr id="13" name="Grafik 12"/>
          <p:cNvPicPr>
            <a:picLocks noChangeAspect="1"/>
          </p:cNvPicPr>
          <p:nvPr/>
        </p:nvPicPr>
        <p:blipFill rotWithShape="1">
          <a:blip r:embed="rId3">
            <a:extLst>
              <a:ext uri="{28A0092B-C50C-407E-A947-70E740481C1C}">
                <a14:useLocalDpi xmlns:a14="http://schemas.microsoft.com/office/drawing/2010/main" val="0"/>
              </a:ext>
            </a:extLst>
          </a:blip>
          <a:srcRect l="2463" t="30725" r="52669" b="1449"/>
          <a:stretch/>
        </p:blipFill>
        <p:spPr>
          <a:xfrm>
            <a:off x="713337" y="831032"/>
            <a:ext cx="4102697" cy="4651513"/>
          </a:xfrm>
          <a:prstGeom prst="rect">
            <a:avLst/>
          </a:prstGeom>
        </p:spPr>
      </p:pic>
      <p:sp>
        <p:nvSpPr>
          <p:cNvPr id="3" name="Textfeld 2"/>
          <p:cNvSpPr txBox="1"/>
          <p:nvPr/>
        </p:nvSpPr>
        <p:spPr>
          <a:xfrm rot="16200000">
            <a:off x="-1030450" y="2750936"/>
            <a:ext cx="2922257" cy="400110"/>
          </a:xfrm>
          <a:prstGeom prst="rect">
            <a:avLst/>
          </a:prstGeom>
          <a:noFill/>
        </p:spPr>
        <p:txBody>
          <a:bodyPr wrap="square" rtlCol="0">
            <a:spAutoFit/>
          </a:bodyPr>
          <a:lstStyle/>
          <a:p>
            <a:pPr algn="ctr"/>
            <a:r>
              <a:rPr lang="de-DE" sz="2000" b="1" dirty="0" err="1" smtClean="0"/>
              <a:t>Ochiai</a:t>
            </a:r>
            <a:r>
              <a:rPr lang="de-DE" sz="2000" b="1" dirty="0" smtClean="0"/>
              <a:t> </a:t>
            </a:r>
            <a:r>
              <a:rPr lang="de-DE" sz="2000" b="1" dirty="0" err="1" smtClean="0"/>
              <a:t>Similarity</a:t>
            </a:r>
            <a:r>
              <a:rPr lang="de-DE" sz="2000" b="1" dirty="0" smtClean="0"/>
              <a:t> Index</a:t>
            </a:r>
            <a:endParaRPr lang="de-DE" sz="2000" b="1" dirty="0"/>
          </a:p>
        </p:txBody>
      </p:sp>
      <p:sp>
        <p:nvSpPr>
          <p:cNvPr id="14" name="Freeform 8"/>
          <p:cNvSpPr>
            <a:spLocks/>
          </p:cNvSpPr>
          <p:nvPr/>
        </p:nvSpPr>
        <p:spPr bwMode="auto">
          <a:xfrm>
            <a:off x="1189831" y="1155887"/>
            <a:ext cx="3382169" cy="1918152"/>
          </a:xfrm>
          <a:custGeom>
            <a:avLst/>
            <a:gdLst>
              <a:gd name="T0" fmla="*/ 0 w 1688"/>
              <a:gd name="T1" fmla="*/ 0 h 416"/>
              <a:gd name="T2" fmla="*/ 88 w 1688"/>
              <a:gd name="T3" fmla="*/ 232 h 416"/>
              <a:gd name="T4" fmla="*/ 296 w 1688"/>
              <a:gd name="T5" fmla="*/ 336 h 416"/>
              <a:gd name="T6" fmla="*/ 928 w 1688"/>
              <a:gd name="T7" fmla="*/ 400 h 416"/>
              <a:gd name="T8" fmla="*/ 1688 w 1688"/>
              <a:gd name="T9" fmla="*/ 416 h 416"/>
            </a:gdLst>
            <a:ahLst/>
            <a:cxnLst>
              <a:cxn ang="0">
                <a:pos x="T0" y="T1"/>
              </a:cxn>
              <a:cxn ang="0">
                <a:pos x="T2" y="T3"/>
              </a:cxn>
              <a:cxn ang="0">
                <a:pos x="T4" y="T5"/>
              </a:cxn>
              <a:cxn ang="0">
                <a:pos x="T6" y="T7"/>
              </a:cxn>
              <a:cxn ang="0">
                <a:pos x="T8" y="T9"/>
              </a:cxn>
            </a:cxnLst>
            <a:rect l="0" t="0" r="r" b="b"/>
            <a:pathLst>
              <a:path w="1688" h="416">
                <a:moveTo>
                  <a:pt x="0" y="0"/>
                </a:moveTo>
                <a:cubicBezTo>
                  <a:pt x="19" y="88"/>
                  <a:pt x="39" y="176"/>
                  <a:pt x="88" y="232"/>
                </a:cubicBezTo>
                <a:cubicBezTo>
                  <a:pt x="137" y="288"/>
                  <a:pt x="156" y="308"/>
                  <a:pt x="296" y="336"/>
                </a:cubicBezTo>
                <a:cubicBezTo>
                  <a:pt x="436" y="364"/>
                  <a:pt x="696" y="387"/>
                  <a:pt x="928" y="400"/>
                </a:cubicBezTo>
                <a:cubicBezTo>
                  <a:pt x="1160" y="413"/>
                  <a:pt x="1424" y="414"/>
                  <a:pt x="1688" y="416"/>
                </a:cubicBezTo>
              </a:path>
            </a:pathLst>
          </a:custGeom>
          <a:noFill/>
          <a:ln w="44450"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 name="Freeform 8"/>
          <p:cNvSpPr>
            <a:spLocks/>
          </p:cNvSpPr>
          <p:nvPr/>
        </p:nvSpPr>
        <p:spPr bwMode="auto">
          <a:xfrm rot="171324">
            <a:off x="5652120" y="2852946"/>
            <a:ext cx="3334647" cy="1477030"/>
          </a:xfrm>
          <a:custGeom>
            <a:avLst/>
            <a:gdLst>
              <a:gd name="T0" fmla="*/ 1707 w 1707"/>
              <a:gd name="T1" fmla="*/ 652 h 652"/>
              <a:gd name="T2" fmla="*/ 1635 w 1707"/>
              <a:gd name="T3" fmla="*/ 322 h 652"/>
              <a:gd name="T4" fmla="*/ 1341 w 1707"/>
              <a:gd name="T5" fmla="*/ 76 h 652"/>
              <a:gd name="T6" fmla="*/ 760 w 1707"/>
              <a:gd name="T7" fmla="*/ 10 h 652"/>
              <a:gd name="T8" fmla="*/ 0 w 1707"/>
              <a:gd name="T9" fmla="*/ 13 h 652"/>
            </a:gdLst>
            <a:ahLst/>
            <a:cxnLst>
              <a:cxn ang="0">
                <a:pos x="T0" y="T1"/>
              </a:cxn>
              <a:cxn ang="0">
                <a:pos x="T2" y="T3"/>
              </a:cxn>
              <a:cxn ang="0">
                <a:pos x="T4" y="T5"/>
              </a:cxn>
              <a:cxn ang="0">
                <a:pos x="T6" y="T7"/>
              </a:cxn>
              <a:cxn ang="0">
                <a:pos x="T8" y="T9"/>
              </a:cxn>
            </a:cxnLst>
            <a:rect l="0" t="0" r="r" b="b"/>
            <a:pathLst>
              <a:path w="1707" h="652">
                <a:moveTo>
                  <a:pt x="1707" y="652"/>
                </a:moveTo>
                <a:cubicBezTo>
                  <a:pt x="1695" y="598"/>
                  <a:pt x="1696" y="418"/>
                  <a:pt x="1635" y="322"/>
                </a:cubicBezTo>
                <a:cubicBezTo>
                  <a:pt x="1574" y="226"/>
                  <a:pt x="1487" y="128"/>
                  <a:pt x="1341" y="76"/>
                </a:cubicBezTo>
                <a:cubicBezTo>
                  <a:pt x="1195" y="24"/>
                  <a:pt x="983" y="20"/>
                  <a:pt x="760" y="10"/>
                </a:cubicBezTo>
                <a:cubicBezTo>
                  <a:pt x="537" y="0"/>
                  <a:pt x="264" y="8"/>
                  <a:pt x="0" y="13"/>
                </a:cubicBezTo>
              </a:path>
            </a:pathLst>
          </a:custGeom>
          <a:noFill/>
          <a:ln w="44450"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 name="Text Box 22"/>
          <p:cNvSpPr txBox="1">
            <a:spLocks noChangeArrowheads="1"/>
          </p:cNvSpPr>
          <p:nvPr/>
        </p:nvSpPr>
        <p:spPr bwMode="auto">
          <a:xfrm>
            <a:off x="230624" y="5589240"/>
            <a:ext cx="86618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de-DE" sz="2400" b="1" dirty="0" err="1" smtClean="0">
                <a:latin typeface="Trebuchet MS" pitchFamily="34" charset="0"/>
              </a:rPr>
              <a:t>Autocorrelation</a:t>
            </a:r>
            <a:r>
              <a:rPr lang="de-DE" sz="2400" dirty="0" smtClean="0">
                <a:latin typeface="Trebuchet MS" pitchFamily="34" charset="0"/>
              </a:rPr>
              <a:t> (e.g. </a:t>
            </a:r>
            <a:r>
              <a:rPr lang="de-DE" sz="2400" dirty="0" err="1" smtClean="0">
                <a:latin typeface="Trebuchet MS" pitchFamily="34" charset="0"/>
              </a:rPr>
              <a:t>nugget</a:t>
            </a:r>
            <a:r>
              <a:rPr lang="de-DE" sz="2400" dirty="0" smtClean="0">
                <a:latin typeface="Trebuchet MS" pitchFamily="34" charset="0"/>
              </a:rPr>
              <a:t> </a:t>
            </a:r>
            <a:r>
              <a:rPr lang="de-DE" sz="2400" dirty="0" err="1" smtClean="0">
                <a:latin typeface="Trebuchet MS" pitchFamily="34" charset="0"/>
              </a:rPr>
              <a:t>effect</a:t>
            </a:r>
            <a:r>
              <a:rPr lang="de-DE" sz="2400" dirty="0" smtClean="0">
                <a:latin typeface="Trebuchet MS" pitchFamily="34" charset="0"/>
              </a:rPr>
              <a:t>) </a:t>
            </a:r>
            <a:r>
              <a:rPr lang="de-DE" sz="2400" dirty="0" err="1" smtClean="0">
                <a:latin typeface="Trebuchet MS" pitchFamily="34" charset="0"/>
              </a:rPr>
              <a:t>and</a:t>
            </a:r>
            <a:r>
              <a:rPr lang="de-DE" sz="2400" dirty="0" smtClean="0">
                <a:latin typeface="Trebuchet MS" pitchFamily="34" charset="0"/>
              </a:rPr>
              <a:t> </a:t>
            </a:r>
            <a:r>
              <a:rPr lang="de-DE" sz="2400" b="1" dirty="0" smtClean="0">
                <a:latin typeface="Trebuchet MS" pitchFamily="34" charset="0"/>
              </a:rPr>
              <a:t>non-</a:t>
            </a:r>
            <a:r>
              <a:rPr lang="de-DE" sz="2400" b="1" dirty="0" err="1" smtClean="0">
                <a:latin typeface="Trebuchet MS" pitchFamily="34" charset="0"/>
              </a:rPr>
              <a:t>comparability</a:t>
            </a:r>
            <a:r>
              <a:rPr lang="de-DE" sz="2400" b="1" dirty="0" smtClean="0">
                <a:latin typeface="Trebuchet MS" pitchFamily="34" charset="0"/>
              </a:rPr>
              <a:t> </a:t>
            </a:r>
            <a:r>
              <a:rPr lang="de-DE" sz="2400" dirty="0" smtClean="0">
                <a:latin typeface="Trebuchet MS" pitchFamily="34" charset="0"/>
              </a:rPr>
              <a:t>(</a:t>
            </a:r>
            <a:r>
              <a:rPr lang="de-DE" sz="2400" dirty="0" err="1" smtClean="0">
                <a:latin typeface="Trebuchet MS" pitchFamily="34" charset="0"/>
              </a:rPr>
              <a:t>transition</a:t>
            </a:r>
            <a:r>
              <a:rPr lang="de-DE" sz="2400" dirty="0" smtClean="0">
                <a:latin typeface="Trebuchet MS" pitchFamily="34" charset="0"/>
              </a:rPr>
              <a:t> </a:t>
            </a:r>
            <a:r>
              <a:rPr lang="de-DE" sz="2400" dirty="0" err="1" smtClean="0">
                <a:latin typeface="Trebuchet MS" pitchFamily="34" charset="0"/>
              </a:rPr>
              <a:t>zones</a:t>
            </a:r>
            <a:r>
              <a:rPr lang="de-DE" sz="2400" dirty="0" smtClean="0">
                <a:latin typeface="Trebuchet MS" pitchFamily="34" charset="0"/>
              </a:rPr>
              <a:t>) must </a:t>
            </a:r>
            <a:r>
              <a:rPr lang="de-DE" sz="2400" dirty="0" err="1" smtClean="0">
                <a:latin typeface="Trebuchet MS" pitchFamily="34" charset="0"/>
              </a:rPr>
              <a:t>be</a:t>
            </a:r>
            <a:r>
              <a:rPr lang="de-DE" sz="2400" dirty="0" smtClean="0">
                <a:latin typeface="Trebuchet MS" pitchFamily="34" charset="0"/>
              </a:rPr>
              <a:t> </a:t>
            </a:r>
            <a:r>
              <a:rPr lang="de-DE" sz="2400" dirty="0" err="1" smtClean="0">
                <a:latin typeface="Trebuchet MS" pitchFamily="34" charset="0"/>
              </a:rPr>
              <a:t>avoided</a:t>
            </a:r>
            <a:r>
              <a:rPr lang="de-DE" sz="2400" dirty="0" smtClean="0">
                <a:latin typeface="Trebuchet MS" pitchFamily="34" charset="0"/>
              </a:rPr>
              <a:t> </a:t>
            </a:r>
            <a:r>
              <a:rPr lang="de-DE" sz="2400" dirty="0" err="1" smtClean="0">
                <a:latin typeface="Trebuchet MS" pitchFamily="34" charset="0"/>
              </a:rPr>
              <a:t>right</a:t>
            </a:r>
            <a:r>
              <a:rPr lang="de-DE" sz="2400" dirty="0" smtClean="0">
                <a:latin typeface="Trebuchet MS" pitchFamily="34" charset="0"/>
              </a:rPr>
              <a:t> </a:t>
            </a:r>
            <a:r>
              <a:rPr lang="de-DE" sz="2400" dirty="0" err="1" smtClean="0">
                <a:latin typeface="Trebuchet MS" pitchFamily="34" charset="0"/>
              </a:rPr>
              <a:t>from</a:t>
            </a:r>
            <a:r>
              <a:rPr lang="de-DE" sz="2400" dirty="0" smtClean="0">
                <a:latin typeface="Trebuchet MS" pitchFamily="34" charset="0"/>
              </a:rPr>
              <a:t> </a:t>
            </a:r>
            <a:r>
              <a:rPr lang="de-DE" sz="2400" dirty="0" err="1" smtClean="0">
                <a:latin typeface="Trebuchet MS" pitchFamily="34" charset="0"/>
              </a:rPr>
              <a:t>the</a:t>
            </a:r>
            <a:r>
              <a:rPr lang="de-DE" sz="2400" dirty="0" smtClean="0">
                <a:latin typeface="Trebuchet MS" pitchFamily="34" charset="0"/>
              </a:rPr>
              <a:t> </a:t>
            </a:r>
            <a:r>
              <a:rPr lang="de-DE" sz="2400" dirty="0" err="1" smtClean="0">
                <a:latin typeface="Trebuchet MS" pitchFamily="34" charset="0"/>
              </a:rPr>
              <a:t>start</a:t>
            </a:r>
            <a:r>
              <a:rPr lang="de-DE" sz="2400" dirty="0" smtClean="0">
                <a:latin typeface="Trebuchet MS" pitchFamily="34" charset="0"/>
              </a:rPr>
              <a:t> </a:t>
            </a:r>
            <a:r>
              <a:rPr lang="de-DE" sz="2400" dirty="0" err="1" smtClean="0">
                <a:latin typeface="Trebuchet MS" pitchFamily="34" charset="0"/>
              </a:rPr>
              <a:t>when</a:t>
            </a:r>
            <a:r>
              <a:rPr lang="de-DE" sz="2400" dirty="0" smtClean="0">
                <a:latin typeface="Trebuchet MS" pitchFamily="34" charset="0"/>
              </a:rPr>
              <a:t> </a:t>
            </a:r>
            <a:r>
              <a:rPr lang="de-DE" sz="2400" dirty="0" err="1" smtClean="0">
                <a:latin typeface="Trebuchet MS" pitchFamily="34" charset="0"/>
              </a:rPr>
              <a:t>designing</a:t>
            </a:r>
            <a:r>
              <a:rPr lang="de-DE" sz="2400" dirty="0" smtClean="0">
                <a:latin typeface="Trebuchet MS" pitchFamily="34" charset="0"/>
              </a:rPr>
              <a:t> </a:t>
            </a:r>
            <a:r>
              <a:rPr lang="de-DE" sz="2400" dirty="0" err="1" smtClean="0">
                <a:latin typeface="Trebuchet MS" pitchFamily="34" charset="0"/>
              </a:rPr>
              <a:t>replications</a:t>
            </a:r>
            <a:r>
              <a:rPr lang="de-DE" sz="2400" dirty="0" smtClean="0">
                <a:latin typeface="Trebuchet MS" pitchFamily="34" charset="0"/>
              </a:rPr>
              <a:t> </a:t>
            </a:r>
            <a:r>
              <a:rPr lang="de-DE" sz="2400" dirty="0" err="1" smtClean="0">
                <a:latin typeface="Trebuchet MS" pitchFamily="34" charset="0"/>
              </a:rPr>
              <a:t>for</a:t>
            </a:r>
            <a:r>
              <a:rPr lang="de-DE" sz="2400" dirty="0" smtClean="0">
                <a:latin typeface="Trebuchet MS" pitchFamily="34" charset="0"/>
              </a:rPr>
              <a:t> </a:t>
            </a:r>
            <a:r>
              <a:rPr lang="de-DE" sz="2400" dirty="0" err="1" smtClean="0">
                <a:latin typeface="Trebuchet MS" pitchFamily="34" charset="0"/>
              </a:rPr>
              <a:t>field</a:t>
            </a:r>
            <a:r>
              <a:rPr lang="de-DE" sz="2400" dirty="0" smtClean="0">
                <a:latin typeface="Trebuchet MS" pitchFamily="34" charset="0"/>
              </a:rPr>
              <a:t> </a:t>
            </a:r>
            <a:r>
              <a:rPr lang="de-DE" sz="2400" dirty="0" err="1" smtClean="0">
                <a:latin typeface="Trebuchet MS" pitchFamily="34" charset="0"/>
              </a:rPr>
              <a:t>experiments</a:t>
            </a:r>
            <a:r>
              <a:rPr lang="de-DE" sz="2400" dirty="0" smtClean="0">
                <a:latin typeface="Trebuchet MS" pitchFamily="34" charset="0"/>
              </a:rPr>
              <a:t>.</a:t>
            </a:r>
            <a:endParaRPr lang="de-DE" sz="2400" dirty="0">
              <a:latin typeface="Trebuchet MS" pitchFamily="34" charset="0"/>
            </a:endParaRPr>
          </a:p>
        </p:txBody>
      </p:sp>
      <p:sp>
        <p:nvSpPr>
          <p:cNvPr id="4" name="Textfeld 3"/>
          <p:cNvSpPr txBox="1"/>
          <p:nvPr/>
        </p:nvSpPr>
        <p:spPr>
          <a:xfrm>
            <a:off x="2375756" y="5018255"/>
            <a:ext cx="1120925" cy="288000"/>
          </a:xfrm>
          <a:prstGeom prst="rect">
            <a:avLst/>
          </a:prstGeom>
          <a:solidFill>
            <a:schemeClr val="bg1"/>
          </a:solidFill>
        </p:spPr>
        <p:txBody>
          <a:bodyPr wrap="square" rtlCol="0" anchor="ctr">
            <a:spAutoFit/>
          </a:bodyPr>
          <a:lstStyle/>
          <a:p>
            <a:pPr algn="ctr"/>
            <a:r>
              <a:rPr lang="de-DE" sz="1600" b="1" dirty="0" err="1" smtClean="0"/>
              <a:t>Distance</a:t>
            </a:r>
            <a:endParaRPr lang="de-DE" sz="1600" b="1" dirty="0"/>
          </a:p>
        </p:txBody>
      </p:sp>
      <p:sp>
        <p:nvSpPr>
          <p:cNvPr id="21" name="Textfeld 20"/>
          <p:cNvSpPr txBox="1"/>
          <p:nvPr/>
        </p:nvSpPr>
        <p:spPr>
          <a:xfrm>
            <a:off x="6547419" y="4992978"/>
            <a:ext cx="1120925" cy="338554"/>
          </a:xfrm>
          <a:prstGeom prst="rect">
            <a:avLst/>
          </a:prstGeom>
          <a:solidFill>
            <a:schemeClr val="bg1"/>
          </a:solidFill>
        </p:spPr>
        <p:txBody>
          <a:bodyPr wrap="square" rtlCol="0" anchor="ctr">
            <a:spAutoFit/>
          </a:bodyPr>
          <a:lstStyle/>
          <a:p>
            <a:pPr algn="ctr"/>
            <a:r>
              <a:rPr lang="de-DE" sz="1600" b="1" dirty="0" err="1" smtClean="0"/>
              <a:t>Distance</a:t>
            </a:r>
            <a:r>
              <a:rPr lang="de-DE" sz="1600" b="1" dirty="0" smtClean="0"/>
              <a:t> </a:t>
            </a:r>
            <a:endParaRPr lang="de-DE" sz="1600" b="1" dirty="0"/>
          </a:p>
        </p:txBody>
      </p:sp>
      <p:sp>
        <p:nvSpPr>
          <p:cNvPr id="18"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22" name="Picture 5" descr="logo-mit-schrift---transp"/>
          <p:cNvPicPr>
            <a:picLocks noChangeAspect="1" noChangeArrowheads="1"/>
          </p:cNvPicPr>
          <p:nvPr/>
        </p:nvPicPr>
        <p:blipFill rotWithShape="1">
          <a:blip r:embed="rId4">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
          <p:cNvSpPr txBox="1">
            <a:spLocks noChangeArrowheads="1"/>
          </p:cNvSpPr>
          <p:nvPr/>
        </p:nvSpPr>
        <p:spPr bwMode="auto">
          <a:xfrm>
            <a:off x="1905000" y="152400"/>
            <a:ext cx="533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de-DE" sz="3600" i="1" dirty="0" err="1" smtClean="0">
                <a:latin typeface="Trebuchet MS" pitchFamily="34" charset="0"/>
                <a:cs typeface="Arial" charset="0"/>
              </a:rPr>
              <a:t>Distance-Decay</a:t>
            </a:r>
            <a:endParaRPr lang="de-DE" sz="3200" i="1" dirty="0">
              <a:latin typeface="Trebuchet MS" pitchFamily="34" charset="0"/>
              <a:cs typeface="Arial" charset="0"/>
            </a:endParaRPr>
          </a:p>
        </p:txBody>
      </p:sp>
      <p:sp>
        <p:nvSpPr>
          <p:cNvPr id="5" name="Textfeld 4"/>
          <p:cNvSpPr txBox="1"/>
          <p:nvPr/>
        </p:nvSpPr>
        <p:spPr>
          <a:xfrm>
            <a:off x="1547664" y="3735644"/>
            <a:ext cx="3088880" cy="830997"/>
          </a:xfrm>
          <a:prstGeom prst="rect">
            <a:avLst/>
          </a:prstGeom>
          <a:noFill/>
        </p:spPr>
        <p:txBody>
          <a:bodyPr wrap="square" rtlCol="0">
            <a:spAutoFit/>
          </a:bodyPr>
          <a:lstStyle/>
          <a:p>
            <a:r>
              <a:rPr lang="de-DE" sz="2400" dirty="0" err="1" smtClean="0"/>
              <a:t>Identify</a:t>
            </a:r>
            <a:r>
              <a:rPr lang="de-DE" sz="2400" dirty="0" smtClean="0"/>
              <a:t> </a:t>
            </a:r>
            <a:r>
              <a:rPr lang="de-DE" sz="2400" dirty="0" err="1" smtClean="0"/>
              <a:t>minimum</a:t>
            </a:r>
            <a:r>
              <a:rPr lang="de-DE" sz="2400" dirty="0" smtClean="0"/>
              <a:t> </a:t>
            </a:r>
            <a:r>
              <a:rPr lang="de-DE" sz="2400" dirty="0" err="1" smtClean="0"/>
              <a:t>distance</a:t>
            </a:r>
            <a:r>
              <a:rPr lang="de-DE" sz="2400" dirty="0" smtClean="0"/>
              <a:t> </a:t>
            </a:r>
            <a:r>
              <a:rPr lang="de-DE" sz="2400" dirty="0" err="1" smtClean="0"/>
              <a:t>between</a:t>
            </a:r>
            <a:r>
              <a:rPr lang="de-DE" sz="2400" dirty="0" smtClean="0"/>
              <a:t> </a:t>
            </a:r>
            <a:r>
              <a:rPr lang="de-DE" sz="2400" dirty="0" err="1" smtClean="0"/>
              <a:t>plots</a:t>
            </a:r>
            <a:endParaRPr lang="en-GB" sz="2400" dirty="0"/>
          </a:p>
        </p:txBody>
      </p:sp>
      <p:sp>
        <p:nvSpPr>
          <p:cNvPr id="8" name="Pfeil nach unten 7"/>
          <p:cNvSpPr/>
          <p:nvPr/>
        </p:nvSpPr>
        <p:spPr>
          <a:xfrm>
            <a:off x="1259632" y="3890169"/>
            <a:ext cx="290736" cy="521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feld 23"/>
          <p:cNvSpPr txBox="1"/>
          <p:nvPr/>
        </p:nvSpPr>
        <p:spPr>
          <a:xfrm>
            <a:off x="5364088" y="3735644"/>
            <a:ext cx="3088880" cy="830997"/>
          </a:xfrm>
          <a:prstGeom prst="rect">
            <a:avLst/>
          </a:prstGeom>
          <a:noFill/>
        </p:spPr>
        <p:txBody>
          <a:bodyPr wrap="square" rtlCol="0">
            <a:spAutoFit/>
          </a:bodyPr>
          <a:lstStyle/>
          <a:p>
            <a:r>
              <a:rPr lang="de-DE" sz="2400" dirty="0" err="1" smtClean="0"/>
              <a:t>Identify</a:t>
            </a:r>
            <a:r>
              <a:rPr lang="de-DE" sz="2400" dirty="0" smtClean="0"/>
              <a:t> </a:t>
            </a:r>
            <a:r>
              <a:rPr lang="de-DE" sz="2400" dirty="0" err="1" smtClean="0"/>
              <a:t>maximum</a:t>
            </a:r>
            <a:r>
              <a:rPr lang="de-DE" sz="2400" dirty="0" smtClean="0"/>
              <a:t> </a:t>
            </a:r>
            <a:r>
              <a:rPr lang="de-DE" sz="2400" dirty="0" err="1" smtClean="0"/>
              <a:t>distance</a:t>
            </a:r>
            <a:r>
              <a:rPr lang="de-DE" sz="2400" dirty="0" smtClean="0"/>
              <a:t> </a:t>
            </a:r>
            <a:r>
              <a:rPr lang="de-DE" sz="2400" dirty="0" err="1" smtClean="0"/>
              <a:t>between</a:t>
            </a:r>
            <a:r>
              <a:rPr lang="de-DE" sz="2400" dirty="0" smtClean="0"/>
              <a:t> </a:t>
            </a:r>
            <a:r>
              <a:rPr lang="de-DE" sz="2400" dirty="0" err="1" smtClean="0"/>
              <a:t>plots</a:t>
            </a:r>
            <a:endParaRPr lang="en-GB" sz="2400" dirty="0"/>
          </a:p>
        </p:txBody>
      </p:sp>
      <p:sp>
        <p:nvSpPr>
          <p:cNvPr id="25" name="Pfeil nach unten 24"/>
          <p:cNvSpPr/>
          <p:nvPr/>
        </p:nvSpPr>
        <p:spPr>
          <a:xfrm>
            <a:off x="8457728" y="3890169"/>
            <a:ext cx="290736" cy="521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005200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 name="Text Box 20"/>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Autocorrelation</a:t>
            </a:r>
            <a:endParaRPr lang="de-DE" sz="3600" i="1" dirty="0">
              <a:latin typeface="Trebuchet MS" pitchFamily="34" charset="0"/>
              <a:cs typeface="Times New Roman" pitchFamily="18" charset="0"/>
            </a:endParaRPr>
          </a:p>
        </p:txBody>
      </p:sp>
      <p:pic>
        <p:nvPicPr>
          <p:cNvPr id="4" name="Picture 15" descr="biogeo_logo"/>
          <p:cNvPicPr>
            <a:picLocks noChangeAspect="1" noChangeArrowheads="1"/>
          </p:cNvPicPr>
          <p:nvPr/>
        </p:nvPicPr>
        <p:blipFill>
          <a:blip r:embed="rId2">
            <a:extLst>
              <a:ext uri="{28A0092B-C50C-407E-A947-70E740481C1C}">
                <a14:useLocalDpi xmlns:a14="http://schemas.microsoft.com/office/drawing/2010/main" val="0"/>
              </a:ext>
            </a:extLst>
          </a:blip>
          <a:srcRect r="66368"/>
          <a:stretch>
            <a:fillRect/>
          </a:stretch>
        </p:blipFill>
        <p:spPr bwMode="auto">
          <a:xfrm>
            <a:off x="112713" y="74613"/>
            <a:ext cx="7429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a:off x="184721" y="980728"/>
            <a:ext cx="5179367" cy="5693866"/>
          </a:xfrm>
          <a:prstGeom prst="rect">
            <a:avLst/>
          </a:prstGeom>
        </p:spPr>
        <p:txBody>
          <a:bodyPr wrap="square">
            <a:spAutoFit/>
          </a:bodyPr>
          <a:lstStyle/>
          <a:p>
            <a:r>
              <a:rPr lang="en-US" sz="2800" dirty="0" smtClean="0"/>
              <a:t>If </a:t>
            </a:r>
            <a:r>
              <a:rPr lang="en-US" sz="2800" b="1" dirty="0" smtClean="0"/>
              <a:t>space is limited </a:t>
            </a:r>
            <a:r>
              <a:rPr lang="en-US" sz="2800" dirty="0" smtClean="0"/>
              <a:t>(e.g. piece of land available for experiments), and if </a:t>
            </a:r>
            <a:r>
              <a:rPr lang="en-US" sz="2800" b="1" dirty="0" smtClean="0"/>
              <a:t>spatial autocorrelation </a:t>
            </a:r>
            <a:r>
              <a:rPr lang="en-US" sz="2800" dirty="0" smtClean="0"/>
              <a:t>demands for certain </a:t>
            </a:r>
            <a:r>
              <a:rPr lang="en-US" sz="2800" b="1" dirty="0" smtClean="0"/>
              <a:t>spatial distance </a:t>
            </a:r>
            <a:r>
              <a:rPr lang="en-US" sz="2800" dirty="0" smtClean="0"/>
              <a:t>between plots in old growth stands, then the </a:t>
            </a:r>
            <a:r>
              <a:rPr lang="en-US" sz="2800" b="1" dirty="0" smtClean="0"/>
              <a:t>number of replicates</a:t>
            </a:r>
            <a:r>
              <a:rPr lang="en-US" sz="2800" dirty="0" smtClean="0"/>
              <a:t> can be limited below a statistically valid threshold or plot size must be reduced.</a:t>
            </a:r>
          </a:p>
          <a:p>
            <a:endParaRPr lang="en-US" sz="2800" dirty="0"/>
          </a:p>
          <a:p>
            <a:r>
              <a:rPr lang="en-US" sz="2800" dirty="0" smtClean="0"/>
              <a:t>Mostly this is ignored or the decision is </a:t>
            </a:r>
            <a:r>
              <a:rPr lang="en-US" sz="2800" dirty="0" err="1" smtClean="0"/>
              <a:t>implicitely</a:t>
            </a:r>
            <a:r>
              <a:rPr lang="en-US" sz="2800" dirty="0" smtClean="0"/>
              <a:t> made for statistics and not for validity!</a:t>
            </a:r>
            <a:endParaRPr lang="en-US" sz="2800"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659" t="31530" r="28162" b="8395"/>
          <a:stretch/>
        </p:blipFill>
        <p:spPr bwMode="auto">
          <a:xfrm>
            <a:off x="5323892" y="1124744"/>
            <a:ext cx="365038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6351984" y="3589784"/>
            <a:ext cx="288032"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p:cNvSpPr/>
          <p:nvPr/>
        </p:nvSpPr>
        <p:spPr>
          <a:xfrm>
            <a:off x="6830627" y="2805201"/>
            <a:ext cx="288032"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p:cNvSpPr/>
          <p:nvPr/>
        </p:nvSpPr>
        <p:spPr>
          <a:xfrm>
            <a:off x="6749008" y="3340190"/>
            <a:ext cx="288032"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p:cNvSpPr/>
          <p:nvPr/>
        </p:nvSpPr>
        <p:spPr>
          <a:xfrm>
            <a:off x="6652187" y="4371257"/>
            <a:ext cx="288032"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p:cNvSpPr/>
          <p:nvPr/>
        </p:nvSpPr>
        <p:spPr>
          <a:xfrm>
            <a:off x="7740352" y="2708920"/>
            <a:ext cx="288032"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7209454" y="4245361"/>
            <a:ext cx="288032"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eck 12"/>
          <p:cNvSpPr/>
          <p:nvPr/>
        </p:nvSpPr>
        <p:spPr>
          <a:xfrm>
            <a:off x="7235958" y="3120177"/>
            <a:ext cx="28803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13"/>
          <p:cNvSpPr/>
          <p:nvPr/>
        </p:nvSpPr>
        <p:spPr>
          <a:xfrm>
            <a:off x="6199584" y="3093233"/>
            <a:ext cx="28803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p:cNvSpPr/>
          <p:nvPr/>
        </p:nvSpPr>
        <p:spPr>
          <a:xfrm>
            <a:off x="6207968" y="4046579"/>
            <a:ext cx="28803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hteck 15"/>
          <p:cNvSpPr/>
          <p:nvPr/>
        </p:nvSpPr>
        <p:spPr>
          <a:xfrm>
            <a:off x="7406555" y="3595516"/>
            <a:ext cx="28803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eck 16"/>
          <p:cNvSpPr/>
          <p:nvPr/>
        </p:nvSpPr>
        <p:spPr>
          <a:xfrm>
            <a:off x="6901408" y="3857938"/>
            <a:ext cx="28803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hteck 17"/>
          <p:cNvSpPr/>
          <p:nvPr/>
        </p:nvSpPr>
        <p:spPr>
          <a:xfrm>
            <a:off x="7341840" y="2564904"/>
            <a:ext cx="28803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40243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 name="Text Box 20"/>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Autocorrelation</a:t>
            </a:r>
            <a:endParaRPr lang="de-DE" sz="3600" i="1" dirty="0">
              <a:latin typeface="Trebuchet MS" pitchFamily="34" charset="0"/>
              <a:cs typeface="Times New Roman" pitchFamily="18" charset="0"/>
            </a:endParaRPr>
          </a:p>
        </p:txBody>
      </p:sp>
      <p:pic>
        <p:nvPicPr>
          <p:cNvPr id="4" name="Picture 15" descr="biogeo_logo"/>
          <p:cNvPicPr>
            <a:picLocks noChangeAspect="1" noChangeArrowheads="1"/>
          </p:cNvPicPr>
          <p:nvPr/>
        </p:nvPicPr>
        <p:blipFill>
          <a:blip r:embed="rId2">
            <a:extLst>
              <a:ext uri="{28A0092B-C50C-407E-A947-70E740481C1C}">
                <a14:useLocalDpi xmlns:a14="http://schemas.microsoft.com/office/drawing/2010/main" val="0"/>
              </a:ext>
            </a:extLst>
          </a:blip>
          <a:srcRect r="66368"/>
          <a:stretch>
            <a:fillRect/>
          </a:stretch>
        </p:blipFill>
        <p:spPr bwMode="auto">
          <a:xfrm>
            <a:off x="112713" y="74613"/>
            <a:ext cx="7429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a:off x="184721" y="980728"/>
            <a:ext cx="5179367" cy="5693866"/>
          </a:xfrm>
          <a:prstGeom prst="rect">
            <a:avLst/>
          </a:prstGeom>
        </p:spPr>
        <p:txBody>
          <a:bodyPr wrap="square">
            <a:spAutoFit/>
          </a:bodyPr>
          <a:lstStyle/>
          <a:p>
            <a:r>
              <a:rPr lang="en-US" sz="2800" dirty="0" smtClean="0"/>
              <a:t>If </a:t>
            </a:r>
            <a:r>
              <a:rPr lang="en-US" sz="2800" b="1" dirty="0" smtClean="0"/>
              <a:t>space is limited </a:t>
            </a:r>
            <a:r>
              <a:rPr lang="en-US" sz="2800" dirty="0" smtClean="0"/>
              <a:t>(e.g. piece of land available for experiments), and if </a:t>
            </a:r>
            <a:r>
              <a:rPr lang="en-US" sz="2800" b="1" dirty="0" smtClean="0"/>
              <a:t>spatial autocorrelation </a:t>
            </a:r>
            <a:r>
              <a:rPr lang="en-US" sz="2800" dirty="0" smtClean="0"/>
              <a:t>demands for certain </a:t>
            </a:r>
            <a:r>
              <a:rPr lang="en-US" sz="2800" b="1" dirty="0" smtClean="0"/>
              <a:t>spatial distance </a:t>
            </a:r>
            <a:r>
              <a:rPr lang="en-US" sz="2800" dirty="0" smtClean="0"/>
              <a:t>between plots in old growth stands, then the </a:t>
            </a:r>
            <a:r>
              <a:rPr lang="en-US" sz="2800" b="1" dirty="0" smtClean="0"/>
              <a:t>number of replicates</a:t>
            </a:r>
            <a:r>
              <a:rPr lang="en-US" sz="2800" dirty="0" smtClean="0"/>
              <a:t> can be limited below a statistically valid threshold or plot size must be reduced.</a:t>
            </a:r>
          </a:p>
          <a:p>
            <a:endParaRPr lang="en-US" sz="2800" dirty="0"/>
          </a:p>
          <a:p>
            <a:r>
              <a:rPr lang="en-US" sz="2800" dirty="0" smtClean="0"/>
              <a:t>Mostly this is ignored or the decision is </a:t>
            </a:r>
            <a:r>
              <a:rPr lang="en-US" sz="2800" dirty="0" err="1" smtClean="0"/>
              <a:t>implicitely</a:t>
            </a:r>
            <a:r>
              <a:rPr lang="en-US" sz="2800" dirty="0" smtClean="0"/>
              <a:t> made for statistics and not for validity!</a:t>
            </a:r>
            <a:endParaRPr lang="en-US" sz="2800"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659" t="31530" r="28162" b="8395"/>
          <a:stretch/>
        </p:blipFill>
        <p:spPr bwMode="auto">
          <a:xfrm>
            <a:off x="5323892" y="1124744"/>
            <a:ext cx="365038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p:cNvSpPr/>
          <p:nvPr/>
        </p:nvSpPr>
        <p:spPr>
          <a:xfrm>
            <a:off x="6749008" y="3340190"/>
            <a:ext cx="288032"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13"/>
          <p:cNvSpPr/>
          <p:nvPr/>
        </p:nvSpPr>
        <p:spPr>
          <a:xfrm>
            <a:off x="6199584" y="3093233"/>
            <a:ext cx="28803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hteck 15"/>
          <p:cNvSpPr/>
          <p:nvPr/>
        </p:nvSpPr>
        <p:spPr>
          <a:xfrm>
            <a:off x="7406555" y="3595516"/>
            <a:ext cx="28803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hteck 18"/>
          <p:cNvSpPr/>
          <p:nvPr/>
        </p:nvSpPr>
        <p:spPr>
          <a:xfrm>
            <a:off x="6652187" y="4371257"/>
            <a:ext cx="288032"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hteck 19"/>
          <p:cNvSpPr/>
          <p:nvPr/>
        </p:nvSpPr>
        <p:spPr>
          <a:xfrm>
            <a:off x="7740352" y="2708920"/>
            <a:ext cx="288032"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99331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 name="Text Box 20"/>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Autocorrelation</a:t>
            </a:r>
            <a:endParaRPr lang="de-DE" sz="3600" i="1" dirty="0">
              <a:latin typeface="Trebuchet MS" pitchFamily="34" charset="0"/>
              <a:cs typeface="Times New Roman" pitchFamily="18" charset="0"/>
            </a:endParaRPr>
          </a:p>
        </p:txBody>
      </p:sp>
      <p:pic>
        <p:nvPicPr>
          <p:cNvPr id="4" name="Picture 15" descr="biogeo_logo"/>
          <p:cNvPicPr>
            <a:picLocks noChangeAspect="1" noChangeArrowheads="1"/>
          </p:cNvPicPr>
          <p:nvPr/>
        </p:nvPicPr>
        <p:blipFill>
          <a:blip r:embed="rId2">
            <a:extLst>
              <a:ext uri="{28A0092B-C50C-407E-A947-70E740481C1C}">
                <a14:useLocalDpi xmlns:a14="http://schemas.microsoft.com/office/drawing/2010/main" val="0"/>
              </a:ext>
            </a:extLst>
          </a:blip>
          <a:srcRect r="66368"/>
          <a:stretch>
            <a:fillRect/>
          </a:stretch>
        </p:blipFill>
        <p:spPr bwMode="auto">
          <a:xfrm>
            <a:off x="112713" y="74613"/>
            <a:ext cx="7429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a:off x="184721" y="980728"/>
            <a:ext cx="5179367" cy="5693866"/>
          </a:xfrm>
          <a:prstGeom prst="rect">
            <a:avLst/>
          </a:prstGeom>
        </p:spPr>
        <p:txBody>
          <a:bodyPr wrap="square">
            <a:spAutoFit/>
          </a:bodyPr>
          <a:lstStyle/>
          <a:p>
            <a:r>
              <a:rPr lang="en-US" sz="2800" dirty="0" smtClean="0"/>
              <a:t>If </a:t>
            </a:r>
            <a:r>
              <a:rPr lang="en-US" sz="2800" b="1" dirty="0" smtClean="0"/>
              <a:t>space is limited </a:t>
            </a:r>
            <a:r>
              <a:rPr lang="en-US" sz="2800" dirty="0" smtClean="0"/>
              <a:t>(e.g. piece of land available for experiments), and if </a:t>
            </a:r>
            <a:r>
              <a:rPr lang="en-US" sz="2800" b="1" dirty="0" smtClean="0"/>
              <a:t>spatial autocorrelation </a:t>
            </a:r>
            <a:r>
              <a:rPr lang="en-US" sz="2800" dirty="0" smtClean="0"/>
              <a:t>demands for certain </a:t>
            </a:r>
            <a:r>
              <a:rPr lang="en-US" sz="2800" b="1" dirty="0" smtClean="0"/>
              <a:t>spatial distance </a:t>
            </a:r>
            <a:r>
              <a:rPr lang="en-US" sz="2800" dirty="0" smtClean="0"/>
              <a:t>between plots in old growth stands, then the </a:t>
            </a:r>
            <a:r>
              <a:rPr lang="en-US" sz="2800" b="1" dirty="0" smtClean="0"/>
              <a:t>number of replicates</a:t>
            </a:r>
            <a:r>
              <a:rPr lang="en-US" sz="2800" dirty="0" smtClean="0"/>
              <a:t> can be limited below a statistically valid threshold or plot size must be reduced.</a:t>
            </a:r>
          </a:p>
          <a:p>
            <a:endParaRPr lang="en-US" sz="2800" dirty="0"/>
          </a:p>
          <a:p>
            <a:r>
              <a:rPr lang="en-US" sz="2800" dirty="0" smtClean="0"/>
              <a:t>Mostly this is ignored or the decision is </a:t>
            </a:r>
            <a:r>
              <a:rPr lang="en-US" sz="2800" dirty="0" err="1" smtClean="0"/>
              <a:t>implicitely</a:t>
            </a:r>
            <a:r>
              <a:rPr lang="en-US" sz="2800" dirty="0" smtClean="0"/>
              <a:t> made for statistics and not for validity!</a:t>
            </a:r>
            <a:endParaRPr lang="en-US" sz="2800"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659" t="31530" r="28162" b="8395"/>
          <a:stretch/>
        </p:blipFill>
        <p:spPr bwMode="auto">
          <a:xfrm>
            <a:off x="5323892" y="1124744"/>
            <a:ext cx="365038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6351984" y="3733800"/>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p:cNvSpPr/>
          <p:nvPr/>
        </p:nvSpPr>
        <p:spPr>
          <a:xfrm>
            <a:off x="6830627" y="2949217"/>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p:cNvSpPr/>
          <p:nvPr/>
        </p:nvSpPr>
        <p:spPr>
          <a:xfrm>
            <a:off x="6749008" y="3484206"/>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p:cNvSpPr/>
          <p:nvPr/>
        </p:nvSpPr>
        <p:spPr>
          <a:xfrm>
            <a:off x="6652187" y="4515273"/>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p:cNvSpPr/>
          <p:nvPr/>
        </p:nvSpPr>
        <p:spPr>
          <a:xfrm>
            <a:off x="7740352" y="2852936"/>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7209454" y="4389377"/>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eck 12"/>
          <p:cNvSpPr/>
          <p:nvPr/>
        </p:nvSpPr>
        <p:spPr>
          <a:xfrm>
            <a:off x="7235958" y="3264193"/>
            <a:ext cx="144016"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13"/>
          <p:cNvSpPr/>
          <p:nvPr/>
        </p:nvSpPr>
        <p:spPr>
          <a:xfrm>
            <a:off x="6199584" y="3237249"/>
            <a:ext cx="144016"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p:cNvSpPr/>
          <p:nvPr/>
        </p:nvSpPr>
        <p:spPr>
          <a:xfrm>
            <a:off x="6207968" y="4190595"/>
            <a:ext cx="144016"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hteck 15"/>
          <p:cNvSpPr/>
          <p:nvPr/>
        </p:nvSpPr>
        <p:spPr>
          <a:xfrm>
            <a:off x="7406555" y="3739532"/>
            <a:ext cx="144016"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eck 16"/>
          <p:cNvSpPr/>
          <p:nvPr/>
        </p:nvSpPr>
        <p:spPr>
          <a:xfrm>
            <a:off x="6901408" y="4001954"/>
            <a:ext cx="144016"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hteck 17"/>
          <p:cNvSpPr/>
          <p:nvPr/>
        </p:nvSpPr>
        <p:spPr>
          <a:xfrm>
            <a:off x="7341840" y="2708920"/>
            <a:ext cx="144016"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16030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7" name="Text Box 3"/>
          <p:cNvSpPr txBox="1">
            <a:spLocks noChangeArrowheads="1"/>
          </p:cNvSpPr>
          <p:nvPr/>
        </p:nvSpPr>
        <p:spPr bwMode="auto">
          <a:xfrm>
            <a:off x="1187450" y="1754188"/>
            <a:ext cx="6734175"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pPr>
            <a:r>
              <a:rPr lang="de-DE" sz="2400" b="1" dirty="0" err="1">
                <a:latin typeface="Trebuchet MS" pitchFamily="34" charset="0"/>
              </a:rPr>
              <a:t>Heterogenity</a:t>
            </a:r>
            <a:r>
              <a:rPr lang="de-DE" sz="2400" dirty="0">
                <a:latin typeface="Trebuchet MS" pitchFamily="34" charset="0"/>
              </a:rPr>
              <a:t> </a:t>
            </a:r>
            <a:r>
              <a:rPr lang="de-DE" sz="2400" dirty="0" err="1">
                <a:latin typeface="Trebuchet MS" pitchFamily="34" charset="0"/>
              </a:rPr>
              <a:t>is</a:t>
            </a:r>
            <a:r>
              <a:rPr lang="de-DE" sz="2400" dirty="0">
                <a:latin typeface="Trebuchet MS" pitchFamily="34" charset="0"/>
              </a:rPr>
              <a:t> </a:t>
            </a:r>
            <a:r>
              <a:rPr lang="de-DE" sz="2400" dirty="0" err="1" smtClean="0">
                <a:latin typeface="Trebuchet MS" pitchFamily="34" charset="0"/>
              </a:rPr>
              <a:t>related</a:t>
            </a:r>
            <a:r>
              <a:rPr lang="de-DE" sz="2400" dirty="0" smtClean="0">
                <a:latin typeface="Trebuchet MS" pitchFamily="34" charset="0"/>
              </a:rPr>
              <a:t> </a:t>
            </a:r>
            <a:r>
              <a:rPr lang="de-DE" sz="2400" dirty="0" err="1">
                <a:latin typeface="Trebuchet MS" pitchFamily="34" charset="0"/>
              </a:rPr>
              <a:t>to</a:t>
            </a:r>
            <a:r>
              <a:rPr lang="de-DE" sz="2400" dirty="0">
                <a:latin typeface="Trebuchet MS" pitchFamily="34" charset="0"/>
              </a:rPr>
              <a:t> a </a:t>
            </a:r>
            <a:r>
              <a:rPr lang="de-DE" sz="2400" dirty="0" err="1">
                <a:latin typeface="Trebuchet MS" pitchFamily="34" charset="0"/>
              </a:rPr>
              <a:t>specific</a:t>
            </a:r>
            <a:r>
              <a:rPr lang="de-DE" sz="2400" dirty="0">
                <a:latin typeface="Trebuchet MS" pitchFamily="34" charset="0"/>
              </a:rPr>
              <a:t> </a:t>
            </a:r>
            <a:r>
              <a:rPr lang="de-DE" sz="2400" dirty="0" err="1">
                <a:latin typeface="Trebuchet MS" pitchFamily="34" charset="0"/>
              </a:rPr>
              <a:t>dataset</a:t>
            </a:r>
            <a:r>
              <a:rPr lang="de-DE" sz="2400" dirty="0">
                <a:latin typeface="Trebuchet MS" pitchFamily="34" charset="0"/>
              </a:rPr>
              <a:t> (e.g. </a:t>
            </a:r>
            <a:r>
              <a:rPr lang="de-DE" sz="2400" dirty="0" err="1">
                <a:latin typeface="Trebuchet MS" pitchFamily="34" charset="0"/>
              </a:rPr>
              <a:t>area</a:t>
            </a:r>
            <a:r>
              <a:rPr lang="de-DE" sz="2400" dirty="0">
                <a:latin typeface="Trebuchet MS" pitchFamily="34" charset="0"/>
              </a:rPr>
              <a:t>, time). </a:t>
            </a:r>
            <a:r>
              <a:rPr lang="de-DE" sz="2400" dirty="0" err="1">
                <a:latin typeface="Trebuchet MS" pitchFamily="34" charset="0"/>
              </a:rPr>
              <a:t>Considering</a:t>
            </a:r>
            <a:r>
              <a:rPr lang="de-DE" sz="2400" dirty="0">
                <a:latin typeface="Trebuchet MS" pitchFamily="34" charset="0"/>
              </a:rPr>
              <a:t> </a:t>
            </a:r>
            <a:r>
              <a:rPr lang="de-DE" sz="2400" dirty="0" err="1">
                <a:latin typeface="Trebuchet MS" pitchFamily="34" charset="0"/>
              </a:rPr>
              <a:t>this</a:t>
            </a:r>
            <a:r>
              <a:rPr lang="de-DE" sz="2400" dirty="0">
                <a:latin typeface="Trebuchet MS" pitchFamily="34" charset="0"/>
              </a:rPr>
              <a:t> </a:t>
            </a:r>
            <a:r>
              <a:rPr lang="de-DE" sz="2400" dirty="0" err="1">
                <a:latin typeface="Trebuchet MS" pitchFamily="34" charset="0"/>
              </a:rPr>
              <a:t>dataset</a:t>
            </a:r>
            <a:r>
              <a:rPr lang="de-DE" sz="2400" dirty="0">
                <a:latin typeface="Trebuchet MS" pitchFamily="34" charset="0"/>
              </a:rPr>
              <a:t> </a:t>
            </a:r>
            <a:r>
              <a:rPr lang="de-DE" sz="2400" dirty="0" err="1">
                <a:latin typeface="Trebuchet MS" pitchFamily="34" charset="0"/>
              </a:rPr>
              <a:t>as</a:t>
            </a:r>
            <a:r>
              <a:rPr lang="de-DE" sz="2400" dirty="0">
                <a:latin typeface="Trebuchet MS" pitchFamily="34" charset="0"/>
              </a:rPr>
              <a:t> </a:t>
            </a:r>
            <a:r>
              <a:rPr lang="de-DE" sz="2400" dirty="0" err="1">
                <a:latin typeface="Trebuchet MS" pitchFamily="34" charset="0"/>
              </a:rPr>
              <a:t>one</a:t>
            </a:r>
            <a:r>
              <a:rPr lang="de-DE" sz="2400" dirty="0">
                <a:latin typeface="Trebuchet MS" pitchFamily="34" charset="0"/>
              </a:rPr>
              <a:t> </a:t>
            </a:r>
            <a:r>
              <a:rPr lang="de-DE" sz="2400" dirty="0" err="1">
                <a:latin typeface="Trebuchet MS" pitchFamily="34" charset="0"/>
              </a:rPr>
              <a:t>unit</a:t>
            </a:r>
            <a:r>
              <a:rPr lang="de-DE" sz="2400" dirty="0">
                <a:latin typeface="Trebuchet MS" pitchFamily="34" charset="0"/>
              </a:rPr>
              <a:t>, </a:t>
            </a:r>
            <a:r>
              <a:rPr lang="de-DE" sz="2400" dirty="0" err="1">
                <a:latin typeface="Trebuchet MS" pitchFamily="34" charset="0"/>
              </a:rPr>
              <a:t>we</a:t>
            </a:r>
            <a:r>
              <a:rPr lang="de-DE" sz="2400" dirty="0">
                <a:latin typeface="Trebuchet MS" pitchFamily="34" charset="0"/>
              </a:rPr>
              <a:t> </a:t>
            </a:r>
            <a:r>
              <a:rPr lang="de-DE" sz="2400" dirty="0" err="1">
                <a:latin typeface="Trebuchet MS" pitchFamily="34" charset="0"/>
              </a:rPr>
              <a:t>may</a:t>
            </a:r>
            <a:r>
              <a:rPr lang="de-DE" sz="2400" dirty="0">
                <a:latin typeface="Trebuchet MS" pitchFamily="34" charset="0"/>
              </a:rPr>
              <a:t> </a:t>
            </a:r>
            <a:r>
              <a:rPr lang="de-DE" sz="2400" dirty="0" err="1">
                <a:latin typeface="Trebuchet MS" pitchFamily="34" charset="0"/>
              </a:rPr>
              <a:t>analyse</a:t>
            </a:r>
            <a:r>
              <a:rPr lang="de-DE" sz="2400" dirty="0">
                <a:latin typeface="Trebuchet MS" pitchFamily="34" charset="0"/>
              </a:rPr>
              <a:t> </a:t>
            </a:r>
            <a:r>
              <a:rPr lang="de-DE" sz="2400" dirty="0" err="1">
                <a:latin typeface="Trebuchet MS" pitchFamily="34" charset="0"/>
              </a:rPr>
              <a:t>the</a:t>
            </a:r>
            <a:r>
              <a:rPr lang="de-DE" sz="2400" dirty="0">
                <a:latin typeface="Trebuchet MS" pitchFamily="34" charset="0"/>
              </a:rPr>
              <a:t> </a:t>
            </a:r>
            <a:r>
              <a:rPr lang="de-DE" sz="2400" dirty="0" err="1">
                <a:latin typeface="Trebuchet MS" pitchFamily="34" charset="0"/>
              </a:rPr>
              <a:t>variability</a:t>
            </a:r>
            <a:r>
              <a:rPr lang="de-DE" sz="2400" dirty="0">
                <a:latin typeface="Trebuchet MS" pitchFamily="34" charset="0"/>
              </a:rPr>
              <a:t> (</a:t>
            </a:r>
            <a:r>
              <a:rPr lang="de-DE" sz="2400" dirty="0" err="1">
                <a:latin typeface="Trebuchet MS" pitchFamily="34" charset="0"/>
              </a:rPr>
              <a:t>range</a:t>
            </a:r>
            <a:r>
              <a:rPr lang="de-DE" sz="2400" dirty="0">
                <a:latin typeface="Trebuchet MS" pitchFamily="34" charset="0"/>
              </a:rPr>
              <a:t> </a:t>
            </a:r>
            <a:r>
              <a:rPr lang="de-DE" sz="2400" dirty="0" err="1">
                <a:latin typeface="Trebuchet MS" pitchFamily="34" charset="0"/>
              </a:rPr>
              <a:t>of</a:t>
            </a:r>
            <a:r>
              <a:rPr lang="de-DE" sz="2400" dirty="0">
                <a:latin typeface="Trebuchet MS" pitchFamily="34" charset="0"/>
              </a:rPr>
              <a:t> </a:t>
            </a:r>
            <a:r>
              <a:rPr lang="de-DE" sz="2400" dirty="0" err="1">
                <a:latin typeface="Trebuchet MS" pitchFamily="34" charset="0"/>
              </a:rPr>
              <a:t>data</a:t>
            </a:r>
            <a:r>
              <a:rPr lang="de-DE" sz="2400" dirty="0">
                <a:latin typeface="Trebuchet MS" pitchFamily="34" charset="0"/>
              </a:rPr>
              <a:t>) </a:t>
            </a:r>
            <a:r>
              <a:rPr lang="de-DE" sz="2400" dirty="0" err="1">
                <a:latin typeface="Trebuchet MS" pitchFamily="34" charset="0"/>
              </a:rPr>
              <a:t>within</a:t>
            </a:r>
            <a:r>
              <a:rPr lang="de-DE" sz="2400" dirty="0">
                <a:latin typeface="Trebuchet MS" pitchFamily="34" charset="0"/>
              </a:rPr>
              <a:t> </a:t>
            </a:r>
            <a:r>
              <a:rPr lang="de-DE" sz="2400" dirty="0" err="1">
                <a:latin typeface="Trebuchet MS" pitchFamily="34" charset="0"/>
              </a:rPr>
              <a:t>this</a:t>
            </a:r>
            <a:r>
              <a:rPr lang="de-DE" sz="2400" dirty="0">
                <a:latin typeface="Trebuchet MS" pitchFamily="34" charset="0"/>
              </a:rPr>
              <a:t> </a:t>
            </a:r>
            <a:r>
              <a:rPr lang="de-DE" sz="2400" dirty="0" err="1">
                <a:latin typeface="Trebuchet MS" pitchFamily="34" charset="0"/>
              </a:rPr>
              <a:t>unit</a:t>
            </a:r>
            <a:r>
              <a:rPr lang="de-DE" sz="2400" dirty="0">
                <a:latin typeface="Trebuchet MS" pitchFamily="34" charset="0"/>
              </a:rPr>
              <a:t>.</a:t>
            </a:r>
            <a:br>
              <a:rPr lang="de-DE" sz="2400" dirty="0">
                <a:latin typeface="Trebuchet MS" pitchFamily="34" charset="0"/>
              </a:rPr>
            </a:br>
            <a:endParaRPr lang="de-DE" sz="2400" dirty="0">
              <a:latin typeface="Trebuchet MS" pitchFamily="34" charset="0"/>
            </a:endParaRPr>
          </a:p>
          <a:p>
            <a:pPr>
              <a:spcBef>
                <a:spcPct val="50000"/>
              </a:spcBef>
            </a:pPr>
            <a:r>
              <a:rPr lang="de-DE" sz="2400" dirty="0" err="1">
                <a:latin typeface="Trebuchet MS" pitchFamily="34" charset="0"/>
              </a:rPr>
              <a:t>Scales</a:t>
            </a:r>
            <a:r>
              <a:rPr lang="de-DE" sz="2400" dirty="0">
                <a:latin typeface="Trebuchet MS" pitchFamily="34" charset="0"/>
              </a:rPr>
              <a:t> </a:t>
            </a:r>
            <a:r>
              <a:rPr lang="de-DE" sz="2400" dirty="0" err="1">
                <a:latin typeface="Trebuchet MS" pitchFamily="34" charset="0"/>
              </a:rPr>
              <a:t>differ</a:t>
            </a:r>
            <a:r>
              <a:rPr lang="de-DE" sz="2400" dirty="0">
                <a:latin typeface="Trebuchet MS" pitchFamily="34" charset="0"/>
              </a:rPr>
              <a:t>. </a:t>
            </a:r>
            <a:r>
              <a:rPr lang="de-DE" sz="2400" dirty="0" err="1">
                <a:latin typeface="Trebuchet MS" pitchFamily="34" charset="0"/>
              </a:rPr>
              <a:t>We</a:t>
            </a:r>
            <a:r>
              <a:rPr lang="de-DE" sz="2400" dirty="0">
                <a:latin typeface="Trebuchet MS" pitchFamily="34" charset="0"/>
              </a:rPr>
              <a:t> </a:t>
            </a:r>
            <a:r>
              <a:rPr lang="de-DE" sz="2400" dirty="0" err="1">
                <a:latin typeface="Trebuchet MS" pitchFamily="34" charset="0"/>
              </a:rPr>
              <a:t>may</a:t>
            </a:r>
            <a:r>
              <a:rPr lang="de-DE" sz="2400" dirty="0">
                <a:latin typeface="Trebuchet MS" pitchFamily="34" charset="0"/>
              </a:rPr>
              <a:t> </a:t>
            </a:r>
            <a:r>
              <a:rPr lang="de-DE" sz="2400" dirty="0" err="1">
                <a:latin typeface="Trebuchet MS" pitchFamily="34" charset="0"/>
              </a:rPr>
              <a:t>relate</a:t>
            </a:r>
            <a:r>
              <a:rPr lang="de-DE" sz="2400" dirty="0">
                <a:latin typeface="Trebuchet MS" pitchFamily="34" charset="0"/>
              </a:rPr>
              <a:t> </a:t>
            </a:r>
            <a:r>
              <a:rPr lang="de-DE" sz="2400" dirty="0" err="1">
                <a:latin typeface="Trebuchet MS" pitchFamily="34" charset="0"/>
              </a:rPr>
              <a:t>heterogeneity</a:t>
            </a:r>
            <a:r>
              <a:rPr lang="de-DE" sz="2400" dirty="0">
                <a:latin typeface="Trebuchet MS" pitchFamily="34" charset="0"/>
              </a:rPr>
              <a:t> </a:t>
            </a:r>
            <a:r>
              <a:rPr lang="de-DE" sz="2400" dirty="0" err="1">
                <a:latin typeface="Trebuchet MS" pitchFamily="34" charset="0"/>
              </a:rPr>
              <a:t>to</a:t>
            </a:r>
            <a:r>
              <a:rPr lang="de-DE" sz="2400" dirty="0">
                <a:latin typeface="Trebuchet MS" pitchFamily="34" charset="0"/>
              </a:rPr>
              <a:t> </a:t>
            </a:r>
          </a:p>
          <a:p>
            <a:pPr>
              <a:spcBef>
                <a:spcPct val="50000"/>
              </a:spcBef>
              <a:buFontTx/>
              <a:buAutoNum type="alphaLcParenR"/>
            </a:pPr>
            <a:r>
              <a:rPr lang="de-DE" sz="2400" dirty="0" err="1">
                <a:latin typeface="Trebuchet MS" pitchFamily="34" charset="0"/>
              </a:rPr>
              <a:t>one</a:t>
            </a:r>
            <a:r>
              <a:rPr lang="de-DE" sz="2400" dirty="0">
                <a:latin typeface="Trebuchet MS" pitchFamily="34" charset="0"/>
              </a:rPr>
              <a:t> </a:t>
            </a:r>
            <a:r>
              <a:rPr lang="de-DE" sz="2400" b="1" dirty="0" err="1">
                <a:latin typeface="Trebuchet MS" pitchFamily="34" charset="0"/>
              </a:rPr>
              <a:t>specific</a:t>
            </a:r>
            <a:r>
              <a:rPr lang="de-DE" sz="2400" b="1" dirty="0">
                <a:latin typeface="Trebuchet MS" pitchFamily="34" charset="0"/>
              </a:rPr>
              <a:t> </a:t>
            </a:r>
            <a:r>
              <a:rPr lang="de-DE" sz="2400" b="1" dirty="0" err="1">
                <a:latin typeface="Trebuchet MS" pitchFamily="34" charset="0"/>
              </a:rPr>
              <a:t>plot</a:t>
            </a:r>
            <a:endParaRPr lang="de-DE" sz="2400" dirty="0">
              <a:latin typeface="Trebuchet MS" pitchFamily="34" charset="0"/>
            </a:endParaRPr>
          </a:p>
          <a:p>
            <a:pPr>
              <a:spcBef>
                <a:spcPct val="50000"/>
              </a:spcBef>
              <a:buFontTx/>
              <a:buAutoNum type="alphaLcParenR"/>
            </a:pPr>
            <a:r>
              <a:rPr lang="de-DE" sz="2400" dirty="0" err="1">
                <a:latin typeface="Trebuchet MS" pitchFamily="34" charset="0"/>
              </a:rPr>
              <a:t>one</a:t>
            </a:r>
            <a:r>
              <a:rPr lang="de-DE" sz="2400" dirty="0">
                <a:latin typeface="Trebuchet MS" pitchFamily="34" charset="0"/>
              </a:rPr>
              <a:t>  </a:t>
            </a:r>
            <a:r>
              <a:rPr lang="de-DE" sz="2400" b="1" dirty="0" err="1">
                <a:latin typeface="Trebuchet MS" pitchFamily="34" charset="0"/>
              </a:rPr>
              <a:t>area</a:t>
            </a:r>
            <a:r>
              <a:rPr lang="de-DE" sz="2400" b="1" dirty="0">
                <a:latin typeface="Trebuchet MS" pitchFamily="34" charset="0"/>
              </a:rPr>
              <a:t> </a:t>
            </a:r>
            <a:r>
              <a:rPr lang="de-DE" sz="2400" b="1" dirty="0" err="1">
                <a:latin typeface="Trebuchet MS" pitchFamily="34" charset="0"/>
              </a:rPr>
              <a:t>of</a:t>
            </a:r>
            <a:r>
              <a:rPr lang="de-DE" sz="2400" b="1" dirty="0">
                <a:latin typeface="Trebuchet MS" pitchFamily="34" charset="0"/>
              </a:rPr>
              <a:t> </a:t>
            </a:r>
            <a:r>
              <a:rPr lang="de-DE" sz="2400" b="1" dirty="0" err="1">
                <a:latin typeface="Trebuchet MS" pitchFamily="34" charset="0"/>
              </a:rPr>
              <a:t>investigation</a:t>
            </a:r>
            <a:r>
              <a:rPr lang="de-DE" sz="2400" dirty="0">
                <a:latin typeface="Trebuchet MS" pitchFamily="34" charset="0"/>
              </a:rPr>
              <a:t>.</a:t>
            </a:r>
          </a:p>
        </p:txBody>
      </p:sp>
      <p:sp>
        <p:nvSpPr>
          <p:cNvPr id="5" name="Text Box 20"/>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a:latin typeface="Trebuchet MS" pitchFamily="34" charset="0"/>
                <a:cs typeface="Times New Roman" pitchFamily="18" charset="0"/>
              </a:rPr>
              <a:t>Heterogeneity</a:t>
            </a:r>
            <a:endParaRPr lang="de-DE" sz="3600" i="1" dirty="0">
              <a:latin typeface="Trebuchet MS" pitchFamily="34" charset="0"/>
              <a:cs typeface="Times New Roman" pitchFamily="18" charset="0"/>
            </a:endParaRPr>
          </a:p>
        </p:txBody>
      </p:sp>
      <p:sp>
        <p:nvSpPr>
          <p:cNvPr id="6"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7"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8268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 name="Text Box 20"/>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Patterns</a:t>
            </a:r>
            <a:endParaRPr lang="de-DE" sz="3600" i="1" dirty="0">
              <a:latin typeface="Trebuchet MS" pitchFamily="34" charset="0"/>
              <a:cs typeface="Times New Roman" pitchFamily="18" charset="0"/>
            </a:endParaRPr>
          </a:p>
        </p:txBody>
      </p:sp>
      <p:pic>
        <p:nvPicPr>
          <p:cNvPr id="50"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6249" t="34136" r="32893" b="23234"/>
          <a:stretch/>
        </p:blipFill>
        <p:spPr bwMode="auto">
          <a:xfrm>
            <a:off x="4830688" y="3964533"/>
            <a:ext cx="3629050" cy="2128763"/>
          </a:xfrm>
          <a:prstGeom prst="rect">
            <a:avLst/>
          </a:prstGeom>
          <a:noFill/>
          <a:ln w="76200">
            <a:no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8421" t="30604" r="32660" b="38581"/>
          <a:stretch/>
        </p:blipFill>
        <p:spPr bwMode="auto">
          <a:xfrm>
            <a:off x="390461" y="3964533"/>
            <a:ext cx="3605227" cy="2159864"/>
          </a:xfrm>
          <a:prstGeom prst="rect">
            <a:avLst/>
          </a:prstGeom>
          <a:noFill/>
          <a:ln w="76200">
            <a:noFill/>
            <a:miter lim="800000"/>
            <a:headEnd/>
            <a:tailEnd/>
          </a:ln>
          <a:extLst>
            <a:ext uri="{909E8E84-426E-40dd-AFC4-6F175D3DCCD1}">
              <a14:hiddenFill xmlns:a14="http://schemas.microsoft.com/office/drawing/2010/main">
                <a:solidFill>
                  <a:schemeClr val="accent1"/>
                </a:solidFill>
              </a14:hiddenFill>
            </a:ext>
          </a:extLst>
        </p:spPr>
      </p:pic>
      <p:pic>
        <p:nvPicPr>
          <p:cNvPr id="10246"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2635" t="12233" r="13825" b="30796"/>
          <a:stretch/>
        </p:blipFill>
        <p:spPr bwMode="auto">
          <a:xfrm>
            <a:off x="385386" y="1192936"/>
            <a:ext cx="3610302" cy="2159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37622" t="30550" r="25993" b="30934"/>
          <a:stretch/>
        </p:blipFill>
        <p:spPr bwMode="auto">
          <a:xfrm>
            <a:off x="4830688" y="1192937"/>
            <a:ext cx="3629050" cy="215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rade Verbindung 4"/>
          <p:cNvCxnSpPr/>
          <p:nvPr/>
        </p:nvCxnSpPr>
        <p:spPr>
          <a:xfrm>
            <a:off x="395288" y="3518884"/>
            <a:ext cx="3600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p:nvCxnSpPr>
        <p:spPr>
          <a:xfrm>
            <a:off x="4859338" y="3501008"/>
            <a:ext cx="3600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a:off x="395288" y="6322099"/>
            <a:ext cx="3600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a:off x="4859338" y="6322099"/>
            <a:ext cx="3600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2995147" y="3518884"/>
            <a:ext cx="1008112" cy="369332"/>
          </a:xfrm>
          <a:prstGeom prst="rect">
            <a:avLst/>
          </a:prstGeom>
          <a:noFill/>
        </p:spPr>
        <p:txBody>
          <a:bodyPr wrap="square" rtlCol="0">
            <a:spAutoFit/>
          </a:bodyPr>
          <a:lstStyle/>
          <a:p>
            <a:pPr algn="r"/>
            <a:r>
              <a:rPr lang="de-DE" dirty="0" smtClean="0"/>
              <a:t>100 km</a:t>
            </a:r>
            <a:endParaRPr lang="en-GB" dirty="0"/>
          </a:p>
        </p:txBody>
      </p:sp>
      <p:sp>
        <p:nvSpPr>
          <p:cNvPr id="66" name="Textfeld 65"/>
          <p:cNvSpPr txBox="1"/>
          <p:nvPr/>
        </p:nvSpPr>
        <p:spPr>
          <a:xfrm>
            <a:off x="7484914" y="3518884"/>
            <a:ext cx="1008112" cy="369332"/>
          </a:xfrm>
          <a:prstGeom prst="rect">
            <a:avLst/>
          </a:prstGeom>
          <a:noFill/>
        </p:spPr>
        <p:txBody>
          <a:bodyPr wrap="square" rtlCol="0">
            <a:spAutoFit/>
          </a:bodyPr>
          <a:lstStyle/>
          <a:p>
            <a:pPr algn="r"/>
            <a:r>
              <a:rPr lang="de-DE" dirty="0" smtClean="0"/>
              <a:t>10 km</a:t>
            </a:r>
            <a:endParaRPr lang="en-GB" dirty="0"/>
          </a:p>
        </p:txBody>
      </p:sp>
      <p:sp>
        <p:nvSpPr>
          <p:cNvPr id="67" name="Textfeld 66"/>
          <p:cNvSpPr txBox="1"/>
          <p:nvPr/>
        </p:nvSpPr>
        <p:spPr>
          <a:xfrm>
            <a:off x="3001931" y="6358336"/>
            <a:ext cx="1008112" cy="369332"/>
          </a:xfrm>
          <a:prstGeom prst="rect">
            <a:avLst/>
          </a:prstGeom>
          <a:noFill/>
        </p:spPr>
        <p:txBody>
          <a:bodyPr wrap="square" rtlCol="0">
            <a:spAutoFit/>
          </a:bodyPr>
          <a:lstStyle/>
          <a:p>
            <a:pPr algn="r"/>
            <a:r>
              <a:rPr lang="de-DE" dirty="0" smtClean="0"/>
              <a:t>1 km</a:t>
            </a:r>
            <a:endParaRPr lang="en-GB" dirty="0"/>
          </a:p>
        </p:txBody>
      </p:sp>
      <p:sp>
        <p:nvSpPr>
          <p:cNvPr id="68" name="Textfeld 67"/>
          <p:cNvSpPr txBox="1"/>
          <p:nvPr/>
        </p:nvSpPr>
        <p:spPr>
          <a:xfrm>
            <a:off x="7473668" y="6372036"/>
            <a:ext cx="1008112" cy="369332"/>
          </a:xfrm>
          <a:prstGeom prst="rect">
            <a:avLst/>
          </a:prstGeom>
          <a:noFill/>
        </p:spPr>
        <p:txBody>
          <a:bodyPr wrap="square" rtlCol="0">
            <a:spAutoFit/>
          </a:bodyPr>
          <a:lstStyle/>
          <a:p>
            <a:pPr algn="r"/>
            <a:r>
              <a:rPr lang="de-DE" dirty="0" smtClean="0"/>
              <a:t>100 m</a:t>
            </a:r>
            <a:endParaRPr lang="en-GB" dirty="0"/>
          </a:p>
        </p:txBody>
      </p:sp>
      <p:sp>
        <p:nvSpPr>
          <p:cNvPr id="8" name="Textfeld 7"/>
          <p:cNvSpPr txBox="1"/>
          <p:nvPr/>
        </p:nvSpPr>
        <p:spPr>
          <a:xfrm>
            <a:off x="1254433" y="2564904"/>
            <a:ext cx="1872208" cy="461665"/>
          </a:xfrm>
          <a:prstGeom prst="rect">
            <a:avLst/>
          </a:prstGeom>
          <a:noFill/>
        </p:spPr>
        <p:txBody>
          <a:bodyPr wrap="square" rtlCol="0">
            <a:spAutoFit/>
          </a:bodyPr>
          <a:lstStyle/>
          <a:p>
            <a:pPr algn="ctr"/>
            <a:r>
              <a:rPr lang="de-DE" sz="2400" dirty="0" smtClean="0">
                <a:solidFill>
                  <a:schemeClr val="bg1"/>
                </a:solidFill>
              </a:rPr>
              <a:t>Background</a:t>
            </a:r>
            <a:endParaRPr lang="en-GB" sz="2400" dirty="0">
              <a:solidFill>
                <a:schemeClr val="bg1"/>
              </a:solidFill>
            </a:endParaRPr>
          </a:p>
        </p:txBody>
      </p:sp>
      <p:sp>
        <p:nvSpPr>
          <p:cNvPr id="70" name="Textfeld 69"/>
          <p:cNvSpPr txBox="1"/>
          <p:nvPr/>
        </p:nvSpPr>
        <p:spPr>
          <a:xfrm>
            <a:off x="1157286" y="5373216"/>
            <a:ext cx="1872208" cy="461665"/>
          </a:xfrm>
          <a:prstGeom prst="rect">
            <a:avLst/>
          </a:prstGeom>
          <a:noFill/>
        </p:spPr>
        <p:txBody>
          <a:bodyPr wrap="square" rtlCol="0">
            <a:spAutoFit/>
          </a:bodyPr>
          <a:lstStyle/>
          <a:p>
            <a:pPr algn="ctr"/>
            <a:r>
              <a:rPr lang="de-DE" sz="2400" dirty="0" smtClean="0">
                <a:solidFill>
                  <a:schemeClr val="bg1"/>
                </a:solidFill>
              </a:rPr>
              <a:t>Pattern</a:t>
            </a:r>
            <a:endParaRPr lang="en-GB" sz="2400" dirty="0">
              <a:solidFill>
                <a:schemeClr val="bg1"/>
              </a:solidFill>
            </a:endParaRPr>
          </a:p>
        </p:txBody>
      </p:sp>
      <p:sp>
        <p:nvSpPr>
          <p:cNvPr id="71" name="Textfeld 70"/>
          <p:cNvSpPr txBox="1"/>
          <p:nvPr/>
        </p:nvSpPr>
        <p:spPr>
          <a:xfrm>
            <a:off x="5612706" y="5373216"/>
            <a:ext cx="1872208" cy="461665"/>
          </a:xfrm>
          <a:prstGeom prst="rect">
            <a:avLst/>
          </a:prstGeom>
          <a:noFill/>
        </p:spPr>
        <p:txBody>
          <a:bodyPr wrap="square" rtlCol="0">
            <a:spAutoFit/>
          </a:bodyPr>
          <a:lstStyle/>
          <a:p>
            <a:pPr algn="ctr"/>
            <a:r>
              <a:rPr lang="de-DE" sz="2400" dirty="0" smtClean="0">
                <a:solidFill>
                  <a:schemeClr val="bg1"/>
                </a:solidFill>
              </a:rPr>
              <a:t>Noise</a:t>
            </a:r>
            <a:endParaRPr lang="en-GB" sz="2400" dirty="0">
              <a:solidFill>
                <a:schemeClr val="bg1"/>
              </a:solidFill>
            </a:endParaRPr>
          </a:p>
        </p:txBody>
      </p:sp>
      <p:sp>
        <p:nvSpPr>
          <p:cNvPr id="72" name="Textfeld 71"/>
          <p:cNvSpPr txBox="1"/>
          <p:nvPr/>
        </p:nvSpPr>
        <p:spPr>
          <a:xfrm>
            <a:off x="1122938" y="4221088"/>
            <a:ext cx="2152917" cy="461665"/>
          </a:xfrm>
          <a:prstGeom prst="rect">
            <a:avLst/>
          </a:prstGeom>
          <a:noFill/>
        </p:spPr>
        <p:txBody>
          <a:bodyPr wrap="square" rtlCol="0">
            <a:spAutoFit/>
          </a:bodyPr>
          <a:lstStyle/>
          <a:p>
            <a:pPr algn="ctr"/>
            <a:r>
              <a:rPr lang="de-DE" sz="2400" dirty="0" err="1" smtClean="0">
                <a:solidFill>
                  <a:schemeClr val="bg1"/>
                </a:solidFill>
              </a:rPr>
              <a:t>Heterogeneity</a:t>
            </a:r>
            <a:endParaRPr lang="en-GB" sz="2400" dirty="0">
              <a:solidFill>
                <a:schemeClr val="bg1"/>
              </a:solidFill>
            </a:endParaRPr>
          </a:p>
        </p:txBody>
      </p:sp>
      <p:sp>
        <p:nvSpPr>
          <p:cNvPr id="73" name="Textfeld 72"/>
          <p:cNvSpPr txBox="1"/>
          <p:nvPr/>
        </p:nvSpPr>
        <p:spPr>
          <a:xfrm>
            <a:off x="5723434" y="4221088"/>
            <a:ext cx="1872208" cy="461665"/>
          </a:xfrm>
          <a:prstGeom prst="rect">
            <a:avLst/>
          </a:prstGeom>
          <a:noFill/>
        </p:spPr>
        <p:txBody>
          <a:bodyPr wrap="square" rtlCol="0">
            <a:spAutoFit/>
          </a:bodyPr>
          <a:lstStyle/>
          <a:p>
            <a:pPr algn="ctr"/>
            <a:r>
              <a:rPr lang="de-DE" sz="2400" dirty="0" err="1" smtClean="0">
                <a:solidFill>
                  <a:schemeClr val="bg1"/>
                </a:solidFill>
              </a:rPr>
              <a:t>Homogeneity</a:t>
            </a:r>
            <a:endParaRPr lang="en-GB" sz="2400" dirty="0">
              <a:solidFill>
                <a:schemeClr val="bg1"/>
              </a:solidFill>
            </a:endParaRPr>
          </a:p>
        </p:txBody>
      </p:sp>
      <p:pic>
        <p:nvPicPr>
          <p:cNvPr id="10249" name="Picture 9" descr="http://t3.gstatic.com/images?q=tbn:ANd9GcTy_6lgwY7rIOIBB0MjaYEJpL03hB3wpWsAUoNROULowTXfw1k_aw"/>
          <p:cNvPicPr>
            <a:picLocks noChangeAspect="1" noChangeArrowheads="1"/>
          </p:cNvPicPr>
          <p:nvPr/>
        </p:nvPicPr>
        <p:blipFill rotWithShape="1">
          <a:blip r:embed="rId9">
            <a:extLst>
              <a:ext uri="{28A0092B-C50C-407E-A947-70E740481C1C}">
                <a14:useLocalDpi xmlns:a14="http://schemas.microsoft.com/office/drawing/2010/main" val="0"/>
              </a:ext>
            </a:extLst>
          </a:blip>
          <a:srcRect l="20188" t="25248" r="21042" b="25609"/>
          <a:stretch/>
        </p:blipFill>
        <p:spPr bwMode="auto">
          <a:xfrm>
            <a:off x="7782740" y="380108"/>
            <a:ext cx="1280129" cy="67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46724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1" nodeType="click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p:cTn id="21" dur="500" fill="hold"/>
                                        <p:tgtEl>
                                          <p:spTgt spid="70"/>
                                        </p:tgtEl>
                                        <p:attrNameLst>
                                          <p:attrName>ppt_w</p:attrName>
                                        </p:attrNameLst>
                                      </p:cBhvr>
                                      <p:tavLst>
                                        <p:tav tm="0">
                                          <p:val>
                                            <p:fltVal val="0"/>
                                          </p:val>
                                        </p:tav>
                                        <p:tav tm="100000">
                                          <p:val>
                                            <p:strVal val="#ppt_w"/>
                                          </p:val>
                                        </p:tav>
                                      </p:tavLst>
                                    </p:anim>
                                    <p:anim calcmode="lin" valueType="num">
                                      <p:cBhvr>
                                        <p:cTn id="22" dur="500" fill="hold"/>
                                        <p:tgtEl>
                                          <p:spTgt spid="70"/>
                                        </p:tgtEl>
                                        <p:attrNameLst>
                                          <p:attrName>ppt_h</p:attrName>
                                        </p:attrNameLst>
                                      </p:cBhvr>
                                      <p:tavLst>
                                        <p:tav tm="0">
                                          <p:val>
                                            <p:fltVal val="0"/>
                                          </p:val>
                                        </p:tav>
                                        <p:tav tm="100000">
                                          <p:val>
                                            <p:strVal val="#ppt_h"/>
                                          </p:val>
                                        </p:tav>
                                      </p:tavLst>
                                    </p:anim>
                                    <p:animEffect transition="in" filter="fade">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70"/>
                                        </p:tgtEl>
                                        <p:attrNameLst>
                                          <p:attrName>ppt_w</p:attrName>
                                        </p:attrNameLst>
                                      </p:cBhvr>
                                      <p:tavLst>
                                        <p:tav tm="0">
                                          <p:val>
                                            <p:strVal val="ppt_w"/>
                                          </p:val>
                                        </p:tav>
                                        <p:tav tm="100000">
                                          <p:val>
                                            <p:fltVal val="0"/>
                                          </p:val>
                                        </p:tav>
                                      </p:tavLst>
                                    </p:anim>
                                    <p:anim calcmode="lin" valueType="num">
                                      <p:cBhvr>
                                        <p:cTn id="28" dur="500"/>
                                        <p:tgtEl>
                                          <p:spTgt spid="70"/>
                                        </p:tgtEl>
                                        <p:attrNameLst>
                                          <p:attrName>ppt_h</p:attrName>
                                        </p:attrNameLst>
                                      </p:cBhvr>
                                      <p:tavLst>
                                        <p:tav tm="0">
                                          <p:val>
                                            <p:strVal val="ppt_h"/>
                                          </p:val>
                                        </p:tav>
                                        <p:tav tm="100000">
                                          <p:val>
                                            <p:fltVal val="0"/>
                                          </p:val>
                                        </p:tav>
                                      </p:tavLst>
                                    </p:anim>
                                    <p:animEffect transition="out" filter="fade">
                                      <p:cBhvr>
                                        <p:cTn id="29" dur="500"/>
                                        <p:tgtEl>
                                          <p:spTgt spid="70"/>
                                        </p:tgtEl>
                                      </p:cBhvr>
                                    </p:animEffect>
                                    <p:set>
                                      <p:cBhvr>
                                        <p:cTn id="30" dur="1" fill="hold">
                                          <p:stCondLst>
                                            <p:cond delay="499"/>
                                          </p:stCondLst>
                                        </p:cTn>
                                        <p:tgtEl>
                                          <p:spTgt spid="7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1" nodeType="click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p:cTn id="35" dur="500" fill="hold"/>
                                        <p:tgtEl>
                                          <p:spTgt spid="71"/>
                                        </p:tgtEl>
                                        <p:attrNameLst>
                                          <p:attrName>ppt_w</p:attrName>
                                        </p:attrNameLst>
                                      </p:cBhvr>
                                      <p:tavLst>
                                        <p:tav tm="0">
                                          <p:val>
                                            <p:fltVal val="0"/>
                                          </p:val>
                                        </p:tav>
                                        <p:tav tm="100000">
                                          <p:val>
                                            <p:strVal val="#ppt_w"/>
                                          </p:val>
                                        </p:tav>
                                      </p:tavLst>
                                    </p:anim>
                                    <p:anim calcmode="lin" valueType="num">
                                      <p:cBhvr>
                                        <p:cTn id="36" dur="500" fill="hold"/>
                                        <p:tgtEl>
                                          <p:spTgt spid="71"/>
                                        </p:tgtEl>
                                        <p:attrNameLst>
                                          <p:attrName>ppt_h</p:attrName>
                                        </p:attrNameLst>
                                      </p:cBhvr>
                                      <p:tavLst>
                                        <p:tav tm="0">
                                          <p:val>
                                            <p:fltVal val="0"/>
                                          </p:val>
                                        </p:tav>
                                        <p:tav tm="100000">
                                          <p:val>
                                            <p:strVal val="#ppt_h"/>
                                          </p:val>
                                        </p:tav>
                                      </p:tavLst>
                                    </p:anim>
                                    <p:animEffect transition="in" filter="fade">
                                      <p:cBhvr>
                                        <p:cTn id="37" dur="5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71"/>
                                        </p:tgtEl>
                                        <p:attrNameLst>
                                          <p:attrName>ppt_w</p:attrName>
                                        </p:attrNameLst>
                                      </p:cBhvr>
                                      <p:tavLst>
                                        <p:tav tm="0">
                                          <p:val>
                                            <p:strVal val="ppt_w"/>
                                          </p:val>
                                        </p:tav>
                                        <p:tav tm="100000">
                                          <p:val>
                                            <p:fltVal val="0"/>
                                          </p:val>
                                        </p:tav>
                                      </p:tavLst>
                                    </p:anim>
                                    <p:anim calcmode="lin" valueType="num">
                                      <p:cBhvr>
                                        <p:cTn id="42" dur="500"/>
                                        <p:tgtEl>
                                          <p:spTgt spid="71"/>
                                        </p:tgtEl>
                                        <p:attrNameLst>
                                          <p:attrName>ppt_h</p:attrName>
                                        </p:attrNameLst>
                                      </p:cBhvr>
                                      <p:tavLst>
                                        <p:tav tm="0">
                                          <p:val>
                                            <p:strVal val="ppt_h"/>
                                          </p:val>
                                        </p:tav>
                                        <p:tav tm="100000">
                                          <p:val>
                                            <p:fltVal val="0"/>
                                          </p:val>
                                        </p:tav>
                                      </p:tavLst>
                                    </p:anim>
                                    <p:animEffect transition="out" filter="fade">
                                      <p:cBhvr>
                                        <p:cTn id="43" dur="500"/>
                                        <p:tgtEl>
                                          <p:spTgt spid="71"/>
                                        </p:tgtEl>
                                      </p:cBhvr>
                                    </p:animEffect>
                                    <p:set>
                                      <p:cBhvr>
                                        <p:cTn id="44" dur="1" fill="hold">
                                          <p:stCondLst>
                                            <p:cond delay="499"/>
                                          </p:stCondLst>
                                        </p:cTn>
                                        <p:tgtEl>
                                          <p:spTgt spid="7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1" nodeType="click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p:cTn id="49" dur="500" fill="hold"/>
                                        <p:tgtEl>
                                          <p:spTgt spid="72"/>
                                        </p:tgtEl>
                                        <p:attrNameLst>
                                          <p:attrName>ppt_w</p:attrName>
                                        </p:attrNameLst>
                                      </p:cBhvr>
                                      <p:tavLst>
                                        <p:tav tm="0">
                                          <p:val>
                                            <p:fltVal val="0"/>
                                          </p:val>
                                        </p:tav>
                                        <p:tav tm="100000">
                                          <p:val>
                                            <p:strVal val="#ppt_w"/>
                                          </p:val>
                                        </p:tav>
                                      </p:tavLst>
                                    </p:anim>
                                    <p:anim calcmode="lin" valueType="num">
                                      <p:cBhvr>
                                        <p:cTn id="50" dur="500" fill="hold"/>
                                        <p:tgtEl>
                                          <p:spTgt spid="72"/>
                                        </p:tgtEl>
                                        <p:attrNameLst>
                                          <p:attrName>ppt_h</p:attrName>
                                        </p:attrNameLst>
                                      </p:cBhvr>
                                      <p:tavLst>
                                        <p:tav tm="0">
                                          <p:val>
                                            <p:fltVal val="0"/>
                                          </p:val>
                                        </p:tav>
                                        <p:tav tm="100000">
                                          <p:val>
                                            <p:strVal val="#ppt_h"/>
                                          </p:val>
                                        </p:tav>
                                      </p:tavLst>
                                    </p:anim>
                                    <p:animEffect transition="in" filter="fade">
                                      <p:cBhvr>
                                        <p:cTn id="51" dur="500"/>
                                        <p:tgtEl>
                                          <p:spTgt spid="7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72"/>
                                        </p:tgtEl>
                                        <p:attrNameLst>
                                          <p:attrName>ppt_w</p:attrName>
                                        </p:attrNameLst>
                                      </p:cBhvr>
                                      <p:tavLst>
                                        <p:tav tm="0">
                                          <p:val>
                                            <p:strVal val="ppt_w"/>
                                          </p:val>
                                        </p:tav>
                                        <p:tav tm="100000">
                                          <p:val>
                                            <p:fltVal val="0"/>
                                          </p:val>
                                        </p:tav>
                                      </p:tavLst>
                                    </p:anim>
                                    <p:anim calcmode="lin" valueType="num">
                                      <p:cBhvr>
                                        <p:cTn id="56" dur="500"/>
                                        <p:tgtEl>
                                          <p:spTgt spid="72"/>
                                        </p:tgtEl>
                                        <p:attrNameLst>
                                          <p:attrName>ppt_h</p:attrName>
                                        </p:attrNameLst>
                                      </p:cBhvr>
                                      <p:tavLst>
                                        <p:tav tm="0">
                                          <p:val>
                                            <p:strVal val="ppt_h"/>
                                          </p:val>
                                        </p:tav>
                                        <p:tav tm="100000">
                                          <p:val>
                                            <p:fltVal val="0"/>
                                          </p:val>
                                        </p:tav>
                                      </p:tavLst>
                                    </p:anim>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1" nodeType="click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p:cTn id="63" dur="500" fill="hold"/>
                                        <p:tgtEl>
                                          <p:spTgt spid="73"/>
                                        </p:tgtEl>
                                        <p:attrNameLst>
                                          <p:attrName>ppt_w</p:attrName>
                                        </p:attrNameLst>
                                      </p:cBhvr>
                                      <p:tavLst>
                                        <p:tav tm="0">
                                          <p:val>
                                            <p:fltVal val="0"/>
                                          </p:val>
                                        </p:tav>
                                        <p:tav tm="100000">
                                          <p:val>
                                            <p:strVal val="#ppt_w"/>
                                          </p:val>
                                        </p:tav>
                                      </p:tavLst>
                                    </p:anim>
                                    <p:anim calcmode="lin" valueType="num">
                                      <p:cBhvr>
                                        <p:cTn id="64" dur="500" fill="hold"/>
                                        <p:tgtEl>
                                          <p:spTgt spid="73"/>
                                        </p:tgtEl>
                                        <p:attrNameLst>
                                          <p:attrName>ppt_h</p:attrName>
                                        </p:attrNameLst>
                                      </p:cBhvr>
                                      <p:tavLst>
                                        <p:tav tm="0">
                                          <p:val>
                                            <p:fltVal val="0"/>
                                          </p:val>
                                        </p:tav>
                                        <p:tav tm="100000">
                                          <p:val>
                                            <p:strVal val="#ppt_h"/>
                                          </p:val>
                                        </p:tav>
                                      </p:tavLst>
                                    </p:anim>
                                    <p:animEffect transition="in" filter="fade">
                                      <p:cBhvr>
                                        <p:cTn id="65" dur="500"/>
                                        <p:tgtEl>
                                          <p:spTgt spid="7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0" nodeType="clickEffect">
                                  <p:stCondLst>
                                    <p:cond delay="0"/>
                                  </p:stCondLst>
                                  <p:childTnLst>
                                    <p:anim calcmode="lin" valueType="num">
                                      <p:cBhvr>
                                        <p:cTn id="69" dur="500"/>
                                        <p:tgtEl>
                                          <p:spTgt spid="73"/>
                                        </p:tgtEl>
                                        <p:attrNameLst>
                                          <p:attrName>ppt_w</p:attrName>
                                        </p:attrNameLst>
                                      </p:cBhvr>
                                      <p:tavLst>
                                        <p:tav tm="0">
                                          <p:val>
                                            <p:strVal val="ppt_w"/>
                                          </p:val>
                                        </p:tav>
                                        <p:tav tm="100000">
                                          <p:val>
                                            <p:fltVal val="0"/>
                                          </p:val>
                                        </p:tav>
                                      </p:tavLst>
                                    </p:anim>
                                    <p:anim calcmode="lin" valueType="num">
                                      <p:cBhvr>
                                        <p:cTn id="70" dur="500"/>
                                        <p:tgtEl>
                                          <p:spTgt spid="73"/>
                                        </p:tgtEl>
                                        <p:attrNameLst>
                                          <p:attrName>ppt_h</p:attrName>
                                        </p:attrNameLst>
                                      </p:cBhvr>
                                      <p:tavLst>
                                        <p:tav tm="0">
                                          <p:val>
                                            <p:strVal val="ppt_h"/>
                                          </p:val>
                                        </p:tav>
                                        <p:tav tm="100000">
                                          <p:val>
                                            <p:fltVal val="0"/>
                                          </p:val>
                                        </p:tav>
                                      </p:tavLst>
                                    </p:anim>
                                    <p:animEffect transition="out" filter="fade">
                                      <p:cBhvr>
                                        <p:cTn id="71" dur="500"/>
                                        <p:tgtEl>
                                          <p:spTgt spid="73"/>
                                        </p:tgtEl>
                                      </p:cBhvr>
                                    </p:animEffect>
                                    <p:set>
                                      <p:cBhvr>
                                        <p:cTn id="72"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0" grpId="0"/>
      <p:bldP spid="70" grpId="1"/>
      <p:bldP spid="71" grpId="0"/>
      <p:bldP spid="71" grpId="1"/>
      <p:bldP spid="72" grpId="0"/>
      <p:bldP spid="72" grpId="1"/>
      <p:bldP spid="73" grpId="0"/>
      <p:bldP spid="7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arl\Desktop\Climani\Beta_direkter_Nachbar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511" r="66621" b="31540"/>
          <a:stretch/>
        </p:blipFill>
        <p:spPr bwMode="auto">
          <a:xfrm>
            <a:off x="3345175" y="1484784"/>
            <a:ext cx="1370841" cy="21412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carl\Desktop\Climani\Beta_direkter_Nachbar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86" r="67867" b="63165"/>
          <a:stretch/>
        </p:blipFill>
        <p:spPr bwMode="auto">
          <a:xfrm>
            <a:off x="7977035" y="1519975"/>
            <a:ext cx="1291376" cy="214121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0"/>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Small-</a:t>
            </a:r>
            <a:r>
              <a:rPr lang="de-DE" sz="3600" i="1" dirty="0" err="1" smtClean="0">
                <a:latin typeface="Trebuchet MS" pitchFamily="34" charset="0"/>
                <a:cs typeface="Times New Roman" pitchFamily="18" charset="0"/>
              </a:rPr>
              <a:t>Scale</a:t>
            </a:r>
            <a:r>
              <a:rPr lang="de-DE" sz="3600" i="1" dirty="0" smtClean="0">
                <a:latin typeface="Trebuchet MS" pitchFamily="34" charset="0"/>
                <a:cs typeface="Times New Roman" pitchFamily="18" charset="0"/>
              </a:rPr>
              <a:t> </a:t>
            </a:r>
            <a:r>
              <a:rPr lang="de-DE" sz="3600" i="1" dirty="0" err="1" smtClean="0">
                <a:latin typeface="Trebuchet MS" pitchFamily="34" charset="0"/>
                <a:cs typeface="Times New Roman" pitchFamily="18" charset="0"/>
              </a:rPr>
              <a:t>Heterogeneity</a:t>
            </a:r>
            <a:endParaRPr lang="de-DE" sz="3600" i="1" dirty="0">
              <a:latin typeface="Trebuchet MS" pitchFamily="34" charset="0"/>
              <a:cs typeface="Times New Roman" pitchFamily="18" charset="0"/>
            </a:endParaRPr>
          </a:p>
        </p:txBody>
      </p:sp>
      <p:sp>
        <p:nvSpPr>
          <p:cNvPr id="6" name="Rechteck 5"/>
          <p:cNvSpPr/>
          <p:nvPr/>
        </p:nvSpPr>
        <p:spPr>
          <a:xfrm>
            <a:off x="112713" y="5445224"/>
            <a:ext cx="8851775" cy="1200329"/>
          </a:xfrm>
          <a:prstGeom prst="rect">
            <a:avLst/>
          </a:prstGeom>
        </p:spPr>
        <p:txBody>
          <a:bodyPr wrap="square">
            <a:spAutoFit/>
          </a:bodyPr>
          <a:lstStyle/>
          <a:p>
            <a:r>
              <a:rPr lang="en-GB" sz="2400" dirty="0" err="1" smtClean="0"/>
              <a:t>Geostatistical</a:t>
            </a:r>
            <a:r>
              <a:rPr lang="en-GB" sz="2400" dirty="0" smtClean="0"/>
              <a:t> interpolation (</a:t>
            </a:r>
            <a:r>
              <a:rPr lang="en-GB" sz="2400" dirty="0" err="1" smtClean="0"/>
              <a:t>Kriging</a:t>
            </a:r>
            <a:r>
              <a:rPr lang="en-GB" sz="2400" dirty="0" smtClean="0"/>
              <a:t>) of beta-diversity and delta biomass values in a low productive but highly diverse grassland plot in Northern Bavaria</a:t>
            </a:r>
            <a:r>
              <a:rPr lang="en-GB" sz="2400" dirty="0"/>
              <a:t> </a:t>
            </a:r>
            <a:r>
              <a:rPr lang="en-GB" sz="2400" dirty="0" smtClean="0"/>
              <a:t>(Part of the Global Coordinated Experiments).</a:t>
            </a:r>
            <a:endParaRPr lang="en-GB" sz="2400" dirty="0"/>
          </a:p>
        </p:txBody>
      </p:sp>
      <p:pic>
        <p:nvPicPr>
          <p:cNvPr id="1026" name="Picture 2" descr="C:\Users\carl\Desktop\Climani\Beta_direkter_Nachbar 2.jpg"/>
          <p:cNvPicPr>
            <a:picLocks noChangeAspect="1" noChangeArrowheads="1"/>
          </p:cNvPicPr>
          <p:nvPr/>
        </p:nvPicPr>
        <p:blipFill rotWithShape="1">
          <a:blip r:embed="rId4">
            <a:extLst>
              <a:ext uri="{28A0092B-C50C-407E-A947-70E740481C1C}">
                <a14:useLocalDpi xmlns:a14="http://schemas.microsoft.com/office/drawing/2010/main" val="0"/>
              </a:ext>
            </a:extLst>
          </a:blip>
          <a:srcRect l="33106" t="36511" r="11192" b="31540"/>
          <a:stretch/>
        </p:blipFill>
        <p:spPr bwMode="auto">
          <a:xfrm>
            <a:off x="-36512" y="1595520"/>
            <a:ext cx="3381687" cy="3165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carl\Desktop\Climani\Beta_direkter_Nachbar 2.jpg"/>
          <p:cNvPicPr>
            <a:picLocks noChangeAspect="1" noChangeArrowheads="1"/>
          </p:cNvPicPr>
          <p:nvPr/>
        </p:nvPicPr>
        <p:blipFill rotWithShape="1">
          <a:blip r:embed="rId4">
            <a:extLst>
              <a:ext uri="{28A0092B-C50C-407E-A947-70E740481C1C}">
                <a14:useLocalDpi xmlns:a14="http://schemas.microsoft.com/office/drawing/2010/main" val="0"/>
              </a:ext>
            </a:extLst>
          </a:blip>
          <a:srcRect l="33303" t="4186" r="11157" b="63165"/>
          <a:stretch/>
        </p:blipFill>
        <p:spPr bwMode="auto">
          <a:xfrm>
            <a:off x="4572000" y="1562472"/>
            <a:ext cx="3371899" cy="3234680"/>
          </a:xfrm>
          <a:prstGeom prst="rect">
            <a:avLst/>
          </a:prstGeom>
          <a:noFill/>
          <a:extLst>
            <a:ext uri="{909E8E84-426E-40dd-AFC4-6F175D3DCCD1}">
              <a14:hiddenFill xmlns:a14="http://schemas.microsoft.com/office/drawing/2010/main">
                <a:solidFill>
                  <a:srgbClr val="FFFFFF"/>
                </a:solidFill>
              </a14:hiddenFill>
            </a:ext>
          </a:extLst>
        </p:spPr>
      </p:pic>
      <p:sp>
        <p:nvSpPr>
          <p:cNvPr id="2"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Textfeld 9"/>
          <p:cNvSpPr txBox="1"/>
          <p:nvPr/>
        </p:nvSpPr>
        <p:spPr>
          <a:xfrm>
            <a:off x="112713" y="1124744"/>
            <a:ext cx="3019127" cy="461665"/>
          </a:xfrm>
          <a:prstGeom prst="rect">
            <a:avLst/>
          </a:prstGeom>
          <a:noFill/>
        </p:spPr>
        <p:txBody>
          <a:bodyPr wrap="square" rtlCol="0">
            <a:spAutoFit/>
          </a:bodyPr>
          <a:lstStyle/>
          <a:p>
            <a:r>
              <a:rPr lang="de-DE" sz="2400" dirty="0" smtClean="0"/>
              <a:t>Beta-</a:t>
            </a:r>
            <a:r>
              <a:rPr lang="de-DE" sz="2400" dirty="0" err="1" smtClean="0"/>
              <a:t>Diversity</a:t>
            </a:r>
            <a:endParaRPr lang="en-GB" sz="2400" dirty="0"/>
          </a:p>
        </p:txBody>
      </p:sp>
      <p:sp>
        <p:nvSpPr>
          <p:cNvPr id="12" name="Textfeld 11"/>
          <p:cNvSpPr txBox="1"/>
          <p:nvPr/>
        </p:nvSpPr>
        <p:spPr>
          <a:xfrm>
            <a:off x="4716016" y="1124744"/>
            <a:ext cx="3019127" cy="461665"/>
          </a:xfrm>
          <a:prstGeom prst="rect">
            <a:avLst/>
          </a:prstGeom>
          <a:noFill/>
        </p:spPr>
        <p:txBody>
          <a:bodyPr wrap="square" rtlCol="0">
            <a:spAutoFit/>
          </a:bodyPr>
          <a:lstStyle/>
          <a:p>
            <a:r>
              <a:rPr lang="de-DE" sz="2400" dirty="0" err="1" smtClean="0"/>
              <a:t>Differences</a:t>
            </a:r>
            <a:r>
              <a:rPr lang="de-DE" sz="2400" dirty="0" smtClean="0"/>
              <a:t> in </a:t>
            </a:r>
            <a:r>
              <a:rPr lang="de-DE" sz="2400" dirty="0" err="1" smtClean="0"/>
              <a:t>Biomass</a:t>
            </a:r>
            <a:endParaRPr lang="en-GB" sz="2400" dirty="0"/>
          </a:p>
        </p:txBody>
      </p:sp>
      <p:sp>
        <p:nvSpPr>
          <p:cNvPr id="11" name="Textfeld 10"/>
          <p:cNvSpPr txBox="1"/>
          <p:nvPr/>
        </p:nvSpPr>
        <p:spPr>
          <a:xfrm>
            <a:off x="3327240" y="3774336"/>
            <a:ext cx="1370841" cy="1200329"/>
          </a:xfrm>
          <a:prstGeom prst="rect">
            <a:avLst/>
          </a:prstGeom>
          <a:noFill/>
        </p:spPr>
        <p:txBody>
          <a:bodyPr wrap="square" rtlCol="0">
            <a:spAutoFit/>
          </a:bodyPr>
          <a:lstStyle/>
          <a:p>
            <a:r>
              <a:rPr lang="de-DE" b="1" dirty="0" smtClean="0"/>
              <a:t>1m</a:t>
            </a:r>
            <a:r>
              <a:rPr lang="de-DE" b="1" baseline="30000" dirty="0" smtClean="0"/>
              <a:t>2</a:t>
            </a:r>
            <a:r>
              <a:rPr lang="de-DE" b="1" dirty="0" smtClean="0"/>
              <a:t> </a:t>
            </a:r>
            <a:r>
              <a:rPr lang="de-DE" b="1" dirty="0" err="1" smtClean="0"/>
              <a:t>grid</a:t>
            </a:r>
            <a:endParaRPr lang="de-DE" b="1" dirty="0" smtClean="0"/>
          </a:p>
          <a:p>
            <a:r>
              <a:rPr lang="de-DE" b="1" dirty="0" smtClean="0"/>
              <a:t/>
            </a:r>
            <a:br>
              <a:rPr lang="de-DE" b="1" dirty="0" smtClean="0"/>
            </a:br>
            <a:r>
              <a:rPr lang="de-DE" b="1" dirty="0" smtClean="0"/>
              <a:t>Plot </a:t>
            </a:r>
            <a:r>
              <a:rPr lang="de-DE" b="1" dirty="0" err="1" smtClean="0"/>
              <a:t>size</a:t>
            </a:r>
            <a:r>
              <a:rPr lang="de-DE" b="1" dirty="0" smtClean="0"/>
              <a:t> 8x8m</a:t>
            </a:r>
            <a:endParaRPr lang="en-GB" b="1" dirty="0"/>
          </a:p>
        </p:txBody>
      </p:sp>
      <p:pic>
        <p:nvPicPr>
          <p:cNvPr id="13" name="Picture 5" descr="logo-mit-schrift---transp"/>
          <p:cNvPicPr>
            <a:picLocks noChangeAspect="1" noChangeArrowheads="1"/>
          </p:cNvPicPr>
          <p:nvPr/>
        </p:nvPicPr>
        <p:blipFill rotWithShape="1">
          <a:blip r:embed="rId5">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3926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vergleichkoe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80728"/>
            <a:ext cx="80772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Patterns</a:t>
            </a:r>
            <a:endParaRPr lang="de-DE" sz="3600" i="1" dirty="0">
              <a:latin typeface="Trebuchet MS" pitchFamily="34" charset="0"/>
              <a:cs typeface="Times New Roman" pitchFamily="18" charset="0"/>
            </a:endParaRPr>
          </a:p>
        </p:txBody>
      </p:sp>
      <p:sp>
        <p:nvSpPr>
          <p:cNvPr id="6"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7"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380999" y="6207695"/>
            <a:ext cx="87765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2400" dirty="0" smtClean="0"/>
              <a:t>Pattern </a:t>
            </a:r>
            <a:r>
              <a:rPr lang="de-DE" sz="2400" dirty="0" err="1" smtClean="0"/>
              <a:t>detection</a:t>
            </a:r>
            <a:r>
              <a:rPr lang="de-DE" sz="2400" dirty="0" smtClean="0"/>
              <a:t> </a:t>
            </a:r>
            <a:r>
              <a:rPr lang="de-DE" sz="2400" dirty="0" err="1" smtClean="0"/>
              <a:t>depends</a:t>
            </a:r>
            <a:r>
              <a:rPr lang="de-DE" sz="2400" dirty="0" smtClean="0"/>
              <a:t> on </a:t>
            </a:r>
            <a:r>
              <a:rPr lang="de-DE" sz="2400" dirty="0" err="1" smtClean="0"/>
              <a:t>the</a:t>
            </a:r>
            <a:r>
              <a:rPr lang="de-DE" sz="2400" dirty="0" smtClean="0"/>
              <a:t> </a:t>
            </a:r>
            <a:r>
              <a:rPr lang="de-DE" sz="2400" dirty="0" err="1" smtClean="0"/>
              <a:t>applied</a:t>
            </a:r>
            <a:r>
              <a:rPr lang="de-DE" sz="2400" dirty="0" smtClean="0"/>
              <a:t> </a:t>
            </a:r>
            <a:r>
              <a:rPr lang="de-DE" sz="2400" dirty="0" err="1" smtClean="0"/>
              <a:t>algorithms</a:t>
            </a:r>
            <a:r>
              <a:rPr lang="de-DE" sz="2400" dirty="0" smtClean="0"/>
              <a:t>.</a:t>
            </a:r>
            <a:endParaRPr lang="de-DE" sz="2400" baseline="30000" dirty="0"/>
          </a:p>
        </p:txBody>
      </p:sp>
    </p:spTree>
    <p:extLst>
      <p:ext uri="{BB962C8B-B14F-4D97-AF65-F5344CB8AC3E}">
        <p14:creationId xmlns:p14="http://schemas.microsoft.com/office/powerpoint/2010/main" val="34854598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DSCN62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6"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4820943" y="6207695"/>
            <a:ext cx="38555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2400" b="1" dirty="0" err="1">
                <a:solidFill>
                  <a:srgbClr val="00FF00"/>
                </a:solidFill>
                <a:effectLst>
                  <a:outerShdw blurRad="38100" dist="38100" dir="2700000" algn="tl">
                    <a:srgbClr val="000000">
                      <a:alpha val="43137"/>
                    </a:srgbClr>
                  </a:outerShdw>
                </a:effectLst>
              </a:rPr>
              <a:t>Betula</a:t>
            </a:r>
            <a:r>
              <a:rPr lang="de-DE" sz="2400" b="1" dirty="0">
                <a:solidFill>
                  <a:srgbClr val="00FF00"/>
                </a:solidFill>
                <a:effectLst>
                  <a:outerShdw blurRad="38100" dist="38100" dir="2700000" algn="tl">
                    <a:srgbClr val="000000">
                      <a:alpha val="43137"/>
                    </a:srgbClr>
                  </a:outerShdw>
                </a:effectLst>
              </a:rPr>
              <a:t> </a:t>
            </a:r>
            <a:r>
              <a:rPr lang="de-DE" sz="2400" b="1" dirty="0" err="1">
                <a:solidFill>
                  <a:srgbClr val="00FF00"/>
                </a:solidFill>
                <a:effectLst>
                  <a:outerShdw blurRad="38100" dist="38100" dir="2700000" algn="tl">
                    <a:srgbClr val="000000">
                      <a:alpha val="43137"/>
                    </a:srgbClr>
                  </a:outerShdw>
                </a:effectLst>
              </a:rPr>
              <a:t>pubescens</a:t>
            </a:r>
            <a:endParaRPr lang="de-DE" sz="2400" b="1" baseline="-25000" dirty="0">
              <a:solidFill>
                <a:srgbClr val="00FF00"/>
              </a:solidFill>
              <a:effectLst>
                <a:outerShdw blurRad="38100" dist="38100" dir="2700000" algn="tl">
                  <a:srgbClr val="000000">
                    <a:alpha val="43137"/>
                  </a:srgbClr>
                </a:outerShdw>
              </a:effectLst>
            </a:endParaRPr>
          </a:p>
        </p:txBody>
      </p:sp>
      <p:pic>
        <p:nvPicPr>
          <p:cNvPr id="8" name="Picture 4" descr="Euklid_Betul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347864" y="1037605"/>
            <a:ext cx="5544616" cy="49321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Patterns</a:t>
            </a:r>
            <a:endParaRPr lang="de-DE" sz="3600" i="1" dirty="0">
              <a:latin typeface="Trebuchet MS" pitchFamily="34" charset="0"/>
              <a:cs typeface="Times New Roman" pitchFamily="18" charset="0"/>
            </a:endParaRPr>
          </a:p>
        </p:txBody>
      </p:sp>
      <p:sp>
        <p:nvSpPr>
          <p:cNvPr id="2" name="Textfeld 1"/>
          <p:cNvSpPr txBox="1"/>
          <p:nvPr/>
        </p:nvSpPr>
        <p:spPr>
          <a:xfrm>
            <a:off x="359532" y="1412776"/>
            <a:ext cx="3924436" cy="1200329"/>
          </a:xfrm>
          <a:prstGeom prst="rect">
            <a:avLst/>
          </a:prstGeom>
          <a:noFill/>
        </p:spPr>
        <p:txBody>
          <a:bodyPr wrap="square" rtlCol="0">
            <a:spAutoFit/>
          </a:bodyPr>
          <a:lstStyle/>
          <a:p>
            <a:r>
              <a:rPr lang="de-DE" sz="2400" dirty="0" smtClean="0">
                <a:solidFill>
                  <a:schemeClr val="bg1"/>
                </a:solidFill>
              </a:rPr>
              <a:t>Key </a:t>
            </a:r>
            <a:r>
              <a:rPr lang="de-DE" sz="2400" dirty="0" err="1" smtClean="0">
                <a:solidFill>
                  <a:schemeClr val="bg1"/>
                </a:solidFill>
              </a:rPr>
              <a:t>species</a:t>
            </a:r>
            <a:r>
              <a:rPr lang="de-DE" sz="2400" dirty="0" smtClean="0">
                <a:solidFill>
                  <a:schemeClr val="bg1"/>
                </a:solidFill>
              </a:rPr>
              <a:t> </a:t>
            </a:r>
            <a:r>
              <a:rPr lang="de-DE" sz="2400" dirty="0" err="1" smtClean="0">
                <a:solidFill>
                  <a:schemeClr val="bg1"/>
                </a:solidFill>
              </a:rPr>
              <a:t>as</a:t>
            </a:r>
            <a:r>
              <a:rPr lang="de-DE" sz="2400" dirty="0" smtClean="0">
                <a:solidFill>
                  <a:schemeClr val="bg1"/>
                </a:solidFill>
              </a:rPr>
              <a:t> </a:t>
            </a:r>
            <a:r>
              <a:rPr lang="de-DE" sz="2400" dirty="0" err="1" smtClean="0">
                <a:solidFill>
                  <a:schemeClr val="bg1"/>
                </a:solidFill>
              </a:rPr>
              <a:t>drivers</a:t>
            </a:r>
            <a:r>
              <a:rPr lang="de-DE" sz="2400" dirty="0" smtClean="0">
                <a:solidFill>
                  <a:schemeClr val="bg1"/>
                </a:solidFill>
              </a:rPr>
              <a:t> </a:t>
            </a:r>
            <a:r>
              <a:rPr lang="de-DE" sz="2400" dirty="0" err="1" smtClean="0">
                <a:solidFill>
                  <a:schemeClr val="bg1"/>
                </a:solidFill>
              </a:rPr>
              <a:t>for</a:t>
            </a:r>
            <a:r>
              <a:rPr lang="de-DE" sz="2400" dirty="0" smtClean="0">
                <a:solidFill>
                  <a:schemeClr val="bg1"/>
                </a:solidFill>
              </a:rPr>
              <a:t> </a:t>
            </a:r>
            <a:r>
              <a:rPr lang="de-DE" sz="2400" dirty="0" err="1" smtClean="0">
                <a:solidFill>
                  <a:schemeClr val="bg1"/>
                </a:solidFill>
              </a:rPr>
              <a:t>similarity</a:t>
            </a:r>
            <a:r>
              <a:rPr lang="de-DE" sz="2400" dirty="0" smtClean="0">
                <a:solidFill>
                  <a:schemeClr val="bg1"/>
                </a:solidFill>
              </a:rPr>
              <a:t> </a:t>
            </a:r>
            <a:r>
              <a:rPr lang="de-DE" sz="2400" dirty="0" err="1" smtClean="0">
                <a:solidFill>
                  <a:schemeClr val="bg1"/>
                </a:solidFill>
              </a:rPr>
              <a:t>patterns</a:t>
            </a:r>
            <a:r>
              <a:rPr lang="de-DE" sz="2400" dirty="0" smtClean="0">
                <a:solidFill>
                  <a:schemeClr val="bg1"/>
                </a:solidFill>
              </a:rPr>
              <a:t> in </a:t>
            </a:r>
            <a:r>
              <a:rPr lang="de-DE" sz="2400" dirty="0" err="1" smtClean="0">
                <a:solidFill>
                  <a:schemeClr val="bg1"/>
                </a:solidFill>
              </a:rPr>
              <a:t>the</a:t>
            </a:r>
            <a:r>
              <a:rPr lang="de-DE" sz="2400" dirty="0" smtClean="0">
                <a:solidFill>
                  <a:schemeClr val="bg1"/>
                </a:solidFill>
              </a:rPr>
              <a:t> boreal </a:t>
            </a:r>
            <a:r>
              <a:rPr lang="de-DE" sz="2400" dirty="0" err="1" smtClean="0">
                <a:solidFill>
                  <a:schemeClr val="bg1"/>
                </a:solidFill>
              </a:rPr>
              <a:t>zone</a:t>
            </a:r>
            <a:r>
              <a:rPr lang="de-DE" sz="2400" dirty="0">
                <a:solidFill>
                  <a:schemeClr val="bg1"/>
                </a:solidFill>
              </a:rPr>
              <a:t> </a:t>
            </a:r>
            <a:r>
              <a:rPr lang="de-DE" sz="2400" dirty="0" smtClean="0">
                <a:solidFill>
                  <a:schemeClr val="bg1"/>
                </a:solidFill>
              </a:rPr>
              <a:t>(</a:t>
            </a:r>
            <a:r>
              <a:rPr lang="de-DE" sz="2400" dirty="0" err="1" smtClean="0">
                <a:solidFill>
                  <a:schemeClr val="bg1"/>
                </a:solidFill>
              </a:rPr>
              <a:t>Abisko</a:t>
            </a:r>
            <a:r>
              <a:rPr lang="de-DE" sz="2400" dirty="0" smtClean="0">
                <a:solidFill>
                  <a:schemeClr val="bg1"/>
                </a:solidFill>
              </a:rPr>
              <a:t>, </a:t>
            </a:r>
            <a:r>
              <a:rPr lang="de-DE" sz="2400" dirty="0" err="1" smtClean="0">
                <a:solidFill>
                  <a:schemeClr val="bg1"/>
                </a:solidFill>
              </a:rPr>
              <a:t>Sweden</a:t>
            </a:r>
            <a:r>
              <a:rPr lang="de-DE" sz="2400" dirty="0" smtClean="0">
                <a:solidFill>
                  <a:schemeClr val="bg1"/>
                </a:solidFill>
              </a:rPr>
              <a:t>).</a:t>
            </a:r>
            <a:endParaRPr lang="en-GB" sz="2400" dirty="0">
              <a:solidFill>
                <a:schemeClr val="bg1"/>
              </a:solidFill>
            </a:endParaRPr>
          </a:p>
        </p:txBody>
      </p:sp>
      <p:sp>
        <p:nvSpPr>
          <p:cNvPr id="3" name="Textfeld 2"/>
          <p:cNvSpPr txBox="1"/>
          <p:nvPr/>
        </p:nvSpPr>
        <p:spPr>
          <a:xfrm>
            <a:off x="7524328" y="5703639"/>
            <a:ext cx="1008112" cy="461665"/>
          </a:xfrm>
          <a:prstGeom prst="rect">
            <a:avLst/>
          </a:prstGeom>
          <a:noFill/>
        </p:spPr>
        <p:txBody>
          <a:bodyPr wrap="square" rtlCol="0">
            <a:spAutoFit/>
          </a:bodyPr>
          <a:lstStyle/>
          <a:p>
            <a:r>
              <a:rPr lang="de-DE" sz="2400" dirty="0">
                <a:solidFill>
                  <a:schemeClr val="bg1"/>
                </a:solidFill>
              </a:rPr>
              <a:t>2</a:t>
            </a:r>
            <a:r>
              <a:rPr lang="de-DE" sz="2400" dirty="0" smtClean="0">
                <a:solidFill>
                  <a:schemeClr val="bg1"/>
                </a:solidFill>
              </a:rPr>
              <a:t> km</a:t>
            </a:r>
            <a:endParaRPr lang="en-GB" sz="2400" dirty="0">
              <a:solidFill>
                <a:schemeClr val="bg1"/>
              </a:solidFill>
            </a:endParaRPr>
          </a:p>
        </p:txBody>
      </p:sp>
      <p:sp>
        <p:nvSpPr>
          <p:cNvPr id="4" name="Ellipse 3"/>
          <p:cNvSpPr/>
          <p:nvPr/>
        </p:nvSpPr>
        <p:spPr>
          <a:xfrm>
            <a:off x="4820943" y="6276672"/>
            <a:ext cx="395582" cy="371718"/>
          </a:xfrm>
          <a:prstGeom prst="ellipse">
            <a:avLst/>
          </a:prstGeom>
          <a:solidFill>
            <a:srgbClr val="43F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Gerade Verbindung 10"/>
          <p:cNvCxnSpPr/>
          <p:nvPr/>
        </p:nvCxnSpPr>
        <p:spPr>
          <a:xfrm>
            <a:off x="5436096" y="5949280"/>
            <a:ext cx="201622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7553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0/0c/RobertFuddBewusstsein17J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7576" y="1412776"/>
            <a:ext cx="3816424" cy="5548638"/>
          </a:xfrm>
          <a:prstGeom prst="rect">
            <a:avLst/>
          </a:prstGeom>
          <a:noFill/>
          <a:extLst>
            <a:ext uri="{909E8E84-426E-40dd-AFC4-6F175D3DCCD1}">
              <a14:hiddenFill xmlns:a14="http://schemas.microsoft.com/office/drawing/2010/main">
                <a:solidFill>
                  <a:srgbClr val="FFFFFF"/>
                </a:solidFill>
              </a14:hiddenFill>
            </a:ext>
          </a:extLst>
        </p:spPr>
      </p:pic>
      <p:sp>
        <p:nvSpPr>
          <p:cNvPr id="3"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4"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0"/>
          <p:cNvSpPr txBox="1">
            <a:spLocks noChangeArrowheads="1"/>
          </p:cNvSpPr>
          <p:nvPr/>
        </p:nvSpPr>
        <p:spPr bwMode="auto">
          <a:xfrm>
            <a:off x="1143794" y="178491"/>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Epistemology</a:t>
            </a:r>
            <a:endParaRPr lang="de-DE" sz="3600" i="1" dirty="0">
              <a:latin typeface="Trebuchet MS" pitchFamily="34" charset="0"/>
              <a:cs typeface="Times New Roman" pitchFamily="18" charset="0"/>
            </a:endParaRPr>
          </a:p>
        </p:txBody>
      </p:sp>
      <p:sp>
        <p:nvSpPr>
          <p:cNvPr id="6" name="Rechteck 5"/>
          <p:cNvSpPr/>
          <p:nvPr/>
        </p:nvSpPr>
        <p:spPr>
          <a:xfrm>
            <a:off x="107504" y="4103019"/>
            <a:ext cx="4572000" cy="1200329"/>
          </a:xfrm>
          <a:prstGeom prst="rect">
            <a:avLst/>
          </a:prstGeom>
        </p:spPr>
        <p:txBody>
          <a:bodyPr>
            <a:spAutoFit/>
          </a:bodyPr>
          <a:lstStyle/>
          <a:p>
            <a:r>
              <a:rPr lang="de-DE" sz="2400" dirty="0"/>
              <a:t>Robert </a:t>
            </a:r>
            <a:r>
              <a:rPr lang="de-DE" sz="2400" dirty="0" err="1"/>
              <a:t>Fludds</a:t>
            </a:r>
            <a:r>
              <a:rPr lang="de-DE" sz="2400" dirty="0"/>
              <a:t> </a:t>
            </a:r>
            <a:r>
              <a:rPr lang="de-DE" sz="2400" dirty="0" err="1" smtClean="0"/>
              <a:t>microcosm</a:t>
            </a:r>
            <a:r>
              <a:rPr lang="de-DE" sz="2400" dirty="0" smtClean="0"/>
              <a:t> </a:t>
            </a:r>
            <a:r>
              <a:rPr lang="de-DE" sz="2400" dirty="0" err="1" smtClean="0"/>
              <a:t>diagram</a:t>
            </a:r>
            <a:r>
              <a:rPr lang="de-DE" sz="2400" dirty="0" smtClean="0"/>
              <a:t> </a:t>
            </a:r>
            <a:r>
              <a:rPr lang="de-DE" sz="2400" dirty="0" err="1" smtClean="0"/>
              <a:t>of</a:t>
            </a:r>
            <a:r>
              <a:rPr lang="de-DE" sz="2400" dirty="0" smtClean="0"/>
              <a:t> </a:t>
            </a:r>
            <a:r>
              <a:rPr lang="de-DE" sz="2400" dirty="0" err="1" smtClean="0"/>
              <a:t>the</a:t>
            </a:r>
            <a:r>
              <a:rPr lang="de-DE" sz="2400" dirty="0" smtClean="0"/>
              <a:t> human </a:t>
            </a:r>
            <a:r>
              <a:rPr lang="de-DE" sz="2400" dirty="0" err="1" smtClean="0"/>
              <a:t>mind</a:t>
            </a:r>
            <a:r>
              <a:rPr lang="de-DE" sz="2400" dirty="0" smtClean="0"/>
              <a:t> </a:t>
            </a:r>
            <a:r>
              <a:rPr lang="de-DE" sz="2400" dirty="0" err="1" smtClean="0"/>
              <a:t>and</a:t>
            </a:r>
            <a:r>
              <a:rPr lang="de-DE" sz="2400" dirty="0" smtClean="0"/>
              <a:t> </a:t>
            </a:r>
            <a:r>
              <a:rPr lang="de-DE" sz="2400" dirty="0" err="1" smtClean="0"/>
              <a:t>knowledge</a:t>
            </a:r>
            <a:r>
              <a:rPr lang="de-DE" sz="2400" dirty="0" smtClean="0"/>
              <a:t> (1619)</a:t>
            </a:r>
            <a:endParaRPr lang="en-GB" sz="2400" dirty="0"/>
          </a:p>
        </p:txBody>
      </p:sp>
    </p:spTree>
    <p:extLst>
      <p:ext uri="{BB962C8B-B14F-4D97-AF65-F5344CB8AC3E}">
        <p14:creationId xmlns:p14="http://schemas.microsoft.com/office/powerpoint/2010/main" val="42448844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129" t="15057" r="4540" b="66670"/>
          <a:stretch/>
        </p:blipFill>
        <p:spPr bwMode="auto">
          <a:xfrm>
            <a:off x="143897" y="664702"/>
            <a:ext cx="8641109" cy="1468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3"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Patterns</a:t>
            </a:r>
            <a:endParaRPr lang="de-DE" sz="3600" i="1" dirty="0">
              <a:latin typeface="Trebuchet MS" pitchFamily="34" charset="0"/>
              <a:cs typeface="Times New Roman" pitchFamily="18" charset="0"/>
            </a:endParaRPr>
          </a:p>
        </p:txBody>
      </p:sp>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6304" t="36185" r="5812" b="5290"/>
          <a:stretch/>
        </p:blipFill>
        <p:spPr bwMode="auto">
          <a:xfrm>
            <a:off x="1097980" y="3501008"/>
            <a:ext cx="6948039" cy="402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129" t="37286" r="4540" b="42471"/>
          <a:stretch/>
        </p:blipFill>
        <p:spPr bwMode="auto">
          <a:xfrm>
            <a:off x="177300" y="2060848"/>
            <a:ext cx="8641109" cy="1626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1469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a:srcRect l="19522" t="44105" r="17032" b="15118"/>
          <a:stretch/>
        </p:blipFill>
        <p:spPr bwMode="auto">
          <a:xfrm>
            <a:off x="123259" y="1493008"/>
            <a:ext cx="8784180" cy="3181849"/>
          </a:xfrm>
          <a:prstGeom prst="rect">
            <a:avLst/>
          </a:prstGeom>
          <a:noFill/>
          <a:ln w="9525">
            <a:noFill/>
            <a:miter lim="800000"/>
            <a:headEnd/>
            <a:tailEnd/>
          </a:ln>
        </p:spPr>
      </p:pic>
      <p:sp>
        <p:nvSpPr>
          <p:cNvPr id="8" name="Textfeld 7"/>
          <p:cNvSpPr txBox="1"/>
          <p:nvPr/>
        </p:nvSpPr>
        <p:spPr>
          <a:xfrm>
            <a:off x="6160289" y="6453188"/>
            <a:ext cx="2959100" cy="338554"/>
          </a:xfrm>
          <a:prstGeom prst="rect">
            <a:avLst/>
          </a:prstGeom>
          <a:noFill/>
        </p:spPr>
        <p:txBody>
          <a:bodyPr wrap="square" rtlCol="0">
            <a:spAutoFit/>
          </a:bodyPr>
          <a:lstStyle/>
          <a:p>
            <a:r>
              <a:rPr lang="de-DE" sz="1600" dirty="0" smtClean="0"/>
              <a:t>IPCC SREX Report, 2012</a:t>
            </a:r>
          </a:p>
        </p:txBody>
      </p:sp>
      <p:sp>
        <p:nvSpPr>
          <p:cNvPr id="2" name="Textfeld 1"/>
          <p:cNvSpPr txBox="1"/>
          <p:nvPr/>
        </p:nvSpPr>
        <p:spPr>
          <a:xfrm>
            <a:off x="261323" y="5013176"/>
            <a:ext cx="8820472" cy="1384995"/>
          </a:xfrm>
          <a:prstGeom prst="rect">
            <a:avLst/>
          </a:prstGeom>
          <a:noFill/>
        </p:spPr>
        <p:txBody>
          <a:bodyPr wrap="square" rtlCol="0">
            <a:spAutoFit/>
          </a:bodyPr>
          <a:lstStyle/>
          <a:p>
            <a:r>
              <a:rPr lang="de-DE" sz="2800" dirty="0" smtClean="0"/>
              <a:t>More </a:t>
            </a:r>
            <a:r>
              <a:rPr lang="de-DE" sz="2800" dirty="0" err="1" smtClean="0"/>
              <a:t>drought</a:t>
            </a:r>
            <a:r>
              <a:rPr lang="de-DE" sz="2800" dirty="0" smtClean="0"/>
              <a:t> </a:t>
            </a:r>
            <a:r>
              <a:rPr lang="de-DE" sz="2800" dirty="0" err="1" smtClean="0"/>
              <a:t>is</a:t>
            </a:r>
            <a:r>
              <a:rPr lang="de-DE" sz="2800" dirty="0" smtClean="0"/>
              <a:t> </a:t>
            </a:r>
            <a:r>
              <a:rPr lang="de-DE" sz="2800" dirty="0" err="1" smtClean="0"/>
              <a:t>expected</a:t>
            </a:r>
            <a:r>
              <a:rPr lang="de-DE" sz="2800" dirty="0" smtClean="0"/>
              <a:t> </a:t>
            </a:r>
            <a:r>
              <a:rPr lang="de-DE" sz="2800" dirty="0" err="1" smtClean="0"/>
              <a:t>during</a:t>
            </a:r>
            <a:r>
              <a:rPr lang="de-DE" sz="2800" dirty="0" smtClean="0"/>
              <a:t> </a:t>
            </a:r>
            <a:r>
              <a:rPr lang="de-DE" sz="2800" dirty="0" err="1" smtClean="0"/>
              <a:t>the</a:t>
            </a:r>
            <a:r>
              <a:rPr lang="de-DE" sz="2800" dirty="0" smtClean="0"/>
              <a:t> 21st </a:t>
            </a:r>
            <a:r>
              <a:rPr lang="de-DE" sz="2800" dirty="0" err="1" smtClean="0"/>
              <a:t>century</a:t>
            </a:r>
            <a:r>
              <a:rPr lang="de-DE" sz="2800" dirty="0" smtClean="0"/>
              <a:t> </a:t>
            </a:r>
            <a:r>
              <a:rPr lang="de-DE" sz="2800" dirty="0" err="1" smtClean="0"/>
              <a:t>especially</a:t>
            </a:r>
            <a:r>
              <a:rPr lang="de-DE" sz="2800" dirty="0" smtClean="0"/>
              <a:t> in </a:t>
            </a:r>
            <a:r>
              <a:rPr lang="de-DE" sz="2800" dirty="0" err="1" smtClean="0"/>
              <a:t>the</a:t>
            </a:r>
            <a:r>
              <a:rPr lang="de-DE" sz="2800" dirty="0" smtClean="0"/>
              <a:t> </a:t>
            </a:r>
            <a:r>
              <a:rPr lang="de-DE" sz="2800" dirty="0" err="1" smtClean="0"/>
              <a:t>subtropics</a:t>
            </a:r>
            <a:r>
              <a:rPr lang="de-DE" sz="2800" dirty="0"/>
              <a:t>! </a:t>
            </a:r>
            <a:r>
              <a:rPr lang="de-DE" sz="2800" dirty="0" smtClean="0"/>
              <a:t>This </a:t>
            </a:r>
            <a:r>
              <a:rPr lang="de-DE" sz="2800" dirty="0" err="1" smtClean="0"/>
              <a:t>can</a:t>
            </a:r>
            <a:r>
              <a:rPr lang="de-DE" sz="2800" dirty="0" smtClean="0"/>
              <a:t> </a:t>
            </a:r>
            <a:r>
              <a:rPr lang="de-DE" sz="2800" dirty="0" err="1"/>
              <a:t>be</a:t>
            </a:r>
            <a:r>
              <a:rPr lang="de-DE" sz="2800" dirty="0"/>
              <a:t> </a:t>
            </a:r>
            <a:r>
              <a:rPr lang="de-DE" sz="2800" dirty="0" err="1"/>
              <a:t>taken</a:t>
            </a:r>
            <a:r>
              <a:rPr lang="de-DE" sz="2800" dirty="0"/>
              <a:t> </a:t>
            </a:r>
            <a:r>
              <a:rPr lang="de-DE" sz="2800" dirty="0" err="1"/>
              <a:t>to</a:t>
            </a:r>
            <a:r>
              <a:rPr lang="de-DE" sz="2800" dirty="0"/>
              <a:t> </a:t>
            </a:r>
            <a:r>
              <a:rPr lang="de-DE" sz="2800" dirty="0" err="1"/>
              <a:t>guide</a:t>
            </a:r>
            <a:r>
              <a:rPr lang="de-DE" sz="2800" dirty="0"/>
              <a:t> </a:t>
            </a:r>
            <a:r>
              <a:rPr lang="de-DE" sz="2800" dirty="0" err="1"/>
              <a:t>the</a:t>
            </a:r>
            <a:r>
              <a:rPr lang="de-DE" sz="2800" dirty="0"/>
              <a:t> design </a:t>
            </a:r>
            <a:r>
              <a:rPr lang="de-DE" sz="2800" dirty="0" err="1"/>
              <a:t>of</a:t>
            </a:r>
            <a:r>
              <a:rPr lang="de-DE" sz="2800" dirty="0"/>
              <a:t> </a:t>
            </a:r>
            <a:r>
              <a:rPr lang="de-DE" sz="2800" dirty="0" err="1"/>
              <a:t>experiments</a:t>
            </a:r>
            <a:r>
              <a:rPr lang="de-DE" sz="2800" dirty="0"/>
              <a:t> </a:t>
            </a:r>
            <a:endParaRPr lang="en-GB" sz="2800" dirty="0"/>
          </a:p>
        </p:txBody>
      </p:sp>
      <p:sp>
        <p:nvSpPr>
          <p:cNvPr id="10"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1"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Large </a:t>
            </a:r>
            <a:r>
              <a:rPr lang="de-DE" sz="3600" i="1" dirty="0" err="1" smtClean="0">
                <a:latin typeface="Trebuchet MS" pitchFamily="34" charset="0"/>
                <a:cs typeface="Times New Roman" pitchFamily="18" charset="0"/>
              </a:rPr>
              <a:t>Scales</a:t>
            </a:r>
            <a:endParaRPr lang="de-DE" sz="3600" i="1" dirty="0">
              <a:latin typeface="Trebuchet MS" pitchFamily="34" charset="0"/>
              <a:cs typeface="Times New Roman" pitchFamily="18" charset="0"/>
            </a:endParaRPr>
          </a:p>
        </p:txBody>
      </p:sp>
      <p:sp>
        <p:nvSpPr>
          <p:cNvPr id="6" name="Textfeld 5"/>
          <p:cNvSpPr txBox="1"/>
          <p:nvPr/>
        </p:nvSpPr>
        <p:spPr>
          <a:xfrm>
            <a:off x="179512" y="1095738"/>
            <a:ext cx="4176464" cy="400110"/>
          </a:xfrm>
          <a:prstGeom prst="rect">
            <a:avLst/>
          </a:prstGeom>
          <a:noFill/>
        </p:spPr>
        <p:txBody>
          <a:bodyPr wrap="square" rtlCol="0">
            <a:spAutoFit/>
          </a:bodyPr>
          <a:lstStyle/>
          <a:p>
            <a:r>
              <a:rPr lang="de-DE" sz="2000" dirty="0" smtClean="0"/>
              <a:t>Change in </a:t>
            </a:r>
            <a:r>
              <a:rPr lang="de-DE" sz="2000" dirty="0" err="1" smtClean="0"/>
              <a:t>consecutive</a:t>
            </a:r>
            <a:r>
              <a:rPr lang="de-DE" sz="2000" dirty="0" smtClean="0"/>
              <a:t> dry </a:t>
            </a:r>
            <a:r>
              <a:rPr lang="de-DE" sz="2000" dirty="0" err="1" smtClean="0"/>
              <a:t>days</a:t>
            </a:r>
            <a:r>
              <a:rPr lang="de-DE" sz="2000" dirty="0" smtClean="0"/>
              <a:t> (CCD)</a:t>
            </a:r>
            <a:endParaRPr lang="en-GB" sz="2000" dirty="0"/>
          </a:p>
        </p:txBody>
      </p:sp>
      <p:sp>
        <p:nvSpPr>
          <p:cNvPr id="14" name="Textfeld 13"/>
          <p:cNvSpPr txBox="1"/>
          <p:nvPr/>
        </p:nvSpPr>
        <p:spPr>
          <a:xfrm>
            <a:off x="4905331" y="1128868"/>
            <a:ext cx="4176464" cy="400110"/>
          </a:xfrm>
          <a:prstGeom prst="rect">
            <a:avLst/>
          </a:prstGeom>
          <a:noFill/>
        </p:spPr>
        <p:txBody>
          <a:bodyPr wrap="square" rtlCol="0">
            <a:spAutoFit/>
          </a:bodyPr>
          <a:lstStyle/>
          <a:p>
            <a:r>
              <a:rPr lang="de-DE" sz="2000" dirty="0" err="1" smtClean="0"/>
              <a:t>Soil</a:t>
            </a:r>
            <a:r>
              <a:rPr lang="de-DE" sz="2000" dirty="0" smtClean="0"/>
              <a:t> </a:t>
            </a:r>
            <a:r>
              <a:rPr lang="de-DE" sz="2000" dirty="0" err="1" smtClean="0"/>
              <a:t>moisture</a:t>
            </a:r>
            <a:r>
              <a:rPr lang="de-DE" sz="2000" dirty="0" smtClean="0"/>
              <a:t> </a:t>
            </a:r>
            <a:r>
              <a:rPr lang="de-DE" sz="2000" dirty="0" err="1" smtClean="0"/>
              <a:t>anomalies</a:t>
            </a:r>
            <a:r>
              <a:rPr lang="de-DE" sz="2000" dirty="0" smtClean="0"/>
              <a:t> (SMA)</a:t>
            </a:r>
            <a:endParaRPr lang="en-GB" sz="2000" dirty="0"/>
          </a:p>
        </p:txBody>
      </p:sp>
    </p:spTree>
    <p:extLst>
      <p:ext uri="{BB962C8B-B14F-4D97-AF65-F5344CB8AC3E}">
        <p14:creationId xmlns:p14="http://schemas.microsoft.com/office/powerpoint/2010/main" val="31970435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7"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332236" y="1048817"/>
            <a:ext cx="8568952" cy="1938992"/>
          </a:xfrm>
          <a:prstGeom prst="rect">
            <a:avLst/>
          </a:prstGeom>
          <a:noFill/>
        </p:spPr>
        <p:txBody>
          <a:bodyPr wrap="square" rtlCol="0">
            <a:spAutoFit/>
          </a:bodyPr>
          <a:lstStyle/>
          <a:p>
            <a:r>
              <a:rPr lang="de-DE" sz="2400" dirty="0"/>
              <a:t>Most </a:t>
            </a:r>
            <a:r>
              <a:rPr lang="de-DE" sz="2400" dirty="0" err="1"/>
              <a:t>experiments</a:t>
            </a:r>
            <a:r>
              <a:rPr lang="de-DE" sz="2400" dirty="0"/>
              <a:t> </a:t>
            </a:r>
            <a:r>
              <a:rPr lang="de-DE" sz="2400" dirty="0" err="1"/>
              <a:t>focus</a:t>
            </a:r>
            <a:r>
              <a:rPr lang="de-DE" sz="2400" dirty="0"/>
              <a:t> on </a:t>
            </a:r>
            <a:r>
              <a:rPr lang="de-DE" sz="2400" b="1" dirty="0" err="1"/>
              <a:t>one</a:t>
            </a:r>
            <a:r>
              <a:rPr lang="de-DE" sz="2400" dirty="0"/>
              <a:t> </a:t>
            </a:r>
            <a:r>
              <a:rPr lang="de-DE" sz="2400" dirty="0" err="1"/>
              <a:t>location</a:t>
            </a:r>
            <a:r>
              <a:rPr lang="de-DE" sz="2400" dirty="0"/>
              <a:t> i.e. </a:t>
            </a:r>
            <a:r>
              <a:rPr lang="de-DE" sz="2400" dirty="0" err="1"/>
              <a:t>altitude</a:t>
            </a:r>
            <a:r>
              <a:rPr lang="de-DE" sz="2400" dirty="0"/>
              <a:t>.</a:t>
            </a:r>
          </a:p>
          <a:p>
            <a:endParaRPr lang="de-DE" sz="2400" dirty="0"/>
          </a:p>
          <a:p>
            <a:r>
              <a:rPr lang="de-DE" sz="2400" dirty="0"/>
              <a:t>Experiments </a:t>
            </a:r>
            <a:r>
              <a:rPr lang="de-DE" sz="2400" dirty="0" err="1"/>
              <a:t>can</a:t>
            </a:r>
            <a:r>
              <a:rPr lang="de-DE" sz="2400" dirty="0"/>
              <a:t> </a:t>
            </a:r>
            <a:r>
              <a:rPr lang="de-DE" sz="2400" dirty="0" err="1"/>
              <a:t>be</a:t>
            </a:r>
            <a:r>
              <a:rPr lang="de-DE" sz="2400" dirty="0"/>
              <a:t> </a:t>
            </a:r>
            <a:r>
              <a:rPr lang="de-DE" sz="2400" dirty="0" err="1"/>
              <a:t>arranged</a:t>
            </a:r>
            <a:r>
              <a:rPr lang="de-DE" sz="2400" dirty="0"/>
              <a:t> </a:t>
            </a:r>
            <a:r>
              <a:rPr lang="de-DE" sz="2400" dirty="0" err="1"/>
              <a:t>along</a:t>
            </a:r>
            <a:r>
              <a:rPr lang="de-DE" sz="2400" dirty="0"/>
              <a:t> elevational </a:t>
            </a:r>
            <a:r>
              <a:rPr lang="de-DE" sz="2400" dirty="0" err="1"/>
              <a:t>gradients</a:t>
            </a:r>
            <a:r>
              <a:rPr lang="de-DE" sz="2400" dirty="0"/>
              <a:t> </a:t>
            </a:r>
            <a:r>
              <a:rPr lang="de-DE" sz="2400" dirty="0" err="1" smtClean="0"/>
              <a:t>to</a:t>
            </a:r>
            <a:r>
              <a:rPr lang="de-DE" sz="2400" dirty="0" smtClean="0"/>
              <a:t> </a:t>
            </a:r>
            <a:r>
              <a:rPr lang="de-DE" sz="2400" dirty="0" err="1"/>
              <a:t>identify</a:t>
            </a:r>
            <a:r>
              <a:rPr lang="de-DE" sz="2400" dirty="0"/>
              <a:t> </a:t>
            </a:r>
            <a:r>
              <a:rPr lang="de-DE" sz="2400" dirty="0" err="1"/>
              <a:t>community</a:t>
            </a:r>
            <a:r>
              <a:rPr lang="de-DE" sz="2400" dirty="0"/>
              <a:t> </a:t>
            </a:r>
            <a:r>
              <a:rPr lang="de-DE" sz="2400" dirty="0" err="1"/>
              <a:t>and</a:t>
            </a:r>
            <a:r>
              <a:rPr lang="de-DE" sz="2400" dirty="0"/>
              <a:t> </a:t>
            </a:r>
            <a:r>
              <a:rPr lang="de-DE" sz="2400" dirty="0" err="1"/>
              <a:t>competition</a:t>
            </a:r>
            <a:r>
              <a:rPr lang="de-DE" sz="2400" dirty="0"/>
              <a:t> </a:t>
            </a:r>
            <a:r>
              <a:rPr lang="de-DE" sz="2400" dirty="0" err="1"/>
              <a:t>dynamics</a:t>
            </a:r>
            <a:r>
              <a:rPr lang="de-DE" sz="2400" dirty="0"/>
              <a:t> </a:t>
            </a:r>
            <a:r>
              <a:rPr lang="de-DE" sz="2400" dirty="0" err="1"/>
              <a:t>and</a:t>
            </a:r>
            <a:r>
              <a:rPr lang="de-DE" sz="2400" dirty="0"/>
              <a:t> </a:t>
            </a:r>
            <a:r>
              <a:rPr lang="de-DE" sz="2400" dirty="0" err="1"/>
              <a:t>the</a:t>
            </a:r>
            <a:r>
              <a:rPr lang="de-DE" sz="2400" dirty="0"/>
              <a:t> </a:t>
            </a:r>
            <a:r>
              <a:rPr lang="de-DE" sz="2400" dirty="0" err="1"/>
              <a:t>relevance</a:t>
            </a:r>
            <a:r>
              <a:rPr lang="de-DE" sz="2400" dirty="0"/>
              <a:t> </a:t>
            </a:r>
            <a:r>
              <a:rPr lang="de-DE" sz="2400" dirty="0" err="1"/>
              <a:t>of</a:t>
            </a:r>
            <a:r>
              <a:rPr lang="de-DE" sz="2400" dirty="0"/>
              <a:t> </a:t>
            </a:r>
            <a:r>
              <a:rPr lang="de-DE" sz="2400" dirty="0" err="1"/>
              <a:t>upward</a:t>
            </a:r>
            <a:r>
              <a:rPr lang="de-DE" sz="2400" dirty="0"/>
              <a:t> </a:t>
            </a:r>
            <a:r>
              <a:rPr lang="de-DE" sz="2400" dirty="0" err="1"/>
              <a:t>shift</a:t>
            </a:r>
            <a:r>
              <a:rPr lang="de-DE" sz="2400" dirty="0"/>
              <a:t> in </a:t>
            </a:r>
            <a:r>
              <a:rPr lang="de-DE" sz="2400" dirty="0" err="1"/>
              <a:t>face</a:t>
            </a:r>
            <a:r>
              <a:rPr lang="de-DE" sz="2400" dirty="0"/>
              <a:t> </a:t>
            </a:r>
            <a:r>
              <a:rPr lang="de-DE" sz="2400" dirty="0" err="1"/>
              <a:t>of</a:t>
            </a:r>
            <a:r>
              <a:rPr lang="de-DE" sz="2400" dirty="0"/>
              <a:t> </a:t>
            </a:r>
            <a:r>
              <a:rPr lang="de-DE" sz="2400" dirty="0" err="1"/>
              <a:t>climate</a:t>
            </a:r>
            <a:r>
              <a:rPr lang="de-DE" sz="2400" dirty="0"/>
              <a:t> </a:t>
            </a:r>
            <a:r>
              <a:rPr lang="de-DE" sz="2400" dirty="0" err="1"/>
              <a:t>change</a:t>
            </a:r>
            <a:r>
              <a:rPr lang="de-DE" sz="2400" dirty="0"/>
              <a:t>.</a:t>
            </a:r>
          </a:p>
        </p:txBody>
      </p:sp>
      <p:pic>
        <p:nvPicPr>
          <p:cNvPr id="1026" name="Picture 2" descr="C:\Users\carl\Desktop\Bilder\Alpen Pitztal 2012 Auswahl\DSC_34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117"/>
          <a:stretch/>
        </p:blipFill>
        <p:spPr bwMode="auto">
          <a:xfrm>
            <a:off x="0" y="3187728"/>
            <a:ext cx="9144000" cy="420171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86854" y="6482687"/>
            <a:ext cx="7055892" cy="369332"/>
          </a:xfrm>
          <a:prstGeom prst="rect">
            <a:avLst/>
          </a:prstGeom>
          <a:noFill/>
        </p:spPr>
        <p:txBody>
          <a:bodyPr wrap="square" rtlCol="0">
            <a:spAutoFit/>
          </a:bodyPr>
          <a:lstStyle/>
          <a:p>
            <a:r>
              <a:rPr lang="de-DE" dirty="0" err="1" smtClean="0">
                <a:solidFill>
                  <a:schemeClr val="bg1"/>
                </a:solidFill>
              </a:rPr>
              <a:t>Stubai</a:t>
            </a:r>
            <a:r>
              <a:rPr lang="de-DE" dirty="0" smtClean="0">
                <a:solidFill>
                  <a:schemeClr val="bg1"/>
                </a:solidFill>
              </a:rPr>
              <a:t> Valley </a:t>
            </a:r>
            <a:r>
              <a:rPr lang="de-DE" dirty="0" err="1" smtClean="0">
                <a:solidFill>
                  <a:schemeClr val="bg1"/>
                </a:solidFill>
              </a:rPr>
              <a:t>experiment</a:t>
            </a:r>
            <a:r>
              <a:rPr lang="de-DE" dirty="0" smtClean="0">
                <a:solidFill>
                  <a:schemeClr val="bg1"/>
                </a:solidFill>
              </a:rPr>
              <a:t>, Austria, Michael Bahn, Univ. </a:t>
            </a:r>
            <a:r>
              <a:rPr lang="de-DE" dirty="0" err="1" smtClean="0">
                <a:solidFill>
                  <a:schemeClr val="bg1"/>
                </a:solidFill>
              </a:rPr>
              <a:t>of</a:t>
            </a:r>
            <a:r>
              <a:rPr lang="de-DE" dirty="0" smtClean="0">
                <a:solidFill>
                  <a:schemeClr val="bg1"/>
                </a:solidFill>
              </a:rPr>
              <a:t> Innsbruck</a:t>
            </a:r>
            <a:endParaRPr lang="de-DE" dirty="0">
              <a:solidFill>
                <a:schemeClr val="bg1"/>
              </a:solidFill>
            </a:endParaRPr>
          </a:p>
        </p:txBody>
      </p:sp>
      <p:sp>
        <p:nvSpPr>
          <p:cNvPr id="10"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Large </a:t>
            </a:r>
            <a:r>
              <a:rPr lang="de-DE" sz="3600" i="1" dirty="0" err="1" smtClean="0">
                <a:latin typeface="Trebuchet MS" pitchFamily="34" charset="0"/>
                <a:cs typeface="Times New Roman" pitchFamily="18" charset="0"/>
              </a:rPr>
              <a:t>Scales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31179659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5" name="Grafik 4"/>
          <p:cNvPicPr/>
          <p:nvPr/>
        </p:nvPicPr>
        <p:blipFill>
          <a:blip r:embed="rId2">
            <a:extLst>
              <a:ext uri="{28A0092B-C50C-407E-A947-70E740481C1C}">
                <a14:useLocalDpi xmlns:a14="http://schemas.microsoft.com/office/drawing/2010/main" val="0"/>
              </a:ext>
            </a:extLst>
          </a:blip>
          <a:srcRect b="22609"/>
          <a:stretch>
            <a:fillRect/>
          </a:stretch>
        </p:blipFill>
        <p:spPr bwMode="auto">
          <a:xfrm>
            <a:off x="251520" y="1340768"/>
            <a:ext cx="8712968" cy="2664296"/>
          </a:xfrm>
          <a:prstGeom prst="rect">
            <a:avLst/>
          </a:prstGeom>
          <a:noFill/>
          <a:ln>
            <a:noFill/>
          </a:ln>
        </p:spPr>
      </p:pic>
      <p:sp>
        <p:nvSpPr>
          <p:cNvPr id="6" name="Rechteck 5"/>
          <p:cNvSpPr/>
          <p:nvPr/>
        </p:nvSpPr>
        <p:spPr>
          <a:xfrm>
            <a:off x="251520" y="4293096"/>
            <a:ext cx="8568952" cy="1200329"/>
          </a:xfrm>
          <a:prstGeom prst="rect">
            <a:avLst/>
          </a:prstGeom>
        </p:spPr>
        <p:txBody>
          <a:bodyPr wrap="square">
            <a:spAutoFit/>
          </a:bodyPr>
          <a:lstStyle/>
          <a:p>
            <a:r>
              <a:rPr lang="en-GB" sz="2400" dirty="0"/>
              <a:t>Examples of different rainfall manipulation methods conducted on grasslands with corresponding locations. (a) Bayreuth, Germany; </a:t>
            </a:r>
            <a:r>
              <a:rPr lang="en-GB" sz="2400" dirty="0" smtClean="0"/>
              <a:t/>
            </a:r>
            <a:br>
              <a:rPr lang="en-GB" sz="2400" dirty="0" smtClean="0"/>
            </a:br>
            <a:r>
              <a:rPr lang="en-GB" sz="2400" dirty="0" smtClean="0"/>
              <a:t>(</a:t>
            </a:r>
            <a:r>
              <a:rPr lang="en-GB" sz="2400" dirty="0"/>
              <a:t>b) Tel Aviv, Israel; (c) Kamloops, </a:t>
            </a:r>
            <a:r>
              <a:rPr lang="en-GB" sz="2400" dirty="0" smtClean="0"/>
              <a:t>Canada.</a:t>
            </a:r>
            <a:endParaRPr lang="en-GB" sz="2400" dirty="0"/>
          </a:p>
        </p:txBody>
      </p:sp>
      <p:pic>
        <p:nvPicPr>
          <p:cNvPr id="7"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0" y="5808166"/>
            <a:ext cx="9144001" cy="1077218"/>
          </a:xfrm>
          <a:prstGeom prst="rect">
            <a:avLst/>
          </a:prstGeom>
          <a:noFill/>
        </p:spPr>
        <p:txBody>
          <a:bodyPr wrap="square" rtlCol="0">
            <a:spAutoFit/>
          </a:bodyPr>
          <a:lstStyle/>
          <a:p>
            <a:r>
              <a:rPr lang="de-DE" sz="1600" dirty="0" smtClean="0"/>
              <a:t>Fraser L; Henry H; Carlyle </a:t>
            </a:r>
            <a:r>
              <a:rPr lang="de-DE" sz="1600" dirty="0"/>
              <a:t>CN; </a:t>
            </a:r>
            <a:r>
              <a:rPr lang="de-DE" sz="1600" dirty="0" smtClean="0"/>
              <a:t>White S; Beierkuhnlein C; </a:t>
            </a:r>
            <a:r>
              <a:rPr lang="de-DE" sz="1600" dirty="0" err="1" smtClean="0"/>
              <a:t>Cahill</a:t>
            </a:r>
            <a:r>
              <a:rPr lang="de-DE" sz="1600" dirty="0" smtClean="0"/>
              <a:t> J; Casper, B; </a:t>
            </a:r>
            <a:r>
              <a:rPr lang="de-DE" sz="1600" dirty="0" err="1" smtClean="0"/>
              <a:t>Cleland</a:t>
            </a:r>
            <a:r>
              <a:rPr lang="de-DE" sz="1600" dirty="0" smtClean="0"/>
              <a:t> </a:t>
            </a:r>
            <a:r>
              <a:rPr lang="de-DE" sz="1600" dirty="0"/>
              <a:t>E; </a:t>
            </a:r>
            <a:r>
              <a:rPr lang="de-DE" sz="1600" dirty="0" smtClean="0"/>
              <a:t>Collins S; Dukes J; Knapp A; Lind E</a:t>
            </a:r>
            <a:r>
              <a:rPr lang="de-DE" sz="1600" dirty="0"/>
              <a:t>; </a:t>
            </a:r>
            <a:r>
              <a:rPr lang="de-DE" sz="1600" dirty="0" smtClean="0"/>
              <a:t>Long </a:t>
            </a:r>
            <a:r>
              <a:rPr lang="de-DE" sz="1600" dirty="0"/>
              <a:t>R; </a:t>
            </a:r>
            <a:r>
              <a:rPr lang="de-DE" sz="1600" dirty="0" smtClean="0"/>
              <a:t>Luo </a:t>
            </a:r>
            <a:r>
              <a:rPr lang="de-DE" sz="1600" dirty="0"/>
              <a:t>Y; </a:t>
            </a:r>
            <a:r>
              <a:rPr lang="de-DE" sz="1600" dirty="0" smtClean="0"/>
              <a:t>Reich P; Smith M; Sternberg </a:t>
            </a:r>
            <a:r>
              <a:rPr lang="de-DE" sz="1600" dirty="0"/>
              <a:t>M; </a:t>
            </a:r>
            <a:r>
              <a:rPr lang="de-DE" sz="1600" dirty="0" err="1" smtClean="0"/>
              <a:t>Turkington</a:t>
            </a:r>
            <a:r>
              <a:rPr lang="de-DE" sz="1600" dirty="0" smtClean="0"/>
              <a:t> R 2013: </a:t>
            </a:r>
            <a:r>
              <a:rPr lang="de-DE" sz="1600" dirty="0" err="1"/>
              <a:t>Coordinated</a:t>
            </a:r>
            <a:r>
              <a:rPr lang="de-DE" sz="1600" dirty="0"/>
              <a:t> Distributed </a:t>
            </a:r>
            <a:r>
              <a:rPr lang="de-DE" sz="1600" dirty="0" smtClean="0"/>
              <a:t>Experiments</a:t>
            </a:r>
            <a:r>
              <a:rPr lang="de-DE" sz="1600" dirty="0"/>
              <a:t>: an </a:t>
            </a:r>
            <a:r>
              <a:rPr lang="de-DE" sz="1600" dirty="0" err="1"/>
              <a:t>emerging</a:t>
            </a:r>
            <a:r>
              <a:rPr lang="de-DE" sz="1600" dirty="0"/>
              <a:t> </a:t>
            </a:r>
            <a:r>
              <a:rPr lang="de-DE" sz="1600" dirty="0" err="1"/>
              <a:t>tool</a:t>
            </a:r>
            <a:r>
              <a:rPr lang="de-DE" sz="1600" dirty="0"/>
              <a:t> </a:t>
            </a:r>
            <a:r>
              <a:rPr lang="de-DE" sz="1600" dirty="0" err="1"/>
              <a:t>for</a:t>
            </a:r>
            <a:r>
              <a:rPr lang="de-DE" sz="1600" dirty="0"/>
              <a:t> </a:t>
            </a:r>
            <a:r>
              <a:rPr lang="de-DE" sz="1600" dirty="0" err="1"/>
              <a:t>testing</a:t>
            </a:r>
            <a:r>
              <a:rPr lang="de-DE" sz="1600" dirty="0"/>
              <a:t> global </a:t>
            </a:r>
            <a:r>
              <a:rPr lang="de-DE" sz="1600" dirty="0" err="1"/>
              <a:t>hypotheses</a:t>
            </a:r>
            <a:r>
              <a:rPr lang="de-DE" sz="1600" dirty="0"/>
              <a:t> in </a:t>
            </a:r>
            <a:r>
              <a:rPr lang="de-DE" sz="1600" dirty="0" err="1"/>
              <a:t>ecology</a:t>
            </a:r>
            <a:r>
              <a:rPr lang="de-DE" sz="1600" dirty="0"/>
              <a:t> </a:t>
            </a:r>
            <a:r>
              <a:rPr lang="de-DE" sz="1600" dirty="0" err="1"/>
              <a:t>and</a:t>
            </a:r>
            <a:r>
              <a:rPr lang="de-DE" sz="1600" dirty="0"/>
              <a:t> </a:t>
            </a:r>
            <a:r>
              <a:rPr lang="de-DE" sz="1600" dirty="0" err="1" smtClean="0"/>
              <a:t>environmen</a:t>
            </a:r>
            <a:r>
              <a:rPr lang="de-DE" sz="1600" dirty="0" smtClean="0"/>
              <a:t>-tal </a:t>
            </a:r>
            <a:r>
              <a:rPr lang="de-DE" sz="1600" dirty="0" err="1"/>
              <a:t>science</a:t>
            </a:r>
            <a:r>
              <a:rPr lang="de-DE" sz="1600" dirty="0" smtClean="0"/>
              <a:t>. </a:t>
            </a:r>
            <a:r>
              <a:rPr lang="de-DE" sz="1600" dirty="0"/>
              <a:t>Frontiers in Ecology </a:t>
            </a:r>
            <a:r>
              <a:rPr lang="de-DE" sz="1600" dirty="0" err="1"/>
              <a:t>and</a:t>
            </a:r>
            <a:r>
              <a:rPr lang="de-DE" sz="1600" dirty="0"/>
              <a:t> </a:t>
            </a:r>
            <a:r>
              <a:rPr lang="de-DE" sz="1600" dirty="0" err="1"/>
              <a:t>the</a:t>
            </a:r>
            <a:r>
              <a:rPr lang="de-DE" sz="1600" dirty="0"/>
              <a:t> </a:t>
            </a:r>
            <a:r>
              <a:rPr lang="de-DE" sz="1600" dirty="0" smtClean="0"/>
              <a:t>Environment</a:t>
            </a:r>
            <a:r>
              <a:rPr lang="en-GB" sz="1600" dirty="0" smtClean="0"/>
              <a:t> </a:t>
            </a:r>
            <a:r>
              <a:rPr lang="en-GB" sz="1600" b="1" dirty="0"/>
              <a:t>11</a:t>
            </a:r>
            <a:r>
              <a:rPr lang="en-GB" sz="1600" dirty="0"/>
              <a:t>, 147–155</a:t>
            </a:r>
            <a:endParaRPr lang="de-DE" sz="1600" dirty="0"/>
          </a:p>
        </p:txBody>
      </p:sp>
      <p:sp>
        <p:nvSpPr>
          <p:cNvPr id="9"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Large </a:t>
            </a:r>
            <a:r>
              <a:rPr lang="de-DE" sz="3600" i="1" dirty="0" err="1" smtClean="0">
                <a:latin typeface="Trebuchet MS" pitchFamily="34" charset="0"/>
                <a:cs typeface="Times New Roman" pitchFamily="18" charset="0"/>
              </a:rPr>
              <a:t>Scales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41311942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carl\Desktop\Bilder\Alpen Pitztal 2012 Auswahl\DSC_33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33" r="5290" b="6301"/>
          <a:stretch/>
        </p:blipFill>
        <p:spPr bwMode="auto">
          <a:xfrm>
            <a:off x="-1" y="-27384"/>
            <a:ext cx="10497723" cy="72008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 name="Text Box 5"/>
          <p:cNvSpPr txBox="1">
            <a:spLocks noChangeArrowheads="1"/>
          </p:cNvSpPr>
          <p:nvPr/>
        </p:nvSpPr>
        <p:spPr bwMode="auto">
          <a:xfrm>
            <a:off x="1174576" y="123354"/>
            <a:ext cx="678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sz="3600" i="1" dirty="0" smtClean="0">
                <a:solidFill>
                  <a:schemeClr val="bg1"/>
                </a:solidFill>
                <a:latin typeface="Trebuchet MS" pitchFamily="34" charset="0"/>
                <a:cs typeface="Times New Roman" pitchFamily="18" charset="0"/>
              </a:rPr>
              <a:t>Multi-Site Experiments</a:t>
            </a:r>
            <a:endParaRPr lang="de-DE" sz="3600" i="1" dirty="0">
              <a:solidFill>
                <a:schemeClr val="bg1"/>
              </a:solidFill>
              <a:latin typeface="Trebuchet MS" pitchFamily="34" charset="0"/>
              <a:cs typeface="Times New Roman" pitchFamily="18" charset="0"/>
            </a:endParaRPr>
          </a:p>
        </p:txBody>
      </p:sp>
      <p:pic>
        <p:nvPicPr>
          <p:cNvPr id="7"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carl\Desktop\Bilder\Alpen Pitztal 2012 Auswahl\DSC_34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2024" y="1268760"/>
            <a:ext cx="3098428" cy="2052228"/>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descr="C:\Users\carl\Desktop\Bilder\Alpen Pitztal 2012 Auswahl\DSC_332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15" t="6483" r="7215"/>
          <a:stretch/>
        </p:blipFill>
        <p:spPr bwMode="auto">
          <a:xfrm>
            <a:off x="251520" y="4785030"/>
            <a:ext cx="2541300" cy="1920333"/>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2792820" y="5519683"/>
            <a:ext cx="6351181" cy="1323439"/>
          </a:xfrm>
          <a:prstGeom prst="rect">
            <a:avLst/>
          </a:prstGeom>
          <a:noFill/>
        </p:spPr>
        <p:txBody>
          <a:bodyPr wrap="square" rtlCol="0">
            <a:spAutoFit/>
          </a:bodyPr>
          <a:lstStyle/>
          <a:p>
            <a:r>
              <a:rPr lang="de-DE" sz="1600" dirty="0" smtClean="0">
                <a:solidFill>
                  <a:schemeClr val="bg1"/>
                </a:solidFill>
              </a:rPr>
              <a:t>Fraser L; Henry H; Carlyle </a:t>
            </a:r>
            <a:r>
              <a:rPr lang="de-DE" sz="1600" dirty="0">
                <a:solidFill>
                  <a:schemeClr val="bg1"/>
                </a:solidFill>
              </a:rPr>
              <a:t>CN; </a:t>
            </a:r>
            <a:r>
              <a:rPr lang="de-DE" sz="1600" dirty="0" smtClean="0">
                <a:solidFill>
                  <a:schemeClr val="bg1"/>
                </a:solidFill>
              </a:rPr>
              <a:t>White S; Beierkuhnlein C; </a:t>
            </a:r>
            <a:r>
              <a:rPr lang="de-DE" sz="1600" dirty="0" err="1" smtClean="0">
                <a:solidFill>
                  <a:schemeClr val="bg1"/>
                </a:solidFill>
              </a:rPr>
              <a:t>Cahill</a:t>
            </a:r>
            <a:r>
              <a:rPr lang="de-DE" sz="1600" dirty="0" smtClean="0">
                <a:solidFill>
                  <a:schemeClr val="bg1"/>
                </a:solidFill>
              </a:rPr>
              <a:t> J; Casper, B; </a:t>
            </a:r>
            <a:r>
              <a:rPr lang="de-DE" sz="1600" dirty="0" err="1" smtClean="0">
                <a:solidFill>
                  <a:schemeClr val="bg1"/>
                </a:solidFill>
              </a:rPr>
              <a:t>Cleland</a:t>
            </a:r>
            <a:r>
              <a:rPr lang="de-DE" sz="1600" dirty="0" smtClean="0">
                <a:solidFill>
                  <a:schemeClr val="bg1"/>
                </a:solidFill>
              </a:rPr>
              <a:t> </a:t>
            </a:r>
            <a:r>
              <a:rPr lang="de-DE" sz="1600" dirty="0">
                <a:solidFill>
                  <a:schemeClr val="bg1"/>
                </a:solidFill>
              </a:rPr>
              <a:t>E; </a:t>
            </a:r>
            <a:r>
              <a:rPr lang="de-DE" sz="1600" dirty="0" smtClean="0">
                <a:solidFill>
                  <a:schemeClr val="bg1"/>
                </a:solidFill>
              </a:rPr>
              <a:t>Collins S; Dukes J; Knapp A; Lind E</a:t>
            </a:r>
            <a:r>
              <a:rPr lang="de-DE" sz="1600" dirty="0">
                <a:solidFill>
                  <a:schemeClr val="bg1"/>
                </a:solidFill>
              </a:rPr>
              <a:t>; </a:t>
            </a:r>
            <a:r>
              <a:rPr lang="de-DE" sz="1600" dirty="0" smtClean="0">
                <a:solidFill>
                  <a:schemeClr val="bg1"/>
                </a:solidFill>
              </a:rPr>
              <a:t>Long </a:t>
            </a:r>
            <a:r>
              <a:rPr lang="de-DE" sz="1600" dirty="0">
                <a:solidFill>
                  <a:schemeClr val="bg1"/>
                </a:solidFill>
              </a:rPr>
              <a:t>R; </a:t>
            </a:r>
            <a:r>
              <a:rPr lang="de-DE" sz="1600" dirty="0" smtClean="0">
                <a:solidFill>
                  <a:schemeClr val="bg1"/>
                </a:solidFill>
              </a:rPr>
              <a:t>Luo </a:t>
            </a:r>
            <a:r>
              <a:rPr lang="de-DE" sz="1600" dirty="0">
                <a:solidFill>
                  <a:schemeClr val="bg1"/>
                </a:solidFill>
              </a:rPr>
              <a:t>Y; </a:t>
            </a:r>
            <a:r>
              <a:rPr lang="de-DE" sz="1600" dirty="0" smtClean="0">
                <a:solidFill>
                  <a:schemeClr val="bg1"/>
                </a:solidFill>
              </a:rPr>
              <a:t>Reich P; Smith M; Sternberg </a:t>
            </a:r>
            <a:r>
              <a:rPr lang="de-DE" sz="1600" dirty="0">
                <a:solidFill>
                  <a:schemeClr val="bg1"/>
                </a:solidFill>
              </a:rPr>
              <a:t>M; </a:t>
            </a:r>
            <a:r>
              <a:rPr lang="de-DE" sz="1600" dirty="0" err="1" smtClean="0">
                <a:solidFill>
                  <a:schemeClr val="bg1"/>
                </a:solidFill>
              </a:rPr>
              <a:t>Turkington</a:t>
            </a:r>
            <a:r>
              <a:rPr lang="de-DE" sz="1600" dirty="0" smtClean="0">
                <a:solidFill>
                  <a:schemeClr val="bg1"/>
                </a:solidFill>
              </a:rPr>
              <a:t> R 2013: </a:t>
            </a:r>
            <a:r>
              <a:rPr lang="de-DE" sz="1600" dirty="0" err="1">
                <a:solidFill>
                  <a:schemeClr val="bg1"/>
                </a:solidFill>
              </a:rPr>
              <a:t>Coordinated</a:t>
            </a:r>
            <a:r>
              <a:rPr lang="de-DE" sz="1600" dirty="0">
                <a:solidFill>
                  <a:schemeClr val="bg1"/>
                </a:solidFill>
              </a:rPr>
              <a:t> Distributed </a:t>
            </a:r>
            <a:r>
              <a:rPr lang="de-DE" sz="1600" dirty="0" smtClean="0">
                <a:solidFill>
                  <a:schemeClr val="bg1"/>
                </a:solidFill>
              </a:rPr>
              <a:t>Experiments</a:t>
            </a:r>
            <a:r>
              <a:rPr lang="de-DE" sz="1600" dirty="0">
                <a:solidFill>
                  <a:schemeClr val="bg1"/>
                </a:solidFill>
              </a:rPr>
              <a:t>: an </a:t>
            </a:r>
            <a:r>
              <a:rPr lang="de-DE" sz="1600" dirty="0" err="1">
                <a:solidFill>
                  <a:schemeClr val="bg1"/>
                </a:solidFill>
              </a:rPr>
              <a:t>emerging</a:t>
            </a:r>
            <a:r>
              <a:rPr lang="de-DE" sz="1600" dirty="0">
                <a:solidFill>
                  <a:schemeClr val="bg1"/>
                </a:solidFill>
              </a:rPr>
              <a:t> </a:t>
            </a:r>
            <a:r>
              <a:rPr lang="de-DE" sz="1600" dirty="0" err="1">
                <a:solidFill>
                  <a:schemeClr val="bg1"/>
                </a:solidFill>
              </a:rPr>
              <a:t>tool</a:t>
            </a:r>
            <a:r>
              <a:rPr lang="de-DE" sz="1600" dirty="0">
                <a:solidFill>
                  <a:schemeClr val="bg1"/>
                </a:solidFill>
              </a:rPr>
              <a:t> </a:t>
            </a:r>
            <a:r>
              <a:rPr lang="de-DE" sz="1600" dirty="0" err="1">
                <a:solidFill>
                  <a:schemeClr val="bg1"/>
                </a:solidFill>
              </a:rPr>
              <a:t>for</a:t>
            </a:r>
            <a:r>
              <a:rPr lang="de-DE" sz="1600" dirty="0">
                <a:solidFill>
                  <a:schemeClr val="bg1"/>
                </a:solidFill>
              </a:rPr>
              <a:t> </a:t>
            </a:r>
            <a:r>
              <a:rPr lang="de-DE" sz="1600" dirty="0" err="1">
                <a:solidFill>
                  <a:schemeClr val="bg1"/>
                </a:solidFill>
              </a:rPr>
              <a:t>testing</a:t>
            </a:r>
            <a:r>
              <a:rPr lang="de-DE" sz="1600" dirty="0">
                <a:solidFill>
                  <a:schemeClr val="bg1"/>
                </a:solidFill>
              </a:rPr>
              <a:t> global </a:t>
            </a:r>
            <a:r>
              <a:rPr lang="de-DE" sz="1600" dirty="0" err="1">
                <a:solidFill>
                  <a:schemeClr val="bg1"/>
                </a:solidFill>
              </a:rPr>
              <a:t>hypotheses</a:t>
            </a:r>
            <a:r>
              <a:rPr lang="de-DE" sz="1600" dirty="0">
                <a:solidFill>
                  <a:schemeClr val="bg1"/>
                </a:solidFill>
              </a:rPr>
              <a:t> in </a:t>
            </a:r>
            <a:r>
              <a:rPr lang="de-DE" sz="1600" dirty="0" err="1">
                <a:solidFill>
                  <a:schemeClr val="bg1"/>
                </a:solidFill>
              </a:rPr>
              <a:t>ecology</a:t>
            </a:r>
            <a:r>
              <a:rPr lang="de-DE" sz="1600" dirty="0">
                <a:solidFill>
                  <a:schemeClr val="bg1"/>
                </a:solidFill>
              </a:rPr>
              <a:t> </a:t>
            </a:r>
            <a:r>
              <a:rPr lang="de-DE" sz="1600" dirty="0" err="1">
                <a:solidFill>
                  <a:schemeClr val="bg1"/>
                </a:solidFill>
              </a:rPr>
              <a:t>and</a:t>
            </a:r>
            <a:r>
              <a:rPr lang="de-DE" sz="1600" dirty="0">
                <a:solidFill>
                  <a:schemeClr val="bg1"/>
                </a:solidFill>
              </a:rPr>
              <a:t> </a:t>
            </a:r>
            <a:r>
              <a:rPr lang="de-DE" sz="1600" dirty="0" err="1" smtClean="0">
                <a:solidFill>
                  <a:schemeClr val="bg1"/>
                </a:solidFill>
              </a:rPr>
              <a:t>environmen</a:t>
            </a:r>
            <a:r>
              <a:rPr lang="de-DE" sz="1600" dirty="0" smtClean="0">
                <a:solidFill>
                  <a:schemeClr val="bg1"/>
                </a:solidFill>
              </a:rPr>
              <a:t>-tal </a:t>
            </a:r>
            <a:r>
              <a:rPr lang="de-DE" sz="1600" dirty="0" err="1">
                <a:solidFill>
                  <a:schemeClr val="bg1"/>
                </a:solidFill>
              </a:rPr>
              <a:t>science</a:t>
            </a:r>
            <a:r>
              <a:rPr lang="de-DE" sz="1600" dirty="0" smtClean="0">
                <a:solidFill>
                  <a:schemeClr val="bg1"/>
                </a:solidFill>
              </a:rPr>
              <a:t>. </a:t>
            </a:r>
            <a:r>
              <a:rPr lang="de-DE" sz="1600" dirty="0">
                <a:solidFill>
                  <a:schemeClr val="bg1"/>
                </a:solidFill>
              </a:rPr>
              <a:t>Frontiers in Ecology </a:t>
            </a:r>
            <a:r>
              <a:rPr lang="de-DE" sz="1600" dirty="0" err="1">
                <a:solidFill>
                  <a:schemeClr val="bg1"/>
                </a:solidFill>
              </a:rPr>
              <a:t>and</a:t>
            </a:r>
            <a:r>
              <a:rPr lang="de-DE" sz="1600" dirty="0">
                <a:solidFill>
                  <a:schemeClr val="bg1"/>
                </a:solidFill>
              </a:rPr>
              <a:t> </a:t>
            </a:r>
            <a:r>
              <a:rPr lang="de-DE" sz="1600" dirty="0" err="1">
                <a:solidFill>
                  <a:schemeClr val="bg1"/>
                </a:solidFill>
              </a:rPr>
              <a:t>the</a:t>
            </a:r>
            <a:r>
              <a:rPr lang="de-DE" sz="1600" dirty="0">
                <a:solidFill>
                  <a:schemeClr val="bg1"/>
                </a:solidFill>
              </a:rPr>
              <a:t> </a:t>
            </a:r>
            <a:r>
              <a:rPr lang="de-DE" sz="1600" dirty="0" smtClean="0">
                <a:solidFill>
                  <a:schemeClr val="bg1"/>
                </a:solidFill>
              </a:rPr>
              <a:t>Environment</a:t>
            </a:r>
            <a:r>
              <a:rPr lang="en-GB" sz="1600" dirty="0" smtClean="0">
                <a:solidFill>
                  <a:schemeClr val="bg1"/>
                </a:solidFill>
              </a:rPr>
              <a:t> </a:t>
            </a:r>
            <a:r>
              <a:rPr lang="en-GB" sz="1600" b="1" dirty="0">
                <a:solidFill>
                  <a:schemeClr val="bg1"/>
                </a:solidFill>
              </a:rPr>
              <a:t>11</a:t>
            </a:r>
            <a:r>
              <a:rPr lang="en-GB" sz="1600" dirty="0">
                <a:solidFill>
                  <a:schemeClr val="bg1"/>
                </a:solidFill>
              </a:rPr>
              <a:t>, 147–155</a:t>
            </a:r>
            <a:endParaRPr lang="de-DE" sz="1600" dirty="0">
              <a:solidFill>
                <a:schemeClr val="bg1"/>
              </a:solidFill>
            </a:endParaRPr>
          </a:p>
        </p:txBody>
      </p:sp>
      <p:sp>
        <p:nvSpPr>
          <p:cNvPr id="3" name="Textfeld 2"/>
          <p:cNvSpPr txBox="1"/>
          <p:nvPr/>
        </p:nvSpPr>
        <p:spPr>
          <a:xfrm>
            <a:off x="477672" y="1124744"/>
            <a:ext cx="4885898" cy="461665"/>
          </a:xfrm>
          <a:prstGeom prst="rect">
            <a:avLst/>
          </a:prstGeom>
          <a:noFill/>
        </p:spPr>
        <p:txBody>
          <a:bodyPr wrap="square" rtlCol="0">
            <a:spAutoFit/>
          </a:bodyPr>
          <a:lstStyle/>
          <a:p>
            <a:r>
              <a:rPr lang="de-DE" sz="2400" dirty="0" err="1" smtClean="0">
                <a:solidFill>
                  <a:schemeClr val="bg1"/>
                </a:solidFill>
              </a:rPr>
              <a:t>Coordinated</a:t>
            </a:r>
            <a:r>
              <a:rPr lang="de-DE" sz="2400" dirty="0" smtClean="0">
                <a:solidFill>
                  <a:schemeClr val="bg1"/>
                </a:solidFill>
              </a:rPr>
              <a:t> Distributed Experiments</a:t>
            </a:r>
            <a:endParaRPr lang="de-DE" sz="2400" dirty="0">
              <a:solidFill>
                <a:schemeClr val="bg1"/>
              </a:solidFill>
            </a:endParaRPr>
          </a:p>
        </p:txBody>
      </p:sp>
    </p:spTree>
    <p:extLst>
      <p:ext uri="{BB962C8B-B14F-4D97-AF65-F5344CB8AC3E}">
        <p14:creationId xmlns:p14="http://schemas.microsoft.com/office/powerpoint/2010/main" val="30784622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ongbook1.files.wordpress.com/2010/02/casablanca-bogart-wilson-bergman-dmannex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0"/>
            <a:ext cx="9763575" cy="7046243"/>
          </a:xfrm>
          <a:prstGeom prst="rect">
            <a:avLst/>
          </a:prstGeom>
          <a:noFill/>
          <a:extLst>
            <a:ext uri="{909E8E84-426E-40dd-AFC4-6F175D3DCCD1}">
              <a14:hiddenFill xmlns:a14="http://schemas.microsoft.com/office/drawing/2010/main">
                <a:solidFill>
                  <a:srgbClr val="FFFFFF"/>
                </a:solidFill>
              </a14:hiddenFill>
            </a:ext>
          </a:extLst>
        </p:spPr>
      </p:pic>
      <p:sp>
        <p:nvSpPr>
          <p:cNvPr id="4"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solidFill>
                  <a:schemeClr val="bg1"/>
                </a:solidFill>
                <a:latin typeface="Trebuchet MS" pitchFamily="34" charset="0"/>
                <a:cs typeface="Times New Roman" pitchFamily="18" charset="0"/>
              </a:rPr>
              <a:t>Temporal </a:t>
            </a:r>
            <a:r>
              <a:rPr lang="de-DE" sz="3600" i="1" dirty="0" err="1" smtClean="0">
                <a:solidFill>
                  <a:schemeClr val="bg1"/>
                </a:solidFill>
                <a:latin typeface="Trebuchet MS" pitchFamily="34" charset="0"/>
                <a:cs typeface="Times New Roman" pitchFamily="18" charset="0"/>
              </a:rPr>
              <a:t>Scales</a:t>
            </a:r>
            <a:endParaRPr lang="de-DE" sz="3600" i="1" dirty="0">
              <a:solidFill>
                <a:schemeClr val="bg1"/>
              </a:solidFill>
              <a:latin typeface="Trebuchet MS" pitchFamily="34" charset="0"/>
              <a:cs typeface="Times New Roman" pitchFamily="18" charset="0"/>
            </a:endParaRPr>
          </a:p>
        </p:txBody>
      </p:sp>
      <p:sp>
        <p:nvSpPr>
          <p:cNvPr id="2" name="Textfeld 1"/>
          <p:cNvSpPr txBox="1"/>
          <p:nvPr/>
        </p:nvSpPr>
        <p:spPr>
          <a:xfrm>
            <a:off x="2051720" y="2132856"/>
            <a:ext cx="1800200"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4335483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688048" y="1484784"/>
            <a:ext cx="7740860" cy="4862870"/>
          </a:xfrm>
          <a:prstGeom prst="rect">
            <a:avLst/>
          </a:prstGeom>
          <a:noFill/>
        </p:spPr>
        <p:txBody>
          <a:bodyPr wrap="square" rtlCol="0">
            <a:spAutoFit/>
          </a:bodyPr>
          <a:lstStyle/>
          <a:p>
            <a:pPr marL="179388" indent="-179388">
              <a:spcAft>
                <a:spcPts val="1200"/>
              </a:spcAft>
              <a:buFont typeface="Arial" pitchFamily="34" charset="0"/>
              <a:buChar char="•"/>
            </a:pPr>
            <a:r>
              <a:rPr lang="en-GB" sz="2800" b="1" dirty="0" smtClean="0"/>
              <a:t>History</a:t>
            </a:r>
            <a:r>
              <a:rPr lang="en-GB" sz="2800" dirty="0" smtClean="0"/>
              <a:t> (predisposition, species pool, ghost of competition past etc.)</a:t>
            </a:r>
          </a:p>
          <a:p>
            <a:pPr marL="179388" indent="-179388">
              <a:spcAft>
                <a:spcPts val="1200"/>
              </a:spcAft>
              <a:buFont typeface="Arial" pitchFamily="34" charset="0"/>
              <a:buChar char="•"/>
            </a:pPr>
            <a:r>
              <a:rPr lang="en-GB" sz="2800" b="1" dirty="0"/>
              <a:t>Short-term events and disturbances </a:t>
            </a:r>
            <a:r>
              <a:rPr lang="en-GB" sz="2800" dirty="0" smtClean="0"/>
              <a:t>(local extinction, damage, regeneration niche, outbreaks, delayed responses etc.)</a:t>
            </a:r>
          </a:p>
          <a:p>
            <a:pPr marL="179388" indent="-179388">
              <a:spcAft>
                <a:spcPts val="1200"/>
              </a:spcAft>
              <a:buFont typeface="Arial" pitchFamily="34" charset="0"/>
              <a:buChar char="•"/>
            </a:pPr>
            <a:r>
              <a:rPr lang="en-GB" sz="2800" b="1" dirty="0" smtClean="0"/>
              <a:t>Intra- and </a:t>
            </a:r>
            <a:r>
              <a:rPr lang="en-GB" sz="2800" b="1" dirty="0"/>
              <a:t>inter-annual variability </a:t>
            </a:r>
            <a:r>
              <a:rPr lang="en-GB" sz="2800" dirty="0" smtClean="0"/>
              <a:t>(regularity of rhythms, dormancy, fluctuations etc.)</a:t>
            </a:r>
          </a:p>
          <a:p>
            <a:pPr marL="179388" indent="-179388">
              <a:spcAft>
                <a:spcPts val="1200"/>
              </a:spcAft>
              <a:buFont typeface="Arial" pitchFamily="34" charset="0"/>
              <a:buChar char="•"/>
            </a:pPr>
            <a:r>
              <a:rPr lang="en-GB" sz="2800" b="1" dirty="0"/>
              <a:t>Long-term trends </a:t>
            </a:r>
            <a:r>
              <a:rPr lang="en-GB" sz="2800" dirty="0" smtClean="0"/>
              <a:t>(successional trajectories, biodiversity loss, shifts in species composition, adaptation etc.)</a:t>
            </a:r>
            <a:endParaRPr lang="en-GB" sz="2800" dirty="0"/>
          </a:p>
        </p:txBody>
      </p:sp>
      <p:sp>
        <p:nvSpPr>
          <p:cNvPr id="4"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Temporal </a:t>
            </a:r>
            <a:r>
              <a:rPr lang="de-DE" sz="3600" i="1" dirty="0" err="1" smtClean="0">
                <a:latin typeface="Trebuchet MS" pitchFamily="34" charset="0"/>
                <a:cs typeface="Times New Roman" pitchFamily="18" charset="0"/>
              </a:rPr>
              <a:t>Scales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38118580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6" name="Picture 6" descr="dist_juniperus_neu"/>
          <p:cNvPicPr>
            <a:picLocks noChangeAspect="1" noChangeArrowheads="1"/>
          </p:cNvPicPr>
          <p:nvPr/>
        </p:nvPicPr>
        <p:blipFill>
          <a:blip r:embed="rId3">
            <a:extLst>
              <a:ext uri="{28A0092B-C50C-407E-A947-70E740481C1C}">
                <a14:useLocalDpi xmlns:a14="http://schemas.microsoft.com/office/drawing/2010/main" val="0"/>
              </a:ext>
            </a:extLst>
          </a:blip>
          <a:srcRect t="91364" r="64693"/>
          <a:stretch>
            <a:fillRect/>
          </a:stretch>
        </p:blipFill>
        <p:spPr bwMode="auto">
          <a:xfrm>
            <a:off x="36513" y="4870020"/>
            <a:ext cx="3887415" cy="128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Picture 4" descr="dist_juniperus_neu"/>
          <p:cNvPicPr>
            <a:picLocks noChangeAspect="1" noChangeArrowheads="1"/>
          </p:cNvPicPr>
          <p:nvPr/>
        </p:nvPicPr>
        <p:blipFill rotWithShape="1">
          <a:blip r:embed="rId3">
            <a:extLst>
              <a:ext uri="{28A0092B-C50C-407E-A947-70E740481C1C}">
                <a14:useLocalDpi xmlns:a14="http://schemas.microsoft.com/office/drawing/2010/main" val="0"/>
              </a:ext>
            </a:extLst>
          </a:blip>
          <a:srcRect t="12233" b="7843"/>
          <a:stretch/>
        </p:blipFill>
        <p:spPr bwMode="auto">
          <a:xfrm>
            <a:off x="3745106" y="933450"/>
            <a:ext cx="5508101" cy="59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ext Box 5"/>
          <p:cNvSpPr txBox="1">
            <a:spLocks noChangeArrowheads="1"/>
          </p:cNvSpPr>
          <p:nvPr/>
        </p:nvSpPr>
        <p:spPr bwMode="auto">
          <a:xfrm>
            <a:off x="36513" y="1268760"/>
            <a:ext cx="3887415" cy="2492990"/>
          </a:xfrm>
          <a:prstGeom prst="rect">
            <a:avLst/>
          </a:prstGeom>
          <a:noFill/>
          <a:ln>
            <a:noFill/>
          </a:ln>
          <a:effectLs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GB" sz="2400" dirty="0" smtClean="0">
                <a:latin typeface="+mn-lt"/>
              </a:rPr>
              <a:t>Occurrence of Juniper in a </a:t>
            </a:r>
            <a:r>
              <a:rPr lang="en-GB" sz="2400" dirty="0" err="1" smtClean="0">
                <a:latin typeface="+mn-lt"/>
              </a:rPr>
              <a:t>Franconian</a:t>
            </a:r>
            <a:r>
              <a:rPr lang="en-GB" sz="2400" dirty="0" smtClean="0">
                <a:latin typeface="+mn-lt"/>
              </a:rPr>
              <a:t> landscape </a:t>
            </a:r>
            <a:br>
              <a:rPr lang="en-GB" sz="2400" dirty="0" smtClean="0">
                <a:latin typeface="+mn-lt"/>
              </a:rPr>
            </a:br>
            <a:r>
              <a:rPr lang="en-GB" sz="2400" dirty="0" smtClean="0">
                <a:latin typeface="+mn-lt"/>
              </a:rPr>
              <a:t>related to historical land use.</a:t>
            </a:r>
            <a:endParaRPr lang="de-DE" sz="2400" dirty="0">
              <a:latin typeface="+mn-lt"/>
            </a:endParaRPr>
          </a:p>
          <a:p>
            <a:pPr eaLnBrk="1" hangingPunct="1">
              <a:spcBef>
                <a:spcPct val="50000"/>
              </a:spcBef>
            </a:pPr>
            <a:r>
              <a:rPr lang="de-DE" sz="2400" dirty="0" smtClean="0">
                <a:latin typeface="+mn-lt"/>
              </a:rPr>
              <a:t>The </a:t>
            </a:r>
            <a:r>
              <a:rPr lang="de-DE" sz="2400" dirty="0" err="1" smtClean="0">
                <a:latin typeface="+mn-lt"/>
              </a:rPr>
              <a:t>legacy</a:t>
            </a:r>
            <a:r>
              <a:rPr lang="de-DE" sz="2400" dirty="0" smtClean="0">
                <a:latin typeface="+mn-lt"/>
              </a:rPr>
              <a:t> </a:t>
            </a:r>
            <a:r>
              <a:rPr lang="de-DE" sz="2400" dirty="0" err="1" smtClean="0">
                <a:latin typeface="+mn-lt"/>
              </a:rPr>
              <a:t>of</a:t>
            </a:r>
            <a:r>
              <a:rPr lang="de-DE" sz="2400" dirty="0" smtClean="0">
                <a:latin typeface="+mn-lt"/>
              </a:rPr>
              <a:t> </a:t>
            </a:r>
            <a:r>
              <a:rPr lang="de-DE" sz="2400" dirty="0" err="1" smtClean="0">
                <a:latin typeface="+mn-lt"/>
              </a:rPr>
              <a:t>former</a:t>
            </a:r>
            <a:r>
              <a:rPr lang="de-DE" sz="2400" dirty="0" smtClean="0">
                <a:latin typeface="+mn-lt"/>
              </a:rPr>
              <a:t> </a:t>
            </a:r>
            <a:r>
              <a:rPr lang="de-DE" sz="2400" dirty="0" err="1" smtClean="0">
                <a:latin typeface="+mn-lt"/>
              </a:rPr>
              <a:t>pastures</a:t>
            </a:r>
            <a:r>
              <a:rPr lang="de-DE" sz="2400" dirty="0" smtClean="0">
                <a:latin typeface="+mn-lt"/>
              </a:rPr>
              <a:t> </a:t>
            </a:r>
            <a:r>
              <a:rPr lang="de-DE" sz="2400" dirty="0" err="1" smtClean="0">
                <a:latin typeface="+mn-lt"/>
              </a:rPr>
              <a:t>is</a:t>
            </a:r>
            <a:r>
              <a:rPr lang="de-DE" sz="2400" dirty="0" smtClean="0">
                <a:latin typeface="+mn-lt"/>
              </a:rPr>
              <a:t> still </a:t>
            </a:r>
            <a:r>
              <a:rPr lang="de-DE" sz="2400" dirty="0" err="1" smtClean="0">
                <a:latin typeface="+mn-lt"/>
              </a:rPr>
              <a:t>effective</a:t>
            </a:r>
            <a:r>
              <a:rPr lang="de-DE" sz="2400" dirty="0" smtClean="0">
                <a:latin typeface="+mn-lt"/>
              </a:rPr>
              <a:t> after </a:t>
            </a:r>
            <a:r>
              <a:rPr lang="de-DE" sz="2400" dirty="0" err="1" smtClean="0">
                <a:latin typeface="+mn-lt"/>
              </a:rPr>
              <a:t>more</a:t>
            </a:r>
            <a:r>
              <a:rPr lang="de-DE" sz="2400" dirty="0" smtClean="0">
                <a:latin typeface="+mn-lt"/>
              </a:rPr>
              <a:t> </a:t>
            </a:r>
            <a:r>
              <a:rPr lang="de-DE" sz="2400" dirty="0" err="1" smtClean="0">
                <a:latin typeface="+mn-lt"/>
              </a:rPr>
              <a:t>than</a:t>
            </a:r>
            <a:r>
              <a:rPr lang="de-DE" sz="2400" dirty="0" smtClean="0">
                <a:latin typeface="+mn-lt"/>
              </a:rPr>
              <a:t> 150 </a:t>
            </a:r>
            <a:r>
              <a:rPr lang="de-DE" sz="2400" dirty="0" err="1" smtClean="0">
                <a:latin typeface="+mn-lt"/>
              </a:rPr>
              <a:t>years</a:t>
            </a:r>
            <a:r>
              <a:rPr lang="de-DE" sz="2400" dirty="0" smtClean="0">
                <a:latin typeface="+mn-lt"/>
              </a:rPr>
              <a:t>!</a:t>
            </a:r>
            <a:endParaRPr lang="en-GB" sz="2400" dirty="0">
              <a:latin typeface="+mn-lt"/>
            </a:endParaRPr>
          </a:p>
        </p:txBody>
      </p:sp>
      <p:sp>
        <p:nvSpPr>
          <p:cNvPr id="143369" name="Line 9"/>
          <p:cNvSpPr>
            <a:spLocks noChangeShapeType="1"/>
          </p:cNvSpPr>
          <p:nvPr/>
        </p:nvSpPr>
        <p:spPr bwMode="auto">
          <a:xfrm>
            <a:off x="36513"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History</a:t>
            </a:r>
            <a:endParaRPr lang="de-DE" sz="3600" i="1" dirty="0">
              <a:latin typeface="Trebuchet MS" pitchFamily="34" charset="0"/>
              <a:cs typeface="Times New Roman" pitchFamily="18" charset="0"/>
            </a:endParaRPr>
          </a:p>
        </p:txBody>
      </p:sp>
      <p:pic>
        <p:nvPicPr>
          <p:cNvPr id="12" name="Picture 5" descr="logo-mit-schrift---transp"/>
          <p:cNvPicPr>
            <a:picLocks noChangeAspect="1" noChangeArrowheads="1"/>
          </p:cNvPicPr>
          <p:nvPr/>
        </p:nvPicPr>
        <p:blipFill rotWithShape="1">
          <a:blip r:embed="rId4">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1661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9" name="Picture 5" descr="Heubes fig 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131840" y="908720"/>
            <a:ext cx="5632544" cy="554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Text Box 6"/>
          <p:cNvSpPr txBox="1">
            <a:spLocks noChangeArrowheads="1"/>
          </p:cNvSpPr>
          <p:nvPr/>
        </p:nvSpPr>
        <p:spPr bwMode="auto">
          <a:xfrm>
            <a:off x="36514" y="6381328"/>
            <a:ext cx="91074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400" dirty="0" err="1" smtClean="0">
                <a:latin typeface="Trebuchet MS" pitchFamily="34" charset="0"/>
              </a:rPr>
              <a:t>Heubes</a:t>
            </a:r>
            <a:r>
              <a:rPr lang="de-DE" sz="1400" dirty="0">
                <a:latin typeface="Trebuchet MS" pitchFamily="34" charset="0"/>
              </a:rPr>
              <a:t>, Retzer, Schmidtlein, Beierkuhnlein </a:t>
            </a:r>
            <a:r>
              <a:rPr lang="de-DE" sz="1400" dirty="0" smtClean="0">
                <a:latin typeface="Trebuchet MS" pitchFamily="34" charset="0"/>
              </a:rPr>
              <a:t>2011 </a:t>
            </a:r>
            <a:r>
              <a:rPr lang="en-GB" sz="1400" dirty="0"/>
              <a:t>Historical land use explains current distribution of calcareous grassland </a:t>
            </a:r>
            <a:r>
              <a:rPr lang="en-GB" sz="1400" dirty="0" smtClean="0"/>
              <a:t>species. </a:t>
            </a:r>
            <a:r>
              <a:rPr lang="en-GB" sz="1400" b="1" dirty="0"/>
              <a:t>Folia </a:t>
            </a:r>
            <a:r>
              <a:rPr lang="en-GB" sz="1400" b="1" dirty="0" err="1" smtClean="0"/>
              <a:t>Geobotanica</a:t>
            </a:r>
            <a:r>
              <a:rPr lang="en-GB" sz="1400" b="1" dirty="0" smtClean="0"/>
              <a:t> 46</a:t>
            </a:r>
            <a:r>
              <a:rPr lang="en-GB" sz="1400" dirty="0" smtClean="0"/>
              <a:t>, </a:t>
            </a:r>
            <a:r>
              <a:rPr lang="en-GB" sz="1400" dirty="0"/>
              <a:t>1-16</a:t>
            </a:r>
            <a:endParaRPr lang="de-DE" sz="1400" dirty="0">
              <a:latin typeface="Trebuchet MS" pitchFamily="34" charset="0"/>
            </a:endParaRPr>
          </a:p>
        </p:txBody>
      </p:sp>
      <p:sp>
        <p:nvSpPr>
          <p:cNvPr id="144392" name="Line 8"/>
          <p:cNvSpPr>
            <a:spLocks noChangeShapeType="1"/>
          </p:cNvSpPr>
          <p:nvPr/>
        </p:nvSpPr>
        <p:spPr bwMode="auto">
          <a:xfrm>
            <a:off x="36513"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History</a:t>
            </a:r>
            <a:endParaRPr lang="de-DE" sz="3600" i="1" dirty="0">
              <a:latin typeface="Trebuchet MS" pitchFamily="34" charset="0"/>
              <a:cs typeface="Times New Roman" pitchFamily="18" charset="0"/>
            </a:endParaRPr>
          </a:p>
        </p:txBody>
      </p:sp>
      <p:pic>
        <p:nvPicPr>
          <p:cNvPr id="14" name="Picture 5" descr="logo-mit-schrift---transp"/>
          <p:cNvPicPr>
            <a:picLocks noChangeAspect="1" noChangeArrowheads="1"/>
          </p:cNvPicPr>
          <p:nvPr/>
        </p:nvPicPr>
        <p:blipFill rotWithShape="1">
          <a:blip r:embed="rId4">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 Box 4"/>
          <p:cNvSpPr txBox="1">
            <a:spLocks noChangeArrowheads="1"/>
          </p:cNvSpPr>
          <p:nvPr/>
        </p:nvSpPr>
        <p:spPr bwMode="auto">
          <a:xfrm>
            <a:off x="52876" y="3560383"/>
            <a:ext cx="73437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600" b="1" dirty="0"/>
              <a:t>a</a:t>
            </a:r>
            <a:r>
              <a:rPr lang="en-US" sz="1600" dirty="0"/>
              <a:t> – </a:t>
            </a:r>
            <a:r>
              <a:rPr lang="en-US" sz="1600" i="1" dirty="0" err="1"/>
              <a:t>Anthyllis</a:t>
            </a:r>
            <a:r>
              <a:rPr lang="en-US" sz="1600" i="1" dirty="0"/>
              <a:t> </a:t>
            </a:r>
            <a:r>
              <a:rPr lang="en-US" sz="1600" i="1" dirty="0" err="1"/>
              <a:t>vulneraria</a:t>
            </a:r>
            <a:r>
              <a:rPr lang="en-US" sz="1600" dirty="0"/>
              <a:t>, </a:t>
            </a:r>
            <a:r>
              <a:rPr lang="en-US" sz="1600" dirty="0" smtClean="0"/>
              <a:t/>
            </a:r>
            <a:br>
              <a:rPr lang="en-US" sz="1600" dirty="0" smtClean="0"/>
            </a:br>
            <a:r>
              <a:rPr lang="en-US" sz="1600" b="1" dirty="0" smtClean="0"/>
              <a:t>b</a:t>
            </a:r>
            <a:r>
              <a:rPr lang="en-US" sz="1600" dirty="0" smtClean="0"/>
              <a:t> </a:t>
            </a:r>
            <a:r>
              <a:rPr lang="en-US" sz="1600" dirty="0"/>
              <a:t>– </a:t>
            </a:r>
            <a:r>
              <a:rPr lang="en-US" sz="1600" i="1" dirty="0" err="1"/>
              <a:t>Centaurea</a:t>
            </a:r>
            <a:r>
              <a:rPr lang="en-US" sz="1600" i="1" dirty="0"/>
              <a:t> </a:t>
            </a:r>
            <a:r>
              <a:rPr lang="en-US" sz="1600" i="1" dirty="0" err="1"/>
              <a:t>scabiosa</a:t>
            </a:r>
            <a:r>
              <a:rPr lang="en-US" sz="1600" dirty="0"/>
              <a:t>, </a:t>
            </a:r>
            <a:r>
              <a:rPr lang="en-US" sz="1600" dirty="0" smtClean="0"/>
              <a:t/>
            </a:r>
            <a:br>
              <a:rPr lang="en-US" sz="1600" dirty="0" smtClean="0"/>
            </a:br>
            <a:r>
              <a:rPr lang="en-US" sz="1600" b="1" dirty="0" smtClean="0"/>
              <a:t>c</a:t>
            </a:r>
            <a:r>
              <a:rPr lang="en-US" sz="1600" dirty="0" smtClean="0"/>
              <a:t> </a:t>
            </a:r>
            <a:r>
              <a:rPr lang="en-US" sz="1600" dirty="0"/>
              <a:t>– </a:t>
            </a:r>
            <a:r>
              <a:rPr lang="en-US" sz="1600" i="1" dirty="0" err="1"/>
              <a:t>Cirsium</a:t>
            </a:r>
            <a:r>
              <a:rPr lang="en-US" sz="1600" i="1" dirty="0"/>
              <a:t> </a:t>
            </a:r>
            <a:r>
              <a:rPr lang="en-US" sz="1600" i="1" dirty="0" err="1"/>
              <a:t>acaule</a:t>
            </a:r>
            <a:r>
              <a:rPr lang="en-US" sz="1600" dirty="0"/>
              <a:t>, </a:t>
            </a:r>
            <a:br>
              <a:rPr lang="en-US" sz="1600" dirty="0"/>
            </a:br>
            <a:r>
              <a:rPr lang="en-US" sz="1600" b="1" dirty="0"/>
              <a:t>d</a:t>
            </a:r>
            <a:r>
              <a:rPr lang="en-US" sz="1600" dirty="0"/>
              <a:t> – </a:t>
            </a:r>
            <a:r>
              <a:rPr lang="en-US" sz="1600" i="1" dirty="0"/>
              <a:t>Dianthus </a:t>
            </a:r>
            <a:r>
              <a:rPr lang="en-US" sz="1600" i="1" dirty="0" err="1"/>
              <a:t>carthusianorum</a:t>
            </a:r>
            <a:r>
              <a:rPr lang="en-US" sz="1600" dirty="0"/>
              <a:t>, </a:t>
            </a:r>
            <a:r>
              <a:rPr lang="en-US" sz="1600" dirty="0" smtClean="0"/>
              <a:t/>
            </a:r>
            <a:br>
              <a:rPr lang="en-US" sz="1600" dirty="0" smtClean="0"/>
            </a:br>
            <a:r>
              <a:rPr lang="en-US" sz="1600" b="1" dirty="0" smtClean="0"/>
              <a:t>e</a:t>
            </a:r>
            <a:r>
              <a:rPr lang="en-US" sz="1600" dirty="0" smtClean="0"/>
              <a:t> </a:t>
            </a:r>
            <a:r>
              <a:rPr lang="en-US" sz="1600" dirty="0"/>
              <a:t>– </a:t>
            </a:r>
            <a:r>
              <a:rPr lang="en-US" sz="1600" i="1" dirty="0" err="1"/>
              <a:t>Juniperus</a:t>
            </a:r>
            <a:r>
              <a:rPr lang="en-US" sz="1600" i="1" dirty="0"/>
              <a:t> </a:t>
            </a:r>
            <a:r>
              <a:rPr lang="en-US" sz="1600" i="1" dirty="0" err="1"/>
              <a:t>communis</a:t>
            </a:r>
            <a:r>
              <a:rPr lang="en-US" sz="1600" dirty="0"/>
              <a:t>, </a:t>
            </a:r>
            <a:r>
              <a:rPr lang="en-US" sz="1600" dirty="0" smtClean="0"/>
              <a:t/>
            </a:r>
            <a:br>
              <a:rPr lang="en-US" sz="1600" dirty="0" smtClean="0"/>
            </a:br>
            <a:r>
              <a:rPr lang="en-US" sz="1600" b="1" dirty="0" smtClean="0"/>
              <a:t>f</a:t>
            </a:r>
            <a:r>
              <a:rPr lang="en-US" sz="1600" dirty="0" smtClean="0"/>
              <a:t> </a:t>
            </a:r>
            <a:r>
              <a:rPr lang="en-US" sz="1600" dirty="0"/>
              <a:t>– </a:t>
            </a:r>
            <a:r>
              <a:rPr lang="en-US" sz="1600" i="1" dirty="0" err="1"/>
              <a:t>Ononis</a:t>
            </a:r>
            <a:r>
              <a:rPr lang="en-US" sz="1600" i="1" dirty="0"/>
              <a:t> </a:t>
            </a:r>
            <a:r>
              <a:rPr lang="en-US" sz="1600" i="1" dirty="0" err="1"/>
              <a:t>repens</a:t>
            </a:r>
            <a:r>
              <a:rPr lang="en-US" sz="1600" dirty="0"/>
              <a:t>, </a:t>
            </a:r>
            <a:br>
              <a:rPr lang="en-US" sz="1600" dirty="0"/>
            </a:br>
            <a:r>
              <a:rPr lang="en-US" sz="1600" b="1" dirty="0"/>
              <a:t>g</a:t>
            </a:r>
            <a:r>
              <a:rPr lang="en-US" sz="1600" dirty="0"/>
              <a:t> – </a:t>
            </a:r>
            <a:r>
              <a:rPr lang="en-US" sz="1600" i="1" dirty="0" err="1"/>
              <a:t>Sanguisorba</a:t>
            </a:r>
            <a:r>
              <a:rPr lang="en-US" sz="1600" i="1" dirty="0"/>
              <a:t> minor</a:t>
            </a:r>
            <a:r>
              <a:rPr lang="en-US" sz="1600" dirty="0"/>
              <a:t>, </a:t>
            </a:r>
            <a:r>
              <a:rPr lang="en-US" sz="1600" dirty="0" smtClean="0"/>
              <a:t/>
            </a:r>
            <a:br>
              <a:rPr lang="en-US" sz="1600" dirty="0" smtClean="0"/>
            </a:br>
            <a:r>
              <a:rPr lang="en-US" sz="1600" b="1" dirty="0" smtClean="0"/>
              <a:t>h</a:t>
            </a:r>
            <a:r>
              <a:rPr lang="en-US" sz="1600" dirty="0" smtClean="0"/>
              <a:t> </a:t>
            </a:r>
            <a:r>
              <a:rPr lang="en-US" sz="1600" dirty="0"/>
              <a:t>– </a:t>
            </a:r>
            <a:r>
              <a:rPr lang="en-US" sz="1600" i="1" dirty="0" err="1"/>
              <a:t>Scabiosa</a:t>
            </a:r>
            <a:r>
              <a:rPr lang="en-US" sz="1600" i="1" dirty="0"/>
              <a:t> columbaria</a:t>
            </a:r>
            <a:r>
              <a:rPr lang="en-US" sz="1600" dirty="0" smtClean="0"/>
              <a:t>,</a:t>
            </a:r>
            <a:br>
              <a:rPr lang="en-US" sz="1600" dirty="0" smtClean="0"/>
            </a:br>
            <a:r>
              <a:rPr lang="en-US" sz="1600" dirty="0" smtClean="0"/>
              <a:t> </a:t>
            </a:r>
            <a:r>
              <a:rPr lang="en-US" sz="1600" b="1" dirty="0" err="1"/>
              <a:t>i</a:t>
            </a:r>
            <a:r>
              <a:rPr lang="en-US" sz="1600" dirty="0"/>
              <a:t> – </a:t>
            </a:r>
            <a:r>
              <a:rPr lang="en-US" sz="1600" i="1" dirty="0"/>
              <a:t>Thymus </a:t>
            </a:r>
            <a:r>
              <a:rPr lang="en-US" sz="1600" i="1" dirty="0" err="1"/>
              <a:t>pulegioides</a:t>
            </a:r>
            <a:endParaRPr lang="de-DE" sz="1600" i="1" dirty="0"/>
          </a:p>
        </p:txBody>
      </p:sp>
      <p:sp>
        <p:nvSpPr>
          <p:cNvPr id="15" name="Text Box 5"/>
          <p:cNvSpPr txBox="1">
            <a:spLocks noChangeArrowheads="1"/>
          </p:cNvSpPr>
          <p:nvPr/>
        </p:nvSpPr>
        <p:spPr bwMode="auto">
          <a:xfrm>
            <a:off x="189325" y="1268760"/>
            <a:ext cx="2942515"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400" dirty="0" err="1" smtClean="0">
                <a:latin typeface="+mn-lt"/>
              </a:rPr>
              <a:t>Current</a:t>
            </a:r>
            <a:r>
              <a:rPr lang="de-DE" sz="2400" dirty="0" smtClean="0">
                <a:latin typeface="+mn-lt"/>
              </a:rPr>
              <a:t> </a:t>
            </a:r>
            <a:r>
              <a:rPr lang="de-DE" sz="2400" dirty="0" err="1" smtClean="0">
                <a:latin typeface="+mn-lt"/>
              </a:rPr>
              <a:t>biodiversity</a:t>
            </a:r>
            <a:r>
              <a:rPr lang="de-DE" sz="2400" dirty="0" smtClean="0">
                <a:latin typeface="+mn-lt"/>
              </a:rPr>
              <a:t> </a:t>
            </a:r>
            <a:r>
              <a:rPr lang="de-DE" sz="2400" dirty="0" err="1" smtClean="0">
                <a:latin typeface="+mn-lt"/>
              </a:rPr>
              <a:t>patterns</a:t>
            </a:r>
            <a:r>
              <a:rPr lang="de-DE" sz="2400" dirty="0" smtClean="0">
                <a:latin typeface="+mn-lt"/>
              </a:rPr>
              <a:t> </a:t>
            </a:r>
            <a:r>
              <a:rPr lang="de-DE" sz="2400" dirty="0" err="1" smtClean="0">
                <a:latin typeface="+mn-lt"/>
              </a:rPr>
              <a:t>are</a:t>
            </a:r>
            <a:r>
              <a:rPr lang="de-DE" sz="2400" dirty="0" smtClean="0">
                <a:latin typeface="+mn-lt"/>
              </a:rPr>
              <a:t> </a:t>
            </a:r>
            <a:r>
              <a:rPr lang="de-DE" sz="2400" dirty="0" err="1" smtClean="0">
                <a:latin typeface="+mn-lt"/>
              </a:rPr>
              <a:t>largely</a:t>
            </a:r>
            <a:r>
              <a:rPr lang="de-DE" sz="2400" dirty="0" smtClean="0">
                <a:latin typeface="+mn-lt"/>
              </a:rPr>
              <a:t> </a:t>
            </a:r>
            <a:r>
              <a:rPr lang="de-DE" sz="2400" dirty="0" err="1" smtClean="0">
                <a:latin typeface="+mn-lt"/>
              </a:rPr>
              <a:t>influenced</a:t>
            </a:r>
            <a:r>
              <a:rPr lang="de-DE" sz="2400" dirty="0" smtClean="0">
                <a:latin typeface="+mn-lt"/>
              </a:rPr>
              <a:t> </a:t>
            </a:r>
            <a:r>
              <a:rPr lang="de-DE" sz="2400" dirty="0" err="1" smtClean="0">
                <a:latin typeface="+mn-lt"/>
              </a:rPr>
              <a:t>by</a:t>
            </a:r>
            <a:r>
              <a:rPr lang="de-DE" sz="2400" dirty="0" smtClean="0">
                <a:latin typeface="+mn-lt"/>
              </a:rPr>
              <a:t> </a:t>
            </a:r>
            <a:r>
              <a:rPr lang="de-DE" sz="2400" dirty="0" err="1" smtClean="0">
                <a:latin typeface="+mn-lt"/>
              </a:rPr>
              <a:t>history</a:t>
            </a:r>
            <a:r>
              <a:rPr lang="de-DE" sz="2400" dirty="0" smtClean="0">
                <a:latin typeface="+mn-lt"/>
              </a:rPr>
              <a:t>.</a:t>
            </a:r>
            <a:endParaRPr lang="en-GB" sz="2400" dirty="0">
              <a:latin typeface="+mn-lt"/>
            </a:endParaRPr>
          </a:p>
        </p:txBody>
      </p:sp>
    </p:spTree>
    <p:extLst>
      <p:ext uri="{BB962C8B-B14F-4D97-AF65-F5344CB8AC3E}">
        <p14:creationId xmlns:p14="http://schemas.microsoft.com/office/powerpoint/2010/main" val="25119457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3" name="Picture 5"/>
          <p:cNvPicPr>
            <a:picLocks noChangeAspect="1" noChangeArrowheads="1"/>
          </p:cNvPicPr>
          <p:nvPr/>
        </p:nvPicPr>
        <p:blipFill>
          <a:blip r:embed="rId2">
            <a:extLst>
              <a:ext uri="{28A0092B-C50C-407E-A947-70E740481C1C}">
                <a14:useLocalDpi xmlns:a14="http://schemas.microsoft.com/office/drawing/2010/main" val="0"/>
              </a:ext>
            </a:extLst>
          </a:blip>
          <a:srcRect r="456"/>
          <a:stretch>
            <a:fillRect/>
          </a:stretch>
        </p:blipFill>
        <p:spPr bwMode="auto">
          <a:xfrm>
            <a:off x="107504" y="1052513"/>
            <a:ext cx="5202238" cy="512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4" name="Text Box 6"/>
          <p:cNvSpPr txBox="1">
            <a:spLocks noChangeArrowheads="1"/>
          </p:cNvSpPr>
          <p:nvPr/>
        </p:nvSpPr>
        <p:spPr bwMode="auto">
          <a:xfrm>
            <a:off x="5499099" y="1052513"/>
            <a:ext cx="3537397"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400" dirty="0" err="1" smtClean="0">
                <a:latin typeface="+mn-lt"/>
              </a:rPr>
              <a:t>Explained</a:t>
            </a:r>
            <a:r>
              <a:rPr lang="de-DE" sz="2400" dirty="0" smtClean="0">
                <a:latin typeface="+mn-lt"/>
              </a:rPr>
              <a:t> </a:t>
            </a:r>
            <a:r>
              <a:rPr lang="de-DE" sz="2400" dirty="0" err="1" smtClean="0">
                <a:latin typeface="+mn-lt"/>
              </a:rPr>
              <a:t>variance</a:t>
            </a:r>
            <a:r>
              <a:rPr lang="de-DE" sz="2400" dirty="0" smtClean="0">
                <a:latin typeface="+mn-lt"/>
              </a:rPr>
              <a:t> </a:t>
            </a:r>
            <a:r>
              <a:rPr lang="de-DE" sz="2400" dirty="0" err="1" smtClean="0">
                <a:latin typeface="+mn-lt"/>
              </a:rPr>
              <a:t>of</a:t>
            </a:r>
            <a:r>
              <a:rPr lang="de-DE" sz="2400" dirty="0" smtClean="0">
                <a:latin typeface="+mn-lt"/>
              </a:rPr>
              <a:t> </a:t>
            </a:r>
            <a:r>
              <a:rPr lang="de-DE" sz="2400" dirty="0" err="1" smtClean="0">
                <a:latin typeface="+mn-lt"/>
              </a:rPr>
              <a:t>species</a:t>
            </a:r>
            <a:r>
              <a:rPr lang="de-DE" sz="2400" dirty="0" smtClean="0">
                <a:latin typeface="+mn-lt"/>
              </a:rPr>
              <a:t> </a:t>
            </a:r>
            <a:r>
              <a:rPr lang="de-DE" sz="2400" dirty="0" err="1" smtClean="0">
                <a:latin typeface="+mn-lt"/>
              </a:rPr>
              <a:t>distribution</a:t>
            </a:r>
            <a:r>
              <a:rPr lang="de-DE" sz="2400" dirty="0" smtClean="0">
                <a:latin typeface="+mn-lt"/>
              </a:rPr>
              <a:t>. </a:t>
            </a:r>
            <a:endParaRPr lang="de-DE" sz="2400" dirty="0">
              <a:latin typeface="+mn-lt"/>
            </a:endParaRPr>
          </a:p>
        </p:txBody>
      </p:sp>
      <p:sp>
        <p:nvSpPr>
          <p:cNvPr id="145415" name="Text Box 7"/>
          <p:cNvSpPr txBox="1">
            <a:spLocks noChangeArrowheads="1"/>
          </p:cNvSpPr>
          <p:nvPr/>
        </p:nvSpPr>
        <p:spPr bwMode="auto">
          <a:xfrm>
            <a:off x="5872163" y="2125663"/>
            <a:ext cx="2682875" cy="3968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000">
                <a:latin typeface="Trebuchet MS" pitchFamily="34" charset="0"/>
              </a:rPr>
              <a:t>Current land use</a:t>
            </a:r>
          </a:p>
        </p:txBody>
      </p:sp>
      <p:sp>
        <p:nvSpPr>
          <p:cNvPr id="145416" name="Text Box 8"/>
          <p:cNvSpPr txBox="1">
            <a:spLocks noChangeArrowheads="1"/>
          </p:cNvSpPr>
          <p:nvPr/>
        </p:nvSpPr>
        <p:spPr bwMode="auto">
          <a:xfrm>
            <a:off x="5872163" y="4502150"/>
            <a:ext cx="2682875" cy="3968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000">
                <a:latin typeface="Trebuchet MS" pitchFamily="34" charset="0"/>
              </a:rPr>
              <a:t>Historical land use</a:t>
            </a:r>
          </a:p>
        </p:txBody>
      </p:sp>
      <p:sp>
        <p:nvSpPr>
          <p:cNvPr id="145417" name="Text Box 9"/>
          <p:cNvSpPr txBox="1">
            <a:spLocks noChangeArrowheads="1"/>
          </p:cNvSpPr>
          <p:nvPr/>
        </p:nvSpPr>
        <p:spPr bwMode="auto">
          <a:xfrm>
            <a:off x="5872163" y="3694113"/>
            <a:ext cx="2682875" cy="7016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000">
                <a:latin typeface="Trebuchet MS" pitchFamily="34" charset="0"/>
              </a:rPr>
              <a:t>Combined current / historical land use</a:t>
            </a:r>
          </a:p>
        </p:txBody>
      </p:sp>
      <p:sp>
        <p:nvSpPr>
          <p:cNvPr id="145418" name="Line 10"/>
          <p:cNvSpPr>
            <a:spLocks noChangeShapeType="1"/>
          </p:cNvSpPr>
          <p:nvPr/>
        </p:nvSpPr>
        <p:spPr bwMode="auto">
          <a:xfrm rot="10800000">
            <a:off x="5545138" y="2327275"/>
            <a:ext cx="320675" cy="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45419" name="Line 11"/>
          <p:cNvSpPr>
            <a:spLocks noChangeShapeType="1"/>
          </p:cNvSpPr>
          <p:nvPr/>
        </p:nvSpPr>
        <p:spPr bwMode="auto">
          <a:xfrm rot="10800000">
            <a:off x="5499100" y="4051300"/>
            <a:ext cx="320675" cy="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45420" name="Line 12"/>
          <p:cNvSpPr>
            <a:spLocks noChangeShapeType="1"/>
          </p:cNvSpPr>
          <p:nvPr/>
        </p:nvSpPr>
        <p:spPr bwMode="auto">
          <a:xfrm rot="10800000">
            <a:off x="5537200" y="4730750"/>
            <a:ext cx="320675" cy="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45422" name="Line 14"/>
          <p:cNvSpPr>
            <a:spLocks noChangeShapeType="1"/>
          </p:cNvSpPr>
          <p:nvPr/>
        </p:nvSpPr>
        <p:spPr bwMode="auto">
          <a:xfrm>
            <a:off x="36513"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History</a:t>
            </a:r>
            <a:endParaRPr lang="de-DE" sz="3600" i="1" dirty="0">
              <a:latin typeface="Trebuchet MS" pitchFamily="34" charset="0"/>
              <a:cs typeface="Times New Roman" pitchFamily="18" charset="0"/>
            </a:endParaRPr>
          </a:p>
        </p:txBody>
      </p:sp>
      <p:pic>
        <p:nvPicPr>
          <p:cNvPr id="17"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
          <p:cNvSpPr txBox="1">
            <a:spLocks noChangeArrowheads="1"/>
          </p:cNvSpPr>
          <p:nvPr/>
        </p:nvSpPr>
        <p:spPr bwMode="auto">
          <a:xfrm>
            <a:off x="36514" y="6381328"/>
            <a:ext cx="91074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400" dirty="0" err="1" smtClean="0">
                <a:latin typeface="Trebuchet MS" pitchFamily="34" charset="0"/>
              </a:rPr>
              <a:t>Heubes</a:t>
            </a:r>
            <a:r>
              <a:rPr lang="de-DE" sz="1400" dirty="0">
                <a:latin typeface="Trebuchet MS" pitchFamily="34" charset="0"/>
              </a:rPr>
              <a:t>, Retzer, Schmidtlein, Beierkuhnlein </a:t>
            </a:r>
            <a:r>
              <a:rPr lang="de-DE" sz="1400" dirty="0" smtClean="0">
                <a:latin typeface="Trebuchet MS" pitchFamily="34" charset="0"/>
              </a:rPr>
              <a:t>2011 </a:t>
            </a:r>
            <a:r>
              <a:rPr lang="en-GB" sz="1400" dirty="0"/>
              <a:t>Historical land use explains current distribution of calcareous grassland </a:t>
            </a:r>
            <a:r>
              <a:rPr lang="en-GB" sz="1400" dirty="0" smtClean="0"/>
              <a:t>species. </a:t>
            </a:r>
            <a:r>
              <a:rPr lang="en-GB" sz="1400" b="1" dirty="0"/>
              <a:t>Folia </a:t>
            </a:r>
            <a:r>
              <a:rPr lang="en-GB" sz="1400" b="1" dirty="0" err="1" smtClean="0"/>
              <a:t>Geobotanica</a:t>
            </a:r>
            <a:r>
              <a:rPr lang="en-GB" sz="1400" b="1" dirty="0" smtClean="0"/>
              <a:t> 46</a:t>
            </a:r>
            <a:r>
              <a:rPr lang="en-GB" sz="1400" dirty="0" smtClean="0"/>
              <a:t>, </a:t>
            </a:r>
            <a:r>
              <a:rPr lang="en-GB" sz="1400" dirty="0"/>
              <a:t>1-16</a:t>
            </a:r>
            <a:endParaRPr lang="de-DE" sz="1400" dirty="0">
              <a:latin typeface="Trebuchet MS" pitchFamily="34" charset="0"/>
            </a:endParaRPr>
          </a:p>
        </p:txBody>
      </p:sp>
      <p:sp>
        <p:nvSpPr>
          <p:cNvPr id="2" name="Geschweifte Klammer rechts 1"/>
          <p:cNvSpPr/>
          <p:nvPr/>
        </p:nvSpPr>
        <p:spPr>
          <a:xfrm>
            <a:off x="8286750" y="3615531"/>
            <a:ext cx="461714" cy="1283494"/>
          </a:xfrm>
          <a:prstGeom prst="rightBrace">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149224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7" name="Text Box 3"/>
          <p:cNvSpPr txBox="1">
            <a:spLocks noChangeArrowheads="1"/>
          </p:cNvSpPr>
          <p:nvPr/>
        </p:nvSpPr>
        <p:spPr bwMode="auto">
          <a:xfrm>
            <a:off x="239297" y="1173224"/>
            <a:ext cx="442823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2400" dirty="0" smtClean="0">
                <a:latin typeface="Trebuchet MS" pitchFamily="34" charset="0"/>
                <a:cs typeface="Times New Roman" pitchFamily="18" charset="0"/>
              </a:rPr>
              <a:t>„</a:t>
            </a:r>
            <a:r>
              <a:rPr lang="de-DE" sz="2400" i="1" dirty="0" err="1" smtClean="0">
                <a:latin typeface="Trebuchet MS" pitchFamily="34" charset="0"/>
                <a:cs typeface="Times New Roman" pitchFamily="18" charset="0"/>
              </a:rPr>
              <a:t>Actually</a:t>
            </a:r>
            <a:r>
              <a:rPr lang="de-DE" sz="2400" i="1" dirty="0" smtClean="0">
                <a:latin typeface="Trebuchet MS" pitchFamily="34" charset="0"/>
                <a:cs typeface="Times New Roman" pitchFamily="18" charset="0"/>
              </a:rPr>
              <a:t> </a:t>
            </a:r>
            <a:r>
              <a:rPr lang="de-DE" sz="2400" i="1" dirty="0" err="1">
                <a:latin typeface="Trebuchet MS" pitchFamily="34" charset="0"/>
                <a:cs typeface="Times New Roman" pitchFamily="18" charset="0"/>
              </a:rPr>
              <a:t>the</a:t>
            </a:r>
            <a:r>
              <a:rPr lang="de-DE" sz="2400" i="1" dirty="0">
                <a:latin typeface="Trebuchet MS" pitchFamily="34" charset="0"/>
                <a:cs typeface="Times New Roman" pitchFamily="18" charset="0"/>
              </a:rPr>
              <a:t> </a:t>
            </a:r>
            <a:r>
              <a:rPr lang="de-DE" sz="2400" i="1" dirty="0" err="1">
                <a:latin typeface="Trebuchet MS" pitchFamily="34" charset="0"/>
                <a:cs typeface="Times New Roman" pitchFamily="18" charset="0"/>
              </a:rPr>
              <a:t>systems</a:t>
            </a:r>
            <a:r>
              <a:rPr lang="de-DE" sz="2400" i="1" dirty="0">
                <a:latin typeface="Trebuchet MS" pitchFamily="34" charset="0"/>
                <a:cs typeface="Times New Roman" pitchFamily="18" charset="0"/>
              </a:rPr>
              <a:t> </a:t>
            </a:r>
            <a:r>
              <a:rPr lang="de-DE" sz="2400" i="1" dirty="0" err="1">
                <a:latin typeface="Trebuchet MS" pitchFamily="34" charset="0"/>
                <a:cs typeface="Times New Roman" pitchFamily="18" charset="0"/>
              </a:rPr>
              <a:t>we</a:t>
            </a:r>
            <a:r>
              <a:rPr lang="de-DE" sz="2400" i="1" dirty="0">
                <a:latin typeface="Trebuchet MS" pitchFamily="34" charset="0"/>
                <a:cs typeface="Times New Roman" pitchFamily="18" charset="0"/>
              </a:rPr>
              <a:t> </a:t>
            </a:r>
            <a:br>
              <a:rPr lang="de-DE" sz="2400" i="1" dirty="0">
                <a:latin typeface="Trebuchet MS" pitchFamily="34" charset="0"/>
                <a:cs typeface="Times New Roman" pitchFamily="18" charset="0"/>
              </a:rPr>
            </a:br>
            <a:r>
              <a:rPr lang="de-DE" sz="2400" i="1" dirty="0" err="1">
                <a:latin typeface="Trebuchet MS" pitchFamily="34" charset="0"/>
                <a:cs typeface="Times New Roman" pitchFamily="18" charset="0"/>
              </a:rPr>
              <a:t>isolate</a:t>
            </a:r>
            <a:r>
              <a:rPr lang="de-DE" sz="2400" i="1" dirty="0">
                <a:latin typeface="Trebuchet MS" pitchFamily="34" charset="0"/>
                <a:cs typeface="Times New Roman" pitchFamily="18" charset="0"/>
              </a:rPr>
              <a:t> </a:t>
            </a:r>
            <a:r>
              <a:rPr lang="de-DE" sz="2400" i="1" dirty="0" err="1">
                <a:latin typeface="Trebuchet MS" pitchFamily="34" charset="0"/>
                <a:cs typeface="Times New Roman" pitchFamily="18" charset="0"/>
              </a:rPr>
              <a:t>mentally</a:t>
            </a:r>
            <a:r>
              <a:rPr lang="de-DE" sz="2400" i="1" dirty="0">
                <a:latin typeface="Trebuchet MS" pitchFamily="34" charset="0"/>
                <a:cs typeface="Times New Roman" pitchFamily="18" charset="0"/>
              </a:rPr>
              <a:t> </a:t>
            </a:r>
            <a:r>
              <a:rPr lang="de-DE" sz="2400" i="1" dirty="0" err="1">
                <a:latin typeface="Trebuchet MS" pitchFamily="34" charset="0"/>
                <a:cs typeface="Times New Roman" pitchFamily="18" charset="0"/>
              </a:rPr>
              <a:t>are</a:t>
            </a:r>
            <a:r>
              <a:rPr lang="de-DE" sz="2400" i="1" dirty="0">
                <a:latin typeface="Trebuchet MS" pitchFamily="34" charset="0"/>
                <a:cs typeface="Times New Roman" pitchFamily="18" charset="0"/>
              </a:rPr>
              <a:t> not </a:t>
            </a:r>
            <a:r>
              <a:rPr lang="de-DE" sz="2400" i="1" dirty="0" err="1">
                <a:latin typeface="Trebuchet MS" pitchFamily="34" charset="0"/>
                <a:cs typeface="Times New Roman" pitchFamily="18" charset="0"/>
              </a:rPr>
              <a:t>only</a:t>
            </a:r>
            <a:r>
              <a:rPr lang="de-DE" sz="2400" i="1" dirty="0">
                <a:latin typeface="Trebuchet MS" pitchFamily="34" charset="0"/>
                <a:cs typeface="Times New Roman" pitchFamily="18" charset="0"/>
              </a:rPr>
              <a:t> </a:t>
            </a:r>
            <a:br>
              <a:rPr lang="de-DE" sz="2400" i="1" dirty="0">
                <a:latin typeface="Trebuchet MS" pitchFamily="34" charset="0"/>
                <a:cs typeface="Times New Roman" pitchFamily="18" charset="0"/>
              </a:rPr>
            </a:br>
            <a:r>
              <a:rPr lang="de-DE" sz="2400" i="1" dirty="0" err="1">
                <a:latin typeface="Trebuchet MS" pitchFamily="34" charset="0"/>
                <a:cs typeface="Times New Roman" pitchFamily="18" charset="0"/>
              </a:rPr>
              <a:t>included</a:t>
            </a:r>
            <a:r>
              <a:rPr lang="de-DE" sz="2400" i="1" dirty="0">
                <a:latin typeface="Trebuchet MS" pitchFamily="34" charset="0"/>
                <a:cs typeface="Times New Roman" pitchFamily="18" charset="0"/>
              </a:rPr>
              <a:t> </a:t>
            </a:r>
            <a:r>
              <a:rPr lang="de-DE" sz="2400" i="1" dirty="0" err="1">
                <a:latin typeface="Trebuchet MS" pitchFamily="34" charset="0"/>
                <a:cs typeface="Times New Roman" pitchFamily="18" charset="0"/>
              </a:rPr>
              <a:t>as</a:t>
            </a:r>
            <a:r>
              <a:rPr lang="de-DE" sz="2400" i="1" dirty="0">
                <a:latin typeface="Trebuchet MS" pitchFamily="34" charset="0"/>
                <a:cs typeface="Times New Roman" pitchFamily="18" charset="0"/>
              </a:rPr>
              <a:t> </a:t>
            </a:r>
            <a:r>
              <a:rPr lang="de-DE" sz="2400" i="1" dirty="0" err="1">
                <a:latin typeface="Trebuchet MS" pitchFamily="34" charset="0"/>
                <a:cs typeface="Times New Roman" pitchFamily="18" charset="0"/>
              </a:rPr>
              <a:t>parts</a:t>
            </a:r>
            <a:r>
              <a:rPr lang="de-DE" sz="2400" i="1" dirty="0">
                <a:latin typeface="Trebuchet MS" pitchFamily="34" charset="0"/>
                <a:cs typeface="Times New Roman" pitchFamily="18" charset="0"/>
              </a:rPr>
              <a:t> </a:t>
            </a:r>
            <a:r>
              <a:rPr lang="de-DE" sz="2400" i="1" dirty="0" err="1">
                <a:latin typeface="Trebuchet MS" pitchFamily="34" charset="0"/>
                <a:cs typeface="Times New Roman" pitchFamily="18" charset="0"/>
              </a:rPr>
              <a:t>of</a:t>
            </a:r>
            <a:r>
              <a:rPr lang="de-DE" sz="2400" i="1" dirty="0">
                <a:latin typeface="Trebuchet MS" pitchFamily="34" charset="0"/>
                <a:cs typeface="Times New Roman" pitchFamily="18" charset="0"/>
              </a:rPr>
              <a:t> larger </a:t>
            </a:r>
            <a:r>
              <a:rPr lang="de-DE" sz="2400" i="1" dirty="0" err="1">
                <a:latin typeface="Trebuchet MS" pitchFamily="34" charset="0"/>
                <a:cs typeface="Times New Roman" pitchFamily="18" charset="0"/>
              </a:rPr>
              <a:t>ones</a:t>
            </a:r>
            <a:r>
              <a:rPr lang="de-DE" sz="2400" i="1" dirty="0">
                <a:latin typeface="Trebuchet MS" pitchFamily="34" charset="0"/>
                <a:cs typeface="Times New Roman" pitchFamily="18" charset="0"/>
              </a:rPr>
              <a:t>, </a:t>
            </a:r>
            <a:r>
              <a:rPr lang="de-DE" sz="2400" i="1" dirty="0" smtClean="0">
                <a:latin typeface="Trebuchet MS" pitchFamily="34" charset="0"/>
                <a:cs typeface="Times New Roman" pitchFamily="18" charset="0"/>
              </a:rPr>
              <a:t>but </a:t>
            </a:r>
            <a:r>
              <a:rPr lang="de-DE" sz="2400" i="1" dirty="0" err="1">
                <a:latin typeface="Trebuchet MS" pitchFamily="34" charset="0"/>
                <a:cs typeface="Times New Roman" pitchFamily="18" charset="0"/>
              </a:rPr>
              <a:t>they</a:t>
            </a:r>
            <a:r>
              <a:rPr lang="de-DE" sz="2400" i="1" dirty="0">
                <a:latin typeface="Trebuchet MS" pitchFamily="34" charset="0"/>
                <a:cs typeface="Times New Roman" pitchFamily="18" charset="0"/>
              </a:rPr>
              <a:t> also </a:t>
            </a:r>
            <a:r>
              <a:rPr lang="de-DE" sz="2400" i="1" dirty="0" err="1">
                <a:latin typeface="Trebuchet MS" pitchFamily="34" charset="0"/>
                <a:cs typeface="Times New Roman" pitchFamily="18" charset="0"/>
              </a:rPr>
              <a:t>overlap</a:t>
            </a:r>
            <a:r>
              <a:rPr lang="de-DE" sz="2400" i="1" dirty="0">
                <a:latin typeface="Trebuchet MS" pitchFamily="34" charset="0"/>
                <a:cs typeface="Times New Roman" pitchFamily="18" charset="0"/>
              </a:rPr>
              <a:t>, interlock </a:t>
            </a:r>
            <a:r>
              <a:rPr lang="de-DE" sz="2400" i="1" dirty="0" err="1" smtClean="0">
                <a:latin typeface="Trebuchet MS" pitchFamily="34" charset="0"/>
                <a:cs typeface="Times New Roman" pitchFamily="18" charset="0"/>
              </a:rPr>
              <a:t>and</a:t>
            </a:r>
            <a:r>
              <a:rPr lang="de-DE" sz="2400" i="1" dirty="0" smtClean="0">
                <a:latin typeface="Trebuchet MS" pitchFamily="34" charset="0"/>
                <a:cs typeface="Times New Roman" pitchFamily="18" charset="0"/>
              </a:rPr>
              <a:t> </a:t>
            </a:r>
            <a:r>
              <a:rPr lang="de-DE" sz="2400" i="1" dirty="0" err="1">
                <a:latin typeface="Trebuchet MS" pitchFamily="34" charset="0"/>
                <a:cs typeface="Times New Roman" pitchFamily="18" charset="0"/>
              </a:rPr>
              <a:t>interact</a:t>
            </a:r>
            <a:r>
              <a:rPr lang="de-DE" sz="2400" i="1" dirty="0">
                <a:latin typeface="Trebuchet MS" pitchFamily="34" charset="0"/>
                <a:cs typeface="Times New Roman" pitchFamily="18" charset="0"/>
              </a:rPr>
              <a:t> </a:t>
            </a:r>
            <a:r>
              <a:rPr lang="de-DE" sz="2400" i="1" dirty="0" err="1">
                <a:latin typeface="Trebuchet MS" pitchFamily="34" charset="0"/>
                <a:cs typeface="Times New Roman" pitchFamily="18" charset="0"/>
              </a:rPr>
              <a:t>with</a:t>
            </a:r>
            <a:r>
              <a:rPr lang="de-DE" sz="2400" i="1" dirty="0">
                <a:latin typeface="Trebuchet MS" pitchFamily="34" charset="0"/>
                <a:cs typeface="Times New Roman" pitchFamily="18" charset="0"/>
              </a:rPr>
              <a:t> </a:t>
            </a:r>
            <a:r>
              <a:rPr lang="de-DE" sz="2400" i="1" dirty="0" err="1">
                <a:latin typeface="Trebuchet MS" pitchFamily="34" charset="0"/>
                <a:cs typeface="Times New Roman" pitchFamily="18" charset="0"/>
              </a:rPr>
              <a:t>one</a:t>
            </a:r>
            <a:r>
              <a:rPr lang="de-DE" sz="2400" i="1" dirty="0">
                <a:latin typeface="Trebuchet MS" pitchFamily="34" charset="0"/>
                <a:cs typeface="Times New Roman" pitchFamily="18" charset="0"/>
              </a:rPr>
              <a:t> </a:t>
            </a:r>
            <a:r>
              <a:rPr lang="de-DE" sz="2400" i="1" dirty="0" err="1">
                <a:latin typeface="Trebuchet MS" pitchFamily="34" charset="0"/>
                <a:cs typeface="Times New Roman" pitchFamily="18" charset="0"/>
              </a:rPr>
              <a:t>another</a:t>
            </a:r>
            <a:r>
              <a:rPr lang="de-DE" sz="2400" i="1" dirty="0">
                <a:latin typeface="Trebuchet MS" pitchFamily="34" charset="0"/>
                <a:cs typeface="Times New Roman" pitchFamily="18" charset="0"/>
              </a:rPr>
              <a:t>. </a:t>
            </a:r>
          </a:p>
          <a:p>
            <a:pPr>
              <a:spcBef>
                <a:spcPct val="50000"/>
              </a:spcBef>
            </a:pPr>
            <a:r>
              <a:rPr lang="de-DE" sz="2400" i="1" dirty="0">
                <a:solidFill>
                  <a:srgbClr val="FF0000"/>
                </a:solidFill>
                <a:latin typeface="Trebuchet MS" pitchFamily="34" charset="0"/>
                <a:cs typeface="Times New Roman" pitchFamily="18" charset="0"/>
              </a:rPr>
              <a:t/>
            </a:r>
            <a:br>
              <a:rPr lang="de-DE" sz="2400" i="1" dirty="0">
                <a:solidFill>
                  <a:srgbClr val="FF0000"/>
                </a:solidFill>
                <a:latin typeface="Trebuchet MS" pitchFamily="34" charset="0"/>
                <a:cs typeface="Times New Roman" pitchFamily="18" charset="0"/>
              </a:rPr>
            </a:br>
            <a:r>
              <a:rPr lang="de-DE" sz="2400" i="1" dirty="0">
                <a:solidFill>
                  <a:srgbClr val="FF0000"/>
                </a:solidFill>
                <a:latin typeface="Trebuchet MS" pitchFamily="34" charset="0"/>
                <a:cs typeface="Times New Roman" pitchFamily="18" charset="0"/>
              </a:rPr>
              <a:t>The </a:t>
            </a:r>
            <a:r>
              <a:rPr lang="de-DE" sz="2400" i="1" dirty="0" err="1">
                <a:solidFill>
                  <a:srgbClr val="FF0000"/>
                </a:solidFill>
                <a:latin typeface="Trebuchet MS" pitchFamily="34" charset="0"/>
                <a:cs typeface="Times New Roman" pitchFamily="18" charset="0"/>
              </a:rPr>
              <a:t>isolation</a:t>
            </a:r>
            <a:r>
              <a:rPr lang="de-DE" sz="2400" i="1" dirty="0">
                <a:solidFill>
                  <a:srgbClr val="FF0000"/>
                </a:solidFill>
                <a:latin typeface="Trebuchet MS" pitchFamily="34" charset="0"/>
                <a:cs typeface="Times New Roman" pitchFamily="18" charset="0"/>
              </a:rPr>
              <a:t> </a:t>
            </a:r>
            <a:r>
              <a:rPr lang="de-DE" sz="2400" i="1" dirty="0" err="1">
                <a:solidFill>
                  <a:srgbClr val="FF0000"/>
                </a:solidFill>
                <a:latin typeface="Trebuchet MS" pitchFamily="34" charset="0"/>
                <a:cs typeface="Times New Roman" pitchFamily="18" charset="0"/>
              </a:rPr>
              <a:t>is</a:t>
            </a:r>
            <a:r>
              <a:rPr lang="de-DE" sz="2400" i="1" dirty="0">
                <a:solidFill>
                  <a:srgbClr val="FF0000"/>
                </a:solidFill>
                <a:latin typeface="Trebuchet MS" pitchFamily="34" charset="0"/>
                <a:cs typeface="Times New Roman" pitchFamily="18" charset="0"/>
              </a:rPr>
              <a:t> </a:t>
            </a:r>
            <a:r>
              <a:rPr lang="de-DE" sz="2400" i="1" dirty="0" err="1">
                <a:solidFill>
                  <a:srgbClr val="FF0000"/>
                </a:solidFill>
                <a:latin typeface="Trebuchet MS" pitchFamily="34" charset="0"/>
                <a:cs typeface="Times New Roman" pitchFamily="18" charset="0"/>
              </a:rPr>
              <a:t>partly</a:t>
            </a:r>
            <a:r>
              <a:rPr lang="de-DE" sz="2400" i="1" dirty="0">
                <a:solidFill>
                  <a:srgbClr val="FF0000"/>
                </a:solidFill>
                <a:latin typeface="Trebuchet MS" pitchFamily="34" charset="0"/>
                <a:cs typeface="Times New Roman" pitchFamily="18" charset="0"/>
              </a:rPr>
              <a:t> </a:t>
            </a:r>
            <a:r>
              <a:rPr lang="de-DE" sz="2400" i="1" dirty="0" err="1">
                <a:solidFill>
                  <a:srgbClr val="FF0000"/>
                </a:solidFill>
                <a:latin typeface="Trebuchet MS" pitchFamily="34" charset="0"/>
                <a:cs typeface="Times New Roman" pitchFamily="18" charset="0"/>
              </a:rPr>
              <a:t>artificial</a:t>
            </a:r>
            <a:r>
              <a:rPr lang="de-DE" sz="2400" i="1" dirty="0">
                <a:solidFill>
                  <a:srgbClr val="FF0000"/>
                </a:solidFill>
                <a:latin typeface="Trebuchet MS" pitchFamily="34" charset="0"/>
                <a:cs typeface="Times New Roman" pitchFamily="18" charset="0"/>
              </a:rPr>
              <a:t>, </a:t>
            </a:r>
            <a:r>
              <a:rPr lang="de-DE" sz="2400" i="1" dirty="0" smtClean="0">
                <a:solidFill>
                  <a:srgbClr val="FF0000"/>
                </a:solidFill>
                <a:latin typeface="Trebuchet MS" pitchFamily="34" charset="0"/>
                <a:cs typeface="Times New Roman" pitchFamily="18" charset="0"/>
              </a:rPr>
              <a:t>but </a:t>
            </a:r>
            <a:r>
              <a:rPr lang="de-DE" sz="2400" i="1" dirty="0" err="1">
                <a:solidFill>
                  <a:srgbClr val="FF0000"/>
                </a:solidFill>
                <a:latin typeface="Trebuchet MS" pitchFamily="34" charset="0"/>
                <a:cs typeface="Times New Roman" pitchFamily="18" charset="0"/>
              </a:rPr>
              <a:t>it</a:t>
            </a:r>
            <a:r>
              <a:rPr lang="de-DE" sz="2400" i="1" dirty="0">
                <a:solidFill>
                  <a:srgbClr val="FF0000"/>
                </a:solidFill>
                <a:latin typeface="Trebuchet MS" pitchFamily="34" charset="0"/>
                <a:cs typeface="Times New Roman" pitchFamily="18" charset="0"/>
              </a:rPr>
              <a:t> </a:t>
            </a:r>
            <a:r>
              <a:rPr lang="de-DE" sz="2400" i="1" dirty="0" err="1">
                <a:solidFill>
                  <a:srgbClr val="FF0000"/>
                </a:solidFill>
                <a:latin typeface="Trebuchet MS" pitchFamily="34" charset="0"/>
                <a:cs typeface="Times New Roman" pitchFamily="18" charset="0"/>
              </a:rPr>
              <a:t>is</a:t>
            </a:r>
            <a:r>
              <a:rPr lang="de-DE" sz="2400" i="1" dirty="0">
                <a:solidFill>
                  <a:srgbClr val="FF0000"/>
                </a:solidFill>
                <a:latin typeface="Trebuchet MS" pitchFamily="34" charset="0"/>
                <a:cs typeface="Times New Roman" pitchFamily="18" charset="0"/>
              </a:rPr>
              <a:t> </a:t>
            </a:r>
            <a:r>
              <a:rPr lang="de-DE" sz="2400" i="1" dirty="0" err="1">
                <a:solidFill>
                  <a:srgbClr val="FF0000"/>
                </a:solidFill>
                <a:latin typeface="Trebuchet MS" pitchFamily="34" charset="0"/>
                <a:cs typeface="Times New Roman" pitchFamily="18" charset="0"/>
              </a:rPr>
              <a:t>the</a:t>
            </a:r>
            <a:r>
              <a:rPr lang="de-DE" sz="2400" i="1" dirty="0">
                <a:solidFill>
                  <a:srgbClr val="FF0000"/>
                </a:solidFill>
                <a:latin typeface="Trebuchet MS" pitchFamily="34" charset="0"/>
                <a:cs typeface="Times New Roman" pitchFamily="18" charset="0"/>
              </a:rPr>
              <a:t> </a:t>
            </a:r>
            <a:r>
              <a:rPr lang="de-DE" sz="2400" i="1" dirty="0" err="1">
                <a:solidFill>
                  <a:srgbClr val="FF0000"/>
                </a:solidFill>
                <a:latin typeface="Trebuchet MS" pitchFamily="34" charset="0"/>
                <a:cs typeface="Times New Roman" pitchFamily="18" charset="0"/>
              </a:rPr>
              <a:t>only</a:t>
            </a:r>
            <a:r>
              <a:rPr lang="de-DE" sz="2400" i="1" dirty="0">
                <a:solidFill>
                  <a:srgbClr val="FF0000"/>
                </a:solidFill>
                <a:latin typeface="Trebuchet MS" pitchFamily="34" charset="0"/>
                <a:cs typeface="Times New Roman" pitchFamily="18" charset="0"/>
              </a:rPr>
              <a:t> </a:t>
            </a:r>
            <a:r>
              <a:rPr lang="de-DE" sz="2400" i="1" dirty="0" err="1">
                <a:solidFill>
                  <a:srgbClr val="FF0000"/>
                </a:solidFill>
                <a:latin typeface="Trebuchet MS" pitchFamily="34" charset="0"/>
                <a:cs typeface="Times New Roman" pitchFamily="18" charset="0"/>
              </a:rPr>
              <a:t>possible</a:t>
            </a:r>
            <a:r>
              <a:rPr lang="de-DE" sz="2400" i="1" dirty="0">
                <a:solidFill>
                  <a:srgbClr val="FF0000"/>
                </a:solidFill>
                <a:latin typeface="Trebuchet MS" pitchFamily="34" charset="0"/>
                <a:cs typeface="Times New Roman" pitchFamily="18" charset="0"/>
              </a:rPr>
              <a:t> </a:t>
            </a:r>
            <a:r>
              <a:rPr lang="de-DE" sz="2400" i="1" dirty="0" err="1">
                <a:solidFill>
                  <a:srgbClr val="FF0000"/>
                </a:solidFill>
                <a:latin typeface="Trebuchet MS" pitchFamily="34" charset="0"/>
                <a:cs typeface="Times New Roman" pitchFamily="18" charset="0"/>
              </a:rPr>
              <a:t>way</a:t>
            </a:r>
            <a:r>
              <a:rPr lang="de-DE" sz="2400" i="1" dirty="0">
                <a:solidFill>
                  <a:srgbClr val="FF0000"/>
                </a:solidFill>
                <a:latin typeface="Trebuchet MS" pitchFamily="34" charset="0"/>
                <a:cs typeface="Times New Roman" pitchFamily="18" charset="0"/>
              </a:rPr>
              <a:t> </a:t>
            </a:r>
            <a:r>
              <a:rPr lang="de-DE" sz="2400" i="1" dirty="0" err="1" smtClean="0">
                <a:solidFill>
                  <a:srgbClr val="FF0000"/>
                </a:solidFill>
                <a:latin typeface="Trebuchet MS" pitchFamily="34" charset="0"/>
                <a:cs typeface="Times New Roman" pitchFamily="18" charset="0"/>
              </a:rPr>
              <a:t>we</a:t>
            </a:r>
            <a:r>
              <a:rPr lang="de-DE" sz="2400" i="1" dirty="0" smtClean="0">
                <a:solidFill>
                  <a:srgbClr val="FF0000"/>
                </a:solidFill>
                <a:latin typeface="Trebuchet MS" pitchFamily="34" charset="0"/>
                <a:cs typeface="Times New Roman" pitchFamily="18" charset="0"/>
              </a:rPr>
              <a:t> </a:t>
            </a:r>
            <a:r>
              <a:rPr lang="de-DE" sz="2400" i="1" dirty="0" err="1">
                <a:solidFill>
                  <a:srgbClr val="FF0000"/>
                </a:solidFill>
                <a:latin typeface="Trebuchet MS" pitchFamily="34" charset="0"/>
                <a:cs typeface="Times New Roman" pitchFamily="18" charset="0"/>
              </a:rPr>
              <a:t>can</a:t>
            </a:r>
            <a:r>
              <a:rPr lang="de-DE" sz="2400" i="1" dirty="0">
                <a:solidFill>
                  <a:srgbClr val="FF0000"/>
                </a:solidFill>
                <a:latin typeface="Trebuchet MS" pitchFamily="34" charset="0"/>
                <a:cs typeface="Times New Roman" pitchFamily="18" charset="0"/>
              </a:rPr>
              <a:t> </a:t>
            </a:r>
            <a:r>
              <a:rPr lang="de-DE" sz="2400" i="1" dirty="0" err="1">
                <a:solidFill>
                  <a:srgbClr val="FF0000"/>
                </a:solidFill>
                <a:latin typeface="Trebuchet MS" pitchFamily="34" charset="0"/>
                <a:cs typeface="Times New Roman" pitchFamily="18" charset="0"/>
              </a:rPr>
              <a:t>proceed</a:t>
            </a:r>
            <a:r>
              <a:rPr lang="de-DE" sz="2400" dirty="0" smtClean="0">
                <a:latin typeface="Trebuchet MS" pitchFamily="34" charset="0"/>
                <a:cs typeface="Times New Roman" pitchFamily="18" charset="0"/>
              </a:rPr>
              <a:t>.“ </a:t>
            </a:r>
            <a:endParaRPr lang="de-DE" sz="2400" dirty="0">
              <a:latin typeface="Trebuchet MS" pitchFamily="34" charset="0"/>
              <a:cs typeface="Times New Roman" pitchFamily="18" charset="0"/>
            </a:endParaRPr>
          </a:p>
        </p:txBody>
      </p:sp>
      <p:sp>
        <p:nvSpPr>
          <p:cNvPr id="1219588" name="Text Box 4"/>
          <p:cNvSpPr txBox="1">
            <a:spLocks noChangeArrowheads="1"/>
          </p:cNvSpPr>
          <p:nvPr/>
        </p:nvSpPr>
        <p:spPr bwMode="auto">
          <a:xfrm>
            <a:off x="5977718" y="4869160"/>
            <a:ext cx="2986769"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de-DE" sz="2000" dirty="0">
                <a:latin typeface="Trebuchet MS" pitchFamily="34" charset="0"/>
              </a:rPr>
              <a:t>Sir Arthur </a:t>
            </a:r>
            <a:r>
              <a:rPr lang="de-DE" sz="2000" dirty="0" err="1">
                <a:latin typeface="Trebuchet MS" pitchFamily="34" charset="0"/>
              </a:rPr>
              <a:t>Tansley</a:t>
            </a:r>
            <a:r>
              <a:rPr lang="de-DE" sz="2000" dirty="0">
                <a:latin typeface="Trebuchet MS" pitchFamily="34" charset="0"/>
              </a:rPr>
              <a:t> </a:t>
            </a:r>
            <a:r>
              <a:rPr lang="de-DE" sz="2000" dirty="0" smtClean="0">
                <a:latin typeface="Trebuchet MS" pitchFamily="34" charset="0"/>
              </a:rPr>
              <a:t/>
            </a:r>
            <a:br>
              <a:rPr lang="de-DE" sz="2000" dirty="0" smtClean="0">
                <a:latin typeface="Trebuchet MS" pitchFamily="34" charset="0"/>
              </a:rPr>
            </a:br>
            <a:r>
              <a:rPr lang="de-DE" sz="2000" dirty="0" smtClean="0">
                <a:latin typeface="Trebuchet MS" pitchFamily="34" charset="0"/>
              </a:rPr>
              <a:t>(</a:t>
            </a:r>
            <a:r>
              <a:rPr lang="de-DE" sz="2000" dirty="0">
                <a:latin typeface="Trebuchet MS" pitchFamily="34" charset="0"/>
              </a:rPr>
              <a:t>1882-1960) </a:t>
            </a:r>
          </a:p>
        </p:txBody>
      </p:sp>
      <p:sp>
        <p:nvSpPr>
          <p:cNvPr id="11"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 name="Text Box 9"/>
          <p:cNvSpPr txBox="1">
            <a:spLocks noChangeArrowheads="1"/>
          </p:cNvSpPr>
          <p:nvPr/>
        </p:nvSpPr>
        <p:spPr bwMode="auto">
          <a:xfrm>
            <a:off x="467544" y="5589240"/>
            <a:ext cx="727280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2800" b="1" dirty="0" err="1" smtClean="0">
                <a:latin typeface="Trebuchet MS" pitchFamily="34" charset="0"/>
              </a:rPr>
              <a:t>How</a:t>
            </a:r>
            <a:r>
              <a:rPr lang="de-DE" sz="2800" b="1" dirty="0" smtClean="0">
                <a:latin typeface="Trebuchet MS" pitchFamily="34" charset="0"/>
              </a:rPr>
              <a:t> </a:t>
            </a:r>
            <a:r>
              <a:rPr lang="de-DE" sz="2800" b="1" dirty="0" err="1" smtClean="0">
                <a:latin typeface="Trebuchet MS" pitchFamily="34" charset="0"/>
              </a:rPr>
              <a:t>much</a:t>
            </a:r>
            <a:r>
              <a:rPr lang="de-DE" sz="2800" b="1" dirty="0" smtClean="0">
                <a:latin typeface="Trebuchet MS" pitchFamily="34" charset="0"/>
              </a:rPr>
              <a:t> </a:t>
            </a:r>
            <a:r>
              <a:rPr lang="de-DE" sz="2800" b="1" dirty="0" err="1" smtClean="0">
                <a:latin typeface="Trebuchet MS" pitchFamily="34" charset="0"/>
              </a:rPr>
              <a:t>abstraction</a:t>
            </a:r>
            <a:r>
              <a:rPr lang="de-DE" sz="2800" b="1" dirty="0" smtClean="0">
                <a:latin typeface="Trebuchet MS" pitchFamily="34" charset="0"/>
              </a:rPr>
              <a:t> </a:t>
            </a:r>
            <a:r>
              <a:rPr lang="de-DE" sz="2800" b="1" dirty="0" err="1" smtClean="0">
                <a:latin typeface="Trebuchet MS" pitchFamily="34" charset="0"/>
              </a:rPr>
              <a:t>is</a:t>
            </a:r>
            <a:r>
              <a:rPr lang="de-DE" sz="2800" b="1" dirty="0" smtClean="0">
                <a:latin typeface="Trebuchet MS" pitchFamily="34" charset="0"/>
              </a:rPr>
              <a:t> </a:t>
            </a:r>
            <a:r>
              <a:rPr lang="de-DE" sz="2800" b="1" dirty="0" err="1" smtClean="0">
                <a:latin typeface="Trebuchet MS" pitchFamily="34" charset="0"/>
              </a:rPr>
              <a:t>needed</a:t>
            </a:r>
            <a:r>
              <a:rPr lang="de-DE" sz="2800" b="1" dirty="0" smtClean="0">
                <a:latin typeface="Trebuchet MS" pitchFamily="34" charset="0"/>
              </a:rPr>
              <a:t> </a:t>
            </a:r>
            <a:br>
              <a:rPr lang="de-DE" sz="2800" b="1" dirty="0" smtClean="0">
                <a:latin typeface="Trebuchet MS" pitchFamily="34" charset="0"/>
              </a:rPr>
            </a:br>
            <a:r>
              <a:rPr lang="de-DE" sz="2800" b="1" dirty="0" err="1" smtClean="0">
                <a:latin typeface="Trebuchet MS" pitchFamily="34" charset="0"/>
              </a:rPr>
              <a:t>and</a:t>
            </a:r>
            <a:r>
              <a:rPr lang="de-DE" sz="2800" b="1" dirty="0" smtClean="0">
                <a:latin typeface="Trebuchet MS" pitchFamily="34" charset="0"/>
              </a:rPr>
              <a:t> </a:t>
            </a:r>
            <a:r>
              <a:rPr lang="de-DE" sz="2800" b="1" dirty="0" err="1" smtClean="0">
                <a:latin typeface="Trebuchet MS" pitchFamily="34" charset="0"/>
              </a:rPr>
              <a:t>how</a:t>
            </a:r>
            <a:r>
              <a:rPr lang="de-DE" sz="2800" b="1" dirty="0" smtClean="0">
                <a:latin typeface="Trebuchet MS" pitchFamily="34" charset="0"/>
              </a:rPr>
              <a:t> </a:t>
            </a:r>
            <a:r>
              <a:rPr lang="de-DE" sz="2800" b="1" dirty="0" err="1" smtClean="0">
                <a:latin typeface="Trebuchet MS" pitchFamily="34" charset="0"/>
              </a:rPr>
              <a:t>much</a:t>
            </a:r>
            <a:r>
              <a:rPr lang="de-DE" sz="2800" b="1" dirty="0" smtClean="0">
                <a:latin typeface="Trebuchet MS" pitchFamily="34" charset="0"/>
              </a:rPr>
              <a:t> </a:t>
            </a:r>
            <a:r>
              <a:rPr lang="de-DE" sz="2800" b="1" dirty="0" err="1" smtClean="0">
                <a:latin typeface="Trebuchet MS" pitchFamily="34" charset="0"/>
              </a:rPr>
              <a:t>can</a:t>
            </a:r>
            <a:r>
              <a:rPr lang="de-DE" sz="2800" b="1" dirty="0" smtClean="0">
                <a:latin typeface="Trebuchet MS" pitchFamily="34" charset="0"/>
              </a:rPr>
              <a:t> </a:t>
            </a:r>
            <a:r>
              <a:rPr lang="de-DE" sz="2800" b="1" dirty="0" err="1" smtClean="0">
                <a:latin typeface="Trebuchet MS" pitchFamily="34" charset="0"/>
              </a:rPr>
              <a:t>be</a:t>
            </a:r>
            <a:r>
              <a:rPr lang="de-DE" sz="2800" b="1" dirty="0" smtClean="0">
                <a:latin typeface="Trebuchet MS" pitchFamily="34" charset="0"/>
              </a:rPr>
              <a:t> </a:t>
            </a:r>
            <a:r>
              <a:rPr lang="de-DE" sz="2800" b="1" dirty="0" err="1" smtClean="0">
                <a:latin typeface="Trebuchet MS" pitchFamily="34" charset="0"/>
              </a:rPr>
              <a:t>tolerated</a:t>
            </a:r>
            <a:r>
              <a:rPr lang="de-DE" sz="2800" b="1" dirty="0" smtClean="0">
                <a:latin typeface="Trebuchet MS" pitchFamily="34" charset="0"/>
              </a:rPr>
              <a:t>?</a:t>
            </a:r>
            <a:endParaRPr lang="de-DE" sz="2800" b="1" dirty="0">
              <a:latin typeface="Trebuchet MS" pitchFamily="34" charset="0"/>
            </a:endParaRPr>
          </a:p>
        </p:txBody>
      </p:sp>
      <p:pic>
        <p:nvPicPr>
          <p:cNvPr id="13"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www.newphytologist.org/tansley/images/4.jpg"/>
          <p:cNvPicPr>
            <a:picLocks noChangeAspect="1" noChangeArrowheads="1"/>
          </p:cNvPicPr>
          <p:nvPr/>
        </p:nvPicPr>
        <p:blipFill rotWithShape="1">
          <a:blip r:embed="rId3">
            <a:extLst>
              <a:ext uri="{28A0092B-C50C-407E-A947-70E740481C1C}">
                <a14:useLocalDpi xmlns:a14="http://schemas.microsoft.com/office/drawing/2010/main" val="0"/>
              </a:ext>
            </a:extLst>
          </a:blip>
          <a:srcRect l="4872"/>
          <a:stretch/>
        </p:blipFill>
        <p:spPr bwMode="auto">
          <a:xfrm>
            <a:off x="4981432" y="980728"/>
            <a:ext cx="4530491" cy="3667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0"/>
          <p:cNvSpPr txBox="1">
            <a:spLocks noChangeArrowheads="1"/>
          </p:cNvSpPr>
          <p:nvPr/>
        </p:nvSpPr>
        <p:spPr bwMode="auto">
          <a:xfrm>
            <a:off x="1143794" y="178491"/>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Epistemology</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174394839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Y:\Bilder\Spätfrost\P1110929.JPG"/>
          <p:cNvPicPr>
            <a:picLocks noChangeAspect="1" noChangeArrowheads="1"/>
          </p:cNvPicPr>
          <p:nvPr/>
        </p:nvPicPr>
        <p:blipFill>
          <a:blip r:embed="rId2">
            <a:extLst>
              <a:ext uri="{28A0092B-C50C-407E-A947-70E740481C1C}">
                <a14:useLocalDpi xmlns:a14="http://schemas.microsoft.com/office/drawing/2010/main" val="0"/>
              </a:ext>
            </a:extLst>
          </a:blip>
          <a:srcRect t="-7870" b="14398"/>
          <a:stretch>
            <a:fillRect/>
          </a:stretch>
        </p:blipFill>
        <p:spPr bwMode="auto">
          <a:xfrm>
            <a:off x="0" y="404664"/>
            <a:ext cx="9144000" cy="645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2" descr="Frost_im_Mai_2011"/>
          <p:cNvPicPr>
            <a:picLocks noChangeAspect="1" noChangeArrowheads="1"/>
          </p:cNvPicPr>
          <p:nvPr/>
        </p:nvPicPr>
        <p:blipFill>
          <a:blip r:embed="rId3" cstate="print">
            <a:extLst>
              <a:ext uri="{28A0092B-C50C-407E-A947-70E740481C1C}">
                <a14:useLocalDpi xmlns:a14="http://schemas.microsoft.com/office/drawing/2010/main" val="0"/>
              </a:ext>
            </a:extLst>
          </a:blip>
          <a:srcRect l="3421" t="3598" r="5643" b="2992"/>
          <a:stretch>
            <a:fillRect/>
          </a:stretch>
        </p:blipFill>
        <p:spPr bwMode="auto">
          <a:xfrm>
            <a:off x="161925" y="1124744"/>
            <a:ext cx="3873500" cy="56261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3253" name="Picture 5" descr="P11109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0947" y="4240213"/>
            <a:ext cx="3142376" cy="235713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254" name="Text Box 10"/>
          <p:cNvSpPr txBox="1">
            <a:spLocks noChangeArrowheads="1"/>
          </p:cNvSpPr>
          <p:nvPr/>
        </p:nvSpPr>
        <p:spPr bwMode="auto">
          <a:xfrm>
            <a:off x="3510415" y="4335946"/>
            <a:ext cx="14750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i="1" dirty="0" err="1">
                <a:solidFill>
                  <a:schemeClr val="bg1"/>
                </a:solidFill>
                <a:ea typeface="ヒラギノ角ゴ Pro W3" charset="-128"/>
              </a:rPr>
              <a:t>Quercus</a:t>
            </a:r>
            <a:r>
              <a:rPr lang="de-DE" i="1" dirty="0">
                <a:solidFill>
                  <a:schemeClr val="bg1"/>
                </a:solidFill>
                <a:ea typeface="ヒラギノ角ゴ Pro W3" charset="-128"/>
              </a:rPr>
              <a:t> </a:t>
            </a:r>
            <a:r>
              <a:rPr lang="de-DE" i="1" dirty="0" err="1">
                <a:solidFill>
                  <a:schemeClr val="bg1"/>
                </a:solidFill>
                <a:ea typeface="ヒラギノ角ゴ Pro W3" charset="-128"/>
              </a:rPr>
              <a:t>robur</a:t>
            </a:r>
            <a:endParaRPr lang="de-DE" i="1" dirty="0">
              <a:solidFill>
                <a:schemeClr val="bg1"/>
              </a:solidFill>
              <a:ea typeface="ヒラギノ角ゴ Pro W3" charset="-128"/>
            </a:endParaRPr>
          </a:p>
        </p:txBody>
      </p:sp>
      <p:sp>
        <p:nvSpPr>
          <p:cNvPr id="8"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9" name="Picture 5" descr="logo-mit-schrift---transp"/>
          <p:cNvPicPr>
            <a:picLocks noChangeAspect="1" noChangeArrowheads="1"/>
          </p:cNvPicPr>
          <p:nvPr/>
        </p:nvPicPr>
        <p:blipFill rotWithShape="1">
          <a:blip r:embed="rId5">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a:latin typeface="Trebuchet MS" pitchFamily="34" charset="0"/>
                <a:cs typeface="Times New Roman" pitchFamily="18" charset="0"/>
              </a:rPr>
              <a:t>Late</a:t>
            </a:r>
            <a:r>
              <a:rPr lang="de-DE" sz="3600" i="1" dirty="0">
                <a:latin typeface="Trebuchet MS" pitchFamily="34" charset="0"/>
                <a:cs typeface="Times New Roman" pitchFamily="18" charset="0"/>
              </a:rPr>
              <a:t> </a:t>
            </a:r>
            <a:r>
              <a:rPr lang="de-DE" sz="3600" i="1" dirty="0" smtClean="0">
                <a:latin typeface="Trebuchet MS" pitchFamily="34" charset="0"/>
                <a:cs typeface="Times New Roman" pitchFamily="18" charset="0"/>
              </a:rPr>
              <a:t>Frost</a:t>
            </a:r>
            <a:endParaRPr lang="de-DE" sz="3600" i="1" dirty="0">
              <a:latin typeface="Trebuchet MS" pitchFamily="34" charset="0"/>
              <a:cs typeface="Times New Roman" pitchFamily="18" charset="0"/>
            </a:endParaRPr>
          </a:p>
        </p:txBody>
      </p:sp>
      <p:sp>
        <p:nvSpPr>
          <p:cNvPr id="2" name="Textfeld 1"/>
          <p:cNvSpPr txBox="1"/>
          <p:nvPr/>
        </p:nvSpPr>
        <p:spPr>
          <a:xfrm>
            <a:off x="5076056" y="972017"/>
            <a:ext cx="3715544" cy="584775"/>
          </a:xfrm>
          <a:prstGeom prst="rect">
            <a:avLst/>
          </a:prstGeom>
          <a:noFill/>
        </p:spPr>
        <p:txBody>
          <a:bodyPr wrap="square" rtlCol="0">
            <a:spAutoFit/>
          </a:bodyPr>
          <a:lstStyle/>
          <a:p>
            <a:r>
              <a:rPr lang="de-DE" sz="3200" dirty="0">
                <a:solidFill>
                  <a:schemeClr val="bg1"/>
                </a:solidFill>
              </a:rPr>
              <a:t>10</a:t>
            </a:r>
            <a:r>
              <a:rPr lang="de-DE" sz="3200" baseline="30000" dirty="0">
                <a:solidFill>
                  <a:schemeClr val="bg1"/>
                </a:solidFill>
              </a:rPr>
              <a:t>th</a:t>
            </a:r>
            <a:r>
              <a:rPr lang="de-DE" sz="3200" dirty="0">
                <a:solidFill>
                  <a:schemeClr val="bg1"/>
                </a:solidFill>
              </a:rPr>
              <a:t> </a:t>
            </a:r>
            <a:r>
              <a:rPr lang="de-DE" sz="3200" dirty="0" smtClean="0">
                <a:solidFill>
                  <a:schemeClr val="bg1"/>
                </a:solidFill>
              </a:rPr>
              <a:t>May 2011</a:t>
            </a:r>
            <a:endParaRPr lang="en-GB" sz="3200" dirty="0">
              <a:solidFill>
                <a:schemeClr val="bg1"/>
              </a:solidFill>
            </a:endParaRPr>
          </a:p>
        </p:txBody>
      </p:sp>
      <p:sp>
        <p:nvSpPr>
          <p:cNvPr id="14" name="Text Box 10"/>
          <p:cNvSpPr txBox="1">
            <a:spLocks noChangeArrowheads="1"/>
          </p:cNvSpPr>
          <p:nvPr/>
        </p:nvSpPr>
        <p:spPr bwMode="auto">
          <a:xfrm>
            <a:off x="7199784" y="1857073"/>
            <a:ext cx="19442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i="1" dirty="0" err="1" smtClean="0">
                <a:solidFill>
                  <a:schemeClr val="bg1"/>
                </a:solidFill>
                <a:ea typeface="ヒラギノ角ゴ Pro W3" charset="-128"/>
              </a:rPr>
              <a:t>Fagus</a:t>
            </a:r>
            <a:r>
              <a:rPr lang="de-DE" i="1" dirty="0" smtClean="0">
                <a:solidFill>
                  <a:schemeClr val="bg1"/>
                </a:solidFill>
                <a:ea typeface="ヒラギノ角ゴ Pro W3" charset="-128"/>
              </a:rPr>
              <a:t> </a:t>
            </a:r>
            <a:r>
              <a:rPr lang="de-DE" i="1" dirty="0" err="1" smtClean="0">
                <a:solidFill>
                  <a:schemeClr val="bg1"/>
                </a:solidFill>
                <a:ea typeface="ヒラギノ角ゴ Pro W3" charset="-128"/>
              </a:rPr>
              <a:t>sylvatica</a:t>
            </a:r>
            <a:endParaRPr lang="de-DE" i="1" dirty="0">
              <a:solidFill>
                <a:schemeClr val="bg1"/>
              </a:solidFill>
              <a:ea typeface="ヒラギノ角ゴ Pro W3" charset="-128"/>
            </a:endParaRPr>
          </a:p>
        </p:txBody>
      </p:sp>
    </p:spTree>
    <p:extLst>
      <p:ext uri="{BB962C8B-B14F-4D97-AF65-F5344CB8AC3E}">
        <p14:creationId xmlns:p14="http://schemas.microsoft.com/office/powerpoint/2010/main" val="281660561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508" name="Text Box 7"/>
          <p:cNvSpPr txBox="1">
            <a:spLocks noChangeArrowheads="1"/>
          </p:cNvSpPr>
          <p:nvPr/>
        </p:nvSpPr>
        <p:spPr bwMode="auto">
          <a:xfrm>
            <a:off x="0" y="6284913"/>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400">
                <a:latin typeface="Calibri" pitchFamily="34" charset="0"/>
              </a:rPr>
              <a:t>Kreyling, Thiel, Simmnacher, Willner, Jentsch, Beierkuhnlein </a:t>
            </a:r>
            <a:r>
              <a:rPr lang="de-DE" sz="1400" b="1" i="1">
                <a:latin typeface="Calibri" pitchFamily="34" charset="0"/>
              </a:rPr>
              <a:t>2012</a:t>
            </a:r>
            <a:r>
              <a:rPr lang="de-DE" sz="1400">
                <a:latin typeface="Calibri" pitchFamily="34" charset="0"/>
              </a:rPr>
              <a:t> </a:t>
            </a:r>
            <a:r>
              <a:rPr lang="en-US" sz="1400">
                <a:latin typeface="Calibri" pitchFamily="34" charset="0"/>
              </a:rPr>
              <a:t>Geographic origin and past climatic experience influence the response to late spring frost in four common grass species in Central Europe. </a:t>
            </a:r>
            <a:r>
              <a:rPr lang="en-US" sz="1400" b="1" i="1">
                <a:latin typeface="Calibri" pitchFamily="34" charset="0"/>
              </a:rPr>
              <a:t>Ecography</a:t>
            </a:r>
            <a:r>
              <a:rPr lang="en-US" sz="1400">
                <a:latin typeface="Calibri" pitchFamily="34" charset="0"/>
              </a:rPr>
              <a:t> 35, 268-275.</a:t>
            </a:r>
            <a:endParaRPr lang="de-DE" sz="1400">
              <a:latin typeface="Calibri" pitchFamily="34" charset="0"/>
            </a:endParaRPr>
          </a:p>
        </p:txBody>
      </p:sp>
      <p:sp>
        <p:nvSpPr>
          <p:cNvPr id="21509" name="Rectangle 10"/>
          <p:cNvSpPr>
            <a:spLocks noChangeArrowheads="1"/>
          </p:cNvSpPr>
          <p:nvPr/>
        </p:nvSpPr>
        <p:spPr bwMode="auto">
          <a:xfrm>
            <a:off x="1400175" y="1409700"/>
            <a:ext cx="377825" cy="1806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5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069975"/>
            <a:ext cx="5257800"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11" name="Rechteck 1"/>
          <p:cNvSpPr>
            <a:spLocks noChangeArrowheads="1"/>
          </p:cNvSpPr>
          <p:nvPr/>
        </p:nvSpPr>
        <p:spPr bwMode="auto">
          <a:xfrm>
            <a:off x="214313" y="5557838"/>
            <a:ext cx="8834437"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European </a:t>
            </a:r>
            <a:r>
              <a:rPr lang="en-US" b="1" dirty="0"/>
              <a:t>grass species </a:t>
            </a:r>
            <a:r>
              <a:rPr lang="en-US" dirty="0"/>
              <a:t>decreased in biomass production (July 6) on average by 20% in response to a single </a:t>
            </a:r>
            <a:r>
              <a:rPr lang="en-US" b="1" dirty="0" smtClean="0"/>
              <a:t>experimental</a:t>
            </a:r>
            <a:r>
              <a:rPr lang="en-US" dirty="0" smtClean="0"/>
              <a:t> </a:t>
            </a:r>
            <a:r>
              <a:rPr lang="en-US" b="1" dirty="0" smtClean="0"/>
              <a:t>late </a:t>
            </a:r>
            <a:r>
              <a:rPr lang="en-US" b="1" dirty="0"/>
              <a:t>frost event </a:t>
            </a:r>
            <a:r>
              <a:rPr lang="en-US" dirty="0"/>
              <a:t>(May 29) lasting less than three hrs. </a:t>
            </a:r>
            <a:endParaRPr lang="de-DE" dirty="0"/>
          </a:p>
        </p:txBody>
      </p:sp>
      <p:sp>
        <p:nvSpPr>
          <p:cNvPr id="21515" name="Text Box 3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a:latin typeface="Trebuchet MS" pitchFamily="34" charset="0"/>
                <a:cs typeface="Times New Roman" pitchFamily="18" charset="0"/>
              </a:rPr>
              <a:t>Late</a:t>
            </a:r>
            <a:r>
              <a:rPr lang="de-DE" sz="3600" i="1" dirty="0">
                <a:latin typeface="Trebuchet MS" pitchFamily="34" charset="0"/>
                <a:cs typeface="Times New Roman" pitchFamily="18" charset="0"/>
              </a:rPr>
              <a:t> </a:t>
            </a:r>
            <a:r>
              <a:rPr lang="de-DE" sz="3600" i="1" dirty="0" smtClean="0">
                <a:latin typeface="Trebuchet MS" pitchFamily="34" charset="0"/>
                <a:cs typeface="Times New Roman" pitchFamily="18" charset="0"/>
              </a:rPr>
              <a:t>Frost</a:t>
            </a:r>
            <a:endParaRPr lang="de-DE" sz="3600" i="1" dirty="0">
              <a:latin typeface="Trebuchet MS" pitchFamily="34" charset="0"/>
              <a:cs typeface="Times New Roman" pitchFamily="18" charset="0"/>
            </a:endParaRPr>
          </a:p>
        </p:txBody>
      </p:sp>
      <p:sp>
        <p:nvSpPr>
          <p:cNvPr id="2" name="Rechteck 1"/>
          <p:cNvSpPr/>
          <p:nvPr/>
        </p:nvSpPr>
        <p:spPr>
          <a:xfrm>
            <a:off x="6660232" y="1409700"/>
            <a:ext cx="288032" cy="2911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6660232" y="1848843"/>
            <a:ext cx="288032" cy="291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Picture 5" descr="logo-mit-schrift---transp"/>
          <p:cNvPicPr>
            <a:picLocks noChangeAspect="1" noChangeArrowheads="1"/>
          </p:cNvPicPr>
          <p:nvPr/>
        </p:nvPicPr>
        <p:blipFill rotWithShape="1">
          <a:blip r:embed="rId4">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hteck 1"/>
          <p:cNvSpPr>
            <a:spLocks noChangeArrowheads="1"/>
          </p:cNvSpPr>
          <p:nvPr/>
        </p:nvSpPr>
        <p:spPr bwMode="auto">
          <a:xfrm>
            <a:off x="7092280" y="1370588"/>
            <a:ext cx="1872208" cy="369332"/>
          </a:xfrm>
          <a:prstGeom prst="rect">
            <a:avLst/>
          </a:prstGeom>
          <a:noFill/>
          <a:ln>
            <a:noFill/>
          </a:ln>
        </p:spPr>
        <p:txBody>
          <a:bodyPr wrap="square">
            <a:spAutoFit/>
          </a:bodyPr>
          <a:lstStyle/>
          <a:p>
            <a:r>
              <a:rPr lang="de-DE" dirty="0" err="1" smtClean="0"/>
              <a:t>Late</a:t>
            </a:r>
            <a:r>
              <a:rPr lang="de-DE" dirty="0" smtClean="0"/>
              <a:t> </a:t>
            </a:r>
            <a:r>
              <a:rPr lang="de-DE" dirty="0" err="1" smtClean="0"/>
              <a:t>frost</a:t>
            </a:r>
            <a:endParaRPr lang="de-DE" dirty="0"/>
          </a:p>
        </p:txBody>
      </p:sp>
      <p:sp>
        <p:nvSpPr>
          <p:cNvPr id="23" name="Rechteck 1"/>
          <p:cNvSpPr>
            <a:spLocks noChangeArrowheads="1"/>
          </p:cNvSpPr>
          <p:nvPr/>
        </p:nvSpPr>
        <p:spPr bwMode="auto">
          <a:xfrm>
            <a:off x="7092280" y="1809731"/>
            <a:ext cx="1872208" cy="369332"/>
          </a:xfrm>
          <a:prstGeom prst="rect">
            <a:avLst/>
          </a:prstGeom>
          <a:noFill/>
          <a:ln>
            <a:noFill/>
          </a:ln>
        </p:spPr>
        <p:txBody>
          <a:bodyPr wrap="square">
            <a:spAutoFit/>
          </a:bodyPr>
          <a:lstStyle/>
          <a:p>
            <a:r>
              <a:rPr lang="de-DE" dirty="0" smtClean="0"/>
              <a:t>Reference</a:t>
            </a:r>
            <a:endParaRPr lang="de-DE" dirty="0"/>
          </a:p>
        </p:txBody>
      </p:sp>
      <p:sp>
        <p:nvSpPr>
          <p:cNvPr id="3" name="Rechteck 2"/>
          <p:cNvSpPr/>
          <p:nvPr/>
        </p:nvSpPr>
        <p:spPr>
          <a:xfrm>
            <a:off x="2267743" y="1322927"/>
            <a:ext cx="910431"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Picture 5" descr="Simulating the Change"/>
          <p:cNvPicPr>
            <a:picLocks noChangeAspect="1" noChangeArrowheads="1"/>
          </p:cNvPicPr>
          <p:nvPr/>
        </p:nvPicPr>
        <p:blipFill>
          <a:blip r:embed="rId5">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dirty="0"/>
              <a:t>3</a:t>
            </a:r>
          </a:p>
        </p:txBody>
      </p:sp>
      <p:pic>
        <p:nvPicPr>
          <p:cNvPr id="16" name="Picture 14" descr="W:\Versuche\Event 3\2010-05-Frost manipulation_grasses_beech\Kühlwagen.JPG"/>
          <p:cNvPicPr>
            <a:picLocks noChangeAspect="1" noChangeArrowheads="1"/>
          </p:cNvPicPr>
          <p:nvPr/>
        </p:nvPicPr>
        <p:blipFill rotWithShape="1">
          <a:blip r:embed="rId6">
            <a:extLst>
              <a:ext uri="{28A0092B-C50C-407E-A947-70E740481C1C}">
                <a14:useLocalDpi xmlns:a14="http://schemas.microsoft.com/office/drawing/2010/main" val="0"/>
              </a:ext>
            </a:extLst>
          </a:blip>
          <a:srcRect l="9523" r="26039" b="8591"/>
          <a:stretch/>
        </p:blipFill>
        <p:spPr bwMode="auto">
          <a:xfrm>
            <a:off x="6228184" y="2276872"/>
            <a:ext cx="2928971" cy="311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2240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3"/>
          <p:cNvSpPr/>
          <p:nvPr/>
        </p:nvSpPr>
        <p:spPr>
          <a:xfrm>
            <a:off x="695325" y="1808163"/>
            <a:ext cx="8016875" cy="2792412"/>
          </a:xfrm>
          <a:custGeom>
            <a:avLst/>
            <a:gdLst>
              <a:gd name="connsiteX0" fmla="*/ 0 w 8152327"/>
              <a:gd name="connsiteY0" fmla="*/ 2418264 h 2664242"/>
              <a:gd name="connsiteX1" fmla="*/ 103031 w 8152327"/>
              <a:gd name="connsiteY1" fmla="*/ 2315233 h 2664242"/>
              <a:gd name="connsiteX2" fmla="*/ 154547 w 8152327"/>
              <a:gd name="connsiteY2" fmla="*/ 2405385 h 2664242"/>
              <a:gd name="connsiteX3" fmla="*/ 244699 w 8152327"/>
              <a:gd name="connsiteY3" fmla="*/ 2559932 h 2664242"/>
              <a:gd name="connsiteX4" fmla="*/ 347730 w 8152327"/>
              <a:gd name="connsiteY4" fmla="*/ 2302354 h 2664242"/>
              <a:gd name="connsiteX5" fmla="*/ 412124 w 8152327"/>
              <a:gd name="connsiteY5" fmla="*/ 2405385 h 2664242"/>
              <a:gd name="connsiteX6" fmla="*/ 489397 w 8152327"/>
              <a:gd name="connsiteY6" fmla="*/ 2289476 h 2664242"/>
              <a:gd name="connsiteX7" fmla="*/ 553792 w 8152327"/>
              <a:gd name="connsiteY7" fmla="*/ 2418264 h 2664242"/>
              <a:gd name="connsiteX8" fmla="*/ 605307 w 8152327"/>
              <a:gd name="connsiteY8" fmla="*/ 2534174 h 2664242"/>
              <a:gd name="connsiteX9" fmla="*/ 656823 w 8152327"/>
              <a:gd name="connsiteY9" fmla="*/ 2534174 h 2664242"/>
              <a:gd name="connsiteX10" fmla="*/ 708338 w 8152327"/>
              <a:gd name="connsiteY10" fmla="*/ 2418264 h 2664242"/>
              <a:gd name="connsiteX11" fmla="*/ 785611 w 8152327"/>
              <a:gd name="connsiteY11" fmla="*/ 2559932 h 2664242"/>
              <a:gd name="connsiteX12" fmla="*/ 850006 w 8152327"/>
              <a:gd name="connsiteY12" fmla="*/ 2173566 h 2664242"/>
              <a:gd name="connsiteX13" fmla="*/ 940158 w 8152327"/>
              <a:gd name="connsiteY13" fmla="*/ 2405385 h 2664242"/>
              <a:gd name="connsiteX14" fmla="*/ 978795 w 8152327"/>
              <a:gd name="connsiteY14" fmla="*/ 2534174 h 2664242"/>
              <a:gd name="connsiteX15" fmla="*/ 1043189 w 8152327"/>
              <a:gd name="connsiteY15" fmla="*/ 2212202 h 2664242"/>
              <a:gd name="connsiteX16" fmla="*/ 1094704 w 8152327"/>
              <a:gd name="connsiteY16" fmla="*/ 1967504 h 2664242"/>
              <a:gd name="connsiteX17" fmla="*/ 1171978 w 8152327"/>
              <a:gd name="connsiteY17" fmla="*/ 2276597 h 2664242"/>
              <a:gd name="connsiteX18" fmla="*/ 1210614 w 8152327"/>
              <a:gd name="connsiteY18" fmla="*/ 2122050 h 2664242"/>
              <a:gd name="connsiteX19" fmla="*/ 1313645 w 8152327"/>
              <a:gd name="connsiteY19" fmla="*/ 2662963 h 2664242"/>
              <a:gd name="connsiteX20" fmla="*/ 1365161 w 8152327"/>
              <a:gd name="connsiteY20" fmla="*/ 2276597 h 2664242"/>
              <a:gd name="connsiteX21" fmla="*/ 1442434 w 8152327"/>
              <a:gd name="connsiteY21" fmla="*/ 2418264 h 2664242"/>
              <a:gd name="connsiteX22" fmla="*/ 1468192 w 8152327"/>
              <a:gd name="connsiteY22" fmla="*/ 2109171 h 2664242"/>
              <a:gd name="connsiteX23" fmla="*/ 1596980 w 8152327"/>
              <a:gd name="connsiteY23" fmla="*/ 2122050 h 2664242"/>
              <a:gd name="connsiteX24" fmla="*/ 1687133 w 8152327"/>
              <a:gd name="connsiteY24" fmla="*/ 2482659 h 2664242"/>
              <a:gd name="connsiteX25" fmla="*/ 1738648 w 8152327"/>
              <a:gd name="connsiteY25" fmla="*/ 2315233 h 2664242"/>
              <a:gd name="connsiteX26" fmla="*/ 1815921 w 8152327"/>
              <a:gd name="connsiteY26" fmla="*/ 2469780 h 2664242"/>
              <a:gd name="connsiteX27" fmla="*/ 1893195 w 8152327"/>
              <a:gd name="connsiteY27" fmla="*/ 2237960 h 2664242"/>
              <a:gd name="connsiteX28" fmla="*/ 1957589 w 8152327"/>
              <a:gd name="connsiteY28" fmla="*/ 2482659 h 2664242"/>
              <a:gd name="connsiteX29" fmla="*/ 2021983 w 8152327"/>
              <a:gd name="connsiteY29" fmla="*/ 2083414 h 2664242"/>
              <a:gd name="connsiteX30" fmla="*/ 2099256 w 8152327"/>
              <a:gd name="connsiteY30" fmla="*/ 2289476 h 2664242"/>
              <a:gd name="connsiteX31" fmla="*/ 2189409 w 8152327"/>
              <a:gd name="connsiteY31" fmla="*/ 1761442 h 2664242"/>
              <a:gd name="connsiteX32" fmla="*/ 2292440 w 8152327"/>
              <a:gd name="connsiteY32" fmla="*/ 2315233 h 2664242"/>
              <a:gd name="connsiteX33" fmla="*/ 2369713 w 8152327"/>
              <a:gd name="connsiteY33" fmla="*/ 2199323 h 2664242"/>
              <a:gd name="connsiteX34" fmla="*/ 2446986 w 8152327"/>
              <a:gd name="connsiteY34" fmla="*/ 2482659 h 2664242"/>
              <a:gd name="connsiteX35" fmla="*/ 2511380 w 8152327"/>
              <a:gd name="connsiteY35" fmla="*/ 2031898 h 2664242"/>
              <a:gd name="connsiteX36" fmla="*/ 2575775 w 8152327"/>
              <a:gd name="connsiteY36" fmla="*/ 2160687 h 2664242"/>
              <a:gd name="connsiteX37" fmla="*/ 2627290 w 8152327"/>
              <a:gd name="connsiteY37" fmla="*/ 1632653 h 2664242"/>
              <a:gd name="connsiteX38" fmla="*/ 2704564 w 8152327"/>
              <a:gd name="connsiteY38" fmla="*/ 2173566 h 2664242"/>
              <a:gd name="connsiteX39" fmla="*/ 2794716 w 8152327"/>
              <a:gd name="connsiteY39" fmla="*/ 2572811 h 2664242"/>
              <a:gd name="connsiteX40" fmla="*/ 2820473 w 8152327"/>
              <a:gd name="connsiteY40" fmla="*/ 2250839 h 2664242"/>
              <a:gd name="connsiteX41" fmla="*/ 2884868 w 8152327"/>
              <a:gd name="connsiteY41" fmla="*/ 2431143 h 2664242"/>
              <a:gd name="connsiteX42" fmla="*/ 2923504 w 8152327"/>
              <a:gd name="connsiteY42" fmla="*/ 1465228 h 2664242"/>
              <a:gd name="connsiteX43" fmla="*/ 3013656 w 8152327"/>
              <a:gd name="connsiteY43" fmla="*/ 2173566 h 2664242"/>
              <a:gd name="connsiteX44" fmla="*/ 3116687 w 8152327"/>
              <a:gd name="connsiteY44" fmla="*/ 2006140 h 2664242"/>
              <a:gd name="connsiteX45" fmla="*/ 3168203 w 8152327"/>
              <a:gd name="connsiteY45" fmla="*/ 2302354 h 2664242"/>
              <a:gd name="connsiteX46" fmla="*/ 3245476 w 8152327"/>
              <a:gd name="connsiteY46" fmla="*/ 1915988 h 2664242"/>
              <a:gd name="connsiteX47" fmla="*/ 3296992 w 8152327"/>
              <a:gd name="connsiteY47" fmla="*/ 2186445 h 2664242"/>
              <a:gd name="connsiteX48" fmla="*/ 3387144 w 8152327"/>
              <a:gd name="connsiteY48" fmla="*/ 1722805 h 2664242"/>
              <a:gd name="connsiteX49" fmla="*/ 3490175 w 8152327"/>
              <a:gd name="connsiteY49" fmla="*/ 2044777 h 2664242"/>
              <a:gd name="connsiteX50" fmla="*/ 3528811 w 8152327"/>
              <a:gd name="connsiteY50" fmla="*/ 1194771 h 2664242"/>
              <a:gd name="connsiteX51" fmla="*/ 3606085 w 8152327"/>
              <a:gd name="connsiteY51" fmla="*/ 1555380 h 2664242"/>
              <a:gd name="connsiteX52" fmla="*/ 3657600 w 8152327"/>
              <a:gd name="connsiteY52" fmla="*/ 1091740 h 2664242"/>
              <a:gd name="connsiteX53" fmla="*/ 3760631 w 8152327"/>
              <a:gd name="connsiteY53" fmla="*/ 1864473 h 2664242"/>
              <a:gd name="connsiteX54" fmla="*/ 3850783 w 8152327"/>
              <a:gd name="connsiteY54" fmla="*/ 1800078 h 2664242"/>
              <a:gd name="connsiteX55" fmla="*/ 3953814 w 8152327"/>
              <a:gd name="connsiteY55" fmla="*/ 2237960 h 2664242"/>
              <a:gd name="connsiteX56" fmla="*/ 4018209 w 8152327"/>
              <a:gd name="connsiteY56" fmla="*/ 1658411 h 2664242"/>
              <a:gd name="connsiteX57" fmla="*/ 4108361 w 8152327"/>
              <a:gd name="connsiteY57" fmla="*/ 2019019 h 2664242"/>
              <a:gd name="connsiteX58" fmla="*/ 4159876 w 8152327"/>
              <a:gd name="connsiteY58" fmla="*/ 1362197 h 2664242"/>
              <a:gd name="connsiteX59" fmla="*/ 4237149 w 8152327"/>
              <a:gd name="connsiteY59" fmla="*/ 1465228 h 2664242"/>
              <a:gd name="connsiteX60" fmla="*/ 4262907 w 8152327"/>
              <a:gd name="connsiteY60" fmla="*/ 1207650 h 2664242"/>
              <a:gd name="connsiteX61" fmla="*/ 4327302 w 8152327"/>
              <a:gd name="connsiteY61" fmla="*/ 1336439 h 2664242"/>
              <a:gd name="connsiteX62" fmla="*/ 4365938 w 8152327"/>
              <a:gd name="connsiteY62" fmla="*/ 847042 h 2664242"/>
              <a:gd name="connsiteX63" fmla="*/ 4520485 w 8152327"/>
              <a:gd name="connsiteY63" fmla="*/ 1735684 h 2664242"/>
              <a:gd name="connsiteX64" fmla="*/ 4584879 w 8152327"/>
              <a:gd name="connsiteY64" fmla="*/ 1078861 h 2664242"/>
              <a:gd name="connsiteX65" fmla="*/ 4752304 w 8152327"/>
              <a:gd name="connsiteY65" fmla="*/ 1980383 h 2664242"/>
              <a:gd name="connsiteX66" fmla="*/ 4829578 w 8152327"/>
              <a:gd name="connsiteY66" fmla="*/ 1697047 h 2664242"/>
              <a:gd name="connsiteX67" fmla="*/ 4919730 w 8152327"/>
              <a:gd name="connsiteY67" fmla="*/ 1915988 h 2664242"/>
              <a:gd name="connsiteX68" fmla="*/ 4984124 w 8152327"/>
              <a:gd name="connsiteY68" fmla="*/ 1452349 h 2664242"/>
              <a:gd name="connsiteX69" fmla="*/ 5074276 w 8152327"/>
              <a:gd name="connsiteY69" fmla="*/ 1684169 h 2664242"/>
              <a:gd name="connsiteX70" fmla="*/ 5177307 w 8152327"/>
              <a:gd name="connsiteY70" fmla="*/ 821284 h 2664242"/>
              <a:gd name="connsiteX71" fmla="*/ 5241702 w 8152327"/>
              <a:gd name="connsiteY71" fmla="*/ 1143256 h 2664242"/>
              <a:gd name="connsiteX72" fmla="*/ 5306096 w 8152327"/>
              <a:gd name="connsiteY72" fmla="*/ 692495 h 2664242"/>
              <a:gd name="connsiteX73" fmla="*/ 5396248 w 8152327"/>
              <a:gd name="connsiteY73" fmla="*/ 911436 h 2664242"/>
              <a:gd name="connsiteX74" fmla="*/ 5473521 w 8152327"/>
              <a:gd name="connsiteY74" fmla="*/ 357645 h 2664242"/>
              <a:gd name="connsiteX75" fmla="*/ 5615189 w 8152327"/>
              <a:gd name="connsiteY75" fmla="*/ 1426591 h 2664242"/>
              <a:gd name="connsiteX76" fmla="*/ 5692462 w 8152327"/>
              <a:gd name="connsiteY76" fmla="*/ 1078861 h 2664242"/>
              <a:gd name="connsiteX77" fmla="*/ 5808372 w 8152327"/>
              <a:gd name="connsiteY77" fmla="*/ 1490985 h 2664242"/>
              <a:gd name="connsiteX78" fmla="*/ 5898524 w 8152327"/>
              <a:gd name="connsiteY78" fmla="*/ 937194 h 2664242"/>
              <a:gd name="connsiteX79" fmla="*/ 6091707 w 8152327"/>
              <a:gd name="connsiteY79" fmla="*/ 1993261 h 2664242"/>
              <a:gd name="connsiteX80" fmla="*/ 6168980 w 8152327"/>
              <a:gd name="connsiteY80" fmla="*/ 808405 h 2664242"/>
              <a:gd name="connsiteX81" fmla="*/ 6297769 w 8152327"/>
              <a:gd name="connsiteY81" fmla="*/ 1349318 h 2664242"/>
              <a:gd name="connsiteX82" fmla="*/ 6362164 w 8152327"/>
              <a:gd name="connsiteY82" fmla="*/ 1027346 h 2664242"/>
              <a:gd name="connsiteX83" fmla="*/ 6452316 w 8152327"/>
              <a:gd name="connsiteY83" fmla="*/ 1323560 h 2664242"/>
              <a:gd name="connsiteX84" fmla="*/ 6503831 w 8152327"/>
              <a:gd name="connsiteY84" fmla="*/ 911436 h 2664242"/>
              <a:gd name="connsiteX85" fmla="*/ 6606862 w 8152327"/>
              <a:gd name="connsiteY85" fmla="*/ 1117498 h 2664242"/>
              <a:gd name="connsiteX86" fmla="*/ 6658378 w 8152327"/>
              <a:gd name="connsiteY86" fmla="*/ 473554 h 2664242"/>
              <a:gd name="connsiteX87" fmla="*/ 6748530 w 8152327"/>
              <a:gd name="connsiteY87" fmla="*/ 950073 h 2664242"/>
              <a:gd name="connsiteX88" fmla="*/ 6800045 w 8152327"/>
              <a:gd name="connsiteY88" fmla="*/ 267492 h 2664242"/>
              <a:gd name="connsiteX89" fmla="*/ 7018986 w 8152327"/>
              <a:gd name="connsiteY89" fmla="*/ 1774321 h 2664242"/>
              <a:gd name="connsiteX90" fmla="*/ 7096259 w 8152327"/>
              <a:gd name="connsiteY90" fmla="*/ 1053104 h 2664242"/>
              <a:gd name="connsiteX91" fmla="*/ 7186411 w 8152327"/>
              <a:gd name="connsiteY91" fmla="*/ 1169014 h 2664242"/>
              <a:gd name="connsiteX92" fmla="*/ 7250806 w 8152327"/>
              <a:gd name="connsiteY92" fmla="*/ 756890 h 2664242"/>
              <a:gd name="connsiteX93" fmla="*/ 7405352 w 8152327"/>
              <a:gd name="connsiteY93" fmla="*/ 2031898 h 2664242"/>
              <a:gd name="connsiteX94" fmla="*/ 7495504 w 8152327"/>
              <a:gd name="connsiteY94" fmla="*/ 911436 h 2664242"/>
              <a:gd name="connsiteX95" fmla="*/ 7547020 w 8152327"/>
              <a:gd name="connsiteY95" fmla="*/ 190219 h 2664242"/>
              <a:gd name="connsiteX96" fmla="*/ 7637172 w 8152327"/>
              <a:gd name="connsiteY96" fmla="*/ 383402 h 2664242"/>
              <a:gd name="connsiteX97" fmla="*/ 7701566 w 8152327"/>
              <a:gd name="connsiteY97" fmla="*/ 9915 h 2664242"/>
              <a:gd name="connsiteX98" fmla="*/ 7843234 w 8152327"/>
              <a:gd name="connsiteY98" fmla="*/ 859921 h 2664242"/>
              <a:gd name="connsiteX99" fmla="*/ 7920507 w 8152327"/>
              <a:gd name="connsiteY99" fmla="*/ 306129 h 2664242"/>
              <a:gd name="connsiteX100" fmla="*/ 8075054 w 8152327"/>
              <a:gd name="connsiteY100" fmla="*/ 1040225 h 2664242"/>
              <a:gd name="connsiteX101" fmla="*/ 8152327 w 8152327"/>
              <a:gd name="connsiteY101" fmla="*/ 692495 h 2664242"/>
              <a:gd name="connsiteX0" fmla="*/ 0 w 8152327"/>
              <a:gd name="connsiteY0" fmla="*/ 2418264 h 2792408"/>
              <a:gd name="connsiteX1" fmla="*/ 103031 w 8152327"/>
              <a:gd name="connsiteY1" fmla="*/ 2315233 h 2792408"/>
              <a:gd name="connsiteX2" fmla="*/ 154547 w 8152327"/>
              <a:gd name="connsiteY2" fmla="*/ 2405385 h 2792408"/>
              <a:gd name="connsiteX3" fmla="*/ 231820 w 8152327"/>
              <a:gd name="connsiteY3" fmla="*/ 2791751 h 2792408"/>
              <a:gd name="connsiteX4" fmla="*/ 347730 w 8152327"/>
              <a:gd name="connsiteY4" fmla="*/ 2302354 h 2792408"/>
              <a:gd name="connsiteX5" fmla="*/ 412124 w 8152327"/>
              <a:gd name="connsiteY5" fmla="*/ 2405385 h 2792408"/>
              <a:gd name="connsiteX6" fmla="*/ 489397 w 8152327"/>
              <a:gd name="connsiteY6" fmla="*/ 2289476 h 2792408"/>
              <a:gd name="connsiteX7" fmla="*/ 553792 w 8152327"/>
              <a:gd name="connsiteY7" fmla="*/ 2418264 h 2792408"/>
              <a:gd name="connsiteX8" fmla="*/ 605307 w 8152327"/>
              <a:gd name="connsiteY8" fmla="*/ 2534174 h 2792408"/>
              <a:gd name="connsiteX9" fmla="*/ 656823 w 8152327"/>
              <a:gd name="connsiteY9" fmla="*/ 2534174 h 2792408"/>
              <a:gd name="connsiteX10" fmla="*/ 708338 w 8152327"/>
              <a:gd name="connsiteY10" fmla="*/ 2418264 h 2792408"/>
              <a:gd name="connsiteX11" fmla="*/ 785611 w 8152327"/>
              <a:gd name="connsiteY11" fmla="*/ 2559932 h 2792408"/>
              <a:gd name="connsiteX12" fmla="*/ 850006 w 8152327"/>
              <a:gd name="connsiteY12" fmla="*/ 2173566 h 2792408"/>
              <a:gd name="connsiteX13" fmla="*/ 940158 w 8152327"/>
              <a:gd name="connsiteY13" fmla="*/ 2405385 h 2792408"/>
              <a:gd name="connsiteX14" fmla="*/ 978795 w 8152327"/>
              <a:gd name="connsiteY14" fmla="*/ 2534174 h 2792408"/>
              <a:gd name="connsiteX15" fmla="*/ 1043189 w 8152327"/>
              <a:gd name="connsiteY15" fmla="*/ 2212202 h 2792408"/>
              <a:gd name="connsiteX16" fmla="*/ 1094704 w 8152327"/>
              <a:gd name="connsiteY16" fmla="*/ 1967504 h 2792408"/>
              <a:gd name="connsiteX17" fmla="*/ 1171978 w 8152327"/>
              <a:gd name="connsiteY17" fmla="*/ 2276597 h 2792408"/>
              <a:gd name="connsiteX18" fmla="*/ 1210614 w 8152327"/>
              <a:gd name="connsiteY18" fmla="*/ 2122050 h 2792408"/>
              <a:gd name="connsiteX19" fmla="*/ 1313645 w 8152327"/>
              <a:gd name="connsiteY19" fmla="*/ 2662963 h 2792408"/>
              <a:gd name="connsiteX20" fmla="*/ 1365161 w 8152327"/>
              <a:gd name="connsiteY20" fmla="*/ 2276597 h 2792408"/>
              <a:gd name="connsiteX21" fmla="*/ 1442434 w 8152327"/>
              <a:gd name="connsiteY21" fmla="*/ 2418264 h 2792408"/>
              <a:gd name="connsiteX22" fmla="*/ 1468192 w 8152327"/>
              <a:gd name="connsiteY22" fmla="*/ 2109171 h 2792408"/>
              <a:gd name="connsiteX23" fmla="*/ 1596980 w 8152327"/>
              <a:gd name="connsiteY23" fmla="*/ 2122050 h 2792408"/>
              <a:gd name="connsiteX24" fmla="*/ 1687133 w 8152327"/>
              <a:gd name="connsiteY24" fmla="*/ 2482659 h 2792408"/>
              <a:gd name="connsiteX25" fmla="*/ 1738648 w 8152327"/>
              <a:gd name="connsiteY25" fmla="*/ 2315233 h 2792408"/>
              <a:gd name="connsiteX26" fmla="*/ 1815921 w 8152327"/>
              <a:gd name="connsiteY26" fmla="*/ 2469780 h 2792408"/>
              <a:gd name="connsiteX27" fmla="*/ 1893195 w 8152327"/>
              <a:gd name="connsiteY27" fmla="*/ 2237960 h 2792408"/>
              <a:gd name="connsiteX28" fmla="*/ 1957589 w 8152327"/>
              <a:gd name="connsiteY28" fmla="*/ 2482659 h 2792408"/>
              <a:gd name="connsiteX29" fmla="*/ 2021983 w 8152327"/>
              <a:gd name="connsiteY29" fmla="*/ 2083414 h 2792408"/>
              <a:gd name="connsiteX30" fmla="*/ 2099256 w 8152327"/>
              <a:gd name="connsiteY30" fmla="*/ 2289476 h 2792408"/>
              <a:gd name="connsiteX31" fmla="*/ 2189409 w 8152327"/>
              <a:gd name="connsiteY31" fmla="*/ 1761442 h 2792408"/>
              <a:gd name="connsiteX32" fmla="*/ 2292440 w 8152327"/>
              <a:gd name="connsiteY32" fmla="*/ 2315233 h 2792408"/>
              <a:gd name="connsiteX33" fmla="*/ 2369713 w 8152327"/>
              <a:gd name="connsiteY33" fmla="*/ 2199323 h 2792408"/>
              <a:gd name="connsiteX34" fmla="*/ 2446986 w 8152327"/>
              <a:gd name="connsiteY34" fmla="*/ 2482659 h 2792408"/>
              <a:gd name="connsiteX35" fmla="*/ 2511380 w 8152327"/>
              <a:gd name="connsiteY35" fmla="*/ 2031898 h 2792408"/>
              <a:gd name="connsiteX36" fmla="*/ 2575775 w 8152327"/>
              <a:gd name="connsiteY36" fmla="*/ 2160687 h 2792408"/>
              <a:gd name="connsiteX37" fmla="*/ 2627290 w 8152327"/>
              <a:gd name="connsiteY37" fmla="*/ 1632653 h 2792408"/>
              <a:gd name="connsiteX38" fmla="*/ 2704564 w 8152327"/>
              <a:gd name="connsiteY38" fmla="*/ 2173566 h 2792408"/>
              <a:gd name="connsiteX39" fmla="*/ 2794716 w 8152327"/>
              <a:gd name="connsiteY39" fmla="*/ 2572811 h 2792408"/>
              <a:gd name="connsiteX40" fmla="*/ 2820473 w 8152327"/>
              <a:gd name="connsiteY40" fmla="*/ 2250839 h 2792408"/>
              <a:gd name="connsiteX41" fmla="*/ 2884868 w 8152327"/>
              <a:gd name="connsiteY41" fmla="*/ 2431143 h 2792408"/>
              <a:gd name="connsiteX42" fmla="*/ 2923504 w 8152327"/>
              <a:gd name="connsiteY42" fmla="*/ 1465228 h 2792408"/>
              <a:gd name="connsiteX43" fmla="*/ 3013656 w 8152327"/>
              <a:gd name="connsiteY43" fmla="*/ 2173566 h 2792408"/>
              <a:gd name="connsiteX44" fmla="*/ 3116687 w 8152327"/>
              <a:gd name="connsiteY44" fmla="*/ 2006140 h 2792408"/>
              <a:gd name="connsiteX45" fmla="*/ 3168203 w 8152327"/>
              <a:gd name="connsiteY45" fmla="*/ 2302354 h 2792408"/>
              <a:gd name="connsiteX46" fmla="*/ 3245476 w 8152327"/>
              <a:gd name="connsiteY46" fmla="*/ 1915988 h 2792408"/>
              <a:gd name="connsiteX47" fmla="*/ 3296992 w 8152327"/>
              <a:gd name="connsiteY47" fmla="*/ 2186445 h 2792408"/>
              <a:gd name="connsiteX48" fmla="*/ 3387144 w 8152327"/>
              <a:gd name="connsiteY48" fmla="*/ 1722805 h 2792408"/>
              <a:gd name="connsiteX49" fmla="*/ 3490175 w 8152327"/>
              <a:gd name="connsiteY49" fmla="*/ 2044777 h 2792408"/>
              <a:gd name="connsiteX50" fmla="*/ 3528811 w 8152327"/>
              <a:gd name="connsiteY50" fmla="*/ 1194771 h 2792408"/>
              <a:gd name="connsiteX51" fmla="*/ 3606085 w 8152327"/>
              <a:gd name="connsiteY51" fmla="*/ 1555380 h 2792408"/>
              <a:gd name="connsiteX52" fmla="*/ 3657600 w 8152327"/>
              <a:gd name="connsiteY52" fmla="*/ 1091740 h 2792408"/>
              <a:gd name="connsiteX53" fmla="*/ 3760631 w 8152327"/>
              <a:gd name="connsiteY53" fmla="*/ 1864473 h 2792408"/>
              <a:gd name="connsiteX54" fmla="*/ 3850783 w 8152327"/>
              <a:gd name="connsiteY54" fmla="*/ 1800078 h 2792408"/>
              <a:gd name="connsiteX55" fmla="*/ 3953814 w 8152327"/>
              <a:gd name="connsiteY55" fmla="*/ 2237960 h 2792408"/>
              <a:gd name="connsiteX56" fmla="*/ 4018209 w 8152327"/>
              <a:gd name="connsiteY56" fmla="*/ 1658411 h 2792408"/>
              <a:gd name="connsiteX57" fmla="*/ 4108361 w 8152327"/>
              <a:gd name="connsiteY57" fmla="*/ 2019019 h 2792408"/>
              <a:gd name="connsiteX58" fmla="*/ 4159876 w 8152327"/>
              <a:gd name="connsiteY58" fmla="*/ 1362197 h 2792408"/>
              <a:gd name="connsiteX59" fmla="*/ 4237149 w 8152327"/>
              <a:gd name="connsiteY59" fmla="*/ 1465228 h 2792408"/>
              <a:gd name="connsiteX60" fmla="*/ 4262907 w 8152327"/>
              <a:gd name="connsiteY60" fmla="*/ 1207650 h 2792408"/>
              <a:gd name="connsiteX61" fmla="*/ 4327302 w 8152327"/>
              <a:gd name="connsiteY61" fmla="*/ 1336439 h 2792408"/>
              <a:gd name="connsiteX62" fmla="*/ 4365938 w 8152327"/>
              <a:gd name="connsiteY62" fmla="*/ 847042 h 2792408"/>
              <a:gd name="connsiteX63" fmla="*/ 4520485 w 8152327"/>
              <a:gd name="connsiteY63" fmla="*/ 1735684 h 2792408"/>
              <a:gd name="connsiteX64" fmla="*/ 4584879 w 8152327"/>
              <a:gd name="connsiteY64" fmla="*/ 1078861 h 2792408"/>
              <a:gd name="connsiteX65" fmla="*/ 4752304 w 8152327"/>
              <a:gd name="connsiteY65" fmla="*/ 1980383 h 2792408"/>
              <a:gd name="connsiteX66" fmla="*/ 4829578 w 8152327"/>
              <a:gd name="connsiteY66" fmla="*/ 1697047 h 2792408"/>
              <a:gd name="connsiteX67" fmla="*/ 4919730 w 8152327"/>
              <a:gd name="connsiteY67" fmla="*/ 1915988 h 2792408"/>
              <a:gd name="connsiteX68" fmla="*/ 4984124 w 8152327"/>
              <a:gd name="connsiteY68" fmla="*/ 1452349 h 2792408"/>
              <a:gd name="connsiteX69" fmla="*/ 5074276 w 8152327"/>
              <a:gd name="connsiteY69" fmla="*/ 1684169 h 2792408"/>
              <a:gd name="connsiteX70" fmla="*/ 5177307 w 8152327"/>
              <a:gd name="connsiteY70" fmla="*/ 821284 h 2792408"/>
              <a:gd name="connsiteX71" fmla="*/ 5241702 w 8152327"/>
              <a:gd name="connsiteY71" fmla="*/ 1143256 h 2792408"/>
              <a:gd name="connsiteX72" fmla="*/ 5306096 w 8152327"/>
              <a:gd name="connsiteY72" fmla="*/ 692495 h 2792408"/>
              <a:gd name="connsiteX73" fmla="*/ 5396248 w 8152327"/>
              <a:gd name="connsiteY73" fmla="*/ 911436 h 2792408"/>
              <a:gd name="connsiteX74" fmla="*/ 5473521 w 8152327"/>
              <a:gd name="connsiteY74" fmla="*/ 357645 h 2792408"/>
              <a:gd name="connsiteX75" fmla="*/ 5615189 w 8152327"/>
              <a:gd name="connsiteY75" fmla="*/ 1426591 h 2792408"/>
              <a:gd name="connsiteX76" fmla="*/ 5692462 w 8152327"/>
              <a:gd name="connsiteY76" fmla="*/ 1078861 h 2792408"/>
              <a:gd name="connsiteX77" fmla="*/ 5808372 w 8152327"/>
              <a:gd name="connsiteY77" fmla="*/ 1490985 h 2792408"/>
              <a:gd name="connsiteX78" fmla="*/ 5898524 w 8152327"/>
              <a:gd name="connsiteY78" fmla="*/ 937194 h 2792408"/>
              <a:gd name="connsiteX79" fmla="*/ 6091707 w 8152327"/>
              <a:gd name="connsiteY79" fmla="*/ 1993261 h 2792408"/>
              <a:gd name="connsiteX80" fmla="*/ 6168980 w 8152327"/>
              <a:gd name="connsiteY80" fmla="*/ 808405 h 2792408"/>
              <a:gd name="connsiteX81" fmla="*/ 6297769 w 8152327"/>
              <a:gd name="connsiteY81" fmla="*/ 1349318 h 2792408"/>
              <a:gd name="connsiteX82" fmla="*/ 6362164 w 8152327"/>
              <a:gd name="connsiteY82" fmla="*/ 1027346 h 2792408"/>
              <a:gd name="connsiteX83" fmla="*/ 6452316 w 8152327"/>
              <a:gd name="connsiteY83" fmla="*/ 1323560 h 2792408"/>
              <a:gd name="connsiteX84" fmla="*/ 6503831 w 8152327"/>
              <a:gd name="connsiteY84" fmla="*/ 911436 h 2792408"/>
              <a:gd name="connsiteX85" fmla="*/ 6606862 w 8152327"/>
              <a:gd name="connsiteY85" fmla="*/ 1117498 h 2792408"/>
              <a:gd name="connsiteX86" fmla="*/ 6658378 w 8152327"/>
              <a:gd name="connsiteY86" fmla="*/ 473554 h 2792408"/>
              <a:gd name="connsiteX87" fmla="*/ 6748530 w 8152327"/>
              <a:gd name="connsiteY87" fmla="*/ 950073 h 2792408"/>
              <a:gd name="connsiteX88" fmla="*/ 6800045 w 8152327"/>
              <a:gd name="connsiteY88" fmla="*/ 267492 h 2792408"/>
              <a:gd name="connsiteX89" fmla="*/ 7018986 w 8152327"/>
              <a:gd name="connsiteY89" fmla="*/ 1774321 h 2792408"/>
              <a:gd name="connsiteX90" fmla="*/ 7096259 w 8152327"/>
              <a:gd name="connsiteY90" fmla="*/ 1053104 h 2792408"/>
              <a:gd name="connsiteX91" fmla="*/ 7186411 w 8152327"/>
              <a:gd name="connsiteY91" fmla="*/ 1169014 h 2792408"/>
              <a:gd name="connsiteX92" fmla="*/ 7250806 w 8152327"/>
              <a:gd name="connsiteY92" fmla="*/ 756890 h 2792408"/>
              <a:gd name="connsiteX93" fmla="*/ 7405352 w 8152327"/>
              <a:gd name="connsiteY93" fmla="*/ 2031898 h 2792408"/>
              <a:gd name="connsiteX94" fmla="*/ 7495504 w 8152327"/>
              <a:gd name="connsiteY94" fmla="*/ 911436 h 2792408"/>
              <a:gd name="connsiteX95" fmla="*/ 7547020 w 8152327"/>
              <a:gd name="connsiteY95" fmla="*/ 190219 h 2792408"/>
              <a:gd name="connsiteX96" fmla="*/ 7637172 w 8152327"/>
              <a:gd name="connsiteY96" fmla="*/ 383402 h 2792408"/>
              <a:gd name="connsiteX97" fmla="*/ 7701566 w 8152327"/>
              <a:gd name="connsiteY97" fmla="*/ 9915 h 2792408"/>
              <a:gd name="connsiteX98" fmla="*/ 7843234 w 8152327"/>
              <a:gd name="connsiteY98" fmla="*/ 859921 h 2792408"/>
              <a:gd name="connsiteX99" fmla="*/ 7920507 w 8152327"/>
              <a:gd name="connsiteY99" fmla="*/ 306129 h 2792408"/>
              <a:gd name="connsiteX100" fmla="*/ 8075054 w 8152327"/>
              <a:gd name="connsiteY100" fmla="*/ 1040225 h 2792408"/>
              <a:gd name="connsiteX101" fmla="*/ 8152327 w 8152327"/>
              <a:gd name="connsiteY101" fmla="*/ 692495 h 2792408"/>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53417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468192 w 8152327"/>
              <a:gd name="connsiteY22" fmla="*/ 2109171 h 2792472"/>
              <a:gd name="connsiteX23" fmla="*/ 1596980 w 8152327"/>
              <a:gd name="connsiteY23" fmla="*/ 2122050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468192 w 8152327"/>
              <a:gd name="connsiteY22" fmla="*/ 2109171 h 2792472"/>
              <a:gd name="connsiteX23" fmla="*/ 1596980 w 8152327"/>
              <a:gd name="connsiteY23" fmla="*/ 2122050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468192 w 8152327"/>
              <a:gd name="connsiteY22" fmla="*/ 2109171 h 2792472"/>
              <a:gd name="connsiteX23" fmla="*/ 1596980 w 8152327"/>
              <a:gd name="connsiteY23" fmla="*/ 1928867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596980 w 8152327"/>
              <a:gd name="connsiteY23" fmla="*/ 1928867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611448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611448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562144 w 8152327"/>
              <a:gd name="connsiteY51" fmla="*/ 1629875 h 2792472"/>
              <a:gd name="connsiteX52" fmla="*/ 3606085 w 8152327"/>
              <a:gd name="connsiteY52" fmla="*/ 1555380 h 2792472"/>
              <a:gd name="connsiteX53" fmla="*/ 3657600 w 8152327"/>
              <a:gd name="connsiteY53" fmla="*/ 1091740 h 2792472"/>
              <a:gd name="connsiteX54" fmla="*/ 3760631 w 8152327"/>
              <a:gd name="connsiteY54" fmla="*/ 1864473 h 2792472"/>
              <a:gd name="connsiteX55" fmla="*/ 3850783 w 8152327"/>
              <a:gd name="connsiteY55" fmla="*/ 1800078 h 2792472"/>
              <a:gd name="connsiteX56" fmla="*/ 3953814 w 8152327"/>
              <a:gd name="connsiteY56" fmla="*/ 2237960 h 2792472"/>
              <a:gd name="connsiteX57" fmla="*/ 4018209 w 8152327"/>
              <a:gd name="connsiteY57" fmla="*/ 1658411 h 2792472"/>
              <a:gd name="connsiteX58" fmla="*/ 4108361 w 8152327"/>
              <a:gd name="connsiteY58" fmla="*/ 2019019 h 2792472"/>
              <a:gd name="connsiteX59" fmla="*/ 4159876 w 8152327"/>
              <a:gd name="connsiteY59" fmla="*/ 1362197 h 2792472"/>
              <a:gd name="connsiteX60" fmla="*/ 4237149 w 8152327"/>
              <a:gd name="connsiteY60" fmla="*/ 1465228 h 2792472"/>
              <a:gd name="connsiteX61" fmla="*/ 4262907 w 8152327"/>
              <a:gd name="connsiteY61" fmla="*/ 1207650 h 2792472"/>
              <a:gd name="connsiteX62" fmla="*/ 4327302 w 8152327"/>
              <a:gd name="connsiteY62" fmla="*/ 1336439 h 2792472"/>
              <a:gd name="connsiteX63" fmla="*/ 4365938 w 8152327"/>
              <a:gd name="connsiteY63" fmla="*/ 847042 h 2792472"/>
              <a:gd name="connsiteX64" fmla="*/ 4520485 w 8152327"/>
              <a:gd name="connsiteY64" fmla="*/ 1735684 h 2792472"/>
              <a:gd name="connsiteX65" fmla="*/ 4584879 w 8152327"/>
              <a:gd name="connsiteY65" fmla="*/ 1078861 h 2792472"/>
              <a:gd name="connsiteX66" fmla="*/ 4752304 w 8152327"/>
              <a:gd name="connsiteY66" fmla="*/ 1980383 h 2792472"/>
              <a:gd name="connsiteX67" fmla="*/ 4829578 w 8152327"/>
              <a:gd name="connsiteY67" fmla="*/ 1697047 h 2792472"/>
              <a:gd name="connsiteX68" fmla="*/ 4919730 w 8152327"/>
              <a:gd name="connsiteY68" fmla="*/ 1915988 h 2792472"/>
              <a:gd name="connsiteX69" fmla="*/ 4984124 w 8152327"/>
              <a:gd name="connsiteY69" fmla="*/ 1452349 h 2792472"/>
              <a:gd name="connsiteX70" fmla="*/ 5074276 w 8152327"/>
              <a:gd name="connsiteY70" fmla="*/ 1684169 h 2792472"/>
              <a:gd name="connsiteX71" fmla="*/ 5177307 w 8152327"/>
              <a:gd name="connsiteY71" fmla="*/ 821284 h 2792472"/>
              <a:gd name="connsiteX72" fmla="*/ 5241702 w 8152327"/>
              <a:gd name="connsiteY72" fmla="*/ 1143256 h 2792472"/>
              <a:gd name="connsiteX73" fmla="*/ 5306096 w 8152327"/>
              <a:gd name="connsiteY73" fmla="*/ 692495 h 2792472"/>
              <a:gd name="connsiteX74" fmla="*/ 5396248 w 8152327"/>
              <a:gd name="connsiteY74" fmla="*/ 911436 h 2792472"/>
              <a:gd name="connsiteX75" fmla="*/ 5473521 w 8152327"/>
              <a:gd name="connsiteY75" fmla="*/ 357645 h 2792472"/>
              <a:gd name="connsiteX76" fmla="*/ 5615189 w 8152327"/>
              <a:gd name="connsiteY76" fmla="*/ 1426591 h 2792472"/>
              <a:gd name="connsiteX77" fmla="*/ 5692462 w 8152327"/>
              <a:gd name="connsiteY77" fmla="*/ 1078861 h 2792472"/>
              <a:gd name="connsiteX78" fmla="*/ 5808372 w 8152327"/>
              <a:gd name="connsiteY78" fmla="*/ 1490985 h 2792472"/>
              <a:gd name="connsiteX79" fmla="*/ 5898524 w 8152327"/>
              <a:gd name="connsiteY79" fmla="*/ 937194 h 2792472"/>
              <a:gd name="connsiteX80" fmla="*/ 6091707 w 8152327"/>
              <a:gd name="connsiteY80" fmla="*/ 1993261 h 2792472"/>
              <a:gd name="connsiteX81" fmla="*/ 6168980 w 8152327"/>
              <a:gd name="connsiteY81" fmla="*/ 808405 h 2792472"/>
              <a:gd name="connsiteX82" fmla="*/ 6297769 w 8152327"/>
              <a:gd name="connsiteY82" fmla="*/ 1349318 h 2792472"/>
              <a:gd name="connsiteX83" fmla="*/ 6362164 w 8152327"/>
              <a:gd name="connsiteY83" fmla="*/ 1027346 h 2792472"/>
              <a:gd name="connsiteX84" fmla="*/ 6452316 w 8152327"/>
              <a:gd name="connsiteY84" fmla="*/ 1323560 h 2792472"/>
              <a:gd name="connsiteX85" fmla="*/ 6503831 w 8152327"/>
              <a:gd name="connsiteY85" fmla="*/ 911436 h 2792472"/>
              <a:gd name="connsiteX86" fmla="*/ 6606862 w 8152327"/>
              <a:gd name="connsiteY86" fmla="*/ 1117498 h 2792472"/>
              <a:gd name="connsiteX87" fmla="*/ 6658378 w 8152327"/>
              <a:gd name="connsiteY87" fmla="*/ 473554 h 2792472"/>
              <a:gd name="connsiteX88" fmla="*/ 6748530 w 8152327"/>
              <a:gd name="connsiteY88" fmla="*/ 950073 h 2792472"/>
              <a:gd name="connsiteX89" fmla="*/ 6800045 w 8152327"/>
              <a:gd name="connsiteY89" fmla="*/ 267492 h 2792472"/>
              <a:gd name="connsiteX90" fmla="*/ 7018986 w 8152327"/>
              <a:gd name="connsiteY90" fmla="*/ 1774321 h 2792472"/>
              <a:gd name="connsiteX91" fmla="*/ 7096259 w 8152327"/>
              <a:gd name="connsiteY91" fmla="*/ 1053104 h 2792472"/>
              <a:gd name="connsiteX92" fmla="*/ 7186411 w 8152327"/>
              <a:gd name="connsiteY92" fmla="*/ 1169014 h 2792472"/>
              <a:gd name="connsiteX93" fmla="*/ 7250806 w 8152327"/>
              <a:gd name="connsiteY93" fmla="*/ 756890 h 2792472"/>
              <a:gd name="connsiteX94" fmla="*/ 7405352 w 8152327"/>
              <a:gd name="connsiteY94" fmla="*/ 2031898 h 2792472"/>
              <a:gd name="connsiteX95" fmla="*/ 7495504 w 8152327"/>
              <a:gd name="connsiteY95" fmla="*/ 911436 h 2792472"/>
              <a:gd name="connsiteX96" fmla="*/ 7547020 w 8152327"/>
              <a:gd name="connsiteY96" fmla="*/ 190219 h 2792472"/>
              <a:gd name="connsiteX97" fmla="*/ 7637172 w 8152327"/>
              <a:gd name="connsiteY97" fmla="*/ 383402 h 2792472"/>
              <a:gd name="connsiteX98" fmla="*/ 7701566 w 8152327"/>
              <a:gd name="connsiteY98" fmla="*/ 9915 h 2792472"/>
              <a:gd name="connsiteX99" fmla="*/ 7843234 w 8152327"/>
              <a:gd name="connsiteY99" fmla="*/ 859921 h 2792472"/>
              <a:gd name="connsiteX100" fmla="*/ 7920507 w 8152327"/>
              <a:gd name="connsiteY100" fmla="*/ 306129 h 2792472"/>
              <a:gd name="connsiteX101" fmla="*/ 8075054 w 8152327"/>
              <a:gd name="connsiteY101" fmla="*/ 1040225 h 2792472"/>
              <a:gd name="connsiteX102" fmla="*/ 8152327 w 8152327"/>
              <a:gd name="connsiteY102"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611448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62144 w 8152327"/>
              <a:gd name="connsiteY50" fmla="*/ 1629875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611448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35951 w 8152327"/>
              <a:gd name="connsiteY50" fmla="*/ 1655633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152327" h="2792472">
                <a:moveTo>
                  <a:pt x="0" y="2418264"/>
                </a:moveTo>
                <a:cubicBezTo>
                  <a:pt x="38636" y="2367821"/>
                  <a:pt x="64395" y="2137075"/>
                  <a:pt x="90153" y="2134929"/>
                </a:cubicBezTo>
                <a:cubicBezTo>
                  <a:pt x="115911" y="2132782"/>
                  <a:pt x="130936" y="2295915"/>
                  <a:pt x="154547" y="2405385"/>
                </a:cubicBezTo>
                <a:cubicBezTo>
                  <a:pt x="178158" y="2514855"/>
                  <a:pt x="199623" y="2808923"/>
                  <a:pt x="231820" y="2791751"/>
                </a:cubicBezTo>
                <a:cubicBezTo>
                  <a:pt x="264017" y="2774579"/>
                  <a:pt x="317679" y="2366748"/>
                  <a:pt x="347730" y="2302354"/>
                </a:cubicBezTo>
                <a:cubicBezTo>
                  <a:pt x="377781" y="2237960"/>
                  <a:pt x="388513" y="2416117"/>
                  <a:pt x="412124" y="2405385"/>
                </a:cubicBezTo>
                <a:cubicBezTo>
                  <a:pt x="435735" y="2394653"/>
                  <a:pt x="465786" y="2235814"/>
                  <a:pt x="489397" y="2237960"/>
                </a:cubicBezTo>
                <a:cubicBezTo>
                  <a:pt x="513008" y="2240106"/>
                  <a:pt x="534474" y="2368895"/>
                  <a:pt x="553792" y="2418264"/>
                </a:cubicBezTo>
                <a:cubicBezTo>
                  <a:pt x="573110" y="2467633"/>
                  <a:pt x="588135" y="2495537"/>
                  <a:pt x="605307" y="2534174"/>
                </a:cubicBezTo>
                <a:cubicBezTo>
                  <a:pt x="622479" y="2572811"/>
                  <a:pt x="639651" y="2669402"/>
                  <a:pt x="656823" y="2650084"/>
                </a:cubicBezTo>
                <a:cubicBezTo>
                  <a:pt x="673995" y="2630766"/>
                  <a:pt x="686873" y="2433289"/>
                  <a:pt x="708338" y="2418264"/>
                </a:cubicBezTo>
                <a:cubicBezTo>
                  <a:pt x="729803" y="2403239"/>
                  <a:pt x="762000" y="2628619"/>
                  <a:pt x="785611" y="2559932"/>
                </a:cubicBezTo>
                <a:cubicBezTo>
                  <a:pt x="809222" y="2491245"/>
                  <a:pt x="824248" y="2031898"/>
                  <a:pt x="850006" y="2006140"/>
                </a:cubicBezTo>
                <a:cubicBezTo>
                  <a:pt x="875764" y="1980382"/>
                  <a:pt x="918693" y="2317379"/>
                  <a:pt x="940158" y="2405385"/>
                </a:cubicBezTo>
                <a:cubicBezTo>
                  <a:pt x="961623" y="2493391"/>
                  <a:pt x="961623" y="2566371"/>
                  <a:pt x="978795" y="2534174"/>
                </a:cubicBezTo>
                <a:cubicBezTo>
                  <a:pt x="995967" y="2501977"/>
                  <a:pt x="1023871" y="2306647"/>
                  <a:pt x="1043189" y="2212202"/>
                </a:cubicBezTo>
                <a:cubicBezTo>
                  <a:pt x="1062507" y="2117757"/>
                  <a:pt x="1073239" y="1956772"/>
                  <a:pt x="1094704" y="1967504"/>
                </a:cubicBezTo>
                <a:cubicBezTo>
                  <a:pt x="1116169" y="1978236"/>
                  <a:pt x="1152660" y="2250839"/>
                  <a:pt x="1171978" y="2276597"/>
                </a:cubicBezTo>
                <a:cubicBezTo>
                  <a:pt x="1191296" y="2302355"/>
                  <a:pt x="1187003" y="2057656"/>
                  <a:pt x="1210614" y="2122050"/>
                </a:cubicBezTo>
                <a:cubicBezTo>
                  <a:pt x="1234225" y="2186444"/>
                  <a:pt x="1287887" y="2637205"/>
                  <a:pt x="1313645" y="2662963"/>
                </a:cubicBezTo>
                <a:cubicBezTo>
                  <a:pt x="1339403" y="2688721"/>
                  <a:pt x="1343696" y="2317380"/>
                  <a:pt x="1365161" y="2276597"/>
                </a:cubicBezTo>
                <a:cubicBezTo>
                  <a:pt x="1386626" y="2235814"/>
                  <a:pt x="1416676" y="2441876"/>
                  <a:pt x="1442434" y="2418264"/>
                </a:cubicBezTo>
                <a:cubicBezTo>
                  <a:pt x="1468192" y="2394652"/>
                  <a:pt x="1491767" y="2257277"/>
                  <a:pt x="1519707" y="2134928"/>
                </a:cubicBezTo>
                <a:cubicBezTo>
                  <a:pt x="1547647" y="2012579"/>
                  <a:pt x="1582172" y="1626213"/>
                  <a:pt x="1610076" y="1684168"/>
                </a:cubicBezTo>
                <a:cubicBezTo>
                  <a:pt x="1637980" y="1742123"/>
                  <a:pt x="1665704" y="2377482"/>
                  <a:pt x="1687133" y="2482659"/>
                </a:cubicBezTo>
                <a:cubicBezTo>
                  <a:pt x="1708562" y="2587836"/>
                  <a:pt x="1717183" y="2293768"/>
                  <a:pt x="1738648" y="2315233"/>
                </a:cubicBezTo>
                <a:cubicBezTo>
                  <a:pt x="1760113" y="2336698"/>
                  <a:pt x="1796711" y="2671549"/>
                  <a:pt x="1815921" y="2611448"/>
                </a:cubicBezTo>
                <a:cubicBezTo>
                  <a:pt x="1835131" y="2551347"/>
                  <a:pt x="1830295" y="1976090"/>
                  <a:pt x="1853906" y="1954625"/>
                </a:cubicBezTo>
                <a:cubicBezTo>
                  <a:pt x="1877517" y="1933160"/>
                  <a:pt x="1929576" y="2461194"/>
                  <a:pt x="1957589" y="2482659"/>
                </a:cubicBezTo>
                <a:cubicBezTo>
                  <a:pt x="1985602" y="2504124"/>
                  <a:pt x="1998372" y="2115611"/>
                  <a:pt x="2021983" y="2083414"/>
                </a:cubicBezTo>
                <a:cubicBezTo>
                  <a:pt x="2045594" y="2051217"/>
                  <a:pt x="2071352" y="2343138"/>
                  <a:pt x="2099256" y="2289476"/>
                </a:cubicBezTo>
                <a:cubicBezTo>
                  <a:pt x="2127160" y="2235814"/>
                  <a:pt x="2157212" y="1757149"/>
                  <a:pt x="2189409" y="1761442"/>
                </a:cubicBezTo>
                <a:cubicBezTo>
                  <a:pt x="2221606" y="1765735"/>
                  <a:pt x="2262389" y="2242253"/>
                  <a:pt x="2292440" y="2315233"/>
                </a:cubicBezTo>
                <a:cubicBezTo>
                  <a:pt x="2322491" y="2388213"/>
                  <a:pt x="2343955" y="2171419"/>
                  <a:pt x="2369713" y="2199323"/>
                </a:cubicBezTo>
                <a:cubicBezTo>
                  <a:pt x="2395471" y="2227227"/>
                  <a:pt x="2423375" y="2510563"/>
                  <a:pt x="2446986" y="2482659"/>
                </a:cubicBezTo>
                <a:cubicBezTo>
                  <a:pt x="2470597" y="2454755"/>
                  <a:pt x="2489915" y="2085560"/>
                  <a:pt x="2511380" y="2031898"/>
                </a:cubicBezTo>
                <a:cubicBezTo>
                  <a:pt x="2532845" y="1978236"/>
                  <a:pt x="2556457" y="2227228"/>
                  <a:pt x="2575775" y="2160687"/>
                </a:cubicBezTo>
                <a:cubicBezTo>
                  <a:pt x="2595093" y="2094146"/>
                  <a:pt x="2605825" y="1630506"/>
                  <a:pt x="2627290" y="1632653"/>
                </a:cubicBezTo>
                <a:cubicBezTo>
                  <a:pt x="2648755" y="1634799"/>
                  <a:pt x="2676660" y="2016873"/>
                  <a:pt x="2704564" y="2173566"/>
                </a:cubicBezTo>
                <a:cubicBezTo>
                  <a:pt x="2732468" y="2330259"/>
                  <a:pt x="2775398" y="2559932"/>
                  <a:pt x="2794716" y="2572811"/>
                </a:cubicBezTo>
                <a:cubicBezTo>
                  <a:pt x="2814034" y="2585690"/>
                  <a:pt x="2805448" y="2274450"/>
                  <a:pt x="2820473" y="2250839"/>
                </a:cubicBezTo>
                <a:cubicBezTo>
                  <a:pt x="2835498" y="2227228"/>
                  <a:pt x="2867696" y="2562078"/>
                  <a:pt x="2884868" y="2431143"/>
                </a:cubicBezTo>
                <a:cubicBezTo>
                  <a:pt x="2902040" y="2300208"/>
                  <a:pt x="2902039" y="1508157"/>
                  <a:pt x="2923504" y="1465228"/>
                </a:cubicBezTo>
                <a:cubicBezTo>
                  <a:pt x="2944969" y="1422299"/>
                  <a:pt x="2981459" y="2083414"/>
                  <a:pt x="3013656" y="2173566"/>
                </a:cubicBezTo>
                <a:cubicBezTo>
                  <a:pt x="3045853" y="2263718"/>
                  <a:pt x="3090929" y="1984675"/>
                  <a:pt x="3116687" y="2006140"/>
                </a:cubicBezTo>
                <a:cubicBezTo>
                  <a:pt x="3142445" y="2027605"/>
                  <a:pt x="3146738" y="2317379"/>
                  <a:pt x="3168203" y="2302354"/>
                </a:cubicBezTo>
                <a:cubicBezTo>
                  <a:pt x="3189668" y="2287329"/>
                  <a:pt x="3224011" y="1935306"/>
                  <a:pt x="3245476" y="1915988"/>
                </a:cubicBezTo>
                <a:cubicBezTo>
                  <a:pt x="3266941" y="1896670"/>
                  <a:pt x="3273381" y="2218642"/>
                  <a:pt x="3296992" y="2186445"/>
                </a:cubicBezTo>
                <a:cubicBezTo>
                  <a:pt x="3320603" y="2154248"/>
                  <a:pt x="3354947" y="1746416"/>
                  <a:pt x="3387144" y="1722805"/>
                </a:cubicBezTo>
                <a:cubicBezTo>
                  <a:pt x="3419341" y="1699194"/>
                  <a:pt x="3465374" y="2055972"/>
                  <a:pt x="3490175" y="2044777"/>
                </a:cubicBezTo>
                <a:cubicBezTo>
                  <a:pt x="3514976" y="2033582"/>
                  <a:pt x="3516633" y="1737199"/>
                  <a:pt x="3535951" y="1655633"/>
                </a:cubicBezTo>
                <a:cubicBezTo>
                  <a:pt x="3555269" y="1574067"/>
                  <a:pt x="3585810" y="1649362"/>
                  <a:pt x="3606085" y="1555380"/>
                </a:cubicBezTo>
                <a:cubicBezTo>
                  <a:pt x="3626360" y="1461398"/>
                  <a:pt x="3631842" y="1040225"/>
                  <a:pt x="3657600" y="1091740"/>
                </a:cubicBezTo>
                <a:cubicBezTo>
                  <a:pt x="3683358" y="1143255"/>
                  <a:pt x="3728434" y="1746417"/>
                  <a:pt x="3760631" y="1864473"/>
                </a:cubicBezTo>
                <a:cubicBezTo>
                  <a:pt x="3792828" y="1982529"/>
                  <a:pt x="3818586" y="1737830"/>
                  <a:pt x="3850783" y="1800078"/>
                </a:cubicBezTo>
                <a:cubicBezTo>
                  <a:pt x="3882980" y="1862326"/>
                  <a:pt x="3925910" y="2261571"/>
                  <a:pt x="3953814" y="2237960"/>
                </a:cubicBezTo>
                <a:cubicBezTo>
                  <a:pt x="3981718" y="2214349"/>
                  <a:pt x="3992451" y="1694901"/>
                  <a:pt x="4018209" y="1658411"/>
                </a:cubicBezTo>
                <a:cubicBezTo>
                  <a:pt x="4043967" y="1621921"/>
                  <a:pt x="4084750" y="2068388"/>
                  <a:pt x="4108361" y="2019019"/>
                </a:cubicBezTo>
                <a:cubicBezTo>
                  <a:pt x="4131972" y="1969650"/>
                  <a:pt x="4138411" y="1454495"/>
                  <a:pt x="4159876" y="1362197"/>
                </a:cubicBezTo>
                <a:cubicBezTo>
                  <a:pt x="4181341" y="1269899"/>
                  <a:pt x="4219977" y="1490986"/>
                  <a:pt x="4237149" y="1465228"/>
                </a:cubicBezTo>
                <a:cubicBezTo>
                  <a:pt x="4254321" y="1439470"/>
                  <a:pt x="4247882" y="1229115"/>
                  <a:pt x="4262907" y="1207650"/>
                </a:cubicBezTo>
                <a:cubicBezTo>
                  <a:pt x="4277932" y="1186185"/>
                  <a:pt x="4310130" y="1396540"/>
                  <a:pt x="4327302" y="1336439"/>
                </a:cubicBezTo>
                <a:cubicBezTo>
                  <a:pt x="4344474" y="1276338"/>
                  <a:pt x="4333741" y="780501"/>
                  <a:pt x="4365938" y="847042"/>
                </a:cubicBezTo>
                <a:cubicBezTo>
                  <a:pt x="4398135" y="913583"/>
                  <a:pt x="4483995" y="1697048"/>
                  <a:pt x="4520485" y="1735684"/>
                </a:cubicBezTo>
                <a:cubicBezTo>
                  <a:pt x="4556975" y="1774320"/>
                  <a:pt x="4546243" y="1038078"/>
                  <a:pt x="4584879" y="1078861"/>
                </a:cubicBezTo>
                <a:cubicBezTo>
                  <a:pt x="4623516" y="1119644"/>
                  <a:pt x="4711521" y="1877352"/>
                  <a:pt x="4752304" y="1980383"/>
                </a:cubicBezTo>
                <a:cubicBezTo>
                  <a:pt x="4793087" y="2083414"/>
                  <a:pt x="4801674" y="1707780"/>
                  <a:pt x="4829578" y="1697047"/>
                </a:cubicBezTo>
                <a:cubicBezTo>
                  <a:pt x="4857482" y="1686314"/>
                  <a:pt x="4893972" y="1956771"/>
                  <a:pt x="4919730" y="1915988"/>
                </a:cubicBezTo>
                <a:cubicBezTo>
                  <a:pt x="4945488" y="1875205"/>
                  <a:pt x="4958366" y="1490985"/>
                  <a:pt x="4984124" y="1452349"/>
                </a:cubicBezTo>
                <a:cubicBezTo>
                  <a:pt x="5009882" y="1413713"/>
                  <a:pt x="5042079" y="1789346"/>
                  <a:pt x="5074276" y="1684169"/>
                </a:cubicBezTo>
                <a:cubicBezTo>
                  <a:pt x="5106473" y="1578992"/>
                  <a:pt x="5149403" y="911436"/>
                  <a:pt x="5177307" y="821284"/>
                </a:cubicBezTo>
                <a:cubicBezTo>
                  <a:pt x="5205211" y="731132"/>
                  <a:pt x="5220237" y="1164721"/>
                  <a:pt x="5241702" y="1143256"/>
                </a:cubicBezTo>
                <a:cubicBezTo>
                  <a:pt x="5263167" y="1121791"/>
                  <a:pt x="5280338" y="731132"/>
                  <a:pt x="5306096" y="692495"/>
                </a:cubicBezTo>
                <a:cubicBezTo>
                  <a:pt x="5331854" y="653858"/>
                  <a:pt x="5368344" y="967244"/>
                  <a:pt x="5396248" y="911436"/>
                </a:cubicBezTo>
                <a:cubicBezTo>
                  <a:pt x="5424152" y="855628"/>
                  <a:pt x="5437031" y="271786"/>
                  <a:pt x="5473521" y="357645"/>
                </a:cubicBezTo>
                <a:cubicBezTo>
                  <a:pt x="5510011" y="443504"/>
                  <a:pt x="5578699" y="1306388"/>
                  <a:pt x="5615189" y="1426591"/>
                </a:cubicBezTo>
                <a:cubicBezTo>
                  <a:pt x="5651679" y="1546794"/>
                  <a:pt x="5660265" y="1068129"/>
                  <a:pt x="5692462" y="1078861"/>
                </a:cubicBezTo>
                <a:cubicBezTo>
                  <a:pt x="5724659" y="1089593"/>
                  <a:pt x="5774028" y="1514596"/>
                  <a:pt x="5808372" y="1490985"/>
                </a:cubicBezTo>
                <a:cubicBezTo>
                  <a:pt x="5842716" y="1467374"/>
                  <a:pt x="5851302" y="853481"/>
                  <a:pt x="5898524" y="937194"/>
                </a:cubicBezTo>
                <a:cubicBezTo>
                  <a:pt x="5945746" y="1020907"/>
                  <a:pt x="6046631" y="2014726"/>
                  <a:pt x="6091707" y="1993261"/>
                </a:cubicBezTo>
                <a:cubicBezTo>
                  <a:pt x="6136783" y="1971796"/>
                  <a:pt x="6134636" y="915729"/>
                  <a:pt x="6168980" y="808405"/>
                </a:cubicBezTo>
                <a:cubicBezTo>
                  <a:pt x="6203324" y="701081"/>
                  <a:pt x="6265572" y="1312828"/>
                  <a:pt x="6297769" y="1349318"/>
                </a:cubicBezTo>
                <a:cubicBezTo>
                  <a:pt x="6329966" y="1385808"/>
                  <a:pt x="6336406" y="1031639"/>
                  <a:pt x="6362164" y="1027346"/>
                </a:cubicBezTo>
                <a:cubicBezTo>
                  <a:pt x="6387922" y="1023053"/>
                  <a:pt x="6428705" y="1342878"/>
                  <a:pt x="6452316" y="1323560"/>
                </a:cubicBezTo>
                <a:cubicBezTo>
                  <a:pt x="6475927" y="1304242"/>
                  <a:pt x="6478073" y="945780"/>
                  <a:pt x="6503831" y="911436"/>
                </a:cubicBezTo>
                <a:cubicBezTo>
                  <a:pt x="6529589" y="877092"/>
                  <a:pt x="6581104" y="1190478"/>
                  <a:pt x="6606862" y="1117498"/>
                </a:cubicBezTo>
                <a:cubicBezTo>
                  <a:pt x="6632620" y="1044518"/>
                  <a:pt x="6634767" y="501458"/>
                  <a:pt x="6658378" y="473554"/>
                </a:cubicBezTo>
                <a:cubicBezTo>
                  <a:pt x="6681989" y="445650"/>
                  <a:pt x="6724919" y="984417"/>
                  <a:pt x="6748530" y="950073"/>
                </a:cubicBezTo>
                <a:cubicBezTo>
                  <a:pt x="6772141" y="915729"/>
                  <a:pt x="6754969" y="130117"/>
                  <a:pt x="6800045" y="267492"/>
                </a:cubicBezTo>
                <a:cubicBezTo>
                  <a:pt x="6845121" y="404867"/>
                  <a:pt x="6969617" y="1643386"/>
                  <a:pt x="7018986" y="1774321"/>
                </a:cubicBezTo>
                <a:cubicBezTo>
                  <a:pt x="7068355" y="1905256"/>
                  <a:pt x="7068355" y="1153988"/>
                  <a:pt x="7096259" y="1053104"/>
                </a:cubicBezTo>
                <a:cubicBezTo>
                  <a:pt x="7124163" y="952220"/>
                  <a:pt x="7160653" y="1218383"/>
                  <a:pt x="7186411" y="1169014"/>
                </a:cubicBezTo>
                <a:cubicBezTo>
                  <a:pt x="7212169" y="1119645"/>
                  <a:pt x="7214316" y="613076"/>
                  <a:pt x="7250806" y="756890"/>
                </a:cubicBezTo>
                <a:cubicBezTo>
                  <a:pt x="7287296" y="900704"/>
                  <a:pt x="7364569" y="2006140"/>
                  <a:pt x="7405352" y="2031898"/>
                </a:cubicBezTo>
                <a:cubicBezTo>
                  <a:pt x="7446135" y="2057656"/>
                  <a:pt x="7471893" y="1218382"/>
                  <a:pt x="7495504" y="911436"/>
                </a:cubicBezTo>
                <a:cubicBezTo>
                  <a:pt x="7519115" y="604490"/>
                  <a:pt x="7523409" y="278225"/>
                  <a:pt x="7547020" y="190219"/>
                </a:cubicBezTo>
                <a:cubicBezTo>
                  <a:pt x="7570631" y="102213"/>
                  <a:pt x="7611414" y="413453"/>
                  <a:pt x="7637172" y="383402"/>
                </a:cubicBezTo>
                <a:cubicBezTo>
                  <a:pt x="7662930" y="353351"/>
                  <a:pt x="7667222" y="-69505"/>
                  <a:pt x="7701566" y="9915"/>
                </a:cubicBezTo>
                <a:cubicBezTo>
                  <a:pt x="7735910" y="89335"/>
                  <a:pt x="7806744" y="810552"/>
                  <a:pt x="7843234" y="859921"/>
                </a:cubicBezTo>
                <a:cubicBezTo>
                  <a:pt x="7879724" y="909290"/>
                  <a:pt x="7881870" y="276078"/>
                  <a:pt x="7920507" y="306129"/>
                </a:cubicBezTo>
                <a:cubicBezTo>
                  <a:pt x="7959144" y="336180"/>
                  <a:pt x="8036417" y="975831"/>
                  <a:pt x="8075054" y="1040225"/>
                </a:cubicBezTo>
                <a:cubicBezTo>
                  <a:pt x="8113691" y="1104619"/>
                  <a:pt x="8133009" y="898557"/>
                  <a:pt x="8152327" y="6924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7" name="Gerade Verbindung mit Pfeil 6"/>
          <p:cNvCxnSpPr/>
          <p:nvPr/>
        </p:nvCxnSpPr>
        <p:spPr>
          <a:xfrm>
            <a:off x="688975" y="4689475"/>
            <a:ext cx="82931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4572000" y="1611313"/>
            <a:ext cx="4572000" cy="289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9" name="Gerade Verbindung mit Pfeil 8"/>
          <p:cNvCxnSpPr/>
          <p:nvPr/>
        </p:nvCxnSpPr>
        <p:spPr>
          <a:xfrm flipV="1">
            <a:off x="688975" y="1719263"/>
            <a:ext cx="0" cy="2970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4121150" y="2708275"/>
            <a:ext cx="379413" cy="352425"/>
          </a:xfrm>
          <a:prstGeom prst="ellipse">
            <a:avLst/>
          </a:prstGeom>
          <a:noFill/>
          <a:ln w="38100">
            <a:solidFill>
              <a:srgbClr val="171CF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0967" name="Rechteck 4"/>
          <p:cNvSpPr>
            <a:spLocks noChangeArrowheads="1"/>
          </p:cNvSpPr>
          <p:nvPr/>
        </p:nvSpPr>
        <p:spPr bwMode="auto">
          <a:xfrm>
            <a:off x="8143875" y="4852988"/>
            <a:ext cx="804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2400">
                <a:latin typeface="Calibri" pitchFamily="34" charset="0"/>
              </a:rPr>
              <a:t>Time</a:t>
            </a:r>
          </a:p>
        </p:txBody>
      </p:sp>
      <p:sp>
        <p:nvSpPr>
          <p:cNvPr id="40968" name="Rechteck 4"/>
          <p:cNvSpPr>
            <a:spLocks noChangeArrowheads="1"/>
          </p:cNvSpPr>
          <p:nvPr/>
        </p:nvSpPr>
        <p:spPr bwMode="auto">
          <a:xfrm rot="-5400000">
            <a:off x="-134937" y="2838450"/>
            <a:ext cx="1131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2400">
                <a:latin typeface="Calibri" pitchFamily="34" charset="0"/>
              </a:rPr>
              <a:t>Climate</a:t>
            </a:r>
          </a:p>
        </p:txBody>
      </p:sp>
      <p:sp>
        <p:nvSpPr>
          <p:cNvPr id="40969" name="Line 8"/>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972" name="Text Box 7"/>
          <p:cNvSpPr txBox="1">
            <a:spLocks noChangeArrowheads="1"/>
          </p:cNvSpPr>
          <p:nvPr/>
        </p:nvSpPr>
        <p:spPr bwMode="auto">
          <a:xfrm>
            <a:off x="200025" y="6438900"/>
            <a:ext cx="914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400" dirty="0" err="1">
                <a:latin typeface="Calibri" pitchFamily="34" charset="0"/>
              </a:rPr>
              <a:t>Hegerl</a:t>
            </a:r>
            <a:r>
              <a:rPr lang="de-DE" sz="1400" dirty="0">
                <a:latin typeface="Calibri" pitchFamily="34" charset="0"/>
              </a:rPr>
              <a:t> H, </a:t>
            </a:r>
            <a:r>
              <a:rPr lang="de-DE" sz="1400" dirty="0" err="1">
                <a:latin typeface="Calibri" pitchFamily="34" charset="0"/>
              </a:rPr>
              <a:t>Hanlon</a:t>
            </a:r>
            <a:r>
              <a:rPr lang="de-DE" sz="1400" dirty="0">
                <a:latin typeface="Calibri" pitchFamily="34" charset="0"/>
              </a:rPr>
              <a:t> H, Beierkuhnlein C </a:t>
            </a:r>
            <a:r>
              <a:rPr lang="de-DE" sz="1400" b="1" i="1" dirty="0">
                <a:latin typeface="Calibri" pitchFamily="34" charset="0"/>
              </a:rPr>
              <a:t>2011</a:t>
            </a:r>
            <a:r>
              <a:rPr lang="de-DE" sz="1400" dirty="0">
                <a:latin typeface="Calibri" pitchFamily="34" charset="0"/>
              </a:rPr>
              <a:t> </a:t>
            </a:r>
            <a:r>
              <a:rPr lang="en-US" sz="1400" dirty="0">
                <a:latin typeface="Calibri" pitchFamily="34" charset="0"/>
              </a:rPr>
              <a:t>Elusive Extremes. </a:t>
            </a:r>
            <a:r>
              <a:rPr lang="en-US" sz="1400" b="1" i="1" dirty="0">
                <a:latin typeface="Calibri" pitchFamily="34" charset="0"/>
              </a:rPr>
              <a:t>Nature Geoscience </a:t>
            </a:r>
            <a:r>
              <a:rPr lang="en-US" sz="1400" dirty="0">
                <a:latin typeface="Calibri" pitchFamily="34" charset="0"/>
              </a:rPr>
              <a:t>4, 143-143.</a:t>
            </a:r>
            <a:endParaRPr lang="de-DE" sz="1400" dirty="0">
              <a:latin typeface="Calibri" pitchFamily="34" charset="0"/>
            </a:endParaRPr>
          </a:p>
        </p:txBody>
      </p:sp>
      <p:sp>
        <p:nvSpPr>
          <p:cNvPr id="40973" name="Text Box 4"/>
          <p:cNvSpPr txBox="1">
            <a:spLocks noChangeArrowheads="1"/>
          </p:cNvSpPr>
          <p:nvPr/>
        </p:nvSpPr>
        <p:spPr bwMode="auto">
          <a:xfrm>
            <a:off x="688975" y="5289550"/>
            <a:ext cx="8293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de-DE" sz="2400">
                <a:latin typeface="Calibri" pitchFamily="34" charset="0"/>
                <a:ea typeface="MS PGothic" pitchFamily="34" charset="-128"/>
                <a:cs typeface="Calibri" pitchFamily="34" charset="0"/>
              </a:rPr>
              <a:t>„Extremeness“ of climatic conditions is a relative term, depending on the time sequence before ...</a:t>
            </a:r>
          </a:p>
        </p:txBody>
      </p:sp>
      <p:pic>
        <p:nvPicPr>
          <p:cNvPr id="15"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Events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29657962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3"/>
          <p:cNvSpPr/>
          <p:nvPr/>
        </p:nvSpPr>
        <p:spPr>
          <a:xfrm>
            <a:off x="695325" y="1808163"/>
            <a:ext cx="8016875" cy="2792412"/>
          </a:xfrm>
          <a:custGeom>
            <a:avLst/>
            <a:gdLst>
              <a:gd name="connsiteX0" fmla="*/ 0 w 8152327"/>
              <a:gd name="connsiteY0" fmla="*/ 2418264 h 2664242"/>
              <a:gd name="connsiteX1" fmla="*/ 103031 w 8152327"/>
              <a:gd name="connsiteY1" fmla="*/ 2315233 h 2664242"/>
              <a:gd name="connsiteX2" fmla="*/ 154547 w 8152327"/>
              <a:gd name="connsiteY2" fmla="*/ 2405385 h 2664242"/>
              <a:gd name="connsiteX3" fmla="*/ 244699 w 8152327"/>
              <a:gd name="connsiteY3" fmla="*/ 2559932 h 2664242"/>
              <a:gd name="connsiteX4" fmla="*/ 347730 w 8152327"/>
              <a:gd name="connsiteY4" fmla="*/ 2302354 h 2664242"/>
              <a:gd name="connsiteX5" fmla="*/ 412124 w 8152327"/>
              <a:gd name="connsiteY5" fmla="*/ 2405385 h 2664242"/>
              <a:gd name="connsiteX6" fmla="*/ 489397 w 8152327"/>
              <a:gd name="connsiteY6" fmla="*/ 2289476 h 2664242"/>
              <a:gd name="connsiteX7" fmla="*/ 553792 w 8152327"/>
              <a:gd name="connsiteY7" fmla="*/ 2418264 h 2664242"/>
              <a:gd name="connsiteX8" fmla="*/ 605307 w 8152327"/>
              <a:gd name="connsiteY8" fmla="*/ 2534174 h 2664242"/>
              <a:gd name="connsiteX9" fmla="*/ 656823 w 8152327"/>
              <a:gd name="connsiteY9" fmla="*/ 2534174 h 2664242"/>
              <a:gd name="connsiteX10" fmla="*/ 708338 w 8152327"/>
              <a:gd name="connsiteY10" fmla="*/ 2418264 h 2664242"/>
              <a:gd name="connsiteX11" fmla="*/ 785611 w 8152327"/>
              <a:gd name="connsiteY11" fmla="*/ 2559932 h 2664242"/>
              <a:gd name="connsiteX12" fmla="*/ 850006 w 8152327"/>
              <a:gd name="connsiteY12" fmla="*/ 2173566 h 2664242"/>
              <a:gd name="connsiteX13" fmla="*/ 940158 w 8152327"/>
              <a:gd name="connsiteY13" fmla="*/ 2405385 h 2664242"/>
              <a:gd name="connsiteX14" fmla="*/ 978795 w 8152327"/>
              <a:gd name="connsiteY14" fmla="*/ 2534174 h 2664242"/>
              <a:gd name="connsiteX15" fmla="*/ 1043189 w 8152327"/>
              <a:gd name="connsiteY15" fmla="*/ 2212202 h 2664242"/>
              <a:gd name="connsiteX16" fmla="*/ 1094704 w 8152327"/>
              <a:gd name="connsiteY16" fmla="*/ 1967504 h 2664242"/>
              <a:gd name="connsiteX17" fmla="*/ 1171978 w 8152327"/>
              <a:gd name="connsiteY17" fmla="*/ 2276597 h 2664242"/>
              <a:gd name="connsiteX18" fmla="*/ 1210614 w 8152327"/>
              <a:gd name="connsiteY18" fmla="*/ 2122050 h 2664242"/>
              <a:gd name="connsiteX19" fmla="*/ 1313645 w 8152327"/>
              <a:gd name="connsiteY19" fmla="*/ 2662963 h 2664242"/>
              <a:gd name="connsiteX20" fmla="*/ 1365161 w 8152327"/>
              <a:gd name="connsiteY20" fmla="*/ 2276597 h 2664242"/>
              <a:gd name="connsiteX21" fmla="*/ 1442434 w 8152327"/>
              <a:gd name="connsiteY21" fmla="*/ 2418264 h 2664242"/>
              <a:gd name="connsiteX22" fmla="*/ 1468192 w 8152327"/>
              <a:gd name="connsiteY22" fmla="*/ 2109171 h 2664242"/>
              <a:gd name="connsiteX23" fmla="*/ 1596980 w 8152327"/>
              <a:gd name="connsiteY23" fmla="*/ 2122050 h 2664242"/>
              <a:gd name="connsiteX24" fmla="*/ 1687133 w 8152327"/>
              <a:gd name="connsiteY24" fmla="*/ 2482659 h 2664242"/>
              <a:gd name="connsiteX25" fmla="*/ 1738648 w 8152327"/>
              <a:gd name="connsiteY25" fmla="*/ 2315233 h 2664242"/>
              <a:gd name="connsiteX26" fmla="*/ 1815921 w 8152327"/>
              <a:gd name="connsiteY26" fmla="*/ 2469780 h 2664242"/>
              <a:gd name="connsiteX27" fmla="*/ 1893195 w 8152327"/>
              <a:gd name="connsiteY27" fmla="*/ 2237960 h 2664242"/>
              <a:gd name="connsiteX28" fmla="*/ 1957589 w 8152327"/>
              <a:gd name="connsiteY28" fmla="*/ 2482659 h 2664242"/>
              <a:gd name="connsiteX29" fmla="*/ 2021983 w 8152327"/>
              <a:gd name="connsiteY29" fmla="*/ 2083414 h 2664242"/>
              <a:gd name="connsiteX30" fmla="*/ 2099256 w 8152327"/>
              <a:gd name="connsiteY30" fmla="*/ 2289476 h 2664242"/>
              <a:gd name="connsiteX31" fmla="*/ 2189409 w 8152327"/>
              <a:gd name="connsiteY31" fmla="*/ 1761442 h 2664242"/>
              <a:gd name="connsiteX32" fmla="*/ 2292440 w 8152327"/>
              <a:gd name="connsiteY32" fmla="*/ 2315233 h 2664242"/>
              <a:gd name="connsiteX33" fmla="*/ 2369713 w 8152327"/>
              <a:gd name="connsiteY33" fmla="*/ 2199323 h 2664242"/>
              <a:gd name="connsiteX34" fmla="*/ 2446986 w 8152327"/>
              <a:gd name="connsiteY34" fmla="*/ 2482659 h 2664242"/>
              <a:gd name="connsiteX35" fmla="*/ 2511380 w 8152327"/>
              <a:gd name="connsiteY35" fmla="*/ 2031898 h 2664242"/>
              <a:gd name="connsiteX36" fmla="*/ 2575775 w 8152327"/>
              <a:gd name="connsiteY36" fmla="*/ 2160687 h 2664242"/>
              <a:gd name="connsiteX37" fmla="*/ 2627290 w 8152327"/>
              <a:gd name="connsiteY37" fmla="*/ 1632653 h 2664242"/>
              <a:gd name="connsiteX38" fmla="*/ 2704564 w 8152327"/>
              <a:gd name="connsiteY38" fmla="*/ 2173566 h 2664242"/>
              <a:gd name="connsiteX39" fmla="*/ 2794716 w 8152327"/>
              <a:gd name="connsiteY39" fmla="*/ 2572811 h 2664242"/>
              <a:gd name="connsiteX40" fmla="*/ 2820473 w 8152327"/>
              <a:gd name="connsiteY40" fmla="*/ 2250839 h 2664242"/>
              <a:gd name="connsiteX41" fmla="*/ 2884868 w 8152327"/>
              <a:gd name="connsiteY41" fmla="*/ 2431143 h 2664242"/>
              <a:gd name="connsiteX42" fmla="*/ 2923504 w 8152327"/>
              <a:gd name="connsiteY42" fmla="*/ 1465228 h 2664242"/>
              <a:gd name="connsiteX43" fmla="*/ 3013656 w 8152327"/>
              <a:gd name="connsiteY43" fmla="*/ 2173566 h 2664242"/>
              <a:gd name="connsiteX44" fmla="*/ 3116687 w 8152327"/>
              <a:gd name="connsiteY44" fmla="*/ 2006140 h 2664242"/>
              <a:gd name="connsiteX45" fmla="*/ 3168203 w 8152327"/>
              <a:gd name="connsiteY45" fmla="*/ 2302354 h 2664242"/>
              <a:gd name="connsiteX46" fmla="*/ 3245476 w 8152327"/>
              <a:gd name="connsiteY46" fmla="*/ 1915988 h 2664242"/>
              <a:gd name="connsiteX47" fmla="*/ 3296992 w 8152327"/>
              <a:gd name="connsiteY47" fmla="*/ 2186445 h 2664242"/>
              <a:gd name="connsiteX48" fmla="*/ 3387144 w 8152327"/>
              <a:gd name="connsiteY48" fmla="*/ 1722805 h 2664242"/>
              <a:gd name="connsiteX49" fmla="*/ 3490175 w 8152327"/>
              <a:gd name="connsiteY49" fmla="*/ 2044777 h 2664242"/>
              <a:gd name="connsiteX50" fmla="*/ 3528811 w 8152327"/>
              <a:gd name="connsiteY50" fmla="*/ 1194771 h 2664242"/>
              <a:gd name="connsiteX51" fmla="*/ 3606085 w 8152327"/>
              <a:gd name="connsiteY51" fmla="*/ 1555380 h 2664242"/>
              <a:gd name="connsiteX52" fmla="*/ 3657600 w 8152327"/>
              <a:gd name="connsiteY52" fmla="*/ 1091740 h 2664242"/>
              <a:gd name="connsiteX53" fmla="*/ 3760631 w 8152327"/>
              <a:gd name="connsiteY53" fmla="*/ 1864473 h 2664242"/>
              <a:gd name="connsiteX54" fmla="*/ 3850783 w 8152327"/>
              <a:gd name="connsiteY54" fmla="*/ 1800078 h 2664242"/>
              <a:gd name="connsiteX55" fmla="*/ 3953814 w 8152327"/>
              <a:gd name="connsiteY55" fmla="*/ 2237960 h 2664242"/>
              <a:gd name="connsiteX56" fmla="*/ 4018209 w 8152327"/>
              <a:gd name="connsiteY56" fmla="*/ 1658411 h 2664242"/>
              <a:gd name="connsiteX57" fmla="*/ 4108361 w 8152327"/>
              <a:gd name="connsiteY57" fmla="*/ 2019019 h 2664242"/>
              <a:gd name="connsiteX58" fmla="*/ 4159876 w 8152327"/>
              <a:gd name="connsiteY58" fmla="*/ 1362197 h 2664242"/>
              <a:gd name="connsiteX59" fmla="*/ 4237149 w 8152327"/>
              <a:gd name="connsiteY59" fmla="*/ 1465228 h 2664242"/>
              <a:gd name="connsiteX60" fmla="*/ 4262907 w 8152327"/>
              <a:gd name="connsiteY60" fmla="*/ 1207650 h 2664242"/>
              <a:gd name="connsiteX61" fmla="*/ 4327302 w 8152327"/>
              <a:gd name="connsiteY61" fmla="*/ 1336439 h 2664242"/>
              <a:gd name="connsiteX62" fmla="*/ 4365938 w 8152327"/>
              <a:gd name="connsiteY62" fmla="*/ 847042 h 2664242"/>
              <a:gd name="connsiteX63" fmla="*/ 4520485 w 8152327"/>
              <a:gd name="connsiteY63" fmla="*/ 1735684 h 2664242"/>
              <a:gd name="connsiteX64" fmla="*/ 4584879 w 8152327"/>
              <a:gd name="connsiteY64" fmla="*/ 1078861 h 2664242"/>
              <a:gd name="connsiteX65" fmla="*/ 4752304 w 8152327"/>
              <a:gd name="connsiteY65" fmla="*/ 1980383 h 2664242"/>
              <a:gd name="connsiteX66" fmla="*/ 4829578 w 8152327"/>
              <a:gd name="connsiteY66" fmla="*/ 1697047 h 2664242"/>
              <a:gd name="connsiteX67" fmla="*/ 4919730 w 8152327"/>
              <a:gd name="connsiteY67" fmla="*/ 1915988 h 2664242"/>
              <a:gd name="connsiteX68" fmla="*/ 4984124 w 8152327"/>
              <a:gd name="connsiteY68" fmla="*/ 1452349 h 2664242"/>
              <a:gd name="connsiteX69" fmla="*/ 5074276 w 8152327"/>
              <a:gd name="connsiteY69" fmla="*/ 1684169 h 2664242"/>
              <a:gd name="connsiteX70" fmla="*/ 5177307 w 8152327"/>
              <a:gd name="connsiteY70" fmla="*/ 821284 h 2664242"/>
              <a:gd name="connsiteX71" fmla="*/ 5241702 w 8152327"/>
              <a:gd name="connsiteY71" fmla="*/ 1143256 h 2664242"/>
              <a:gd name="connsiteX72" fmla="*/ 5306096 w 8152327"/>
              <a:gd name="connsiteY72" fmla="*/ 692495 h 2664242"/>
              <a:gd name="connsiteX73" fmla="*/ 5396248 w 8152327"/>
              <a:gd name="connsiteY73" fmla="*/ 911436 h 2664242"/>
              <a:gd name="connsiteX74" fmla="*/ 5473521 w 8152327"/>
              <a:gd name="connsiteY74" fmla="*/ 357645 h 2664242"/>
              <a:gd name="connsiteX75" fmla="*/ 5615189 w 8152327"/>
              <a:gd name="connsiteY75" fmla="*/ 1426591 h 2664242"/>
              <a:gd name="connsiteX76" fmla="*/ 5692462 w 8152327"/>
              <a:gd name="connsiteY76" fmla="*/ 1078861 h 2664242"/>
              <a:gd name="connsiteX77" fmla="*/ 5808372 w 8152327"/>
              <a:gd name="connsiteY77" fmla="*/ 1490985 h 2664242"/>
              <a:gd name="connsiteX78" fmla="*/ 5898524 w 8152327"/>
              <a:gd name="connsiteY78" fmla="*/ 937194 h 2664242"/>
              <a:gd name="connsiteX79" fmla="*/ 6091707 w 8152327"/>
              <a:gd name="connsiteY79" fmla="*/ 1993261 h 2664242"/>
              <a:gd name="connsiteX80" fmla="*/ 6168980 w 8152327"/>
              <a:gd name="connsiteY80" fmla="*/ 808405 h 2664242"/>
              <a:gd name="connsiteX81" fmla="*/ 6297769 w 8152327"/>
              <a:gd name="connsiteY81" fmla="*/ 1349318 h 2664242"/>
              <a:gd name="connsiteX82" fmla="*/ 6362164 w 8152327"/>
              <a:gd name="connsiteY82" fmla="*/ 1027346 h 2664242"/>
              <a:gd name="connsiteX83" fmla="*/ 6452316 w 8152327"/>
              <a:gd name="connsiteY83" fmla="*/ 1323560 h 2664242"/>
              <a:gd name="connsiteX84" fmla="*/ 6503831 w 8152327"/>
              <a:gd name="connsiteY84" fmla="*/ 911436 h 2664242"/>
              <a:gd name="connsiteX85" fmla="*/ 6606862 w 8152327"/>
              <a:gd name="connsiteY85" fmla="*/ 1117498 h 2664242"/>
              <a:gd name="connsiteX86" fmla="*/ 6658378 w 8152327"/>
              <a:gd name="connsiteY86" fmla="*/ 473554 h 2664242"/>
              <a:gd name="connsiteX87" fmla="*/ 6748530 w 8152327"/>
              <a:gd name="connsiteY87" fmla="*/ 950073 h 2664242"/>
              <a:gd name="connsiteX88" fmla="*/ 6800045 w 8152327"/>
              <a:gd name="connsiteY88" fmla="*/ 267492 h 2664242"/>
              <a:gd name="connsiteX89" fmla="*/ 7018986 w 8152327"/>
              <a:gd name="connsiteY89" fmla="*/ 1774321 h 2664242"/>
              <a:gd name="connsiteX90" fmla="*/ 7096259 w 8152327"/>
              <a:gd name="connsiteY90" fmla="*/ 1053104 h 2664242"/>
              <a:gd name="connsiteX91" fmla="*/ 7186411 w 8152327"/>
              <a:gd name="connsiteY91" fmla="*/ 1169014 h 2664242"/>
              <a:gd name="connsiteX92" fmla="*/ 7250806 w 8152327"/>
              <a:gd name="connsiteY92" fmla="*/ 756890 h 2664242"/>
              <a:gd name="connsiteX93" fmla="*/ 7405352 w 8152327"/>
              <a:gd name="connsiteY93" fmla="*/ 2031898 h 2664242"/>
              <a:gd name="connsiteX94" fmla="*/ 7495504 w 8152327"/>
              <a:gd name="connsiteY94" fmla="*/ 911436 h 2664242"/>
              <a:gd name="connsiteX95" fmla="*/ 7547020 w 8152327"/>
              <a:gd name="connsiteY95" fmla="*/ 190219 h 2664242"/>
              <a:gd name="connsiteX96" fmla="*/ 7637172 w 8152327"/>
              <a:gd name="connsiteY96" fmla="*/ 383402 h 2664242"/>
              <a:gd name="connsiteX97" fmla="*/ 7701566 w 8152327"/>
              <a:gd name="connsiteY97" fmla="*/ 9915 h 2664242"/>
              <a:gd name="connsiteX98" fmla="*/ 7843234 w 8152327"/>
              <a:gd name="connsiteY98" fmla="*/ 859921 h 2664242"/>
              <a:gd name="connsiteX99" fmla="*/ 7920507 w 8152327"/>
              <a:gd name="connsiteY99" fmla="*/ 306129 h 2664242"/>
              <a:gd name="connsiteX100" fmla="*/ 8075054 w 8152327"/>
              <a:gd name="connsiteY100" fmla="*/ 1040225 h 2664242"/>
              <a:gd name="connsiteX101" fmla="*/ 8152327 w 8152327"/>
              <a:gd name="connsiteY101" fmla="*/ 692495 h 2664242"/>
              <a:gd name="connsiteX0" fmla="*/ 0 w 8152327"/>
              <a:gd name="connsiteY0" fmla="*/ 2418264 h 2792408"/>
              <a:gd name="connsiteX1" fmla="*/ 103031 w 8152327"/>
              <a:gd name="connsiteY1" fmla="*/ 2315233 h 2792408"/>
              <a:gd name="connsiteX2" fmla="*/ 154547 w 8152327"/>
              <a:gd name="connsiteY2" fmla="*/ 2405385 h 2792408"/>
              <a:gd name="connsiteX3" fmla="*/ 231820 w 8152327"/>
              <a:gd name="connsiteY3" fmla="*/ 2791751 h 2792408"/>
              <a:gd name="connsiteX4" fmla="*/ 347730 w 8152327"/>
              <a:gd name="connsiteY4" fmla="*/ 2302354 h 2792408"/>
              <a:gd name="connsiteX5" fmla="*/ 412124 w 8152327"/>
              <a:gd name="connsiteY5" fmla="*/ 2405385 h 2792408"/>
              <a:gd name="connsiteX6" fmla="*/ 489397 w 8152327"/>
              <a:gd name="connsiteY6" fmla="*/ 2289476 h 2792408"/>
              <a:gd name="connsiteX7" fmla="*/ 553792 w 8152327"/>
              <a:gd name="connsiteY7" fmla="*/ 2418264 h 2792408"/>
              <a:gd name="connsiteX8" fmla="*/ 605307 w 8152327"/>
              <a:gd name="connsiteY8" fmla="*/ 2534174 h 2792408"/>
              <a:gd name="connsiteX9" fmla="*/ 656823 w 8152327"/>
              <a:gd name="connsiteY9" fmla="*/ 2534174 h 2792408"/>
              <a:gd name="connsiteX10" fmla="*/ 708338 w 8152327"/>
              <a:gd name="connsiteY10" fmla="*/ 2418264 h 2792408"/>
              <a:gd name="connsiteX11" fmla="*/ 785611 w 8152327"/>
              <a:gd name="connsiteY11" fmla="*/ 2559932 h 2792408"/>
              <a:gd name="connsiteX12" fmla="*/ 850006 w 8152327"/>
              <a:gd name="connsiteY12" fmla="*/ 2173566 h 2792408"/>
              <a:gd name="connsiteX13" fmla="*/ 940158 w 8152327"/>
              <a:gd name="connsiteY13" fmla="*/ 2405385 h 2792408"/>
              <a:gd name="connsiteX14" fmla="*/ 978795 w 8152327"/>
              <a:gd name="connsiteY14" fmla="*/ 2534174 h 2792408"/>
              <a:gd name="connsiteX15" fmla="*/ 1043189 w 8152327"/>
              <a:gd name="connsiteY15" fmla="*/ 2212202 h 2792408"/>
              <a:gd name="connsiteX16" fmla="*/ 1094704 w 8152327"/>
              <a:gd name="connsiteY16" fmla="*/ 1967504 h 2792408"/>
              <a:gd name="connsiteX17" fmla="*/ 1171978 w 8152327"/>
              <a:gd name="connsiteY17" fmla="*/ 2276597 h 2792408"/>
              <a:gd name="connsiteX18" fmla="*/ 1210614 w 8152327"/>
              <a:gd name="connsiteY18" fmla="*/ 2122050 h 2792408"/>
              <a:gd name="connsiteX19" fmla="*/ 1313645 w 8152327"/>
              <a:gd name="connsiteY19" fmla="*/ 2662963 h 2792408"/>
              <a:gd name="connsiteX20" fmla="*/ 1365161 w 8152327"/>
              <a:gd name="connsiteY20" fmla="*/ 2276597 h 2792408"/>
              <a:gd name="connsiteX21" fmla="*/ 1442434 w 8152327"/>
              <a:gd name="connsiteY21" fmla="*/ 2418264 h 2792408"/>
              <a:gd name="connsiteX22" fmla="*/ 1468192 w 8152327"/>
              <a:gd name="connsiteY22" fmla="*/ 2109171 h 2792408"/>
              <a:gd name="connsiteX23" fmla="*/ 1596980 w 8152327"/>
              <a:gd name="connsiteY23" fmla="*/ 2122050 h 2792408"/>
              <a:gd name="connsiteX24" fmla="*/ 1687133 w 8152327"/>
              <a:gd name="connsiteY24" fmla="*/ 2482659 h 2792408"/>
              <a:gd name="connsiteX25" fmla="*/ 1738648 w 8152327"/>
              <a:gd name="connsiteY25" fmla="*/ 2315233 h 2792408"/>
              <a:gd name="connsiteX26" fmla="*/ 1815921 w 8152327"/>
              <a:gd name="connsiteY26" fmla="*/ 2469780 h 2792408"/>
              <a:gd name="connsiteX27" fmla="*/ 1893195 w 8152327"/>
              <a:gd name="connsiteY27" fmla="*/ 2237960 h 2792408"/>
              <a:gd name="connsiteX28" fmla="*/ 1957589 w 8152327"/>
              <a:gd name="connsiteY28" fmla="*/ 2482659 h 2792408"/>
              <a:gd name="connsiteX29" fmla="*/ 2021983 w 8152327"/>
              <a:gd name="connsiteY29" fmla="*/ 2083414 h 2792408"/>
              <a:gd name="connsiteX30" fmla="*/ 2099256 w 8152327"/>
              <a:gd name="connsiteY30" fmla="*/ 2289476 h 2792408"/>
              <a:gd name="connsiteX31" fmla="*/ 2189409 w 8152327"/>
              <a:gd name="connsiteY31" fmla="*/ 1761442 h 2792408"/>
              <a:gd name="connsiteX32" fmla="*/ 2292440 w 8152327"/>
              <a:gd name="connsiteY32" fmla="*/ 2315233 h 2792408"/>
              <a:gd name="connsiteX33" fmla="*/ 2369713 w 8152327"/>
              <a:gd name="connsiteY33" fmla="*/ 2199323 h 2792408"/>
              <a:gd name="connsiteX34" fmla="*/ 2446986 w 8152327"/>
              <a:gd name="connsiteY34" fmla="*/ 2482659 h 2792408"/>
              <a:gd name="connsiteX35" fmla="*/ 2511380 w 8152327"/>
              <a:gd name="connsiteY35" fmla="*/ 2031898 h 2792408"/>
              <a:gd name="connsiteX36" fmla="*/ 2575775 w 8152327"/>
              <a:gd name="connsiteY36" fmla="*/ 2160687 h 2792408"/>
              <a:gd name="connsiteX37" fmla="*/ 2627290 w 8152327"/>
              <a:gd name="connsiteY37" fmla="*/ 1632653 h 2792408"/>
              <a:gd name="connsiteX38" fmla="*/ 2704564 w 8152327"/>
              <a:gd name="connsiteY38" fmla="*/ 2173566 h 2792408"/>
              <a:gd name="connsiteX39" fmla="*/ 2794716 w 8152327"/>
              <a:gd name="connsiteY39" fmla="*/ 2572811 h 2792408"/>
              <a:gd name="connsiteX40" fmla="*/ 2820473 w 8152327"/>
              <a:gd name="connsiteY40" fmla="*/ 2250839 h 2792408"/>
              <a:gd name="connsiteX41" fmla="*/ 2884868 w 8152327"/>
              <a:gd name="connsiteY41" fmla="*/ 2431143 h 2792408"/>
              <a:gd name="connsiteX42" fmla="*/ 2923504 w 8152327"/>
              <a:gd name="connsiteY42" fmla="*/ 1465228 h 2792408"/>
              <a:gd name="connsiteX43" fmla="*/ 3013656 w 8152327"/>
              <a:gd name="connsiteY43" fmla="*/ 2173566 h 2792408"/>
              <a:gd name="connsiteX44" fmla="*/ 3116687 w 8152327"/>
              <a:gd name="connsiteY44" fmla="*/ 2006140 h 2792408"/>
              <a:gd name="connsiteX45" fmla="*/ 3168203 w 8152327"/>
              <a:gd name="connsiteY45" fmla="*/ 2302354 h 2792408"/>
              <a:gd name="connsiteX46" fmla="*/ 3245476 w 8152327"/>
              <a:gd name="connsiteY46" fmla="*/ 1915988 h 2792408"/>
              <a:gd name="connsiteX47" fmla="*/ 3296992 w 8152327"/>
              <a:gd name="connsiteY47" fmla="*/ 2186445 h 2792408"/>
              <a:gd name="connsiteX48" fmla="*/ 3387144 w 8152327"/>
              <a:gd name="connsiteY48" fmla="*/ 1722805 h 2792408"/>
              <a:gd name="connsiteX49" fmla="*/ 3490175 w 8152327"/>
              <a:gd name="connsiteY49" fmla="*/ 2044777 h 2792408"/>
              <a:gd name="connsiteX50" fmla="*/ 3528811 w 8152327"/>
              <a:gd name="connsiteY50" fmla="*/ 1194771 h 2792408"/>
              <a:gd name="connsiteX51" fmla="*/ 3606085 w 8152327"/>
              <a:gd name="connsiteY51" fmla="*/ 1555380 h 2792408"/>
              <a:gd name="connsiteX52" fmla="*/ 3657600 w 8152327"/>
              <a:gd name="connsiteY52" fmla="*/ 1091740 h 2792408"/>
              <a:gd name="connsiteX53" fmla="*/ 3760631 w 8152327"/>
              <a:gd name="connsiteY53" fmla="*/ 1864473 h 2792408"/>
              <a:gd name="connsiteX54" fmla="*/ 3850783 w 8152327"/>
              <a:gd name="connsiteY54" fmla="*/ 1800078 h 2792408"/>
              <a:gd name="connsiteX55" fmla="*/ 3953814 w 8152327"/>
              <a:gd name="connsiteY55" fmla="*/ 2237960 h 2792408"/>
              <a:gd name="connsiteX56" fmla="*/ 4018209 w 8152327"/>
              <a:gd name="connsiteY56" fmla="*/ 1658411 h 2792408"/>
              <a:gd name="connsiteX57" fmla="*/ 4108361 w 8152327"/>
              <a:gd name="connsiteY57" fmla="*/ 2019019 h 2792408"/>
              <a:gd name="connsiteX58" fmla="*/ 4159876 w 8152327"/>
              <a:gd name="connsiteY58" fmla="*/ 1362197 h 2792408"/>
              <a:gd name="connsiteX59" fmla="*/ 4237149 w 8152327"/>
              <a:gd name="connsiteY59" fmla="*/ 1465228 h 2792408"/>
              <a:gd name="connsiteX60" fmla="*/ 4262907 w 8152327"/>
              <a:gd name="connsiteY60" fmla="*/ 1207650 h 2792408"/>
              <a:gd name="connsiteX61" fmla="*/ 4327302 w 8152327"/>
              <a:gd name="connsiteY61" fmla="*/ 1336439 h 2792408"/>
              <a:gd name="connsiteX62" fmla="*/ 4365938 w 8152327"/>
              <a:gd name="connsiteY62" fmla="*/ 847042 h 2792408"/>
              <a:gd name="connsiteX63" fmla="*/ 4520485 w 8152327"/>
              <a:gd name="connsiteY63" fmla="*/ 1735684 h 2792408"/>
              <a:gd name="connsiteX64" fmla="*/ 4584879 w 8152327"/>
              <a:gd name="connsiteY64" fmla="*/ 1078861 h 2792408"/>
              <a:gd name="connsiteX65" fmla="*/ 4752304 w 8152327"/>
              <a:gd name="connsiteY65" fmla="*/ 1980383 h 2792408"/>
              <a:gd name="connsiteX66" fmla="*/ 4829578 w 8152327"/>
              <a:gd name="connsiteY66" fmla="*/ 1697047 h 2792408"/>
              <a:gd name="connsiteX67" fmla="*/ 4919730 w 8152327"/>
              <a:gd name="connsiteY67" fmla="*/ 1915988 h 2792408"/>
              <a:gd name="connsiteX68" fmla="*/ 4984124 w 8152327"/>
              <a:gd name="connsiteY68" fmla="*/ 1452349 h 2792408"/>
              <a:gd name="connsiteX69" fmla="*/ 5074276 w 8152327"/>
              <a:gd name="connsiteY69" fmla="*/ 1684169 h 2792408"/>
              <a:gd name="connsiteX70" fmla="*/ 5177307 w 8152327"/>
              <a:gd name="connsiteY70" fmla="*/ 821284 h 2792408"/>
              <a:gd name="connsiteX71" fmla="*/ 5241702 w 8152327"/>
              <a:gd name="connsiteY71" fmla="*/ 1143256 h 2792408"/>
              <a:gd name="connsiteX72" fmla="*/ 5306096 w 8152327"/>
              <a:gd name="connsiteY72" fmla="*/ 692495 h 2792408"/>
              <a:gd name="connsiteX73" fmla="*/ 5396248 w 8152327"/>
              <a:gd name="connsiteY73" fmla="*/ 911436 h 2792408"/>
              <a:gd name="connsiteX74" fmla="*/ 5473521 w 8152327"/>
              <a:gd name="connsiteY74" fmla="*/ 357645 h 2792408"/>
              <a:gd name="connsiteX75" fmla="*/ 5615189 w 8152327"/>
              <a:gd name="connsiteY75" fmla="*/ 1426591 h 2792408"/>
              <a:gd name="connsiteX76" fmla="*/ 5692462 w 8152327"/>
              <a:gd name="connsiteY76" fmla="*/ 1078861 h 2792408"/>
              <a:gd name="connsiteX77" fmla="*/ 5808372 w 8152327"/>
              <a:gd name="connsiteY77" fmla="*/ 1490985 h 2792408"/>
              <a:gd name="connsiteX78" fmla="*/ 5898524 w 8152327"/>
              <a:gd name="connsiteY78" fmla="*/ 937194 h 2792408"/>
              <a:gd name="connsiteX79" fmla="*/ 6091707 w 8152327"/>
              <a:gd name="connsiteY79" fmla="*/ 1993261 h 2792408"/>
              <a:gd name="connsiteX80" fmla="*/ 6168980 w 8152327"/>
              <a:gd name="connsiteY80" fmla="*/ 808405 h 2792408"/>
              <a:gd name="connsiteX81" fmla="*/ 6297769 w 8152327"/>
              <a:gd name="connsiteY81" fmla="*/ 1349318 h 2792408"/>
              <a:gd name="connsiteX82" fmla="*/ 6362164 w 8152327"/>
              <a:gd name="connsiteY82" fmla="*/ 1027346 h 2792408"/>
              <a:gd name="connsiteX83" fmla="*/ 6452316 w 8152327"/>
              <a:gd name="connsiteY83" fmla="*/ 1323560 h 2792408"/>
              <a:gd name="connsiteX84" fmla="*/ 6503831 w 8152327"/>
              <a:gd name="connsiteY84" fmla="*/ 911436 h 2792408"/>
              <a:gd name="connsiteX85" fmla="*/ 6606862 w 8152327"/>
              <a:gd name="connsiteY85" fmla="*/ 1117498 h 2792408"/>
              <a:gd name="connsiteX86" fmla="*/ 6658378 w 8152327"/>
              <a:gd name="connsiteY86" fmla="*/ 473554 h 2792408"/>
              <a:gd name="connsiteX87" fmla="*/ 6748530 w 8152327"/>
              <a:gd name="connsiteY87" fmla="*/ 950073 h 2792408"/>
              <a:gd name="connsiteX88" fmla="*/ 6800045 w 8152327"/>
              <a:gd name="connsiteY88" fmla="*/ 267492 h 2792408"/>
              <a:gd name="connsiteX89" fmla="*/ 7018986 w 8152327"/>
              <a:gd name="connsiteY89" fmla="*/ 1774321 h 2792408"/>
              <a:gd name="connsiteX90" fmla="*/ 7096259 w 8152327"/>
              <a:gd name="connsiteY90" fmla="*/ 1053104 h 2792408"/>
              <a:gd name="connsiteX91" fmla="*/ 7186411 w 8152327"/>
              <a:gd name="connsiteY91" fmla="*/ 1169014 h 2792408"/>
              <a:gd name="connsiteX92" fmla="*/ 7250806 w 8152327"/>
              <a:gd name="connsiteY92" fmla="*/ 756890 h 2792408"/>
              <a:gd name="connsiteX93" fmla="*/ 7405352 w 8152327"/>
              <a:gd name="connsiteY93" fmla="*/ 2031898 h 2792408"/>
              <a:gd name="connsiteX94" fmla="*/ 7495504 w 8152327"/>
              <a:gd name="connsiteY94" fmla="*/ 911436 h 2792408"/>
              <a:gd name="connsiteX95" fmla="*/ 7547020 w 8152327"/>
              <a:gd name="connsiteY95" fmla="*/ 190219 h 2792408"/>
              <a:gd name="connsiteX96" fmla="*/ 7637172 w 8152327"/>
              <a:gd name="connsiteY96" fmla="*/ 383402 h 2792408"/>
              <a:gd name="connsiteX97" fmla="*/ 7701566 w 8152327"/>
              <a:gd name="connsiteY97" fmla="*/ 9915 h 2792408"/>
              <a:gd name="connsiteX98" fmla="*/ 7843234 w 8152327"/>
              <a:gd name="connsiteY98" fmla="*/ 859921 h 2792408"/>
              <a:gd name="connsiteX99" fmla="*/ 7920507 w 8152327"/>
              <a:gd name="connsiteY99" fmla="*/ 306129 h 2792408"/>
              <a:gd name="connsiteX100" fmla="*/ 8075054 w 8152327"/>
              <a:gd name="connsiteY100" fmla="*/ 1040225 h 2792408"/>
              <a:gd name="connsiteX101" fmla="*/ 8152327 w 8152327"/>
              <a:gd name="connsiteY101" fmla="*/ 692495 h 2792408"/>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53417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468192 w 8152327"/>
              <a:gd name="connsiteY22" fmla="*/ 2109171 h 2792472"/>
              <a:gd name="connsiteX23" fmla="*/ 1596980 w 8152327"/>
              <a:gd name="connsiteY23" fmla="*/ 2122050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468192 w 8152327"/>
              <a:gd name="connsiteY22" fmla="*/ 2109171 h 2792472"/>
              <a:gd name="connsiteX23" fmla="*/ 1596980 w 8152327"/>
              <a:gd name="connsiteY23" fmla="*/ 2122050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468192 w 8152327"/>
              <a:gd name="connsiteY22" fmla="*/ 2109171 h 2792472"/>
              <a:gd name="connsiteX23" fmla="*/ 1596980 w 8152327"/>
              <a:gd name="connsiteY23" fmla="*/ 1928867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596980 w 8152327"/>
              <a:gd name="connsiteY23" fmla="*/ 1928867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611448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611448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606085 w 8152327"/>
              <a:gd name="connsiteY50" fmla="*/ 1555380 h 2792472"/>
              <a:gd name="connsiteX51" fmla="*/ 3657600 w 8152327"/>
              <a:gd name="connsiteY51" fmla="*/ 1091740 h 2792472"/>
              <a:gd name="connsiteX52" fmla="*/ 3760631 w 8152327"/>
              <a:gd name="connsiteY52" fmla="*/ 1864473 h 2792472"/>
              <a:gd name="connsiteX53" fmla="*/ 3850783 w 8152327"/>
              <a:gd name="connsiteY53" fmla="*/ 1800078 h 2792472"/>
              <a:gd name="connsiteX54" fmla="*/ 3953814 w 8152327"/>
              <a:gd name="connsiteY54" fmla="*/ 2237960 h 2792472"/>
              <a:gd name="connsiteX55" fmla="*/ 4018209 w 8152327"/>
              <a:gd name="connsiteY55" fmla="*/ 1658411 h 2792472"/>
              <a:gd name="connsiteX56" fmla="*/ 4108361 w 8152327"/>
              <a:gd name="connsiteY56" fmla="*/ 2019019 h 2792472"/>
              <a:gd name="connsiteX57" fmla="*/ 4159876 w 8152327"/>
              <a:gd name="connsiteY57" fmla="*/ 1362197 h 2792472"/>
              <a:gd name="connsiteX58" fmla="*/ 4237149 w 8152327"/>
              <a:gd name="connsiteY58" fmla="*/ 1465228 h 2792472"/>
              <a:gd name="connsiteX59" fmla="*/ 4262907 w 8152327"/>
              <a:gd name="connsiteY59" fmla="*/ 1207650 h 2792472"/>
              <a:gd name="connsiteX60" fmla="*/ 4327302 w 8152327"/>
              <a:gd name="connsiteY60" fmla="*/ 1336439 h 2792472"/>
              <a:gd name="connsiteX61" fmla="*/ 4365938 w 8152327"/>
              <a:gd name="connsiteY61" fmla="*/ 847042 h 2792472"/>
              <a:gd name="connsiteX62" fmla="*/ 4520485 w 8152327"/>
              <a:gd name="connsiteY62" fmla="*/ 1735684 h 2792472"/>
              <a:gd name="connsiteX63" fmla="*/ 4584879 w 8152327"/>
              <a:gd name="connsiteY63" fmla="*/ 1078861 h 2792472"/>
              <a:gd name="connsiteX64" fmla="*/ 4752304 w 8152327"/>
              <a:gd name="connsiteY64" fmla="*/ 1980383 h 2792472"/>
              <a:gd name="connsiteX65" fmla="*/ 4829578 w 8152327"/>
              <a:gd name="connsiteY65" fmla="*/ 1697047 h 2792472"/>
              <a:gd name="connsiteX66" fmla="*/ 4919730 w 8152327"/>
              <a:gd name="connsiteY66" fmla="*/ 1915988 h 2792472"/>
              <a:gd name="connsiteX67" fmla="*/ 4984124 w 8152327"/>
              <a:gd name="connsiteY67" fmla="*/ 1452349 h 2792472"/>
              <a:gd name="connsiteX68" fmla="*/ 5074276 w 8152327"/>
              <a:gd name="connsiteY68" fmla="*/ 1684169 h 2792472"/>
              <a:gd name="connsiteX69" fmla="*/ 5177307 w 8152327"/>
              <a:gd name="connsiteY69" fmla="*/ 821284 h 2792472"/>
              <a:gd name="connsiteX70" fmla="*/ 5241702 w 8152327"/>
              <a:gd name="connsiteY70" fmla="*/ 1143256 h 2792472"/>
              <a:gd name="connsiteX71" fmla="*/ 5306096 w 8152327"/>
              <a:gd name="connsiteY71" fmla="*/ 692495 h 2792472"/>
              <a:gd name="connsiteX72" fmla="*/ 5396248 w 8152327"/>
              <a:gd name="connsiteY72" fmla="*/ 911436 h 2792472"/>
              <a:gd name="connsiteX73" fmla="*/ 5473521 w 8152327"/>
              <a:gd name="connsiteY73" fmla="*/ 357645 h 2792472"/>
              <a:gd name="connsiteX74" fmla="*/ 5615189 w 8152327"/>
              <a:gd name="connsiteY74" fmla="*/ 1426591 h 2792472"/>
              <a:gd name="connsiteX75" fmla="*/ 5692462 w 8152327"/>
              <a:gd name="connsiteY75" fmla="*/ 1078861 h 2792472"/>
              <a:gd name="connsiteX76" fmla="*/ 5808372 w 8152327"/>
              <a:gd name="connsiteY76" fmla="*/ 1490985 h 2792472"/>
              <a:gd name="connsiteX77" fmla="*/ 5898524 w 8152327"/>
              <a:gd name="connsiteY77" fmla="*/ 937194 h 2792472"/>
              <a:gd name="connsiteX78" fmla="*/ 6091707 w 8152327"/>
              <a:gd name="connsiteY78" fmla="*/ 1993261 h 2792472"/>
              <a:gd name="connsiteX79" fmla="*/ 6168980 w 8152327"/>
              <a:gd name="connsiteY79" fmla="*/ 808405 h 2792472"/>
              <a:gd name="connsiteX80" fmla="*/ 6297769 w 8152327"/>
              <a:gd name="connsiteY80" fmla="*/ 1349318 h 2792472"/>
              <a:gd name="connsiteX81" fmla="*/ 6362164 w 8152327"/>
              <a:gd name="connsiteY81" fmla="*/ 1027346 h 2792472"/>
              <a:gd name="connsiteX82" fmla="*/ 6452316 w 8152327"/>
              <a:gd name="connsiteY82" fmla="*/ 1323560 h 2792472"/>
              <a:gd name="connsiteX83" fmla="*/ 6503831 w 8152327"/>
              <a:gd name="connsiteY83" fmla="*/ 911436 h 2792472"/>
              <a:gd name="connsiteX84" fmla="*/ 6606862 w 8152327"/>
              <a:gd name="connsiteY84" fmla="*/ 1117498 h 2792472"/>
              <a:gd name="connsiteX85" fmla="*/ 6658378 w 8152327"/>
              <a:gd name="connsiteY85" fmla="*/ 473554 h 2792472"/>
              <a:gd name="connsiteX86" fmla="*/ 6748530 w 8152327"/>
              <a:gd name="connsiteY86" fmla="*/ 950073 h 2792472"/>
              <a:gd name="connsiteX87" fmla="*/ 6800045 w 8152327"/>
              <a:gd name="connsiteY87" fmla="*/ 267492 h 2792472"/>
              <a:gd name="connsiteX88" fmla="*/ 7018986 w 8152327"/>
              <a:gd name="connsiteY88" fmla="*/ 1774321 h 2792472"/>
              <a:gd name="connsiteX89" fmla="*/ 7096259 w 8152327"/>
              <a:gd name="connsiteY89" fmla="*/ 1053104 h 2792472"/>
              <a:gd name="connsiteX90" fmla="*/ 7186411 w 8152327"/>
              <a:gd name="connsiteY90" fmla="*/ 1169014 h 2792472"/>
              <a:gd name="connsiteX91" fmla="*/ 7250806 w 8152327"/>
              <a:gd name="connsiteY91" fmla="*/ 756890 h 2792472"/>
              <a:gd name="connsiteX92" fmla="*/ 7405352 w 8152327"/>
              <a:gd name="connsiteY92" fmla="*/ 2031898 h 2792472"/>
              <a:gd name="connsiteX93" fmla="*/ 7495504 w 8152327"/>
              <a:gd name="connsiteY93" fmla="*/ 911436 h 2792472"/>
              <a:gd name="connsiteX94" fmla="*/ 7547020 w 8152327"/>
              <a:gd name="connsiteY94" fmla="*/ 190219 h 2792472"/>
              <a:gd name="connsiteX95" fmla="*/ 7637172 w 8152327"/>
              <a:gd name="connsiteY95" fmla="*/ 383402 h 2792472"/>
              <a:gd name="connsiteX96" fmla="*/ 7701566 w 8152327"/>
              <a:gd name="connsiteY96" fmla="*/ 9915 h 2792472"/>
              <a:gd name="connsiteX97" fmla="*/ 7843234 w 8152327"/>
              <a:gd name="connsiteY97" fmla="*/ 859921 h 2792472"/>
              <a:gd name="connsiteX98" fmla="*/ 7920507 w 8152327"/>
              <a:gd name="connsiteY98" fmla="*/ 306129 h 2792472"/>
              <a:gd name="connsiteX99" fmla="*/ 8075054 w 8152327"/>
              <a:gd name="connsiteY99" fmla="*/ 1040225 h 2792472"/>
              <a:gd name="connsiteX100" fmla="*/ 8152327 w 8152327"/>
              <a:gd name="connsiteY100"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611448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49048 w 8152327"/>
              <a:gd name="connsiteY50" fmla="*/ 1655633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152327" h="2792472">
                <a:moveTo>
                  <a:pt x="0" y="2418264"/>
                </a:moveTo>
                <a:cubicBezTo>
                  <a:pt x="38636" y="2367821"/>
                  <a:pt x="64395" y="2137075"/>
                  <a:pt x="90153" y="2134929"/>
                </a:cubicBezTo>
                <a:cubicBezTo>
                  <a:pt x="115911" y="2132782"/>
                  <a:pt x="130936" y="2295915"/>
                  <a:pt x="154547" y="2405385"/>
                </a:cubicBezTo>
                <a:cubicBezTo>
                  <a:pt x="178158" y="2514855"/>
                  <a:pt x="199623" y="2808923"/>
                  <a:pt x="231820" y="2791751"/>
                </a:cubicBezTo>
                <a:cubicBezTo>
                  <a:pt x="264017" y="2774579"/>
                  <a:pt x="317679" y="2366748"/>
                  <a:pt x="347730" y="2302354"/>
                </a:cubicBezTo>
                <a:cubicBezTo>
                  <a:pt x="377781" y="2237960"/>
                  <a:pt x="388513" y="2416117"/>
                  <a:pt x="412124" y="2405385"/>
                </a:cubicBezTo>
                <a:cubicBezTo>
                  <a:pt x="435735" y="2394653"/>
                  <a:pt x="465786" y="2235814"/>
                  <a:pt x="489397" y="2237960"/>
                </a:cubicBezTo>
                <a:cubicBezTo>
                  <a:pt x="513008" y="2240106"/>
                  <a:pt x="534474" y="2368895"/>
                  <a:pt x="553792" y="2418264"/>
                </a:cubicBezTo>
                <a:cubicBezTo>
                  <a:pt x="573110" y="2467633"/>
                  <a:pt x="588135" y="2495537"/>
                  <a:pt x="605307" y="2534174"/>
                </a:cubicBezTo>
                <a:cubicBezTo>
                  <a:pt x="622479" y="2572811"/>
                  <a:pt x="639651" y="2669402"/>
                  <a:pt x="656823" y="2650084"/>
                </a:cubicBezTo>
                <a:cubicBezTo>
                  <a:pt x="673995" y="2630766"/>
                  <a:pt x="686873" y="2433289"/>
                  <a:pt x="708338" y="2418264"/>
                </a:cubicBezTo>
                <a:cubicBezTo>
                  <a:pt x="729803" y="2403239"/>
                  <a:pt x="762000" y="2628619"/>
                  <a:pt x="785611" y="2559932"/>
                </a:cubicBezTo>
                <a:cubicBezTo>
                  <a:pt x="809222" y="2491245"/>
                  <a:pt x="824248" y="2031898"/>
                  <a:pt x="850006" y="2006140"/>
                </a:cubicBezTo>
                <a:cubicBezTo>
                  <a:pt x="875764" y="1980382"/>
                  <a:pt x="918693" y="2317379"/>
                  <a:pt x="940158" y="2405385"/>
                </a:cubicBezTo>
                <a:cubicBezTo>
                  <a:pt x="961623" y="2493391"/>
                  <a:pt x="961623" y="2566371"/>
                  <a:pt x="978795" y="2534174"/>
                </a:cubicBezTo>
                <a:cubicBezTo>
                  <a:pt x="995967" y="2501977"/>
                  <a:pt x="1023871" y="2306647"/>
                  <a:pt x="1043189" y="2212202"/>
                </a:cubicBezTo>
                <a:cubicBezTo>
                  <a:pt x="1062507" y="2117757"/>
                  <a:pt x="1073239" y="1956772"/>
                  <a:pt x="1094704" y="1967504"/>
                </a:cubicBezTo>
                <a:cubicBezTo>
                  <a:pt x="1116169" y="1978236"/>
                  <a:pt x="1152660" y="2250839"/>
                  <a:pt x="1171978" y="2276597"/>
                </a:cubicBezTo>
                <a:cubicBezTo>
                  <a:pt x="1191296" y="2302355"/>
                  <a:pt x="1187003" y="2057656"/>
                  <a:pt x="1210614" y="2122050"/>
                </a:cubicBezTo>
                <a:cubicBezTo>
                  <a:pt x="1234225" y="2186444"/>
                  <a:pt x="1287887" y="2637205"/>
                  <a:pt x="1313645" y="2662963"/>
                </a:cubicBezTo>
                <a:cubicBezTo>
                  <a:pt x="1339403" y="2688721"/>
                  <a:pt x="1343696" y="2317380"/>
                  <a:pt x="1365161" y="2276597"/>
                </a:cubicBezTo>
                <a:cubicBezTo>
                  <a:pt x="1386626" y="2235814"/>
                  <a:pt x="1416676" y="2441876"/>
                  <a:pt x="1442434" y="2418264"/>
                </a:cubicBezTo>
                <a:cubicBezTo>
                  <a:pt x="1468192" y="2394652"/>
                  <a:pt x="1491767" y="2257277"/>
                  <a:pt x="1519707" y="2134928"/>
                </a:cubicBezTo>
                <a:cubicBezTo>
                  <a:pt x="1547647" y="2012579"/>
                  <a:pt x="1582172" y="1626213"/>
                  <a:pt x="1610076" y="1684168"/>
                </a:cubicBezTo>
                <a:cubicBezTo>
                  <a:pt x="1637980" y="1742123"/>
                  <a:pt x="1665704" y="2377482"/>
                  <a:pt x="1687133" y="2482659"/>
                </a:cubicBezTo>
                <a:cubicBezTo>
                  <a:pt x="1708562" y="2587836"/>
                  <a:pt x="1717183" y="2293768"/>
                  <a:pt x="1738648" y="2315233"/>
                </a:cubicBezTo>
                <a:cubicBezTo>
                  <a:pt x="1760113" y="2336698"/>
                  <a:pt x="1796711" y="2671549"/>
                  <a:pt x="1815921" y="2611448"/>
                </a:cubicBezTo>
                <a:cubicBezTo>
                  <a:pt x="1835131" y="2551347"/>
                  <a:pt x="1830295" y="1976090"/>
                  <a:pt x="1853906" y="1954625"/>
                </a:cubicBezTo>
                <a:cubicBezTo>
                  <a:pt x="1877517" y="1933160"/>
                  <a:pt x="1929576" y="2461194"/>
                  <a:pt x="1957589" y="2482659"/>
                </a:cubicBezTo>
                <a:cubicBezTo>
                  <a:pt x="1985602" y="2504124"/>
                  <a:pt x="1998372" y="2115611"/>
                  <a:pt x="2021983" y="2083414"/>
                </a:cubicBezTo>
                <a:cubicBezTo>
                  <a:pt x="2045594" y="2051217"/>
                  <a:pt x="2071352" y="2343138"/>
                  <a:pt x="2099256" y="2289476"/>
                </a:cubicBezTo>
                <a:cubicBezTo>
                  <a:pt x="2127160" y="2235814"/>
                  <a:pt x="2157212" y="1757149"/>
                  <a:pt x="2189409" y="1761442"/>
                </a:cubicBezTo>
                <a:cubicBezTo>
                  <a:pt x="2221606" y="1765735"/>
                  <a:pt x="2262389" y="2242253"/>
                  <a:pt x="2292440" y="2315233"/>
                </a:cubicBezTo>
                <a:cubicBezTo>
                  <a:pt x="2322491" y="2388213"/>
                  <a:pt x="2343955" y="2171419"/>
                  <a:pt x="2369713" y="2199323"/>
                </a:cubicBezTo>
                <a:cubicBezTo>
                  <a:pt x="2395471" y="2227227"/>
                  <a:pt x="2423375" y="2510563"/>
                  <a:pt x="2446986" y="2482659"/>
                </a:cubicBezTo>
                <a:cubicBezTo>
                  <a:pt x="2470597" y="2454755"/>
                  <a:pt x="2489915" y="2085560"/>
                  <a:pt x="2511380" y="2031898"/>
                </a:cubicBezTo>
                <a:cubicBezTo>
                  <a:pt x="2532845" y="1978236"/>
                  <a:pt x="2556457" y="2227228"/>
                  <a:pt x="2575775" y="2160687"/>
                </a:cubicBezTo>
                <a:cubicBezTo>
                  <a:pt x="2595093" y="2094146"/>
                  <a:pt x="2605825" y="1630506"/>
                  <a:pt x="2627290" y="1632653"/>
                </a:cubicBezTo>
                <a:cubicBezTo>
                  <a:pt x="2648755" y="1634799"/>
                  <a:pt x="2676660" y="2016873"/>
                  <a:pt x="2704564" y="2173566"/>
                </a:cubicBezTo>
                <a:cubicBezTo>
                  <a:pt x="2732468" y="2330259"/>
                  <a:pt x="2775398" y="2559932"/>
                  <a:pt x="2794716" y="2572811"/>
                </a:cubicBezTo>
                <a:cubicBezTo>
                  <a:pt x="2814034" y="2585690"/>
                  <a:pt x="2805448" y="2274450"/>
                  <a:pt x="2820473" y="2250839"/>
                </a:cubicBezTo>
                <a:cubicBezTo>
                  <a:pt x="2835498" y="2227228"/>
                  <a:pt x="2867696" y="2562078"/>
                  <a:pt x="2884868" y="2431143"/>
                </a:cubicBezTo>
                <a:cubicBezTo>
                  <a:pt x="2902040" y="2300208"/>
                  <a:pt x="2902039" y="1508157"/>
                  <a:pt x="2923504" y="1465228"/>
                </a:cubicBezTo>
                <a:cubicBezTo>
                  <a:pt x="2944969" y="1422299"/>
                  <a:pt x="2981459" y="2083414"/>
                  <a:pt x="3013656" y="2173566"/>
                </a:cubicBezTo>
                <a:cubicBezTo>
                  <a:pt x="3045853" y="2263718"/>
                  <a:pt x="3090929" y="1984675"/>
                  <a:pt x="3116687" y="2006140"/>
                </a:cubicBezTo>
                <a:cubicBezTo>
                  <a:pt x="3142445" y="2027605"/>
                  <a:pt x="3146738" y="2317379"/>
                  <a:pt x="3168203" y="2302354"/>
                </a:cubicBezTo>
                <a:cubicBezTo>
                  <a:pt x="3189668" y="2287329"/>
                  <a:pt x="3224011" y="1935306"/>
                  <a:pt x="3245476" y="1915988"/>
                </a:cubicBezTo>
                <a:cubicBezTo>
                  <a:pt x="3266941" y="1896670"/>
                  <a:pt x="3273381" y="2218642"/>
                  <a:pt x="3296992" y="2186445"/>
                </a:cubicBezTo>
                <a:cubicBezTo>
                  <a:pt x="3320603" y="2154248"/>
                  <a:pt x="3354947" y="1746416"/>
                  <a:pt x="3387144" y="1722805"/>
                </a:cubicBezTo>
                <a:cubicBezTo>
                  <a:pt x="3419341" y="1699194"/>
                  <a:pt x="3463191" y="2055972"/>
                  <a:pt x="3490175" y="2044777"/>
                </a:cubicBezTo>
                <a:cubicBezTo>
                  <a:pt x="3517159" y="2033582"/>
                  <a:pt x="3529730" y="1737199"/>
                  <a:pt x="3549048" y="1655633"/>
                </a:cubicBezTo>
                <a:cubicBezTo>
                  <a:pt x="3568366" y="1574067"/>
                  <a:pt x="3587993" y="1649362"/>
                  <a:pt x="3606085" y="1555380"/>
                </a:cubicBezTo>
                <a:cubicBezTo>
                  <a:pt x="3624177" y="1461398"/>
                  <a:pt x="3631842" y="1040225"/>
                  <a:pt x="3657600" y="1091740"/>
                </a:cubicBezTo>
                <a:cubicBezTo>
                  <a:pt x="3683358" y="1143255"/>
                  <a:pt x="3728434" y="1746417"/>
                  <a:pt x="3760631" y="1864473"/>
                </a:cubicBezTo>
                <a:cubicBezTo>
                  <a:pt x="3792828" y="1982529"/>
                  <a:pt x="3818586" y="1737830"/>
                  <a:pt x="3850783" y="1800078"/>
                </a:cubicBezTo>
                <a:cubicBezTo>
                  <a:pt x="3882980" y="1862326"/>
                  <a:pt x="3925910" y="2261571"/>
                  <a:pt x="3953814" y="2237960"/>
                </a:cubicBezTo>
                <a:cubicBezTo>
                  <a:pt x="3981718" y="2214349"/>
                  <a:pt x="3992451" y="1694901"/>
                  <a:pt x="4018209" y="1658411"/>
                </a:cubicBezTo>
                <a:cubicBezTo>
                  <a:pt x="4043967" y="1621921"/>
                  <a:pt x="4084750" y="2068388"/>
                  <a:pt x="4108361" y="2019019"/>
                </a:cubicBezTo>
                <a:cubicBezTo>
                  <a:pt x="4131972" y="1969650"/>
                  <a:pt x="4138411" y="1454495"/>
                  <a:pt x="4159876" y="1362197"/>
                </a:cubicBezTo>
                <a:cubicBezTo>
                  <a:pt x="4181341" y="1269899"/>
                  <a:pt x="4219977" y="1490986"/>
                  <a:pt x="4237149" y="1465228"/>
                </a:cubicBezTo>
                <a:cubicBezTo>
                  <a:pt x="4254321" y="1439470"/>
                  <a:pt x="4247882" y="1229115"/>
                  <a:pt x="4262907" y="1207650"/>
                </a:cubicBezTo>
                <a:cubicBezTo>
                  <a:pt x="4277932" y="1186185"/>
                  <a:pt x="4310130" y="1396540"/>
                  <a:pt x="4327302" y="1336439"/>
                </a:cubicBezTo>
                <a:cubicBezTo>
                  <a:pt x="4344474" y="1276338"/>
                  <a:pt x="4333741" y="780501"/>
                  <a:pt x="4365938" y="847042"/>
                </a:cubicBezTo>
                <a:cubicBezTo>
                  <a:pt x="4398135" y="913583"/>
                  <a:pt x="4483995" y="1697048"/>
                  <a:pt x="4520485" y="1735684"/>
                </a:cubicBezTo>
                <a:cubicBezTo>
                  <a:pt x="4556975" y="1774320"/>
                  <a:pt x="4546243" y="1038078"/>
                  <a:pt x="4584879" y="1078861"/>
                </a:cubicBezTo>
                <a:cubicBezTo>
                  <a:pt x="4623516" y="1119644"/>
                  <a:pt x="4711521" y="1877352"/>
                  <a:pt x="4752304" y="1980383"/>
                </a:cubicBezTo>
                <a:cubicBezTo>
                  <a:pt x="4793087" y="2083414"/>
                  <a:pt x="4801674" y="1707780"/>
                  <a:pt x="4829578" y="1697047"/>
                </a:cubicBezTo>
                <a:cubicBezTo>
                  <a:pt x="4857482" y="1686314"/>
                  <a:pt x="4893972" y="1956771"/>
                  <a:pt x="4919730" y="1915988"/>
                </a:cubicBezTo>
                <a:cubicBezTo>
                  <a:pt x="4945488" y="1875205"/>
                  <a:pt x="4958366" y="1490985"/>
                  <a:pt x="4984124" y="1452349"/>
                </a:cubicBezTo>
                <a:cubicBezTo>
                  <a:pt x="5009882" y="1413713"/>
                  <a:pt x="5042079" y="1789346"/>
                  <a:pt x="5074276" y="1684169"/>
                </a:cubicBezTo>
                <a:cubicBezTo>
                  <a:pt x="5106473" y="1578992"/>
                  <a:pt x="5149403" y="911436"/>
                  <a:pt x="5177307" y="821284"/>
                </a:cubicBezTo>
                <a:cubicBezTo>
                  <a:pt x="5205211" y="731132"/>
                  <a:pt x="5220237" y="1164721"/>
                  <a:pt x="5241702" y="1143256"/>
                </a:cubicBezTo>
                <a:cubicBezTo>
                  <a:pt x="5263167" y="1121791"/>
                  <a:pt x="5280338" y="731132"/>
                  <a:pt x="5306096" y="692495"/>
                </a:cubicBezTo>
                <a:cubicBezTo>
                  <a:pt x="5331854" y="653858"/>
                  <a:pt x="5368344" y="967244"/>
                  <a:pt x="5396248" y="911436"/>
                </a:cubicBezTo>
                <a:cubicBezTo>
                  <a:pt x="5424152" y="855628"/>
                  <a:pt x="5437031" y="271786"/>
                  <a:pt x="5473521" y="357645"/>
                </a:cubicBezTo>
                <a:cubicBezTo>
                  <a:pt x="5510011" y="443504"/>
                  <a:pt x="5578699" y="1306388"/>
                  <a:pt x="5615189" y="1426591"/>
                </a:cubicBezTo>
                <a:cubicBezTo>
                  <a:pt x="5651679" y="1546794"/>
                  <a:pt x="5660265" y="1068129"/>
                  <a:pt x="5692462" y="1078861"/>
                </a:cubicBezTo>
                <a:cubicBezTo>
                  <a:pt x="5724659" y="1089593"/>
                  <a:pt x="5774028" y="1514596"/>
                  <a:pt x="5808372" y="1490985"/>
                </a:cubicBezTo>
                <a:cubicBezTo>
                  <a:pt x="5842716" y="1467374"/>
                  <a:pt x="5851302" y="853481"/>
                  <a:pt x="5898524" y="937194"/>
                </a:cubicBezTo>
                <a:cubicBezTo>
                  <a:pt x="5945746" y="1020907"/>
                  <a:pt x="6046631" y="2014726"/>
                  <a:pt x="6091707" y="1993261"/>
                </a:cubicBezTo>
                <a:cubicBezTo>
                  <a:pt x="6136783" y="1971796"/>
                  <a:pt x="6134636" y="915729"/>
                  <a:pt x="6168980" y="808405"/>
                </a:cubicBezTo>
                <a:cubicBezTo>
                  <a:pt x="6203324" y="701081"/>
                  <a:pt x="6265572" y="1312828"/>
                  <a:pt x="6297769" y="1349318"/>
                </a:cubicBezTo>
                <a:cubicBezTo>
                  <a:pt x="6329966" y="1385808"/>
                  <a:pt x="6336406" y="1031639"/>
                  <a:pt x="6362164" y="1027346"/>
                </a:cubicBezTo>
                <a:cubicBezTo>
                  <a:pt x="6387922" y="1023053"/>
                  <a:pt x="6428705" y="1342878"/>
                  <a:pt x="6452316" y="1323560"/>
                </a:cubicBezTo>
                <a:cubicBezTo>
                  <a:pt x="6475927" y="1304242"/>
                  <a:pt x="6478073" y="945780"/>
                  <a:pt x="6503831" y="911436"/>
                </a:cubicBezTo>
                <a:cubicBezTo>
                  <a:pt x="6529589" y="877092"/>
                  <a:pt x="6581104" y="1190478"/>
                  <a:pt x="6606862" y="1117498"/>
                </a:cubicBezTo>
                <a:cubicBezTo>
                  <a:pt x="6632620" y="1044518"/>
                  <a:pt x="6634767" y="501458"/>
                  <a:pt x="6658378" y="473554"/>
                </a:cubicBezTo>
                <a:cubicBezTo>
                  <a:pt x="6681989" y="445650"/>
                  <a:pt x="6724919" y="984417"/>
                  <a:pt x="6748530" y="950073"/>
                </a:cubicBezTo>
                <a:cubicBezTo>
                  <a:pt x="6772141" y="915729"/>
                  <a:pt x="6754969" y="130117"/>
                  <a:pt x="6800045" y="267492"/>
                </a:cubicBezTo>
                <a:cubicBezTo>
                  <a:pt x="6845121" y="404867"/>
                  <a:pt x="6969617" y="1643386"/>
                  <a:pt x="7018986" y="1774321"/>
                </a:cubicBezTo>
                <a:cubicBezTo>
                  <a:pt x="7068355" y="1905256"/>
                  <a:pt x="7068355" y="1153988"/>
                  <a:pt x="7096259" y="1053104"/>
                </a:cubicBezTo>
                <a:cubicBezTo>
                  <a:pt x="7124163" y="952220"/>
                  <a:pt x="7160653" y="1218383"/>
                  <a:pt x="7186411" y="1169014"/>
                </a:cubicBezTo>
                <a:cubicBezTo>
                  <a:pt x="7212169" y="1119645"/>
                  <a:pt x="7214316" y="613076"/>
                  <a:pt x="7250806" y="756890"/>
                </a:cubicBezTo>
                <a:cubicBezTo>
                  <a:pt x="7287296" y="900704"/>
                  <a:pt x="7364569" y="2006140"/>
                  <a:pt x="7405352" y="2031898"/>
                </a:cubicBezTo>
                <a:cubicBezTo>
                  <a:pt x="7446135" y="2057656"/>
                  <a:pt x="7471893" y="1218382"/>
                  <a:pt x="7495504" y="911436"/>
                </a:cubicBezTo>
                <a:cubicBezTo>
                  <a:pt x="7519115" y="604490"/>
                  <a:pt x="7523409" y="278225"/>
                  <a:pt x="7547020" y="190219"/>
                </a:cubicBezTo>
                <a:cubicBezTo>
                  <a:pt x="7570631" y="102213"/>
                  <a:pt x="7611414" y="413453"/>
                  <a:pt x="7637172" y="383402"/>
                </a:cubicBezTo>
                <a:cubicBezTo>
                  <a:pt x="7662930" y="353351"/>
                  <a:pt x="7667222" y="-69505"/>
                  <a:pt x="7701566" y="9915"/>
                </a:cubicBezTo>
                <a:cubicBezTo>
                  <a:pt x="7735910" y="89335"/>
                  <a:pt x="7806744" y="810552"/>
                  <a:pt x="7843234" y="859921"/>
                </a:cubicBezTo>
                <a:cubicBezTo>
                  <a:pt x="7879724" y="909290"/>
                  <a:pt x="7881870" y="276078"/>
                  <a:pt x="7920507" y="306129"/>
                </a:cubicBezTo>
                <a:cubicBezTo>
                  <a:pt x="7959144" y="336180"/>
                  <a:pt x="8036417" y="975831"/>
                  <a:pt x="8075054" y="1040225"/>
                </a:cubicBezTo>
                <a:cubicBezTo>
                  <a:pt x="8113691" y="1104619"/>
                  <a:pt x="8133009" y="898557"/>
                  <a:pt x="8152327" y="692495"/>
                </a:cubicBezTo>
              </a:path>
            </a:pathLst>
          </a:custGeom>
          <a:solidFill>
            <a:srgbClr val="0A93E8">
              <a:alpha val="32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7" name="Gerade Verbindung mit Pfeil 6"/>
          <p:cNvCxnSpPr/>
          <p:nvPr/>
        </p:nvCxnSpPr>
        <p:spPr>
          <a:xfrm>
            <a:off x="688975" y="4689475"/>
            <a:ext cx="82931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V="1">
            <a:off x="688975" y="1719263"/>
            <a:ext cx="0" cy="2970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4121150" y="2708275"/>
            <a:ext cx="379413" cy="352425"/>
          </a:xfrm>
          <a:prstGeom prst="ellipse">
            <a:avLst/>
          </a:prstGeom>
          <a:noFill/>
          <a:ln w="38100">
            <a:solidFill>
              <a:srgbClr val="171CF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1990" name="Rechteck 4"/>
          <p:cNvSpPr>
            <a:spLocks noChangeArrowheads="1"/>
          </p:cNvSpPr>
          <p:nvPr/>
        </p:nvSpPr>
        <p:spPr bwMode="auto">
          <a:xfrm>
            <a:off x="8143875" y="4852988"/>
            <a:ext cx="804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2400">
                <a:latin typeface="Calibri" pitchFamily="34" charset="0"/>
              </a:rPr>
              <a:t>Time</a:t>
            </a:r>
          </a:p>
        </p:txBody>
      </p:sp>
      <p:sp>
        <p:nvSpPr>
          <p:cNvPr id="41991" name="Rechteck 4"/>
          <p:cNvSpPr>
            <a:spLocks noChangeArrowheads="1"/>
          </p:cNvSpPr>
          <p:nvPr/>
        </p:nvSpPr>
        <p:spPr bwMode="auto">
          <a:xfrm rot="-5400000">
            <a:off x="-134937" y="2838450"/>
            <a:ext cx="1131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2400">
                <a:latin typeface="Calibri" pitchFamily="34" charset="0"/>
              </a:rPr>
              <a:t>Climate</a:t>
            </a:r>
          </a:p>
        </p:txBody>
      </p:sp>
      <p:sp>
        <p:nvSpPr>
          <p:cNvPr id="41992" name="Line 8"/>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995" name="Text Box 7"/>
          <p:cNvSpPr txBox="1">
            <a:spLocks noChangeArrowheads="1"/>
          </p:cNvSpPr>
          <p:nvPr/>
        </p:nvSpPr>
        <p:spPr bwMode="auto">
          <a:xfrm>
            <a:off x="200025" y="6438900"/>
            <a:ext cx="914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400">
                <a:latin typeface="Calibri" pitchFamily="34" charset="0"/>
              </a:rPr>
              <a:t>Hegerl H, Hanlon H, Beierkuhnlein C </a:t>
            </a:r>
            <a:r>
              <a:rPr lang="de-DE" sz="1400" b="1" i="1">
                <a:latin typeface="Calibri" pitchFamily="34" charset="0"/>
              </a:rPr>
              <a:t>2011</a:t>
            </a:r>
            <a:r>
              <a:rPr lang="de-DE" sz="1400">
                <a:latin typeface="Calibri" pitchFamily="34" charset="0"/>
              </a:rPr>
              <a:t> </a:t>
            </a:r>
            <a:r>
              <a:rPr lang="en-US" sz="1400">
                <a:latin typeface="Calibri" pitchFamily="34" charset="0"/>
              </a:rPr>
              <a:t>Elusive Extremes. </a:t>
            </a:r>
            <a:r>
              <a:rPr lang="en-US" sz="1400" b="1" i="1">
                <a:latin typeface="Calibri" pitchFamily="34" charset="0"/>
              </a:rPr>
              <a:t>Nature Geoscience </a:t>
            </a:r>
            <a:r>
              <a:rPr lang="en-US" sz="1400">
                <a:latin typeface="Calibri" pitchFamily="34" charset="0"/>
              </a:rPr>
              <a:t>4, 143-143.</a:t>
            </a:r>
            <a:endParaRPr lang="de-DE" sz="1400">
              <a:latin typeface="Calibri" pitchFamily="34" charset="0"/>
            </a:endParaRPr>
          </a:p>
        </p:txBody>
      </p:sp>
      <p:sp>
        <p:nvSpPr>
          <p:cNvPr id="41996" name="Text Box 4"/>
          <p:cNvSpPr txBox="1">
            <a:spLocks noChangeArrowheads="1"/>
          </p:cNvSpPr>
          <p:nvPr/>
        </p:nvSpPr>
        <p:spPr bwMode="auto">
          <a:xfrm>
            <a:off x="688975" y="5289550"/>
            <a:ext cx="8293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de-DE" sz="2400">
                <a:latin typeface="Calibri" pitchFamily="34" charset="0"/>
                <a:ea typeface="MS PGothic" pitchFamily="34" charset="-128"/>
                <a:cs typeface="Calibri" pitchFamily="34" charset="0"/>
              </a:rPr>
              <a:t>„Extremeness“ of climatic conditions is a relative term, depending on the time sequence before and after the event.</a:t>
            </a:r>
          </a:p>
        </p:txBody>
      </p:sp>
      <p:pic>
        <p:nvPicPr>
          <p:cNvPr id="17"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Events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2112525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3"/>
          <p:cNvSpPr/>
          <p:nvPr/>
        </p:nvSpPr>
        <p:spPr>
          <a:xfrm>
            <a:off x="695325" y="1808163"/>
            <a:ext cx="8016875" cy="2792412"/>
          </a:xfrm>
          <a:custGeom>
            <a:avLst/>
            <a:gdLst>
              <a:gd name="connsiteX0" fmla="*/ 0 w 8152327"/>
              <a:gd name="connsiteY0" fmla="*/ 2418264 h 2664242"/>
              <a:gd name="connsiteX1" fmla="*/ 103031 w 8152327"/>
              <a:gd name="connsiteY1" fmla="*/ 2315233 h 2664242"/>
              <a:gd name="connsiteX2" fmla="*/ 154547 w 8152327"/>
              <a:gd name="connsiteY2" fmla="*/ 2405385 h 2664242"/>
              <a:gd name="connsiteX3" fmla="*/ 244699 w 8152327"/>
              <a:gd name="connsiteY3" fmla="*/ 2559932 h 2664242"/>
              <a:gd name="connsiteX4" fmla="*/ 347730 w 8152327"/>
              <a:gd name="connsiteY4" fmla="*/ 2302354 h 2664242"/>
              <a:gd name="connsiteX5" fmla="*/ 412124 w 8152327"/>
              <a:gd name="connsiteY5" fmla="*/ 2405385 h 2664242"/>
              <a:gd name="connsiteX6" fmla="*/ 489397 w 8152327"/>
              <a:gd name="connsiteY6" fmla="*/ 2289476 h 2664242"/>
              <a:gd name="connsiteX7" fmla="*/ 553792 w 8152327"/>
              <a:gd name="connsiteY7" fmla="*/ 2418264 h 2664242"/>
              <a:gd name="connsiteX8" fmla="*/ 605307 w 8152327"/>
              <a:gd name="connsiteY8" fmla="*/ 2534174 h 2664242"/>
              <a:gd name="connsiteX9" fmla="*/ 656823 w 8152327"/>
              <a:gd name="connsiteY9" fmla="*/ 2534174 h 2664242"/>
              <a:gd name="connsiteX10" fmla="*/ 708338 w 8152327"/>
              <a:gd name="connsiteY10" fmla="*/ 2418264 h 2664242"/>
              <a:gd name="connsiteX11" fmla="*/ 785611 w 8152327"/>
              <a:gd name="connsiteY11" fmla="*/ 2559932 h 2664242"/>
              <a:gd name="connsiteX12" fmla="*/ 850006 w 8152327"/>
              <a:gd name="connsiteY12" fmla="*/ 2173566 h 2664242"/>
              <a:gd name="connsiteX13" fmla="*/ 940158 w 8152327"/>
              <a:gd name="connsiteY13" fmla="*/ 2405385 h 2664242"/>
              <a:gd name="connsiteX14" fmla="*/ 978795 w 8152327"/>
              <a:gd name="connsiteY14" fmla="*/ 2534174 h 2664242"/>
              <a:gd name="connsiteX15" fmla="*/ 1043189 w 8152327"/>
              <a:gd name="connsiteY15" fmla="*/ 2212202 h 2664242"/>
              <a:gd name="connsiteX16" fmla="*/ 1094704 w 8152327"/>
              <a:gd name="connsiteY16" fmla="*/ 1967504 h 2664242"/>
              <a:gd name="connsiteX17" fmla="*/ 1171978 w 8152327"/>
              <a:gd name="connsiteY17" fmla="*/ 2276597 h 2664242"/>
              <a:gd name="connsiteX18" fmla="*/ 1210614 w 8152327"/>
              <a:gd name="connsiteY18" fmla="*/ 2122050 h 2664242"/>
              <a:gd name="connsiteX19" fmla="*/ 1313645 w 8152327"/>
              <a:gd name="connsiteY19" fmla="*/ 2662963 h 2664242"/>
              <a:gd name="connsiteX20" fmla="*/ 1365161 w 8152327"/>
              <a:gd name="connsiteY20" fmla="*/ 2276597 h 2664242"/>
              <a:gd name="connsiteX21" fmla="*/ 1442434 w 8152327"/>
              <a:gd name="connsiteY21" fmla="*/ 2418264 h 2664242"/>
              <a:gd name="connsiteX22" fmla="*/ 1468192 w 8152327"/>
              <a:gd name="connsiteY22" fmla="*/ 2109171 h 2664242"/>
              <a:gd name="connsiteX23" fmla="*/ 1596980 w 8152327"/>
              <a:gd name="connsiteY23" fmla="*/ 2122050 h 2664242"/>
              <a:gd name="connsiteX24" fmla="*/ 1687133 w 8152327"/>
              <a:gd name="connsiteY24" fmla="*/ 2482659 h 2664242"/>
              <a:gd name="connsiteX25" fmla="*/ 1738648 w 8152327"/>
              <a:gd name="connsiteY25" fmla="*/ 2315233 h 2664242"/>
              <a:gd name="connsiteX26" fmla="*/ 1815921 w 8152327"/>
              <a:gd name="connsiteY26" fmla="*/ 2469780 h 2664242"/>
              <a:gd name="connsiteX27" fmla="*/ 1893195 w 8152327"/>
              <a:gd name="connsiteY27" fmla="*/ 2237960 h 2664242"/>
              <a:gd name="connsiteX28" fmla="*/ 1957589 w 8152327"/>
              <a:gd name="connsiteY28" fmla="*/ 2482659 h 2664242"/>
              <a:gd name="connsiteX29" fmla="*/ 2021983 w 8152327"/>
              <a:gd name="connsiteY29" fmla="*/ 2083414 h 2664242"/>
              <a:gd name="connsiteX30" fmla="*/ 2099256 w 8152327"/>
              <a:gd name="connsiteY30" fmla="*/ 2289476 h 2664242"/>
              <a:gd name="connsiteX31" fmla="*/ 2189409 w 8152327"/>
              <a:gd name="connsiteY31" fmla="*/ 1761442 h 2664242"/>
              <a:gd name="connsiteX32" fmla="*/ 2292440 w 8152327"/>
              <a:gd name="connsiteY32" fmla="*/ 2315233 h 2664242"/>
              <a:gd name="connsiteX33" fmla="*/ 2369713 w 8152327"/>
              <a:gd name="connsiteY33" fmla="*/ 2199323 h 2664242"/>
              <a:gd name="connsiteX34" fmla="*/ 2446986 w 8152327"/>
              <a:gd name="connsiteY34" fmla="*/ 2482659 h 2664242"/>
              <a:gd name="connsiteX35" fmla="*/ 2511380 w 8152327"/>
              <a:gd name="connsiteY35" fmla="*/ 2031898 h 2664242"/>
              <a:gd name="connsiteX36" fmla="*/ 2575775 w 8152327"/>
              <a:gd name="connsiteY36" fmla="*/ 2160687 h 2664242"/>
              <a:gd name="connsiteX37" fmla="*/ 2627290 w 8152327"/>
              <a:gd name="connsiteY37" fmla="*/ 1632653 h 2664242"/>
              <a:gd name="connsiteX38" fmla="*/ 2704564 w 8152327"/>
              <a:gd name="connsiteY38" fmla="*/ 2173566 h 2664242"/>
              <a:gd name="connsiteX39" fmla="*/ 2794716 w 8152327"/>
              <a:gd name="connsiteY39" fmla="*/ 2572811 h 2664242"/>
              <a:gd name="connsiteX40" fmla="*/ 2820473 w 8152327"/>
              <a:gd name="connsiteY40" fmla="*/ 2250839 h 2664242"/>
              <a:gd name="connsiteX41" fmla="*/ 2884868 w 8152327"/>
              <a:gd name="connsiteY41" fmla="*/ 2431143 h 2664242"/>
              <a:gd name="connsiteX42" fmla="*/ 2923504 w 8152327"/>
              <a:gd name="connsiteY42" fmla="*/ 1465228 h 2664242"/>
              <a:gd name="connsiteX43" fmla="*/ 3013656 w 8152327"/>
              <a:gd name="connsiteY43" fmla="*/ 2173566 h 2664242"/>
              <a:gd name="connsiteX44" fmla="*/ 3116687 w 8152327"/>
              <a:gd name="connsiteY44" fmla="*/ 2006140 h 2664242"/>
              <a:gd name="connsiteX45" fmla="*/ 3168203 w 8152327"/>
              <a:gd name="connsiteY45" fmla="*/ 2302354 h 2664242"/>
              <a:gd name="connsiteX46" fmla="*/ 3245476 w 8152327"/>
              <a:gd name="connsiteY46" fmla="*/ 1915988 h 2664242"/>
              <a:gd name="connsiteX47" fmla="*/ 3296992 w 8152327"/>
              <a:gd name="connsiteY47" fmla="*/ 2186445 h 2664242"/>
              <a:gd name="connsiteX48" fmla="*/ 3387144 w 8152327"/>
              <a:gd name="connsiteY48" fmla="*/ 1722805 h 2664242"/>
              <a:gd name="connsiteX49" fmla="*/ 3490175 w 8152327"/>
              <a:gd name="connsiteY49" fmla="*/ 2044777 h 2664242"/>
              <a:gd name="connsiteX50" fmla="*/ 3528811 w 8152327"/>
              <a:gd name="connsiteY50" fmla="*/ 1194771 h 2664242"/>
              <a:gd name="connsiteX51" fmla="*/ 3606085 w 8152327"/>
              <a:gd name="connsiteY51" fmla="*/ 1555380 h 2664242"/>
              <a:gd name="connsiteX52" fmla="*/ 3657600 w 8152327"/>
              <a:gd name="connsiteY52" fmla="*/ 1091740 h 2664242"/>
              <a:gd name="connsiteX53" fmla="*/ 3760631 w 8152327"/>
              <a:gd name="connsiteY53" fmla="*/ 1864473 h 2664242"/>
              <a:gd name="connsiteX54" fmla="*/ 3850783 w 8152327"/>
              <a:gd name="connsiteY54" fmla="*/ 1800078 h 2664242"/>
              <a:gd name="connsiteX55" fmla="*/ 3953814 w 8152327"/>
              <a:gd name="connsiteY55" fmla="*/ 2237960 h 2664242"/>
              <a:gd name="connsiteX56" fmla="*/ 4018209 w 8152327"/>
              <a:gd name="connsiteY56" fmla="*/ 1658411 h 2664242"/>
              <a:gd name="connsiteX57" fmla="*/ 4108361 w 8152327"/>
              <a:gd name="connsiteY57" fmla="*/ 2019019 h 2664242"/>
              <a:gd name="connsiteX58" fmla="*/ 4159876 w 8152327"/>
              <a:gd name="connsiteY58" fmla="*/ 1362197 h 2664242"/>
              <a:gd name="connsiteX59" fmla="*/ 4237149 w 8152327"/>
              <a:gd name="connsiteY59" fmla="*/ 1465228 h 2664242"/>
              <a:gd name="connsiteX60" fmla="*/ 4262907 w 8152327"/>
              <a:gd name="connsiteY60" fmla="*/ 1207650 h 2664242"/>
              <a:gd name="connsiteX61" fmla="*/ 4327302 w 8152327"/>
              <a:gd name="connsiteY61" fmla="*/ 1336439 h 2664242"/>
              <a:gd name="connsiteX62" fmla="*/ 4365938 w 8152327"/>
              <a:gd name="connsiteY62" fmla="*/ 847042 h 2664242"/>
              <a:gd name="connsiteX63" fmla="*/ 4520485 w 8152327"/>
              <a:gd name="connsiteY63" fmla="*/ 1735684 h 2664242"/>
              <a:gd name="connsiteX64" fmla="*/ 4584879 w 8152327"/>
              <a:gd name="connsiteY64" fmla="*/ 1078861 h 2664242"/>
              <a:gd name="connsiteX65" fmla="*/ 4752304 w 8152327"/>
              <a:gd name="connsiteY65" fmla="*/ 1980383 h 2664242"/>
              <a:gd name="connsiteX66" fmla="*/ 4829578 w 8152327"/>
              <a:gd name="connsiteY66" fmla="*/ 1697047 h 2664242"/>
              <a:gd name="connsiteX67" fmla="*/ 4919730 w 8152327"/>
              <a:gd name="connsiteY67" fmla="*/ 1915988 h 2664242"/>
              <a:gd name="connsiteX68" fmla="*/ 4984124 w 8152327"/>
              <a:gd name="connsiteY68" fmla="*/ 1452349 h 2664242"/>
              <a:gd name="connsiteX69" fmla="*/ 5074276 w 8152327"/>
              <a:gd name="connsiteY69" fmla="*/ 1684169 h 2664242"/>
              <a:gd name="connsiteX70" fmla="*/ 5177307 w 8152327"/>
              <a:gd name="connsiteY70" fmla="*/ 821284 h 2664242"/>
              <a:gd name="connsiteX71" fmla="*/ 5241702 w 8152327"/>
              <a:gd name="connsiteY71" fmla="*/ 1143256 h 2664242"/>
              <a:gd name="connsiteX72" fmla="*/ 5306096 w 8152327"/>
              <a:gd name="connsiteY72" fmla="*/ 692495 h 2664242"/>
              <a:gd name="connsiteX73" fmla="*/ 5396248 w 8152327"/>
              <a:gd name="connsiteY73" fmla="*/ 911436 h 2664242"/>
              <a:gd name="connsiteX74" fmla="*/ 5473521 w 8152327"/>
              <a:gd name="connsiteY74" fmla="*/ 357645 h 2664242"/>
              <a:gd name="connsiteX75" fmla="*/ 5615189 w 8152327"/>
              <a:gd name="connsiteY75" fmla="*/ 1426591 h 2664242"/>
              <a:gd name="connsiteX76" fmla="*/ 5692462 w 8152327"/>
              <a:gd name="connsiteY76" fmla="*/ 1078861 h 2664242"/>
              <a:gd name="connsiteX77" fmla="*/ 5808372 w 8152327"/>
              <a:gd name="connsiteY77" fmla="*/ 1490985 h 2664242"/>
              <a:gd name="connsiteX78" fmla="*/ 5898524 w 8152327"/>
              <a:gd name="connsiteY78" fmla="*/ 937194 h 2664242"/>
              <a:gd name="connsiteX79" fmla="*/ 6091707 w 8152327"/>
              <a:gd name="connsiteY79" fmla="*/ 1993261 h 2664242"/>
              <a:gd name="connsiteX80" fmla="*/ 6168980 w 8152327"/>
              <a:gd name="connsiteY80" fmla="*/ 808405 h 2664242"/>
              <a:gd name="connsiteX81" fmla="*/ 6297769 w 8152327"/>
              <a:gd name="connsiteY81" fmla="*/ 1349318 h 2664242"/>
              <a:gd name="connsiteX82" fmla="*/ 6362164 w 8152327"/>
              <a:gd name="connsiteY82" fmla="*/ 1027346 h 2664242"/>
              <a:gd name="connsiteX83" fmla="*/ 6452316 w 8152327"/>
              <a:gd name="connsiteY83" fmla="*/ 1323560 h 2664242"/>
              <a:gd name="connsiteX84" fmla="*/ 6503831 w 8152327"/>
              <a:gd name="connsiteY84" fmla="*/ 911436 h 2664242"/>
              <a:gd name="connsiteX85" fmla="*/ 6606862 w 8152327"/>
              <a:gd name="connsiteY85" fmla="*/ 1117498 h 2664242"/>
              <a:gd name="connsiteX86" fmla="*/ 6658378 w 8152327"/>
              <a:gd name="connsiteY86" fmla="*/ 473554 h 2664242"/>
              <a:gd name="connsiteX87" fmla="*/ 6748530 w 8152327"/>
              <a:gd name="connsiteY87" fmla="*/ 950073 h 2664242"/>
              <a:gd name="connsiteX88" fmla="*/ 6800045 w 8152327"/>
              <a:gd name="connsiteY88" fmla="*/ 267492 h 2664242"/>
              <a:gd name="connsiteX89" fmla="*/ 7018986 w 8152327"/>
              <a:gd name="connsiteY89" fmla="*/ 1774321 h 2664242"/>
              <a:gd name="connsiteX90" fmla="*/ 7096259 w 8152327"/>
              <a:gd name="connsiteY90" fmla="*/ 1053104 h 2664242"/>
              <a:gd name="connsiteX91" fmla="*/ 7186411 w 8152327"/>
              <a:gd name="connsiteY91" fmla="*/ 1169014 h 2664242"/>
              <a:gd name="connsiteX92" fmla="*/ 7250806 w 8152327"/>
              <a:gd name="connsiteY92" fmla="*/ 756890 h 2664242"/>
              <a:gd name="connsiteX93" fmla="*/ 7405352 w 8152327"/>
              <a:gd name="connsiteY93" fmla="*/ 2031898 h 2664242"/>
              <a:gd name="connsiteX94" fmla="*/ 7495504 w 8152327"/>
              <a:gd name="connsiteY94" fmla="*/ 911436 h 2664242"/>
              <a:gd name="connsiteX95" fmla="*/ 7547020 w 8152327"/>
              <a:gd name="connsiteY95" fmla="*/ 190219 h 2664242"/>
              <a:gd name="connsiteX96" fmla="*/ 7637172 w 8152327"/>
              <a:gd name="connsiteY96" fmla="*/ 383402 h 2664242"/>
              <a:gd name="connsiteX97" fmla="*/ 7701566 w 8152327"/>
              <a:gd name="connsiteY97" fmla="*/ 9915 h 2664242"/>
              <a:gd name="connsiteX98" fmla="*/ 7843234 w 8152327"/>
              <a:gd name="connsiteY98" fmla="*/ 859921 h 2664242"/>
              <a:gd name="connsiteX99" fmla="*/ 7920507 w 8152327"/>
              <a:gd name="connsiteY99" fmla="*/ 306129 h 2664242"/>
              <a:gd name="connsiteX100" fmla="*/ 8075054 w 8152327"/>
              <a:gd name="connsiteY100" fmla="*/ 1040225 h 2664242"/>
              <a:gd name="connsiteX101" fmla="*/ 8152327 w 8152327"/>
              <a:gd name="connsiteY101" fmla="*/ 692495 h 2664242"/>
              <a:gd name="connsiteX0" fmla="*/ 0 w 8152327"/>
              <a:gd name="connsiteY0" fmla="*/ 2418264 h 2792408"/>
              <a:gd name="connsiteX1" fmla="*/ 103031 w 8152327"/>
              <a:gd name="connsiteY1" fmla="*/ 2315233 h 2792408"/>
              <a:gd name="connsiteX2" fmla="*/ 154547 w 8152327"/>
              <a:gd name="connsiteY2" fmla="*/ 2405385 h 2792408"/>
              <a:gd name="connsiteX3" fmla="*/ 231820 w 8152327"/>
              <a:gd name="connsiteY3" fmla="*/ 2791751 h 2792408"/>
              <a:gd name="connsiteX4" fmla="*/ 347730 w 8152327"/>
              <a:gd name="connsiteY4" fmla="*/ 2302354 h 2792408"/>
              <a:gd name="connsiteX5" fmla="*/ 412124 w 8152327"/>
              <a:gd name="connsiteY5" fmla="*/ 2405385 h 2792408"/>
              <a:gd name="connsiteX6" fmla="*/ 489397 w 8152327"/>
              <a:gd name="connsiteY6" fmla="*/ 2289476 h 2792408"/>
              <a:gd name="connsiteX7" fmla="*/ 553792 w 8152327"/>
              <a:gd name="connsiteY7" fmla="*/ 2418264 h 2792408"/>
              <a:gd name="connsiteX8" fmla="*/ 605307 w 8152327"/>
              <a:gd name="connsiteY8" fmla="*/ 2534174 h 2792408"/>
              <a:gd name="connsiteX9" fmla="*/ 656823 w 8152327"/>
              <a:gd name="connsiteY9" fmla="*/ 2534174 h 2792408"/>
              <a:gd name="connsiteX10" fmla="*/ 708338 w 8152327"/>
              <a:gd name="connsiteY10" fmla="*/ 2418264 h 2792408"/>
              <a:gd name="connsiteX11" fmla="*/ 785611 w 8152327"/>
              <a:gd name="connsiteY11" fmla="*/ 2559932 h 2792408"/>
              <a:gd name="connsiteX12" fmla="*/ 850006 w 8152327"/>
              <a:gd name="connsiteY12" fmla="*/ 2173566 h 2792408"/>
              <a:gd name="connsiteX13" fmla="*/ 940158 w 8152327"/>
              <a:gd name="connsiteY13" fmla="*/ 2405385 h 2792408"/>
              <a:gd name="connsiteX14" fmla="*/ 978795 w 8152327"/>
              <a:gd name="connsiteY14" fmla="*/ 2534174 h 2792408"/>
              <a:gd name="connsiteX15" fmla="*/ 1043189 w 8152327"/>
              <a:gd name="connsiteY15" fmla="*/ 2212202 h 2792408"/>
              <a:gd name="connsiteX16" fmla="*/ 1094704 w 8152327"/>
              <a:gd name="connsiteY16" fmla="*/ 1967504 h 2792408"/>
              <a:gd name="connsiteX17" fmla="*/ 1171978 w 8152327"/>
              <a:gd name="connsiteY17" fmla="*/ 2276597 h 2792408"/>
              <a:gd name="connsiteX18" fmla="*/ 1210614 w 8152327"/>
              <a:gd name="connsiteY18" fmla="*/ 2122050 h 2792408"/>
              <a:gd name="connsiteX19" fmla="*/ 1313645 w 8152327"/>
              <a:gd name="connsiteY19" fmla="*/ 2662963 h 2792408"/>
              <a:gd name="connsiteX20" fmla="*/ 1365161 w 8152327"/>
              <a:gd name="connsiteY20" fmla="*/ 2276597 h 2792408"/>
              <a:gd name="connsiteX21" fmla="*/ 1442434 w 8152327"/>
              <a:gd name="connsiteY21" fmla="*/ 2418264 h 2792408"/>
              <a:gd name="connsiteX22" fmla="*/ 1468192 w 8152327"/>
              <a:gd name="connsiteY22" fmla="*/ 2109171 h 2792408"/>
              <a:gd name="connsiteX23" fmla="*/ 1596980 w 8152327"/>
              <a:gd name="connsiteY23" fmla="*/ 2122050 h 2792408"/>
              <a:gd name="connsiteX24" fmla="*/ 1687133 w 8152327"/>
              <a:gd name="connsiteY24" fmla="*/ 2482659 h 2792408"/>
              <a:gd name="connsiteX25" fmla="*/ 1738648 w 8152327"/>
              <a:gd name="connsiteY25" fmla="*/ 2315233 h 2792408"/>
              <a:gd name="connsiteX26" fmla="*/ 1815921 w 8152327"/>
              <a:gd name="connsiteY26" fmla="*/ 2469780 h 2792408"/>
              <a:gd name="connsiteX27" fmla="*/ 1893195 w 8152327"/>
              <a:gd name="connsiteY27" fmla="*/ 2237960 h 2792408"/>
              <a:gd name="connsiteX28" fmla="*/ 1957589 w 8152327"/>
              <a:gd name="connsiteY28" fmla="*/ 2482659 h 2792408"/>
              <a:gd name="connsiteX29" fmla="*/ 2021983 w 8152327"/>
              <a:gd name="connsiteY29" fmla="*/ 2083414 h 2792408"/>
              <a:gd name="connsiteX30" fmla="*/ 2099256 w 8152327"/>
              <a:gd name="connsiteY30" fmla="*/ 2289476 h 2792408"/>
              <a:gd name="connsiteX31" fmla="*/ 2189409 w 8152327"/>
              <a:gd name="connsiteY31" fmla="*/ 1761442 h 2792408"/>
              <a:gd name="connsiteX32" fmla="*/ 2292440 w 8152327"/>
              <a:gd name="connsiteY32" fmla="*/ 2315233 h 2792408"/>
              <a:gd name="connsiteX33" fmla="*/ 2369713 w 8152327"/>
              <a:gd name="connsiteY33" fmla="*/ 2199323 h 2792408"/>
              <a:gd name="connsiteX34" fmla="*/ 2446986 w 8152327"/>
              <a:gd name="connsiteY34" fmla="*/ 2482659 h 2792408"/>
              <a:gd name="connsiteX35" fmla="*/ 2511380 w 8152327"/>
              <a:gd name="connsiteY35" fmla="*/ 2031898 h 2792408"/>
              <a:gd name="connsiteX36" fmla="*/ 2575775 w 8152327"/>
              <a:gd name="connsiteY36" fmla="*/ 2160687 h 2792408"/>
              <a:gd name="connsiteX37" fmla="*/ 2627290 w 8152327"/>
              <a:gd name="connsiteY37" fmla="*/ 1632653 h 2792408"/>
              <a:gd name="connsiteX38" fmla="*/ 2704564 w 8152327"/>
              <a:gd name="connsiteY38" fmla="*/ 2173566 h 2792408"/>
              <a:gd name="connsiteX39" fmla="*/ 2794716 w 8152327"/>
              <a:gd name="connsiteY39" fmla="*/ 2572811 h 2792408"/>
              <a:gd name="connsiteX40" fmla="*/ 2820473 w 8152327"/>
              <a:gd name="connsiteY40" fmla="*/ 2250839 h 2792408"/>
              <a:gd name="connsiteX41" fmla="*/ 2884868 w 8152327"/>
              <a:gd name="connsiteY41" fmla="*/ 2431143 h 2792408"/>
              <a:gd name="connsiteX42" fmla="*/ 2923504 w 8152327"/>
              <a:gd name="connsiteY42" fmla="*/ 1465228 h 2792408"/>
              <a:gd name="connsiteX43" fmla="*/ 3013656 w 8152327"/>
              <a:gd name="connsiteY43" fmla="*/ 2173566 h 2792408"/>
              <a:gd name="connsiteX44" fmla="*/ 3116687 w 8152327"/>
              <a:gd name="connsiteY44" fmla="*/ 2006140 h 2792408"/>
              <a:gd name="connsiteX45" fmla="*/ 3168203 w 8152327"/>
              <a:gd name="connsiteY45" fmla="*/ 2302354 h 2792408"/>
              <a:gd name="connsiteX46" fmla="*/ 3245476 w 8152327"/>
              <a:gd name="connsiteY46" fmla="*/ 1915988 h 2792408"/>
              <a:gd name="connsiteX47" fmla="*/ 3296992 w 8152327"/>
              <a:gd name="connsiteY47" fmla="*/ 2186445 h 2792408"/>
              <a:gd name="connsiteX48" fmla="*/ 3387144 w 8152327"/>
              <a:gd name="connsiteY48" fmla="*/ 1722805 h 2792408"/>
              <a:gd name="connsiteX49" fmla="*/ 3490175 w 8152327"/>
              <a:gd name="connsiteY49" fmla="*/ 2044777 h 2792408"/>
              <a:gd name="connsiteX50" fmla="*/ 3528811 w 8152327"/>
              <a:gd name="connsiteY50" fmla="*/ 1194771 h 2792408"/>
              <a:gd name="connsiteX51" fmla="*/ 3606085 w 8152327"/>
              <a:gd name="connsiteY51" fmla="*/ 1555380 h 2792408"/>
              <a:gd name="connsiteX52" fmla="*/ 3657600 w 8152327"/>
              <a:gd name="connsiteY52" fmla="*/ 1091740 h 2792408"/>
              <a:gd name="connsiteX53" fmla="*/ 3760631 w 8152327"/>
              <a:gd name="connsiteY53" fmla="*/ 1864473 h 2792408"/>
              <a:gd name="connsiteX54" fmla="*/ 3850783 w 8152327"/>
              <a:gd name="connsiteY54" fmla="*/ 1800078 h 2792408"/>
              <a:gd name="connsiteX55" fmla="*/ 3953814 w 8152327"/>
              <a:gd name="connsiteY55" fmla="*/ 2237960 h 2792408"/>
              <a:gd name="connsiteX56" fmla="*/ 4018209 w 8152327"/>
              <a:gd name="connsiteY56" fmla="*/ 1658411 h 2792408"/>
              <a:gd name="connsiteX57" fmla="*/ 4108361 w 8152327"/>
              <a:gd name="connsiteY57" fmla="*/ 2019019 h 2792408"/>
              <a:gd name="connsiteX58" fmla="*/ 4159876 w 8152327"/>
              <a:gd name="connsiteY58" fmla="*/ 1362197 h 2792408"/>
              <a:gd name="connsiteX59" fmla="*/ 4237149 w 8152327"/>
              <a:gd name="connsiteY59" fmla="*/ 1465228 h 2792408"/>
              <a:gd name="connsiteX60" fmla="*/ 4262907 w 8152327"/>
              <a:gd name="connsiteY60" fmla="*/ 1207650 h 2792408"/>
              <a:gd name="connsiteX61" fmla="*/ 4327302 w 8152327"/>
              <a:gd name="connsiteY61" fmla="*/ 1336439 h 2792408"/>
              <a:gd name="connsiteX62" fmla="*/ 4365938 w 8152327"/>
              <a:gd name="connsiteY62" fmla="*/ 847042 h 2792408"/>
              <a:gd name="connsiteX63" fmla="*/ 4520485 w 8152327"/>
              <a:gd name="connsiteY63" fmla="*/ 1735684 h 2792408"/>
              <a:gd name="connsiteX64" fmla="*/ 4584879 w 8152327"/>
              <a:gd name="connsiteY64" fmla="*/ 1078861 h 2792408"/>
              <a:gd name="connsiteX65" fmla="*/ 4752304 w 8152327"/>
              <a:gd name="connsiteY65" fmla="*/ 1980383 h 2792408"/>
              <a:gd name="connsiteX66" fmla="*/ 4829578 w 8152327"/>
              <a:gd name="connsiteY66" fmla="*/ 1697047 h 2792408"/>
              <a:gd name="connsiteX67" fmla="*/ 4919730 w 8152327"/>
              <a:gd name="connsiteY67" fmla="*/ 1915988 h 2792408"/>
              <a:gd name="connsiteX68" fmla="*/ 4984124 w 8152327"/>
              <a:gd name="connsiteY68" fmla="*/ 1452349 h 2792408"/>
              <a:gd name="connsiteX69" fmla="*/ 5074276 w 8152327"/>
              <a:gd name="connsiteY69" fmla="*/ 1684169 h 2792408"/>
              <a:gd name="connsiteX70" fmla="*/ 5177307 w 8152327"/>
              <a:gd name="connsiteY70" fmla="*/ 821284 h 2792408"/>
              <a:gd name="connsiteX71" fmla="*/ 5241702 w 8152327"/>
              <a:gd name="connsiteY71" fmla="*/ 1143256 h 2792408"/>
              <a:gd name="connsiteX72" fmla="*/ 5306096 w 8152327"/>
              <a:gd name="connsiteY72" fmla="*/ 692495 h 2792408"/>
              <a:gd name="connsiteX73" fmla="*/ 5396248 w 8152327"/>
              <a:gd name="connsiteY73" fmla="*/ 911436 h 2792408"/>
              <a:gd name="connsiteX74" fmla="*/ 5473521 w 8152327"/>
              <a:gd name="connsiteY74" fmla="*/ 357645 h 2792408"/>
              <a:gd name="connsiteX75" fmla="*/ 5615189 w 8152327"/>
              <a:gd name="connsiteY75" fmla="*/ 1426591 h 2792408"/>
              <a:gd name="connsiteX76" fmla="*/ 5692462 w 8152327"/>
              <a:gd name="connsiteY76" fmla="*/ 1078861 h 2792408"/>
              <a:gd name="connsiteX77" fmla="*/ 5808372 w 8152327"/>
              <a:gd name="connsiteY77" fmla="*/ 1490985 h 2792408"/>
              <a:gd name="connsiteX78" fmla="*/ 5898524 w 8152327"/>
              <a:gd name="connsiteY78" fmla="*/ 937194 h 2792408"/>
              <a:gd name="connsiteX79" fmla="*/ 6091707 w 8152327"/>
              <a:gd name="connsiteY79" fmla="*/ 1993261 h 2792408"/>
              <a:gd name="connsiteX80" fmla="*/ 6168980 w 8152327"/>
              <a:gd name="connsiteY80" fmla="*/ 808405 h 2792408"/>
              <a:gd name="connsiteX81" fmla="*/ 6297769 w 8152327"/>
              <a:gd name="connsiteY81" fmla="*/ 1349318 h 2792408"/>
              <a:gd name="connsiteX82" fmla="*/ 6362164 w 8152327"/>
              <a:gd name="connsiteY82" fmla="*/ 1027346 h 2792408"/>
              <a:gd name="connsiteX83" fmla="*/ 6452316 w 8152327"/>
              <a:gd name="connsiteY83" fmla="*/ 1323560 h 2792408"/>
              <a:gd name="connsiteX84" fmla="*/ 6503831 w 8152327"/>
              <a:gd name="connsiteY84" fmla="*/ 911436 h 2792408"/>
              <a:gd name="connsiteX85" fmla="*/ 6606862 w 8152327"/>
              <a:gd name="connsiteY85" fmla="*/ 1117498 h 2792408"/>
              <a:gd name="connsiteX86" fmla="*/ 6658378 w 8152327"/>
              <a:gd name="connsiteY86" fmla="*/ 473554 h 2792408"/>
              <a:gd name="connsiteX87" fmla="*/ 6748530 w 8152327"/>
              <a:gd name="connsiteY87" fmla="*/ 950073 h 2792408"/>
              <a:gd name="connsiteX88" fmla="*/ 6800045 w 8152327"/>
              <a:gd name="connsiteY88" fmla="*/ 267492 h 2792408"/>
              <a:gd name="connsiteX89" fmla="*/ 7018986 w 8152327"/>
              <a:gd name="connsiteY89" fmla="*/ 1774321 h 2792408"/>
              <a:gd name="connsiteX90" fmla="*/ 7096259 w 8152327"/>
              <a:gd name="connsiteY90" fmla="*/ 1053104 h 2792408"/>
              <a:gd name="connsiteX91" fmla="*/ 7186411 w 8152327"/>
              <a:gd name="connsiteY91" fmla="*/ 1169014 h 2792408"/>
              <a:gd name="connsiteX92" fmla="*/ 7250806 w 8152327"/>
              <a:gd name="connsiteY92" fmla="*/ 756890 h 2792408"/>
              <a:gd name="connsiteX93" fmla="*/ 7405352 w 8152327"/>
              <a:gd name="connsiteY93" fmla="*/ 2031898 h 2792408"/>
              <a:gd name="connsiteX94" fmla="*/ 7495504 w 8152327"/>
              <a:gd name="connsiteY94" fmla="*/ 911436 h 2792408"/>
              <a:gd name="connsiteX95" fmla="*/ 7547020 w 8152327"/>
              <a:gd name="connsiteY95" fmla="*/ 190219 h 2792408"/>
              <a:gd name="connsiteX96" fmla="*/ 7637172 w 8152327"/>
              <a:gd name="connsiteY96" fmla="*/ 383402 h 2792408"/>
              <a:gd name="connsiteX97" fmla="*/ 7701566 w 8152327"/>
              <a:gd name="connsiteY97" fmla="*/ 9915 h 2792408"/>
              <a:gd name="connsiteX98" fmla="*/ 7843234 w 8152327"/>
              <a:gd name="connsiteY98" fmla="*/ 859921 h 2792408"/>
              <a:gd name="connsiteX99" fmla="*/ 7920507 w 8152327"/>
              <a:gd name="connsiteY99" fmla="*/ 306129 h 2792408"/>
              <a:gd name="connsiteX100" fmla="*/ 8075054 w 8152327"/>
              <a:gd name="connsiteY100" fmla="*/ 1040225 h 2792408"/>
              <a:gd name="connsiteX101" fmla="*/ 8152327 w 8152327"/>
              <a:gd name="connsiteY101" fmla="*/ 692495 h 2792408"/>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53417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468192 w 8152327"/>
              <a:gd name="connsiteY22" fmla="*/ 2109171 h 2792472"/>
              <a:gd name="connsiteX23" fmla="*/ 1596980 w 8152327"/>
              <a:gd name="connsiteY23" fmla="*/ 2122050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468192 w 8152327"/>
              <a:gd name="connsiteY22" fmla="*/ 2109171 h 2792472"/>
              <a:gd name="connsiteX23" fmla="*/ 1596980 w 8152327"/>
              <a:gd name="connsiteY23" fmla="*/ 2122050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468192 w 8152327"/>
              <a:gd name="connsiteY22" fmla="*/ 2109171 h 2792472"/>
              <a:gd name="connsiteX23" fmla="*/ 1596980 w 8152327"/>
              <a:gd name="connsiteY23" fmla="*/ 1928867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596980 w 8152327"/>
              <a:gd name="connsiteY23" fmla="*/ 1928867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173566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89476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93195 w 8152327"/>
              <a:gd name="connsiteY27" fmla="*/ 2237960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469780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611448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28811 w 8152327"/>
              <a:gd name="connsiteY50" fmla="*/ 1194771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611448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606085 w 8152327"/>
              <a:gd name="connsiteY50" fmla="*/ 1555380 h 2792472"/>
              <a:gd name="connsiteX51" fmla="*/ 3657600 w 8152327"/>
              <a:gd name="connsiteY51" fmla="*/ 1091740 h 2792472"/>
              <a:gd name="connsiteX52" fmla="*/ 3760631 w 8152327"/>
              <a:gd name="connsiteY52" fmla="*/ 1864473 h 2792472"/>
              <a:gd name="connsiteX53" fmla="*/ 3850783 w 8152327"/>
              <a:gd name="connsiteY53" fmla="*/ 1800078 h 2792472"/>
              <a:gd name="connsiteX54" fmla="*/ 3953814 w 8152327"/>
              <a:gd name="connsiteY54" fmla="*/ 2237960 h 2792472"/>
              <a:gd name="connsiteX55" fmla="*/ 4018209 w 8152327"/>
              <a:gd name="connsiteY55" fmla="*/ 1658411 h 2792472"/>
              <a:gd name="connsiteX56" fmla="*/ 4108361 w 8152327"/>
              <a:gd name="connsiteY56" fmla="*/ 2019019 h 2792472"/>
              <a:gd name="connsiteX57" fmla="*/ 4159876 w 8152327"/>
              <a:gd name="connsiteY57" fmla="*/ 1362197 h 2792472"/>
              <a:gd name="connsiteX58" fmla="*/ 4237149 w 8152327"/>
              <a:gd name="connsiteY58" fmla="*/ 1465228 h 2792472"/>
              <a:gd name="connsiteX59" fmla="*/ 4262907 w 8152327"/>
              <a:gd name="connsiteY59" fmla="*/ 1207650 h 2792472"/>
              <a:gd name="connsiteX60" fmla="*/ 4327302 w 8152327"/>
              <a:gd name="connsiteY60" fmla="*/ 1336439 h 2792472"/>
              <a:gd name="connsiteX61" fmla="*/ 4365938 w 8152327"/>
              <a:gd name="connsiteY61" fmla="*/ 847042 h 2792472"/>
              <a:gd name="connsiteX62" fmla="*/ 4520485 w 8152327"/>
              <a:gd name="connsiteY62" fmla="*/ 1735684 h 2792472"/>
              <a:gd name="connsiteX63" fmla="*/ 4584879 w 8152327"/>
              <a:gd name="connsiteY63" fmla="*/ 1078861 h 2792472"/>
              <a:gd name="connsiteX64" fmla="*/ 4752304 w 8152327"/>
              <a:gd name="connsiteY64" fmla="*/ 1980383 h 2792472"/>
              <a:gd name="connsiteX65" fmla="*/ 4829578 w 8152327"/>
              <a:gd name="connsiteY65" fmla="*/ 1697047 h 2792472"/>
              <a:gd name="connsiteX66" fmla="*/ 4919730 w 8152327"/>
              <a:gd name="connsiteY66" fmla="*/ 1915988 h 2792472"/>
              <a:gd name="connsiteX67" fmla="*/ 4984124 w 8152327"/>
              <a:gd name="connsiteY67" fmla="*/ 1452349 h 2792472"/>
              <a:gd name="connsiteX68" fmla="*/ 5074276 w 8152327"/>
              <a:gd name="connsiteY68" fmla="*/ 1684169 h 2792472"/>
              <a:gd name="connsiteX69" fmla="*/ 5177307 w 8152327"/>
              <a:gd name="connsiteY69" fmla="*/ 821284 h 2792472"/>
              <a:gd name="connsiteX70" fmla="*/ 5241702 w 8152327"/>
              <a:gd name="connsiteY70" fmla="*/ 1143256 h 2792472"/>
              <a:gd name="connsiteX71" fmla="*/ 5306096 w 8152327"/>
              <a:gd name="connsiteY71" fmla="*/ 692495 h 2792472"/>
              <a:gd name="connsiteX72" fmla="*/ 5396248 w 8152327"/>
              <a:gd name="connsiteY72" fmla="*/ 911436 h 2792472"/>
              <a:gd name="connsiteX73" fmla="*/ 5473521 w 8152327"/>
              <a:gd name="connsiteY73" fmla="*/ 357645 h 2792472"/>
              <a:gd name="connsiteX74" fmla="*/ 5615189 w 8152327"/>
              <a:gd name="connsiteY74" fmla="*/ 1426591 h 2792472"/>
              <a:gd name="connsiteX75" fmla="*/ 5692462 w 8152327"/>
              <a:gd name="connsiteY75" fmla="*/ 1078861 h 2792472"/>
              <a:gd name="connsiteX76" fmla="*/ 5808372 w 8152327"/>
              <a:gd name="connsiteY76" fmla="*/ 1490985 h 2792472"/>
              <a:gd name="connsiteX77" fmla="*/ 5898524 w 8152327"/>
              <a:gd name="connsiteY77" fmla="*/ 937194 h 2792472"/>
              <a:gd name="connsiteX78" fmla="*/ 6091707 w 8152327"/>
              <a:gd name="connsiteY78" fmla="*/ 1993261 h 2792472"/>
              <a:gd name="connsiteX79" fmla="*/ 6168980 w 8152327"/>
              <a:gd name="connsiteY79" fmla="*/ 808405 h 2792472"/>
              <a:gd name="connsiteX80" fmla="*/ 6297769 w 8152327"/>
              <a:gd name="connsiteY80" fmla="*/ 1349318 h 2792472"/>
              <a:gd name="connsiteX81" fmla="*/ 6362164 w 8152327"/>
              <a:gd name="connsiteY81" fmla="*/ 1027346 h 2792472"/>
              <a:gd name="connsiteX82" fmla="*/ 6452316 w 8152327"/>
              <a:gd name="connsiteY82" fmla="*/ 1323560 h 2792472"/>
              <a:gd name="connsiteX83" fmla="*/ 6503831 w 8152327"/>
              <a:gd name="connsiteY83" fmla="*/ 911436 h 2792472"/>
              <a:gd name="connsiteX84" fmla="*/ 6606862 w 8152327"/>
              <a:gd name="connsiteY84" fmla="*/ 1117498 h 2792472"/>
              <a:gd name="connsiteX85" fmla="*/ 6658378 w 8152327"/>
              <a:gd name="connsiteY85" fmla="*/ 473554 h 2792472"/>
              <a:gd name="connsiteX86" fmla="*/ 6748530 w 8152327"/>
              <a:gd name="connsiteY86" fmla="*/ 950073 h 2792472"/>
              <a:gd name="connsiteX87" fmla="*/ 6800045 w 8152327"/>
              <a:gd name="connsiteY87" fmla="*/ 267492 h 2792472"/>
              <a:gd name="connsiteX88" fmla="*/ 7018986 w 8152327"/>
              <a:gd name="connsiteY88" fmla="*/ 1774321 h 2792472"/>
              <a:gd name="connsiteX89" fmla="*/ 7096259 w 8152327"/>
              <a:gd name="connsiteY89" fmla="*/ 1053104 h 2792472"/>
              <a:gd name="connsiteX90" fmla="*/ 7186411 w 8152327"/>
              <a:gd name="connsiteY90" fmla="*/ 1169014 h 2792472"/>
              <a:gd name="connsiteX91" fmla="*/ 7250806 w 8152327"/>
              <a:gd name="connsiteY91" fmla="*/ 756890 h 2792472"/>
              <a:gd name="connsiteX92" fmla="*/ 7405352 w 8152327"/>
              <a:gd name="connsiteY92" fmla="*/ 2031898 h 2792472"/>
              <a:gd name="connsiteX93" fmla="*/ 7495504 w 8152327"/>
              <a:gd name="connsiteY93" fmla="*/ 911436 h 2792472"/>
              <a:gd name="connsiteX94" fmla="*/ 7547020 w 8152327"/>
              <a:gd name="connsiteY94" fmla="*/ 190219 h 2792472"/>
              <a:gd name="connsiteX95" fmla="*/ 7637172 w 8152327"/>
              <a:gd name="connsiteY95" fmla="*/ 383402 h 2792472"/>
              <a:gd name="connsiteX96" fmla="*/ 7701566 w 8152327"/>
              <a:gd name="connsiteY96" fmla="*/ 9915 h 2792472"/>
              <a:gd name="connsiteX97" fmla="*/ 7843234 w 8152327"/>
              <a:gd name="connsiteY97" fmla="*/ 859921 h 2792472"/>
              <a:gd name="connsiteX98" fmla="*/ 7920507 w 8152327"/>
              <a:gd name="connsiteY98" fmla="*/ 306129 h 2792472"/>
              <a:gd name="connsiteX99" fmla="*/ 8075054 w 8152327"/>
              <a:gd name="connsiteY99" fmla="*/ 1040225 h 2792472"/>
              <a:gd name="connsiteX100" fmla="*/ 8152327 w 8152327"/>
              <a:gd name="connsiteY100" fmla="*/ 692495 h 2792472"/>
              <a:gd name="connsiteX0" fmla="*/ 0 w 8152327"/>
              <a:gd name="connsiteY0" fmla="*/ 2418264 h 2792472"/>
              <a:gd name="connsiteX1" fmla="*/ 90153 w 8152327"/>
              <a:gd name="connsiteY1" fmla="*/ 2134929 h 2792472"/>
              <a:gd name="connsiteX2" fmla="*/ 154547 w 8152327"/>
              <a:gd name="connsiteY2" fmla="*/ 2405385 h 2792472"/>
              <a:gd name="connsiteX3" fmla="*/ 231820 w 8152327"/>
              <a:gd name="connsiteY3" fmla="*/ 2791751 h 2792472"/>
              <a:gd name="connsiteX4" fmla="*/ 347730 w 8152327"/>
              <a:gd name="connsiteY4" fmla="*/ 2302354 h 2792472"/>
              <a:gd name="connsiteX5" fmla="*/ 412124 w 8152327"/>
              <a:gd name="connsiteY5" fmla="*/ 2405385 h 2792472"/>
              <a:gd name="connsiteX6" fmla="*/ 489397 w 8152327"/>
              <a:gd name="connsiteY6" fmla="*/ 2237960 h 2792472"/>
              <a:gd name="connsiteX7" fmla="*/ 553792 w 8152327"/>
              <a:gd name="connsiteY7" fmla="*/ 2418264 h 2792472"/>
              <a:gd name="connsiteX8" fmla="*/ 605307 w 8152327"/>
              <a:gd name="connsiteY8" fmla="*/ 2534174 h 2792472"/>
              <a:gd name="connsiteX9" fmla="*/ 656823 w 8152327"/>
              <a:gd name="connsiteY9" fmla="*/ 2650084 h 2792472"/>
              <a:gd name="connsiteX10" fmla="*/ 708338 w 8152327"/>
              <a:gd name="connsiteY10" fmla="*/ 2418264 h 2792472"/>
              <a:gd name="connsiteX11" fmla="*/ 785611 w 8152327"/>
              <a:gd name="connsiteY11" fmla="*/ 2559932 h 2792472"/>
              <a:gd name="connsiteX12" fmla="*/ 850006 w 8152327"/>
              <a:gd name="connsiteY12" fmla="*/ 2006140 h 2792472"/>
              <a:gd name="connsiteX13" fmla="*/ 940158 w 8152327"/>
              <a:gd name="connsiteY13" fmla="*/ 2405385 h 2792472"/>
              <a:gd name="connsiteX14" fmla="*/ 978795 w 8152327"/>
              <a:gd name="connsiteY14" fmla="*/ 2534174 h 2792472"/>
              <a:gd name="connsiteX15" fmla="*/ 1043189 w 8152327"/>
              <a:gd name="connsiteY15" fmla="*/ 2212202 h 2792472"/>
              <a:gd name="connsiteX16" fmla="*/ 1094704 w 8152327"/>
              <a:gd name="connsiteY16" fmla="*/ 1967504 h 2792472"/>
              <a:gd name="connsiteX17" fmla="*/ 1171978 w 8152327"/>
              <a:gd name="connsiteY17" fmla="*/ 2276597 h 2792472"/>
              <a:gd name="connsiteX18" fmla="*/ 1210614 w 8152327"/>
              <a:gd name="connsiteY18" fmla="*/ 2122050 h 2792472"/>
              <a:gd name="connsiteX19" fmla="*/ 1313645 w 8152327"/>
              <a:gd name="connsiteY19" fmla="*/ 2662963 h 2792472"/>
              <a:gd name="connsiteX20" fmla="*/ 1365161 w 8152327"/>
              <a:gd name="connsiteY20" fmla="*/ 2276597 h 2792472"/>
              <a:gd name="connsiteX21" fmla="*/ 1442434 w 8152327"/>
              <a:gd name="connsiteY21" fmla="*/ 2418264 h 2792472"/>
              <a:gd name="connsiteX22" fmla="*/ 1519707 w 8152327"/>
              <a:gd name="connsiteY22" fmla="*/ 2134928 h 2792472"/>
              <a:gd name="connsiteX23" fmla="*/ 1610076 w 8152327"/>
              <a:gd name="connsiteY23" fmla="*/ 1684168 h 2792472"/>
              <a:gd name="connsiteX24" fmla="*/ 1687133 w 8152327"/>
              <a:gd name="connsiteY24" fmla="*/ 2482659 h 2792472"/>
              <a:gd name="connsiteX25" fmla="*/ 1738648 w 8152327"/>
              <a:gd name="connsiteY25" fmla="*/ 2315233 h 2792472"/>
              <a:gd name="connsiteX26" fmla="*/ 1815921 w 8152327"/>
              <a:gd name="connsiteY26" fmla="*/ 2611448 h 2792472"/>
              <a:gd name="connsiteX27" fmla="*/ 1853906 w 8152327"/>
              <a:gd name="connsiteY27" fmla="*/ 1954625 h 2792472"/>
              <a:gd name="connsiteX28" fmla="*/ 1957589 w 8152327"/>
              <a:gd name="connsiteY28" fmla="*/ 2482659 h 2792472"/>
              <a:gd name="connsiteX29" fmla="*/ 2021983 w 8152327"/>
              <a:gd name="connsiteY29" fmla="*/ 2083414 h 2792472"/>
              <a:gd name="connsiteX30" fmla="*/ 2099256 w 8152327"/>
              <a:gd name="connsiteY30" fmla="*/ 2289476 h 2792472"/>
              <a:gd name="connsiteX31" fmla="*/ 2189409 w 8152327"/>
              <a:gd name="connsiteY31" fmla="*/ 1761442 h 2792472"/>
              <a:gd name="connsiteX32" fmla="*/ 2292440 w 8152327"/>
              <a:gd name="connsiteY32" fmla="*/ 2315233 h 2792472"/>
              <a:gd name="connsiteX33" fmla="*/ 2369713 w 8152327"/>
              <a:gd name="connsiteY33" fmla="*/ 2199323 h 2792472"/>
              <a:gd name="connsiteX34" fmla="*/ 2446986 w 8152327"/>
              <a:gd name="connsiteY34" fmla="*/ 2482659 h 2792472"/>
              <a:gd name="connsiteX35" fmla="*/ 2511380 w 8152327"/>
              <a:gd name="connsiteY35" fmla="*/ 2031898 h 2792472"/>
              <a:gd name="connsiteX36" fmla="*/ 2575775 w 8152327"/>
              <a:gd name="connsiteY36" fmla="*/ 2160687 h 2792472"/>
              <a:gd name="connsiteX37" fmla="*/ 2627290 w 8152327"/>
              <a:gd name="connsiteY37" fmla="*/ 1632653 h 2792472"/>
              <a:gd name="connsiteX38" fmla="*/ 2704564 w 8152327"/>
              <a:gd name="connsiteY38" fmla="*/ 2173566 h 2792472"/>
              <a:gd name="connsiteX39" fmla="*/ 2794716 w 8152327"/>
              <a:gd name="connsiteY39" fmla="*/ 2572811 h 2792472"/>
              <a:gd name="connsiteX40" fmla="*/ 2820473 w 8152327"/>
              <a:gd name="connsiteY40" fmla="*/ 2250839 h 2792472"/>
              <a:gd name="connsiteX41" fmla="*/ 2884868 w 8152327"/>
              <a:gd name="connsiteY41" fmla="*/ 2431143 h 2792472"/>
              <a:gd name="connsiteX42" fmla="*/ 2923504 w 8152327"/>
              <a:gd name="connsiteY42" fmla="*/ 1465228 h 2792472"/>
              <a:gd name="connsiteX43" fmla="*/ 3013656 w 8152327"/>
              <a:gd name="connsiteY43" fmla="*/ 2173566 h 2792472"/>
              <a:gd name="connsiteX44" fmla="*/ 3116687 w 8152327"/>
              <a:gd name="connsiteY44" fmla="*/ 2006140 h 2792472"/>
              <a:gd name="connsiteX45" fmla="*/ 3168203 w 8152327"/>
              <a:gd name="connsiteY45" fmla="*/ 2302354 h 2792472"/>
              <a:gd name="connsiteX46" fmla="*/ 3245476 w 8152327"/>
              <a:gd name="connsiteY46" fmla="*/ 1915988 h 2792472"/>
              <a:gd name="connsiteX47" fmla="*/ 3296992 w 8152327"/>
              <a:gd name="connsiteY47" fmla="*/ 2186445 h 2792472"/>
              <a:gd name="connsiteX48" fmla="*/ 3387144 w 8152327"/>
              <a:gd name="connsiteY48" fmla="*/ 1722805 h 2792472"/>
              <a:gd name="connsiteX49" fmla="*/ 3490175 w 8152327"/>
              <a:gd name="connsiteY49" fmla="*/ 2044777 h 2792472"/>
              <a:gd name="connsiteX50" fmla="*/ 3549048 w 8152327"/>
              <a:gd name="connsiteY50" fmla="*/ 1655633 h 2792472"/>
              <a:gd name="connsiteX51" fmla="*/ 3606085 w 8152327"/>
              <a:gd name="connsiteY51" fmla="*/ 1555380 h 2792472"/>
              <a:gd name="connsiteX52" fmla="*/ 3657600 w 8152327"/>
              <a:gd name="connsiteY52" fmla="*/ 1091740 h 2792472"/>
              <a:gd name="connsiteX53" fmla="*/ 3760631 w 8152327"/>
              <a:gd name="connsiteY53" fmla="*/ 1864473 h 2792472"/>
              <a:gd name="connsiteX54" fmla="*/ 3850783 w 8152327"/>
              <a:gd name="connsiteY54" fmla="*/ 1800078 h 2792472"/>
              <a:gd name="connsiteX55" fmla="*/ 3953814 w 8152327"/>
              <a:gd name="connsiteY55" fmla="*/ 2237960 h 2792472"/>
              <a:gd name="connsiteX56" fmla="*/ 4018209 w 8152327"/>
              <a:gd name="connsiteY56" fmla="*/ 1658411 h 2792472"/>
              <a:gd name="connsiteX57" fmla="*/ 4108361 w 8152327"/>
              <a:gd name="connsiteY57" fmla="*/ 2019019 h 2792472"/>
              <a:gd name="connsiteX58" fmla="*/ 4159876 w 8152327"/>
              <a:gd name="connsiteY58" fmla="*/ 1362197 h 2792472"/>
              <a:gd name="connsiteX59" fmla="*/ 4237149 w 8152327"/>
              <a:gd name="connsiteY59" fmla="*/ 1465228 h 2792472"/>
              <a:gd name="connsiteX60" fmla="*/ 4262907 w 8152327"/>
              <a:gd name="connsiteY60" fmla="*/ 1207650 h 2792472"/>
              <a:gd name="connsiteX61" fmla="*/ 4327302 w 8152327"/>
              <a:gd name="connsiteY61" fmla="*/ 1336439 h 2792472"/>
              <a:gd name="connsiteX62" fmla="*/ 4365938 w 8152327"/>
              <a:gd name="connsiteY62" fmla="*/ 847042 h 2792472"/>
              <a:gd name="connsiteX63" fmla="*/ 4520485 w 8152327"/>
              <a:gd name="connsiteY63" fmla="*/ 1735684 h 2792472"/>
              <a:gd name="connsiteX64" fmla="*/ 4584879 w 8152327"/>
              <a:gd name="connsiteY64" fmla="*/ 1078861 h 2792472"/>
              <a:gd name="connsiteX65" fmla="*/ 4752304 w 8152327"/>
              <a:gd name="connsiteY65" fmla="*/ 1980383 h 2792472"/>
              <a:gd name="connsiteX66" fmla="*/ 4829578 w 8152327"/>
              <a:gd name="connsiteY66" fmla="*/ 1697047 h 2792472"/>
              <a:gd name="connsiteX67" fmla="*/ 4919730 w 8152327"/>
              <a:gd name="connsiteY67" fmla="*/ 1915988 h 2792472"/>
              <a:gd name="connsiteX68" fmla="*/ 4984124 w 8152327"/>
              <a:gd name="connsiteY68" fmla="*/ 1452349 h 2792472"/>
              <a:gd name="connsiteX69" fmla="*/ 5074276 w 8152327"/>
              <a:gd name="connsiteY69" fmla="*/ 1684169 h 2792472"/>
              <a:gd name="connsiteX70" fmla="*/ 5177307 w 8152327"/>
              <a:gd name="connsiteY70" fmla="*/ 821284 h 2792472"/>
              <a:gd name="connsiteX71" fmla="*/ 5241702 w 8152327"/>
              <a:gd name="connsiteY71" fmla="*/ 1143256 h 2792472"/>
              <a:gd name="connsiteX72" fmla="*/ 5306096 w 8152327"/>
              <a:gd name="connsiteY72" fmla="*/ 692495 h 2792472"/>
              <a:gd name="connsiteX73" fmla="*/ 5396248 w 8152327"/>
              <a:gd name="connsiteY73" fmla="*/ 911436 h 2792472"/>
              <a:gd name="connsiteX74" fmla="*/ 5473521 w 8152327"/>
              <a:gd name="connsiteY74" fmla="*/ 357645 h 2792472"/>
              <a:gd name="connsiteX75" fmla="*/ 5615189 w 8152327"/>
              <a:gd name="connsiteY75" fmla="*/ 1426591 h 2792472"/>
              <a:gd name="connsiteX76" fmla="*/ 5692462 w 8152327"/>
              <a:gd name="connsiteY76" fmla="*/ 1078861 h 2792472"/>
              <a:gd name="connsiteX77" fmla="*/ 5808372 w 8152327"/>
              <a:gd name="connsiteY77" fmla="*/ 1490985 h 2792472"/>
              <a:gd name="connsiteX78" fmla="*/ 5898524 w 8152327"/>
              <a:gd name="connsiteY78" fmla="*/ 937194 h 2792472"/>
              <a:gd name="connsiteX79" fmla="*/ 6091707 w 8152327"/>
              <a:gd name="connsiteY79" fmla="*/ 1993261 h 2792472"/>
              <a:gd name="connsiteX80" fmla="*/ 6168980 w 8152327"/>
              <a:gd name="connsiteY80" fmla="*/ 808405 h 2792472"/>
              <a:gd name="connsiteX81" fmla="*/ 6297769 w 8152327"/>
              <a:gd name="connsiteY81" fmla="*/ 1349318 h 2792472"/>
              <a:gd name="connsiteX82" fmla="*/ 6362164 w 8152327"/>
              <a:gd name="connsiteY82" fmla="*/ 1027346 h 2792472"/>
              <a:gd name="connsiteX83" fmla="*/ 6452316 w 8152327"/>
              <a:gd name="connsiteY83" fmla="*/ 1323560 h 2792472"/>
              <a:gd name="connsiteX84" fmla="*/ 6503831 w 8152327"/>
              <a:gd name="connsiteY84" fmla="*/ 911436 h 2792472"/>
              <a:gd name="connsiteX85" fmla="*/ 6606862 w 8152327"/>
              <a:gd name="connsiteY85" fmla="*/ 1117498 h 2792472"/>
              <a:gd name="connsiteX86" fmla="*/ 6658378 w 8152327"/>
              <a:gd name="connsiteY86" fmla="*/ 473554 h 2792472"/>
              <a:gd name="connsiteX87" fmla="*/ 6748530 w 8152327"/>
              <a:gd name="connsiteY87" fmla="*/ 950073 h 2792472"/>
              <a:gd name="connsiteX88" fmla="*/ 6800045 w 8152327"/>
              <a:gd name="connsiteY88" fmla="*/ 267492 h 2792472"/>
              <a:gd name="connsiteX89" fmla="*/ 7018986 w 8152327"/>
              <a:gd name="connsiteY89" fmla="*/ 1774321 h 2792472"/>
              <a:gd name="connsiteX90" fmla="*/ 7096259 w 8152327"/>
              <a:gd name="connsiteY90" fmla="*/ 1053104 h 2792472"/>
              <a:gd name="connsiteX91" fmla="*/ 7186411 w 8152327"/>
              <a:gd name="connsiteY91" fmla="*/ 1169014 h 2792472"/>
              <a:gd name="connsiteX92" fmla="*/ 7250806 w 8152327"/>
              <a:gd name="connsiteY92" fmla="*/ 756890 h 2792472"/>
              <a:gd name="connsiteX93" fmla="*/ 7405352 w 8152327"/>
              <a:gd name="connsiteY93" fmla="*/ 2031898 h 2792472"/>
              <a:gd name="connsiteX94" fmla="*/ 7495504 w 8152327"/>
              <a:gd name="connsiteY94" fmla="*/ 911436 h 2792472"/>
              <a:gd name="connsiteX95" fmla="*/ 7547020 w 8152327"/>
              <a:gd name="connsiteY95" fmla="*/ 190219 h 2792472"/>
              <a:gd name="connsiteX96" fmla="*/ 7637172 w 8152327"/>
              <a:gd name="connsiteY96" fmla="*/ 383402 h 2792472"/>
              <a:gd name="connsiteX97" fmla="*/ 7701566 w 8152327"/>
              <a:gd name="connsiteY97" fmla="*/ 9915 h 2792472"/>
              <a:gd name="connsiteX98" fmla="*/ 7843234 w 8152327"/>
              <a:gd name="connsiteY98" fmla="*/ 859921 h 2792472"/>
              <a:gd name="connsiteX99" fmla="*/ 7920507 w 8152327"/>
              <a:gd name="connsiteY99" fmla="*/ 306129 h 2792472"/>
              <a:gd name="connsiteX100" fmla="*/ 8075054 w 8152327"/>
              <a:gd name="connsiteY100" fmla="*/ 1040225 h 2792472"/>
              <a:gd name="connsiteX101" fmla="*/ 8152327 w 8152327"/>
              <a:gd name="connsiteY101" fmla="*/ 692495 h 279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152327" h="2792472">
                <a:moveTo>
                  <a:pt x="0" y="2418264"/>
                </a:moveTo>
                <a:cubicBezTo>
                  <a:pt x="38636" y="2367821"/>
                  <a:pt x="64395" y="2137075"/>
                  <a:pt x="90153" y="2134929"/>
                </a:cubicBezTo>
                <a:cubicBezTo>
                  <a:pt x="115911" y="2132782"/>
                  <a:pt x="130936" y="2295915"/>
                  <a:pt x="154547" y="2405385"/>
                </a:cubicBezTo>
                <a:cubicBezTo>
                  <a:pt x="178158" y="2514855"/>
                  <a:pt x="199623" y="2808923"/>
                  <a:pt x="231820" y="2791751"/>
                </a:cubicBezTo>
                <a:cubicBezTo>
                  <a:pt x="264017" y="2774579"/>
                  <a:pt x="317679" y="2366748"/>
                  <a:pt x="347730" y="2302354"/>
                </a:cubicBezTo>
                <a:cubicBezTo>
                  <a:pt x="377781" y="2237960"/>
                  <a:pt x="388513" y="2416117"/>
                  <a:pt x="412124" y="2405385"/>
                </a:cubicBezTo>
                <a:cubicBezTo>
                  <a:pt x="435735" y="2394653"/>
                  <a:pt x="465786" y="2235814"/>
                  <a:pt x="489397" y="2237960"/>
                </a:cubicBezTo>
                <a:cubicBezTo>
                  <a:pt x="513008" y="2240106"/>
                  <a:pt x="534474" y="2368895"/>
                  <a:pt x="553792" y="2418264"/>
                </a:cubicBezTo>
                <a:cubicBezTo>
                  <a:pt x="573110" y="2467633"/>
                  <a:pt x="588135" y="2495537"/>
                  <a:pt x="605307" y="2534174"/>
                </a:cubicBezTo>
                <a:cubicBezTo>
                  <a:pt x="622479" y="2572811"/>
                  <a:pt x="639651" y="2669402"/>
                  <a:pt x="656823" y="2650084"/>
                </a:cubicBezTo>
                <a:cubicBezTo>
                  <a:pt x="673995" y="2630766"/>
                  <a:pt x="686873" y="2433289"/>
                  <a:pt x="708338" y="2418264"/>
                </a:cubicBezTo>
                <a:cubicBezTo>
                  <a:pt x="729803" y="2403239"/>
                  <a:pt x="762000" y="2628619"/>
                  <a:pt x="785611" y="2559932"/>
                </a:cubicBezTo>
                <a:cubicBezTo>
                  <a:pt x="809222" y="2491245"/>
                  <a:pt x="824248" y="2031898"/>
                  <a:pt x="850006" y="2006140"/>
                </a:cubicBezTo>
                <a:cubicBezTo>
                  <a:pt x="875764" y="1980382"/>
                  <a:pt x="918693" y="2317379"/>
                  <a:pt x="940158" y="2405385"/>
                </a:cubicBezTo>
                <a:cubicBezTo>
                  <a:pt x="961623" y="2493391"/>
                  <a:pt x="961623" y="2566371"/>
                  <a:pt x="978795" y="2534174"/>
                </a:cubicBezTo>
                <a:cubicBezTo>
                  <a:pt x="995967" y="2501977"/>
                  <a:pt x="1023871" y="2306647"/>
                  <a:pt x="1043189" y="2212202"/>
                </a:cubicBezTo>
                <a:cubicBezTo>
                  <a:pt x="1062507" y="2117757"/>
                  <a:pt x="1073239" y="1956772"/>
                  <a:pt x="1094704" y="1967504"/>
                </a:cubicBezTo>
                <a:cubicBezTo>
                  <a:pt x="1116169" y="1978236"/>
                  <a:pt x="1152660" y="2250839"/>
                  <a:pt x="1171978" y="2276597"/>
                </a:cubicBezTo>
                <a:cubicBezTo>
                  <a:pt x="1191296" y="2302355"/>
                  <a:pt x="1187003" y="2057656"/>
                  <a:pt x="1210614" y="2122050"/>
                </a:cubicBezTo>
                <a:cubicBezTo>
                  <a:pt x="1234225" y="2186444"/>
                  <a:pt x="1287887" y="2637205"/>
                  <a:pt x="1313645" y="2662963"/>
                </a:cubicBezTo>
                <a:cubicBezTo>
                  <a:pt x="1339403" y="2688721"/>
                  <a:pt x="1343696" y="2317380"/>
                  <a:pt x="1365161" y="2276597"/>
                </a:cubicBezTo>
                <a:cubicBezTo>
                  <a:pt x="1386626" y="2235814"/>
                  <a:pt x="1416676" y="2441876"/>
                  <a:pt x="1442434" y="2418264"/>
                </a:cubicBezTo>
                <a:cubicBezTo>
                  <a:pt x="1468192" y="2394652"/>
                  <a:pt x="1491767" y="2257277"/>
                  <a:pt x="1519707" y="2134928"/>
                </a:cubicBezTo>
                <a:cubicBezTo>
                  <a:pt x="1547647" y="2012579"/>
                  <a:pt x="1582172" y="1626213"/>
                  <a:pt x="1610076" y="1684168"/>
                </a:cubicBezTo>
                <a:cubicBezTo>
                  <a:pt x="1637980" y="1742123"/>
                  <a:pt x="1665704" y="2377482"/>
                  <a:pt x="1687133" y="2482659"/>
                </a:cubicBezTo>
                <a:cubicBezTo>
                  <a:pt x="1708562" y="2587836"/>
                  <a:pt x="1717183" y="2293768"/>
                  <a:pt x="1738648" y="2315233"/>
                </a:cubicBezTo>
                <a:cubicBezTo>
                  <a:pt x="1760113" y="2336698"/>
                  <a:pt x="1796711" y="2671549"/>
                  <a:pt x="1815921" y="2611448"/>
                </a:cubicBezTo>
                <a:cubicBezTo>
                  <a:pt x="1835131" y="2551347"/>
                  <a:pt x="1830295" y="1976090"/>
                  <a:pt x="1853906" y="1954625"/>
                </a:cubicBezTo>
                <a:cubicBezTo>
                  <a:pt x="1877517" y="1933160"/>
                  <a:pt x="1929576" y="2461194"/>
                  <a:pt x="1957589" y="2482659"/>
                </a:cubicBezTo>
                <a:cubicBezTo>
                  <a:pt x="1985602" y="2504124"/>
                  <a:pt x="1998372" y="2115611"/>
                  <a:pt x="2021983" y="2083414"/>
                </a:cubicBezTo>
                <a:cubicBezTo>
                  <a:pt x="2045594" y="2051217"/>
                  <a:pt x="2071352" y="2343138"/>
                  <a:pt x="2099256" y="2289476"/>
                </a:cubicBezTo>
                <a:cubicBezTo>
                  <a:pt x="2127160" y="2235814"/>
                  <a:pt x="2157212" y="1757149"/>
                  <a:pt x="2189409" y="1761442"/>
                </a:cubicBezTo>
                <a:cubicBezTo>
                  <a:pt x="2221606" y="1765735"/>
                  <a:pt x="2262389" y="2242253"/>
                  <a:pt x="2292440" y="2315233"/>
                </a:cubicBezTo>
                <a:cubicBezTo>
                  <a:pt x="2322491" y="2388213"/>
                  <a:pt x="2343955" y="2171419"/>
                  <a:pt x="2369713" y="2199323"/>
                </a:cubicBezTo>
                <a:cubicBezTo>
                  <a:pt x="2395471" y="2227227"/>
                  <a:pt x="2423375" y="2510563"/>
                  <a:pt x="2446986" y="2482659"/>
                </a:cubicBezTo>
                <a:cubicBezTo>
                  <a:pt x="2470597" y="2454755"/>
                  <a:pt x="2489915" y="2085560"/>
                  <a:pt x="2511380" y="2031898"/>
                </a:cubicBezTo>
                <a:cubicBezTo>
                  <a:pt x="2532845" y="1978236"/>
                  <a:pt x="2556457" y="2227228"/>
                  <a:pt x="2575775" y="2160687"/>
                </a:cubicBezTo>
                <a:cubicBezTo>
                  <a:pt x="2595093" y="2094146"/>
                  <a:pt x="2605825" y="1630506"/>
                  <a:pt x="2627290" y="1632653"/>
                </a:cubicBezTo>
                <a:cubicBezTo>
                  <a:pt x="2648755" y="1634799"/>
                  <a:pt x="2676660" y="2016873"/>
                  <a:pt x="2704564" y="2173566"/>
                </a:cubicBezTo>
                <a:cubicBezTo>
                  <a:pt x="2732468" y="2330259"/>
                  <a:pt x="2775398" y="2559932"/>
                  <a:pt x="2794716" y="2572811"/>
                </a:cubicBezTo>
                <a:cubicBezTo>
                  <a:pt x="2814034" y="2585690"/>
                  <a:pt x="2805448" y="2274450"/>
                  <a:pt x="2820473" y="2250839"/>
                </a:cubicBezTo>
                <a:cubicBezTo>
                  <a:pt x="2835498" y="2227228"/>
                  <a:pt x="2867696" y="2562078"/>
                  <a:pt x="2884868" y="2431143"/>
                </a:cubicBezTo>
                <a:cubicBezTo>
                  <a:pt x="2902040" y="2300208"/>
                  <a:pt x="2902039" y="1508157"/>
                  <a:pt x="2923504" y="1465228"/>
                </a:cubicBezTo>
                <a:cubicBezTo>
                  <a:pt x="2944969" y="1422299"/>
                  <a:pt x="2981459" y="2083414"/>
                  <a:pt x="3013656" y="2173566"/>
                </a:cubicBezTo>
                <a:cubicBezTo>
                  <a:pt x="3045853" y="2263718"/>
                  <a:pt x="3090929" y="1984675"/>
                  <a:pt x="3116687" y="2006140"/>
                </a:cubicBezTo>
                <a:cubicBezTo>
                  <a:pt x="3142445" y="2027605"/>
                  <a:pt x="3146738" y="2317379"/>
                  <a:pt x="3168203" y="2302354"/>
                </a:cubicBezTo>
                <a:cubicBezTo>
                  <a:pt x="3189668" y="2287329"/>
                  <a:pt x="3224011" y="1935306"/>
                  <a:pt x="3245476" y="1915988"/>
                </a:cubicBezTo>
                <a:cubicBezTo>
                  <a:pt x="3266941" y="1896670"/>
                  <a:pt x="3273381" y="2218642"/>
                  <a:pt x="3296992" y="2186445"/>
                </a:cubicBezTo>
                <a:cubicBezTo>
                  <a:pt x="3320603" y="2154248"/>
                  <a:pt x="3354947" y="1746416"/>
                  <a:pt x="3387144" y="1722805"/>
                </a:cubicBezTo>
                <a:cubicBezTo>
                  <a:pt x="3419341" y="1699194"/>
                  <a:pt x="3463191" y="2055972"/>
                  <a:pt x="3490175" y="2044777"/>
                </a:cubicBezTo>
                <a:cubicBezTo>
                  <a:pt x="3517159" y="2033582"/>
                  <a:pt x="3529730" y="1737199"/>
                  <a:pt x="3549048" y="1655633"/>
                </a:cubicBezTo>
                <a:cubicBezTo>
                  <a:pt x="3568366" y="1574067"/>
                  <a:pt x="3587993" y="1649362"/>
                  <a:pt x="3606085" y="1555380"/>
                </a:cubicBezTo>
                <a:cubicBezTo>
                  <a:pt x="3624177" y="1461398"/>
                  <a:pt x="3631842" y="1040225"/>
                  <a:pt x="3657600" y="1091740"/>
                </a:cubicBezTo>
                <a:cubicBezTo>
                  <a:pt x="3683358" y="1143255"/>
                  <a:pt x="3728434" y="1746417"/>
                  <a:pt x="3760631" y="1864473"/>
                </a:cubicBezTo>
                <a:cubicBezTo>
                  <a:pt x="3792828" y="1982529"/>
                  <a:pt x="3818586" y="1737830"/>
                  <a:pt x="3850783" y="1800078"/>
                </a:cubicBezTo>
                <a:cubicBezTo>
                  <a:pt x="3882980" y="1862326"/>
                  <a:pt x="3925910" y="2261571"/>
                  <a:pt x="3953814" y="2237960"/>
                </a:cubicBezTo>
                <a:cubicBezTo>
                  <a:pt x="3981718" y="2214349"/>
                  <a:pt x="3992451" y="1694901"/>
                  <a:pt x="4018209" y="1658411"/>
                </a:cubicBezTo>
                <a:cubicBezTo>
                  <a:pt x="4043967" y="1621921"/>
                  <a:pt x="4084750" y="2068388"/>
                  <a:pt x="4108361" y="2019019"/>
                </a:cubicBezTo>
                <a:cubicBezTo>
                  <a:pt x="4131972" y="1969650"/>
                  <a:pt x="4138411" y="1454495"/>
                  <a:pt x="4159876" y="1362197"/>
                </a:cubicBezTo>
                <a:cubicBezTo>
                  <a:pt x="4181341" y="1269899"/>
                  <a:pt x="4219977" y="1490986"/>
                  <a:pt x="4237149" y="1465228"/>
                </a:cubicBezTo>
                <a:cubicBezTo>
                  <a:pt x="4254321" y="1439470"/>
                  <a:pt x="4247882" y="1229115"/>
                  <a:pt x="4262907" y="1207650"/>
                </a:cubicBezTo>
                <a:cubicBezTo>
                  <a:pt x="4277932" y="1186185"/>
                  <a:pt x="4310130" y="1396540"/>
                  <a:pt x="4327302" y="1336439"/>
                </a:cubicBezTo>
                <a:cubicBezTo>
                  <a:pt x="4344474" y="1276338"/>
                  <a:pt x="4333741" y="780501"/>
                  <a:pt x="4365938" y="847042"/>
                </a:cubicBezTo>
                <a:cubicBezTo>
                  <a:pt x="4398135" y="913583"/>
                  <a:pt x="4483995" y="1697048"/>
                  <a:pt x="4520485" y="1735684"/>
                </a:cubicBezTo>
                <a:cubicBezTo>
                  <a:pt x="4556975" y="1774320"/>
                  <a:pt x="4546243" y="1038078"/>
                  <a:pt x="4584879" y="1078861"/>
                </a:cubicBezTo>
                <a:cubicBezTo>
                  <a:pt x="4623516" y="1119644"/>
                  <a:pt x="4711521" y="1877352"/>
                  <a:pt x="4752304" y="1980383"/>
                </a:cubicBezTo>
                <a:cubicBezTo>
                  <a:pt x="4793087" y="2083414"/>
                  <a:pt x="4801674" y="1707780"/>
                  <a:pt x="4829578" y="1697047"/>
                </a:cubicBezTo>
                <a:cubicBezTo>
                  <a:pt x="4857482" y="1686314"/>
                  <a:pt x="4893972" y="1956771"/>
                  <a:pt x="4919730" y="1915988"/>
                </a:cubicBezTo>
                <a:cubicBezTo>
                  <a:pt x="4945488" y="1875205"/>
                  <a:pt x="4958366" y="1490985"/>
                  <a:pt x="4984124" y="1452349"/>
                </a:cubicBezTo>
                <a:cubicBezTo>
                  <a:pt x="5009882" y="1413713"/>
                  <a:pt x="5042079" y="1789346"/>
                  <a:pt x="5074276" y="1684169"/>
                </a:cubicBezTo>
                <a:cubicBezTo>
                  <a:pt x="5106473" y="1578992"/>
                  <a:pt x="5149403" y="911436"/>
                  <a:pt x="5177307" y="821284"/>
                </a:cubicBezTo>
                <a:cubicBezTo>
                  <a:pt x="5205211" y="731132"/>
                  <a:pt x="5220237" y="1164721"/>
                  <a:pt x="5241702" y="1143256"/>
                </a:cubicBezTo>
                <a:cubicBezTo>
                  <a:pt x="5263167" y="1121791"/>
                  <a:pt x="5280338" y="731132"/>
                  <a:pt x="5306096" y="692495"/>
                </a:cubicBezTo>
                <a:cubicBezTo>
                  <a:pt x="5331854" y="653858"/>
                  <a:pt x="5368344" y="967244"/>
                  <a:pt x="5396248" y="911436"/>
                </a:cubicBezTo>
                <a:cubicBezTo>
                  <a:pt x="5424152" y="855628"/>
                  <a:pt x="5437031" y="271786"/>
                  <a:pt x="5473521" y="357645"/>
                </a:cubicBezTo>
                <a:cubicBezTo>
                  <a:pt x="5510011" y="443504"/>
                  <a:pt x="5578699" y="1306388"/>
                  <a:pt x="5615189" y="1426591"/>
                </a:cubicBezTo>
                <a:cubicBezTo>
                  <a:pt x="5651679" y="1546794"/>
                  <a:pt x="5660265" y="1068129"/>
                  <a:pt x="5692462" y="1078861"/>
                </a:cubicBezTo>
                <a:cubicBezTo>
                  <a:pt x="5724659" y="1089593"/>
                  <a:pt x="5774028" y="1514596"/>
                  <a:pt x="5808372" y="1490985"/>
                </a:cubicBezTo>
                <a:cubicBezTo>
                  <a:pt x="5842716" y="1467374"/>
                  <a:pt x="5851302" y="853481"/>
                  <a:pt x="5898524" y="937194"/>
                </a:cubicBezTo>
                <a:cubicBezTo>
                  <a:pt x="5945746" y="1020907"/>
                  <a:pt x="6046631" y="2014726"/>
                  <a:pt x="6091707" y="1993261"/>
                </a:cubicBezTo>
                <a:cubicBezTo>
                  <a:pt x="6136783" y="1971796"/>
                  <a:pt x="6134636" y="915729"/>
                  <a:pt x="6168980" y="808405"/>
                </a:cubicBezTo>
                <a:cubicBezTo>
                  <a:pt x="6203324" y="701081"/>
                  <a:pt x="6265572" y="1312828"/>
                  <a:pt x="6297769" y="1349318"/>
                </a:cubicBezTo>
                <a:cubicBezTo>
                  <a:pt x="6329966" y="1385808"/>
                  <a:pt x="6336406" y="1031639"/>
                  <a:pt x="6362164" y="1027346"/>
                </a:cubicBezTo>
                <a:cubicBezTo>
                  <a:pt x="6387922" y="1023053"/>
                  <a:pt x="6428705" y="1342878"/>
                  <a:pt x="6452316" y="1323560"/>
                </a:cubicBezTo>
                <a:cubicBezTo>
                  <a:pt x="6475927" y="1304242"/>
                  <a:pt x="6478073" y="945780"/>
                  <a:pt x="6503831" y="911436"/>
                </a:cubicBezTo>
                <a:cubicBezTo>
                  <a:pt x="6529589" y="877092"/>
                  <a:pt x="6581104" y="1190478"/>
                  <a:pt x="6606862" y="1117498"/>
                </a:cubicBezTo>
                <a:cubicBezTo>
                  <a:pt x="6632620" y="1044518"/>
                  <a:pt x="6634767" y="501458"/>
                  <a:pt x="6658378" y="473554"/>
                </a:cubicBezTo>
                <a:cubicBezTo>
                  <a:pt x="6681989" y="445650"/>
                  <a:pt x="6724919" y="984417"/>
                  <a:pt x="6748530" y="950073"/>
                </a:cubicBezTo>
                <a:cubicBezTo>
                  <a:pt x="6772141" y="915729"/>
                  <a:pt x="6754969" y="130117"/>
                  <a:pt x="6800045" y="267492"/>
                </a:cubicBezTo>
                <a:cubicBezTo>
                  <a:pt x="6845121" y="404867"/>
                  <a:pt x="6969617" y="1643386"/>
                  <a:pt x="7018986" y="1774321"/>
                </a:cubicBezTo>
                <a:cubicBezTo>
                  <a:pt x="7068355" y="1905256"/>
                  <a:pt x="7068355" y="1153988"/>
                  <a:pt x="7096259" y="1053104"/>
                </a:cubicBezTo>
                <a:cubicBezTo>
                  <a:pt x="7124163" y="952220"/>
                  <a:pt x="7160653" y="1218383"/>
                  <a:pt x="7186411" y="1169014"/>
                </a:cubicBezTo>
                <a:cubicBezTo>
                  <a:pt x="7212169" y="1119645"/>
                  <a:pt x="7214316" y="613076"/>
                  <a:pt x="7250806" y="756890"/>
                </a:cubicBezTo>
                <a:cubicBezTo>
                  <a:pt x="7287296" y="900704"/>
                  <a:pt x="7364569" y="2006140"/>
                  <a:pt x="7405352" y="2031898"/>
                </a:cubicBezTo>
                <a:cubicBezTo>
                  <a:pt x="7446135" y="2057656"/>
                  <a:pt x="7471893" y="1218382"/>
                  <a:pt x="7495504" y="911436"/>
                </a:cubicBezTo>
                <a:cubicBezTo>
                  <a:pt x="7519115" y="604490"/>
                  <a:pt x="7523409" y="278225"/>
                  <a:pt x="7547020" y="190219"/>
                </a:cubicBezTo>
                <a:cubicBezTo>
                  <a:pt x="7570631" y="102213"/>
                  <a:pt x="7611414" y="413453"/>
                  <a:pt x="7637172" y="383402"/>
                </a:cubicBezTo>
                <a:cubicBezTo>
                  <a:pt x="7662930" y="353351"/>
                  <a:pt x="7667222" y="-69505"/>
                  <a:pt x="7701566" y="9915"/>
                </a:cubicBezTo>
                <a:cubicBezTo>
                  <a:pt x="7735910" y="89335"/>
                  <a:pt x="7806744" y="810552"/>
                  <a:pt x="7843234" y="859921"/>
                </a:cubicBezTo>
                <a:cubicBezTo>
                  <a:pt x="7879724" y="909290"/>
                  <a:pt x="7881870" y="276078"/>
                  <a:pt x="7920507" y="306129"/>
                </a:cubicBezTo>
                <a:cubicBezTo>
                  <a:pt x="7959144" y="336180"/>
                  <a:pt x="8036417" y="975831"/>
                  <a:pt x="8075054" y="1040225"/>
                </a:cubicBezTo>
                <a:cubicBezTo>
                  <a:pt x="8113691" y="1104619"/>
                  <a:pt x="8133009" y="898557"/>
                  <a:pt x="8152327" y="6924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Ellipse 12"/>
          <p:cNvSpPr/>
          <p:nvPr/>
        </p:nvSpPr>
        <p:spPr>
          <a:xfrm>
            <a:off x="4121150" y="2708275"/>
            <a:ext cx="379413" cy="352425"/>
          </a:xfrm>
          <a:prstGeom prst="ellipse">
            <a:avLst/>
          </a:prstGeom>
          <a:noFill/>
          <a:ln w="38100">
            <a:solidFill>
              <a:srgbClr val="171CF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p:nvSpPr>
        <p:spPr>
          <a:xfrm>
            <a:off x="722313" y="1979613"/>
            <a:ext cx="3040062" cy="289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7" name="Gerade Verbindung mit Pfeil 6"/>
          <p:cNvCxnSpPr/>
          <p:nvPr/>
        </p:nvCxnSpPr>
        <p:spPr>
          <a:xfrm>
            <a:off x="688975" y="4689475"/>
            <a:ext cx="82931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V="1">
            <a:off x="688975" y="1719263"/>
            <a:ext cx="0" cy="2970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015" name="Text Box 4"/>
          <p:cNvSpPr txBox="1">
            <a:spLocks noChangeArrowheads="1"/>
          </p:cNvSpPr>
          <p:nvPr/>
        </p:nvSpPr>
        <p:spPr bwMode="auto">
          <a:xfrm>
            <a:off x="688975" y="5289550"/>
            <a:ext cx="8293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de-DE" sz="2400">
                <a:latin typeface="Calibri" pitchFamily="34" charset="0"/>
                <a:ea typeface="MS PGothic" pitchFamily="34" charset="-128"/>
                <a:cs typeface="Calibri" pitchFamily="34" charset="0"/>
              </a:rPr>
              <a:t>„Extremeness“ of climatic conditions is a relative term, depending on the time sequence before and after the event.</a:t>
            </a:r>
          </a:p>
        </p:txBody>
      </p:sp>
      <p:sp>
        <p:nvSpPr>
          <p:cNvPr id="43016" name="Rechteck 4"/>
          <p:cNvSpPr>
            <a:spLocks noChangeArrowheads="1"/>
          </p:cNvSpPr>
          <p:nvPr/>
        </p:nvSpPr>
        <p:spPr bwMode="auto">
          <a:xfrm>
            <a:off x="8143875" y="4852988"/>
            <a:ext cx="804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2400">
                <a:latin typeface="Calibri" pitchFamily="34" charset="0"/>
              </a:rPr>
              <a:t>Time</a:t>
            </a:r>
          </a:p>
        </p:txBody>
      </p:sp>
      <p:sp>
        <p:nvSpPr>
          <p:cNvPr id="43017" name="Rechteck 4"/>
          <p:cNvSpPr>
            <a:spLocks noChangeArrowheads="1"/>
          </p:cNvSpPr>
          <p:nvPr/>
        </p:nvSpPr>
        <p:spPr bwMode="auto">
          <a:xfrm rot="-5400000">
            <a:off x="-134937" y="2838450"/>
            <a:ext cx="1131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2400">
                <a:latin typeface="Calibri" pitchFamily="34" charset="0"/>
              </a:rPr>
              <a:t>Climate</a:t>
            </a:r>
          </a:p>
        </p:txBody>
      </p:sp>
      <p:sp>
        <p:nvSpPr>
          <p:cNvPr id="43018" name="Line 8"/>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21" name="Text Box 7"/>
          <p:cNvSpPr txBox="1">
            <a:spLocks noChangeArrowheads="1"/>
          </p:cNvSpPr>
          <p:nvPr/>
        </p:nvSpPr>
        <p:spPr bwMode="auto">
          <a:xfrm>
            <a:off x="200025" y="6438900"/>
            <a:ext cx="914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400">
                <a:latin typeface="Calibri" pitchFamily="34" charset="0"/>
              </a:rPr>
              <a:t>Hegerl H, Hanlon H, Beierkuhnlein C </a:t>
            </a:r>
            <a:r>
              <a:rPr lang="de-DE" sz="1400" b="1" i="1">
                <a:latin typeface="Calibri" pitchFamily="34" charset="0"/>
              </a:rPr>
              <a:t>2011</a:t>
            </a:r>
            <a:r>
              <a:rPr lang="de-DE" sz="1400">
                <a:latin typeface="Calibri" pitchFamily="34" charset="0"/>
              </a:rPr>
              <a:t> </a:t>
            </a:r>
            <a:r>
              <a:rPr lang="en-US" sz="1400">
                <a:latin typeface="Calibri" pitchFamily="34" charset="0"/>
              </a:rPr>
              <a:t>Elusive Extremes. </a:t>
            </a:r>
            <a:r>
              <a:rPr lang="en-US" sz="1400" b="1" i="1">
                <a:latin typeface="Calibri" pitchFamily="34" charset="0"/>
              </a:rPr>
              <a:t>Nature Geoscience </a:t>
            </a:r>
            <a:r>
              <a:rPr lang="en-US" sz="1400">
                <a:latin typeface="Calibri" pitchFamily="34" charset="0"/>
              </a:rPr>
              <a:t>4, 143-143.</a:t>
            </a:r>
            <a:endParaRPr lang="de-DE" sz="1400">
              <a:latin typeface="Calibri" pitchFamily="34" charset="0"/>
            </a:endParaRPr>
          </a:p>
        </p:txBody>
      </p:sp>
      <p:pic>
        <p:nvPicPr>
          <p:cNvPr id="15"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Events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31832543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3"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359531" y="1509363"/>
            <a:ext cx="8402331" cy="3970318"/>
          </a:xfrm>
          <a:prstGeom prst="rect">
            <a:avLst/>
          </a:prstGeom>
          <a:noFill/>
        </p:spPr>
        <p:txBody>
          <a:bodyPr wrap="square" rtlCol="0">
            <a:spAutoFit/>
          </a:bodyPr>
          <a:lstStyle/>
          <a:p>
            <a:r>
              <a:rPr lang="de-DE" sz="2800" dirty="0" err="1" smtClean="0"/>
              <a:t>There</a:t>
            </a:r>
            <a:r>
              <a:rPr lang="de-DE" sz="2800" dirty="0" smtClean="0"/>
              <a:t> </a:t>
            </a:r>
            <a:r>
              <a:rPr lang="de-DE" sz="2800" dirty="0" err="1" smtClean="0"/>
              <a:t>is</a:t>
            </a:r>
            <a:r>
              <a:rPr lang="de-DE" sz="2800" dirty="0" smtClean="0"/>
              <a:t> </a:t>
            </a:r>
            <a:r>
              <a:rPr lang="de-DE" sz="2800" dirty="0" err="1" smtClean="0"/>
              <a:t>no</a:t>
            </a:r>
            <a:r>
              <a:rPr lang="de-DE" sz="2800" dirty="0" smtClean="0"/>
              <a:t> </a:t>
            </a:r>
            <a:r>
              <a:rPr lang="de-DE" sz="2800" dirty="0" err="1" smtClean="0"/>
              <a:t>clear</a:t>
            </a:r>
            <a:r>
              <a:rPr lang="de-DE" sz="2800" dirty="0" smtClean="0"/>
              <a:t> </a:t>
            </a:r>
            <a:r>
              <a:rPr lang="de-DE" sz="2800" dirty="0" err="1" smtClean="0"/>
              <a:t>definition</a:t>
            </a:r>
            <a:r>
              <a:rPr lang="de-DE" sz="2800" dirty="0" smtClean="0"/>
              <a:t> </a:t>
            </a:r>
            <a:r>
              <a:rPr lang="de-DE" sz="2800" dirty="0" err="1" smtClean="0"/>
              <a:t>of</a:t>
            </a:r>
            <a:r>
              <a:rPr lang="de-DE" sz="2800" dirty="0" smtClean="0"/>
              <a:t> „extreme“ </a:t>
            </a:r>
            <a:r>
              <a:rPr lang="de-DE" sz="2800" dirty="0" err="1" smtClean="0"/>
              <a:t>conditions</a:t>
            </a:r>
            <a:r>
              <a:rPr lang="de-DE" sz="2800" dirty="0" smtClean="0"/>
              <a:t>. </a:t>
            </a:r>
          </a:p>
          <a:p>
            <a:endParaRPr lang="de-DE" sz="2800" dirty="0"/>
          </a:p>
          <a:p>
            <a:r>
              <a:rPr lang="de-DE" sz="2800" dirty="0" smtClean="0"/>
              <a:t>Extreme </a:t>
            </a:r>
            <a:r>
              <a:rPr lang="de-DE" sz="2800" dirty="0" err="1" smtClean="0"/>
              <a:t>value</a:t>
            </a:r>
            <a:r>
              <a:rPr lang="de-DE" sz="2800" dirty="0" smtClean="0"/>
              <a:t> </a:t>
            </a:r>
            <a:r>
              <a:rPr lang="de-DE" sz="2800" dirty="0" err="1" smtClean="0"/>
              <a:t>statistics</a:t>
            </a:r>
            <a:r>
              <a:rPr lang="de-DE" sz="2800" dirty="0" smtClean="0"/>
              <a:t> </a:t>
            </a:r>
            <a:r>
              <a:rPr lang="de-DE" sz="2800" dirty="0" err="1" smtClean="0"/>
              <a:t>is</a:t>
            </a:r>
            <a:r>
              <a:rPr lang="de-DE" sz="2800" dirty="0" smtClean="0"/>
              <a:t> </a:t>
            </a:r>
            <a:r>
              <a:rPr lang="de-DE" sz="2800" dirty="0" err="1" smtClean="0"/>
              <a:t>influenced</a:t>
            </a:r>
            <a:r>
              <a:rPr lang="de-DE" sz="2800" dirty="0" smtClean="0"/>
              <a:t> </a:t>
            </a:r>
            <a:r>
              <a:rPr lang="de-DE" sz="2800" dirty="0" err="1" smtClean="0"/>
              <a:t>by</a:t>
            </a:r>
            <a:r>
              <a:rPr lang="de-DE" sz="2800" dirty="0" smtClean="0"/>
              <a:t> </a:t>
            </a:r>
            <a:r>
              <a:rPr lang="de-DE" sz="2800" dirty="0" err="1" smtClean="0"/>
              <a:t>the</a:t>
            </a:r>
            <a:r>
              <a:rPr lang="de-DE" sz="2800" dirty="0" smtClean="0"/>
              <a:t> </a:t>
            </a:r>
            <a:r>
              <a:rPr lang="de-DE" sz="2800" dirty="0" err="1" smtClean="0"/>
              <a:t>duration</a:t>
            </a:r>
            <a:r>
              <a:rPr lang="de-DE" sz="2800" dirty="0" smtClean="0"/>
              <a:t> </a:t>
            </a:r>
            <a:r>
              <a:rPr lang="de-DE" sz="2800" dirty="0" err="1" smtClean="0"/>
              <a:t>of</a:t>
            </a:r>
            <a:r>
              <a:rPr lang="de-DE" sz="2800" dirty="0" smtClean="0"/>
              <a:t> </a:t>
            </a:r>
            <a:r>
              <a:rPr lang="de-DE" sz="2800" dirty="0" err="1" smtClean="0"/>
              <a:t>the</a:t>
            </a:r>
            <a:r>
              <a:rPr lang="de-DE" sz="2800" dirty="0" smtClean="0"/>
              <a:t> time </a:t>
            </a:r>
            <a:r>
              <a:rPr lang="de-DE" sz="2800" dirty="0" err="1" smtClean="0"/>
              <a:t>series</a:t>
            </a:r>
            <a:r>
              <a:rPr lang="de-DE" sz="2800" dirty="0" smtClean="0"/>
              <a:t> </a:t>
            </a:r>
            <a:r>
              <a:rPr lang="de-DE" sz="2800" dirty="0" err="1" smtClean="0"/>
              <a:t>of</a:t>
            </a:r>
            <a:r>
              <a:rPr lang="de-DE" sz="2800" dirty="0" smtClean="0"/>
              <a:t> a </a:t>
            </a:r>
            <a:r>
              <a:rPr lang="de-DE" sz="2800" dirty="0" err="1" smtClean="0"/>
              <a:t>weather</a:t>
            </a:r>
            <a:r>
              <a:rPr lang="de-DE" sz="2800" dirty="0" smtClean="0"/>
              <a:t> </a:t>
            </a:r>
            <a:r>
              <a:rPr lang="de-DE" sz="2800" dirty="0" err="1" smtClean="0"/>
              <a:t>station</a:t>
            </a:r>
            <a:r>
              <a:rPr lang="de-DE" sz="2800" dirty="0" smtClean="0"/>
              <a:t> (e.g. 50 vs. 150 y). </a:t>
            </a:r>
          </a:p>
          <a:p>
            <a:endParaRPr lang="de-DE" sz="2800" dirty="0"/>
          </a:p>
          <a:p>
            <a:r>
              <a:rPr lang="de-DE" sz="2800" dirty="0" smtClean="0"/>
              <a:t>Extreme </a:t>
            </a:r>
            <a:r>
              <a:rPr lang="de-DE" sz="2800" dirty="0" err="1" smtClean="0"/>
              <a:t>values</a:t>
            </a:r>
            <a:r>
              <a:rPr lang="de-DE" sz="2800" dirty="0" smtClean="0"/>
              <a:t> </a:t>
            </a:r>
            <a:r>
              <a:rPr lang="de-DE" sz="2800" dirty="0" err="1" smtClean="0"/>
              <a:t>of</a:t>
            </a:r>
            <a:r>
              <a:rPr lang="de-DE" sz="2800" dirty="0" smtClean="0"/>
              <a:t> </a:t>
            </a:r>
            <a:r>
              <a:rPr lang="de-DE" sz="2800" dirty="0" err="1" smtClean="0"/>
              <a:t>today</a:t>
            </a:r>
            <a:r>
              <a:rPr lang="de-DE" sz="2800" dirty="0" smtClean="0"/>
              <a:t> </a:t>
            </a:r>
            <a:r>
              <a:rPr lang="de-DE" sz="2800" dirty="0" err="1" smtClean="0"/>
              <a:t>are</a:t>
            </a:r>
            <a:r>
              <a:rPr lang="de-DE" sz="2800" dirty="0" smtClean="0"/>
              <a:t> </a:t>
            </a:r>
            <a:r>
              <a:rPr lang="de-DE" sz="2800" dirty="0" err="1" smtClean="0"/>
              <a:t>no</a:t>
            </a:r>
            <a:r>
              <a:rPr lang="de-DE" sz="2800" dirty="0" smtClean="0"/>
              <a:t> </a:t>
            </a:r>
            <a:r>
              <a:rPr lang="de-DE" sz="2800" dirty="0" err="1" smtClean="0"/>
              <a:t>longer</a:t>
            </a:r>
            <a:r>
              <a:rPr lang="de-DE" sz="2800" dirty="0" smtClean="0"/>
              <a:t> „extreme“ in </a:t>
            </a:r>
            <a:r>
              <a:rPr lang="de-DE" sz="2800" dirty="0" err="1" smtClean="0"/>
              <a:t>the</a:t>
            </a:r>
            <a:r>
              <a:rPr lang="de-DE" sz="2800" dirty="0" smtClean="0"/>
              <a:t> </a:t>
            </a:r>
            <a:r>
              <a:rPr lang="de-DE" sz="2800" dirty="0" err="1" smtClean="0"/>
              <a:t>future</a:t>
            </a:r>
            <a:r>
              <a:rPr lang="de-DE" sz="2800" dirty="0"/>
              <a:t> </a:t>
            </a:r>
            <a:r>
              <a:rPr lang="de-DE" sz="2800" dirty="0" smtClean="0"/>
              <a:t>just </a:t>
            </a:r>
            <a:r>
              <a:rPr lang="de-DE" sz="2800" dirty="0" err="1" smtClean="0"/>
              <a:t>by</a:t>
            </a:r>
            <a:r>
              <a:rPr lang="de-DE" sz="2800" dirty="0" smtClean="0"/>
              <a:t> </a:t>
            </a:r>
            <a:r>
              <a:rPr lang="de-DE" sz="2800" dirty="0" err="1" smtClean="0"/>
              <a:t>the</a:t>
            </a:r>
            <a:r>
              <a:rPr lang="de-DE" sz="2800" dirty="0" smtClean="0"/>
              <a:t> </a:t>
            </a:r>
            <a:r>
              <a:rPr lang="de-DE" sz="2800" dirty="0" err="1" smtClean="0"/>
              <a:t>underlying</a:t>
            </a:r>
            <a:r>
              <a:rPr lang="de-DE" sz="2800" dirty="0" smtClean="0"/>
              <a:t> </a:t>
            </a:r>
            <a:r>
              <a:rPr lang="de-DE" sz="2800" dirty="0" err="1" smtClean="0"/>
              <a:t>trend</a:t>
            </a:r>
            <a:r>
              <a:rPr lang="de-DE" sz="2800" dirty="0" smtClean="0"/>
              <a:t>.</a:t>
            </a:r>
          </a:p>
          <a:p>
            <a:endParaRPr lang="de-DE" sz="2800" dirty="0"/>
          </a:p>
          <a:p>
            <a:r>
              <a:rPr lang="de-DE" sz="2800" dirty="0" err="1" smtClean="0"/>
              <a:t>Climatic</a:t>
            </a:r>
            <a:r>
              <a:rPr lang="de-DE" sz="2800" dirty="0" smtClean="0"/>
              <a:t> </a:t>
            </a:r>
            <a:r>
              <a:rPr lang="de-DE" sz="2800" dirty="0" err="1" smtClean="0"/>
              <a:t>variability</a:t>
            </a:r>
            <a:r>
              <a:rPr lang="de-DE" sz="2800" dirty="0" smtClean="0"/>
              <a:t> </a:t>
            </a:r>
            <a:r>
              <a:rPr lang="de-DE" sz="2800" dirty="0" err="1" smtClean="0"/>
              <a:t>is</a:t>
            </a:r>
            <a:r>
              <a:rPr lang="de-DE" sz="2800" dirty="0" smtClean="0"/>
              <a:t> a </a:t>
            </a:r>
            <a:r>
              <a:rPr lang="de-DE" sz="2800" dirty="0" err="1" smtClean="0"/>
              <a:t>moving</a:t>
            </a:r>
            <a:r>
              <a:rPr lang="de-DE" sz="2800" dirty="0" smtClean="0"/>
              <a:t> </a:t>
            </a:r>
            <a:r>
              <a:rPr lang="de-DE" sz="2800" dirty="0" err="1" smtClean="0"/>
              <a:t>target</a:t>
            </a:r>
            <a:r>
              <a:rPr lang="de-DE" sz="2800" dirty="0" smtClean="0"/>
              <a:t>.</a:t>
            </a:r>
            <a:endParaRPr lang="de-DE" sz="2800" dirty="0"/>
          </a:p>
        </p:txBody>
      </p:sp>
      <p:sp>
        <p:nvSpPr>
          <p:cNvPr id="6"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Extremes ?</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10547757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C:\Users\juergen\Desktop\Daten\Meetings &amp; Courses\20130201_Potsdam_memory\talk\DSCF0441.JPG"/>
          <p:cNvPicPr>
            <a:picLocks noChangeAspect="1" noChangeArrowheads="1"/>
          </p:cNvPicPr>
          <p:nvPr/>
        </p:nvPicPr>
        <p:blipFill>
          <a:blip r:embed="rId3">
            <a:extLst>
              <a:ext uri="{28A0092B-C50C-407E-A947-70E740481C1C}">
                <a14:useLocalDpi xmlns:a14="http://schemas.microsoft.com/office/drawing/2010/main" val="0"/>
              </a:ext>
            </a:extLst>
          </a:blip>
          <a:srcRect b="274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3" descr="DSC00140"/>
          <p:cNvPicPr>
            <a:picLocks noChangeAspect="1" noChangeArrowheads="1"/>
          </p:cNvPicPr>
          <p:nvPr/>
        </p:nvPicPr>
        <p:blipFill>
          <a:blip r:embed="rId4" cstate="print">
            <a:extLst>
              <a:ext uri="{28A0092B-C50C-407E-A947-70E740481C1C}">
                <a14:useLocalDpi xmlns:a14="http://schemas.microsoft.com/office/drawing/2010/main" val="0"/>
              </a:ext>
            </a:extLst>
          </a:blip>
          <a:srcRect r="1949" b="1913"/>
          <a:stretch>
            <a:fillRect/>
          </a:stretch>
        </p:blipFill>
        <p:spPr bwMode="auto">
          <a:xfrm>
            <a:off x="5652120" y="1343025"/>
            <a:ext cx="3221037" cy="2416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358775" y="5991523"/>
            <a:ext cx="8785225" cy="523220"/>
          </a:xfrm>
          <a:prstGeom prst="rect">
            <a:avLst/>
          </a:prstGeom>
          <a:noFill/>
        </p:spPr>
        <p:txBody>
          <a:bodyPr>
            <a:spAutoFit/>
          </a:bodyPr>
          <a:lstStyle>
            <a:lvl1pPr>
              <a:defRPr sz="1400">
                <a:solidFill>
                  <a:schemeClr val="tx1"/>
                </a:solidFill>
                <a:latin typeface="Trebuchet MS" pitchFamily="34" charset="0"/>
                <a:ea typeface="MS PGothic" pitchFamily="34" charset="-128"/>
              </a:defRPr>
            </a:lvl1pPr>
            <a:lvl2pPr marL="742950" indent="-285750">
              <a:defRPr sz="1400">
                <a:solidFill>
                  <a:schemeClr val="tx1"/>
                </a:solidFill>
                <a:latin typeface="Trebuchet MS" pitchFamily="34" charset="0"/>
                <a:ea typeface="MS PGothic" pitchFamily="34" charset="-128"/>
              </a:defRPr>
            </a:lvl2pPr>
            <a:lvl3pPr marL="1143000" indent="-228600">
              <a:defRPr sz="1400">
                <a:solidFill>
                  <a:schemeClr val="tx1"/>
                </a:solidFill>
                <a:latin typeface="Trebuchet MS" pitchFamily="34" charset="0"/>
                <a:ea typeface="MS PGothic" pitchFamily="34" charset="-128"/>
              </a:defRPr>
            </a:lvl3pPr>
            <a:lvl4pPr marL="1600200" indent="-228600">
              <a:defRPr sz="1400">
                <a:solidFill>
                  <a:schemeClr val="tx1"/>
                </a:solidFill>
                <a:latin typeface="Trebuchet MS" pitchFamily="34" charset="0"/>
                <a:ea typeface="MS PGothic" pitchFamily="34" charset="-128"/>
              </a:defRPr>
            </a:lvl4pPr>
            <a:lvl5pPr marL="2057400" indent="-228600">
              <a:defRPr sz="1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Trebuchet MS" pitchFamily="34" charset="0"/>
                <a:ea typeface="MS PGothic" pitchFamily="34" charset="-128"/>
              </a:defRPr>
            </a:lvl9pPr>
          </a:lstStyle>
          <a:p>
            <a:r>
              <a:rPr lang="de-DE" sz="2800" dirty="0" smtClean="0">
                <a:solidFill>
                  <a:schemeClr val="bg1"/>
                </a:solidFill>
                <a:effectLst>
                  <a:outerShdw blurRad="38100" dist="38100" dir="2700000" algn="tl">
                    <a:srgbClr val="C0C0C0"/>
                  </a:outerShdw>
                </a:effectLst>
                <a:latin typeface="+mn-lt"/>
              </a:rPr>
              <a:t>Terminal </a:t>
            </a:r>
            <a:r>
              <a:rPr lang="de-DE" sz="2800" dirty="0" err="1">
                <a:solidFill>
                  <a:schemeClr val="bg1"/>
                </a:solidFill>
                <a:effectLst>
                  <a:outerShdw blurRad="38100" dist="38100" dir="2700000" algn="tl">
                    <a:srgbClr val="C0C0C0"/>
                  </a:outerShdw>
                </a:effectLst>
                <a:latin typeface="+mn-lt"/>
              </a:rPr>
              <a:t>drought</a:t>
            </a:r>
            <a:r>
              <a:rPr lang="de-DE" sz="2800" dirty="0">
                <a:solidFill>
                  <a:schemeClr val="bg1"/>
                </a:solidFill>
                <a:effectLst>
                  <a:outerShdw blurRad="38100" dist="38100" dir="2700000" algn="tl">
                    <a:srgbClr val="C0C0C0"/>
                  </a:outerShdw>
                </a:effectLst>
                <a:latin typeface="+mn-lt"/>
              </a:rPr>
              <a:t> </a:t>
            </a:r>
            <a:r>
              <a:rPr lang="de-DE" sz="2800" dirty="0" err="1">
                <a:solidFill>
                  <a:schemeClr val="bg1"/>
                </a:solidFill>
                <a:effectLst>
                  <a:outerShdw blurRad="38100" dist="38100" dir="2700000" algn="tl">
                    <a:srgbClr val="C0C0C0"/>
                  </a:outerShdw>
                </a:effectLst>
                <a:latin typeface="+mn-lt"/>
              </a:rPr>
              <a:t>for</a:t>
            </a:r>
            <a:r>
              <a:rPr lang="de-DE" sz="2800" dirty="0">
                <a:solidFill>
                  <a:schemeClr val="bg1"/>
                </a:solidFill>
                <a:effectLst>
                  <a:outerShdw blurRad="38100" dist="38100" dir="2700000" algn="tl">
                    <a:srgbClr val="C0C0C0"/>
                  </a:outerShdw>
                </a:effectLst>
                <a:latin typeface="+mn-lt"/>
              </a:rPr>
              <a:t> 3.5 </a:t>
            </a:r>
            <a:r>
              <a:rPr lang="de-DE" sz="2800" dirty="0" err="1" smtClean="0">
                <a:solidFill>
                  <a:schemeClr val="bg1"/>
                </a:solidFill>
                <a:effectLst>
                  <a:outerShdw blurRad="38100" dist="38100" dir="2700000" algn="tl">
                    <a:srgbClr val="C0C0C0"/>
                  </a:outerShdw>
                </a:effectLst>
                <a:latin typeface="+mn-lt"/>
              </a:rPr>
              <a:t>month</a:t>
            </a:r>
            <a:endParaRPr lang="de-DE" sz="2800" dirty="0">
              <a:solidFill>
                <a:schemeClr val="bg1"/>
              </a:solidFill>
              <a:effectLst>
                <a:outerShdw blurRad="38100" dist="38100" dir="2700000" algn="tl">
                  <a:srgbClr val="C0C0C0"/>
                </a:outerShdw>
              </a:effectLst>
              <a:latin typeface="+mn-lt"/>
            </a:endParaRPr>
          </a:p>
        </p:txBody>
      </p:sp>
      <p:sp>
        <p:nvSpPr>
          <p:cNvPr id="5" name="Textfeld 4"/>
          <p:cNvSpPr txBox="1"/>
          <p:nvPr/>
        </p:nvSpPr>
        <p:spPr>
          <a:xfrm>
            <a:off x="6948264" y="5877272"/>
            <a:ext cx="1656184" cy="461665"/>
          </a:xfrm>
          <a:prstGeom prst="rect">
            <a:avLst/>
          </a:prstGeom>
          <a:solidFill>
            <a:schemeClr val="bg1"/>
          </a:solidFill>
        </p:spPr>
        <p:txBody>
          <a:bodyPr wrap="square" rtlCol="0">
            <a:spAutoFit/>
          </a:bodyPr>
          <a:lstStyle/>
          <a:p>
            <a:pPr algn="ctr"/>
            <a:r>
              <a:rPr lang="de-DE" sz="2400" dirty="0" smtClean="0">
                <a:effectLst>
                  <a:outerShdw blurRad="38100" dist="38100" dir="2700000" algn="tl">
                    <a:srgbClr val="C0C0C0"/>
                  </a:outerShdw>
                </a:effectLst>
              </a:rPr>
              <a:t>25.08.2012</a:t>
            </a:r>
            <a:endParaRPr lang="en-GB" sz="2400" dirty="0"/>
          </a:p>
        </p:txBody>
      </p:sp>
      <p:sp>
        <p:nvSpPr>
          <p:cNvPr id="6"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Duration </a:t>
            </a:r>
            <a:r>
              <a:rPr lang="de-DE" sz="3600" i="1" dirty="0" err="1" smtClean="0">
                <a:latin typeface="Trebuchet MS" pitchFamily="34" charset="0"/>
                <a:cs typeface="Times New Roman" pitchFamily="18" charset="0"/>
              </a:rPr>
              <a:t>of</a:t>
            </a:r>
            <a:r>
              <a:rPr lang="de-DE" sz="3600" i="1" dirty="0" smtClean="0">
                <a:latin typeface="Trebuchet MS" pitchFamily="34" charset="0"/>
                <a:cs typeface="Times New Roman" pitchFamily="18" charset="0"/>
              </a:rPr>
              <a:t> „Events“</a:t>
            </a:r>
            <a:endParaRPr lang="de-DE" sz="3600" i="1" dirty="0">
              <a:latin typeface="Trebuchet MS" pitchFamily="34" charset="0"/>
              <a:cs typeface="Times New Roman" pitchFamily="18" charset="0"/>
            </a:endParaRPr>
          </a:p>
        </p:txBody>
      </p:sp>
      <p:pic>
        <p:nvPicPr>
          <p:cNvPr id="9" name="Picture 5" descr="Simulating the Change"/>
          <p:cNvPicPr>
            <a:picLocks noChangeAspect="1" noChangeArrowheads="1"/>
          </p:cNvPicPr>
          <p:nvPr/>
        </p:nvPicPr>
        <p:blipFill>
          <a:blip r:embed="rId5">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dirty="0"/>
              <a:t>6</a:t>
            </a:r>
          </a:p>
        </p:txBody>
      </p:sp>
    </p:spTree>
    <p:extLst>
      <p:ext uri="{BB962C8B-B14F-4D97-AF65-F5344CB8AC3E}">
        <p14:creationId xmlns:p14="http://schemas.microsoft.com/office/powerpoint/2010/main" val="41193951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descr="P:\EVENT_6 (großes Dürredach)\Photos\2011-10-19 Wiederaustrieb_Regen\DSC_0024.JPG"/>
          <p:cNvPicPr>
            <a:picLocks noChangeAspect="1" noChangeArrowheads="1"/>
          </p:cNvPicPr>
          <p:nvPr/>
        </p:nvPicPr>
        <p:blipFill>
          <a:blip r:embed="rId2">
            <a:extLst>
              <a:ext uri="{28A0092B-C50C-407E-A947-70E740481C1C}">
                <a14:useLocalDpi xmlns:a14="http://schemas.microsoft.com/office/drawing/2010/main" val="0"/>
              </a:ext>
            </a:extLst>
          </a:blip>
          <a:srcRect t="8430" r="19084"/>
          <a:stretch>
            <a:fillRect/>
          </a:stretch>
        </p:blipFill>
        <p:spPr bwMode="auto">
          <a:xfrm>
            <a:off x="7938" y="0"/>
            <a:ext cx="9136062" cy="6867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7938" y="980728"/>
            <a:ext cx="9174163" cy="1384995"/>
          </a:xfrm>
          <a:prstGeom prst="rect">
            <a:avLst/>
          </a:prstGeom>
          <a:solidFill>
            <a:schemeClr val="bg1">
              <a:alpha val="70000"/>
            </a:schemeClr>
          </a:solidFill>
        </p:spPr>
        <p:txBody>
          <a:bodyPr>
            <a:spAutoFit/>
          </a:bodyPr>
          <a:lstStyle>
            <a:lvl1pPr>
              <a:defRPr sz="1400">
                <a:solidFill>
                  <a:schemeClr val="tx1"/>
                </a:solidFill>
                <a:latin typeface="Trebuchet MS" pitchFamily="34" charset="0"/>
                <a:ea typeface="MS PGothic" pitchFamily="34" charset="-128"/>
              </a:defRPr>
            </a:lvl1pPr>
            <a:lvl2pPr marL="742950" indent="-285750">
              <a:defRPr sz="1400">
                <a:solidFill>
                  <a:schemeClr val="tx1"/>
                </a:solidFill>
                <a:latin typeface="Trebuchet MS" pitchFamily="34" charset="0"/>
                <a:ea typeface="MS PGothic" pitchFamily="34" charset="-128"/>
              </a:defRPr>
            </a:lvl2pPr>
            <a:lvl3pPr marL="1143000" indent="-228600">
              <a:defRPr sz="1400">
                <a:solidFill>
                  <a:schemeClr val="tx1"/>
                </a:solidFill>
                <a:latin typeface="Trebuchet MS" pitchFamily="34" charset="0"/>
                <a:ea typeface="MS PGothic" pitchFamily="34" charset="-128"/>
              </a:defRPr>
            </a:lvl3pPr>
            <a:lvl4pPr marL="1600200" indent="-228600">
              <a:defRPr sz="1400">
                <a:solidFill>
                  <a:schemeClr val="tx1"/>
                </a:solidFill>
                <a:latin typeface="Trebuchet MS" pitchFamily="34" charset="0"/>
                <a:ea typeface="MS PGothic" pitchFamily="34" charset="-128"/>
              </a:defRPr>
            </a:lvl4pPr>
            <a:lvl5pPr marL="2057400" indent="-228600">
              <a:defRPr sz="1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Trebuchet MS" pitchFamily="34" charset="0"/>
                <a:ea typeface="MS PGothic" pitchFamily="34" charset="-128"/>
              </a:defRPr>
            </a:lvl9pPr>
          </a:lstStyle>
          <a:p>
            <a:r>
              <a:rPr lang="de-DE" sz="2800" dirty="0" err="1" smtClean="0">
                <a:effectLst>
                  <a:outerShdw blurRad="38100" dist="38100" dir="2700000" algn="tl">
                    <a:srgbClr val="C0C0C0"/>
                  </a:outerShdw>
                </a:effectLst>
                <a:latin typeface="+mn-lt"/>
              </a:rPr>
              <a:t>Rewatering</a:t>
            </a:r>
            <a:r>
              <a:rPr lang="de-DE" sz="2800" dirty="0">
                <a:effectLst>
                  <a:outerShdw blurRad="38100" dist="38100" dir="2700000" algn="tl">
                    <a:srgbClr val="C0C0C0"/>
                  </a:outerShdw>
                </a:effectLst>
                <a:latin typeface="+mn-lt"/>
              </a:rPr>
              <a:t>: </a:t>
            </a:r>
            <a:r>
              <a:rPr lang="de-DE" sz="2800" dirty="0" err="1">
                <a:effectLst>
                  <a:outerShdw blurRad="38100" dist="38100" dir="2700000" algn="tl">
                    <a:srgbClr val="C0C0C0"/>
                  </a:outerShdw>
                </a:effectLst>
                <a:latin typeface="+mn-lt"/>
              </a:rPr>
              <a:t>Regrowth</a:t>
            </a:r>
            <a:r>
              <a:rPr lang="de-DE" sz="2800" dirty="0">
                <a:effectLst>
                  <a:outerShdw blurRad="38100" dist="38100" dir="2700000" algn="tl">
                    <a:srgbClr val="C0C0C0"/>
                  </a:outerShdw>
                </a:effectLst>
                <a:latin typeface="+mn-lt"/>
              </a:rPr>
              <a:t> </a:t>
            </a:r>
            <a:r>
              <a:rPr lang="de-DE" sz="2800" dirty="0" err="1">
                <a:effectLst>
                  <a:outerShdw blurRad="38100" dist="38100" dir="2700000" algn="tl">
                    <a:srgbClr val="C0C0C0"/>
                  </a:outerShdw>
                </a:effectLst>
                <a:latin typeface="+mn-lt"/>
              </a:rPr>
              <a:t>of</a:t>
            </a:r>
            <a:r>
              <a:rPr lang="de-DE" sz="2800" dirty="0">
                <a:effectLst>
                  <a:outerShdw blurRad="38100" dist="38100" dir="2700000" algn="tl">
                    <a:srgbClr val="C0C0C0"/>
                  </a:outerShdw>
                </a:effectLst>
                <a:latin typeface="+mn-lt"/>
              </a:rPr>
              <a:t> all </a:t>
            </a:r>
            <a:r>
              <a:rPr lang="de-DE" sz="2800" dirty="0" err="1">
                <a:effectLst>
                  <a:outerShdw blurRad="38100" dist="38100" dir="2700000" algn="tl">
                    <a:srgbClr val="C0C0C0"/>
                  </a:outerShdw>
                </a:effectLst>
                <a:latin typeface="+mn-lt"/>
              </a:rPr>
              <a:t>species</a:t>
            </a:r>
            <a:r>
              <a:rPr lang="de-DE" sz="2800" dirty="0">
                <a:effectLst>
                  <a:outerShdw blurRad="38100" dist="38100" dir="2700000" algn="tl">
                    <a:srgbClr val="C0C0C0"/>
                  </a:outerShdw>
                </a:effectLst>
                <a:latin typeface="+mn-lt"/>
              </a:rPr>
              <a:t> </a:t>
            </a:r>
            <a:r>
              <a:rPr lang="de-DE" sz="2800" dirty="0" err="1">
                <a:effectLst>
                  <a:outerShdw blurRad="38100" dist="38100" dir="2700000" algn="tl">
                    <a:srgbClr val="C0C0C0"/>
                  </a:outerShdw>
                </a:effectLst>
                <a:latin typeface="+mn-lt"/>
              </a:rPr>
              <a:t>by</a:t>
            </a:r>
            <a:r>
              <a:rPr lang="de-DE" sz="2800" dirty="0">
                <a:effectLst>
                  <a:outerShdw blurRad="38100" dist="38100" dir="2700000" algn="tl">
                    <a:srgbClr val="C0C0C0"/>
                  </a:outerShdw>
                </a:effectLst>
                <a:latin typeface="+mn-lt"/>
              </a:rPr>
              <a:t> </a:t>
            </a:r>
            <a:r>
              <a:rPr lang="de-DE" sz="2800" dirty="0" err="1">
                <a:effectLst>
                  <a:outerShdw blurRad="38100" dist="38100" dir="2700000" algn="tl">
                    <a:srgbClr val="C0C0C0"/>
                  </a:outerShdw>
                </a:effectLst>
                <a:latin typeface="+mn-lt"/>
              </a:rPr>
              <a:t>resprouting</a:t>
            </a:r>
            <a:r>
              <a:rPr lang="de-DE" sz="2800" dirty="0">
                <a:effectLst>
                  <a:outerShdw blurRad="38100" dist="38100" dir="2700000" algn="tl">
                    <a:srgbClr val="C0C0C0"/>
                  </a:outerShdw>
                </a:effectLst>
                <a:latin typeface="+mn-lt"/>
              </a:rPr>
              <a:t> </a:t>
            </a:r>
            <a:r>
              <a:rPr lang="de-DE" sz="2800" dirty="0" err="1">
                <a:effectLst>
                  <a:outerShdw blurRad="38100" dist="38100" dir="2700000" algn="tl">
                    <a:srgbClr val="C0C0C0"/>
                  </a:outerShdw>
                </a:effectLst>
                <a:latin typeface="+mn-lt"/>
              </a:rPr>
              <a:t>and</a:t>
            </a:r>
            <a:r>
              <a:rPr lang="de-DE" sz="2800" dirty="0">
                <a:effectLst>
                  <a:outerShdw blurRad="38100" dist="38100" dir="2700000" algn="tl">
                    <a:srgbClr val="C0C0C0"/>
                  </a:outerShdw>
                </a:effectLst>
                <a:latin typeface="+mn-lt"/>
              </a:rPr>
              <a:t>/</a:t>
            </a:r>
            <a:r>
              <a:rPr lang="de-DE" sz="2800" dirty="0" err="1">
                <a:effectLst>
                  <a:outerShdw blurRad="38100" dist="38100" dir="2700000" algn="tl">
                    <a:srgbClr val="C0C0C0"/>
                  </a:outerShdw>
                </a:effectLst>
                <a:latin typeface="+mn-lt"/>
              </a:rPr>
              <a:t>or</a:t>
            </a:r>
            <a:r>
              <a:rPr lang="de-DE" sz="2800" dirty="0">
                <a:effectLst>
                  <a:outerShdw blurRad="38100" dist="38100" dir="2700000" algn="tl">
                    <a:srgbClr val="C0C0C0"/>
                  </a:outerShdw>
                </a:effectLst>
                <a:latin typeface="+mn-lt"/>
              </a:rPr>
              <a:t> </a:t>
            </a:r>
            <a:r>
              <a:rPr lang="de-DE" sz="2800" dirty="0" err="1">
                <a:effectLst>
                  <a:outerShdw blurRad="38100" dist="38100" dir="2700000" algn="tl">
                    <a:srgbClr val="C0C0C0"/>
                  </a:outerShdw>
                </a:effectLst>
                <a:latin typeface="+mn-lt"/>
              </a:rPr>
              <a:t>seed</a:t>
            </a:r>
            <a:r>
              <a:rPr lang="de-DE" sz="2800" dirty="0">
                <a:effectLst>
                  <a:outerShdw blurRad="38100" dist="38100" dir="2700000" algn="tl">
                    <a:srgbClr val="C0C0C0"/>
                  </a:outerShdw>
                </a:effectLst>
                <a:latin typeface="+mn-lt"/>
              </a:rPr>
              <a:t> </a:t>
            </a:r>
            <a:r>
              <a:rPr lang="de-DE" sz="2800" dirty="0" err="1">
                <a:effectLst>
                  <a:outerShdw blurRad="38100" dist="38100" dir="2700000" algn="tl">
                    <a:srgbClr val="C0C0C0"/>
                  </a:outerShdw>
                </a:effectLst>
                <a:latin typeface="+mn-lt"/>
              </a:rPr>
              <a:t>bank</a:t>
            </a:r>
            <a:r>
              <a:rPr lang="de-DE" sz="2800" dirty="0">
                <a:effectLst>
                  <a:outerShdw blurRad="38100" dist="38100" dir="2700000" algn="tl">
                    <a:srgbClr val="C0C0C0"/>
                  </a:outerShdw>
                </a:effectLst>
                <a:latin typeface="+mn-lt"/>
              </a:rPr>
              <a:t> </a:t>
            </a:r>
            <a:r>
              <a:rPr lang="de-DE" sz="2800" dirty="0" err="1">
                <a:effectLst>
                  <a:outerShdw blurRad="38100" dist="38100" dir="2700000" algn="tl">
                    <a:srgbClr val="C0C0C0"/>
                  </a:outerShdw>
                </a:effectLst>
                <a:latin typeface="+mn-lt"/>
              </a:rPr>
              <a:t>germination</a:t>
            </a:r>
            <a:r>
              <a:rPr lang="de-DE" sz="2800" dirty="0">
                <a:effectLst>
                  <a:outerShdw blurRad="38100" dist="38100" dir="2700000" algn="tl">
                    <a:srgbClr val="C0C0C0"/>
                  </a:outerShdw>
                </a:effectLst>
                <a:latin typeface="+mn-lt"/>
              </a:rPr>
              <a:t>!</a:t>
            </a:r>
          </a:p>
          <a:p>
            <a:r>
              <a:rPr lang="de-DE" sz="2800" dirty="0" err="1" smtClean="0">
                <a:effectLst>
                  <a:outerShdw blurRad="38100" dist="38100" dir="2700000" algn="tl">
                    <a:srgbClr val="C0C0C0"/>
                  </a:outerShdw>
                </a:effectLst>
                <a:latin typeface="+mn-lt"/>
              </a:rPr>
              <a:t>Seedbank</a:t>
            </a:r>
            <a:r>
              <a:rPr lang="de-DE" sz="2800" dirty="0" smtClean="0">
                <a:effectLst>
                  <a:outerShdw blurRad="38100" dist="38100" dir="2700000" algn="tl">
                    <a:srgbClr val="C0C0C0"/>
                  </a:outerShdw>
                </a:effectLst>
                <a:latin typeface="+mn-lt"/>
              </a:rPr>
              <a:t> </a:t>
            </a:r>
            <a:r>
              <a:rPr lang="de-DE" sz="2800" dirty="0" err="1">
                <a:effectLst>
                  <a:outerShdw blurRad="38100" dist="38100" dir="2700000" algn="tl">
                    <a:srgbClr val="C0C0C0"/>
                  </a:outerShdw>
                </a:effectLst>
                <a:latin typeface="+mn-lt"/>
              </a:rPr>
              <a:t>fully</a:t>
            </a:r>
            <a:r>
              <a:rPr lang="de-DE" sz="2800" dirty="0">
                <a:effectLst>
                  <a:outerShdw blurRad="38100" dist="38100" dir="2700000" algn="tl">
                    <a:srgbClr val="C0C0C0"/>
                  </a:outerShdw>
                </a:effectLst>
                <a:latin typeface="+mn-lt"/>
              </a:rPr>
              <a:t> </a:t>
            </a:r>
            <a:r>
              <a:rPr lang="de-DE" sz="2800" dirty="0" err="1">
                <a:effectLst>
                  <a:outerShdw blurRad="38100" dist="38100" dir="2700000" algn="tl">
                    <a:srgbClr val="C0C0C0"/>
                  </a:outerShdw>
                </a:effectLst>
                <a:latin typeface="+mn-lt"/>
              </a:rPr>
              <a:t>depleted</a:t>
            </a:r>
            <a:r>
              <a:rPr lang="de-DE" sz="2800" dirty="0">
                <a:effectLst>
                  <a:outerShdw blurRad="38100" dist="38100" dir="2700000" algn="tl">
                    <a:srgbClr val="C0C0C0"/>
                  </a:outerShdw>
                </a:effectLst>
                <a:latin typeface="+mn-lt"/>
              </a:rPr>
              <a:t> after </a:t>
            </a:r>
            <a:r>
              <a:rPr lang="de-DE" sz="2800" dirty="0" err="1" smtClean="0">
                <a:effectLst>
                  <a:outerShdw blurRad="38100" dist="38100" dir="2700000" algn="tl">
                    <a:srgbClr val="C0C0C0"/>
                  </a:outerShdw>
                </a:effectLst>
                <a:latin typeface="+mn-lt"/>
              </a:rPr>
              <a:t>recovery</a:t>
            </a:r>
            <a:r>
              <a:rPr lang="de-DE" sz="2800" dirty="0" smtClean="0">
                <a:effectLst>
                  <a:outerShdw blurRad="38100" dist="38100" dir="2700000" algn="tl">
                    <a:srgbClr val="C0C0C0"/>
                  </a:outerShdw>
                </a:effectLst>
                <a:latin typeface="+mn-lt"/>
              </a:rPr>
              <a:t> </a:t>
            </a:r>
            <a:r>
              <a:rPr lang="de-DE" sz="2800" dirty="0">
                <a:effectLst>
                  <a:outerShdw blurRad="38100" dist="38100" dir="2700000" algn="tl">
                    <a:srgbClr val="C0C0C0"/>
                  </a:outerShdw>
                </a:effectLst>
                <a:latin typeface="+mn-lt"/>
              </a:rPr>
              <a:t>=&gt; </a:t>
            </a:r>
            <a:r>
              <a:rPr lang="de-DE" sz="2800" dirty="0" err="1">
                <a:effectLst>
                  <a:outerShdw blurRad="38100" dist="38100" dir="2700000" algn="tl">
                    <a:srgbClr val="C0C0C0"/>
                  </a:outerShdw>
                </a:effectLst>
                <a:latin typeface="+mn-lt"/>
              </a:rPr>
              <a:t>novel</a:t>
            </a:r>
            <a:r>
              <a:rPr lang="de-DE" sz="2800" dirty="0">
                <a:effectLst>
                  <a:outerShdw blurRad="38100" dist="38100" dir="2700000" algn="tl">
                    <a:srgbClr val="C0C0C0"/>
                  </a:outerShdw>
                </a:effectLst>
                <a:latin typeface="+mn-lt"/>
              </a:rPr>
              <a:t> </a:t>
            </a:r>
            <a:r>
              <a:rPr lang="de-DE" sz="2800" dirty="0" err="1">
                <a:effectLst>
                  <a:outerShdw blurRad="38100" dist="38100" dir="2700000" algn="tl">
                    <a:srgbClr val="C0C0C0"/>
                  </a:outerShdw>
                </a:effectLst>
                <a:latin typeface="+mn-lt"/>
              </a:rPr>
              <a:t>synchrony</a:t>
            </a:r>
            <a:r>
              <a:rPr lang="de-DE" sz="2800" dirty="0">
                <a:effectLst>
                  <a:outerShdw blurRad="38100" dist="38100" dir="2700000" algn="tl">
                    <a:srgbClr val="C0C0C0"/>
                  </a:outerShdw>
                </a:effectLst>
                <a:latin typeface="+mn-lt"/>
              </a:rPr>
              <a:t> ?</a:t>
            </a:r>
          </a:p>
        </p:txBody>
      </p:sp>
      <p:sp>
        <p:nvSpPr>
          <p:cNvPr id="2" name="Textfeld 1"/>
          <p:cNvSpPr txBox="1"/>
          <p:nvPr/>
        </p:nvSpPr>
        <p:spPr>
          <a:xfrm>
            <a:off x="6948264" y="5877272"/>
            <a:ext cx="1656184" cy="461665"/>
          </a:xfrm>
          <a:prstGeom prst="rect">
            <a:avLst/>
          </a:prstGeom>
          <a:solidFill>
            <a:schemeClr val="bg1"/>
          </a:solidFill>
        </p:spPr>
        <p:txBody>
          <a:bodyPr wrap="square" rtlCol="0">
            <a:spAutoFit/>
          </a:bodyPr>
          <a:lstStyle/>
          <a:p>
            <a:pPr algn="ctr"/>
            <a:r>
              <a:rPr lang="de-DE" sz="2400" dirty="0">
                <a:effectLst>
                  <a:outerShdw blurRad="38100" dist="38100" dir="2700000" algn="tl">
                    <a:srgbClr val="C0C0C0"/>
                  </a:outerShdw>
                </a:effectLst>
              </a:rPr>
              <a:t>19.10.2012</a:t>
            </a:r>
            <a:endParaRPr lang="en-GB" sz="2400" dirty="0"/>
          </a:p>
        </p:txBody>
      </p:sp>
      <p:sp>
        <p:nvSpPr>
          <p:cNvPr id="5"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6"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Duration </a:t>
            </a:r>
            <a:r>
              <a:rPr lang="de-DE" sz="3600" i="1" dirty="0" err="1" smtClean="0">
                <a:latin typeface="Trebuchet MS" pitchFamily="34" charset="0"/>
                <a:cs typeface="Times New Roman" pitchFamily="18" charset="0"/>
              </a:rPr>
              <a:t>of</a:t>
            </a:r>
            <a:r>
              <a:rPr lang="de-DE" sz="3600" i="1" dirty="0" smtClean="0">
                <a:latin typeface="Trebuchet MS" pitchFamily="34" charset="0"/>
                <a:cs typeface="Times New Roman" pitchFamily="18" charset="0"/>
              </a:rPr>
              <a:t> „Events“</a:t>
            </a:r>
            <a:endParaRPr lang="de-DE" sz="3600" i="1" dirty="0">
              <a:latin typeface="Trebuchet MS" pitchFamily="34" charset="0"/>
              <a:cs typeface="Times New Roman" pitchFamily="18" charset="0"/>
            </a:endParaRPr>
          </a:p>
        </p:txBody>
      </p:sp>
      <p:pic>
        <p:nvPicPr>
          <p:cNvPr id="8" name="Picture 5" descr="Simulating the Change"/>
          <p:cNvPicPr>
            <a:picLocks noChangeAspect="1" noChangeArrowheads="1"/>
          </p:cNvPicPr>
          <p:nvPr/>
        </p:nvPicPr>
        <p:blipFill>
          <a:blip r:embed="rId4">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dirty="0"/>
              <a:t>6</a:t>
            </a:r>
          </a:p>
        </p:txBody>
      </p:sp>
    </p:spTree>
    <p:extLst>
      <p:ext uri="{BB962C8B-B14F-4D97-AF65-F5344CB8AC3E}">
        <p14:creationId xmlns:p14="http://schemas.microsoft.com/office/powerpoint/2010/main" val="290482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72516" y="1139260"/>
            <a:ext cx="8963980" cy="707886"/>
          </a:xfrm>
          <a:prstGeom prst="rect">
            <a:avLst/>
          </a:prstGeom>
          <a:noFill/>
        </p:spPr>
        <p:txBody>
          <a:bodyPr wrap="square" rtlCol="0">
            <a:spAutoFit/>
          </a:bodyPr>
          <a:lstStyle/>
          <a:p>
            <a:pPr marL="179388" indent="-179388">
              <a:buFont typeface="Arial" pitchFamily="34" charset="0"/>
              <a:buChar char="•"/>
            </a:pPr>
            <a:r>
              <a:rPr lang="de-DE" sz="2000" dirty="0" smtClean="0"/>
              <a:t>Speed (</a:t>
            </a:r>
            <a:r>
              <a:rPr lang="de-DE" sz="2000" dirty="0" err="1" smtClean="0"/>
              <a:t>and</a:t>
            </a:r>
            <a:r>
              <a:rPr lang="de-DE" sz="2000" dirty="0" smtClean="0"/>
              <a:t> </a:t>
            </a:r>
            <a:r>
              <a:rPr lang="de-DE" sz="2000" dirty="0" err="1" smtClean="0"/>
              <a:t>direction</a:t>
            </a:r>
            <a:r>
              <a:rPr lang="de-DE" sz="2000" dirty="0" smtClean="0"/>
              <a:t>) </a:t>
            </a:r>
            <a:r>
              <a:rPr lang="de-DE" sz="2000" dirty="0" err="1" smtClean="0"/>
              <a:t>of</a:t>
            </a:r>
            <a:r>
              <a:rPr lang="de-DE" sz="2000" dirty="0" smtClean="0"/>
              <a:t> </a:t>
            </a:r>
            <a:r>
              <a:rPr lang="de-DE" sz="2000" dirty="0" err="1" smtClean="0"/>
              <a:t>response</a:t>
            </a:r>
            <a:r>
              <a:rPr lang="de-DE" sz="2000" dirty="0" smtClean="0"/>
              <a:t> </a:t>
            </a:r>
            <a:r>
              <a:rPr lang="de-DE" sz="2000" dirty="0" err="1" smtClean="0"/>
              <a:t>can</a:t>
            </a:r>
            <a:r>
              <a:rPr lang="de-DE" sz="2000" dirty="0" smtClean="0"/>
              <a:t> </a:t>
            </a:r>
            <a:r>
              <a:rPr lang="de-DE" sz="2000" dirty="0" err="1" smtClean="0"/>
              <a:t>strongly</a:t>
            </a:r>
            <a:r>
              <a:rPr lang="de-DE" sz="2000" dirty="0" smtClean="0"/>
              <a:t> </a:t>
            </a:r>
            <a:r>
              <a:rPr lang="de-DE" sz="2000" dirty="0" err="1" smtClean="0"/>
              <a:t>vary</a:t>
            </a:r>
            <a:r>
              <a:rPr lang="de-DE" sz="2000" dirty="0" smtClean="0"/>
              <a:t> </a:t>
            </a:r>
            <a:r>
              <a:rPr lang="de-DE" sz="2000" dirty="0" err="1" smtClean="0"/>
              <a:t>between</a:t>
            </a:r>
            <a:r>
              <a:rPr lang="de-DE" sz="2000" dirty="0" smtClean="0"/>
              <a:t> </a:t>
            </a:r>
            <a:r>
              <a:rPr lang="de-DE" sz="2000" dirty="0" err="1" smtClean="0"/>
              <a:t>vegetation</a:t>
            </a:r>
            <a:r>
              <a:rPr lang="de-DE" sz="2000" dirty="0" smtClean="0"/>
              <a:t> </a:t>
            </a:r>
            <a:r>
              <a:rPr lang="de-DE" sz="2000" dirty="0" err="1" smtClean="0"/>
              <a:t>types</a:t>
            </a:r>
            <a:endParaRPr lang="de-DE" sz="2000" dirty="0" smtClean="0"/>
          </a:p>
          <a:p>
            <a:pPr marL="179388" indent="-179388">
              <a:buFont typeface="Arial" pitchFamily="34" charset="0"/>
              <a:buChar char="•"/>
            </a:pPr>
            <a:r>
              <a:rPr lang="de-DE" sz="2000" dirty="0" smtClean="0"/>
              <a:t>Experiments </a:t>
            </a:r>
            <a:r>
              <a:rPr lang="de-DE" sz="2000" dirty="0" err="1" smtClean="0"/>
              <a:t>need</a:t>
            </a:r>
            <a:r>
              <a:rPr lang="de-DE" sz="2000" dirty="0" smtClean="0"/>
              <a:t> </a:t>
            </a:r>
            <a:r>
              <a:rPr lang="de-DE" sz="2000" dirty="0" err="1" smtClean="0"/>
              <a:t>to</a:t>
            </a:r>
            <a:r>
              <a:rPr lang="de-DE" sz="2000" dirty="0" smtClean="0"/>
              <a:t> </a:t>
            </a:r>
            <a:r>
              <a:rPr lang="de-DE" sz="2000" dirty="0" err="1" smtClean="0"/>
              <a:t>monitor</a:t>
            </a:r>
            <a:r>
              <a:rPr lang="de-DE" sz="2000" dirty="0" smtClean="0"/>
              <a:t> </a:t>
            </a:r>
            <a:r>
              <a:rPr lang="de-DE" sz="2000" dirty="0" err="1" smtClean="0"/>
              <a:t>response</a:t>
            </a:r>
            <a:r>
              <a:rPr lang="de-DE" sz="2000" dirty="0" smtClean="0"/>
              <a:t> </a:t>
            </a:r>
            <a:r>
              <a:rPr lang="de-DE" sz="2000" dirty="0" err="1" smtClean="0"/>
              <a:t>years</a:t>
            </a:r>
            <a:r>
              <a:rPr lang="de-DE" sz="2000" dirty="0" smtClean="0"/>
              <a:t> after end </a:t>
            </a:r>
            <a:r>
              <a:rPr lang="de-DE" sz="2000" dirty="0" err="1" smtClean="0"/>
              <a:t>of</a:t>
            </a:r>
            <a:r>
              <a:rPr lang="de-DE" sz="2000" dirty="0" smtClean="0"/>
              <a:t> </a:t>
            </a:r>
            <a:r>
              <a:rPr lang="de-DE" sz="2000" dirty="0" err="1" smtClean="0"/>
              <a:t>the</a:t>
            </a:r>
            <a:r>
              <a:rPr lang="de-DE" sz="2000" dirty="0" smtClean="0"/>
              <a:t> </a:t>
            </a:r>
            <a:r>
              <a:rPr lang="de-DE" sz="2000" dirty="0" err="1" smtClean="0"/>
              <a:t>treatments</a:t>
            </a:r>
            <a:endParaRPr lang="de-DE" sz="2000" dirty="0"/>
          </a:p>
        </p:txBody>
      </p:sp>
      <p:sp>
        <p:nvSpPr>
          <p:cNvPr id="7" name="Rectangle 3"/>
          <p:cNvSpPr>
            <a:spLocks noChangeArrowheads="1"/>
          </p:cNvSpPr>
          <p:nvPr/>
        </p:nvSpPr>
        <p:spPr bwMode="auto">
          <a:xfrm>
            <a:off x="71387" y="6469595"/>
            <a:ext cx="8101013"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400" dirty="0" err="1"/>
              <a:t>Kreyling</a:t>
            </a:r>
            <a:r>
              <a:rPr lang="de-DE" sz="1400" dirty="0"/>
              <a:t> et al 2008 New </a:t>
            </a:r>
            <a:r>
              <a:rPr lang="de-DE" sz="1400" dirty="0" err="1"/>
              <a:t>Phytologist</a:t>
            </a:r>
            <a:r>
              <a:rPr lang="de-DE" sz="1400" dirty="0"/>
              <a:t>; 2010 </a:t>
            </a:r>
            <a:r>
              <a:rPr lang="de-DE" sz="1400" dirty="0" err="1"/>
              <a:t>BasicApplEcol</a:t>
            </a:r>
            <a:endParaRPr lang="de-DE" sz="1400" dirty="0"/>
          </a:p>
        </p:txBody>
      </p:sp>
      <p:pic>
        <p:nvPicPr>
          <p:cNvPr id="8" name="Picture 5" descr="FTC2_biomass-gain_06-07-0607"/>
          <p:cNvPicPr>
            <a:picLocks noChangeAspect="1" noChangeArrowheads="1"/>
          </p:cNvPicPr>
          <p:nvPr/>
        </p:nvPicPr>
        <p:blipFill>
          <a:blip r:embed="rId3">
            <a:extLst>
              <a:ext uri="{28A0092B-C50C-407E-A947-70E740481C1C}">
                <a14:useLocalDpi xmlns:a14="http://schemas.microsoft.com/office/drawing/2010/main" val="0"/>
              </a:ext>
            </a:extLst>
          </a:blip>
          <a:srcRect r="42862"/>
          <a:stretch>
            <a:fillRect/>
          </a:stretch>
        </p:blipFill>
        <p:spPr bwMode="auto">
          <a:xfrm>
            <a:off x="250825" y="3052763"/>
            <a:ext cx="2592388" cy="32559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001034"/>
            <a:ext cx="4400223" cy="330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FTC2_biomass-gain_06-07-0607"/>
          <p:cNvPicPr>
            <a:picLocks noChangeAspect="1" noChangeArrowheads="1"/>
          </p:cNvPicPr>
          <p:nvPr/>
        </p:nvPicPr>
        <p:blipFill>
          <a:blip r:embed="rId3">
            <a:extLst>
              <a:ext uri="{28A0092B-C50C-407E-A947-70E740481C1C}">
                <a14:useLocalDpi xmlns:a14="http://schemas.microsoft.com/office/drawing/2010/main" val="0"/>
              </a:ext>
            </a:extLst>
          </a:blip>
          <a:srcRect l="60323"/>
          <a:stretch>
            <a:fillRect/>
          </a:stretch>
        </p:blipFill>
        <p:spPr bwMode="auto">
          <a:xfrm>
            <a:off x="2987675" y="3052763"/>
            <a:ext cx="1800225" cy="325596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6"/>
          <p:cNvSpPr>
            <a:spLocks noChangeArrowheads="1"/>
          </p:cNvSpPr>
          <p:nvPr/>
        </p:nvSpPr>
        <p:spPr bwMode="auto">
          <a:xfrm>
            <a:off x="5148064" y="5409629"/>
            <a:ext cx="40671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400" dirty="0"/>
              <a:t>Aboveground Net Primary Production (ANPP) over each growing season (mean values and standard errors). Freeze-thaw manipulation took place only in Winter 2005/06. An asterisk marks significant treatment effects (ANOVA, </a:t>
            </a:r>
            <a:r>
              <a:rPr lang="en-US" sz="1400" dirty="0" err="1"/>
              <a:t>Tukey</a:t>
            </a:r>
            <a:r>
              <a:rPr lang="en-US" sz="1400" dirty="0"/>
              <a:t> HSD post hoc comparison: p &lt; 0.05). n = 15 for each bar.</a:t>
            </a:r>
            <a:r>
              <a:rPr lang="de-DE" sz="1400" dirty="0"/>
              <a:t> </a:t>
            </a:r>
          </a:p>
        </p:txBody>
      </p:sp>
      <p:sp>
        <p:nvSpPr>
          <p:cNvPr id="15" name="Rechteck 14"/>
          <p:cNvSpPr/>
          <p:nvPr/>
        </p:nvSpPr>
        <p:spPr>
          <a:xfrm>
            <a:off x="216532" y="2001034"/>
            <a:ext cx="4931532" cy="707886"/>
          </a:xfrm>
          <a:prstGeom prst="rect">
            <a:avLst/>
          </a:prstGeom>
          <a:noFill/>
        </p:spPr>
        <p:txBody>
          <a:bodyPr wrap="square" rtlCol="0">
            <a:spAutoFit/>
          </a:bodyPr>
          <a:lstStyle/>
          <a:p>
            <a:r>
              <a:rPr lang="de-DE" sz="2000" dirty="0" smtClean="0"/>
              <a:t>Response </a:t>
            </a:r>
            <a:r>
              <a:rPr lang="de-DE" sz="2000" dirty="0" err="1" smtClean="0"/>
              <a:t>to</a:t>
            </a:r>
            <a:r>
              <a:rPr lang="de-DE" sz="2000" dirty="0" smtClean="0"/>
              <a:t> </a:t>
            </a:r>
            <a:r>
              <a:rPr lang="de-DE" sz="2000" dirty="0" err="1" smtClean="0"/>
              <a:t>five</a:t>
            </a:r>
            <a:r>
              <a:rPr lang="de-DE" sz="2000" dirty="0" smtClean="0"/>
              <a:t> additional </a:t>
            </a:r>
            <a:r>
              <a:rPr lang="de-DE" sz="2000" dirty="0" err="1" smtClean="0"/>
              <a:t>soil</a:t>
            </a:r>
            <a:r>
              <a:rPr lang="de-DE" sz="2000" dirty="0" smtClean="0"/>
              <a:t> </a:t>
            </a:r>
            <a:r>
              <a:rPr lang="de-DE" sz="2000" dirty="0" err="1" smtClean="0"/>
              <a:t>freeze-thaw</a:t>
            </a:r>
            <a:r>
              <a:rPr lang="de-DE" sz="2000" dirty="0" smtClean="0"/>
              <a:t>- </a:t>
            </a:r>
            <a:r>
              <a:rPr lang="de-DE" sz="2000" dirty="0" err="1" smtClean="0"/>
              <a:t>cycles</a:t>
            </a:r>
            <a:r>
              <a:rPr lang="de-DE" sz="2000" dirty="0" smtClean="0"/>
              <a:t> (</a:t>
            </a:r>
            <a:r>
              <a:rPr lang="de-DE" sz="2000" dirty="0" err="1" smtClean="0"/>
              <a:t>applied</a:t>
            </a:r>
            <a:r>
              <a:rPr lang="de-DE" sz="2000" dirty="0" smtClean="0"/>
              <a:t> </a:t>
            </a:r>
            <a:r>
              <a:rPr lang="de-DE" sz="2000" dirty="0" err="1" smtClean="0"/>
              <a:t>once</a:t>
            </a:r>
            <a:r>
              <a:rPr lang="de-DE" sz="2000" dirty="0" smtClean="0"/>
              <a:t> in </a:t>
            </a:r>
            <a:r>
              <a:rPr lang="de-DE" sz="2000" dirty="0" err="1" smtClean="0"/>
              <a:t>winter</a:t>
            </a:r>
            <a:r>
              <a:rPr lang="de-DE" sz="2000" dirty="0" smtClean="0"/>
              <a:t> 2005/06):</a:t>
            </a:r>
            <a:endParaRPr lang="de-DE" sz="2000" dirty="0"/>
          </a:p>
        </p:txBody>
      </p:sp>
      <p:sp>
        <p:nvSpPr>
          <p:cNvPr id="2" name="Ellipse 1"/>
          <p:cNvSpPr/>
          <p:nvPr/>
        </p:nvSpPr>
        <p:spPr>
          <a:xfrm>
            <a:off x="3977934" y="4761148"/>
            <a:ext cx="918102" cy="1494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7" name="Picture 5" descr="logo-mit-schrift---transp"/>
          <p:cNvPicPr>
            <a:picLocks noChangeAspect="1" noChangeArrowheads="1"/>
          </p:cNvPicPr>
          <p:nvPr/>
        </p:nvPicPr>
        <p:blipFill rotWithShape="1">
          <a:blip r:embed="rId5">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a:latin typeface="Trebuchet MS" pitchFamily="34" charset="0"/>
                <a:cs typeface="Times New Roman" pitchFamily="18" charset="0"/>
              </a:rPr>
              <a:t>Lagged</a:t>
            </a:r>
            <a:r>
              <a:rPr lang="de-DE" sz="3600" i="1" dirty="0">
                <a:latin typeface="Trebuchet MS" pitchFamily="34" charset="0"/>
                <a:cs typeface="Times New Roman" pitchFamily="18" charset="0"/>
              </a:rPr>
              <a:t> Response</a:t>
            </a:r>
          </a:p>
        </p:txBody>
      </p:sp>
      <p:pic>
        <p:nvPicPr>
          <p:cNvPr id="13" name="Picture 5" descr="Simulating the Change"/>
          <p:cNvPicPr>
            <a:picLocks noChangeAspect="1" noChangeArrowheads="1"/>
          </p:cNvPicPr>
          <p:nvPr/>
        </p:nvPicPr>
        <p:blipFill>
          <a:blip r:embed="rId6">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dirty="0"/>
              <a:t>1</a:t>
            </a:r>
          </a:p>
        </p:txBody>
      </p:sp>
    </p:spTree>
    <p:extLst>
      <p:ext uri="{BB962C8B-B14F-4D97-AF65-F5344CB8AC3E}">
        <p14:creationId xmlns:p14="http://schemas.microsoft.com/office/powerpoint/2010/main" val="25171161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3"/>
          <p:cNvGrpSpPr>
            <a:grpSpLocks/>
          </p:cNvGrpSpPr>
          <p:nvPr/>
        </p:nvGrpSpPr>
        <p:grpSpPr bwMode="auto">
          <a:xfrm>
            <a:off x="1187624" y="1112019"/>
            <a:ext cx="6681787" cy="1870075"/>
            <a:chOff x="511" y="530"/>
            <a:chExt cx="5006" cy="1475"/>
          </a:xfrm>
        </p:grpSpPr>
        <p:grpSp>
          <p:nvGrpSpPr>
            <p:cNvPr id="101424" name="Group 4"/>
            <p:cNvGrpSpPr>
              <a:grpSpLocks/>
            </p:cNvGrpSpPr>
            <p:nvPr/>
          </p:nvGrpSpPr>
          <p:grpSpPr bwMode="auto">
            <a:xfrm>
              <a:off x="4465" y="801"/>
              <a:ext cx="1052" cy="895"/>
              <a:chOff x="916" y="436"/>
              <a:chExt cx="3864" cy="3199"/>
            </a:xfrm>
          </p:grpSpPr>
          <p:pic>
            <p:nvPicPr>
              <p:cNvPr id="101452" name="Picture 5" descr="Mb_so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 y="449"/>
                <a:ext cx="3864" cy="3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1453" name="Group 6"/>
              <p:cNvGrpSpPr>
                <a:grpSpLocks/>
              </p:cNvGrpSpPr>
              <p:nvPr/>
            </p:nvGrpSpPr>
            <p:grpSpPr bwMode="auto">
              <a:xfrm>
                <a:off x="1113" y="436"/>
                <a:ext cx="3642" cy="3190"/>
                <a:chOff x="1113" y="436"/>
                <a:chExt cx="3642" cy="3190"/>
              </a:xfrm>
            </p:grpSpPr>
            <p:sp>
              <p:nvSpPr>
                <p:cNvPr id="101454" name="Line 7"/>
                <p:cNvSpPr>
                  <a:spLocks noChangeShapeType="1"/>
                </p:cNvSpPr>
                <p:nvPr/>
              </p:nvSpPr>
              <p:spPr bwMode="auto">
                <a:xfrm>
                  <a:off x="2028" y="3613"/>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55" name="Line 8"/>
                <p:cNvSpPr>
                  <a:spLocks noChangeShapeType="1"/>
                </p:cNvSpPr>
                <p:nvPr/>
              </p:nvSpPr>
              <p:spPr bwMode="auto">
                <a:xfrm>
                  <a:off x="2032" y="448"/>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56" name="Line 9"/>
                <p:cNvSpPr>
                  <a:spLocks noChangeShapeType="1"/>
                </p:cNvSpPr>
                <p:nvPr/>
              </p:nvSpPr>
              <p:spPr bwMode="auto">
                <a:xfrm flipV="1">
                  <a:off x="3813" y="2038"/>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57" name="Line 10"/>
                <p:cNvSpPr>
                  <a:spLocks noChangeShapeType="1"/>
                </p:cNvSpPr>
                <p:nvPr/>
              </p:nvSpPr>
              <p:spPr bwMode="auto">
                <a:xfrm>
                  <a:off x="1113" y="2027"/>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58" name="Line 11"/>
                <p:cNvSpPr>
                  <a:spLocks noChangeShapeType="1"/>
                </p:cNvSpPr>
                <p:nvPr/>
              </p:nvSpPr>
              <p:spPr bwMode="auto">
                <a:xfrm flipV="1">
                  <a:off x="1120" y="436"/>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59" name="Line 12"/>
                <p:cNvSpPr>
                  <a:spLocks noChangeShapeType="1"/>
                </p:cNvSpPr>
                <p:nvPr/>
              </p:nvSpPr>
              <p:spPr bwMode="auto">
                <a:xfrm>
                  <a:off x="3831" y="451"/>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101425" name="Group 13"/>
            <p:cNvGrpSpPr>
              <a:grpSpLocks/>
            </p:cNvGrpSpPr>
            <p:nvPr/>
          </p:nvGrpSpPr>
          <p:grpSpPr bwMode="auto">
            <a:xfrm>
              <a:off x="511" y="530"/>
              <a:ext cx="1322" cy="1475"/>
              <a:chOff x="475" y="-451"/>
              <a:chExt cx="4790" cy="5113"/>
            </a:xfrm>
          </p:grpSpPr>
          <p:pic>
            <p:nvPicPr>
              <p:cNvPr id="101444" name="Picture 14" descr="Pu_so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 y="-451"/>
                <a:ext cx="4790" cy="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1445" name="Group 15"/>
              <p:cNvGrpSpPr>
                <a:grpSpLocks/>
              </p:cNvGrpSpPr>
              <p:nvPr/>
            </p:nvGrpSpPr>
            <p:grpSpPr bwMode="auto">
              <a:xfrm>
                <a:off x="1113" y="436"/>
                <a:ext cx="3642" cy="3190"/>
                <a:chOff x="1113" y="436"/>
                <a:chExt cx="3642" cy="3190"/>
              </a:xfrm>
            </p:grpSpPr>
            <p:sp>
              <p:nvSpPr>
                <p:cNvPr id="101446" name="Line 16"/>
                <p:cNvSpPr>
                  <a:spLocks noChangeShapeType="1"/>
                </p:cNvSpPr>
                <p:nvPr/>
              </p:nvSpPr>
              <p:spPr bwMode="auto">
                <a:xfrm>
                  <a:off x="2028" y="3613"/>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47" name="Line 17"/>
                <p:cNvSpPr>
                  <a:spLocks noChangeShapeType="1"/>
                </p:cNvSpPr>
                <p:nvPr/>
              </p:nvSpPr>
              <p:spPr bwMode="auto">
                <a:xfrm>
                  <a:off x="2032" y="448"/>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48" name="Line 18"/>
                <p:cNvSpPr>
                  <a:spLocks noChangeShapeType="1"/>
                </p:cNvSpPr>
                <p:nvPr/>
              </p:nvSpPr>
              <p:spPr bwMode="auto">
                <a:xfrm flipV="1">
                  <a:off x="3813" y="2038"/>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49" name="Line 19"/>
                <p:cNvSpPr>
                  <a:spLocks noChangeShapeType="1"/>
                </p:cNvSpPr>
                <p:nvPr/>
              </p:nvSpPr>
              <p:spPr bwMode="auto">
                <a:xfrm>
                  <a:off x="1113" y="2027"/>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50" name="Line 20"/>
                <p:cNvSpPr>
                  <a:spLocks noChangeShapeType="1"/>
                </p:cNvSpPr>
                <p:nvPr/>
              </p:nvSpPr>
              <p:spPr bwMode="auto">
                <a:xfrm flipV="1">
                  <a:off x="1120" y="436"/>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51" name="Line 21"/>
                <p:cNvSpPr>
                  <a:spLocks noChangeShapeType="1"/>
                </p:cNvSpPr>
                <p:nvPr/>
              </p:nvSpPr>
              <p:spPr bwMode="auto">
                <a:xfrm>
                  <a:off x="3831" y="451"/>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101426" name="Group 22"/>
            <p:cNvGrpSpPr>
              <a:grpSpLocks/>
            </p:cNvGrpSpPr>
            <p:nvPr/>
          </p:nvGrpSpPr>
          <p:grpSpPr bwMode="auto">
            <a:xfrm>
              <a:off x="1784" y="571"/>
              <a:ext cx="1306" cy="1412"/>
              <a:chOff x="536" y="-364"/>
              <a:chExt cx="4684" cy="4975"/>
            </a:xfrm>
          </p:grpSpPr>
          <p:pic>
            <p:nvPicPr>
              <p:cNvPr id="101436" name="Picture 23" descr="wq_so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 y="-364"/>
                <a:ext cx="4684" cy="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1437" name="Group 24"/>
              <p:cNvGrpSpPr>
                <a:grpSpLocks/>
              </p:cNvGrpSpPr>
              <p:nvPr/>
            </p:nvGrpSpPr>
            <p:grpSpPr bwMode="auto">
              <a:xfrm>
                <a:off x="1113" y="436"/>
                <a:ext cx="3642" cy="3190"/>
                <a:chOff x="1113" y="436"/>
                <a:chExt cx="3642" cy="3190"/>
              </a:xfrm>
            </p:grpSpPr>
            <p:sp>
              <p:nvSpPr>
                <p:cNvPr id="101438" name="Line 25"/>
                <p:cNvSpPr>
                  <a:spLocks noChangeShapeType="1"/>
                </p:cNvSpPr>
                <p:nvPr/>
              </p:nvSpPr>
              <p:spPr bwMode="auto">
                <a:xfrm>
                  <a:off x="2028" y="3613"/>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39" name="Line 26"/>
                <p:cNvSpPr>
                  <a:spLocks noChangeShapeType="1"/>
                </p:cNvSpPr>
                <p:nvPr/>
              </p:nvSpPr>
              <p:spPr bwMode="auto">
                <a:xfrm>
                  <a:off x="2032" y="448"/>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40" name="Line 27"/>
                <p:cNvSpPr>
                  <a:spLocks noChangeShapeType="1"/>
                </p:cNvSpPr>
                <p:nvPr/>
              </p:nvSpPr>
              <p:spPr bwMode="auto">
                <a:xfrm flipV="1">
                  <a:off x="3813" y="2038"/>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41" name="Line 28"/>
                <p:cNvSpPr>
                  <a:spLocks noChangeShapeType="1"/>
                </p:cNvSpPr>
                <p:nvPr/>
              </p:nvSpPr>
              <p:spPr bwMode="auto">
                <a:xfrm>
                  <a:off x="1113" y="2027"/>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42" name="Line 29"/>
                <p:cNvSpPr>
                  <a:spLocks noChangeShapeType="1"/>
                </p:cNvSpPr>
                <p:nvPr/>
              </p:nvSpPr>
              <p:spPr bwMode="auto">
                <a:xfrm flipV="1">
                  <a:off x="1120" y="436"/>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43" name="Line 30"/>
                <p:cNvSpPr>
                  <a:spLocks noChangeShapeType="1"/>
                </p:cNvSpPr>
                <p:nvPr/>
              </p:nvSpPr>
              <p:spPr bwMode="auto">
                <a:xfrm>
                  <a:off x="3831" y="451"/>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101427" name="Group 31"/>
            <p:cNvGrpSpPr>
              <a:grpSpLocks/>
            </p:cNvGrpSpPr>
            <p:nvPr/>
          </p:nvGrpSpPr>
          <p:grpSpPr bwMode="auto">
            <a:xfrm>
              <a:off x="3067" y="560"/>
              <a:ext cx="1297" cy="1387"/>
              <a:chOff x="586" y="-409"/>
              <a:chExt cx="4655" cy="4939"/>
            </a:xfrm>
          </p:grpSpPr>
          <p:pic>
            <p:nvPicPr>
              <p:cNvPr id="101428" name="Picture 32" descr="zoo_so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 y="-409"/>
                <a:ext cx="4655" cy="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1429" name="Group 33"/>
              <p:cNvGrpSpPr>
                <a:grpSpLocks/>
              </p:cNvGrpSpPr>
              <p:nvPr/>
            </p:nvGrpSpPr>
            <p:grpSpPr bwMode="auto">
              <a:xfrm>
                <a:off x="1113" y="436"/>
                <a:ext cx="3642" cy="3190"/>
                <a:chOff x="1113" y="436"/>
                <a:chExt cx="3642" cy="3190"/>
              </a:xfrm>
            </p:grpSpPr>
            <p:sp>
              <p:nvSpPr>
                <p:cNvPr id="101430" name="Line 34"/>
                <p:cNvSpPr>
                  <a:spLocks noChangeShapeType="1"/>
                </p:cNvSpPr>
                <p:nvPr/>
              </p:nvSpPr>
              <p:spPr bwMode="auto">
                <a:xfrm>
                  <a:off x="2028" y="3613"/>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31" name="Line 35"/>
                <p:cNvSpPr>
                  <a:spLocks noChangeShapeType="1"/>
                </p:cNvSpPr>
                <p:nvPr/>
              </p:nvSpPr>
              <p:spPr bwMode="auto">
                <a:xfrm>
                  <a:off x="2032" y="448"/>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32" name="Line 36"/>
                <p:cNvSpPr>
                  <a:spLocks noChangeShapeType="1"/>
                </p:cNvSpPr>
                <p:nvPr/>
              </p:nvSpPr>
              <p:spPr bwMode="auto">
                <a:xfrm flipV="1">
                  <a:off x="3813" y="2038"/>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33" name="Line 37"/>
                <p:cNvSpPr>
                  <a:spLocks noChangeShapeType="1"/>
                </p:cNvSpPr>
                <p:nvPr/>
              </p:nvSpPr>
              <p:spPr bwMode="auto">
                <a:xfrm>
                  <a:off x="1113" y="2027"/>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34" name="Line 38"/>
                <p:cNvSpPr>
                  <a:spLocks noChangeShapeType="1"/>
                </p:cNvSpPr>
                <p:nvPr/>
              </p:nvSpPr>
              <p:spPr bwMode="auto">
                <a:xfrm flipV="1">
                  <a:off x="1120" y="436"/>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35" name="Line 39"/>
                <p:cNvSpPr>
                  <a:spLocks noChangeShapeType="1"/>
                </p:cNvSpPr>
                <p:nvPr/>
              </p:nvSpPr>
              <p:spPr bwMode="auto">
                <a:xfrm>
                  <a:off x="3831" y="451"/>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pic>
        <p:nvPicPr>
          <p:cNvPr id="101379"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70" y="1694256"/>
            <a:ext cx="432142" cy="277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0" name="Text Box 41"/>
          <p:cNvSpPr txBox="1">
            <a:spLocks noChangeArrowheads="1"/>
          </p:cNvSpPr>
          <p:nvPr/>
        </p:nvSpPr>
        <p:spPr bwMode="auto">
          <a:xfrm>
            <a:off x="3300038" y="2643584"/>
            <a:ext cx="2301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2400" dirty="0">
                <a:latin typeface="+mn-lt"/>
              </a:rPr>
              <a:t>Dry </a:t>
            </a:r>
            <a:r>
              <a:rPr lang="de-DE" sz="2400" dirty="0" err="1">
                <a:latin typeface="+mn-lt"/>
              </a:rPr>
              <a:t>season</a:t>
            </a:r>
            <a:endParaRPr lang="de-DE" sz="2400" dirty="0">
              <a:latin typeface="+mn-lt"/>
            </a:endParaRPr>
          </a:p>
        </p:txBody>
      </p:sp>
      <p:pic>
        <p:nvPicPr>
          <p:cNvPr id="101382" name="Picture 43" descr="Pu_soer_wet"/>
          <p:cNvPicPr>
            <a:picLocks noGrp="1" noChangeAspect="1" noChangeArrowheads="1"/>
          </p:cNvPicPr>
          <p:nvPr>
            <p:ph/>
          </p:nvPr>
        </p:nvPicPr>
        <p:blipFill>
          <a:blip r:embed="rId7">
            <a:extLst>
              <a:ext uri="{28A0092B-C50C-407E-A947-70E740481C1C}">
                <a14:useLocalDpi xmlns:a14="http://schemas.microsoft.com/office/drawing/2010/main" val="0"/>
              </a:ext>
            </a:extLst>
          </a:blip>
          <a:srcRect l="6068"/>
          <a:stretch>
            <a:fillRect/>
          </a:stretch>
        </p:blipFill>
        <p:spPr>
          <a:xfrm>
            <a:off x="1323081" y="3672458"/>
            <a:ext cx="1646237" cy="1730375"/>
          </a:xfrm>
          <a:noFill/>
        </p:spPr>
      </p:pic>
      <p:grpSp>
        <p:nvGrpSpPr>
          <p:cNvPr id="101383" name="Group 44"/>
          <p:cNvGrpSpPr>
            <a:grpSpLocks/>
          </p:cNvGrpSpPr>
          <p:nvPr/>
        </p:nvGrpSpPr>
        <p:grpSpPr bwMode="auto">
          <a:xfrm>
            <a:off x="1395089" y="3631183"/>
            <a:ext cx="6678613" cy="1746250"/>
            <a:chOff x="1533" y="2560"/>
            <a:chExt cx="4207" cy="1100"/>
          </a:xfrm>
        </p:grpSpPr>
        <p:grpSp>
          <p:nvGrpSpPr>
            <p:cNvPr id="101389" name="Group 45"/>
            <p:cNvGrpSpPr>
              <a:grpSpLocks/>
            </p:cNvGrpSpPr>
            <p:nvPr/>
          </p:nvGrpSpPr>
          <p:grpSpPr bwMode="auto">
            <a:xfrm>
              <a:off x="1533" y="2560"/>
              <a:ext cx="3132" cy="1100"/>
              <a:chOff x="1533" y="2560"/>
              <a:chExt cx="3132" cy="1100"/>
            </a:xfrm>
          </p:grpSpPr>
          <p:grpSp>
            <p:nvGrpSpPr>
              <p:cNvPr id="101399" name="Group 46"/>
              <p:cNvGrpSpPr>
                <a:grpSpLocks/>
              </p:cNvGrpSpPr>
              <p:nvPr/>
            </p:nvGrpSpPr>
            <p:grpSpPr bwMode="auto">
              <a:xfrm>
                <a:off x="1533" y="2744"/>
                <a:ext cx="858" cy="704"/>
                <a:chOff x="1113" y="436"/>
                <a:chExt cx="3642" cy="3190"/>
              </a:xfrm>
            </p:grpSpPr>
            <p:sp>
              <p:nvSpPr>
                <p:cNvPr id="101418" name="Line 47"/>
                <p:cNvSpPr>
                  <a:spLocks noChangeShapeType="1"/>
                </p:cNvSpPr>
                <p:nvPr/>
              </p:nvSpPr>
              <p:spPr bwMode="auto">
                <a:xfrm>
                  <a:off x="2028" y="3613"/>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19" name="Line 48"/>
                <p:cNvSpPr>
                  <a:spLocks noChangeShapeType="1"/>
                </p:cNvSpPr>
                <p:nvPr/>
              </p:nvSpPr>
              <p:spPr bwMode="auto">
                <a:xfrm>
                  <a:off x="2032" y="448"/>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20" name="Line 49"/>
                <p:cNvSpPr>
                  <a:spLocks noChangeShapeType="1"/>
                </p:cNvSpPr>
                <p:nvPr/>
              </p:nvSpPr>
              <p:spPr bwMode="auto">
                <a:xfrm flipV="1">
                  <a:off x="3813" y="2038"/>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21" name="Line 50"/>
                <p:cNvSpPr>
                  <a:spLocks noChangeShapeType="1"/>
                </p:cNvSpPr>
                <p:nvPr/>
              </p:nvSpPr>
              <p:spPr bwMode="auto">
                <a:xfrm>
                  <a:off x="1113" y="2027"/>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22" name="Line 51"/>
                <p:cNvSpPr>
                  <a:spLocks noChangeShapeType="1"/>
                </p:cNvSpPr>
                <p:nvPr/>
              </p:nvSpPr>
              <p:spPr bwMode="auto">
                <a:xfrm flipV="1">
                  <a:off x="1120" y="436"/>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23" name="Line 52"/>
                <p:cNvSpPr>
                  <a:spLocks noChangeShapeType="1"/>
                </p:cNvSpPr>
                <p:nvPr/>
              </p:nvSpPr>
              <p:spPr bwMode="auto">
                <a:xfrm>
                  <a:off x="3831" y="451"/>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01400" name="Group 53"/>
              <p:cNvGrpSpPr>
                <a:grpSpLocks/>
              </p:cNvGrpSpPr>
              <p:nvPr/>
            </p:nvGrpSpPr>
            <p:grpSpPr bwMode="auto">
              <a:xfrm>
                <a:off x="2485" y="2560"/>
                <a:ext cx="1124" cy="1100"/>
                <a:chOff x="901" y="-414"/>
                <a:chExt cx="4672" cy="4958"/>
              </a:xfrm>
            </p:grpSpPr>
            <p:pic>
              <p:nvPicPr>
                <p:cNvPr id="101410" name="Picture 54" descr="zoo_soer_w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 y="-414"/>
                  <a:ext cx="4672" cy="4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1411" name="Group 55"/>
                <p:cNvGrpSpPr>
                  <a:grpSpLocks/>
                </p:cNvGrpSpPr>
                <p:nvPr/>
              </p:nvGrpSpPr>
              <p:grpSpPr bwMode="auto">
                <a:xfrm>
                  <a:off x="1453" y="389"/>
                  <a:ext cx="3642" cy="3190"/>
                  <a:chOff x="1113" y="436"/>
                  <a:chExt cx="3642" cy="3190"/>
                </a:xfrm>
              </p:grpSpPr>
              <p:sp>
                <p:nvSpPr>
                  <p:cNvPr id="101412" name="Line 56"/>
                  <p:cNvSpPr>
                    <a:spLocks noChangeShapeType="1"/>
                  </p:cNvSpPr>
                  <p:nvPr/>
                </p:nvSpPr>
                <p:spPr bwMode="auto">
                  <a:xfrm>
                    <a:off x="2028" y="3613"/>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13" name="Line 57"/>
                  <p:cNvSpPr>
                    <a:spLocks noChangeShapeType="1"/>
                  </p:cNvSpPr>
                  <p:nvPr/>
                </p:nvSpPr>
                <p:spPr bwMode="auto">
                  <a:xfrm>
                    <a:off x="2032" y="448"/>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14" name="Line 58"/>
                  <p:cNvSpPr>
                    <a:spLocks noChangeShapeType="1"/>
                  </p:cNvSpPr>
                  <p:nvPr/>
                </p:nvSpPr>
                <p:spPr bwMode="auto">
                  <a:xfrm flipV="1">
                    <a:off x="3813" y="2038"/>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15" name="Line 59"/>
                  <p:cNvSpPr>
                    <a:spLocks noChangeShapeType="1"/>
                  </p:cNvSpPr>
                  <p:nvPr/>
                </p:nvSpPr>
                <p:spPr bwMode="auto">
                  <a:xfrm>
                    <a:off x="1113" y="2027"/>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16" name="Line 60"/>
                  <p:cNvSpPr>
                    <a:spLocks noChangeShapeType="1"/>
                  </p:cNvSpPr>
                  <p:nvPr/>
                </p:nvSpPr>
                <p:spPr bwMode="auto">
                  <a:xfrm flipV="1">
                    <a:off x="1120" y="436"/>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17" name="Line 61"/>
                  <p:cNvSpPr>
                    <a:spLocks noChangeShapeType="1"/>
                  </p:cNvSpPr>
                  <p:nvPr/>
                </p:nvSpPr>
                <p:spPr bwMode="auto">
                  <a:xfrm>
                    <a:off x="3831" y="451"/>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101401" name="Group 62"/>
              <p:cNvGrpSpPr>
                <a:grpSpLocks/>
              </p:cNvGrpSpPr>
              <p:nvPr/>
            </p:nvGrpSpPr>
            <p:grpSpPr bwMode="auto">
              <a:xfrm>
                <a:off x="3581" y="2563"/>
                <a:ext cx="1084" cy="1065"/>
                <a:chOff x="966" y="-431"/>
                <a:chExt cx="4595" cy="4841"/>
              </a:xfrm>
            </p:grpSpPr>
            <p:pic>
              <p:nvPicPr>
                <p:cNvPr id="101402" name="Picture 63" descr="wq_soer_w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 y="-431"/>
                  <a:ext cx="4595" cy="4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1403" name="Group 64"/>
                <p:cNvGrpSpPr>
                  <a:grpSpLocks/>
                </p:cNvGrpSpPr>
                <p:nvPr/>
              </p:nvGrpSpPr>
              <p:grpSpPr bwMode="auto">
                <a:xfrm>
                  <a:off x="1453" y="389"/>
                  <a:ext cx="3642" cy="3190"/>
                  <a:chOff x="1113" y="436"/>
                  <a:chExt cx="3642" cy="3190"/>
                </a:xfrm>
              </p:grpSpPr>
              <p:sp>
                <p:nvSpPr>
                  <p:cNvPr id="101404" name="Line 65"/>
                  <p:cNvSpPr>
                    <a:spLocks noChangeShapeType="1"/>
                  </p:cNvSpPr>
                  <p:nvPr/>
                </p:nvSpPr>
                <p:spPr bwMode="auto">
                  <a:xfrm>
                    <a:off x="2028" y="3613"/>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05" name="Line 66"/>
                  <p:cNvSpPr>
                    <a:spLocks noChangeShapeType="1"/>
                  </p:cNvSpPr>
                  <p:nvPr/>
                </p:nvSpPr>
                <p:spPr bwMode="auto">
                  <a:xfrm>
                    <a:off x="2032" y="448"/>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06" name="Line 67"/>
                  <p:cNvSpPr>
                    <a:spLocks noChangeShapeType="1"/>
                  </p:cNvSpPr>
                  <p:nvPr/>
                </p:nvSpPr>
                <p:spPr bwMode="auto">
                  <a:xfrm flipV="1">
                    <a:off x="3813" y="2038"/>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07" name="Line 68"/>
                  <p:cNvSpPr>
                    <a:spLocks noChangeShapeType="1"/>
                  </p:cNvSpPr>
                  <p:nvPr/>
                </p:nvSpPr>
                <p:spPr bwMode="auto">
                  <a:xfrm>
                    <a:off x="1113" y="2027"/>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08" name="Line 69"/>
                  <p:cNvSpPr>
                    <a:spLocks noChangeShapeType="1"/>
                  </p:cNvSpPr>
                  <p:nvPr/>
                </p:nvSpPr>
                <p:spPr bwMode="auto">
                  <a:xfrm flipV="1">
                    <a:off x="1120" y="436"/>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409" name="Line 70"/>
                  <p:cNvSpPr>
                    <a:spLocks noChangeShapeType="1"/>
                  </p:cNvSpPr>
                  <p:nvPr/>
                </p:nvSpPr>
                <p:spPr bwMode="auto">
                  <a:xfrm>
                    <a:off x="3831" y="451"/>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grpSp>
          <p:nvGrpSpPr>
            <p:cNvPr id="101390" name="Group 71"/>
            <p:cNvGrpSpPr>
              <a:grpSpLocks/>
            </p:cNvGrpSpPr>
            <p:nvPr/>
          </p:nvGrpSpPr>
          <p:grpSpPr bwMode="auto">
            <a:xfrm>
              <a:off x="4644" y="2563"/>
              <a:ext cx="1096" cy="1064"/>
              <a:chOff x="942" y="-447"/>
              <a:chExt cx="4630" cy="4881"/>
            </a:xfrm>
          </p:grpSpPr>
          <p:pic>
            <p:nvPicPr>
              <p:cNvPr id="101391" name="Picture 72" descr="Mb_soer_we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 y="-447"/>
                <a:ext cx="4630" cy="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1392" name="Group 73"/>
              <p:cNvGrpSpPr>
                <a:grpSpLocks/>
              </p:cNvGrpSpPr>
              <p:nvPr/>
            </p:nvGrpSpPr>
            <p:grpSpPr bwMode="auto">
              <a:xfrm>
                <a:off x="1453" y="389"/>
                <a:ext cx="3642" cy="3190"/>
                <a:chOff x="1113" y="436"/>
                <a:chExt cx="3642" cy="3190"/>
              </a:xfrm>
            </p:grpSpPr>
            <p:sp>
              <p:nvSpPr>
                <p:cNvPr id="101393" name="Line 74"/>
                <p:cNvSpPr>
                  <a:spLocks noChangeShapeType="1"/>
                </p:cNvSpPr>
                <p:nvPr/>
              </p:nvSpPr>
              <p:spPr bwMode="auto">
                <a:xfrm>
                  <a:off x="2028" y="3613"/>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94" name="Line 75"/>
                <p:cNvSpPr>
                  <a:spLocks noChangeShapeType="1"/>
                </p:cNvSpPr>
                <p:nvPr/>
              </p:nvSpPr>
              <p:spPr bwMode="auto">
                <a:xfrm>
                  <a:off x="2032" y="448"/>
                  <a:ext cx="1797"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95" name="Line 76"/>
                <p:cNvSpPr>
                  <a:spLocks noChangeShapeType="1"/>
                </p:cNvSpPr>
                <p:nvPr/>
              </p:nvSpPr>
              <p:spPr bwMode="auto">
                <a:xfrm flipV="1">
                  <a:off x="3813" y="2038"/>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96" name="Line 77"/>
                <p:cNvSpPr>
                  <a:spLocks noChangeShapeType="1"/>
                </p:cNvSpPr>
                <p:nvPr/>
              </p:nvSpPr>
              <p:spPr bwMode="auto">
                <a:xfrm>
                  <a:off x="1113" y="2027"/>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97" name="Line 78"/>
                <p:cNvSpPr>
                  <a:spLocks noChangeShapeType="1"/>
                </p:cNvSpPr>
                <p:nvPr/>
              </p:nvSpPr>
              <p:spPr bwMode="auto">
                <a:xfrm flipV="1">
                  <a:off x="1120" y="436"/>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98" name="Line 79"/>
                <p:cNvSpPr>
                  <a:spLocks noChangeShapeType="1"/>
                </p:cNvSpPr>
                <p:nvPr/>
              </p:nvSpPr>
              <p:spPr bwMode="auto">
                <a:xfrm>
                  <a:off x="3831" y="451"/>
                  <a:ext cx="924" cy="158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sp>
        <p:nvSpPr>
          <p:cNvPr id="101385" name="Text Box 81"/>
          <p:cNvSpPr txBox="1">
            <a:spLocks noChangeArrowheads="1"/>
          </p:cNvSpPr>
          <p:nvPr/>
        </p:nvSpPr>
        <p:spPr bwMode="auto">
          <a:xfrm>
            <a:off x="0" y="1052736"/>
            <a:ext cx="10636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de-DE" sz="1600" dirty="0"/>
              <a:t>S</a:t>
            </a:r>
            <a:r>
              <a:rPr lang="en-US" sz="1600" dirty="0"/>
              <a:t>ø</a:t>
            </a:r>
            <a:r>
              <a:rPr lang="de-DE" sz="1600" dirty="0" err="1"/>
              <a:t>rensen</a:t>
            </a:r>
            <a:endParaRPr lang="de-DE" sz="1600" dirty="0"/>
          </a:p>
          <a:p>
            <a:pPr algn="ctr" eaLnBrk="1" hangingPunct="1"/>
            <a:r>
              <a:rPr lang="de-DE" sz="1600" dirty="0" err="1"/>
              <a:t>values</a:t>
            </a:r>
            <a:endParaRPr lang="de-DE" sz="1600" dirty="0"/>
          </a:p>
        </p:txBody>
      </p:sp>
      <p:sp>
        <p:nvSpPr>
          <p:cNvPr id="84" name="Textfeld 83"/>
          <p:cNvSpPr txBox="1"/>
          <p:nvPr/>
        </p:nvSpPr>
        <p:spPr>
          <a:xfrm>
            <a:off x="51774" y="6093296"/>
            <a:ext cx="9092225" cy="738664"/>
          </a:xfrm>
          <a:prstGeom prst="rect">
            <a:avLst/>
          </a:prstGeom>
          <a:noFill/>
        </p:spPr>
        <p:txBody>
          <a:bodyPr wrap="square" rtlCol="0">
            <a:spAutoFit/>
          </a:bodyPr>
          <a:lstStyle/>
          <a:p>
            <a:r>
              <a:rPr lang="en-GB" sz="1400" dirty="0" err="1" smtClean="0"/>
              <a:t>Hassler</a:t>
            </a:r>
            <a:r>
              <a:rPr lang="en-GB" sz="1400" dirty="0" smtClean="0"/>
              <a:t> S, </a:t>
            </a:r>
            <a:r>
              <a:rPr lang="en-GB" sz="1400" dirty="0" err="1" smtClean="0"/>
              <a:t>Kreyling</a:t>
            </a:r>
            <a:r>
              <a:rPr lang="en-GB" sz="1400" dirty="0" smtClean="0"/>
              <a:t> J, Beierkuhnlein C, </a:t>
            </a:r>
            <a:r>
              <a:rPr lang="en-GB" sz="1400" dirty="0" err="1" smtClean="0"/>
              <a:t>Eisold</a:t>
            </a:r>
            <a:r>
              <a:rPr lang="en-GB" sz="1400" dirty="0" smtClean="0"/>
              <a:t> J, </a:t>
            </a:r>
            <a:r>
              <a:rPr lang="en-GB" sz="1400" dirty="0" err="1" smtClean="0"/>
              <a:t>Samimi</a:t>
            </a:r>
            <a:r>
              <a:rPr lang="en-GB" sz="1400" dirty="0" smtClean="0"/>
              <a:t> C, </a:t>
            </a:r>
            <a:r>
              <a:rPr lang="en-GB" sz="1400" dirty="0" err="1" smtClean="0"/>
              <a:t>Wagenseil</a:t>
            </a:r>
            <a:r>
              <a:rPr lang="en-GB" sz="1400" dirty="0" smtClean="0"/>
              <a:t> H, </a:t>
            </a:r>
            <a:r>
              <a:rPr lang="en-GB" sz="1400" dirty="0" err="1" smtClean="0"/>
              <a:t>Jentsch</a:t>
            </a:r>
            <a:r>
              <a:rPr lang="en-GB" sz="1400" dirty="0" smtClean="0"/>
              <a:t> A 2010 </a:t>
            </a:r>
            <a:r>
              <a:rPr lang="en-GB" sz="1400" dirty="0"/>
              <a:t>Vegetation pattern divergence between dry and wet season in a semiarid </a:t>
            </a:r>
            <a:r>
              <a:rPr lang="en-GB" sz="1400" dirty="0" err="1"/>
              <a:t>savanna</a:t>
            </a:r>
            <a:r>
              <a:rPr lang="en-GB" sz="1400" dirty="0"/>
              <a:t> - </a:t>
            </a:r>
            <a:r>
              <a:rPr lang="en-GB" sz="1400" dirty="0" err="1"/>
              <a:t>spatio</a:t>
            </a:r>
            <a:r>
              <a:rPr lang="en-GB" sz="1400" dirty="0"/>
              <a:t>-temporal dynamics of plant diversity in northwest </a:t>
            </a:r>
            <a:r>
              <a:rPr lang="en-GB" sz="1400" dirty="0" smtClean="0"/>
              <a:t>Namibia. </a:t>
            </a:r>
            <a:r>
              <a:rPr lang="en-GB" sz="1400" b="1" dirty="0"/>
              <a:t>Journal of Arid </a:t>
            </a:r>
            <a:r>
              <a:rPr lang="en-GB" sz="1400" b="1" dirty="0" smtClean="0"/>
              <a:t>Environments </a:t>
            </a:r>
            <a:r>
              <a:rPr lang="en-GB" sz="1400" b="1" dirty="0"/>
              <a:t>74</a:t>
            </a:r>
            <a:r>
              <a:rPr lang="en-GB" sz="1400" dirty="0"/>
              <a:t>, </a:t>
            </a:r>
            <a:r>
              <a:rPr lang="en-GB" sz="1400" dirty="0" smtClean="0"/>
              <a:t>1516-1524</a:t>
            </a:r>
            <a:endParaRPr lang="de-DE" sz="1400" dirty="0" smtClean="0"/>
          </a:p>
        </p:txBody>
      </p:sp>
      <p:sp>
        <p:nvSpPr>
          <p:cNvPr id="85"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6" name="Picture 5" descr="logo-mit-schrift---transp"/>
          <p:cNvPicPr>
            <a:picLocks noChangeAspect="1" noChangeArrowheads="1"/>
          </p:cNvPicPr>
          <p:nvPr/>
        </p:nvPicPr>
        <p:blipFill rotWithShape="1">
          <a:blip r:embed="rId11">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Seasonality</a:t>
            </a:r>
            <a:endParaRPr lang="de-DE" sz="3600" i="1" dirty="0">
              <a:latin typeface="Trebuchet MS" pitchFamily="34" charset="0"/>
              <a:cs typeface="Times New Roman" pitchFamily="18" charset="0"/>
            </a:endParaRPr>
          </a:p>
        </p:txBody>
      </p:sp>
      <p:sp>
        <p:nvSpPr>
          <p:cNvPr id="101381" name="Text Box 42"/>
          <p:cNvSpPr txBox="1">
            <a:spLocks noChangeArrowheads="1"/>
          </p:cNvSpPr>
          <p:nvPr/>
        </p:nvSpPr>
        <p:spPr bwMode="auto">
          <a:xfrm>
            <a:off x="3323604" y="3429000"/>
            <a:ext cx="23018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2400" dirty="0" err="1" smtClean="0">
                <a:latin typeface="+mn-lt"/>
              </a:rPr>
              <a:t>Rainy</a:t>
            </a:r>
            <a:r>
              <a:rPr lang="de-DE" sz="2400" dirty="0" smtClean="0">
                <a:latin typeface="+mn-lt"/>
              </a:rPr>
              <a:t> </a:t>
            </a:r>
            <a:r>
              <a:rPr lang="de-DE" sz="2400" dirty="0" err="1" smtClean="0">
                <a:latin typeface="+mn-lt"/>
              </a:rPr>
              <a:t>season</a:t>
            </a:r>
            <a:endParaRPr lang="de-DE" sz="2400" dirty="0">
              <a:latin typeface="+mn-lt"/>
            </a:endParaRPr>
          </a:p>
        </p:txBody>
      </p:sp>
      <p:sp>
        <p:nvSpPr>
          <p:cNvPr id="91" name="Text Box 80"/>
          <p:cNvSpPr txBox="1">
            <a:spLocks noChangeArrowheads="1"/>
          </p:cNvSpPr>
          <p:nvPr/>
        </p:nvSpPr>
        <p:spPr bwMode="auto">
          <a:xfrm>
            <a:off x="1664990" y="1052736"/>
            <a:ext cx="64754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dirty="0" err="1">
                <a:latin typeface="+mn-lt"/>
              </a:rPr>
              <a:t>Purros</a:t>
            </a:r>
            <a:r>
              <a:rPr lang="de-DE" dirty="0">
                <a:latin typeface="+mn-lt"/>
              </a:rPr>
              <a:t>	          </a:t>
            </a:r>
            <a:r>
              <a:rPr lang="de-DE" dirty="0" err="1">
                <a:latin typeface="+mn-lt"/>
              </a:rPr>
              <a:t>ZooDesert</a:t>
            </a:r>
            <a:r>
              <a:rPr lang="de-DE" dirty="0">
                <a:latin typeface="+mn-lt"/>
              </a:rPr>
              <a:t>         Warmquelle        </a:t>
            </a:r>
            <a:r>
              <a:rPr lang="de-DE" dirty="0" err="1">
                <a:latin typeface="+mn-lt"/>
              </a:rPr>
              <a:t>Mbakondja</a:t>
            </a:r>
            <a:endParaRPr lang="de-DE" dirty="0">
              <a:latin typeface="+mn-lt"/>
            </a:endParaRPr>
          </a:p>
        </p:txBody>
      </p:sp>
      <p:sp>
        <p:nvSpPr>
          <p:cNvPr id="2" name="Pfeil nach oben und unten 1"/>
          <p:cNvSpPr/>
          <p:nvPr/>
        </p:nvSpPr>
        <p:spPr>
          <a:xfrm>
            <a:off x="1778030" y="2708920"/>
            <a:ext cx="639251" cy="1099835"/>
          </a:xfrm>
          <a:prstGeom prst="upDownArrow">
            <a:avLst/>
          </a:prstGeom>
          <a:gradFill flip="none" rotWithShape="1">
            <a:gsLst>
              <a:gs pos="0">
                <a:schemeClr val="tx1"/>
              </a:gs>
              <a:gs pos="100000">
                <a:schemeClr val="bg1">
                  <a:lumMod val="9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Pfeil nach oben und unten 92"/>
          <p:cNvSpPr/>
          <p:nvPr/>
        </p:nvSpPr>
        <p:spPr>
          <a:xfrm>
            <a:off x="6849566" y="2708920"/>
            <a:ext cx="639251" cy="1099835"/>
          </a:xfrm>
          <a:prstGeom prst="up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 Box 15"/>
          <p:cNvSpPr txBox="1">
            <a:spLocks noChangeArrowheads="1"/>
          </p:cNvSpPr>
          <p:nvPr/>
        </p:nvSpPr>
        <p:spPr bwMode="auto">
          <a:xfrm>
            <a:off x="1304950" y="5079921"/>
            <a:ext cx="8537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sz="1600" dirty="0"/>
              <a:t>       </a:t>
            </a:r>
            <a:r>
              <a:rPr lang="de-DE" sz="2000" dirty="0"/>
              <a:t>50-100        </a:t>
            </a:r>
            <a:r>
              <a:rPr lang="de-DE" sz="2000" dirty="0" smtClean="0"/>
              <a:t>        </a:t>
            </a:r>
            <a:r>
              <a:rPr lang="de-DE" sz="2000" dirty="0"/>
              <a:t>100-150            </a:t>
            </a:r>
            <a:r>
              <a:rPr lang="de-DE" sz="2000" dirty="0" smtClean="0"/>
              <a:t>   </a:t>
            </a:r>
            <a:r>
              <a:rPr lang="de-DE" sz="2000" dirty="0"/>
              <a:t>150-200            </a:t>
            </a:r>
            <a:r>
              <a:rPr lang="de-DE" sz="2000" dirty="0" smtClean="0"/>
              <a:t>   </a:t>
            </a:r>
            <a:r>
              <a:rPr lang="de-DE" sz="2000" dirty="0"/>
              <a:t>200-250</a:t>
            </a:r>
            <a:r>
              <a:rPr lang="de-DE" sz="1600" dirty="0"/>
              <a:t>                 </a:t>
            </a:r>
            <a:r>
              <a:rPr lang="de-DE" sz="1600" dirty="0" smtClean="0"/>
              <a:t>                      </a:t>
            </a:r>
            <a:r>
              <a:rPr lang="de-DE" sz="1600" dirty="0"/>
              <a:t>		</a:t>
            </a:r>
            <a:r>
              <a:rPr lang="de-DE" sz="1600" dirty="0" smtClean="0"/>
              <a:t>               </a:t>
            </a:r>
            <a:r>
              <a:rPr lang="de-DE" sz="2000" dirty="0" smtClean="0"/>
              <a:t>Average </a:t>
            </a:r>
            <a:r>
              <a:rPr lang="de-DE" sz="2000" dirty="0" err="1" smtClean="0"/>
              <a:t>Precipitation</a:t>
            </a:r>
            <a:r>
              <a:rPr lang="de-DE" sz="2000" dirty="0" smtClean="0"/>
              <a:t> [mm/a</a:t>
            </a:r>
            <a:r>
              <a:rPr lang="de-DE" sz="2000" dirty="0"/>
              <a:t>]</a:t>
            </a:r>
          </a:p>
        </p:txBody>
      </p:sp>
      <p:pic>
        <p:nvPicPr>
          <p:cNvPr id="89" name="Picture 16" descr="47-098"/>
          <p:cNvPicPr>
            <a:picLocks noGrp="1" noChangeAspect="1" noChangeArrowheads="1"/>
          </p:cNvPicPr>
          <p:nvPr>
            <p:ph sz="quarter" idx="4294967295"/>
          </p:nvPr>
        </p:nvPicPr>
        <p:blipFill rotWithShape="1">
          <a:blip r:embed="rId12" cstate="print">
            <a:extLst>
              <a:ext uri="{28A0092B-C50C-407E-A947-70E740481C1C}">
                <a14:useLocalDpi xmlns:a14="http://schemas.microsoft.com/office/drawing/2010/main" val="0"/>
              </a:ext>
            </a:extLst>
          </a:blip>
          <a:srcRect t="21126"/>
          <a:stretch/>
        </p:blipFill>
        <p:spPr>
          <a:xfrm>
            <a:off x="-1377401" y="4577250"/>
            <a:ext cx="2925066" cy="15160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 name="Picture 3" descr="46-090"/>
          <p:cNvPicPr>
            <a:picLocks noGrp="1" noChangeAspect="1" noChangeArrowheads="1"/>
          </p:cNvPicPr>
          <p:nvPr>
            <p:ph sz="half" idx="1"/>
          </p:nvPr>
        </p:nvPicPr>
        <p:blipFill>
          <a:blip r:embed="rId13" cstate="print">
            <a:extLst>
              <a:ext uri="{28A0092B-C50C-407E-A947-70E740481C1C}">
                <a14:useLocalDpi xmlns:a14="http://schemas.microsoft.com/office/drawing/2010/main" val="0"/>
              </a:ext>
            </a:extLst>
          </a:blip>
          <a:srcRect/>
          <a:stretch>
            <a:fillRect/>
          </a:stretch>
        </p:blipFill>
        <p:spPr>
          <a:xfrm>
            <a:off x="7798552" y="4577251"/>
            <a:ext cx="2330620" cy="1531868"/>
          </a:xfrm>
          <a:solidFill>
            <a:srgbClr val="0066CC"/>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feld 2"/>
          <p:cNvSpPr txBox="1"/>
          <p:nvPr/>
        </p:nvSpPr>
        <p:spPr>
          <a:xfrm>
            <a:off x="7740352" y="980728"/>
            <a:ext cx="1296144" cy="461665"/>
          </a:xfrm>
          <a:prstGeom prst="rect">
            <a:avLst/>
          </a:prstGeom>
          <a:noFill/>
        </p:spPr>
        <p:txBody>
          <a:bodyPr wrap="square" rtlCol="0">
            <a:spAutoFit/>
          </a:bodyPr>
          <a:lstStyle/>
          <a:p>
            <a:r>
              <a:rPr lang="de-DE" sz="2400" b="1" dirty="0" smtClean="0"/>
              <a:t>Namibia</a:t>
            </a:r>
            <a:endParaRPr lang="de-DE" sz="2400" b="1" dirty="0"/>
          </a:p>
        </p:txBody>
      </p:sp>
    </p:spTree>
    <p:extLst>
      <p:ext uri="{BB962C8B-B14F-4D97-AF65-F5344CB8AC3E}">
        <p14:creationId xmlns:p14="http://schemas.microsoft.com/office/powerpoint/2010/main" val="38795670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9699" name="Picture 18" descr="schimper"/>
          <p:cNvPicPr>
            <a:picLocks noChangeAspect="1" noChangeArrowheads="1"/>
          </p:cNvPicPr>
          <p:nvPr/>
        </p:nvPicPr>
        <p:blipFill>
          <a:blip r:embed="rId3">
            <a:extLst>
              <a:ext uri="{28A0092B-C50C-407E-A947-70E740481C1C}">
                <a14:useLocalDpi xmlns:a14="http://schemas.microsoft.com/office/drawing/2010/main" val="0"/>
              </a:ext>
            </a:extLst>
          </a:blip>
          <a:srcRect l="2869" r="3375" b="9235"/>
          <a:stretch>
            <a:fillRect/>
          </a:stretch>
        </p:blipFill>
        <p:spPr bwMode="auto">
          <a:xfrm>
            <a:off x="1" y="1008826"/>
            <a:ext cx="4357688" cy="5849174"/>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10" descr="Plant-geography upon a physiological basis. by Andreas Franz Wilhelm Schimpe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889" b="2792"/>
          <a:stretch>
            <a:fillRect/>
          </a:stretch>
        </p:blipFill>
        <p:spPr bwMode="auto">
          <a:xfrm>
            <a:off x="4788024" y="1008826"/>
            <a:ext cx="4327377" cy="590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17"/>
          <p:cNvSpPr txBox="1">
            <a:spLocks noChangeArrowheads="1"/>
          </p:cNvSpPr>
          <p:nvPr/>
        </p:nvSpPr>
        <p:spPr bwMode="auto">
          <a:xfrm>
            <a:off x="79375" y="5761038"/>
            <a:ext cx="4092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000">
                <a:solidFill>
                  <a:schemeClr val="bg1"/>
                </a:solidFill>
                <a:latin typeface="Trebuchet MS" pitchFamily="34" charset="0"/>
              </a:rPr>
              <a:t>Andreas Franz Wilhelm </a:t>
            </a:r>
            <a:br>
              <a:rPr lang="de-DE" sz="2000">
                <a:solidFill>
                  <a:schemeClr val="bg1"/>
                </a:solidFill>
                <a:latin typeface="Trebuchet MS" pitchFamily="34" charset="0"/>
              </a:rPr>
            </a:br>
            <a:r>
              <a:rPr lang="de-DE" sz="2000" b="1">
                <a:solidFill>
                  <a:schemeClr val="bg1"/>
                </a:solidFill>
                <a:latin typeface="Trebuchet MS" pitchFamily="34" charset="0"/>
              </a:rPr>
              <a:t>Schimper</a:t>
            </a:r>
            <a:r>
              <a:rPr lang="de-DE" sz="2000">
                <a:solidFill>
                  <a:schemeClr val="bg1"/>
                </a:solidFill>
                <a:latin typeface="Trebuchet MS" pitchFamily="34" charset="0"/>
              </a:rPr>
              <a:t> (1856-1901)</a:t>
            </a:r>
          </a:p>
        </p:txBody>
      </p:sp>
      <p:sp>
        <p:nvSpPr>
          <p:cNvPr id="29700" name="Text Box 19"/>
          <p:cNvSpPr txBox="1">
            <a:spLocks noChangeArrowheads="1"/>
          </p:cNvSpPr>
          <p:nvPr/>
        </p:nvSpPr>
        <p:spPr bwMode="auto">
          <a:xfrm>
            <a:off x="1" y="3408817"/>
            <a:ext cx="9252520" cy="17543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3600" dirty="0">
                <a:latin typeface="Calibri" pitchFamily="34" charset="0"/>
              </a:rPr>
              <a:t>„</a:t>
            </a:r>
            <a:r>
              <a:rPr lang="de-DE" sz="3600" i="1" dirty="0">
                <a:latin typeface="Calibri" pitchFamily="34" charset="0"/>
              </a:rPr>
              <a:t>Plant </a:t>
            </a:r>
            <a:r>
              <a:rPr lang="de-DE" sz="3600" i="1" dirty="0" err="1">
                <a:latin typeface="Calibri" pitchFamily="34" charset="0"/>
              </a:rPr>
              <a:t>Geography</a:t>
            </a:r>
            <a:r>
              <a:rPr lang="de-DE" sz="3600" i="1" dirty="0">
                <a:latin typeface="Calibri" pitchFamily="34" charset="0"/>
              </a:rPr>
              <a:t> (…) </a:t>
            </a:r>
            <a:r>
              <a:rPr lang="de-DE" sz="3600" i="1" dirty="0" err="1">
                <a:latin typeface="Calibri" pitchFamily="34" charset="0"/>
              </a:rPr>
              <a:t>requires</a:t>
            </a:r>
            <a:r>
              <a:rPr lang="de-DE" sz="3600" i="1" dirty="0">
                <a:latin typeface="Calibri" pitchFamily="34" charset="0"/>
              </a:rPr>
              <a:t> </a:t>
            </a:r>
            <a:r>
              <a:rPr lang="de-DE" sz="3600" i="1" dirty="0" err="1">
                <a:latin typeface="Calibri" pitchFamily="34" charset="0"/>
              </a:rPr>
              <a:t>exact</a:t>
            </a:r>
            <a:r>
              <a:rPr lang="de-DE" sz="3600" i="1" dirty="0">
                <a:latin typeface="Calibri" pitchFamily="34" charset="0"/>
              </a:rPr>
              <a:t> </a:t>
            </a:r>
            <a:r>
              <a:rPr lang="de-DE" sz="3600" i="1" dirty="0" err="1" smtClean="0">
                <a:latin typeface="Calibri" pitchFamily="34" charset="0"/>
              </a:rPr>
              <a:t>knowledge</a:t>
            </a:r>
            <a:r>
              <a:rPr lang="de-DE" sz="3600" i="1" dirty="0" smtClean="0">
                <a:latin typeface="Calibri" pitchFamily="34" charset="0"/>
              </a:rPr>
              <a:t> </a:t>
            </a:r>
            <a:r>
              <a:rPr lang="de-DE" sz="3600" i="1" dirty="0" err="1">
                <a:latin typeface="Calibri" pitchFamily="34" charset="0"/>
              </a:rPr>
              <a:t>about</a:t>
            </a:r>
            <a:r>
              <a:rPr lang="de-DE" sz="3600" i="1" dirty="0">
                <a:latin typeface="Calibri" pitchFamily="34" charset="0"/>
              </a:rPr>
              <a:t> </a:t>
            </a:r>
            <a:r>
              <a:rPr lang="de-DE" sz="3600" i="1" dirty="0" err="1">
                <a:latin typeface="Calibri" pitchFamily="34" charset="0"/>
              </a:rPr>
              <a:t>the</a:t>
            </a:r>
            <a:r>
              <a:rPr lang="de-DE" sz="3600" i="1" dirty="0">
                <a:latin typeface="Calibri" pitchFamily="34" charset="0"/>
              </a:rPr>
              <a:t> </a:t>
            </a:r>
            <a:r>
              <a:rPr lang="de-DE" sz="3600" i="1" dirty="0" err="1">
                <a:latin typeface="Calibri" pitchFamily="34" charset="0"/>
              </a:rPr>
              <a:t>living</a:t>
            </a:r>
            <a:r>
              <a:rPr lang="de-DE" sz="3600" i="1" dirty="0">
                <a:latin typeface="Calibri" pitchFamily="34" charset="0"/>
              </a:rPr>
              <a:t> </a:t>
            </a:r>
            <a:r>
              <a:rPr lang="de-DE" sz="3600" i="1" dirty="0" err="1">
                <a:latin typeface="Calibri" pitchFamily="34" charset="0"/>
              </a:rPr>
              <a:t>conditions</a:t>
            </a:r>
            <a:r>
              <a:rPr lang="de-DE" sz="3600" i="1" dirty="0">
                <a:latin typeface="Calibri" pitchFamily="34" charset="0"/>
              </a:rPr>
              <a:t> </a:t>
            </a:r>
            <a:r>
              <a:rPr lang="de-DE" sz="3600" i="1" dirty="0" err="1">
                <a:latin typeface="Calibri" pitchFamily="34" charset="0"/>
              </a:rPr>
              <a:t>of</a:t>
            </a:r>
            <a:r>
              <a:rPr lang="de-DE" sz="3600" i="1" dirty="0">
                <a:latin typeface="Calibri" pitchFamily="34" charset="0"/>
              </a:rPr>
              <a:t> </a:t>
            </a:r>
            <a:r>
              <a:rPr lang="de-DE" sz="3600" i="1" dirty="0" err="1">
                <a:latin typeface="Calibri" pitchFamily="34" charset="0"/>
              </a:rPr>
              <a:t>plants</a:t>
            </a:r>
            <a:r>
              <a:rPr lang="de-DE" sz="3600" i="1" dirty="0">
                <a:latin typeface="Calibri" pitchFamily="34" charset="0"/>
              </a:rPr>
              <a:t>, </a:t>
            </a:r>
            <a:r>
              <a:rPr lang="de-DE" sz="3600" i="1" dirty="0" err="1">
                <a:latin typeface="Calibri" pitchFamily="34" charset="0"/>
              </a:rPr>
              <a:t>which</a:t>
            </a:r>
            <a:r>
              <a:rPr lang="de-DE" sz="3600" i="1" dirty="0">
                <a:latin typeface="Calibri" pitchFamily="34" charset="0"/>
              </a:rPr>
              <a:t> </a:t>
            </a:r>
            <a:r>
              <a:rPr lang="de-DE" sz="3600" i="1" dirty="0" err="1">
                <a:latin typeface="Calibri" pitchFamily="34" charset="0"/>
              </a:rPr>
              <a:t>can</a:t>
            </a:r>
            <a:r>
              <a:rPr lang="de-DE" sz="3600" i="1" dirty="0">
                <a:latin typeface="Calibri" pitchFamily="34" charset="0"/>
              </a:rPr>
              <a:t> </a:t>
            </a:r>
            <a:r>
              <a:rPr lang="de-DE" sz="3600" i="1" dirty="0" err="1">
                <a:latin typeface="Calibri" pitchFamily="34" charset="0"/>
              </a:rPr>
              <a:t>only</a:t>
            </a:r>
            <a:r>
              <a:rPr lang="de-DE" sz="3600" i="1" dirty="0">
                <a:latin typeface="Calibri" pitchFamily="34" charset="0"/>
              </a:rPr>
              <a:t> </a:t>
            </a:r>
            <a:r>
              <a:rPr lang="de-DE" sz="3600" i="1" dirty="0" err="1">
                <a:latin typeface="Calibri" pitchFamily="34" charset="0"/>
              </a:rPr>
              <a:t>be</a:t>
            </a:r>
            <a:r>
              <a:rPr lang="de-DE" sz="3600" i="1" dirty="0">
                <a:latin typeface="Calibri" pitchFamily="34" charset="0"/>
              </a:rPr>
              <a:t> </a:t>
            </a:r>
            <a:r>
              <a:rPr lang="de-DE" sz="3600" i="1" dirty="0" err="1">
                <a:latin typeface="Calibri" pitchFamily="34" charset="0"/>
              </a:rPr>
              <a:t>provided</a:t>
            </a:r>
            <a:r>
              <a:rPr lang="de-DE" sz="3600" i="1" dirty="0">
                <a:latin typeface="Calibri" pitchFamily="34" charset="0"/>
              </a:rPr>
              <a:t> </a:t>
            </a:r>
            <a:r>
              <a:rPr lang="de-DE" sz="3600" i="1" dirty="0" err="1">
                <a:latin typeface="Calibri" pitchFamily="34" charset="0"/>
              </a:rPr>
              <a:t>by</a:t>
            </a:r>
            <a:r>
              <a:rPr lang="de-DE" sz="3600" i="1" dirty="0">
                <a:latin typeface="Calibri" pitchFamily="34" charset="0"/>
              </a:rPr>
              <a:t> </a:t>
            </a:r>
            <a:r>
              <a:rPr lang="de-DE" sz="3600" i="1" dirty="0" err="1">
                <a:latin typeface="Calibri" pitchFamily="34" charset="0"/>
              </a:rPr>
              <a:t>experiments</a:t>
            </a:r>
            <a:r>
              <a:rPr lang="de-DE" sz="3600" i="1" dirty="0">
                <a:latin typeface="Calibri" pitchFamily="34" charset="0"/>
              </a:rPr>
              <a:t>.</a:t>
            </a:r>
            <a:r>
              <a:rPr lang="de-DE" sz="3600" dirty="0">
                <a:latin typeface="Calibri" pitchFamily="34" charset="0"/>
              </a:rPr>
              <a:t>“ </a:t>
            </a:r>
          </a:p>
        </p:txBody>
      </p:sp>
      <p:pic>
        <p:nvPicPr>
          <p:cNvPr id="10" name="Picture 5" descr="logo-mit-schrift---transp"/>
          <p:cNvPicPr>
            <a:picLocks noChangeAspect="1" noChangeArrowheads="1"/>
          </p:cNvPicPr>
          <p:nvPr/>
        </p:nvPicPr>
        <p:blipFill rotWithShape="1">
          <a:blip r:embed="rId6">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1143794" y="178491"/>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Epistemology</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411102165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3"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359531" y="1182788"/>
            <a:ext cx="8402331" cy="5262979"/>
          </a:xfrm>
          <a:prstGeom prst="rect">
            <a:avLst/>
          </a:prstGeom>
          <a:noFill/>
        </p:spPr>
        <p:txBody>
          <a:bodyPr wrap="square" rtlCol="0">
            <a:spAutoFit/>
          </a:bodyPr>
          <a:lstStyle/>
          <a:p>
            <a:r>
              <a:rPr lang="en-US" sz="2800" dirty="0" smtClean="0"/>
              <a:t>There is increasing evidence not only for increasing intra-annual variability (extreme events, modified seasonality) but also for </a:t>
            </a:r>
            <a:r>
              <a:rPr lang="en-US" sz="2800" b="1" dirty="0" smtClean="0"/>
              <a:t>increasing differences between years </a:t>
            </a:r>
            <a:r>
              <a:rPr lang="en-US" sz="2800" dirty="0" smtClean="0"/>
              <a:t>(e.g. European spring and early summer 2011 vs. 2013). </a:t>
            </a:r>
          </a:p>
          <a:p>
            <a:endParaRPr lang="en-US" sz="2800" dirty="0" smtClean="0"/>
          </a:p>
          <a:p>
            <a:r>
              <a:rPr lang="en-US" sz="2800" dirty="0" smtClean="0"/>
              <a:t>Ecosystems may recover after and even adapt to short-term extreme events. However, it is more difficult to cope with a </a:t>
            </a:r>
            <a:r>
              <a:rPr lang="en-US" sz="2800" b="1" dirty="0" smtClean="0"/>
              <a:t>sequence of extremely different years </a:t>
            </a:r>
            <a:r>
              <a:rPr lang="en-US" sz="2800" dirty="0" smtClean="0"/>
              <a:t>(e.g. hot and warm year followed by a wet and cold year).</a:t>
            </a:r>
          </a:p>
          <a:p>
            <a:endParaRPr lang="en-US" sz="2800" dirty="0" smtClean="0"/>
          </a:p>
          <a:p>
            <a:r>
              <a:rPr lang="en-US" sz="2800" dirty="0" smtClean="0"/>
              <a:t>This type of </a:t>
            </a:r>
            <a:r>
              <a:rPr lang="en-US" sz="2800" b="1" dirty="0" smtClean="0"/>
              <a:t>extreme variability between years </a:t>
            </a:r>
            <a:r>
              <a:rPr lang="en-US" sz="2800" dirty="0" smtClean="0"/>
              <a:t>is hardly addressed by experiments until now.</a:t>
            </a:r>
            <a:endParaRPr lang="en-US" sz="2800" dirty="0"/>
          </a:p>
        </p:txBody>
      </p:sp>
      <p:sp>
        <p:nvSpPr>
          <p:cNvPr id="6"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Intra- vs. </a:t>
            </a:r>
            <a:r>
              <a:rPr lang="de-DE" sz="3600" i="1" dirty="0" err="1" smtClean="0">
                <a:latin typeface="Trebuchet MS" pitchFamily="34" charset="0"/>
                <a:cs typeface="Times New Roman" pitchFamily="18" charset="0"/>
              </a:rPr>
              <a:t>Interannual</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8164532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Freihandform 130"/>
          <p:cNvSpPr/>
          <p:nvPr/>
        </p:nvSpPr>
        <p:spPr>
          <a:xfrm rot="10800000" flipH="1">
            <a:off x="1866082" y="4025387"/>
            <a:ext cx="1379921" cy="817887"/>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Freihandform 129"/>
          <p:cNvSpPr/>
          <p:nvPr/>
        </p:nvSpPr>
        <p:spPr>
          <a:xfrm rot="10800000" flipH="1">
            <a:off x="4858172" y="2739513"/>
            <a:ext cx="1379921" cy="817887"/>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ihandform 85"/>
          <p:cNvSpPr/>
          <p:nvPr/>
        </p:nvSpPr>
        <p:spPr>
          <a:xfrm rot="10800000" flipH="1">
            <a:off x="341068" y="2739142"/>
            <a:ext cx="1379921" cy="817887"/>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3"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p:nvPr/>
        </p:nvSpPr>
        <p:spPr>
          <a:xfrm>
            <a:off x="3355102" y="1324517"/>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Gerade Verbindung 3"/>
          <p:cNvCxnSpPr/>
          <p:nvPr/>
        </p:nvCxnSpPr>
        <p:spPr>
          <a:xfrm>
            <a:off x="3355101" y="1855416"/>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39" name="Rechteck 38"/>
          <p:cNvSpPr/>
          <p:nvPr/>
        </p:nvSpPr>
        <p:spPr>
          <a:xfrm>
            <a:off x="4837518" y="1324146"/>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Gerade Verbindung 40"/>
          <p:cNvCxnSpPr/>
          <p:nvPr/>
        </p:nvCxnSpPr>
        <p:spPr>
          <a:xfrm>
            <a:off x="4837517" y="1855045"/>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42" name="Rechteck 41"/>
          <p:cNvSpPr/>
          <p:nvPr/>
        </p:nvSpPr>
        <p:spPr>
          <a:xfrm>
            <a:off x="3365429" y="2610392"/>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ihandform 42"/>
          <p:cNvSpPr/>
          <p:nvPr/>
        </p:nvSpPr>
        <p:spPr>
          <a:xfrm rot="10800000">
            <a:off x="3375757" y="2738770"/>
            <a:ext cx="1359265" cy="818258"/>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Gerade Verbindung 43"/>
          <p:cNvCxnSpPr/>
          <p:nvPr/>
        </p:nvCxnSpPr>
        <p:spPr>
          <a:xfrm>
            <a:off x="3365428" y="3141291"/>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4847845" y="2610021"/>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ihandform 45"/>
          <p:cNvSpPr/>
          <p:nvPr/>
        </p:nvSpPr>
        <p:spPr>
          <a:xfrm rot="10800000">
            <a:off x="1886739" y="2739142"/>
            <a:ext cx="1359265" cy="818258"/>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Gerade Verbindung 46"/>
          <p:cNvCxnSpPr/>
          <p:nvPr/>
        </p:nvCxnSpPr>
        <p:spPr>
          <a:xfrm>
            <a:off x="4847844" y="3140920"/>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48" name="Rechteck 47"/>
          <p:cNvSpPr/>
          <p:nvPr/>
        </p:nvSpPr>
        <p:spPr>
          <a:xfrm>
            <a:off x="3365429" y="3896267"/>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ihandform 48"/>
          <p:cNvSpPr/>
          <p:nvPr/>
        </p:nvSpPr>
        <p:spPr>
          <a:xfrm rot="10800000">
            <a:off x="3375757" y="4024645"/>
            <a:ext cx="1359265" cy="818258"/>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Gerade Verbindung 49"/>
          <p:cNvCxnSpPr/>
          <p:nvPr/>
        </p:nvCxnSpPr>
        <p:spPr>
          <a:xfrm>
            <a:off x="3365428" y="4427166"/>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51" name="Rechteck 50"/>
          <p:cNvSpPr/>
          <p:nvPr/>
        </p:nvSpPr>
        <p:spPr>
          <a:xfrm>
            <a:off x="4847845" y="3895896"/>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ihandform 51"/>
          <p:cNvSpPr/>
          <p:nvPr/>
        </p:nvSpPr>
        <p:spPr>
          <a:xfrm rot="10800000" flipH="1">
            <a:off x="4837517" y="4025015"/>
            <a:ext cx="1379921" cy="817887"/>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Gerade Verbindung 52"/>
          <p:cNvCxnSpPr/>
          <p:nvPr/>
        </p:nvCxnSpPr>
        <p:spPr>
          <a:xfrm>
            <a:off x="4847844" y="4426795"/>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54" name="Rechteck 53"/>
          <p:cNvSpPr/>
          <p:nvPr/>
        </p:nvSpPr>
        <p:spPr>
          <a:xfrm>
            <a:off x="3375756" y="5210717"/>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Gerade Verbindung 55"/>
          <p:cNvCxnSpPr/>
          <p:nvPr/>
        </p:nvCxnSpPr>
        <p:spPr>
          <a:xfrm>
            <a:off x="3375755" y="5741616"/>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4858172" y="5210346"/>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Gerade Verbindung 58"/>
          <p:cNvCxnSpPr/>
          <p:nvPr/>
        </p:nvCxnSpPr>
        <p:spPr>
          <a:xfrm>
            <a:off x="4858171" y="5741245"/>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rot="16200000">
            <a:off x="-464588" y="1584101"/>
            <a:ext cx="1224569" cy="461665"/>
          </a:xfrm>
          <a:prstGeom prst="rect">
            <a:avLst/>
          </a:prstGeom>
          <a:noFill/>
        </p:spPr>
        <p:txBody>
          <a:bodyPr wrap="square" rtlCol="0">
            <a:spAutoFit/>
          </a:bodyPr>
          <a:lstStyle/>
          <a:p>
            <a:r>
              <a:rPr lang="de-DE" sz="2400" dirty="0" smtClean="0"/>
              <a:t>Year 1</a:t>
            </a:r>
            <a:endParaRPr lang="en-GB" sz="2400" dirty="0"/>
          </a:p>
        </p:txBody>
      </p:sp>
      <p:sp>
        <p:nvSpPr>
          <p:cNvPr id="62" name="Textfeld 61"/>
          <p:cNvSpPr txBox="1"/>
          <p:nvPr/>
        </p:nvSpPr>
        <p:spPr>
          <a:xfrm rot="16200000">
            <a:off x="-464587" y="2896670"/>
            <a:ext cx="1224569" cy="461665"/>
          </a:xfrm>
          <a:prstGeom prst="rect">
            <a:avLst/>
          </a:prstGeom>
          <a:noFill/>
        </p:spPr>
        <p:txBody>
          <a:bodyPr wrap="square" rtlCol="0">
            <a:spAutoFit/>
          </a:bodyPr>
          <a:lstStyle/>
          <a:p>
            <a:r>
              <a:rPr lang="de-DE" sz="2400" dirty="0" smtClean="0"/>
              <a:t>Year 2</a:t>
            </a:r>
            <a:endParaRPr lang="en-GB" sz="2400" dirty="0"/>
          </a:p>
        </p:txBody>
      </p:sp>
      <p:sp>
        <p:nvSpPr>
          <p:cNvPr id="63" name="Textfeld 62"/>
          <p:cNvSpPr txBox="1"/>
          <p:nvPr/>
        </p:nvSpPr>
        <p:spPr>
          <a:xfrm rot="16200000">
            <a:off x="-464587" y="4202941"/>
            <a:ext cx="1224569" cy="461665"/>
          </a:xfrm>
          <a:prstGeom prst="rect">
            <a:avLst/>
          </a:prstGeom>
          <a:noFill/>
        </p:spPr>
        <p:txBody>
          <a:bodyPr wrap="square" rtlCol="0">
            <a:spAutoFit/>
          </a:bodyPr>
          <a:lstStyle/>
          <a:p>
            <a:r>
              <a:rPr lang="de-DE" sz="2400" dirty="0" smtClean="0"/>
              <a:t>Year 3</a:t>
            </a:r>
            <a:endParaRPr lang="en-GB" sz="2400" dirty="0"/>
          </a:p>
        </p:txBody>
      </p:sp>
      <p:sp>
        <p:nvSpPr>
          <p:cNvPr id="64" name="Textfeld 63"/>
          <p:cNvSpPr txBox="1"/>
          <p:nvPr/>
        </p:nvSpPr>
        <p:spPr>
          <a:xfrm rot="16200000">
            <a:off x="-464586" y="5515510"/>
            <a:ext cx="1224569" cy="461665"/>
          </a:xfrm>
          <a:prstGeom prst="rect">
            <a:avLst/>
          </a:prstGeom>
          <a:noFill/>
        </p:spPr>
        <p:txBody>
          <a:bodyPr wrap="square" rtlCol="0">
            <a:spAutoFit/>
          </a:bodyPr>
          <a:lstStyle/>
          <a:p>
            <a:r>
              <a:rPr lang="de-DE" sz="2400" dirty="0" smtClean="0"/>
              <a:t>Year 4</a:t>
            </a:r>
            <a:endParaRPr lang="en-GB" sz="2400" dirty="0"/>
          </a:p>
        </p:txBody>
      </p:sp>
      <p:sp>
        <p:nvSpPr>
          <p:cNvPr id="65" name="Rechteck 64"/>
          <p:cNvSpPr/>
          <p:nvPr/>
        </p:nvSpPr>
        <p:spPr>
          <a:xfrm>
            <a:off x="354722" y="1324888"/>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Gerade Verbindung 65"/>
          <p:cNvCxnSpPr/>
          <p:nvPr/>
        </p:nvCxnSpPr>
        <p:spPr>
          <a:xfrm>
            <a:off x="354721" y="1855787"/>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67" name="Rechteck 66"/>
          <p:cNvSpPr/>
          <p:nvPr/>
        </p:nvSpPr>
        <p:spPr>
          <a:xfrm>
            <a:off x="1852430" y="1324517"/>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Gerade Verbindung 67"/>
          <p:cNvCxnSpPr/>
          <p:nvPr/>
        </p:nvCxnSpPr>
        <p:spPr>
          <a:xfrm>
            <a:off x="1852429" y="1855416"/>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69" name="Rechteck 68"/>
          <p:cNvSpPr/>
          <p:nvPr/>
        </p:nvSpPr>
        <p:spPr>
          <a:xfrm>
            <a:off x="365049" y="2610763"/>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Gerade Verbindung 70"/>
          <p:cNvCxnSpPr/>
          <p:nvPr/>
        </p:nvCxnSpPr>
        <p:spPr>
          <a:xfrm>
            <a:off x="365048" y="3141662"/>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72" name="Rechteck 71"/>
          <p:cNvSpPr/>
          <p:nvPr/>
        </p:nvSpPr>
        <p:spPr>
          <a:xfrm>
            <a:off x="1862757" y="2610392"/>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Gerade Verbindung 73"/>
          <p:cNvCxnSpPr/>
          <p:nvPr/>
        </p:nvCxnSpPr>
        <p:spPr>
          <a:xfrm>
            <a:off x="1862756" y="3141291"/>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75" name="Rechteck 74"/>
          <p:cNvSpPr/>
          <p:nvPr/>
        </p:nvSpPr>
        <p:spPr>
          <a:xfrm>
            <a:off x="365049" y="3896638"/>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ihandform 75"/>
          <p:cNvSpPr/>
          <p:nvPr/>
        </p:nvSpPr>
        <p:spPr>
          <a:xfrm rot="10800000">
            <a:off x="375377" y="4025016"/>
            <a:ext cx="1359265" cy="818258"/>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Gerade Verbindung 76"/>
          <p:cNvCxnSpPr/>
          <p:nvPr/>
        </p:nvCxnSpPr>
        <p:spPr>
          <a:xfrm>
            <a:off x="365048" y="4427537"/>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78" name="Rechteck 77"/>
          <p:cNvSpPr/>
          <p:nvPr/>
        </p:nvSpPr>
        <p:spPr>
          <a:xfrm>
            <a:off x="1862757" y="3896267"/>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Gerade Verbindung 79"/>
          <p:cNvCxnSpPr/>
          <p:nvPr/>
        </p:nvCxnSpPr>
        <p:spPr>
          <a:xfrm>
            <a:off x="1862756" y="4427166"/>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81" name="Rechteck 80"/>
          <p:cNvSpPr/>
          <p:nvPr/>
        </p:nvSpPr>
        <p:spPr>
          <a:xfrm>
            <a:off x="375376" y="5211088"/>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Gerade Verbindung 81"/>
          <p:cNvCxnSpPr/>
          <p:nvPr/>
        </p:nvCxnSpPr>
        <p:spPr>
          <a:xfrm>
            <a:off x="375375" y="5741987"/>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83" name="Rechteck 82"/>
          <p:cNvSpPr/>
          <p:nvPr/>
        </p:nvSpPr>
        <p:spPr>
          <a:xfrm>
            <a:off x="1873084" y="5210717"/>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Gerade Verbindung 83"/>
          <p:cNvCxnSpPr/>
          <p:nvPr/>
        </p:nvCxnSpPr>
        <p:spPr>
          <a:xfrm>
            <a:off x="1873083" y="5741616"/>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88" name="Rechteck 87"/>
          <p:cNvSpPr/>
          <p:nvPr/>
        </p:nvSpPr>
        <p:spPr>
          <a:xfrm>
            <a:off x="6334264" y="1322884"/>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Gerade Verbindung 88"/>
          <p:cNvCxnSpPr/>
          <p:nvPr/>
        </p:nvCxnSpPr>
        <p:spPr>
          <a:xfrm>
            <a:off x="6334263" y="1853783"/>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90" name="Rechteck 89"/>
          <p:cNvSpPr/>
          <p:nvPr/>
        </p:nvSpPr>
        <p:spPr>
          <a:xfrm>
            <a:off x="7839830" y="1322513"/>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1" name="Gerade Verbindung 90"/>
          <p:cNvCxnSpPr/>
          <p:nvPr/>
        </p:nvCxnSpPr>
        <p:spPr>
          <a:xfrm>
            <a:off x="7839829" y="1853412"/>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92" name="Rechteck 91"/>
          <p:cNvSpPr/>
          <p:nvPr/>
        </p:nvSpPr>
        <p:spPr>
          <a:xfrm>
            <a:off x="6344591" y="2608759"/>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4" name="Gerade Verbindung 93"/>
          <p:cNvCxnSpPr/>
          <p:nvPr/>
        </p:nvCxnSpPr>
        <p:spPr>
          <a:xfrm>
            <a:off x="6344590" y="3139658"/>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95" name="Rechteck 94"/>
          <p:cNvSpPr/>
          <p:nvPr/>
        </p:nvSpPr>
        <p:spPr>
          <a:xfrm>
            <a:off x="7850157" y="2608388"/>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Gerade Verbindung 95"/>
          <p:cNvCxnSpPr/>
          <p:nvPr/>
        </p:nvCxnSpPr>
        <p:spPr>
          <a:xfrm>
            <a:off x="7850156" y="3139287"/>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97" name="Rechteck 96"/>
          <p:cNvSpPr/>
          <p:nvPr/>
        </p:nvSpPr>
        <p:spPr>
          <a:xfrm>
            <a:off x="6344591" y="3894634"/>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Freihandform 97"/>
          <p:cNvSpPr/>
          <p:nvPr/>
        </p:nvSpPr>
        <p:spPr>
          <a:xfrm rot="10800000">
            <a:off x="6354919" y="4023012"/>
            <a:ext cx="1359265" cy="818258"/>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Gerade Verbindung 98"/>
          <p:cNvCxnSpPr/>
          <p:nvPr/>
        </p:nvCxnSpPr>
        <p:spPr>
          <a:xfrm>
            <a:off x="6344590" y="4425533"/>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00" name="Rechteck 99"/>
          <p:cNvSpPr/>
          <p:nvPr/>
        </p:nvSpPr>
        <p:spPr>
          <a:xfrm>
            <a:off x="7850157" y="3894263"/>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1" name="Gerade Verbindung 100"/>
          <p:cNvCxnSpPr/>
          <p:nvPr/>
        </p:nvCxnSpPr>
        <p:spPr>
          <a:xfrm>
            <a:off x="7850156" y="4425162"/>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a:off x="6354918" y="5209084"/>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Gerade Verbindung 102"/>
          <p:cNvCxnSpPr/>
          <p:nvPr/>
        </p:nvCxnSpPr>
        <p:spPr>
          <a:xfrm>
            <a:off x="6354917" y="5739983"/>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04" name="Rechteck 103"/>
          <p:cNvSpPr/>
          <p:nvPr/>
        </p:nvSpPr>
        <p:spPr>
          <a:xfrm>
            <a:off x="7860484" y="5208713"/>
            <a:ext cx="1372920" cy="1065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5" name="Gerade Verbindung 104"/>
          <p:cNvCxnSpPr/>
          <p:nvPr/>
        </p:nvCxnSpPr>
        <p:spPr>
          <a:xfrm>
            <a:off x="7860483" y="5739612"/>
            <a:ext cx="13729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grpSp>
        <p:nvGrpSpPr>
          <p:cNvPr id="138" name="Gruppieren 137"/>
          <p:cNvGrpSpPr/>
          <p:nvPr/>
        </p:nvGrpSpPr>
        <p:grpSpPr>
          <a:xfrm>
            <a:off x="5691071" y="2591335"/>
            <a:ext cx="386366" cy="461665"/>
            <a:chOff x="3307804" y="371582"/>
            <a:chExt cx="386366" cy="461665"/>
          </a:xfrm>
        </p:grpSpPr>
        <p:sp>
          <p:nvSpPr>
            <p:cNvPr id="133" name="Textfeld 132"/>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35" name="Ellipse 134"/>
            <p:cNvSpPr/>
            <p:nvPr/>
          </p:nvSpPr>
          <p:spPr>
            <a:xfrm>
              <a:off x="3360103" y="472859"/>
              <a:ext cx="285158" cy="2849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9" name="Gruppieren 138"/>
          <p:cNvGrpSpPr/>
          <p:nvPr/>
        </p:nvGrpSpPr>
        <p:grpSpPr>
          <a:xfrm>
            <a:off x="3564228" y="2575138"/>
            <a:ext cx="386366" cy="461665"/>
            <a:chOff x="3307804" y="371582"/>
            <a:chExt cx="386366" cy="461665"/>
          </a:xfrm>
        </p:grpSpPr>
        <p:sp>
          <p:nvSpPr>
            <p:cNvPr id="140" name="Textfeld 139"/>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41" name="Ellipse 140"/>
            <p:cNvSpPr/>
            <p:nvPr/>
          </p:nvSpPr>
          <p:spPr>
            <a:xfrm>
              <a:off x="3360103" y="472859"/>
              <a:ext cx="285158" cy="2849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 name="Gruppieren 143"/>
          <p:cNvGrpSpPr/>
          <p:nvPr/>
        </p:nvGrpSpPr>
        <p:grpSpPr>
          <a:xfrm>
            <a:off x="4348656" y="3214161"/>
            <a:ext cx="386366" cy="461665"/>
            <a:chOff x="3849895" y="367383"/>
            <a:chExt cx="386366" cy="461665"/>
          </a:xfrm>
        </p:grpSpPr>
        <p:sp>
          <p:nvSpPr>
            <p:cNvPr id="145" name="Textfeld 144"/>
            <p:cNvSpPr txBox="1"/>
            <p:nvPr/>
          </p:nvSpPr>
          <p:spPr>
            <a:xfrm>
              <a:off x="3849895" y="367383"/>
              <a:ext cx="386366" cy="461665"/>
            </a:xfrm>
            <a:prstGeom prst="rect">
              <a:avLst/>
            </a:prstGeom>
            <a:noFill/>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46" name="Ellipse 145"/>
            <p:cNvSpPr/>
            <p:nvPr/>
          </p:nvSpPr>
          <p:spPr>
            <a:xfrm>
              <a:off x="3900499" y="482776"/>
              <a:ext cx="285158" cy="284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0" name="Gruppieren 149"/>
          <p:cNvGrpSpPr/>
          <p:nvPr/>
        </p:nvGrpSpPr>
        <p:grpSpPr>
          <a:xfrm>
            <a:off x="4908160" y="3216936"/>
            <a:ext cx="386366" cy="461665"/>
            <a:chOff x="3849895" y="367383"/>
            <a:chExt cx="386366" cy="461665"/>
          </a:xfrm>
        </p:grpSpPr>
        <p:sp>
          <p:nvSpPr>
            <p:cNvPr id="151" name="Textfeld 150"/>
            <p:cNvSpPr txBox="1"/>
            <p:nvPr/>
          </p:nvSpPr>
          <p:spPr>
            <a:xfrm>
              <a:off x="3849895" y="367383"/>
              <a:ext cx="386366" cy="461665"/>
            </a:xfrm>
            <a:prstGeom prst="rect">
              <a:avLst/>
            </a:prstGeom>
            <a:noFill/>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52" name="Ellipse 151"/>
            <p:cNvSpPr/>
            <p:nvPr/>
          </p:nvSpPr>
          <p:spPr>
            <a:xfrm>
              <a:off x="3900499" y="482776"/>
              <a:ext cx="285158" cy="284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0" name="Gruppieren 159"/>
          <p:cNvGrpSpPr/>
          <p:nvPr/>
        </p:nvGrpSpPr>
        <p:grpSpPr>
          <a:xfrm>
            <a:off x="2054556" y="2617559"/>
            <a:ext cx="386366" cy="461665"/>
            <a:chOff x="3307804" y="371582"/>
            <a:chExt cx="386366" cy="461665"/>
          </a:xfrm>
        </p:grpSpPr>
        <p:sp>
          <p:nvSpPr>
            <p:cNvPr id="161" name="Textfeld 160"/>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62" name="Ellipse 161"/>
            <p:cNvSpPr/>
            <p:nvPr/>
          </p:nvSpPr>
          <p:spPr>
            <a:xfrm>
              <a:off x="3360103" y="472859"/>
              <a:ext cx="285158" cy="2849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3" name="Gruppieren 162"/>
          <p:cNvGrpSpPr/>
          <p:nvPr/>
        </p:nvGrpSpPr>
        <p:grpSpPr>
          <a:xfrm>
            <a:off x="2838984" y="3256582"/>
            <a:ext cx="386366" cy="461665"/>
            <a:chOff x="3849895" y="367383"/>
            <a:chExt cx="386366" cy="461665"/>
          </a:xfrm>
        </p:grpSpPr>
        <p:sp>
          <p:nvSpPr>
            <p:cNvPr id="164" name="Textfeld 163"/>
            <p:cNvSpPr txBox="1"/>
            <p:nvPr/>
          </p:nvSpPr>
          <p:spPr>
            <a:xfrm>
              <a:off x="3849895" y="367383"/>
              <a:ext cx="386366" cy="461665"/>
            </a:xfrm>
            <a:prstGeom prst="rect">
              <a:avLst/>
            </a:prstGeom>
            <a:noFill/>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65" name="Ellipse 164"/>
            <p:cNvSpPr/>
            <p:nvPr/>
          </p:nvSpPr>
          <p:spPr>
            <a:xfrm>
              <a:off x="3900499" y="482776"/>
              <a:ext cx="285158" cy="284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 name="Gruppieren 165"/>
          <p:cNvGrpSpPr/>
          <p:nvPr/>
        </p:nvGrpSpPr>
        <p:grpSpPr>
          <a:xfrm>
            <a:off x="1177951" y="2577485"/>
            <a:ext cx="386366" cy="461665"/>
            <a:chOff x="3307804" y="371582"/>
            <a:chExt cx="386366" cy="461665"/>
          </a:xfrm>
        </p:grpSpPr>
        <p:sp>
          <p:nvSpPr>
            <p:cNvPr id="167" name="Textfeld 166"/>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68" name="Ellipse 167"/>
            <p:cNvSpPr/>
            <p:nvPr/>
          </p:nvSpPr>
          <p:spPr>
            <a:xfrm>
              <a:off x="3360103" y="472859"/>
              <a:ext cx="285158" cy="2849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9" name="Gruppieren 168"/>
          <p:cNvGrpSpPr/>
          <p:nvPr/>
        </p:nvGrpSpPr>
        <p:grpSpPr>
          <a:xfrm>
            <a:off x="395040" y="3203086"/>
            <a:ext cx="386366" cy="461665"/>
            <a:chOff x="3849895" y="367383"/>
            <a:chExt cx="386366" cy="461665"/>
          </a:xfrm>
        </p:grpSpPr>
        <p:sp>
          <p:nvSpPr>
            <p:cNvPr id="170" name="Textfeld 169"/>
            <p:cNvSpPr txBox="1"/>
            <p:nvPr/>
          </p:nvSpPr>
          <p:spPr>
            <a:xfrm>
              <a:off x="3849895" y="367383"/>
              <a:ext cx="386366" cy="461665"/>
            </a:xfrm>
            <a:prstGeom prst="rect">
              <a:avLst/>
            </a:prstGeom>
            <a:noFill/>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71" name="Ellipse 170"/>
            <p:cNvSpPr/>
            <p:nvPr/>
          </p:nvSpPr>
          <p:spPr>
            <a:xfrm>
              <a:off x="3900499" y="482776"/>
              <a:ext cx="285158" cy="284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2" name="Gruppieren 171"/>
          <p:cNvGrpSpPr/>
          <p:nvPr/>
        </p:nvGrpSpPr>
        <p:grpSpPr>
          <a:xfrm>
            <a:off x="5660596" y="3890860"/>
            <a:ext cx="386366" cy="461665"/>
            <a:chOff x="3307804" y="371582"/>
            <a:chExt cx="386366" cy="461665"/>
          </a:xfrm>
        </p:grpSpPr>
        <p:sp>
          <p:nvSpPr>
            <p:cNvPr id="173" name="Textfeld 172"/>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74" name="Ellipse 173"/>
            <p:cNvSpPr/>
            <p:nvPr/>
          </p:nvSpPr>
          <p:spPr>
            <a:xfrm>
              <a:off x="3360103" y="472859"/>
              <a:ext cx="285158" cy="2849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5" name="Gruppieren 174"/>
          <p:cNvGrpSpPr/>
          <p:nvPr/>
        </p:nvGrpSpPr>
        <p:grpSpPr>
          <a:xfrm>
            <a:off x="3533753" y="3874663"/>
            <a:ext cx="386366" cy="461665"/>
            <a:chOff x="3307804" y="371582"/>
            <a:chExt cx="386366" cy="461665"/>
          </a:xfrm>
        </p:grpSpPr>
        <p:sp>
          <p:nvSpPr>
            <p:cNvPr id="176" name="Textfeld 175"/>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77" name="Ellipse 176"/>
            <p:cNvSpPr/>
            <p:nvPr/>
          </p:nvSpPr>
          <p:spPr>
            <a:xfrm>
              <a:off x="3360103" y="472859"/>
              <a:ext cx="285158" cy="2849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8" name="Gruppieren 177"/>
          <p:cNvGrpSpPr/>
          <p:nvPr/>
        </p:nvGrpSpPr>
        <p:grpSpPr>
          <a:xfrm>
            <a:off x="4318181" y="4513686"/>
            <a:ext cx="386366" cy="461665"/>
            <a:chOff x="3849895" y="367383"/>
            <a:chExt cx="386366" cy="461665"/>
          </a:xfrm>
        </p:grpSpPr>
        <p:sp>
          <p:nvSpPr>
            <p:cNvPr id="179" name="Textfeld 178"/>
            <p:cNvSpPr txBox="1"/>
            <p:nvPr/>
          </p:nvSpPr>
          <p:spPr>
            <a:xfrm>
              <a:off x="3849895" y="367383"/>
              <a:ext cx="386366" cy="461665"/>
            </a:xfrm>
            <a:prstGeom prst="rect">
              <a:avLst/>
            </a:prstGeom>
            <a:noFill/>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80" name="Ellipse 179"/>
            <p:cNvSpPr/>
            <p:nvPr/>
          </p:nvSpPr>
          <p:spPr>
            <a:xfrm>
              <a:off x="3900499" y="482776"/>
              <a:ext cx="285158" cy="284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1" name="Gruppieren 180"/>
          <p:cNvGrpSpPr/>
          <p:nvPr/>
        </p:nvGrpSpPr>
        <p:grpSpPr>
          <a:xfrm>
            <a:off x="4877685" y="4516461"/>
            <a:ext cx="386366" cy="461665"/>
            <a:chOff x="3849895" y="367383"/>
            <a:chExt cx="386366" cy="461665"/>
          </a:xfrm>
        </p:grpSpPr>
        <p:sp>
          <p:nvSpPr>
            <p:cNvPr id="182" name="Textfeld 181"/>
            <p:cNvSpPr txBox="1"/>
            <p:nvPr/>
          </p:nvSpPr>
          <p:spPr>
            <a:xfrm>
              <a:off x="3849895" y="367383"/>
              <a:ext cx="386366" cy="461665"/>
            </a:xfrm>
            <a:prstGeom prst="rect">
              <a:avLst/>
            </a:prstGeom>
            <a:noFill/>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83" name="Ellipse 182"/>
            <p:cNvSpPr/>
            <p:nvPr/>
          </p:nvSpPr>
          <p:spPr>
            <a:xfrm>
              <a:off x="3900499" y="482776"/>
              <a:ext cx="285158" cy="284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4" name="Gruppieren 183"/>
          <p:cNvGrpSpPr/>
          <p:nvPr/>
        </p:nvGrpSpPr>
        <p:grpSpPr>
          <a:xfrm>
            <a:off x="548658" y="3877438"/>
            <a:ext cx="386366" cy="461665"/>
            <a:chOff x="3307804" y="371582"/>
            <a:chExt cx="386366" cy="461665"/>
          </a:xfrm>
        </p:grpSpPr>
        <p:sp>
          <p:nvSpPr>
            <p:cNvPr id="185" name="Textfeld 184"/>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86" name="Ellipse 185"/>
            <p:cNvSpPr/>
            <p:nvPr/>
          </p:nvSpPr>
          <p:spPr>
            <a:xfrm>
              <a:off x="3360103" y="472859"/>
              <a:ext cx="285158" cy="2849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7" name="Gruppieren 186"/>
          <p:cNvGrpSpPr/>
          <p:nvPr/>
        </p:nvGrpSpPr>
        <p:grpSpPr>
          <a:xfrm>
            <a:off x="1333086" y="4516461"/>
            <a:ext cx="386366" cy="461665"/>
            <a:chOff x="3849895" y="367383"/>
            <a:chExt cx="386366" cy="461665"/>
          </a:xfrm>
        </p:grpSpPr>
        <p:sp>
          <p:nvSpPr>
            <p:cNvPr id="188" name="Textfeld 187"/>
            <p:cNvSpPr txBox="1"/>
            <p:nvPr/>
          </p:nvSpPr>
          <p:spPr>
            <a:xfrm>
              <a:off x="3849895" y="367383"/>
              <a:ext cx="386366" cy="461665"/>
            </a:xfrm>
            <a:prstGeom prst="rect">
              <a:avLst/>
            </a:prstGeom>
            <a:noFill/>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89" name="Ellipse 188"/>
            <p:cNvSpPr/>
            <p:nvPr/>
          </p:nvSpPr>
          <p:spPr>
            <a:xfrm>
              <a:off x="3900499" y="482776"/>
              <a:ext cx="285158" cy="284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0" name="Gruppieren 189"/>
          <p:cNvGrpSpPr/>
          <p:nvPr/>
        </p:nvGrpSpPr>
        <p:grpSpPr>
          <a:xfrm>
            <a:off x="2674168" y="3877010"/>
            <a:ext cx="386366" cy="461665"/>
            <a:chOff x="3307804" y="371582"/>
            <a:chExt cx="386366" cy="461665"/>
          </a:xfrm>
        </p:grpSpPr>
        <p:sp>
          <p:nvSpPr>
            <p:cNvPr id="191" name="Textfeld 190"/>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92" name="Ellipse 191"/>
            <p:cNvSpPr/>
            <p:nvPr/>
          </p:nvSpPr>
          <p:spPr>
            <a:xfrm>
              <a:off x="3360103" y="472859"/>
              <a:ext cx="285158" cy="2849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3" name="Gruppieren 192"/>
          <p:cNvGrpSpPr/>
          <p:nvPr/>
        </p:nvGrpSpPr>
        <p:grpSpPr>
          <a:xfrm>
            <a:off x="1891257" y="4502611"/>
            <a:ext cx="386366" cy="461665"/>
            <a:chOff x="3849895" y="367383"/>
            <a:chExt cx="386366" cy="461665"/>
          </a:xfrm>
        </p:grpSpPr>
        <p:sp>
          <p:nvSpPr>
            <p:cNvPr id="194" name="Textfeld 193"/>
            <p:cNvSpPr txBox="1"/>
            <p:nvPr/>
          </p:nvSpPr>
          <p:spPr>
            <a:xfrm>
              <a:off x="3849895" y="367383"/>
              <a:ext cx="386366" cy="461665"/>
            </a:xfrm>
            <a:prstGeom prst="rect">
              <a:avLst/>
            </a:prstGeom>
            <a:noFill/>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95" name="Ellipse 194"/>
            <p:cNvSpPr/>
            <p:nvPr/>
          </p:nvSpPr>
          <p:spPr>
            <a:xfrm>
              <a:off x="3900499" y="482776"/>
              <a:ext cx="285158" cy="284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6" name="Gruppieren 195"/>
          <p:cNvGrpSpPr/>
          <p:nvPr/>
        </p:nvGrpSpPr>
        <p:grpSpPr>
          <a:xfrm>
            <a:off x="6515072" y="3896838"/>
            <a:ext cx="386366" cy="461665"/>
            <a:chOff x="3307804" y="371582"/>
            <a:chExt cx="386366" cy="461665"/>
          </a:xfrm>
        </p:grpSpPr>
        <p:sp>
          <p:nvSpPr>
            <p:cNvPr id="197" name="Textfeld 196"/>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98" name="Ellipse 197"/>
            <p:cNvSpPr/>
            <p:nvPr/>
          </p:nvSpPr>
          <p:spPr>
            <a:xfrm>
              <a:off x="3360103" y="472859"/>
              <a:ext cx="285158" cy="2849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 name="Gruppieren 198"/>
          <p:cNvGrpSpPr/>
          <p:nvPr/>
        </p:nvGrpSpPr>
        <p:grpSpPr>
          <a:xfrm>
            <a:off x="7299500" y="4535861"/>
            <a:ext cx="386366" cy="461665"/>
            <a:chOff x="3849895" y="367383"/>
            <a:chExt cx="386366" cy="461665"/>
          </a:xfrm>
        </p:grpSpPr>
        <p:sp>
          <p:nvSpPr>
            <p:cNvPr id="200" name="Textfeld 199"/>
            <p:cNvSpPr txBox="1"/>
            <p:nvPr/>
          </p:nvSpPr>
          <p:spPr>
            <a:xfrm>
              <a:off x="3849895" y="367383"/>
              <a:ext cx="386366" cy="461665"/>
            </a:xfrm>
            <a:prstGeom prst="rect">
              <a:avLst/>
            </a:prstGeom>
            <a:noFill/>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201" name="Ellipse 200"/>
            <p:cNvSpPr/>
            <p:nvPr/>
          </p:nvSpPr>
          <p:spPr>
            <a:xfrm>
              <a:off x="3900499" y="482776"/>
              <a:ext cx="285158" cy="284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2" name="Text Box 5"/>
          <p:cNvSpPr txBox="1">
            <a:spLocks noChangeArrowheads="1"/>
          </p:cNvSpPr>
          <p:nvPr/>
        </p:nvSpPr>
        <p:spPr bwMode="auto">
          <a:xfrm>
            <a:off x="1174576" y="123354"/>
            <a:ext cx="678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sz="3600" i="1" dirty="0">
                <a:latin typeface="Trebuchet MS" pitchFamily="34" charset="0"/>
                <a:cs typeface="Times New Roman" pitchFamily="18" charset="0"/>
              </a:rPr>
              <a:t>Inter-</a:t>
            </a:r>
            <a:r>
              <a:rPr lang="de-DE" sz="3600" i="1" dirty="0" err="1">
                <a:latin typeface="Trebuchet MS" pitchFamily="34" charset="0"/>
                <a:cs typeface="Times New Roman" pitchFamily="18" charset="0"/>
              </a:rPr>
              <a:t>annual</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variability</a:t>
            </a:r>
            <a:endParaRPr lang="de-DE" sz="3600" i="1" dirty="0">
              <a:latin typeface="Trebuchet MS" pitchFamily="34" charset="0"/>
              <a:cs typeface="Times New Roman" pitchFamily="18" charset="0"/>
            </a:endParaRPr>
          </a:p>
        </p:txBody>
      </p:sp>
      <p:sp>
        <p:nvSpPr>
          <p:cNvPr id="203" name="Textfeld 202"/>
          <p:cNvSpPr txBox="1"/>
          <p:nvPr/>
        </p:nvSpPr>
        <p:spPr>
          <a:xfrm rot="19172012">
            <a:off x="3306816" y="1615551"/>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204" name="Textfeld 203"/>
          <p:cNvSpPr txBox="1"/>
          <p:nvPr/>
        </p:nvSpPr>
        <p:spPr>
          <a:xfrm rot="19172012">
            <a:off x="4786835" y="1632103"/>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205" name="Textfeld 204"/>
          <p:cNvSpPr txBox="1"/>
          <p:nvPr/>
        </p:nvSpPr>
        <p:spPr>
          <a:xfrm rot="19172012">
            <a:off x="288471" y="1634951"/>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206" name="Textfeld 205"/>
          <p:cNvSpPr txBox="1"/>
          <p:nvPr/>
        </p:nvSpPr>
        <p:spPr>
          <a:xfrm rot="19172012">
            <a:off x="1783782" y="1651503"/>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207" name="Textfeld 206"/>
          <p:cNvSpPr txBox="1"/>
          <p:nvPr/>
        </p:nvSpPr>
        <p:spPr>
          <a:xfrm rot="19172012">
            <a:off x="6254885" y="1637726"/>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208" name="Textfeld 207"/>
          <p:cNvSpPr txBox="1"/>
          <p:nvPr/>
        </p:nvSpPr>
        <p:spPr>
          <a:xfrm rot="19172012">
            <a:off x="7758054" y="1654278"/>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209" name="Textfeld 208"/>
          <p:cNvSpPr txBox="1"/>
          <p:nvPr/>
        </p:nvSpPr>
        <p:spPr>
          <a:xfrm rot="19172012">
            <a:off x="7689279" y="2953803"/>
            <a:ext cx="1510801" cy="400110"/>
          </a:xfrm>
          <a:prstGeom prst="rect">
            <a:avLst/>
          </a:prstGeom>
          <a:noFill/>
        </p:spPr>
        <p:txBody>
          <a:bodyPr wrap="square" rtlCol="0">
            <a:spAutoFit/>
          </a:bodyPr>
          <a:lstStyle/>
          <a:p>
            <a:pPr algn="ctr"/>
            <a:r>
              <a:rPr lang="de-DE" sz="2000" b="1" dirty="0" err="1" smtClean="0">
                <a:solidFill>
                  <a:schemeClr val="tx2">
                    <a:lumMod val="60000"/>
                    <a:lumOff val="40000"/>
                  </a:schemeClr>
                </a:solidFill>
              </a:rPr>
              <a:t>Control</a:t>
            </a:r>
            <a:endParaRPr lang="en-GB" sz="2000" b="1" dirty="0">
              <a:solidFill>
                <a:schemeClr val="tx2">
                  <a:lumMod val="60000"/>
                  <a:lumOff val="40000"/>
                </a:schemeClr>
              </a:solidFill>
            </a:endParaRPr>
          </a:p>
        </p:txBody>
      </p:sp>
      <p:sp>
        <p:nvSpPr>
          <p:cNvPr id="210" name="Textfeld 209"/>
          <p:cNvSpPr txBox="1"/>
          <p:nvPr/>
        </p:nvSpPr>
        <p:spPr>
          <a:xfrm rot="19172012">
            <a:off x="7692054" y="4186828"/>
            <a:ext cx="1510801" cy="400110"/>
          </a:xfrm>
          <a:prstGeom prst="rect">
            <a:avLst/>
          </a:prstGeom>
          <a:noFill/>
        </p:spPr>
        <p:txBody>
          <a:bodyPr wrap="square" rtlCol="0">
            <a:spAutoFit/>
          </a:bodyPr>
          <a:lstStyle/>
          <a:p>
            <a:pPr algn="ctr"/>
            <a:r>
              <a:rPr lang="de-DE" sz="2000" b="1" dirty="0" err="1" smtClean="0">
                <a:solidFill>
                  <a:schemeClr val="tx2">
                    <a:lumMod val="60000"/>
                    <a:lumOff val="40000"/>
                  </a:schemeClr>
                </a:solidFill>
              </a:rPr>
              <a:t>Control</a:t>
            </a:r>
            <a:endParaRPr lang="en-GB" sz="2000" b="1" dirty="0">
              <a:solidFill>
                <a:schemeClr val="tx2">
                  <a:lumMod val="60000"/>
                  <a:lumOff val="40000"/>
                </a:schemeClr>
              </a:solidFill>
            </a:endParaRPr>
          </a:p>
        </p:txBody>
      </p:sp>
      <p:sp>
        <p:nvSpPr>
          <p:cNvPr id="136" name="Textfeld 135"/>
          <p:cNvSpPr txBox="1"/>
          <p:nvPr/>
        </p:nvSpPr>
        <p:spPr>
          <a:xfrm rot="19172012">
            <a:off x="6256023" y="2752815"/>
            <a:ext cx="1510801" cy="707886"/>
          </a:xfrm>
          <a:prstGeom prst="rect">
            <a:avLst/>
          </a:prstGeom>
          <a:noFill/>
        </p:spPr>
        <p:txBody>
          <a:bodyPr wrap="square" rtlCol="0">
            <a:spAutoFit/>
          </a:bodyPr>
          <a:lstStyle/>
          <a:p>
            <a:pPr algn="ctr"/>
            <a:r>
              <a:rPr lang="de-DE" sz="2000" b="1" dirty="0" err="1" smtClean="0">
                <a:solidFill>
                  <a:schemeClr val="tx2">
                    <a:lumMod val="60000"/>
                    <a:lumOff val="40000"/>
                  </a:schemeClr>
                </a:solidFill>
              </a:rPr>
              <a:t>No</a:t>
            </a:r>
            <a:r>
              <a:rPr lang="de-DE" sz="2000" b="1" dirty="0" smtClean="0">
                <a:solidFill>
                  <a:schemeClr val="tx2">
                    <a:lumMod val="60000"/>
                    <a:lumOff val="40000"/>
                  </a:schemeClr>
                </a:solidFill>
              </a:rPr>
              <a:t> </a:t>
            </a:r>
            <a:r>
              <a:rPr lang="de-DE" sz="2000" b="1" dirty="0" err="1" smtClean="0">
                <a:solidFill>
                  <a:schemeClr val="tx2">
                    <a:lumMod val="60000"/>
                    <a:lumOff val="40000"/>
                  </a:schemeClr>
                </a:solidFill>
              </a:rPr>
              <a:t>treatment</a:t>
            </a:r>
            <a:endParaRPr lang="en-GB" sz="2000" b="1" dirty="0">
              <a:solidFill>
                <a:schemeClr val="tx2">
                  <a:lumMod val="60000"/>
                  <a:lumOff val="40000"/>
                </a:schemeClr>
              </a:solidFill>
            </a:endParaRPr>
          </a:p>
        </p:txBody>
      </p:sp>
    </p:spTree>
    <p:extLst>
      <p:ext uri="{BB962C8B-B14F-4D97-AF65-F5344CB8AC3E}">
        <p14:creationId xmlns:p14="http://schemas.microsoft.com/office/powerpoint/2010/main" val="36079226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Freihandform 130"/>
          <p:cNvSpPr/>
          <p:nvPr/>
        </p:nvSpPr>
        <p:spPr>
          <a:xfrm rot="10800000" flipH="1">
            <a:off x="1869922" y="4025387"/>
            <a:ext cx="1379921" cy="817887"/>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Freihandform 129"/>
          <p:cNvSpPr/>
          <p:nvPr/>
        </p:nvSpPr>
        <p:spPr>
          <a:xfrm rot="10800000" flipH="1">
            <a:off x="4864954" y="2739513"/>
            <a:ext cx="1379921" cy="817887"/>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ihandform 85"/>
          <p:cNvSpPr/>
          <p:nvPr/>
        </p:nvSpPr>
        <p:spPr>
          <a:xfrm rot="10800000" flipH="1">
            <a:off x="337050" y="2739142"/>
            <a:ext cx="1379921" cy="817887"/>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3"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p:nvPr/>
        </p:nvSpPr>
        <p:spPr>
          <a:xfrm>
            <a:off x="3350309" y="1324517"/>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Gerade Verbindung 3"/>
          <p:cNvCxnSpPr/>
          <p:nvPr/>
        </p:nvCxnSpPr>
        <p:spPr>
          <a:xfrm>
            <a:off x="3350308" y="1855416"/>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Rechteck 38"/>
          <p:cNvSpPr/>
          <p:nvPr/>
        </p:nvSpPr>
        <p:spPr>
          <a:xfrm>
            <a:off x="4844300" y="1324146"/>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Gerade Verbindung 40"/>
          <p:cNvCxnSpPr/>
          <p:nvPr/>
        </p:nvCxnSpPr>
        <p:spPr>
          <a:xfrm>
            <a:off x="4844299" y="1855045"/>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2" name="Rechteck 41"/>
          <p:cNvSpPr/>
          <p:nvPr/>
        </p:nvSpPr>
        <p:spPr>
          <a:xfrm>
            <a:off x="3360636" y="2610392"/>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ihandform 42"/>
          <p:cNvSpPr/>
          <p:nvPr/>
        </p:nvSpPr>
        <p:spPr>
          <a:xfrm rot="10800000">
            <a:off x="3370964" y="2738770"/>
            <a:ext cx="1359265" cy="818258"/>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Gerade Verbindung 43"/>
          <p:cNvCxnSpPr/>
          <p:nvPr/>
        </p:nvCxnSpPr>
        <p:spPr>
          <a:xfrm>
            <a:off x="3360635" y="3141291"/>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4854627" y="2610021"/>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ihandform 45"/>
          <p:cNvSpPr/>
          <p:nvPr/>
        </p:nvSpPr>
        <p:spPr>
          <a:xfrm rot="10800000">
            <a:off x="1890579" y="2739142"/>
            <a:ext cx="1359265" cy="818258"/>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Gerade Verbindung 46"/>
          <p:cNvCxnSpPr/>
          <p:nvPr/>
        </p:nvCxnSpPr>
        <p:spPr>
          <a:xfrm>
            <a:off x="4854626" y="3140920"/>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8" name="Rechteck 47"/>
          <p:cNvSpPr/>
          <p:nvPr/>
        </p:nvSpPr>
        <p:spPr>
          <a:xfrm>
            <a:off x="3360636" y="3896267"/>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ihandform 48"/>
          <p:cNvSpPr/>
          <p:nvPr/>
        </p:nvSpPr>
        <p:spPr>
          <a:xfrm rot="10800000">
            <a:off x="3370964" y="4024645"/>
            <a:ext cx="1359265" cy="818258"/>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Gerade Verbindung 49"/>
          <p:cNvCxnSpPr/>
          <p:nvPr/>
        </p:nvCxnSpPr>
        <p:spPr>
          <a:xfrm>
            <a:off x="3360635" y="4427166"/>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1" name="Rechteck 50"/>
          <p:cNvSpPr/>
          <p:nvPr/>
        </p:nvSpPr>
        <p:spPr>
          <a:xfrm>
            <a:off x="4854627" y="3895896"/>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ihandform 51"/>
          <p:cNvSpPr/>
          <p:nvPr/>
        </p:nvSpPr>
        <p:spPr>
          <a:xfrm rot="10800000" flipH="1">
            <a:off x="4844299" y="4025015"/>
            <a:ext cx="1379921" cy="817887"/>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Gerade Verbindung 52"/>
          <p:cNvCxnSpPr/>
          <p:nvPr/>
        </p:nvCxnSpPr>
        <p:spPr>
          <a:xfrm>
            <a:off x="4854626" y="4426795"/>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Rechteck 53"/>
          <p:cNvSpPr/>
          <p:nvPr/>
        </p:nvSpPr>
        <p:spPr>
          <a:xfrm>
            <a:off x="3370963" y="5210717"/>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Gerade Verbindung 55"/>
          <p:cNvCxnSpPr/>
          <p:nvPr/>
        </p:nvCxnSpPr>
        <p:spPr>
          <a:xfrm>
            <a:off x="3370962" y="5741616"/>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4864954" y="5210346"/>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Gerade Verbindung 58"/>
          <p:cNvCxnSpPr/>
          <p:nvPr/>
        </p:nvCxnSpPr>
        <p:spPr>
          <a:xfrm>
            <a:off x="4864953" y="5741245"/>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echteck 64"/>
          <p:cNvSpPr/>
          <p:nvPr/>
        </p:nvSpPr>
        <p:spPr>
          <a:xfrm>
            <a:off x="350704" y="1324888"/>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Gerade Verbindung 65"/>
          <p:cNvCxnSpPr/>
          <p:nvPr/>
        </p:nvCxnSpPr>
        <p:spPr>
          <a:xfrm>
            <a:off x="350703" y="1855787"/>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7" name="Rechteck 66"/>
          <p:cNvSpPr/>
          <p:nvPr/>
        </p:nvSpPr>
        <p:spPr>
          <a:xfrm>
            <a:off x="1856270" y="1324517"/>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Gerade Verbindung 67"/>
          <p:cNvCxnSpPr/>
          <p:nvPr/>
        </p:nvCxnSpPr>
        <p:spPr>
          <a:xfrm>
            <a:off x="1856269" y="1855416"/>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9" name="Rechteck 68"/>
          <p:cNvSpPr/>
          <p:nvPr/>
        </p:nvSpPr>
        <p:spPr>
          <a:xfrm>
            <a:off x="361031" y="2610763"/>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Gerade Verbindung 70"/>
          <p:cNvCxnSpPr/>
          <p:nvPr/>
        </p:nvCxnSpPr>
        <p:spPr>
          <a:xfrm>
            <a:off x="361030" y="3141662"/>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2" name="Rechteck 71"/>
          <p:cNvSpPr/>
          <p:nvPr/>
        </p:nvSpPr>
        <p:spPr>
          <a:xfrm>
            <a:off x="1866597" y="2610392"/>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Gerade Verbindung 73"/>
          <p:cNvCxnSpPr/>
          <p:nvPr/>
        </p:nvCxnSpPr>
        <p:spPr>
          <a:xfrm>
            <a:off x="1866596" y="3141291"/>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5" name="Rechteck 74"/>
          <p:cNvSpPr/>
          <p:nvPr/>
        </p:nvSpPr>
        <p:spPr>
          <a:xfrm>
            <a:off x="361031" y="3896638"/>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ihandform 75"/>
          <p:cNvSpPr/>
          <p:nvPr/>
        </p:nvSpPr>
        <p:spPr>
          <a:xfrm rot="10800000">
            <a:off x="371359" y="4025016"/>
            <a:ext cx="1359265" cy="818258"/>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Gerade Verbindung 76"/>
          <p:cNvCxnSpPr/>
          <p:nvPr/>
        </p:nvCxnSpPr>
        <p:spPr>
          <a:xfrm>
            <a:off x="361030" y="4427537"/>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8" name="Rechteck 77"/>
          <p:cNvSpPr/>
          <p:nvPr/>
        </p:nvSpPr>
        <p:spPr>
          <a:xfrm>
            <a:off x="1866597" y="3896267"/>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Gerade Verbindung 79"/>
          <p:cNvCxnSpPr/>
          <p:nvPr/>
        </p:nvCxnSpPr>
        <p:spPr>
          <a:xfrm>
            <a:off x="1866596" y="4427166"/>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1" name="Rechteck 80"/>
          <p:cNvSpPr/>
          <p:nvPr/>
        </p:nvSpPr>
        <p:spPr>
          <a:xfrm>
            <a:off x="371358" y="5211088"/>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Gerade Verbindung 81"/>
          <p:cNvCxnSpPr/>
          <p:nvPr/>
        </p:nvCxnSpPr>
        <p:spPr>
          <a:xfrm>
            <a:off x="371357" y="5741987"/>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3" name="Rechteck 82"/>
          <p:cNvSpPr/>
          <p:nvPr/>
        </p:nvSpPr>
        <p:spPr>
          <a:xfrm>
            <a:off x="1876924" y="5210717"/>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Gerade Verbindung 83"/>
          <p:cNvCxnSpPr/>
          <p:nvPr/>
        </p:nvCxnSpPr>
        <p:spPr>
          <a:xfrm>
            <a:off x="1876923" y="5741616"/>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8" name="Rechteck 87"/>
          <p:cNvSpPr/>
          <p:nvPr/>
        </p:nvSpPr>
        <p:spPr>
          <a:xfrm>
            <a:off x="6327983" y="1322884"/>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Gerade Verbindung 88"/>
          <p:cNvCxnSpPr/>
          <p:nvPr/>
        </p:nvCxnSpPr>
        <p:spPr>
          <a:xfrm>
            <a:off x="6327982" y="1853783"/>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0" name="Rechteck 89"/>
          <p:cNvSpPr/>
          <p:nvPr/>
        </p:nvSpPr>
        <p:spPr>
          <a:xfrm>
            <a:off x="7821974" y="1322513"/>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1" name="Gerade Verbindung 90"/>
          <p:cNvCxnSpPr/>
          <p:nvPr/>
        </p:nvCxnSpPr>
        <p:spPr>
          <a:xfrm>
            <a:off x="7821973" y="1853412"/>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2" name="Rechteck 91"/>
          <p:cNvSpPr/>
          <p:nvPr/>
        </p:nvSpPr>
        <p:spPr>
          <a:xfrm>
            <a:off x="6338310" y="2608759"/>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4" name="Gerade Verbindung 93"/>
          <p:cNvCxnSpPr/>
          <p:nvPr/>
        </p:nvCxnSpPr>
        <p:spPr>
          <a:xfrm>
            <a:off x="6338309" y="3139658"/>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5" name="Rechteck 94"/>
          <p:cNvSpPr/>
          <p:nvPr/>
        </p:nvSpPr>
        <p:spPr>
          <a:xfrm>
            <a:off x="7832301" y="2608388"/>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Gerade Verbindung 95"/>
          <p:cNvCxnSpPr/>
          <p:nvPr/>
        </p:nvCxnSpPr>
        <p:spPr>
          <a:xfrm>
            <a:off x="7832300" y="3139287"/>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7" name="Rechteck 96"/>
          <p:cNvSpPr/>
          <p:nvPr/>
        </p:nvSpPr>
        <p:spPr>
          <a:xfrm>
            <a:off x="6338310" y="3894634"/>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Freihandform 97"/>
          <p:cNvSpPr/>
          <p:nvPr/>
        </p:nvSpPr>
        <p:spPr>
          <a:xfrm rot="10800000">
            <a:off x="6348638" y="4023012"/>
            <a:ext cx="1359265" cy="818258"/>
          </a:xfrm>
          <a:custGeom>
            <a:avLst/>
            <a:gdLst>
              <a:gd name="connsiteX0" fmla="*/ 0 w 2238233"/>
              <a:gd name="connsiteY0" fmla="*/ 464865 h 889189"/>
              <a:gd name="connsiteX1" fmla="*/ 641444 w 2238233"/>
              <a:gd name="connsiteY1" fmla="*/ 464865 h 889189"/>
              <a:gd name="connsiteX2" fmla="*/ 846161 w 2238233"/>
              <a:gd name="connsiteY2" fmla="*/ 841 h 889189"/>
              <a:gd name="connsiteX3" fmla="*/ 982639 w 2238233"/>
              <a:gd name="connsiteY3" fmla="*/ 355683 h 889189"/>
              <a:gd name="connsiteX4" fmla="*/ 1050877 w 2238233"/>
              <a:gd name="connsiteY4" fmla="*/ 546752 h 889189"/>
              <a:gd name="connsiteX5" fmla="*/ 1187355 w 2238233"/>
              <a:gd name="connsiteY5" fmla="*/ 887946 h 889189"/>
              <a:gd name="connsiteX6" fmla="*/ 1296537 w 2238233"/>
              <a:gd name="connsiteY6" fmla="*/ 655934 h 889189"/>
              <a:gd name="connsiteX7" fmla="*/ 1555844 w 2238233"/>
              <a:gd name="connsiteY7" fmla="*/ 505808 h 889189"/>
              <a:gd name="connsiteX8" fmla="*/ 2238233 w 2238233"/>
              <a:gd name="connsiteY8" fmla="*/ 505808 h 889189"/>
              <a:gd name="connsiteX0" fmla="*/ 0 w 2238233"/>
              <a:gd name="connsiteY0" fmla="*/ 464865 h 890096"/>
              <a:gd name="connsiteX1" fmla="*/ 641444 w 2238233"/>
              <a:gd name="connsiteY1" fmla="*/ 464865 h 890096"/>
              <a:gd name="connsiteX2" fmla="*/ 846161 w 2238233"/>
              <a:gd name="connsiteY2" fmla="*/ 841 h 890096"/>
              <a:gd name="connsiteX3" fmla="*/ 982639 w 2238233"/>
              <a:gd name="connsiteY3" fmla="*/ 355683 h 890096"/>
              <a:gd name="connsiteX4" fmla="*/ 1050877 w 2238233"/>
              <a:gd name="connsiteY4" fmla="*/ 546752 h 890096"/>
              <a:gd name="connsiteX5" fmla="*/ 1187355 w 2238233"/>
              <a:gd name="connsiteY5" fmla="*/ 887946 h 890096"/>
              <a:gd name="connsiteX6" fmla="*/ 1351128 w 2238233"/>
              <a:gd name="connsiteY6" fmla="*/ 683230 h 890096"/>
              <a:gd name="connsiteX7" fmla="*/ 1555844 w 2238233"/>
              <a:gd name="connsiteY7" fmla="*/ 505808 h 890096"/>
              <a:gd name="connsiteX8" fmla="*/ 2238233 w 2238233"/>
              <a:gd name="connsiteY8" fmla="*/ 505808 h 890096"/>
              <a:gd name="connsiteX0" fmla="*/ 0 w 2238233"/>
              <a:gd name="connsiteY0" fmla="*/ 464865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641444 w 2238233"/>
              <a:gd name="connsiteY1" fmla="*/ 464865 h 957821"/>
              <a:gd name="connsiteX2" fmla="*/ 846161 w 2238233"/>
              <a:gd name="connsiteY2" fmla="*/ 841 h 957821"/>
              <a:gd name="connsiteX3" fmla="*/ 982639 w 2238233"/>
              <a:gd name="connsiteY3" fmla="*/ 355683 h 957821"/>
              <a:gd name="connsiteX4" fmla="*/ 1050877 w 2238233"/>
              <a:gd name="connsiteY4" fmla="*/ 546752 h 957821"/>
              <a:gd name="connsiteX5" fmla="*/ 1187355 w 2238233"/>
              <a:gd name="connsiteY5" fmla="*/ 956185 h 957821"/>
              <a:gd name="connsiteX6" fmla="*/ 1351128 w 2238233"/>
              <a:gd name="connsiteY6" fmla="*/ 683230 h 957821"/>
              <a:gd name="connsiteX7" fmla="*/ 1555844 w 2238233"/>
              <a:gd name="connsiteY7" fmla="*/ 505808 h 957821"/>
              <a:gd name="connsiteX8" fmla="*/ 2238233 w 2238233"/>
              <a:gd name="connsiteY8" fmla="*/ 505808 h 957821"/>
              <a:gd name="connsiteX0" fmla="*/ 0 w 2238233"/>
              <a:gd name="connsiteY0" fmla="*/ 505809 h 957821"/>
              <a:gd name="connsiteX1" fmla="*/ 356286 w 2238233"/>
              <a:gd name="connsiteY1" fmla="*/ 479792 h 957821"/>
              <a:gd name="connsiteX2" fmla="*/ 641444 w 2238233"/>
              <a:gd name="connsiteY2" fmla="*/ 464865 h 957821"/>
              <a:gd name="connsiteX3" fmla="*/ 846161 w 2238233"/>
              <a:gd name="connsiteY3" fmla="*/ 841 h 957821"/>
              <a:gd name="connsiteX4" fmla="*/ 982639 w 2238233"/>
              <a:gd name="connsiteY4" fmla="*/ 355683 h 957821"/>
              <a:gd name="connsiteX5" fmla="*/ 1050877 w 2238233"/>
              <a:gd name="connsiteY5" fmla="*/ 546752 h 957821"/>
              <a:gd name="connsiteX6" fmla="*/ 1187355 w 2238233"/>
              <a:gd name="connsiteY6" fmla="*/ 956185 h 957821"/>
              <a:gd name="connsiteX7" fmla="*/ 1351128 w 2238233"/>
              <a:gd name="connsiteY7" fmla="*/ 683230 h 957821"/>
              <a:gd name="connsiteX8" fmla="*/ 1555844 w 2238233"/>
              <a:gd name="connsiteY8" fmla="*/ 505808 h 957821"/>
              <a:gd name="connsiteX9" fmla="*/ 2238233 w 2238233"/>
              <a:gd name="connsiteY9" fmla="*/ 505808 h 957821"/>
              <a:gd name="connsiteX0" fmla="*/ 0 w 2238233"/>
              <a:gd name="connsiteY0" fmla="*/ 505701 h 957713"/>
              <a:gd name="connsiteX1" fmla="*/ 356286 w 2238233"/>
              <a:gd name="connsiteY1" fmla="*/ 479684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612869 w 2238233"/>
              <a:gd name="connsiteY2" fmla="*/ 457040 h 957713"/>
              <a:gd name="connsiteX3" fmla="*/ 846161 w 2238233"/>
              <a:gd name="connsiteY3" fmla="*/ 733 h 957713"/>
              <a:gd name="connsiteX4" fmla="*/ 982639 w 2238233"/>
              <a:gd name="connsiteY4" fmla="*/ 355575 h 957713"/>
              <a:gd name="connsiteX5" fmla="*/ 1050877 w 2238233"/>
              <a:gd name="connsiteY5" fmla="*/ 546644 h 957713"/>
              <a:gd name="connsiteX6" fmla="*/ 1187355 w 2238233"/>
              <a:gd name="connsiteY6" fmla="*/ 956077 h 957713"/>
              <a:gd name="connsiteX7" fmla="*/ 1351128 w 2238233"/>
              <a:gd name="connsiteY7" fmla="*/ 683122 h 957713"/>
              <a:gd name="connsiteX8" fmla="*/ 1555844 w 2238233"/>
              <a:gd name="connsiteY8" fmla="*/ 505700 h 957713"/>
              <a:gd name="connsiteX9" fmla="*/ 2238233 w 2238233"/>
              <a:gd name="connsiteY9" fmla="*/ 505700 h 957713"/>
              <a:gd name="connsiteX0" fmla="*/ 0 w 2238233"/>
              <a:gd name="connsiteY0" fmla="*/ 505701 h 957713"/>
              <a:gd name="connsiteX1" fmla="*/ 289611 w 2238233"/>
              <a:gd name="connsiteY1" fmla="*/ 487401 h 957713"/>
              <a:gd name="connsiteX2" fmla="*/ 499161 w 2238233"/>
              <a:gd name="connsiteY2" fmla="*/ 495118 h 957713"/>
              <a:gd name="connsiteX3" fmla="*/ 612869 w 2238233"/>
              <a:gd name="connsiteY3" fmla="*/ 457040 h 957713"/>
              <a:gd name="connsiteX4" fmla="*/ 846161 w 2238233"/>
              <a:gd name="connsiteY4" fmla="*/ 733 h 957713"/>
              <a:gd name="connsiteX5" fmla="*/ 982639 w 2238233"/>
              <a:gd name="connsiteY5" fmla="*/ 355575 h 957713"/>
              <a:gd name="connsiteX6" fmla="*/ 1050877 w 2238233"/>
              <a:gd name="connsiteY6" fmla="*/ 546644 h 957713"/>
              <a:gd name="connsiteX7" fmla="*/ 1187355 w 2238233"/>
              <a:gd name="connsiteY7" fmla="*/ 956077 h 957713"/>
              <a:gd name="connsiteX8" fmla="*/ 1351128 w 2238233"/>
              <a:gd name="connsiteY8" fmla="*/ 683122 h 957713"/>
              <a:gd name="connsiteX9" fmla="*/ 1555844 w 2238233"/>
              <a:gd name="connsiteY9" fmla="*/ 505700 h 957713"/>
              <a:gd name="connsiteX10" fmla="*/ 2238233 w 2238233"/>
              <a:gd name="connsiteY10" fmla="*/ 505700 h 957713"/>
              <a:gd name="connsiteX0" fmla="*/ 0 w 2238233"/>
              <a:gd name="connsiteY0" fmla="*/ 505043 h 957055"/>
              <a:gd name="connsiteX1" fmla="*/ 289611 w 2238233"/>
              <a:gd name="connsiteY1" fmla="*/ 486743 h 957055"/>
              <a:gd name="connsiteX2" fmla="*/ 499161 w 2238233"/>
              <a:gd name="connsiteY2" fmla="*/ 494460 h 957055"/>
              <a:gd name="connsiteX3" fmla="*/ 612869 w 2238233"/>
              <a:gd name="connsiteY3" fmla="*/ 456382 h 957055"/>
              <a:gd name="connsiteX4" fmla="*/ 661086 w 2238233"/>
              <a:gd name="connsiteY4" fmla="*/ 324686 h 957055"/>
              <a:gd name="connsiteX5" fmla="*/ 846161 w 2238233"/>
              <a:gd name="connsiteY5" fmla="*/ 75 h 957055"/>
              <a:gd name="connsiteX6" fmla="*/ 982639 w 2238233"/>
              <a:gd name="connsiteY6" fmla="*/ 354917 h 957055"/>
              <a:gd name="connsiteX7" fmla="*/ 1050877 w 2238233"/>
              <a:gd name="connsiteY7" fmla="*/ 545986 h 957055"/>
              <a:gd name="connsiteX8" fmla="*/ 1187355 w 2238233"/>
              <a:gd name="connsiteY8" fmla="*/ 955419 h 957055"/>
              <a:gd name="connsiteX9" fmla="*/ 1351128 w 2238233"/>
              <a:gd name="connsiteY9" fmla="*/ 682464 h 957055"/>
              <a:gd name="connsiteX10" fmla="*/ 1555844 w 2238233"/>
              <a:gd name="connsiteY10" fmla="*/ 505042 h 957055"/>
              <a:gd name="connsiteX11" fmla="*/ 2238233 w 2238233"/>
              <a:gd name="connsiteY11" fmla="*/ 505042 h 957055"/>
              <a:gd name="connsiteX0" fmla="*/ 0 w 2238233"/>
              <a:gd name="connsiteY0" fmla="*/ 505643 h 957655"/>
              <a:gd name="connsiteX1" fmla="*/ 289611 w 2238233"/>
              <a:gd name="connsiteY1" fmla="*/ 487343 h 957655"/>
              <a:gd name="connsiteX2" fmla="*/ 499161 w 2238233"/>
              <a:gd name="connsiteY2" fmla="*/ 495060 h 957655"/>
              <a:gd name="connsiteX3" fmla="*/ 612869 w 2238233"/>
              <a:gd name="connsiteY3" fmla="*/ 456982 h 957655"/>
              <a:gd name="connsiteX4" fmla="*/ 670611 w 2238233"/>
              <a:gd name="connsiteY4" fmla="*/ 271267 h 957655"/>
              <a:gd name="connsiteX5" fmla="*/ 846161 w 2238233"/>
              <a:gd name="connsiteY5" fmla="*/ 675 h 957655"/>
              <a:gd name="connsiteX6" fmla="*/ 982639 w 2238233"/>
              <a:gd name="connsiteY6" fmla="*/ 355517 h 957655"/>
              <a:gd name="connsiteX7" fmla="*/ 1050877 w 2238233"/>
              <a:gd name="connsiteY7" fmla="*/ 546586 h 957655"/>
              <a:gd name="connsiteX8" fmla="*/ 1187355 w 2238233"/>
              <a:gd name="connsiteY8" fmla="*/ 956019 h 957655"/>
              <a:gd name="connsiteX9" fmla="*/ 1351128 w 2238233"/>
              <a:gd name="connsiteY9" fmla="*/ 683064 h 957655"/>
              <a:gd name="connsiteX10" fmla="*/ 1555844 w 2238233"/>
              <a:gd name="connsiteY10" fmla="*/ 505642 h 957655"/>
              <a:gd name="connsiteX11" fmla="*/ 2238233 w 2238233"/>
              <a:gd name="connsiteY11" fmla="*/ 505642 h 957655"/>
              <a:gd name="connsiteX0" fmla="*/ 0 w 2238233"/>
              <a:gd name="connsiteY0" fmla="*/ 504977 h 956989"/>
              <a:gd name="connsiteX1" fmla="*/ 289611 w 2238233"/>
              <a:gd name="connsiteY1" fmla="*/ 486677 h 956989"/>
              <a:gd name="connsiteX2" fmla="*/ 499161 w 2238233"/>
              <a:gd name="connsiteY2" fmla="*/ 494394 h 956989"/>
              <a:gd name="connsiteX3" fmla="*/ 612869 w 2238233"/>
              <a:gd name="connsiteY3" fmla="*/ 456316 h 956989"/>
              <a:gd name="connsiteX4" fmla="*/ 670611 w 2238233"/>
              <a:gd name="connsiteY4" fmla="*/ 270601 h 956989"/>
              <a:gd name="connsiteX5" fmla="*/ 846161 w 2238233"/>
              <a:gd name="connsiteY5" fmla="*/ 9 h 956989"/>
              <a:gd name="connsiteX6" fmla="*/ 944539 w 2238233"/>
              <a:gd name="connsiteY6" fmla="*/ 262247 h 956989"/>
              <a:gd name="connsiteX7" fmla="*/ 1050877 w 2238233"/>
              <a:gd name="connsiteY7" fmla="*/ 545920 h 956989"/>
              <a:gd name="connsiteX8" fmla="*/ 1187355 w 2238233"/>
              <a:gd name="connsiteY8" fmla="*/ 955353 h 956989"/>
              <a:gd name="connsiteX9" fmla="*/ 1351128 w 2238233"/>
              <a:gd name="connsiteY9" fmla="*/ 682398 h 956989"/>
              <a:gd name="connsiteX10" fmla="*/ 1555844 w 2238233"/>
              <a:gd name="connsiteY10" fmla="*/ 504976 h 956989"/>
              <a:gd name="connsiteX11" fmla="*/ 2238233 w 2238233"/>
              <a:gd name="connsiteY11" fmla="*/ 504976 h 956989"/>
              <a:gd name="connsiteX0" fmla="*/ 0 w 2238233"/>
              <a:gd name="connsiteY0" fmla="*/ 533848 h 985860"/>
              <a:gd name="connsiteX1" fmla="*/ 289611 w 2238233"/>
              <a:gd name="connsiteY1" fmla="*/ 515548 h 985860"/>
              <a:gd name="connsiteX2" fmla="*/ 499161 w 2238233"/>
              <a:gd name="connsiteY2" fmla="*/ 523265 h 985860"/>
              <a:gd name="connsiteX3" fmla="*/ 612869 w 2238233"/>
              <a:gd name="connsiteY3" fmla="*/ 485187 h 985860"/>
              <a:gd name="connsiteX4" fmla="*/ 670611 w 2238233"/>
              <a:gd name="connsiteY4" fmla="*/ 299472 h 985860"/>
              <a:gd name="connsiteX5" fmla="*/ 775386 w 2238233"/>
              <a:gd name="connsiteY5" fmla="*/ 37095 h 985860"/>
              <a:gd name="connsiteX6" fmla="*/ 846161 w 2238233"/>
              <a:gd name="connsiteY6" fmla="*/ 28880 h 985860"/>
              <a:gd name="connsiteX7" fmla="*/ 944539 w 2238233"/>
              <a:gd name="connsiteY7" fmla="*/ 291118 h 985860"/>
              <a:gd name="connsiteX8" fmla="*/ 1050877 w 2238233"/>
              <a:gd name="connsiteY8" fmla="*/ 574791 h 985860"/>
              <a:gd name="connsiteX9" fmla="*/ 1187355 w 2238233"/>
              <a:gd name="connsiteY9" fmla="*/ 984224 h 985860"/>
              <a:gd name="connsiteX10" fmla="*/ 1351128 w 2238233"/>
              <a:gd name="connsiteY10" fmla="*/ 711269 h 985860"/>
              <a:gd name="connsiteX11" fmla="*/ 1555844 w 2238233"/>
              <a:gd name="connsiteY11" fmla="*/ 533847 h 985860"/>
              <a:gd name="connsiteX12" fmla="*/ 2238233 w 2238233"/>
              <a:gd name="connsiteY12" fmla="*/ 533847 h 985860"/>
              <a:gd name="connsiteX0" fmla="*/ 0 w 2238233"/>
              <a:gd name="connsiteY0" fmla="*/ 533848 h 985860"/>
              <a:gd name="connsiteX1" fmla="*/ 289611 w 2238233"/>
              <a:gd name="connsiteY1" fmla="*/ 515548 h 985860"/>
              <a:gd name="connsiteX2" fmla="*/ 612869 w 2238233"/>
              <a:gd name="connsiteY2" fmla="*/ 485187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33847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289611 w 2238233"/>
              <a:gd name="connsiteY1" fmla="*/ 515548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38233"/>
              <a:gd name="connsiteY0" fmla="*/ 533848 h 985860"/>
              <a:gd name="connsiteX1" fmla="*/ 498569 w 2238233"/>
              <a:gd name="connsiteY1" fmla="*/ 508338 h 985860"/>
              <a:gd name="connsiteX2" fmla="*/ 670611 w 2238233"/>
              <a:gd name="connsiteY2" fmla="*/ 299472 h 985860"/>
              <a:gd name="connsiteX3" fmla="*/ 775386 w 2238233"/>
              <a:gd name="connsiteY3" fmla="*/ 37095 h 985860"/>
              <a:gd name="connsiteX4" fmla="*/ 846161 w 2238233"/>
              <a:gd name="connsiteY4" fmla="*/ 28880 h 985860"/>
              <a:gd name="connsiteX5" fmla="*/ 944539 w 2238233"/>
              <a:gd name="connsiteY5" fmla="*/ 291118 h 985860"/>
              <a:gd name="connsiteX6" fmla="*/ 1050877 w 2238233"/>
              <a:gd name="connsiteY6" fmla="*/ 574791 h 985860"/>
              <a:gd name="connsiteX7" fmla="*/ 1187355 w 2238233"/>
              <a:gd name="connsiteY7" fmla="*/ 984224 h 985860"/>
              <a:gd name="connsiteX8" fmla="*/ 1351128 w 2238233"/>
              <a:gd name="connsiteY8" fmla="*/ 711269 h 985860"/>
              <a:gd name="connsiteX9" fmla="*/ 1555844 w 2238233"/>
              <a:gd name="connsiteY9" fmla="*/ 533847 h 985860"/>
              <a:gd name="connsiteX10" fmla="*/ 2238233 w 2238233"/>
              <a:gd name="connsiteY10" fmla="*/ 514554 h 985860"/>
              <a:gd name="connsiteX0" fmla="*/ 0 w 2238233"/>
              <a:gd name="connsiteY0" fmla="*/ 533848 h 985860"/>
              <a:gd name="connsiteX1" fmla="*/ 246748 w 2238233"/>
              <a:gd name="connsiteY1" fmla="*/ 519407 h 985860"/>
              <a:gd name="connsiteX2" fmla="*/ 498569 w 2238233"/>
              <a:gd name="connsiteY2" fmla="*/ 508338 h 985860"/>
              <a:gd name="connsiteX3" fmla="*/ 670611 w 2238233"/>
              <a:gd name="connsiteY3" fmla="*/ 299472 h 985860"/>
              <a:gd name="connsiteX4" fmla="*/ 775386 w 2238233"/>
              <a:gd name="connsiteY4" fmla="*/ 37095 h 985860"/>
              <a:gd name="connsiteX5" fmla="*/ 846161 w 2238233"/>
              <a:gd name="connsiteY5" fmla="*/ 28880 h 985860"/>
              <a:gd name="connsiteX6" fmla="*/ 944539 w 2238233"/>
              <a:gd name="connsiteY6" fmla="*/ 291118 h 985860"/>
              <a:gd name="connsiteX7" fmla="*/ 1050877 w 2238233"/>
              <a:gd name="connsiteY7" fmla="*/ 574791 h 985860"/>
              <a:gd name="connsiteX8" fmla="*/ 1187355 w 2238233"/>
              <a:gd name="connsiteY8" fmla="*/ 984224 h 985860"/>
              <a:gd name="connsiteX9" fmla="*/ 1351128 w 2238233"/>
              <a:gd name="connsiteY9" fmla="*/ 711269 h 985860"/>
              <a:gd name="connsiteX10" fmla="*/ 1555844 w 2238233"/>
              <a:gd name="connsiteY10" fmla="*/ 533847 h 985860"/>
              <a:gd name="connsiteX11" fmla="*/ 2238233 w 2238233"/>
              <a:gd name="connsiteY11" fmla="*/ 514554 h 985860"/>
              <a:gd name="connsiteX0" fmla="*/ 0 w 2219183"/>
              <a:gd name="connsiteY0" fmla="*/ 526131 h 985860"/>
              <a:gd name="connsiteX1" fmla="*/ 227698 w 2219183"/>
              <a:gd name="connsiteY1" fmla="*/ 519407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23265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479519 w 2219183"/>
              <a:gd name="connsiteY1" fmla="*/ 508338 h 985860"/>
              <a:gd name="connsiteX2" fmla="*/ 651561 w 2219183"/>
              <a:gd name="connsiteY2" fmla="*/ 299472 h 985860"/>
              <a:gd name="connsiteX3" fmla="*/ 756336 w 2219183"/>
              <a:gd name="connsiteY3" fmla="*/ 37095 h 985860"/>
              <a:gd name="connsiteX4" fmla="*/ 827111 w 2219183"/>
              <a:gd name="connsiteY4" fmla="*/ 28880 h 985860"/>
              <a:gd name="connsiteX5" fmla="*/ 925489 w 2219183"/>
              <a:gd name="connsiteY5" fmla="*/ 291118 h 985860"/>
              <a:gd name="connsiteX6" fmla="*/ 1031827 w 2219183"/>
              <a:gd name="connsiteY6" fmla="*/ 574791 h 985860"/>
              <a:gd name="connsiteX7" fmla="*/ 1168305 w 2219183"/>
              <a:gd name="connsiteY7" fmla="*/ 984224 h 985860"/>
              <a:gd name="connsiteX8" fmla="*/ 1332078 w 2219183"/>
              <a:gd name="connsiteY8" fmla="*/ 711269 h 985860"/>
              <a:gd name="connsiteX9" fmla="*/ 1536794 w 2219183"/>
              <a:gd name="connsiteY9" fmla="*/ 533847 h 985860"/>
              <a:gd name="connsiteX10" fmla="*/ 2219183 w 2219183"/>
              <a:gd name="connsiteY10" fmla="*/ 514554 h 985860"/>
              <a:gd name="connsiteX0" fmla="*/ 0 w 2219183"/>
              <a:gd name="connsiteY0" fmla="*/ 526131 h 985860"/>
              <a:gd name="connsiteX1" fmla="*/ 227698 w 2219183"/>
              <a:gd name="connsiteY1" fmla="*/ 511690 h 985860"/>
              <a:gd name="connsiteX2" fmla="*/ 479519 w 2219183"/>
              <a:gd name="connsiteY2" fmla="*/ 508338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19183"/>
              <a:gd name="connsiteY0" fmla="*/ 526131 h 985860"/>
              <a:gd name="connsiteX1" fmla="*/ 227698 w 2219183"/>
              <a:gd name="connsiteY1" fmla="*/ 511690 h 985860"/>
              <a:gd name="connsiteX2" fmla="*/ 479519 w 2219183"/>
              <a:gd name="connsiteY2" fmla="*/ 492904 h 985860"/>
              <a:gd name="connsiteX3" fmla="*/ 651561 w 2219183"/>
              <a:gd name="connsiteY3" fmla="*/ 299472 h 985860"/>
              <a:gd name="connsiteX4" fmla="*/ 756336 w 2219183"/>
              <a:gd name="connsiteY4" fmla="*/ 37095 h 985860"/>
              <a:gd name="connsiteX5" fmla="*/ 827111 w 2219183"/>
              <a:gd name="connsiteY5" fmla="*/ 28880 h 985860"/>
              <a:gd name="connsiteX6" fmla="*/ 925489 w 2219183"/>
              <a:gd name="connsiteY6" fmla="*/ 291118 h 985860"/>
              <a:gd name="connsiteX7" fmla="*/ 1031827 w 2219183"/>
              <a:gd name="connsiteY7" fmla="*/ 574791 h 985860"/>
              <a:gd name="connsiteX8" fmla="*/ 1168305 w 2219183"/>
              <a:gd name="connsiteY8" fmla="*/ 984224 h 985860"/>
              <a:gd name="connsiteX9" fmla="*/ 1332078 w 2219183"/>
              <a:gd name="connsiteY9" fmla="*/ 711269 h 985860"/>
              <a:gd name="connsiteX10" fmla="*/ 1536794 w 2219183"/>
              <a:gd name="connsiteY10" fmla="*/ 533847 h 985860"/>
              <a:gd name="connsiteX11" fmla="*/ 2219183 w 2219183"/>
              <a:gd name="connsiteY11" fmla="*/ 514554 h 985860"/>
              <a:gd name="connsiteX0" fmla="*/ 0 w 2223946"/>
              <a:gd name="connsiteY0" fmla="*/ 510697 h 985860"/>
              <a:gd name="connsiteX1" fmla="*/ 232461 w 2223946"/>
              <a:gd name="connsiteY1" fmla="*/ 511690 h 985860"/>
              <a:gd name="connsiteX2" fmla="*/ 484282 w 2223946"/>
              <a:gd name="connsiteY2" fmla="*/ 492904 h 985860"/>
              <a:gd name="connsiteX3" fmla="*/ 656324 w 2223946"/>
              <a:gd name="connsiteY3" fmla="*/ 299472 h 985860"/>
              <a:gd name="connsiteX4" fmla="*/ 761099 w 2223946"/>
              <a:gd name="connsiteY4" fmla="*/ 37095 h 985860"/>
              <a:gd name="connsiteX5" fmla="*/ 831874 w 2223946"/>
              <a:gd name="connsiteY5" fmla="*/ 28880 h 985860"/>
              <a:gd name="connsiteX6" fmla="*/ 930252 w 2223946"/>
              <a:gd name="connsiteY6" fmla="*/ 291118 h 985860"/>
              <a:gd name="connsiteX7" fmla="*/ 1036590 w 2223946"/>
              <a:gd name="connsiteY7" fmla="*/ 574791 h 985860"/>
              <a:gd name="connsiteX8" fmla="*/ 1173068 w 2223946"/>
              <a:gd name="connsiteY8" fmla="*/ 984224 h 985860"/>
              <a:gd name="connsiteX9" fmla="*/ 1336841 w 2223946"/>
              <a:gd name="connsiteY9" fmla="*/ 711269 h 985860"/>
              <a:gd name="connsiteX10" fmla="*/ 1541557 w 2223946"/>
              <a:gd name="connsiteY10" fmla="*/ 533847 h 985860"/>
              <a:gd name="connsiteX11" fmla="*/ 2223946 w 2223946"/>
              <a:gd name="connsiteY11" fmla="*/ 514554 h 985860"/>
              <a:gd name="connsiteX0" fmla="*/ 0 w 2223946"/>
              <a:gd name="connsiteY0" fmla="*/ 517068 h 992231"/>
              <a:gd name="connsiteX1" fmla="*/ 232461 w 2223946"/>
              <a:gd name="connsiteY1" fmla="*/ 518061 h 992231"/>
              <a:gd name="connsiteX2" fmla="*/ 484282 w 2223946"/>
              <a:gd name="connsiteY2" fmla="*/ 499275 h 992231"/>
              <a:gd name="connsiteX3" fmla="*/ 656324 w 2223946"/>
              <a:gd name="connsiteY3" fmla="*/ 305843 h 992231"/>
              <a:gd name="connsiteX4" fmla="*/ 751574 w 2223946"/>
              <a:gd name="connsiteY4" fmla="*/ 31891 h 992231"/>
              <a:gd name="connsiteX5" fmla="*/ 831874 w 2223946"/>
              <a:gd name="connsiteY5" fmla="*/ 35251 h 992231"/>
              <a:gd name="connsiteX6" fmla="*/ 930252 w 2223946"/>
              <a:gd name="connsiteY6" fmla="*/ 297489 h 992231"/>
              <a:gd name="connsiteX7" fmla="*/ 1036590 w 2223946"/>
              <a:gd name="connsiteY7" fmla="*/ 581162 h 992231"/>
              <a:gd name="connsiteX8" fmla="*/ 1173068 w 2223946"/>
              <a:gd name="connsiteY8" fmla="*/ 990595 h 992231"/>
              <a:gd name="connsiteX9" fmla="*/ 1336841 w 2223946"/>
              <a:gd name="connsiteY9" fmla="*/ 717640 h 992231"/>
              <a:gd name="connsiteX10" fmla="*/ 1541557 w 2223946"/>
              <a:gd name="connsiteY10" fmla="*/ 540218 h 992231"/>
              <a:gd name="connsiteX11" fmla="*/ 2223946 w 2223946"/>
              <a:gd name="connsiteY11" fmla="*/ 520925 h 992231"/>
              <a:gd name="connsiteX0" fmla="*/ 0 w 2223946"/>
              <a:gd name="connsiteY0" fmla="*/ 517068 h 992856"/>
              <a:gd name="connsiteX1" fmla="*/ 232461 w 2223946"/>
              <a:gd name="connsiteY1" fmla="*/ 518061 h 992856"/>
              <a:gd name="connsiteX2" fmla="*/ 484282 w 2223946"/>
              <a:gd name="connsiteY2" fmla="*/ 499275 h 992856"/>
              <a:gd name="connsiteX3" fmla="*/ 656324 w 2223946"/>
              <a:gd name="connsiteY3" fmla="*/ 305843 h 992856"/>
              <a:gd name="connsiteX4" fmla="*/ 751574 w 2223946"/>
              <a:gd name="connsiteY4" fmla="*/ 31891 h 992856"/>
              <a:gd name="connsiteX5" fmla="*/ 831874 w 2223946"/>
              <a:gd name="connsiteY5" fmla="*/ 35251 h 992856"/>
              <a:gd name="connsiteX6" fmla="*/ 930252 w 2223946"/>
              <a:gd name="connsiteY6" fmla="*/ 297489 h 992856"/>
              <a:gd name="connsiteX7" fmla="*/ 1036590 w 2223946"/>
              <a:gd name="connsiteY7" fmla="*/ 581162 h 992856"/>
              <a:gd name="connsiteX8" fmla="*/ 1173068 w 2223946"/>
              <a:gd name="connsiteY8" fmla="*/ 990595 h 992856"/>
              <a:gd name="connsiteX9" fmla="*/ 1327316 w 2223946"/>
              <a:gd name="connsiteY9" fmla="*/ 736932 h 992856"/>
              <a:gd name="connsiteX10" fmla="*/ 1541557 w 2223946"/>
              <a:gd name="connsiteY10" fmla="*/ 540218 h 992856"/>
              <a:gd name="connsiteX11" fmla="*/ 2223946 w 2223946"/>
              <a:gd name="connsiteY11" fmla="*/ 520925 h 992856"/>
              <a:gd name="connsiteX0" fmla="*/ 0 w 2223946"/>
              <a:gd name="connsiteY0" fmla="*/ 517068 h 993019"/>
              <a:gd name="connsiteX1" fmla="*/ 232461 w 2223946"/>
              <a:gd name="connsiteY1" fmla="*/ 518061 h 993019"/>
              <a:gd name="connsiteX2" fmla="*/ 484282 w 2223946"/>
              <a:gd name="connsiteY2" fmla="*/ 499275 h 993019"/>
              <a:gd name="connsiteX3" fmla="*/ 656324 w 2223946"/>
              <a:gd name="connsiteY3" fmla="*/ 305843 h 993019"/>
              <a:gd name="connsiteX4" fmla="*/ 751574 w 2223946"/>
              <a:gd name="connsiteY4" fmla="*/ 31891 h 993019"/>
              <a:gd name="connsiteX5" fmla="*/ 831874 w 2223946"/>
              <a:gd name="connsiteY5" fmla="*/ 35251 h 993019"/>
              <a:gd name="connsiteX6" fmla="*/ 930252 w 2223946"/>
              <a:gd name="connsiteY6" fmla="*/ 297489 h 993019"/>
              <a:gd name="connsiteX7" fmla="*/ 1036590 w 2223946"/>
              <a:gd name="connsiteY7" fmla="*/ 581162 h 993019"/>
              <a:gd name="connsiteX8" fmla="*/ 1173068 w 2223946"/>
              <a:gd name="connsiteY8" fmla="*/ 990595 h 993019"/>
              <a:gd name="connsiteX9" fmla="*/ 1327316 w 2223946"/>
              <a:gd name="connsiteY9" fmla="*/ 736932 h 993019"/>
              <a:gd name="connsiteX10" fmla="*/ 1541557 w 2223946"/>
              <a:gd name="connsiteY10" fmla="*/ 540218 h 993019"/>
              <a:gd name="connsiteX11" fmla="*/ 2223946 w 2223946"/>
              <a:gd name="connsiteY11" fmla="*/ 520925 h 993019"/>
              <a:gd name="connsiteX0" fmla="*/ 0 w 2223946"/>
              <a:gd name="connsiteY0" fmla="*/ 517068 h 1020732"/>
              <a:gd name="connsiteX1" fmla="*/ 232461 w 2223946"/>
              <a:gd name="connsiteY1" fmla="*/ 518061 h 1020732"/>
              <a:gd name="connsiteX2" fmla="*/ 484282 w 2223946"/>
              <a:gd name="connsiteY2" fmla="*/ 499275 h 1020732"/>
              <a:gd name="connsiteX3" fmla="*/ 656324 w 2223946"/>
              <a:gd name="connsiteY3" fmla="*/ 305843 h 1020732"/>
              <a:gd name="connsiteX4" fmla="*/ 751574 w 2223946"/>
              <a:gd name="connsiteY4" fmla="*/ 31891 h 1020732"/>
              <a:gd name="connsiteX5" fmla="*/ 831874 w 2223946"/>
              <a:gd name="connsiteY5" fmla="*/ 35251 h 1020732"/>
              <a:gd name="connsiteX6" fmla="*/ 930252 w 2223946"/>
              <a:gd name="connsiteY6" fmla="*/ 297489 h 1020732"/>
              <a:gd name="connsiteX7" fmla="*/ 1036590 w 2223946"/>
              <a:gd name="connsiteY7" fmla="*/ 581162 h 1020732"/>
              <a:gd name="connsiteX8" fmla="*/ 1173068 w 2223946"/>
              <a:gd name="connsiteY8" fmla="*/ 990595 h 1020732"/>
              <a:gd name="connsiteX9" fmla="*/ 1251637 w 2223946"/>
              <a:gd name="connsiteY9" fmla="*/ 961787 h 1020732"/>
              <a:gd name="connsiteX10" fmla="*/ 1327316 w 2223946"/>
              <a:gd name="connsiteY10" fmla="*/ 736932 h 1020732"/>
              <a:gd name="connsiteX11" fmla="*/ 1541557 w 2223946"/>
              <a:gd name="connsiteY11" fmla="*/ 540218 h 1020732"/>
              <a:gd name="connsiteX12" fmla="*/ 2223946 w 2223946"/>
              <a:gd name="connsiteY12" fmla="*/ 520925 h 1020732"/>
              <a:gd name="connsiteX0" fmla="*/ 0 w 2223946"/>
              <a:gd name="connsiteY0" fmla="*/ 517068 h 1017953"/>
              <a:gd name="connsiteX1" fmla="*/ 232461 w 2223946"/>
              <a:gd name="connsiteY1" fmla="*/ 518061 h 1017953"/>
              <a:gd name="connsiteX2" fmla="*/ 484282 w 2223946"/>
              <a:gd name="connsiteY2" fmla="*/ 499275 h 1017953"/>
              <a:gd name="connsiteX3" fmla="*/ 656324 w 2223946"/>
              <a:gd name="connsiteY3" fmla="*/ 305843 h 1017953"/>
              <a:gd name="connsiteX4" fmla="*/ 751574 w 2223946"/>
              <a:gd name="connsiteY4" fmla="*/ 31891 h 1017953"/>
              <a:gd name="connsiteX5" fmla="*/ 831874 w 2223946"/>
              <a:gd name="connsiteY5" fmla="*/ 35251 h 1017953"/>
              <a:gd name="connsiteX6" fmla="*/ 930252 w 2223946"/>
              <a:gd name="connsiteY6" fmla="*/ 297489 h 1017953"/>
              <a:gd name="connsiteX7" fmla="*/ 1036590 w 2223946"/>
              <a:gd name="connsiteY7" fmla="*/ 581162 h 1017953"/>
              <a:gd name="connsiteX8" fmla="*/ 1154018 w 2223946"/>
              <a:gd name="connsiteY8" fmla="*/ 986737 h 1017953"/>
              <a:gd name="connsiteX9" fmla="*/ 1251637 w 2223946"/>
              <a:gd name="connsiteY9" fmla="*/ 961787 h 1017953"/>
              <a:gd name="connsiteX10" fmla="*/ 1327316 w 2223946"/>
              <a:gd name="connsiteY10" fmla="*/ 736932 h 1017953"/>
              <a:gd name="connsiteX11" fmla="*/ 1541557 w 2223946"/>
              <a:gd name="connsiteY11" fmla="*/ 540218 h 1017953"/>
              <a:gd name="connsiteX12" fmla="*/ 2223946 w 2223946"/>
              <a:gd name="connsiteY12" fmla="*/ 520925 h 1017953"/>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56324 w 2223946"/>
              <a:gd name="connsiteY3" fmla="*/ 305843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7068 h 1015287"/>
              <a:gd name="connsiteX1" fmla="*/ 232461 w 2223946"/>
              <a:gd name="connsiteY1" fmla="*/ 518061 h 1015287"/>
              <a:gd name="connsiteX2" fmla="*/ 484282 w 2223946"/>
              <a:gd name="connsiteY2" fmla="*/ 499275 h 1015287"/>
              <a:gd name="connsiteX3" fmla="*/ 637274 w 2223946"/>
              <a:gd name="connsiteY3" fmla="*/ 309701 h 1015287"/>
              <a:gd name="connsiteX4" fmla="*/ 751574 w 2223946"/>
              <a:gd name="connsiteY4" fmla="*/ 31891 h 1015287"/>
              <a:gd name="connsiteX5" fmla="*/ 831874 w 2223946"/>
              <a:gd name="connsiteY5" fmla="*/ 35251 h 1015287"/>
              <a:gd name="connsiteX6" fmla="*/ 930252 w 2223946"/>
              <a:gd name="connsiteY6" fmla="*/ 297489 h 1015287"/>
              <a:gd name="connsiteX7" fmla="*/ 1036590 w 2223946"/>
              <a:gd name="connsiteY7" fmla="*/ 581162 h 1015287"/>
              <a:gd name="connsiteX8" fmla="*/ 1154018 w 2223946"/>
              <a:gd name="connsiteY8" fmla="*/ 986737 h 1015287"/>
              <a:gd name="connsiteX9" fmla="*/ 1237349 w 2223946"/>
              <a:gd name="connsiteY9" fmla="*/ 954070 h 1015287"/>
              <a:gd name="connsiteX10" fmla="*/ 1327316 w 2223946"/>
              <a:gd name="connsiteY10" fmla="*/ 736932 h 1015287"/>
              <a:gd name="connsiteX11" fmla="*/ 1541557 w 2223946"/>
              <a:gd name="connsiteY11" fmla="*/ 540218 h 1015287"/>
              <a:gd name="connsiteX12" fmla="*/ 2223946 w 2223946"/>
              <a:gd name="connsiteY12" fmla="*/ 520925 h 1015287"/>
              <a:gd name="connsiteX0" fmla="*/ 0 w 2223946"/>
              <a:gd name="connsiteY0" fmla="*/ 516839 h 1015058"/>
              <a:gd name="connsiteX1" fmla="*/ 232461 w 2223946"/>
              <a:gd name="connsiteY1" fmla="*/ 517832 h 1015058"/>
              <a:gd name="connsiteX2" fmla="*/ 484282 w 2223946"/>
              <a:gd name="connsiteY2" fmla="*/ 499046 h 1015058"/>
              <a:gd name="connsiteX3" fmla="*/ 637274 w 2223946"/>
              <a:gd name="connsiteY3" fmla="*/ 309472 h 1015058"/>
              <a:gd name="connsiteX4" fmla="*/ 751574 w 2223946"/>
              <a:gd name="connsiteY4" fmla="*/ 31662 h 1015058"/>
              <a:gd name="connsiteX5" fmla="*/ 831874 w 2223946"/>
              <a:gd name="connsiteY5" fmla="*/ 35022 h 1015058"/>
              <a:gd name="connsiteX6" fmla="*/ 944540 w 2223946"/>
              <a:gd name="connsiteY6" fmla="*/ 293401 h 1015058"/>
              <a:gd name="connsiteX7" fmla="*/ 1036590 w 2223946"/>
              <a:gd name="connsiteY7" fmla="*/ 580933 h 1015058"/>
              <a:gd name="connsiteX8" fmla="*/ 1154018 w 2223946"/>
              <a:gd name="connsiteY8" fmla="*/ 986508 h 1015058"/>
              <a:gd name="connsiteX9" fmla="*/ 1237349 w 2223946"/>
              <a:gd name="connsiteY9" fmla="*/ 953841 h 1015058"/>
              <a:gd name="connsiteX10" fmla="*/ 1327316 w 2223946"/>
              <a:gd name="connsiteY10" fmla="*/ 736703 h 1015058"/>
              <a:gd name="connsiteX11" fmla="*/ 1541557 w 2223946"/>
              <a:gd name="connsiteY11" fmla="*/ 539989 h 1015058"/>
              <a:gd name="connsiteX12" fmla="*/ 2223946 w 2223946"/>
              <a:gd name="connsiteY12" fmla="*/ 520696 h 101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3946" h="1015058">
                <a:moveTo>
                  <a:pt x="0" y="516839"/>
                </a:moveTo>
                <a:cubicBezTo>
                  <a:pt x="77487" y="514598"/>
                  <a:pt x="154974" y="520073"/>
                  <a:pt x="232461" y="517832"/>
                </a:cubicBezTo>
                <a:cubicBezTo>
                  <a:pt x="316401" y="516715"/>
                  <a:pt x="416813" y="533773"/>
                  <a:pt x="484282" y="499046"/>
                </a:cubicBezTo>
                <a:cubicBezTo>
                  <a:pt x="551751" y="464319"/>
                  <a:pt x="603838" y="385440"/>
                  <a:pt x="637274" y="309472"/>
                </a:cubicBezTo>
                <a:cubicBezTo>
                  <a:pt x="670710" y="233504"/>
                  <a:pt x="722316" y="76761"/>
                  <a:pt x="751574" y="31662"/>
                </a:cubicBezTo>
                <a:cubicBezTo>
                  <a:pt x="780832" y="-13437"/>
                  <a:pt x="799713" y="-8601"/>
                  <a:pt x="831874" y="35022"/>
                </a:cubicBezTo>
                <a:cubicBezTo>
                  <a:pt x="864035" y="78645"/>
                  <a:pt x="910421" y="202416"/>
                  <a:pt x="944540" y="293401"/>
                </a:cubicBezTo>
                <a:cubicBezTo>
                  <a:pt x="978659" y="384386"/>
                  <a:pt x="1001677" y="465415"/>
                  <a:pt x="1036590" y="580933"/>
                </a:cubicBezTo>
                <a:cubicBezTo>
                  <a:pt x="1071503" y="696451"/>
                  <a:pt x="1120558" y="924357"/>
                  <a:pt x="1154018" y="986508"/>
                </a:cubicBezTo>
                <a:cubicBezTo>
                  <a:pt x="1187478" y="1048659"/>
                  <a:pt x="1211641" y="996118"/>
                  <a:pt x="1237349" y="953841"/>
                </a:cubicBezTo>
                <a:cubicBezTo>
                  <a:pt x="1263057" y="911564"/>
                  <a:pt x="1276615" y="824970"/>
                  <a:pt x="1327316" y="736703"/>
                </a:cubicBezTo>
                <a:cubicBezTo>
                  <a:pt x="1378017" y="648436"/>
                  <a:pt x="1392119" y="575990"/>
                  <a:pt x="1541557" y="539989"/>
                </a:cubicBezTo>
                <a:cubicBezTo>
                  <a:pt x="1690995" y="503988"/>
                  <a:pt x="1885026" y="519760"/>
                  <a:pt x="2223946" y="520696"/>
                </a:cubicBezTo>
              </a:path>
            </a:pathLst>
          </a:custGeom>
          <a:gradFill flip="none" rotWithShape="1">
            <a:gsLst>
              <a:gs pos="0">
                <a:srgbClr val="FF0000"/>
              </a:gs>
              <a:gs pos="34169">
                <a:srgbClr val="FFB9B9"/>
              </a:gs>
              <a:gs pos="59597">
                <a:srgbClr val="D5E3F5"/>
              </a:gs>
              <a:gs pos="47000">
                <a:schemeClr val="bg1"/>
              </a:gs>
              <a:gs pos="98000">
                <a:schemeClr val="tx2">
                  <a:lumMod val="60000"/>
                  <a:lumOff val="40000"/>
                </a:schemeClr>
              </a:gs>
            </a:gsLst>
            <a:lin ang="0" scaled="1"/>
            <a:tileRect/>
          </a:gra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Gerade Verbindung 98"/>
          <p:cNvCxnSpPr/>
          <p:nvPr/>
        </p:nvCxnSpPr>
        <p:spPr>
          <a:xfrm>
            <a:off x="6338309" y="4425533"/>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0" name="Rechteck 99"/>
          <p:cNvSpPr/>
          <p:nvPr/>
        </p:nvSpPr>
        <p:spPr>
          <a:xfrm>
            <a:off x="7832301" y="3894263"/>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1" name="Gerade Verbindung 100"/>
          <p:cNvCxnSpPr/>
          <p:nvPr/>
        </p:nvCxnSpPr>
        <p:spPr>
          <a:xfrm>
            <a:off x="7832300" y="4425162"/>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a:off x="6348637" y="5209084"/>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Gerade Verbindung 102"/>
          <p:cNvCxnSpPr/>
          <p:nvPr/>
        </p:nvCxnSpPr>
        <p:spPr>
          <a:xfrm>
            <a:off x="6348636" y="5739983"/>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4" name="Rechteck 103"/>
          <p:cNvSpPr/>
          <p:nvPr/>
        </p:nvSpPr>
        <p:spPr>
          <a:xfrm>
            <a:off x="7842628" y="5208713"/>
            <a:ext cx="1372920" cy="10650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5" name="Gerade Verbindung 104"/>
          <p:cNvCxnSpPr/>
          <p:nvPr/>
        </p:nvCxnSpPr>
        <p:spPr>
          <a:xfrm>
            <a:off x="7842627" y="5739612"/>
            <a:ext cx="1372920" cy="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2" name="Textfeld 131"/>
          <p:cNvSpPr txBox="1"/>
          <p:nvPr/>
        </p:nvSpPr>
        <p:spPr>
          <a:xfrm>
            <a:off x="7945679" y="5281954"/>
            <a:ext cx="798490" cy="523220"/>
          </a:xfrm>
          <a:prstGeom prst="rect">
            <a:avLst/>
          </a:prstGeom>
          <a:noFill/>
          <a:ln>
            <a:noFill/>
          </a:ln>
        </p:spPr>
        <p:txBody>
          <a:bodyPr wrap="square" rtlCol="0">
            <a:spAutoFit/>
          </a:bodyPr>
          <a:lstStyle/>
          <a:p>
            <a:r>
              <a:rPr lang="de-DE" sz="2800" b="1" dirty="0"/>
              <a:t>e</a:t>
            </a:r>
            <a:r>
              <a:rPr lang="de-DE" sz="2800" b="1" dirty="0" smtClean="0"/>
              <a:t>tc.</a:t>
            </a:r>
            <a:endParaRPr lang="en-GB" sz="2800" b="1" dirty="0"/>
          </a:p>
        </p:txBody>
      </p:sp>
      <p:grpSp>
        <p:nvGrpSpPr>
          <p:cNvPr id="138" name="Gruppieren 137"/>
          <p:cNvGrpSpPr/>
          <p:nvPr/>
        </p:nvGrpSpPr>
        <p:grpSpPr>
          <a:xfrm>
            <a:off x="5697853" y="2591335"/>
            <a:ext cx="386366" cy="461665"/>
            <a:chOff x="3307804" y="371582"/>
            <a:chExt cx="386366" cy="461665"/>
          </a:xfrm>
        </p:grpSpPr>
        <p:sp>
          <p:nvSpPr>
            <p:cNvPr id="133" name="Textfeld 132"/>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35" name="Ellipse 134"/>
            <p:cNvSpPr/>
            <p:nvPr/>
          </p:nvSpPr>
          <p:spPr>
            <a:xfrm>
              <a:off x="3360103" y="472859"/>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9" name="Gruppieren 138"/>
          <p:cNvGrpSpPr/>
          <p:nvPr/>
        </p:nvGrpSpPr>
        <p:grpSpPr>
          <a:xfrm>
            <a:off x="3559435" y="2575138"/>
            <a:ext cx="386366" cy="461665"/>
            <a:chOff x="3307804" y="371582"/>
            <a:chExt cx="386366" cy="461665"/>
          </a:xfrm>
        </p:grpSpPr>
        <p:sp>
          <p:nvSpPr>
            <p:cNvPr id="140" name="Textfeld 139"/>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41" name="Ellipse 140"/>
            <p:cNvSpPr/>
            <p:nvPr/>
          </p:nvSpPr>
          <p:spPr>
            <a:xfrm>
              <a:off x="3360103" y="472859"/>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 name="Gruppieren 143"/>
          <p:cNvGrpSpPr/>
          <p:nvPr/>
        </p:nvGrpSpPr>
        <p:grpSpPr>
          <a:xfrm>
            <a:off x="4343863" y="3214161"/>
            <a:ext cx="386366" cy="461665"/>
            <a:chOff x="3849895" y="367383"/>
            <a:chExt cx="386366" cy="461665"/>
          </a:xfrm>
        </p:grpSpPr>
        <p:sp>
          <p:nvSpPr>
            <p:cNvPr id="145" name="Textfeld 144"/>
            <p:cNvSpPr txBox="1"/>
            <p:nvPr/>
          </p:nvSpPr>
          <p:spPr>
            <a:xfrm>
              <a:off x="3849895" y="367383"/>
              <a:ext cx="386366" cy="461665"/>
            </a:xfrm>
            <a:prstGeom prst="rect">
              <a:avLst/>
            </a:prstGeom>
            <a:noFill/>
            <a:ln>
              <a:noFill/>
            </a:ln>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46" name="Ellipse 145"/>
            <p:cNvSpPr/>
            <p:nvPr/>
          </p:nvSpPr>
          <p:spPr>
            <a:xfrm>
              <a:off x="3900499" y="482776"/>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0" name="Gruppieren 149"/>
          <p:cNvGrpSpPr/>
          <p:nvPr/>
        </p:nvGrpSpPr>
        <p:grpSpPr>
          <a:xfrm>
            <a:off x="4914942" y="3216936"/>
            <a:ext cx="386366" cy="461665"/>
            <a:chOff x="3849895" y="367383"/>
            <a:chExt cx="386366" cy="461665"/>
          </a:xfrm>
        </p:grpSpPr>
        <p:sp>
          <p:nvSpPr>
            <p:cNvPr id="151" name="Textfeld 150"/>
            <p:cNvSpPr txBox="1"/>
            <p:nvPr/>
          </p:nvSpPr>
          <p:spPr>
            <a:xfrm>
              <a:off x="3849895" y="367383"/>
              <a:ext cx="386366" cy="461665"/>
            </a:xfrm>
            <a:prstGeom prst="rect">
              <a:avLst/>
            </a:prstGeom>
            <a:noFill/>
            <a:ln>
              <a:noFill/>
            </a:ln>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52" name="Ellipse 151"/>
            <p:cNvSpPr/>
            <p:nvPr/>
          </p:nvSpPr>
          <p:spPr>
            <a:xfrm>
              <a:off x="3900499" y="482776"/>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0" name="Gruppieren 159"/>
          <p:cNvGrpSpPr/>
          <p:nvPr/>
        </p:nvGrpSpPr>
        <p:grpSpPr>
          <a:xfrm>
            <a:off x="2058396" y="2617559"/>
            <a:ext cx="386366" cy="461665"/>
            <a:chOff x="3307804" y="371582"/>
            <a:chExt cx="386366" cy="461665"/>
          </a:xfrm>
        </p:grpSpPr>
        <p:sp>
          <p:nvSpPr>
            <p:cNvPr id="161" name="Textfeld 160"/>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62" name="Ellipse 161"/>
            <p:cNvSpPr/>
            <p:nvPr/>
          </p:nvSpPr>
          <p:spPr>
            <a:xfrm>
              <a:off x="3360103" y="472859"/>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3" name="Gruppieren 162"/>
          <p:cNvGrpSpPr/>
          <p:nvPr/>
        </p:nvGrpSpPr>
        <p:grpSpPr>
          <a:xfrm>
            <a:off x="2842824" y="3256582"/>
            <a:ext cx="386366" cy="461665"/>
            <a:chOff x="3849895" y="367383"/>
            <a:chExt cx="386366" cy="461665"/>
          </a:xfrm>
        </p:grpSpPr>
        <p:sp>
          <p:nvSpPr>
            <p:cNvPr id="164" name="Textfeld 163"/>
            <p:cNvSpPr txBox="1"/>
            <p:nvPr/>
          </p:nvSpPr>
          <p:spPr>
            <a:xfrm>
              <a:off x="3849895" y="367383"/>
              <a:ext cx="386366" cy="461665"/>
            </a:xfrm>
            <a:prstGeom prst="rect">
              <a:avLst/>
            </a:prstGeom>
            <a:noFill/>
            <a:ln>
              <a:noFill/>
            </a:ln>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65" name="Ellipse 164"/>
            <p:cNvSpPr/>
            <p:nvPr/>
          </p:nvSpPr>
          <p:spPr>
            <a:xfrm>
              <a:off x="3900499" y="482776"/>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 name="Gruppieren 165"/>
          <p:cNvGrpSpPr/>
          <p:nvPr/>
        </p:nvGrpSpPr>
        <p:grpSpPr>
          <a:xfrm>
            <a:off x="1173933" y="2577485"/>
            <a:ext cx="386366" cy="461665"/>
            <a:chOff x="3307804" y="371582"/>
            <a:chExt cx="386366" cy="461665"/>
          </a:xfrm>
        </p:grpSpPr>
        <p:sp>
          <p:nvSpPr>
            <p:cNvPr id="167" name="Textfeld 166"/>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68" name="Ellipse 167"/>
            <p:cNvSpPr/>
            <p:nvPr/>
          </p:nvSpPr>
          <p:spPr>
            <a:xfrm>
              <a:off x="3360103" y="472859"/>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9" name="Gruppieren 168"/>
          <p:cNvGrpSpPr/>
          <p:nvPr/>
        </p:nvGrpSpPr>
        <p:grpSpPr>
          <a:xfrm>
            <a:off x="391022" y="3203086"/>
            <a:ext cx="386366" cy="461665"/>
            <a:chOff x="3849895" y="367383"/>
            <a:chExt cx="386366" cy="461665"/>
          </a:xfrm>
        </p:grpSpPr>
        <p:sp>
          <p:nvSpPr>
            <p:cNvPr id="170" name="Textfeld 169"/>
            <p:cNvSpPr txBox="1"/>
            <p:nvPr/>
          </p:nvSpPr>
          <p:spPr>
            <a:xfrm>
              <a:off x="3849895" y="367383"/>
              <a:ext cx="386366" cy="461665"/>
            </a:xfrm>
            <a:prstGeom prst="rect">
              <a:avLst/>
            </a:prstGeom>
            <a:noFill/>
            <a:ln>
              <a:noFill/>
            </a:ln>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71" name="Ellipse 170"/>
            <p:cNvSpPr/>
            <p:nvPr/>
          </p:nvSpPr>
          <p:spPr>
            <a:xfrm>
              <a:off x="3900499" y="482776"/>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2" name="Gruppieren 171"/>
          <p:cNvGrpSpPr/>
          <p:nvPr/>
        </p:nvGrpSpPr>
        <p:grpSpPr>
          <a:xfrm>
            <a:off x="5667378" y="3890860"/>
            <a:ext cx="386366" cy="461665"/>
            <a:chOff x="3307804" y="371582"/>
            <a:chExt cx="386366" cy="461665"/>
          </a:xfrm>
        </p:grpSpPr>
        <p:sp>
          <p:nvSpPr>
            <p:cNvPr id="173" name="Textfeld 172"/>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74" name="Ellipse 173"/>
            <p:cNvSpPr/>
            <p:nvPr/>
          </p:nvSpPr>
          <p:spPr>
            <a:xfrm>
              <a:off x="3360103" y="472859"/>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5" name="Gruppieren 174"/>
          <p:cNvGrpSpPr/>
          <p:nvPr/>
        </p:nvGrpSpPr>
        <p:grpSpPr>
          <a:xfrm>
            <a:off x="3528960" y="3874663"/>
            <a:ext cx="386366" cy="461665"/>
            <a:chOff x="3307804" y="371582"/>
            <a:chExt cx="386366" cy="461665"/>
          </a:xfrm>
        </p:grpSpPr>
        <p:sp>
          <p:nvSpPr>
            <p:cNvPr id="176" name="Textfeld 175"/>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77" name="Ellipse 176"/>
            <p:cNvSpPr/>
            <p:nvPr/>
          </p:nvSpPr>
          <p:spPr>
            <a:xfrm>
              <a:off x="3360103" y="472859"/>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8" name="Gruppieren 177"/>
          <p:cNvGrpSpPr/>
          <p:nvPr/>
        </p:nvGrpSpPr>
        <p:grpSpPr>
          <a:xfrm>
            <a:off x="4313388" y="4513686"/>
            <a:ext cx="386366" cy="461665"/>
            <a:chOff x="3849895" y="367383"/>
            <a:chExt cx="386366" cy="461665"/>
          </a:xfrm>
        </p:grpSpPr>
        <p:sp>
          <p:nvSpPr>
            <p:cNvPr id="179" name="Textfeld 178"/>
            <p:cNvSpPr txBox="1"/>
            <p:nvPr/>
          </p:nvSpPr>
          <p:spPr>
            <a:xfrm>
              <a:off x="3849895" y="367383"/>
              <a:ext cx="386366" cy="461665"/>
            </a:xfrm>
            <a:prstGeom prst="rect">
              <a:avLst/>
            </a:prstGeom>
            <a:noFill/>
            <a:ln>
              <a:noFill/>
            </a:ln>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80" name="Ellipse 179"/>
            <p:cNvSpPr/>
            <p:nvPr/>
          </p:nvSpPr>
          <p:spPr>
            <a:xfrm>
              <a:off x="3900499" y="482776"/>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1" name="Gruppieren 180"/>
          <p:cNvGrpSpPr/>
          <p:nvPr/>
        </p:nvGrpSpPr>
        <p:grpSpPr>
          <a:xfrm>
            <a:off x="4884467" y="4516461"/>
            <a:ext cx="386366" cy="461665"/>
            <a:chOff x="3849895" y="367383"/>
            <a:chExt cx="386366" cy="461665"/>
          </a:xfrm>
        </p:grpSpPr>
        <p:sp>
          <p:nvSpPr>
            <p:cNvPr id="182" name="Textfeld 181"/>
            <p:cNvSpPr txBox="1"/>
            <p:nvPr/>
          </p:nvSpPr>
          <p:spPr>
            <a:xfrm>
              <a:off x="3849895" y="367383"/>
              <a:ext cx="386366" cy="461665"/>
            </a:xfrm>
            <a:prstGeom prst="rect">
              <a:avLst/>
            </a:prstGeom>
            <a:noFill/>
            <a:ln>
              <a:noFill/>
            </a:ln>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83" name="Ellipse 182"/>
            <p:cNvSpPr/>
            <p:nvPr/>
          </p:nvSpPr>
          <p:spPr>
            <a:xfrm>
              <a:off x="3900499" y="482776"/>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4" name="Gruppieren 183"/>
          <p:cNvGrpSpPr/>
          <p:nvPr/>
        </p:nvGrpSpPr>
        <p:grpSpPr>
          <a:xfrm>
            <a:off x="544640" y="3877438"/>
            <a:ext cx="386366" cy="461665"/>
            <a:chOff x="3307804" y="371582"/>
            <a:chExt cx="386366" cy="461665"/>
          </a:xfrm>
        </p:grpSpPr>
        <p:sp>
          <p:nvSpPr>
            <p:cNvPr id="185" name="Textfeld 184"/>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86" name="Ellipse 185"/>
            <p:cNvSpPr/>
            <p:nvPr/>
          </p:nvSpPr>
          <p:spPr>
            <a:xfrm>
              <a:off x="3360103" y="472859"/>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7" name="Gruppieren 186"/>
          <p:cNvGrpSpPr/>
          <p:nvPr/>
        </p:nvGrpSpPr>
        <p:grpSpPr>
          <a:xfrm>
            <a:off x="1329068" y="4516461"/>
            <a:ext cx="386366" cy="461665"/>
            <a:chOff x="3849895" y="367383"/>
            <a:chExt cx="386366" cy="461665"/>
          </a:xfrm>
        </p:grpSpPr>
        <p:sp>
          <p:nvSpPr>
            <p:cNvPr id="188" name="Textfeld 187"/>
            <p:cNvSpPr txBox="1"/>
            <p:nvPr/>
          </p:nvSpPr>
          <p:spPr>
            <a:xfrm>
              <a:off x="3849895" y="367383"/>
              <a:ext cx="386366" cy="461665"/>
            </a:xfrm>
            <a:prstGeom prst="rect">
              <a:avLst/>
            </a:prstGeom>
            <a:noFill/>
            <a:ln>
              <a:noFill/>
            </a:ln>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89" name="Ellipse 188"/>
            <p:cNvSpPr/>
            <p:nvPr/>
          </p:nvSpPr>
          <p:spPr>
            <a:xfrm>
              <a:off x="3900499" y="482776"/>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0" name="Gruppieren 189"/>
          <p:cNvGrpSpPr/>
          <p:nvPr/>
        </p:nvGrpSpPr>
        <p:grpSpPr>
          <a:xfrm>
            <a:off x="2678008" y="3877010"/>
            <a:ext cx="386366" cy="461665"/>
            <a:chOff x="3307804" y="371582"/>
            <a:chExt cx="386366" cy="461665"/>
          </a:xfrm>
        </p:grpSpPr>
        <p:sp>
          <p:nvSpPr>
            <p:cNvPr id="191" name="Textfeld 190"/>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92" name="Ellipse 191"/>
            <p:cNvSpPr/>
            <p:nvPr/>
          </p:nvSpPr>
          <p:spPr>
            <a:xfrm>
              <a:off x="3360103" y="472859"/>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3" name="Gruppieren 192"/>
          <p:cNvGrpSpPr/>
          <p:nvPr/>
        </p:nvGrpSpPr>
        <p:grpSpPr>
          <a:xfrm>
            <a:off x="1895097" y="4502611"/>
            <a:ext cx="386366" cy="461665"/>
            <a:chOff x="3849895" y="367383"/>
            <a:chExt cx="386366" cy="461665"/>
          </a:xfrm>
        </p:grpSpPr>
        <p:sp>
          <p:nvSpPr>
            <p:cNvPr id="194" name="Textfeld 193"/>
            <p:cNvSpPr txBox="1"/>
            <p:nvPr/>
          </p:nvSpPr>
          <p:spPr>
            <a:xfrm>
              <a:off x="3849895" y="367383"/>
              <a:ext cx="386366" cy="461665"/>
            </a:xfrm>
            <a:prstGeom prst="rect">
              <a:avLst/>
            </a:prstGeom>
            <a:noFill/>
            <a:ln>
              <a:noFill/>
            </a:ln>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195" name="Ellipse 194"/>
            <p:cNvSpPr/>
            <p:nvPr/>
          </p:nvSpPr>
          <p:spPr>
            <a:xfrm>
              <a:off x="3900499" y="482776"/>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6" name="Gruppieren 195"/>
          <p:cNvGrpSpPr/>
          <p:nvPr/>
        </p:nvGrpSpPr>
        <p:grpSpPr>
          <a:xfrm>
            <a:off x="6508791" y="3896838"/>
            <a:ext cx="386366" cy="461665"/>
            <a:chOff x="3307804" y="371582"/>
            <a:chExt cx="386366" cy="461665"/>
          </a:xfrm>
        </p:grpSpPr>
        <p:sp>
          <p:nvSpPr>
            <p:cNvPr id="197" name="Textfeld 196"/>
            <p:cNvSpPr txBox="1"/>
            <p:nvPr/>
          </p:nvSpPr>
          <p:spPr>
            <a:xfrm>
              <a:off x="3307804" y="371582"/>
              <a:ext cx="386366" cy="461665"/>
            </a:xfrm>
            <a:prstGeom prst="rect">
              <a:avLst/>
            </a:prstGeom>
            <a:noFill/>
            <a:ln>
              <a:noFill/>
            </a:ln>
          </p:spPr>
          <p:txBody>
            <a:bodyPr wrap="square" rtlCol="0">
              <a:spAutoFit/>
            </a:bodyPr>
            <a:lstStyle/>
            <a:p>
              <a:pPr algn="ctr"/>
              <a:r>
                <a:rPr lang="de-DE" sz="2400" b="1" dirty="0" smtClean="0">
                  <a:solidFill>
                    <a:srgbClr val="00B0F0"/>
                  </a:solidFill>
                </a:rPr>
                <a:t>+</a:t>
              </a:r>
              <a:endParaRPr lang="en-GB" sz="2400" b="1" dirty="0">
                <a:solidFill>
                  <a:srgbClr val="00B0F0"/>
                </a:solidFill>
              </a:endParaRPr>
            </a:p>
          </p:txBody>
        </p:sp>
        <p:sp>
          <p:nvSpPr>
            <p:cNvPr id="198" name="Ellipse 197"/>
            <p:cNvSpPr/>
            <p:nvPr/>
          </p:nvSpPr>
          <p:spPr>
            <a:xfrm>
              <a:off x="3360103" y="472859"/>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 name="Gruppieren 198"/>
          <p:cNvGrpSpPr/>
          <p:nvPr/>
        </p:nvGrpSpPr>
        <p:grpSpPr>
          <a:xfrm>
            <a:off x="7293219" y="4535861"/>
            <a:ext cx="386366" cy="461665"/>
            <a:chOff x="3849895" y="367383"/>
            <a:chExt cx="386366" cy="461665"/>
          </a:xfrm>
        </p:grpSpPr>
        <p:sp>
          <p:nvSpPr>
            <p:cNvPr id="200" name="Textfeld 199"/>
            <p:cNvSpPr txBox="1"/>
            <p:nvPr/>
          </p:nvSpPr>
          <p:spPr>
            <a:xfrm>
              <a:off x="3849895" y="367383"/>
              <a:ext cx="386366" cy="461665"/>
            </a:xfrm>
            <a:prstGeom prst="rect">
              <a:avLst/>
            </a:prstGeom>
            <a:noFill/>
            <a:ln>
              <a:noFill/>
            </a:ln>
          </p:spPr>
          <p:txBody>
            <a:bodyPr wrap="square" rtlCol="0">
              <a:spAutoFit/>
            </a:bodyPr>
            <a:lstStyle/>
            <a:p>
              <a:pPr algn="ctr"/>
              <a:r>
                <a:rPr lang="de-DE" sz="2400" b="1" dirty="0">
                  <a:solidFill>
                    <a:srgbClr val="FF0000"/>
                  </a:solidFill>
                </a:rPr>
                <a:t>-</a:t>
              </a:r>
              <a:endParaRPr lang="en-GB" sz="2400" b="1" dirty="0">
                <a:solidFill>
                  <a:srgbClr val="FF0000"/>
                </a:solidFill>
              </a:endParaRPr>
            </a:p>
          </p:txBody>
        </p:sp>
        <p:sp>
          <p:nvSpPr>
            <p:cNvPr id="201" name="Ellipse 200"/>
            <p:cNvSpPr/>
            <p:nvPr/>
          </p:nvSpPr>
          <p:spPr>
            <a:xfrm>
              <a:off x="3900499" y="482776"/>
              <a:ext cx="285158" cy="2849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feld 1"/>
          <p:cNvSpPr txBox="1"/>
          <p:nvPr/>
        </p:nvSpPr>
        <p:spPr>
          <a:xfrm rot="19172012">
            <a:off x="3380780" y="5407199"/>
            <a:ext cx="1510801" cy="707886"/>
          </a:xfrm>
          <a:prstGeom prst="rect">
            <a:avLst/>
          </a:prstGeom>
          <a:noFill/>
        </p:spPr>
        <p:txBody>
          <a:bodyPr wrap="square" rtlCol="0">
            <a:spAutoFit/>
          </a:bodyPr>
          <a:lstStyle/>
          <a:p>
            <a:pPr algn="ctr"/>
            <a:r>
              <a:rPr lang="de-DE" sz="2000" b="1" dirty="0" smtClean="0">
                <a:solidFill>
                  <a:srgbClr val="FF0000"/>
                </a:solidFill>
              </a:rPr>
              <a:t>Additive </a:t>
            </a:r>
            <a:r>
              <a:rPr lang="de-DE" sz="2000" b="1" dirty="0" err="1" smtClean="0">
                <a:solidFill>
                  <a:srgbClr val="FF0000"/>
                </a:solidFill>
              </a:rPr>
              <a:t>effects</a:t>
            </a:r>
            <a:r>
              <a:rPr lang="de-DE" sz="2000" b="1" dirty="0" smtClean="0">
                <a:solidFill>
                  <a:srgbClr val="FF0000"/>
                </a:solidFill>
              </a:rPr>
              <a:t> ?</a:t>
            </a:r>
            <a:endParaRPr lang="en-GB" sz="2000" b="1" dirty="0">
              <a:solidFill>
                <a:srgbClr val="FF0000"/>
              </a:solidFill>
            </a:endParaRPr>
          </a:p>
        </p:txBody>
      </p:sp>
      <p:sp>
        <p:nvSpPr>
          <p:cNvPr id="122" name="Textfeld 121"/>
          <p:cNvSpPr txBox="1"/>
          <p:nvPr/>
        </p:nvSpPr>
        <p:spPr>
          <a:xfrm rot="19172012">
            <a:off x="4798509" y="5332803"/>
            <a:ext cx="1510801" cy="707886"/>
          </a:xfrm>
          <a:prstGeom prst="rect">
            <a:avLst/>
          </a:prstGeom>
          <a:noFill/>
        </p:spPr>
        <p:txBody>
          <a:bodyPr wrap="square" rtlCol="0">
            <a:spAutoFit/>
          </a:bodyPr>
          <a:lstStyle/>
          <a:p>
            <a:pPr algn="ctr"/>
            <a:r>
              <a:rPr lang="de-DE" sz="2000" b="1" dirty="0" smtClean="0">
                <a:solidFill>
                  <a:srgbClr val="FF0000"/>
                </a:solidFill>
              </a:rPr>
              <a:t>Memory </a:t>
            </a:r>
            <a:r>
              <a:rPr lang="de-DE" sz="2000" b="1" dirty="0" err="1" smtClean="0">
                <a:solidFill>
                  <a:srgbClr val="FF0000"/>
                </a:solidFill>
              </a:rPr>
              <a:t>effect</a:t>
            </a:r>
            <a:r>
              <a:rPr lang="de-DE" sz="2000" b="1" dirty="0" smtClean="0">
                <a:solidFill>
                  <a:srgbClr val="FF0000"/>
                </a:solidFill>
              </a:rPr>
              <a:t> ?</a:t>
            </a:r>
            <a:endParaRPr lang="en-GB" sz="2000" b="1" dirty="0">
              <a:solidFill>
                <a:srgbClr val="FF0000"/>
              </a:solidFill>
            </a:endParaRPr>
          </a:p>
        </p:txBody>
      </p:sp>
      <p:sp>
        <p:nvSpPr>
          <p:cNvPr id="123" name="Textfeld 122"/>
          <p:cNvSpPr txBox="1"/>
          <p:nvPr/>
        </p:nvSpPr>
        <p:spPr>
          <a:xfrm rot="19172012">
            <a:off x="1864644" y="5333035"/>
            <a:ext cx="1510801" cy="707886"/>
          </a:xfrm>
          <a:prstGeom prst="rect">
            <a:avLst/>
          </a:prstGeom>
          <a:noFill/>
        </p:spPr>
        <p:txBody>
          <a:bodyPr wrap="square" rtlCol="0">
            <a:spAutoFit/>
          </a:bodyPr>
          <a:lstStyle/>
          <a:p>
            <a:pPr algn="ctr"/>
            <a:r>
              <a:rPr lang="de-DE" sz="2000" b="1" dirty="0" err="1" smtClean="0">
                <a:solidFill>
                  <a:srgbClr val="FF0000"/>
                </a:solidFill>
              </a:rPr>
              <a:t>Compen-sation</a:t>
            </a:r>
            <a:r>
              <a:rPr lang="de-DE" sz="2000" b="1" dirty="0" smtClean="0">
                <a:solidFill>
                  <a:srgbClr val="FF0000"/>
                </a:solidFill>
              </a:rPr>
              <a:t>?</a:t>
            </a:r>
            <a:endParaRPr lang="en-GB" sz="2000" b="1" dirty="0">
              <a:solidFill>
                <a:srgbClr val="FF0000"/>
              </a:solidFill>
            </a:endParaRPr>
          </a:p>
        </p:txBody>
      </p:sp>
      <p:sp>
        <p:nvSpPr>
          <p:cNvPr id="124" name="Textfeld 123"/>
          <p:cNvSpPr txBox="1"/>
          <p:nvPr/>
        </p:nvSpPr>
        <p:spPr>
          <a:xfrm rot="19172012">
            <a:off x="318362" y="5381742"/>
            <a:ext cx="1510801" cy="707886"/>
          </a:xfrm>
          <a:prstGeom prst="rect">
            <a:avLst/>
          </a:prstGeom>
          <a:noFill/>
        </p:spPr>
        <p:txBody>
          <a:bodyPr wrap="square" rtlCol="0">
            <a:spAutoFit/>
          </a:bodyPr>
          <a:lstStyle/>
          <a:p>
            <a:pPr algn="ctr"/>
            <a:r>
              <a:rPr lang="de-DE" sz="2000" b="1" dirty="0" err="1" smtClean="0">
                <a:solidFill>
                  <a:srgbClr val="FF0000"/>
                </a:solidFill>
              </a:rPr>
              <a:t>Cumulative</a:t>
            </a:r>
            <a:endParaRPr lang="de-DE" sz="2000" b="1" dirty="0" smtClean="0">
              <a:solidFill>
                <a:srgbClr val="FF0000"/>
              </a:solidFill>
            </a:endParaRPr>
          </a:p>
          <a:p>
            <a:pPr algn="ctr"/>
            <a:r>
              <a:rPr lang="de-DE" sz="2000" b="1" dirty="0" err="1">
                <a:solidFill>
                  <a:srgbClr val="FF0000"/>
                </a:solidFill>
              </a:rPr>
              <a:t>r</a:t>
            </a:r>
            <a:r>
              <a:rPr lang="de-DE" sz="2000" b="1" dirty="0" err="1" smtClean="0">
                <a:solidFill>
                  <a:srgbClr val="FF0000"/>
                </a:solidFill>
              </a:rPr>
              <a:t>esponse</a:t>
            </a:r>
            <a:r>
              <a:rPr lang="de-DE" sz="2000" b="1" dirty="0" smtClean="0">
                <a:solidFill>
                  <a:srgbClr val="FF0000"/>
                </a:solidFill>
              </a:rPr>
              <a:t> ?</a:t>
            </a:r>
            <a:endParaRPr lang="en-GB" sz="2000" b="1" dirty="0">
              <a:solidFill>
                <a:srgbClr val="FF0000"/>
              </a:solidFill>
            </a:endParaRPr>
          </a:p>
        </p:txBody>
      </p:sp>
      <p:sp>
        <p:nvSpPr>
          <p:cNvPr id="125" name="Textfeld 124"/>
          <p:cNvSpPr txBox="1"/>
          <p:nvPr/>
        </p:nvSpPr>
        <p:spPr>
          <a:xfrm rot="19172012">
            <a:off x="6376988" y="5486922"/>
            <a:ext cx="1510801" cy="400110"/>
          </a:xfrm>
          <a:prstGeom prst="rect">
            <a:avLst/>
          </a:prstGeom>
          <a:noFill/>
        </p:spPr>
        <p:txBody>
          <a:bodyPr wrap="square" rtlCol="0">
            <a:spAutoFit/>
          </a:bodyPr>
          <a:lstStyle/>
          <a:p>
            <a:pPr algn="ctr"/>
            <a:r>
              <a:rPr lang="de-DE" sz="2000" b="1" dirty="0" smtClean="0">
                <a:solidFill>
                  <a:srgbClr val="FF0000"/>
                </a:solidFill>
              </a:rPr>
              <a:t>Timing ?</a:t>
            </a:r>
            <a:endParaRPr lang="en-GB" sz="2000" b="1" dirty="0">
              <a:solidFill>
                <a:srgbClr val="FF0000"/>
              </a:solidFill>
            </a:endParaRPr>
          </a:p>
        </p:txBody>
      </p:sp>
      <p:sp>
        <p:nvSpPr>
          <p:cNvPr id="126" name="Textfeld 125"/>
          <p:cNvSpPr txBox="1"/>
          <p:nvPr/>
        </p:nvSpPr>
        <p:spPr>
          <a:xfrm rot="19172012">
            <a:off x="3302023" y="1615551"/>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127" name="Textfeld 126"/>
          <p:cNvSpPr txBox="1"/>
          <p:nvPr/>
        </p:nvSpPr>
        <p:spPr>
          <a:xfrm rot="19172012">
            <a:off x="4805192" y="1632103"/>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128" name="Textfeld 127"/>
          <p:cNvSpPr txBox="1"/>
          <p:nvPr/>
        </p:nvSpPr>
        <p:spPr>
          <a:xfrm rot="19172012">
            <a:off x="284453" y="1634951"/>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129" name="Textfeld 128"/>
          <p:cNvSpPr txBox="1"/>
          <p:nvPr/>
        </p:nvSpPr>
        <p:spPr>
          <a:xfrm rot="19172012">
            <a:off x="1787622" y="1651503"/>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134" name="Textfeld 133"/>
          <p:cNvSpPr txBox="1"/>
          <p:nvPr/>
        </p:nvSpPr>
        <p:spPr>
          <a:xfrm rot="19172012">
            <a:off x="6260179" y="1637726"/>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136" name="Textfeld 135"/>
          <p:cNvSpPr txBox="1"/>
          <p:nvPr/>
        </p:nvSpPr>
        <p:spPr>
          <a:xfrm rot="19172012">
            <a:off x="7751773" y="1654278"/>
            <a:ext cx="1510801" cy="400110"/>
          </a:xfrm>
          <a:prstGeom prst="rect">
            <a:avLst/>
          </a:prstGeom>
          <a:noFill/>
        </p:spPr>
        <p:txBody>
          <a:bodyPr wrap="square" rtlCol="0">
            <a:spAutoFit/>
          </a:bodyPr>
          <a:lstStyle/>
          <a:p>
            <a:pPr algn="ctr"/>
            <a:r>
              <a:rPr lang="de-DE" sz="2000" b="1" dirty="0" smtClean="0">
                <a:solidFill>
                  <a:schemeClr val="tx2">
                    <a:lumMod val="60000"/>
                    <a:lumOff val="40000"/>
                  </a:schemeClr>
                </a:solidFill>
              </a:rPr>
              <a:t>Reference </a:t>
            </a:r>
            <a:endParaRPr lang="en-GB" sz="2000" b="1" dirty="0">
              <a:solidFill>
                <a:schemeClr val="tx2">
                  <a:lumMod val="60000"/>
                  <a:lumOff val="40000"/>
                </a:schemeClr>
              </a:solidFill>
            </a:endParaRPr>
          </a:p>
        </p:txBody>
      </p:sp>
      <p:sp>
        <p:nvSpPr>
          <p:cNvPr id="137" name="Text Box 5"/>
          <p:cNvSpPr txBox="1">
            <a:spLocks noChangeArrowheads="1"/>
          </p:cNvSpPr>
          <p:nvPr/>
        </p:nvSpPr>
        <p:spPr bwMode="auto">
          <a:xfrm>
            <a:off x="987275" y="123354"/>
            <a:ext cx="72036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sz="3600" i="1" dirty="0">
                <a:latin typeface="Trebuchet MS" pitchFamily="34" charset="0"/>
                <a:cs typeface="Times New Roman" pitchFamily="18" charset="0"/>
              </a:rPr>
              <a:t>Legacy </a:t>
            </a:r>
            <a:r>
              <a:rPr lang="de-DE" sz="3600" i="1" dirty="0" err="1">
                <a:latin typeface="Trebuchet MS" pitchFamily="34" charset="0"/>
                <a:cs typeface="Times New Roman" pitchFamily="18" charset="0"/>
              </a:rPr>
              <a:t>of</a:t>
            </a:r>
            <a:r>
              <a:rPr lang="de-DE" sz="3600" i="1" dirty="0">
                <a:latin typeface="Trebuchet MS" pitchFamily="34" charset="0"/>
                <a:cs typeface="Times New Roman" pitchFamily="18" charset="0"/>
              </a:rPr>
              <a:t> inter-</a:t>
            </a:r>
            <a:r>
              <a:rPr lang="de-DE" sz="3600" i="1" dirty="0" err="1">
                <a:latin typeface="Trebuchet MS" pitchFamily="34" charset="0"/>
                <a:cs typeface="Times New Roman" pitchFamily="18" charset="0"/>
              </a:rPr>
              <a:t>annual</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variability</a:t>
            </a:r>
            <a:endParaRPr lang="de-DE" sz="3600" i="1" dirty="0">
              <a:latin typeface="Trebuchet MS" pitchFamily="34" charset="0"/>
              <a:cs typeface="Times New Roman" pitchFamily="18" charset="0"/>
            </a:endParaRPr>
          </a:p>
        </p:txBody>
      </p:sp>
      <p:sp>
        <p:nvSpPr>
          <p:cNvPr id="142" name="Textfeld 141"/>
          <p:cNvSpPr txBox="1"/>
          <p:nvPr/>
        </p:nvSpPr>
        <p:spPr>
          <a:xfrm rot="19172012">
            <a:off x="7682998" y="2953803"/>
            <a:ext cx="1510801" cy="400110"/>
          </a:xfrm>
          <a:prstGeom prst="rect">
            <a:avLst/>
          </a:prstGeom>
          <a:noFill/>
        </p:spPr>
        <p:txBody>
          <a:bodyPr wrap="square" rtlCol="0">
            <a:spAutoFit/>
          </a:bodyPr>
          <a:lstStyle/>
          <a:p>
            <a:pPr algn="ctr"/>
            <a:r>
              <a:rPr lang="de-DE" sz="2000" b="1" dirty="0" err="1" smtClean="0">
                <a:solidFill>
                  <a:schemeClr val="tx2">
                    <a:lumMod val="60000"/>
                    <a:lumOff val="40000"/>
                  </a:schemeClr>
                </a:solidFill>
              </a:rPr>
              <a:t>Control</a:t>
            </a:r>
            <a:endParaRPr lang="en-GB" sz="2000" b="1" dirty="0">
              <a:solidFill>
                <a:schemeClr val="tx2">
                  <a:lumMod val="60000"/>
                  <a:lumOff val="40000"/>
                </a:schemeClr>
              </a:solidFill>
            </a:endParaRPr>
          </a:p>
        </p:txBody>
      </p:sp>
      <p:sp>
        <p:nvSpPr>
          <p:cNvPr id="143" name="Textfeld 142"/>
          <p:cNvSpPr txBox="1"/>
          <p:nvPr/>
        </p:nvSpPr>
        <p:spPr>
          <a:xfrm rot="19172012">
            <a:off x="7685773" y="4186828"/>
            <a:ext cx="1510801" cy="400110"/>
          </a:xfrm>
          <a:prstGeom prst="rect">
            <a:avLst/>
          </a:prstGeom>
          <a:noFill/>
        </p:spPr>
        <p:txBody>
          <a:bodyPr wrap="square" rtlCol="0">
            <a:spAutoFit/>
          </a:bodyPr>
          <a:lstStyle/>
          <a:p>
            <a:pPr algn="ctr"/>
            <a:r>
              <a:rPr lang="de-DE" sz="2000" b="1" dirty="0" err="1" smtClean="0">
                <a:solidFill>
                  <a:schemeClr val="tx2">
                    <a:lumMod val="60000"/>
                    <a:lumOff val="40000"/>
                  </a:schemeClr>
                </a:solidFill>
              </a:rPr>
              <a:t>Control</a:t>
            </a:r>
            <a:endParaRPr lang="en-GB" sz="2000" b="1" dirty="0">
              <a:solidFill>
                <a:schemeClr val="tx2">
                  <a:lumMod val="60000"/>
                  <a:lumOff val="40000"/>
                </a:schemeClr>
              </a:solidFill>
            </a:endParaRPr>
          </a:p>
        </p:txBody>
      </p:sp>
      <p:sp>
        <p:nvSpPr>
          <p:cNvPr id="147" name="Textfeld 146"/>
          <p:cNvSpPr txBox="1"/>
          <p:nvPr/>
        </p:nvSpPr>
        <p:spPr>
          <a:xfrm rot="19172012">
            <a:off x="6256023" y="2752815"/>
            <a:ext cx="1510801" cy="707886"/>
          </a:xfrm>
          <a:prstGeom prst="rect">
            <a:avLst/>
          </a:prstGeom>
          <a:noFill/>
        </p:spPr>
        <p:txBody>
          <a:bodyPr wrap="square" rtlCol="0">
            <a:spAutoFit/>
          </a:bodyPr>
          <a:lstStyle/>
          <a:p>
            <a:pPr algn="ctr"/>
            <a:r>
              <a:rPr lang="de-DE" sz="2000" b="1" dirty="0" err="1" smtClean="0">
                <a:solidFill>
                  <a:schemeClr val="tx2">
                    <a:lumMod val="60000"/>
                    <a:lumOff val="40000"/>
                  </a:schemeClr>
                </a:solidFill>
              </a:rPr>
              <a:t>No</a:t>
            </a:r>
            <a:r>
              <a:rPr lang="de-DE" sz="2000" b="1" dirty="0" smtClean="0">
                <a:solidFill>
                  <a:schemeClr val="tx2">
                    <a:lumMod val="60000"/>
                    <a:lumOff val="40000"/>
                  </a:schemeClr>
                </a:solidFill>
              </a:rPr>
              <a:t> </a:t>
            </a:r>
            <a:r>
              <a:rPr lang="de-DE" sz="2000" b="1" dirty="0" err="1" smtClean="0">
                <a:solidFill>
                  <a:schemeClr val="tx2">
                    <a:lumMod val="60000"/>
                    <a:lumOff val="40000"/>
                  </a:schemeClr>
                </a:solidFill>
              </a:rPr>
              <a:t>treatment</a:t>
            </a:r>
            <a:endParaRPr lang="en-GB" sz="2000" b="1" dirty="0">
              <a:solidFill>
                <a:schemeClr val="tx2">
                  <a:lumMod val="60000"/>
                  <a:lumOff val="40000"/>
                </a:schemeClr>
              </a:solidFill>
            </a:endParaRPr>
          </a:p>
        </p:txBody>
      </p:sp>
      <p:sp>
        <p:nvSpPr>
          <p:cNvPr id="148" name="Textfeld 147"/>
          <p:cNvSpPr txBox="1"/>
          <p:nvPr/>
        </p:nvSpPr>
        <p:spPr>
          <a:xfrm rot="16200000">
            <a:off x="-464588" y="1584101"/>
            <a:ext cx="1224569" cy="461665"/>
          </a:xfrm>
          <a:prstGeom prst="rect">
            <a:avLst/>
          </a:prstGeom>
          <a:noFill/>
        </p:spPr>
        <p:txBody>
          <a:bodyPr wrap="square" rtlCol="0">
            <a:spAutoFit/>
          </a:bodyPr>
          <a:lstStyle/>
          <a:p>
            <a:r>
              <a:rPr lang="de-DE" sz="2400" dirty="0" smtClean="0"/>
              <a:t>Year 1</a:t>
            </a:r>
            <a:endParaRPr lang="en-GB" sz="2400" dirty="0"/>
          </a:p>
        </p:txBody>
      </p:sp>
      <p:sp>
        <p:nvSpPr>
          <p:cNvPr id="149" name="Textfeld 148"/>
          <p:cNvSpPr txBox="1"/>
          <p:nvPr/>
        </p:nvSpPr>
        <p:spPr>
          <a:xfrm rot="16200000">
            <a:off x="-464587" y="2896670"/>
            <a:ext cx="1224569" cy="461665"/>
          </a:xfrm>
          <a:prstGeom prst="rect">
            <a:avLst/>
          </a:prstGeom>
          <a:noFill/>
        </p:spPr>
        <p:txBody>
          <a:bodyPr wrap="square" rtlCol="0">
            <a:spAutoFit/>
          </a:bodyPr>
          <a:lstStyle/>
          <a:p>
            <a:r>
              <a:rPr lang="de-DE" sz="2400" dirty="0" smtClean="0"/>
              <a:t>Year 2</a:t>
            </a:r>
            <a:endParaRPr lang="en-GB" sz="2400" dirty="0"/>
          </a:p>
        </p:txBody>
      </p:sp>
      <p:sp>
        <p:nvSpPr>
          <p:cNvPr id="153" name="Textfeld 152"/>
          <p:cNvSpPr txBox="1"/>
          <p:nvPr/>
        </p:nvSpPr>
        <p:spPr>
          <a:xfrm rot="16200000">
            <a:off x="-464587" y="4202941"/>
            <a:ext cx="1224569" cy="461665"/>
          </a:xfrm>
          <a:prstGeom prst="rect">
            <a:avLst/>
          </a:prstGeom>
          <a:noFill/>
        </p:spPr>
        <p:txBody>
          <a:bodyPr wrap="square" rtlCol="0">
            <a:spAutoFit/>
          </a:bodyPr>
          <a:lstStyle/>
          <a:p>
            <a:r>
              <a:rPr lang="de-DE" sz="2400" dirty="0" smtClean="0"/>
              <a:t>Year 3</a:t>
            </a:r>
            <a:endParaRPr lang="en-GB" sz="2400" dirty="0"/>
          </a:p>
        </p:txBody>
      </p:sp>
      <p:sp>
        <p:nvSpPr>
          <p:cNvPr id="154" name="Textfeld 153"/>
          <p:cNvSpPr txBox="1"/>
          <p:nvPr/>
        </p:nvSpPr>
        <p:spPr>
          <a:xfrm rot="16200000">
            <a:off x="-464586" y="5515510"/>
            <a:ext cx="1224569" cy="461665"/>
          </a:xfrm>
          <a:prstGeom prst="rect">
            <a:avLst/>
          </a:prstGeom>
          <a:noFill/>
        </p:spPr>
        <p:txBody>
          <a:bodyPr wrap="square" rtlCol="0">
            <a:spAutoFit/>
          </a:bodyPr>
          <a:lstStyle/>
          <a:p>
            <a:r>
              <a:rPr lang="de-DE" sz="2400" dirty="0" smtClean="0"/>
              <a:t>Year 4</a:t>
            </a:r>
            <a:endParaRPr lang="en-GB" sz="2400" dirty="0"/>
          </a:p>
        </p:txBody>
      </p:sp>
    </p:spTree>
    <p:extLst>
      <p:ext uri="{BB962C8B-B14F-4D97-AF65-F5344CB8AC3E}">
        <p14:creationId xmlns:p14="http://schemas.microsoft.com/office/powerpoint/2010/main" val="1471046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92113" y="1350963"/>
            <a:ext cx="835977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400"/>
              <a:t>‚Clementsian‘ concepts for temporal trajectories of plant communities were </a:t>
            </a:r>
            <a:r>
              <a:rPr lang="de-DE" sz="2400" b="1"/>
              <a:t>actualistic</a:t>
            </a:r>
            <a:r>
              <a:rPr lang="de-DE" sz="2400"/>
              <a:t>, </a:t>
            </a:r>
            <a:r>
              <a:rPr lang="de-DE" sz="2400" b="1"/>
              <a:t>linear</a:t>
            </a:r>
            <a:r>
              <a:rPr lang="de-DE" sz="2400"/>
              <a:t> and </a:t>
            </a:r>
            <a:r>
              <a:rPr lang="de-DE" sz="2400" b="1"/>
              <a:t>deterministic</a:t>
            </a:r>
            <a:r>
              <a:rPr lang="de-DE" sz="2400"/>
              <a:t>.</a:t>
            </a:r>
          </a:p>
          <a:p>
            <a:pPr eaLnBrk="1" hangingPunct="1">
              <a:spcBef>
                <a:spcPct val="50000"/>
              </a:spcBef>
            </a:pPr>
            <a:endParaRPr lang="de-DE" sz="2400"/>
          </a:p>
          <a:p>
            <a:pPr eaLnBrk="1" hangingPunct="1">
              <a:spcBef>
                <a:spcPct val="50000"/>
              </a:spcBef>
            </a:pPr>
            <a:r>
              <a:rPr lang="de-DE" sz="2400"/>
              <a:t>This philosophy is reflected in the concepts of „</a:t>
            </a:r>
            <a:r>
              <a:rPr lang="de-DE" sz="2400" i="1"/>
              <a:t>potential natural vegetation</a:t>
            </a:r>
            <a:r>
              <a:rPr lang="de-DE" sz="2400"/>
              <a:t>“ (hypothetical) and „</a:t>
            </a:r>
            <a:r>
              <a:rPr lang="de-DE" sz="2400" i="1"/>
              <a:t>séries bioclimatiques</a:t>
            </a:r>
            <a:r>
              <a:rPr lang="de-DE" sz="2400"/>
              <a:t>“ (where succession must not reach a climax stage).</a:t>
            </a:r>
          </a:p>
          <a:p>
            <a:pPr eaLnBrk="1" hangingPunct="1">
              <a:spcBef>
                <a:spcPct val="50000"/>
              </a:spcBef>
            </a:pPr>
            <a:endParaRPr lang="de-DE" sz="2400"/>
          </a:p>
          <a:p>
            <a:pPr eaLnBrk="1" hangingPunct="1">
              <a:spcBef>
                <a:spcPct val="50000"/>
              </a:spcBef>
            </a:pPr>
            <a:r>
              <a:rPr lang="de-DE" sz="2400"/>
              <a:t>Today: </a:t>
            </a:r>
            <a:r>
              <a:rPr lang="de-DE" sz="2400" b="1"/>
              <a:t>increasing need for projective vegetation models</a:t>
            </a:r>
            <a:r>
              <a:rPr lang="de-DE" sz="2400"/>
              <a:t> in face of ongoing climatic changes.</a:t>
            </a:r>
          </a:p>
        </p:txBody>
      </p:sp>
      <p:sp>
        <p:nvSpPr>
          <p:cNvPr id="55299" name="Line 3"/>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300" name="Rectangle 4"/>
          <p:cNvSpPr>
            <a:spLocks noChangeArrowheads="1"/>
          </p:cNvSpPr>
          <p:nvPr/>
        </p:nvSpPr>
        <p:spPr bwMode="auto">
          <a:xfrm>
            <a:off x="1331913" y="188913"/>
            <a:ext cx="644842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642938">
              <a:lnSpc>
                <a:spcPct val="99000"/>
              </a:lnSpc>
              <a:tabLst>
                <a:tab pos="0" algn="l"/>
                <a:tab pos="642938" algn="l"/>
                <a:tab pos="1285875" algn="l"/>
                <a:tab pos="1928813" algn="l"/>
                <a:tab pos="2571750" algn="l"/>
                <a:tab pos="3214688" algn="l"/>
                <a:tab pos="3857625" algn="l"/>
                <a:tab pos="6464300" algn="l"/>
              </a:tabLst>
            </a:pPr>
            <a:r>
              <a:rPr lang="en-US" sz="3600" i="1" dirty="0">
                <a:latin typeface="Trebuchet MS" pitchFamily="34" charset="0"/>
                <a:cs typeface="Times New Roman" pitchFamily="18" charset="0"/>
                <a:sym typeface="Lucida Sans" pitchFamily="34" charset="0"/>
              </a:rPr>
              <a:t>Succession</a:t>
            </a:r>
          </a:p>
        </p:txBody>
      </p:sp>
      <p:pic>
        <p:nvPicPr>
          <p:cNvPr id="55301" name="Picture 5" descr="Simulating the Change"/>
          <p:cNvPicPr>
            <a:picLocks noChangeAspect="1" noChangeArrowheads="1"/>
          </p:cNvPicPr>
          <p:nvPr/>
        </p:nvPicPr>
        <p:blipFill>
          <a:blip r:embed="rId2">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a:t>5</a:t>
            </a:r>
          </a:p>
        </p:txBody>
      </p:sp>
      <p:pic>
        <p:nvPicPr>
          <p:cNvPr id="8"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3262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893763" y="1517650"/>
            <a:ext cx="7704137"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GB" sz="2800" dirty="0" smtClean="0"/>
              <a:t>Are trajectories of succession deterministic?</a:t>
            </a:r>
          </a:p>
          <a:p>
            <a:pPr eaLnBrk="1" hangingPunct="1">
              <a:defRPr/>
            </a:pPr>
            <a:endParaRPr lang="en-GB" sz="2800" dirty="0" smtClean="0"/>
          </a:p>
          <a:p>
            <a:pPr marL="457200" indent="-457200" eaLnBrk="1" hangingPunct="1">
              <a:buFontTx/>
              <a:buChar char="-"/>
              <a:defRPr/>
            </a:pPr>
            <a:r>
              <a:rPr lang="en-GB" sz="2800" dirty="0" smtClean="0"/>
              <a:t>depending on </a:t>
            </a:r>
            <a:r>
              <a:rPr lang="en-GB" sz="2800" b="1" dirty="0" smtClean="0"/>
              <a:t>community composition </a:t>
            </a:r>
            <a:r>
              <a:rPr lang="en-GB" sz="2800" dirty="0" smtClean="0"/>
              <a:t>and </a:t>
            </a:r>
            <a:r>
              <a:rPr lang="en-GB" sz="2800" b="1" dirty="0" smtClean="0"/>
              <a:t>environmental conditions </a:t>
            </a:r>
            <a:r>
              <a:rPr lang="en-GB" sz="2800" dirty="0" smtClean="0"/>
              <a:t>at a given starting point </a:t>
            </a:r>
            <a:br>
              <a:rPr lang="en-GB" sz="2800" dirty="0" smtClean="0"/>
            </a:br>
            <a:endParaRPr lang="en-GB" sz="2800" dirty="0" smtClean="0"/>
          </a:p>
          <a:p>
            <a:pPr marL="457200" indent="-457200" eaLnBrk="1" hangingPunct="1">
              <a:buFontTx/>
              <a:buChar char="-"/>
              <a:defRPr/>
            </a:pPr>
            <a:r>
              <a:rPr lang="en-GB" sz="2800" dirty="0" smtClean="0"/>
              <a:t>and depending on the </a:t>
            </a:r>
            <a:r>
              <a:rPr lang="en-GB" sz="2800" b="1" dirty="0" smtClean="0"/>
              <a:t>climatic conditions during succession</a:t>
            </a:r>
          </a:p>
          <a:p>
            <a:pPr eaLnBrk="1" hangingPunct="1">
              <a:defRPr/>
            </a:pPr>
            <a:endParaRPr lang="en-GB" sz="2800" dirty="0" smtClean="0"/>
          </a:p>
        </p:txBody>
      </p:sp>
      <p:sp>
        <p:nvSpPr>
          <p:cNvPr id="57347" name="Line 5"/>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57349" name="Picture 7" descr="Simulating the Change"/>
          <p:cNvPicPr>
            <a:picLocks noChangeAspect="1" noChangeArrowheads="1"/>
          </p:cNvPicPr>
          <p:nvPr/>
        </p:nvPicPr>
        <p:blipFill>
          <a:blip r:embed="rId2">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9"/>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a:t>5</a:t>
            </a:r>
          </a:p>
        </p:txBody>
      </p:sp>
      <p:pic>
        <p:nvPicPr>
          <p:cNvPr id="8"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1331913" y="188913"/>
            <a:ext cx="644842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642938">
              <a:lnSpc>
                <a:spcPct val="99000"/>
              </a:lnSpc>
              <a:tabLst>
                <a:tab pos="0" algn="l"/>
                <a:tab pos="642938" algn="l"/>
                <a:tab pos="1285875" algn="l"/>
                <a:tab pos="1928813" algn="l"/>
                <a:tab pos="2571750" algn="l"/>
                <a:tab pos="3214688" algn="l"/>
                <a:tab pos="3857625" algn="l"/>
                <a:tab pos="6464300" algn="l"/>
              </a:tabLst>
            </a:pPr>
            <a:r>
              <a:rPr lang="en-US" sz="3600" i="1" dirty="0">
                <a:latin typeface="Trebuchet MS" pitchFamily="34" charset="0"/>
                <a:cs typeface="Times New Roman" pitchFamily="18" charset="0"/>
                <a:sym typeface="Lucida Sans" pitchFamily="34" charset="0"/>
              </a:rPr>
              <a:t>Succession</a:t>
            </a:r>
          </a:p>
        </p:txBody>
      </p:sp>
    </p:spTree>
    <p:extLst>
      <p:ext uri="{BB962C8B-B14F-4D97-AF65-F5344CB8AC3E}">
        <p14:creationId xmlns:p14="http://schemas.microsoft.com/office/powerpoint/2010/main" val="39590796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0" descr="Figure 1"/>
          <p:cNvPicPr>
            <a:picLocks noChangeAspect="1" noChangeArrowheads="1"/>
          </p:cNvPicPr>
          <p:nvPr/>
        </p:nvPicPr>
        <p:blipFill>
          <a:blip r:embed="rId3" cstate="print">
            <a:extLst>
              <a:ext uri="{28A0092B-C50C-407E-A947-70E740481C1C}">
                <a14:useLocalDpi xmlns:a14="http://schemas.microsoft.com/office/drawing/2010/main" val="0"/>
              </a:ext>
            </a:extLst>
          </a:blip>
          <a:srcRect l="2890" t="1974" b="78453"/>
          <a:stretch>
            <a:fillRect/>
          </a:stretch>
        </p:blipFill>
        <p:spPr bwMode="auto">
          <a:xfrm>
            <a:off x="328613" y="1652588"/>
            <a:ext cx="8716962"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12" descr="Figure 1"/>
          <p:cNvPicPr>
            <a:picLocks noChangeAspect="1" noChangeArrowheads="1"/>
          </p:cNvPicPr>
          <p:nvPr/>
        </p:nvPicPr>
        <p:blipFill>
          <a:blip r:embed="rId3" cstate="print">
            <a:extLst>
              <a:ext uri="{28A0092B-C50C-407E-A947-70E740481C1C}">
                <a14:useLocalDpi xmlns:a14="http://schemas.microsoft.com/office/drawing/2010/main" val="0"/>
              </a:ext>
            </a:extLst>
          </a:blip>
          <a:srcRect t="94986"/>
          <a:stretch>
            <a:fillRect/>
          </a:stretch>
        </p:blipFill>
        <p:spPr bwMode="auto">
          <a:xfrm>
            <a:off x="63500" y="4524375"/>
            <a:ext cx="898683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Line 3"/>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7590" name="Picture 5" descr="Simulating the Change"/>
          <p:cNvPicPr>
            <a:picLocks noChangeAspect="1" noChangeArrowheads="1"/>
          </p:cNvPicPr>
          <p:nvPr/>
        </p:nvPicPr>
        <p:blipFill>
          <a:blip r:embed="rId4">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a:t>5</a:t>
            </a:r>
          </a:p>
        </p:txBody>
      </p:sp>
      <p:sp>
        <p:nvSpPr>
          <p:cNvPr id="2" name="Pfeil nach unten 1"/>
          <p:cNvSpPr/>
          <p:nvPr/>
        </p:nvSpPr>
        <p:spPr>
          <a:xfrm>
            <a:off x="2449513" y="2200275"/>
            <a:ext cx="292100" cy="508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Pfeil nach unten 10"/>
          <p:cNvSpPr/>
          <p:nvPr/>
        </p:nvSpPr>
        <p:spPr>
          <a:xfrm>
            <a:off x="5732463" y="2236788"/>
            <a:ext cx="292100" cy="508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 name="Pfeil nach unten 11"/>
          <p:cNvSpPr/>
          <p:nvPr/>
        </p:nvSpPr>
        <p:spPr>
          <a:xfrm>
            <a:off x="4289425" y="2193925"/>
            <a:ext cx="534988" cy="1160463"/>
          </a:xfrm>
          <a:prstGeom prst="downArrow">
            <a:avLst>
              <a:gd name="adj1" fmla="val 50000"/>
              <a:gd name="adj2" fmla="val 6188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7597" name="Text Box 2"/>
          <p:cNvSpPr txBox="1">
            <a:spLocks noChangeArrowheads="1"/>
          </p:cNvSpPr>
          <p:nvPr/>
        </p:nvSpPr>
        <p:spPr bwMode="auto">
          <a:xfrm>
            <a:off x="177800" y="5829300"/>
            <a:ext cx="8966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de-DE" sz="2400" dirty="0"/>
              <a:t>Extreme dry </a:t>
            </a:r>
            <a:r>
              <a:rPr lang="de-DE" sz="2400" dirty="0" err="1" smtClean="0"/>
              <a:t>summer</a:t>
            </a:r>
            <a:r>
              <a:rPr lang="de-DE" sz="2400" dirty="0" smtClean="0"/>
              <a:t> in </a:t>
            </a:r>
            <a:r>
              <a:rPr lang="de-DE" sz="2400" dirty="0"/>
              <a:t>2003.</a:t>
            </a:r>
          </a:p>
        </p:txBody>
      </p:sp>
      <p:sp>
        <p:nvSpPr>
          <p:cNvPr id="14" name="Rectangle 4"/>
          <p:cNvSpPr>
            <a:spLocks noChangeArrowheads="1"/>
          </p:cNvSpPr>
          <p:nvPr/>
        </p:nvSpPr>
        <p:spPr bwMode="auto">
          <a:xfrm>
            <a:off x="1331913" y="188913"/>
            <a:ext cx="644842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642938">
              <a:lnSpc>
                <a:spcPct val="99000"/>
              </a:lnSpc>
              <a:tabLst>
                <a:tab pos="0" algn="l"/>
                <a:tab pos="642938" algn="l"/>
                <a:tab pos="1285875" algn="l"/>
                <a:tab pos="1928813" algn="l"/>
                <a:tab pos="2571750" algn="l"/>
                <a:tab pos="3214688" algn="l"/>
                <a:tab pos="3857625" algn="l"/>
                <a:tab pos="6464300" algn="l"/>
              </a:tabLst>
            </a:pPr>
            <a:r>
              <a:rPr lang="en-US" sz="3600" i="1" dirty="0">
                <a:latin typeface="Trebuchet MS" pitchFamily="34" charset="0"/>
                <a:cs typeface="Times New Roman" pitchFamily="18" charset="0"/>
                <a:sym typeface="Lucida Sans" pitchFamily="34" charset="0"/>
              </a:rPr>
              <a:t>Long-Term Studies</a:t>
            </a:r>
          </a:p>
        </p:txBody>
      </p:sp>
      <p:sp>
        <p:nvSpPr>
          <p:cNvPr id="15" name="Text Box 7"/>
          <p:cNvSpPr txBox="1">
            <a:spLocks noChangeArrowheads="1"/>
          </p:cNvSpPr>
          <p:nvPr/>
        </p:nvSpPr>
        <p:spPr bwMode="auto">
          <a:xfrm>
            <a:off x="101599" y="6467475"/>
            <a:ext cx="8594725"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de-DE" dirty="0" err="1">
                <a:latin typeface="Trebuchet MS" pitchFamily="34" charset="0"/>
              </a:rPr>
              <a:t>Kreyling</a:t>
            </a:r>
            <a:r>
              <a:rPr lang="de-DE" dirty="0">
                <a:latin typeface="Trebuchet MS" pitchFamily="34" charset="0"/>
              </a:rPr>
              <a:t>, Jentsch, Beierkuhnlein (2011) Ecology </a:t>
            </a:r>
            <a:r>
              <a:rPr lang="de-DE" dirty="0" smtClean="0">
                <a:latin typeface="Trebuchet MS" pitchFamily="34" charset="0"/>
              </a:rPr>
              <a:t>Letters </a:t>
            </a:r>
            <a:r>
              <a:rPr lang="en-GB" b="1" dirty="0"/>
              <a:t>14</a:t>
            </a:r>
            <a:r>
              <a:rPr lang="en-GB" dirty="0"/>
              <a:t>, 758-764 </a:t>
            </a:r>
            <a:endParaRPr lang="de-DE" dirty="0">
              <a:latin typeface="Trebuchet MS" pitchFamily="34" charset="0"/>
            </a:endParaRPr>
          </a:p>
        </p:txBody>
      </p:sp>
      <p:pic>
        <p:nvPicPr>
          <p:cNvPr id="16" name="Picture 5" descr="logo-mit-schrift---transp"/>
          <p:cNvPicPr>
            <a:picLocks noChangeAspect="1" noChangeArrowheads="1"/>
          </p:cNvPicPr>
          <p:nvPr/>
        </p:nvPicPr>
        <p:blipFill rotWithShape="1">
          <a:blip r:embed="rId5">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7784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Figure 1"/>
          <p:cNvPicPr>
            <a:picLocks noChangeAspect="1" noChangeArrowheads="1"/>
          </p:cNvPicPr>
          <p:nvPr/>
        </p:nvPicPr>
        <p:blipFill>
          <a:blip r:embed="rId3" cstate="print">
            <a:extLst>
              <a:ext uri="{28A0092B-C50C-407E-A947-70E740481C1C}">
                <a14:useLocalDpi xmlns:a14="http://schemas.microsoft.com/office/drawing/2010/main" val="0"/>
              </a:ext>
            </a:extLst>
          </a:blip>
          <a:srcRect l="3201" t="39389" b="42125"/>
          <a:stretch>
            <a:fillRect/>
          </a:stretch>
        </p:blipFill>
        <p:spPr bwMode="auto">
          <a:xfrm>
            <a:off x="468313" y="1395413"/>
            <a:ext cx="8688387"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5" descr="Figure 1"/>
          <p:cNvPicPr>
            <a:picLocks noChangeAspect="1" noChangeArrowheads="1"/>
          </p:cNvPicPr>
          <p:nvPr/>
        </p:nvPicPr>
        <p:blipFill>
          <a:blip r:embed="rId3" cstate="print">
            <a:extLst>
              <a:ext uri="{28A0092B-C50C-407E-A947-70E740481C1C}">
                <a14:useLocalDpi xmlns:a14="http://schemas.microsoft.com/office/drawing/2010/main" val="0"/>
              </a:ext>
            </a:extLst>
          </a:blip>
          <a:srcRect t="94986"/>
          <a:stretch>
            <a:fillRect/>
          </a:stretch>
        </p:blipFill>
        <p:spPr bwMode="auto">
          <a:xfrm>
            <a:off x="177800" y="4171950"/>
            <a:ext cx="898683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Line 3"/>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8614" name="Picture 5" descr="Simulating the Change"/>
          <p:cNvPicPr>
            <a:picLocks noChangeAspect="1" noChangeArrowheads="1"/>
          </p:cNvPicPr>
          <p:nvPr/>
        </p:nvPicPr>
        <p:blipFill>
          <a:blip r:embed="rId4">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a:t>5</a:t>
            </a:r>
          </a:p>
        </p:txBody>
      </p:sp>
      <p:sp>
        <p:nvSpPr>
          <p:cNvPr id="68617" name="Text Box 7"/>
          <p:cNvSpPr txBox="1">
            <a:spLocks noChangeArrowheads="1"/>
          </p:cNvSpPr>
          <p:nvPr/>
        </p:nvSpPr>
        <p:spPr bwMode="auto">
          <a:xfrm>
            <a:off x="101599" y="6467475"/>
            <a:ext cx="8594725"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de-DE" dirty="0" err="1">
                <a:latin typeface="Trebuchet MS" pitchFamily="34" charset="0"/>
              </a:rPr>
              <a:t>Kreyling</a:t>
            </a:r>
            <a:r>
              <a:rPr lang="de-DE" dirty="0">
                <a:latin typeface="Trebuchet MS" pitchFamily="34" charset="0"/>
              </a:rPr>
              <a:t>, Jentsch, Beierkuhnlein (2011) Ecology </a:t>
            </a:r>
            <a:r>
              <a:rPr lang="de-DE" dirty="0" smtClean="0">
                <a:latin typeface="Trebuchet MS" pitchFamily="34" charset="0"/>
              </a:rPr>
              <a:t>Letters </a:t>
            </a:r>
            <a:r>
              <a:rPr lang="en-GB" b="1" dirty="0"/>
              <a:t>14</a:t>
            </a:r>
            <a:r>
              <a:rPr lang="en-GB" dirty="0"/>
              <a:t>, 758-764 </a:t>
            </a:r>
            <a:endParaRPr lang="de-DE" dirty="0">
              <a:latin typeface="Trebuchet MS" pitchFamily="34" charset="0"/>
            </a:endParaRPr>
          </a:p>
        </p:txBody>
      </p:sp>
      <p:sp>
        <p:nvSpPr>
          <p:cNvPr id="68618" name="Text Box 2"/>
          <p:cNvSpPr txBox="1">
            <a:spLocks noChangeArrowheads="1"/>
          </p:cNvSpPr>
          <p:nvPr/>
        </p:nvSpPr>
        <p:spPr bwMode="auto">
          <a:xfrm>
            <a:off x="177800" y="5219700"/>
            <a:ext cx="8966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de-DE" sz="2400" dirty="0" err="1"/>
              <a:t>Similarity</a:t>
            </a:r>
            <a:r>
              <a:rPr lang="de-DE" sz="2400" dirty="0"/>
              <a:t> </a:t>
            </a:r>
            <a:r>
              <a:rPr lang="de-DE" sz="2400" dirty="0" err="1"/>
              <a:t>between</a:t>
            </a:r>
            <a:r>
              <a:rPr lang="de-DE" sz="2400" dirty="0"/>
              <a:t> </a:t>
            </a:r>
            <a:r>
              <a:rPr lang="de-DE" sz="2400" dirty="0" err="1"/>
              <a:t>twin</a:t>
            </a:r>
            <a:r>
              <a:rPr lang="de-DE" sz="2400" dirty="0"/>
              <a:t> </a:t>
            </a:r>
            <a:r>
              <a:rPr lang="de-DE" sz="2400" dirty="0" err="1"/>
              <a:t>communities</a:t>
            </a:r>
            <a:r>
              <a:rPr lang="de-DE" sz="2400" dirty="0"/>
              <a:t> </a:t>
            </a:r>
            <a:r>
              <a:rPr lang="de-DE" sz="2400" dirty="0" err="1"/>
              <a:t>based</a:t>
            </a:r>
            <a:r>
              <a:rPr lang="de-DE" sz="2400" dirty="0"/>
              <a:t> on </a:t>
            </a:r>
            <a:r>
              <a:rPr lang="de-DE" sz="2400" dirty="0" err="1"/>
              <a:t>aboveground</a:t>
            </a:r>
            <a:r>
              <a:rPr lang="de-DE" sz="2400" dirty="0"/>
              <a:t> </a:t>
            </a:r>
            <a:r>
              <a:rPr lang="de-DE" sz="2400" dirty="0" err="1"/>
              <a:t>species-specific</a:t>
            </a:r>
            <a:r>
              <a:rPr lang="de-DE" sz="2400" dirty="0"/>
              <a:t> </a:t>
            </a:r>
            <a:r>
              <a:rPr lang="de-DE" sz="2400" dirty="0" err="1"/>
              <a:t>biomass</a:t>
            </a:r>
            <a:r>
              <a:rPr lang="de-DE" sz="2400" dirty="0"/>
              <a:t> was high </a:t>
            </a:r>
            <a:r>
              <a:rPr lang="de-DE" sz="2400" dirty="0" err="1"/>
              <a:t>until</a:t>
            </a:r>
            <a:r>
              <a:rPr lang="de-DE" sz="2400" dirty="0"/>
              <a:t> 2003, but </a:t>
            </a:r>
            <a:r>
              <a:rPr lang="de-DE" sz="2400" dirty="0" err="1"/>
              <a:t>then</a:t>
            </a:r>
            <a:r>
              <a:rPr lang="de-DE" sz="2400" dirty="0"/>
              <a:t> …</a:t>
            </a:r>
          </a:p>
        </p:txBody>
      </p:sp>
      <p:sp>
        <p:nvSpPr>
          <p:cNvPr id="11" name="Rectangle 4"/>
          <p:cNvSpPr>
            <a:spLocks noChangeArrowheads="1"/>
          </p:cNvSpPr>
          <p:nvPr/>
        </p:nvSpPr>
        <p:spPr bwMode="auto">
          <a:xfrm>
            <a:off x="1331913" y="188913"/>
            <a:ext cx="644842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642938">
              <a:lnSpc>
                <a:spcPct val="99000"/>
              </a:lnSpc>
              <a:tabLst>
                <a:tab pos="0" algn="l"/>
                <a:tab pos="642938" algn="l"/>
                <a:tab pos="1285875" algn="l"/>
                <a:tab pos="1928813" algn="l"/>
                <a:tab pos="2571750" algn="l"/>
                <a:tab pos="3214688" algn="l"/>
                <a:tab pos="3857625" algn="l"/>
                <a:tab pos="6464300" algn="l"/>
              </a:tabLst>
            </a:pPr>
            <a:r>
              <a:rPr lang="en-US" sz="3600" i="1" dirty="0">
                <a:latin typeface="Trebuchet MS" pitchFamily="34" charset="0"/>
                <a:cs typeface="Times New Roman" pitchFamily="18" charset="0"/>
                <a:sym typeface="Lucida Sans" pitchFamily="34" charset="0"/>
              </a:rPr>
              <a:t>Long-Term Studies</a:t>
            </a:r>
          </a:p>
        </p:txBody>
      </p:sp>
      <p:pic>
        <p:nvPicPr>
          <p:cNvPr id="12" name="Picture 5" descr="logo-mit-schrift---transp"/>
          <p:cNvPicPr>
            <a:picLocks noChangeAspect="1" noChangeArrowheads="1"/>
          </p:cNvPicPr>
          <p:nvPr/>
        </p:nvPicPr>
        <p:blipFill rotWithShape="1">
          <a:blip r:embed="rId5">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4126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realtalkies.files.wordpress.com/2011/06/microcosmos-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3303"/>
          <a:stretch/>
        </p:blipFill>
        <p:spPr bwMode="auto">
          <a:xfrm>
            <a:off x="-468560" y="0"/>
            <a:ext cx="10585176" cy="6882776"/>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3"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a:latin typeface="Trebuchet MS" pitchFamily="34" charset="0"/>
                <a:cs typeface="Times New Roman" pitchFamily="18" charset="0"/>
              </a:rPr>
              <a:t>Biological </a:t>
            </a:r>
            <a:r>
              <a:rPr lang="de-DE" sz="3600" i="1" dirty="0" err="1">
                <a:latin typeface="Trebuchet MS" pitchFamily="34" charset="0"/>
                <a:cs typeface="Times New Roman" pitchFamily="18" charset="0"/>
              </a:rPr>
              <a:t>Scales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2407271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688048" y="1728440"/>
            <a:ext cx="7740860" cy="1107996"/>
          </a:xfrm>
          <a:prstGeom prst="rect">
            <a:avLst/>
          </a:prstGeom>
          <a:noFill/>
        </p:spPr>
        <p:txBody>
          <a:bodyPr wrap="square" rtlCol="0">
            <a:spAutoFit/>
          </a:bodyPr>
          <a:lstStyle/>
          <a:p>
            <a:pPr marL="179388" indent="-179388">
              <a:spcAft>
                <a:spcPts val="1200"/>
              </a:spcAft>
              <a:buFont typeface="Arial" pitchFamily="34" charset="0"/>
              <a:buChar char="•"/>
            </a:pPr>
            <a:r>
              <a:rPr lang="en-GB" sz="2800" dirty="0" smtClean="0"/>
              <a:t>Connections between Levels of Organisation</a:t>
            </a:r>
          </a:p>
          <a:p>
            <a:pPr marL="179388" indent="-179388">
              <a:spcAft>
                <a:spcPts val="1200"/>
              </a:spcAft>
              <a:buFont typeface="Arial" pitchFamily="34" charset="0"/>
              <a:buChar char="•"/>
            </a:pPr>
            <a:r>
              <a:rPr lang="de-DE" sz="2800" dirty="0" err="1" smtClean="0"/>
              <a:t>Variability</a:t>
            </a:r>
            <a:r>
              <a:rPr lang="de-DE" sz="2800" dirty="0" smtClean="0"/>
              <a:t> </a:t>
            </a:r>
            <a:r>
              <a:rPr lang="de-DE" sz="2800" dirty="0" err="1" smtClean="0"/>
              <a:t>within</a:t>
            </a:r>
            <a:r>
              <a:rPr lang="de-DE" sz="2800" dirty="0" smtClean="0"/>
              <a:t> Units (e.g. </a:t>
            </a:r>
            <a:r>
              <a:rPr lang="de-DE" sz="2800" dirty="0" err="1" smtClean="0"/>
              <a:t>species</a:t>
            </a:r>
            <a:r>
              <a:rPr lang="de-DE" sz="2800" dirty="0" smtClean="0"/>
              <a:t>)</a:t>
            </a:r>
            <a:endParaRPr lang="en-GB" sz="2800" dirty="0" smtClean="0"/>
          </a:p>
        </p:txBody>
      </p:sp>
      <p:sp>
        <p:nvSpPr>
          <p:cNvPr id="4"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Bio-</a:t>
            </a:r>
            <a:r>
              <a:rPr lang="de-DE" sz="3600" i="1" dirty="0" err="1" smtClean="0">
                <a:latin typeface="Trebuchet MS" pitchFamily="34" charset="0"/>
                <a:cs typeface="Times New Roman" pitchFamily="18" charset="0"/>
              </a:rPr>
              <a:t>Ecological</a:t>
            </a:r>
            <a:r>
              <a:rPr lang="de-DE" sz="3600" i="1" dirty="0" smtClean="0">
                <a:latin typeface="Trebuchet MS" pitchFamily="34" charset="0"/>
                <a:cs typeface="Times New Roman" pitchFamily="18" charset="0"/>
              </a:rPr>
              <a:t> </a:t>
            </a:r>
            <a:r>
              <a:rPr lang="de-DE" sz="3600" i="1" dirty="0" err="1" smtClean="0">
                <a:latin typeface="Trebuchet MS" pitchFamily="34" charset="0"/>
                <a:cs typeface="Times New Roman" pitchFamily="18" charset="0"/>
              </a:rPr>
              <a:t>Scales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82717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12713" y="5680075"/>
            <a:ext cx="90312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GB" sz="2000" dirty="0" smtClean="0"/>
              <a:t>Trajectories of mean </a:t>
            </a:r>
            <a:r>
              <a:rPr lang="en-GB" sz="2000" dirty="0"/>
              <a:t>annual biomass of </a:t>
            </a:r>
            <a:r>
              <a:rPr lang="en-GB" sz="2000" dirty="0" smtClean="0"/>
              <a:t>important grass species. </a:t>
            </a:r>
            <a:r>
              <a:rPr lang="en-GB" sz="2000" dirty="0"/>
              <a:t/>
            </a:r>
            <a:br>
              <a:rPr lang="en-GB" sz="2000" dirty="0"/>
            </a:br>
            <a:endParaRPr lang="de-DE" sz="2000" dirty="0"/>
          </a:p>
        </p:txBody>
      </p:sp>
      <p:sp>
        <p:nvSpPr>
          <p:cNvPr id="65539" name="Line 3"/>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5540" name="Picture 5" descr="Simulating the Change"/>
          <p:cNvPicPr>
            <a:picLocks noChangeAspect="1" noChangeArrowheads="1"/>
          </p:cNvPicPr>
          <p:nvPr/>
        </p:nvPicPr>
        <p:blipFill>
          <a:blip r:embed="rId2">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a:t>5</a:t>
            </a:r>
          </a:p>
        </p:txBody>
      </p:sp>
      <p:pic>
        <p:nvPicPr>
          <p:cNvPr id="6554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38" y="1217613"/>
            <a:ext cx="8747125"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p:nvSpPr>
        <p:spPr>
          <a:xfrm>
            <a:off x="1947863" y="1257300"/>
            <a:ext cx="133350" cy="1671638"/>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Rechteck 9"/>
          <p:cNvSpPr/>
          <p:nvPr/>
        </p:nvSpPr>
        <p:spPr>
          <a:xfrm>
            <a:off x="4838700" y="1252538"/>
            <a:ext cx="133350" cy="1671637"/>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Rechteck 10"/>
          <p:cNvSpPr/>
          <p:nvPr/>
        </p:nvSpPr>
        <p:spPr>
          <a:xfrm>
            <a:off x="1962150" y="3344863"/>
            <a:ext cx="133350" cy="1671637"/>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 name="Rechteck 11"/>
          <p:cNvSpPr/>
          <p:nvPr/>
        </p:nvSpPr>
        <p:spPr>
          <a:xfrm>
            <a:off x="4848225" y="3344863"/>
            <a:ext cx="133350" cy="1671637"/>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Rechteck 12"/>
          <p:cNvSpPr/>
          <p:nvPr/>
        </p:nvSpPr>
        <p:spPr>
          <a:xfrm>
            <a:off x="7734300" y="1262063"/>
            <a:ext cx="133350" cy="1671637"/>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4" name="Rechteck 13"/>
          <p:cNvSpPr/>
          <p:nvPr/>
        </p:nvSpPr>
        <p:spPr>
          <a:xfrm>
            <a:off x="7743825" y="3344863"/>
            <a:ext cx="133350" cy="1671637"/>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 name="Rechteck 14"/>
          <p:cNvSpPr/>
          <p:nvPr/>
        </p:nvSpPr>
        <p:spPr>
          <a:xfrm>
            <a:off x="728663" y="1238250"/>
            <a:ext cx="390525" cy="1671638"/>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6" name="Rechteck 15"/>
          <p:cNvSpPr/>
          <p:nvPr/>
        </p:nvSpPr>
        <p:spPr>
          <a:xfrm>
            <a:off x="3619500" y="1233488"/>
            <a:ext cx="390525" cy="1671637"/>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7" name="Rechteck 16"/>
          <p:cNvSpPr/>
          <p:nvPr/>
        </p:nvSpPr>
        <p:spPr>
          <a:xfrm>
            <a:off x="717550" y="3325813"/>
            <a:ext cx="390525" cy="1671637"/>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8" name="Rechteck 17"/>
          <p:cNvSpPr/>
          <p:nvPr/>
        </p:nvSpPr>
        <p:spPr>
          <a:xfrm>
            <a:off x="3603625" y="3325813"/>
            <a:ext cx="390525" cy="1671637"/>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9" name="Rechteck 18"/>
          <p:cNvSpPr/>
          <p:nvPr/>
        </p:nvSpPr>
        <p:spPr>
          <a:xfrm>
            <a:off x="6515100" y="1243013"/>
            <a:ext cx="390525" cy="1671637"/>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0" name="Rechteck 19"/>
          <p:cNvSpPr/>
          <p:nvPr/>
        </p:nvSpPr>
        <p:spPr>
          <a:xfrm>
            <a:off x="6499225" y="3325813"/>
            <a:ext cx="390525" cy="1671637"/>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2" name="Text Box 14"/>
          <p:cNvSpPr txBox="1">
            <a:spLocks noChangeArrowheads="1"/>
          </p:cNvSpPr>
          <p:nvPr/>
        </p:nvSpPr>
        <p:spPr bwMode="auto">
          <a:xfrm>
            <a:off x="171450" y="6180138"/>
            <a:ext cx="3397250" cy="461962"/>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400"/>
              <a:t>Individual trajectories</a:t>
            </a:r>
          </a:p>
        </p:txBody>
      </p:sp>
      <p:sp>
        <p:nvSpPr>
          <p:cNvPr id="65558" name="Textfeld 3"/>
          <p:cNvSpPr txBox="1">
            <a:spLocks noChangeArrowheads="1"/>
          </p:cNvSpPr>
          <p:nvPr/>
        </p:nvSpPr>
        <p:spPr bwMode="auto">
          <a:xfrm>
            <a:off x="444500" y="949325"/>
            <a:ext cx="1244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200" i="1"/>
              <a:t>BIODEPTH</a:t>
            </a:r>
          </a:p>
        </p:txBody>
      </p:sp>
      <p:sp>
        <p:nvSpPr>
          <p:cNvPr id="65559" name="Textfeld 3"/>
          <p:cNvSpPr txBox="1">
            <a:spLocks noChangeArrowheads="1"/>
          </p:cNvSpPr>
          <p:nvPr/>
        </p:nvSpPr>
        <p:spPr bwMode="auto">
          <a:xfrm>
            <a:off x="1739900" y="927100"/>
            <a:ext cx="64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200" i="1"/>
              <a:t>2003</a:t>
            </a:r>
          </a:p>
        </p:txBody>
      </p:sp>
      <p:sp>
        <p:nvSpPr>
          <p:cNvPr id="24" name="Rectangle 4"/>
          <p:cNvSpPr>
            <a:spLocks noChangeArrowheads="1"/>
          </p:cNvSpPr>
          <p:nvPr/>
        </p:nvSpPr>
        <p:spPr bwMode="auto">
          <a:xfrm>
            <a:off x="1331913" y="188913"/>
            <a:ext cx="644842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642938">
              <a:lnSpc>
                <a:spcPct val="99000"/>
              </a:lnSpc>
              <a:tabLst>
                <a:tab pos="0" algn="l"/>
                <a:tab pos="642938" algn="l"/>
                <a:tab pos="1285875" algn="l"/>
                <a:tab pos="1928813" algn="l"/>
                <a:tab pos="2571750" algn="l"/>
                <a:tab pos="3214688" algn="l"/>
                <a:tab pos="3857625" algn="l"/>
                <a:tab pos="6464300" algn="l"/>
              </a:tabLst>
            </a:pPr>
            <a:r>
              <a:rPr lang="en-US" sz="3600" i="1" dirty="0">
                <a:latin typeface="Trebuchet MS" pitchFamily="34" charset="0"/>
                <a:cs typeface="Times New Roman" pitchFamily="18" charset="0"/>
                <a:sym typeface="Lucida Sans" pitchFamily="34" charset="0"/>
              </a:rPr>
              <a:t>Long-Term Studies</a:t>
            </a:r>
          </a:p>
        </p:txBody>
      </p:sp>
      <p:pic>
        <p:nvPicPr>
          <p:cNvPr id="25" name="Picture 5" descr="logo-mit-schrift---transp"/>
          <p:cNvPicPr>
            <a:picLocks noChangeAspect="1" noChangeArrowheads="1"/>
          </p:cNvPicPr>
          <p:nvPr/>
        </p:nvPicPr>
        <p:blipFill rotWithShape="1">
          <a:blip r:embed="rId4">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24604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339975" y="930275"/>
            <a:ext cx="4464050" cy="6667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a:t>Reality / Nature</a:t>
            </a:r>
            <a:br>
              <a:rPr lang="de-DE" b="1"/>
            </a:br>
            <a:r>
              <a:rPr lang="de-DE"/>
              <a:t>(climatical and ecological complexity)</a:t>
            </a:r>
          </a:p>
        </p:txBody>
      </p:sp>
      <p:sp>
        <p:nvSpPr>
          <p:cNvPr id="10243" name="Text Box 3"/>
          <p:cNvSpPr txBox="1">
            <a:spLocks noChangeArrowheads="1"/>
          </p:cNvSpPr>
          <p:nvPr/>
        </p:nvSpPr>
        <p:spPr bwMode="auto">
          <a:xfrm>
            <a:off x="2339975" y="3405188"/>
            <a:ext cx="4464050" cy="6667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a:t>Theory</a:t>
            </a:r>
            <a:br>
              <a:rPr lang="de-DE" b="1"/>
            </a:br>
            <a:r>
              <a:rPr lang="de-DE"/>
              <a:t>(state of knowledge and understanding)</a:t>
            </a:r>
          </a:p>
        </p:txBody>
      </p:sp>
      <p:sp>
        <p:nvSpPr>
          <p:cNvPr id="10244" name="Text Box 4"/>
          <p:cNvSpPr txBox="1">
            <a:spLocks noChangeArrowheads="1"/>
          </p:cNvSpPr>
          <p:nvPr/>
        </p:nvSpPr>
        <p:spPr bwMode="auto">
          <a:xfrm>
            <a:off x="2339975" y="4675188"/>
            <a:ext cx="4464050" cy="6667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a:t>Hypotheses</a:t>
            </a:r>
            <a:br>
              <a:rPr lang="de-DE" b="1"/>
            </a:br>
            <a:r>
              <a:rPr lang="de-DE"/>
              <a:t>(reasonable, innovative, and falsifiable)</a:t>
            </a:r>
          </a:p>
        </p:txBody>
      </p:sp>
      <p:grpSp>
        <p:nvGrpSpPr>
          <p:cNvPr id="10245" name="Group 5"/>
          <p:cNvGrpSpPr>
            <a:grpSpLocks/>
          </p:cNvGrpSpPr>
          <p:nvPr/>
        </p:nvGrpSpPr>
        <p:grpSpPr bwMode="auto">
          <a:xfrm>
            <a:off x="2051050" y="1866900"/>
            <a:ext cx="5184775" cy="3744913"/>
            <a:chOff x="612" y="1162"/>
            <a:chExt cx="4536" cy="2359"/>
          </a:xfrm>
        </p:grpSpPr>
        <p:sp>
          <p:nvSpPr>
            <p:cNvPr id="10268" name="Line 6"/>
            <p:cNvSpPr>
              <a:spLocks noChangeShapeType="1"/>
            </p:cNvSpPr>
            <p:nvPr/>
          </p:nvSpPr>
          <p:spPr bwMode="auto">
            <a:xfrm flipV="1">
              <a:off x="612" y="3520"/>
              <a:ext cx="4536" cy="1"/>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69" name="Line 7"/>
            <p:cNvSpPr>
              <a:spLocks noChangeShapeType="1"/>
            </p:cNvSpPr>
            <p:nvPr/>
          </p:nvSpPr>
          <p:spPr bwMode="auto">
            <a:xfrm>
              <a:off x="612" y="2749"/>
              <a:ext cx="4536" cy="1"/>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70" name="Line 8"/>
            <p:cNvSpPr>
              <a:spLocks noChangeShapeType="1"/>
            </p:cNvSpPr>
            <p:nvPr/>
          </p:nvSpPr>
          <p:spPr bwMode="auto">
            <a:xfrm>
              <a:off x="612" y="1933"/>
              <a:ext cx="4536" cy="0"/>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71" name="Line 9"/>
            <p:cNvSpPr>
              <a:spLocks noChangeShapeType="1"/>
            </p:cNvSpPr>
            <p:nvPr/>
          </p:nvSpPr>
          <p:spPr bwMode="auto">
            <a:xfrm>
              <a:off x="612" y="1162"/>
              <a:ext cx="4536" cy="0"/>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0246" name="Text Box 10"/>
          <p:cNvSpPr txBox="1">
            <a:spLocks noChangeArrowheads="1"/>
          </p:cNvSpPr>
          <p:nvPr/>
        </p:nvSpPr>
        <p:spPr bwMode="auto">
          <a:xfrm>
            <a:off x="2339975" y="5899150"/>
            <a:ext cx="4464050" cy="6667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a:t>Experimental Test </a:t>
            </a:r>
            <a:br>
              <a:rPr lang="de-DE" b="1"/>
            </a:br>
            <a:r>
              <a:rPr lang="de-DE"/>
              <a:t>(process, system, design, treatments)</a:t>
            </a:r>
          </a:p>
        </p:txBody>
      </p:sp>
      <p:sp>
        <p:nvSpPr>
          <p:cNvPr id="10247" name="Text Box 11"/>
          <p:cNvSpPr txBox="1">
            <a:spLocks noChangeArrowheads="1"/>
          </p:cNvSpPr>
          <p:nvPr/>
        </p:nvSpPr>
        <p:spPr bwMode="auto">
          <a:xfrm>
            <a:off x="2339975" y="2155825"/>
            <a:ext cx="4464050" cy="6667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a:t>Empirical Findings</a:t>
            </a:r>
            <a:br>
              <a:rPr lang="de-DE" b="1"/>
            </a:br>
            <a:r>
              <a:rPr lang="de-DE"/>
              <a:t>(observation of non-stochastic patterns)</a:t>
            </a:r>
          </a:p>
        </p:txBody>
      </p:sp>
      <p:grpSp>
        <p:nvGrpSpPr>
          <p:cNvPr id="611340" name="Group 12"/>
          <p:cNvGrpSpPr>
            <a:grpSpLocks/>
          </p:cNvGrpSpPr>
          <p:nvPr/>
        </p:nvGrpSpPr>
        <p:grpSpPr bwMode="auto">
          <a:xfrm>
            <a:off x="-180975" y="1052513"/>
            <a:ext cx="2449513" cy="5494338"/>
            <a:chOff x="-114" y="663"/>
            <a:chExt cx="1543" cy="3461"/>
          </a:xfrm>
        </p:grpSpPr>
        <p:sp>
          <p:nvSpPr>
            <p:cNvPr id="10259" name="AutoShape 13"/>
            <p:cNvSpPr>
              <a:spLocks noChangeArrowheads="1"/>
            </p:cNvSpPr>
            <p:nvPr/>
          </p:nvSpPr>
          <p:spPr bwMode="auto">
            <a:xfrm rot="5400000" flipV="1">
              <a:off x="681" y="3375"/>
              <a:ext cx="1088" cy="409"/>
            </a:xfrm>
            <a:prstGeom prst="curvedDownArrow">
              <a:avLst>
                <a:gd name="adj1" fmla="val 48966"/>
                <a:gd name="adj2" fmla="val 93351"/>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 name="AutoShape 14"/>
            <p:cNvSpPr>
              <a:spLocks noChangeArrowheads="1"/>
            </p:cNvSpPr>
            <p:nvPr/>
          </p:nvSpPr>
          <p:spPr bwMode="auto">
            <a:xfrm rot="5400000" flipV="1">
              <a:off x="681" y="2604"/>
              <a:ext cx="1088" cy="409"/>
            </a:xfrm>
            <a:prstGeom prst="curvedDownArrow">
              <a:avLst>
                <a:gd name="adj1" fmla="val 48966"/>
                <a:gd name="adj2" fmla="val 93351"/>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 name="AutoShape 15"/>
            <p:cNvSpPr>
              <a:spLocks noChangeArrowheads="1"/>
            </p:cNvSpPr>
            <p:nvPr/>
          </p:nvSpPr>
          <p:spPr bwMode="auto">
            <a:xfrm rot="5400000" flipV="1">
              <a:off x="681" y="1788"/>
              <a:ext cx="1088" cy="409"/>
            </a:xfrm>
            <a:prstGeom prst="curvedDownArrow">
              <a:avLst>
                <a:gd name="adj1" fmla="val 48966"/>
                <a:gd name="adj2" fmla="val 93351"/>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 name="Text Box 16"/>
            <p:cNvSpPr txBox="1">
              <a:spLocks noChangeArrowheads="1"/>
            </p:cNvSpPr>
            <p:nvPr/>
          </p:nvSpPr>
          <p:spPr bwMode="auto">
            <a:xfrm>
              <a:off x="-114" y="991"/>
              <a:ext cx="119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dirty="0" err="1"/>
                <a:t>Perception</a:t>
              </a:r>
              <a:r>
                <a:rPr lang="de-DE" b="1" i="1" dirty="0"/>
                <a:t>; </a:t>
              </a:r>
              <a:r>
                <a:rPr lang="de-DE" b="1" i="1" dirty="0" err="1"/>
                <a:t>Accessibility</a:t>
              </a:r>
              <a:endParaRPr lang="de-DE" i="1" dirty="0"/>
            </a:p>
          </p:txBody>
        </p:sp>
        <p:sp>
          <p:nvSpPr>
            <p:cNvPr id="10263" name="AutoShape 17"/>
            <p:cNvSpPr>
              <a:spLocks noChangeArrowheads="1"/>
            </p:cNvSpPr>
            <p:nvPr/>
          </p:nvSpPr>
          <p:spPr bwMode="auto">
            <a:xfrm rot="5400000" flipV="1">
              <a:off x="681" y="1017"/>
              <a:ext cx="1088" cy="409"/>
            </a:xfrm>
            <a:prstGeom prst="curvedDownArrow">
              <a:avLst>
                <a:gd name="adj1" fmla="val 48966"/>
                <a:gd name="adj2" fmla="val 93351"/>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 name="Text Box 18"/>
            <p:cNvSpPr txBox="1">
              <a:spLocks noChangeArrowheads="1"/>
            </p:cNvSpPr>
            <p:nvPr/>
          </p:nvSpPr>
          <p:spPr bwMode="auto">
            <a:xfrm>
              <a:off x="-114" y="1766"/>
              <a:ext cx="119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a:t>Knowledge; </a:t>
              </a:r>
              <a:br>
                <a:rPr lang="de-DE" b="1" i="1"/>
              </a:br>
              <a:r>
                <a:rPr lang="de-DE" b="1" i="1"/>
                <a:t>Mistakes</a:t>
              </a:r>
              <a:endParaRPr lang="de-DE" i="1"/>
            </a:p>
          </p:txBody>
        </p:sp>
        <p:sp>
          <p:nvSpPr>
            <p:cNvPr id="10265" name="Text Box 19"/>
            <p:cNvSpPr txBox="1">
              <a:spLocks noChangeArrowheads="1"/>
            </p:cNvSpPr>
            <p:nvPr/>
          </p:nvSpPr>
          <p:spPr bwMode="auto">
            <a:xfrm>
              <a:off x="-69" y="2582"/>
              <a:ext cx="115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a:t>Assumptions; Bias </a:t>
              </a:r>
              <a:endParaRPr lang="de-DE" i="1"/>
            </a:p>
          </p:txBody>
        </p:sp>
        <p:sp>
          <p:nvSpPr>
            <p:cNvPr id="10266" name="Text Box 20"/>
            <p:cNvSpPr txBox="1">
              <a:spLocks noChangeArrowheads="1"/>
            </p:cNvSpPr>
            <p:nvPr/>
          </p:nvSpPr>
          <p:spPr bwMode="auto">
            <a:xfrm>
              <a:off x="-69" y="3349"/>
              <a:ext cx="115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a:t>Selection of Methods</a:t>
              </a:r>
              <a:endParaRPr lang="de-DE" i="1"/>
            </a:p>
          </p:txBody>
        </p:sp>
        <p:sp>
          <p:nvSpPr>
            <p:cNvPr id="10267" name="Text Box 21"/>
            <p:cNvSpPr txBox="1">
              <a:spLocks noChangeArrowheads="1"/>
            </p:cNvSpPr>
            <p:nvPr/>
          </p:nvSpPr>
          <p:spPr bwMode="auto">
            <a:xfrm>
              <a:off x="0" y="663"/>
              <a:ext cx="11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000" b="1" i="1" dirty="0" smtClean="0"/>
                <a:t>Filters</a:t>
              </a:r>
              <a:endParaRPr lang="de-DE" sz="2000" i="1" dirty="0"/>
            </a:p>
          </p:txBody>
        </p:sp>
      </p:grpSp>
      <p:grpSp>
        <p:nvGrpSpPr>
          <p:cNvPr id="611350" name="Group 22"/>
          <p:cNvGrpSpPr>
            <a:grpSpLocks/>
          </p:cNvGrpSpPr>
          <p:nvPr/>
        </p:nvGrpSpPr>
        <p:grpSpPr bwMode="auto">
          <a:xfrm>
            <a:off x="6873875" y="1016000"/>
            <a:ext cx="2378075" cy="5316538"/>
            <a:chOff x="4330" y="640"/>
            <a:chExt cx="1498" cy="3349"/>
          </a:xfrm>
        </p:grpSpPr>
        <p:sp>
          <p:nvSpPr>
            <p:cNvPr id="10254" name="Text Box 23"/>
            <p:cNvSpPr txBox="1">
              <a:spLocks noChangeArrowheads="1"/>
            </p:cNvSpPr>
            <p:nvPr/>
          </p:nvSpPr>
          <p:spPr bwMode="auto">
            <a:xfrm>
              <a:off x="4604" y="640"/>
              <a:ext cx="11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000" b="1" i="1" dirty="0" smtClean="0"/>
                <a:t>Filters</a:t>
              </a:r>
              <a:endParaRPr lang="de-DE" sz="2000" i="1" dirty="0"/>
            </a:p>
          </p:txBody>
        </p:sp>
        <p:sp>
          <p:nvSpPr>
            <p:cNvPr id="10255" name="AutoShape 24"/>
            <p:cNvSpPr>
              <a:spLocks noChangeArrowheads="1"/>
            </p:cNvSpPr>
            <p:nvPr/>
          </p:nvSpPr>
          <p:spPr bwMode="auto">
            <a:xfrm rot="5400000" flipH="1">
              <a:off x="4012" y="2490"/>
              <a:ext cx="1045" cy="410"/>
            </a:xfrm>
            <a:prstGeom prst="curvedDownArrow">
              <a:avLst>
                <a:gd name="adj1" fmla="val 46916"/>
                <a:gd name="adj2" fmla="val 89443"/>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 name="AutoShape 25"/>
            <p:cNvSpPr>
              <a:spLocks noChangeArrowheads="1"/>
            </p:cNvSpPr>
            <p:nvPr/>
          </p:nvSpPr>
          <p:spPr bwMode="auto">
            <a:xfrm rot="5400000" flipH="1">
              <a:off x="4013" y="3262"/>
              <a:ext cx="1045" cy="410"/>
            </a:xfrm>
            <a:prstGeom prst="curvedDownArrow">
              <a:avLst>
                <a:gd name="adj1" fmla="val 46916"/>
                <a:gd name="adj2" fmla="val 89443"/>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 name="Text Box 26"/>
            <p:cNvSpPr txBox="1">
              <a:spLocks noChangeArrowheads="1"/>
            </p:cNvSpPr>
            <p:nvPr/>
          </p:nvSpPr>
          <p:spPr bwMode="auto">
            <a:xfrm>
              <a:off x="4830" y="3307"/>
              <a:ext cx="8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a:t>Errors; Mistakes</a:t>
              </a:r>
              <a:endParaRPr lang="de-DE" i="1"/>
            </a:p>
          </p:txBody>
        </p:sp>
        <p:sp>
          <p:nvSpPr>
            <p:cNvPr id="10258" name="Text Box 27"/>
            <p:cNvSpPr txBox="1">
              <a:spLocks noChangeArrowheads="1"/>
            </p:cNvSpPr>
            <p:nvPr/>
          </p:nvSpPr>
          <p:spPr bwMode="auto">
            <a:xfrm>
              <a:off x="4694" y="2627"/>
              <a:ext cx="11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a:t>Interpretation</a:t>
              </a:r>
              <a:endParaRPr lang="de-DE" i="1"/>
            </a:p>
          </p:txBody>
        </p:sp>
      </p:grpSp>
      <p:sp>
        <p:nvSpPr>
          <p:cNvPr id="10250" name="Line 28"/>
          <p:cNvSpPr>
            <a:spLocks noChangeShapeType="1"/>
          </p:cNvSpPr>
          <p:nvPr/>
        </p:nvSpPr>
        <p:spPr bwMode="auto">
          <a:xfrm>
            <a:off x="0"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52" name="Text Box 32"/>
          <p:cNvSpPr txBox="1">
            <a:spLocks noChangeArrowheads="1"/>
          </p:cNvSpPr>
          <p:nvPr/>
        </p:nvSpPr>
        <p:spPr bwMode="auto">
          <a:xfrm>
            <a:off x="0" y="653415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err="1"/>
              <a:t>Jentsch</a:t>
            </a:r>
            <a:r>
              <a:rPr lang="en-GB" sz="1400" dirty="0"/>
              <a:t>, A., Beierkuhnlein C (2010)</a:t>
            </a:r>
            <a:r>
              <a:rPr lang="de-DE" sz="1400" dirty="0"/>
              <a:t>. </a:t>
            </a:r>
            <a:r>
              <a:rPr lang="de-DE" sz="1400" dirty="0" err="1"/>
              <a:t>Simulating</a:t>
            </a:r>
            <a:r>
              <a:rPr lang="de-DE" sz="1400" dirty="0"/>
              <a:t> </a:t>
            </a:r>
            <a:r>
              <a:rPr lang="de-DE" sz="1400" dirty="0" err="1"/>
              <a:t>the</a:t>
            </a:r>
            <a:r>
              <a:rPr lang="de-DE" sz="1400" dirty="0"/>
              <a:t> Future. Nova Acta </a:t>
            </a:r>
            <a:r>
              <a:rPr lang="de-DE" sz="1400" dirty="0" err="1"/>
              <a:t>Leopoldina</a:t>
            </a:r>
            <a:r>
              <a:rPr lang="de-DE" sz="1400" dirty="0"/>
              <a:t> NF 112 (384): 89-98 </a:t>
            </a:r>
          </a:p>
        </p:txBody>
      </p:sp>
      <p:pic>
        <p:nvPicPr>
          <p:cNvPr id="32"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20"/>
          <p:cNvSpPr txBox="1">
            <a:spLocks noChangeArrowheads="1"/>
          </p:cNvSpPr>
          <p:nvPr/>
        </p:nvSpPr>
        <p:spPr bwMode="auto">
          <a:xfrm>
            <a:off x="1143794" y="178491"/>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Epistemology</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312904278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11340"/>
                                        </p:tgtEl>
                                        <p:attrNameLst>
                                          <p:attrName>style.visibility</p:attrName>
                                        </p:attrNameLst>
                                      </p:cBhvr>
                                      <p:to>
                                        <p:strVal val="visible"/>
                                      </p:to>
                                    </p:set>
                                    <p:animEffect transition="in" filter="wipe(up)">
                                      <p:cBhvr>
                                        <p:cTn id="7" dur="2000"/>
                                        <p:tgtEl>
                                          <p:spTgt spid="611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1350"/>
                                        </p:tgtEl>
                                        <p:attrNameLst>
                                          <p:attrName>style.visibility</p:attrName>
                                        </p:attrNameLst>
                                      </p:cBhvr>
                                      <p:to>
                                        <p:strVal val="visible"/>
                                      </p:to>
                                    </p:set>
                                    <p:animEffect transition="in" filter="wipe(down)">
                                      <p:cBhvr>
                                        <p:cTn id="12" dur="2000"/>
                                        <p:tgtEl>
                                          <p:spTgt spid="61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Line 3"/>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6563" name="Picture 5" descr="Simulating the Change"/>
          <p:cNvPicPr>
            <a:picLocks noChangeAspect="1" noChangeArrowheads="1"/>
          </p:cNvPicPr>
          <p:nvPr/>
        </p:nvPicPr>
        <p:blipFill>
          <a:blip r:embed="rId2">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a:t>5</a:t>
            </a:r>
          </a:p>
        </p:txBody>
      </p:sp>
      <p:pic>
        <p:nvPicPr>
          <p:cNvPr id="6656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231900"/>
            <a:ext cx="867727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 Box 2"/>
          <p:cNvSpPr txBox="1">
            <a:spLocks noChangeArrowheads="1"/>
          </p:cNvSpPr>
          <p:nvPr/>
        </p:nvSpPr>
        <p:spPr bwMode="auto">
          <a:xfrm>
            <a:off x="112713" y="5680075"/>
            <a:ext cx="90312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GB" sz="2000" dirty="0" smtClean="0"/>
              <a:t>Trajectories of </a:t>
            </a:r>
            <a:r>
              <a:rPr lang="en-GB" sz="2000" dirty="0"/>
              <a:t>mean annual biomass of </a:t>
            </a:r>
            <a:r>
              <a:rPr lang="en-GB" sz="2000" dirty="0" smtClean="0"/>
              <a:t>important herbaceous species.</a:t>
            </a:r>
            <a:r>
              <a:rPr lang="en-GB" sz="2000" dirty="0"/>
              <a:t/>
            </a:r>
            <a:br>
              <a:rPr lang="en-GB" sz="2000" dirty="0"/>
            </a:br>
            <a:endParaRPr lang="de-DE" sz="2000" dirty="0"/>
          </a:p>
        </p:txBody>
      </p:sp>
      <p:sp>
        <p:nvSpPr>
          <p:cNvPr id="9" name="Rechteck 8"/>
          <p:cNvSpPr/>
          <p:nvPr/>
        </p:nvSpPr>
        <p:spPr>
          <a:xfrm>
            <a:off x="1947863" y="1257300"/>
            <a:ext cx="133350" cy="1671638"/>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Rechteck 9"/>
          <p:cNvSpPr/>
          <p:nvPr/>
        </p:nvSpPr>
        <p:spPr>
          <a:xfrm>
            <a:off x="4838700" y="1252538"/>
            <a:ext cx="133350" cy="1671637"/>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Rechteck 10"/>
          <p:cNvSpPr/>
          <p:nvPr/>
        </p:nvSpPr>
        <p:spPr>
          <a:xfrm>
            <a:off x="1962150" y="3344863"/>
            <a:ext cx="133350" cy="1671637"/>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 name="Rechteck 11"/>
          <p:cNvSpPr/>
          <p:nvPr/>
        </p:nvSpPr>
        <p:spPr>
          <a:xfrm>
            <a:off x="4848225" y="3344863"/>
            <a:ext cx="133350" cy="1671637"/>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Rechteck 12"/>
          <p:cNvSpPr/>
          <p:nvPr/>
        </p:nvSpPr>
        <p:spPr>
          <a:xfrm>
            <a:off x="7734300" y="1262063"/>
            <a:ext cx="133350" cy="1671637"/>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4" name="Rechteck 13"/>
          <p:cNvSpPr/>
          <p:nvPr/>
        </p:nvSpPr>
        <p:spPr>
          <a:xfrm>
            <a:off x="6896100" y="3344863"/>
            <a:ext cx="133350" cy="1671637"/>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 name="Rechteck 14"/>
          <p:cNvSpPr/>
          <p:nvPr/>
        </p:nvSpPr>
        <p:spPr>
          <a:xfrm>
            <a:off x="728663" y="1238250"/>
            <a:ext cx="390525" cy="1671638"/>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6" name="Rechteck 15"/>
          <p:cNvSpPr/>
          <p:nvPr/>
        </p:nvSpPr>
        <p:spPr>
          <a:xfrm>
            <a:off x="3619500" y="1233488"/>
            <a:ext cx="390525" cy="1671637"/>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7" name="Rechteck 16"/>
          <p:cNvSpPr/>
          <p:nvPr/>
        </p:nvSpPr>
        <p:spPr>
          <a:xfrm>
            <a:off x="742950" y="3325813"/>
            <a:ext cx="390525" cy="1671637"/>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8" name="Rechteck 17"/>
          <p:cNvSpPr/>
          <p:nvPr/>
        </p:nvSpPr>
        <p:spPr>
          <a:xfrm>
            <a:off x="3629025" y="3325813"/>
            <a:ext cx="390525" cy="1671637"/>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9" name="Rechteck 18"/>
          <p:cNvSpPr/>
          <p:nvPr/>
        </p:nvSpPr>
        <p:spPr>
          <a:xfrm>
            <a:off x="6515100" y="1243013"/>
            <a:ext cx="390525" cy="1671637"/>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2" name="Text Box 14"/>
          <p:cNvSpPr txBox="1">
            <a:spLocks noChangeArrowheads="1"/>
          </p:cNvSpPr>
          <p:nvPr/>
        </p:nvSpPr>
        <p:spPr bwMode="auto">
          <a:xfrm>
            <a:off x="171450" y="6180138"/>
            <a:ext cx="3397250" cy="461962"/>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400"/>
              <a:t>Decreasing contribution</a:t>
            </a:r>
          </a:p>
        </p:txBody>
      </p:sp>
      <p:sp>
        <p:nvSpPr>
          <p:cNvPr id="66581" name="Textfeld 23"/>
          <p:cNvSpPr txBox="1">
            <a:spLocks noChangeArrowheads="1"/>
          </p:cNvSpPr>
          <p:nvPr/>
        </p:nvSpPr>
        <p:spPr bwMode="auto">
          <a:xfrm>
            <a:off x="7112000" y="3467100"/>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600" i="1">
                <a:solidFill>
                  <a:srgbClr val="FF0000"/>
                </a:solidFill>
              </a:rPr>
              <a:t>Not sown</a:t>
            </a:r>
          </a:p>
        </p:txBody>
      </p:sp>
      <p:sp>
        <p:nvSpPr>
          <p:cNvPr id="66582" name="Textfeld 3"/>
          <p:cNvSpPr txBox="1">
            <a:spLocks noChangeArrowheads="1"/>
          </p:cNvSpPr>
          <p:nvPr/>
        </p:nvSpPr>
        <p:spPr bwMode="auto">
          <a:xfrm>
            <a:off x="444500" y="949325"/>
            <a:ext cx="1244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200" i="1"/>
              <a:t>BIODEPTH</a:t>
            </a:r>
          </a:p>
        </p:txBody>
      </p:sp>
      <p:sp>
        <p:nvSpPr>
          <p:cNvPr id="66583" name="Textfeld 3"/>
          <p:cNvSpPr txBox="1">
            <a:spLocks noChangeArrowheads="1"/>
          </p:cNvSpPr>
          <p:nvPr/>
        </p:nvSpPr>
        <p:spPr bwMode="auto">
          <a:xfrm>
            <a:off x="1739900" y="927100"/>
            <a:ext cx="64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200" i="1"/>
              <a:t>2003</a:t>
            </a:r>
          </a:p>
        </p:txBody>
      </p:sp>
      <p:sp>
        <p:nvSpPr>
          <p:cNvPr id="24" name="Rectangle 4"/>
          <p:cNvSpPr>
            <a:spLocks noChangeArrowheads="1"/>
          </p:cNvSpPr>
          <p:nvPr/>
        </p:nvSpPr>
        <p:spPr bwMode="auto">
          <a:xfrm>
            <a:off x="1331913" y="188913"/>
            <a:ext cx="644842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642938">
              <a:lnSpc>
                <a:spcPct val="99000"/>
              </a:lnSpc>
              <a:tabLst>
                <a:tab pos="0" algn="l"/>
                <a:tab pos="642938" algn="l"/>
                <a:tab pos="1285875" algn="l"/>
                <a:tab pos="1928813" algn="l"/>
                <a:tab pos="2571750" algn="l"/>
                <a:tab pos="3214688" algn="l"/>
                <a:tab pos="3857625" algn="l"/>
                <a:tab pos="6464300" algn="l"/>
              </a:tabLst>
            </a:pPr>
            <a:r>
              <a:rPr lang="en-US" sz="3600" i="1" dirty="0">
                <a:latin typeface="Trebuchet MS" pitchFamily="34" charset="0"/>
                <a:cs typeface="Times New Roman" pitchFamily="18" charset="0"/>
                <a:sym typeface="Lucida Sans" pitchFamily="34" charset="0"/>
              </a:rPr>
              <a:t>Long-Term Studies</a:t>
            </a:r>
          </a:p>
        </p:txBody>
      </p:sp>
      <p:pic>
        <p:nvPicPr>
          <p:cNvPr id="25" name="Picture 5" descr="logo-mit-schrift---transp"/>
          <p:cNvPicPr>
            <a:picLocks noChangeAspect="1" noChangeArrowheads="1"/>
          </p:cNvPicPr>
          <p:nvPr/>
        </p:nvPicPr>
        <p:blipFill rotWithShape="1">
          <a:blip r:embed="rId4">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69905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Line 3"/>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1443" name="Picture 5" descr="Simulating the Change"/>
          <p:cNvPicPr>
            <a:picLocks noChangeAspect="1" noChangeArrowheads="1"/>
          </p:cNvPicPr>
          <p:nvPr/>
        </p:nvPicPr>
        <p:blipFill>
          <a:blip r:embed="rId2">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a:t>5</a:t>
            </a:r>
          </a:p>
        </p:txBody>
      </p:sp>
      <p:pic>
        <p:nvPicPr>
          <p:cNvPr id="6144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850" y="1282700"/>
            <a:ext cx="59055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feld 1"/>
          <p:cNvSpPr txBox="1">
            <a:spLocks noChangeArrowheads="1"/>
          </p:cNvSpPr>
          <p:nvPr/>
        </p:nvSpPr>
        <p:spPr bwMode="auto">
          <a:xfrm rot="-5400000">
            <a:off x="311944" y="2153444"/>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de-DE" sz="1600"/>
              <a:t>mean</a:t>
            </a:r>
          </a:p>
        </p:txBody>
      </p:sp>
      <p:sp>
        <p:nvSpPr>
          <p:cNvPr id="61449" name="Textfeld 10"/>
          <p:cNvSpPr txBox="1">
            <a:spLocks noChangeArrowheads="1"/>
          </p:cNvSpPr>
          <p:nvPr/>
        </p:nvSpPr>
        <p:spPr bwMode="auto">
          <a:xfrm rot="-5400000">
            <a:off x="269081" y="4045744"/>
            <a:ext cx="1241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de-DE" sz="1600"/>
              <a:t>mean</a:t>
            </a:r>
          </a:p>
        </p:txBody>
      </p:sp>
      <p:sp>
        <p:nvSpPr>
          <p:cNvPr id="3" name="Rechteck 2"/>
          <p:cNvSpPr/>
          <p:nvPr/>
        </p:nvSpPr>
        <p:spPr>
          <a:xfrm>
            <a:off x="1701800" y="1384300"/>
            <a:ext cx="939800" cy="3822700"/>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Rechteck 12"/>
          <p:cNvSpPr/>
          <p:nvPr/>
        </p:nvSpPr>
        <p:spPr>
          <a:xfrm>
            <a:off x="4330700" y="1384300"/>
            <a:ext cx="469900" cy="3822700"/>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1452" name="Textfeld 3"/>
          <p:cNvSpPr txBox="1">
            <a:spLocks noChangeArrowheads="1"/>
          </p:cNvSpPr>
          <p:nvPr/>
        </p:nvSpPr>
        <p:spPr bwMode="auto">
          <a:xfrm>
            <a:off x="1574800" y="1000125"/>
            <a:ext cx="1244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1600" i="1"/>
              <a:t>BIODEPTH</a:t>
            </a:r>
          </a:p>
        </p:txBody>
      </p:sp>
      <p:sp>
        <p:nvSpPr>
          <p:cNvPr id="61453" name="Textfeld 14"/>
          <p:cNvSpPr txBox="1">
            <a:spLocks noChangeArrowheads="1"/>
          </p:cNvSpPr>
          <p:nvPr/>
        </p:nvSpPr>
        <p:spPr bwMode="auto">
          <a:xfrm>
            <a:off x="4022725" y="1000125"/>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de-DE"/>
              <a:t>2003</a:t>
            </a:r>
          </a:p>
        </p:txBody>
      </p:sp>
      <p:sp>
        <p:nvSpPr>
          <p:cNvPr id="61454" name="Textfeld 4"/>
          <p:cNvSpPr txBox="1">
            <a:spLocks noChangeArrowheads="1"/>
          </p:cNvSpPr>
          <p:nvPr/>
        </p:nvSpPr>
        <p:spPr bwMode="auto">
          <a:xfrm>
            <a:off x="7378700" y="1384300"/>
            <a:ext cx="142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2000"/>
              <a:t>no trend</a:t>
            </a:r>
          </a:p>
        </p:txBody>
      </p:sp>
      <p:sp>
        <p:nvSpPr>
          <p:cNvPr id="61455" name="Textfeld 16"/>
          <p:cNvSpPr txBox="1">
            <a:spLocks noChangeArrowheads="1"/>
          </p:cNvSpPr>
          <p:nvPr/>
        </p:nvSpPr>
        <p:spPr bwMode="auto">
          <a:xfrm>
            <a:off x="7378700" y="3429000"/>
            <a:ext cx="142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2000"/>
              <a:t>trend</a:t>
            </a:r>
          </a:p>
        </p:txBody>
      </p:sp>
      <p:sp>
        <p:nvSpPr>
          <p:cNvPr id="17" name="Text Box 14"/>
          <p:cNvSpPr txBox="1">
            <a:spLocks noChangeArrowheads="1"/>
          </p:cNvSpPr>
          <p:nvPr/>
        </p:nvSpPr>
        <p:spPr bwMode="auto">
          <a:xfrm>
            <a:off x="400050" y="5903913"/>
            <a:ext cx="6254750" cy="830262"/>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400"/>
              <a:t>Biomass was fluctuating but not decreasing </a:t>
            </a:r>
            <a:br>
              <a:rPr lang="de-DE" sz="2400"/>
            </a:br>
            <a:r>
              <a:rPr lang="de-DE" sz="2400"/>
              <a:t>- species diversity was increasing.</a:t>
            </a:r>
          </a:p>
        </p:txBody>
      </p:sp>
      <p:sp>
        <p:nvSpPr>
          <p:cNvPr id="18" name="Rectangle 4"/>
          <p:cNvSpPr>
            <a:spLocks noChangeArrowheads="1"/>
          </p:cNvSpPr>
          <p:nvPr/>
        </p:nvSpPr>
        <p:spPr bwMode="auto">
          <a:xfrm>
            <a:off x="1331913" y="188913"/>
            <a:ext cx="644842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642938">
              <a:lnSpc>
                <a:spcPct val="99000"/>
              </a:lnSpc>
              <a:tabLst>
                <a:tab pos="0" algn="l"/>
                <a:tab pos="642938" algn="l"/>
                <a:tab pos="1285875" algn="l"/>
                <a:tab pos="1928813" algn="l"/>
                <a:tab pos="2571750" algn="l"/>
                <a:tab pos="3214688" algn="l"/>
                <a:tab pos="3857625" algn="l"/>
                <a:tab pos="6464300" algn="l"/>
              </a:tabLst>
            </a:pPr>
            <a:r>
              <a:rPr lang="en-US" sz="3600" i="1" dirty="0">
                <a:latin typeface="Trebuchet MS" pitchFamily="34" charset="0"/>
                <a:cs typeface="Times New Roman" pitchFamily="18" charset="0"/>
                <a:sym typeface="Lucida Sans" pitchFamily="34" charset="0"/>
              </a:rPr>
              <a:t>Long-Term Studies</a:t>
            </a:r>
          </a:p>
        </p:txBody>
      </p:sp>
      <p:pic>
        <p:nvPicPr>
          <p:cNvPr id="19" name="Picture 5" descr="logo-mit-schrift---transp"/>
          <p:cNvPicPr>
            <a:picLocks noChangeAspect="1" noChangeArrowheads="1"/>
          </p:cNvPicPr>
          <p:nvPr/>
        </p:nvPicPr>
        <p:blipFill rotWithShape="1">
          <a:blip r:embed="rId4">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90688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l="58247" t="9047" r="7098" b="38095"/>
          <a:stretch>
            <a:fillRect/>
          </a:stretch>
        </p:blipFill>
        <p:spPr bwMode="auto">
          <a:xfrm>
            <a:off x="0" y="908050"/>
            <a:ext cx="9144000"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3" name="Line 11"/>
          <p:cNvSpPr>
            <a:spLocks noChangeShapeType="1"/>
          </p:cNvSpPr>
          <p:nvPr/>
        </p:nvSpPr>
        <p:spPr bwMode="auto">
          <a:xfrm flipV="1">
            <a:off x="4933950" y="4646613"/>
            <a:ext cx="523875" cy="676275"/>
          </a:xfrm>
          <a:prstGeom prst="line">
            <a:avLst/>
          </a:prstGeom>
          <a:noFill/>
          <a:ln w="635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64" name="Line 11"/>
          <p:cNvSpPr>
            <a:spLocks noChangeShapeType="1"/>
          </p:cNvSpPr>
          <p:nvPr/>
        </p:nvSpPr>
        <p:spPr bwMode="auto">
          <a:xfrm flipV="1">
            <a:off x="5154613" y="2570163"/>
            <a:ext cx="1452562" cy="1760537"/>
          </a:xfrm>
          <a:prstGeom prst="line">
            <a:avLst/>
          </a:prstGeom>
          <a:noFill/>
          <a:ln w="635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92165" name="Picture 5" descr="d_025 98Jul Überblick"/>
          <p:cNvPicPr>
            <a:picLocks noChangeAspect="1" noChangeArrowheads="1"/>
          </p:cNvPicPr>
          <p:nvPr/>
        </p:nvPicPr>
        <p:blipFill>
          <a:blip r:embed="rId3">
            <a:lum bright="10000"/>
            <a:extLst>
              <a:ext uri="{28A0092B-C50C-407E-A947-70E740481C1C}">
                <a14:useLocalDpi xmlns:a14="http://schemas.microsoft.com/office/drawing/2010/main" val="0"/>
              </a:ext>
            </a:extLst>
          </a:blip>
          <a:srcRect l="2899" t="4457" r="17390" b="8914"/>
          <a:stretch>
            <a:fillRect/>
          </a:stretch>
        </p:blipFill>
        <p:spPr bwMode="auto">
          <a:xfrm>
            <a:off x="6607175" y="3946525"/>
            <a:ext cx="2392363" cy="1760538"/>
          </a:xfrm>
          <a:prstGeom prst="rect">
            <a:avLst/>
          </a:prstGeom>
          <a:solidFill>
            <a:schemeClr val="accent1"/>
          </a:solidFill>
          <a:ln w="76200">
            <a:solidFill>
              <a:schemeClr val="bg1"/>
            </a:solidFill>
            <a:miter lim="800000"/>
            <a:headEnd/>
            <a:tailEnd/>
          </a:ln>
        </p:spPr>
      </p:pic>
      <p:sp>
        <p:nvSpPr>
          <p:cNvPr id="92166" name="Line 6"/>
          <p:cNvSpPr>
            <a:spLocks noChangeShapeType="1"/>
          </p:cNvSpPr>
          <p:nvPr/>
        </p:nvSpPr>
        <p:spPr bwMode="auto">
          <a:xfrm flipH="1">
            <a:off x="2725738" y="4800600"/>
            <a:ext cx="2170112" cy="1042988"/>
          </a:xfrm>
          <a:prstGeom prst="line">
            <a:avLst/>
          </a:prstGeom>
          <a:noFill/>
          <a:ln w="635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67" name="Line 7"/>
          <p:cNvSpPr>
            <a:spLocks noChangeShapeType="1"/>
          </p:cNvSpPr>
          <p:nvPr/>
        </p:nvSpPr>
        <p:spPr bwMode="auto">
          <a:xfrm flipH="1" flipV="1">
            <a:off x="3044825" y="3611563"/>
            <a:ext cx="1889125" cy="966787"/>
          </a:xfrm>
          <a:prstGeom prst="line">
            <a:avLst/>
          </a:prstGeom>
          <a:noFill/>
          <a:ln w="635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68" name="Line 9"/>
          <p:cNvSpPr>
            <a:spLocks noChangeShapeType="1"/>
          </p:cNvSpPr>
          <p:nvPr/>
        </p:nvSpPr>
        <p:spPr bwMode="auto">
          <a:xfrm flipH="1" flipV="1">
            <a:off x="2627313" y="1757363"/>
            <a:ext cx="2446337" cy="1119187"/>
          </a:xfrm>
          <a:prstGeom prst="line">
            <a:avLst/>
          </a:prstGeom>
          <a:noFill/>
          <a:ln w="635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69" name="Line 11"/>
          <p:cNvSpPr>
            <a:spLocks noChangeShapeType="1"/>
          </p:cNvSpPr>
          <p:nvPr/>
        </p:nvSpPr>
        <p:spPr bwMode="auto">
          <a:xfrm flipV="1">
            <a:off x="6824663" y="5737225"/>
            <a:ext cx="1016000" cy="708025"/>
          </a:xfrm>
          <a:prstGeom prst="line">
            <a:avLst/>
          </a:prstGeom>
          <a:noFill/>
          <a:ln w="635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70" name="Text Box 13"/>
          <p:cNvSpPr txBox="1">
            <a:spLocks noChangeArrowheads="1"/>
          </p:cNvSpPr>
          <p:nvPr/>
        </p:nvSpPr>
        <p:spPr bwMode="auto">
          <a:xfrm>
            <a:off x="7648575" y="3933825"/>
            <a:ext cx="1384300" cy="39687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2000" b="1"/>
              <a:t>EVENT V</a:t>
            </a:r>
          </a:p>
        </p:txBody>
      </p:sp>
      <p:sp>
        <p:nvSpPr>
          <p:cNvPr id="92171" name="Line 18"/>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72" name="Rectangle 19"/>
          <p:cNvSpPr>
            <a:spLocks noChangeArrowheads="1"/>
          </p:cNvSpPr>
          <p:nvPr/>
        </p:nvSpPr>
        <p:spPr bwMode="auto">
          <a:xfrm>
            <a:off x="4864100" y="4699000"/>
            <a:ext cx="254000" cy="190500"/>
          </a:xfrm>
          <a:prstGeom prst="rect">
            <a:avLst/>
          </a:prstGeom>
          <a:solidFill>
            <a:srgbClr val="FF0000">
              <a:alpha val="79999"/>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3" name="Rectangle 20"/>
          <p:cNvSpPr>
            <a:spLocks noChangeArrowheads="1"/>
          </p:cNvSpPr>
          <p:nvPr/>
        </p:nvSpPr>
        <p:spPr bwMode="auto">
          <a:xfrm>
            <a:off x="5308600" y="4483100"/>
            <a:ext cx="254000" cy="190500"/>
          </a:xfrm>
          <a:prstGeom prst="rect">
            <a:avLst/>
          </a:prstGeom>
          <a:solidFill>
            <a:srgbClr val="FF0000">
              <a:alpha val="79999"/>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4" name="Rectangle 21"/>
          <p:cNvSpPr>
            <a:spLocks noChangeArrowheads="1"/>
          </p:cNvSpPr>
          <p:nvPr/>
        </p:nvSpPr>
        <p:spPr bwMode="auto">
          <a:xfrm>
            <a:off x="4889500" y="4483100"/>
            <a:ext cx="254000" cy="190500"/>
          </a:xfrm>
          <a:prstGeom prst="rect">
            <a:avLst/>
          </a:prstGeom>
          <a:solidFill>
            <a:srgbClr val="FF0000">
              <a:alpha val="79999"/>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5" name="Rectangle 22"/>
          <p:cNvSpPr>
            <a:spLocks noChangeArrowheads="1"/>
          </p:cNvSpPr>
          <p:nvPr/>
        </p:nvSpPr>
        <p:spPr bwMode="auto">
          <a:xfrm>
            <a:off x="6591300" y="6350000"/>
            <a:ext cx="254000" cy="190500"/>
          </a:xfrm>
          <a:prstGeom prst="rect">
            <a:avLst/>
          </a:prstGeom>
          <a:solidFill>
            <a:srgbClr val="FF0000">
              <a:alpha val="79999"/>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6" name="Rectangle 23"/>
          <p:cNvSpPr>
            <a:spLocks noChangeArrowheads="1"/>
          </p:cNvSpPr>
          <p:nvPr/>
        </p:nvSpPr>
        <p:spPr bwMode="auto">
          <a:xfrm>
            <a:off x="5041900" y="2781300"/>
            <a:ext cx="254000" cy="190500"/>
          </a:xfrm>
          <a:prstGeom prst="rect">
            <a:avLst/>
          </a:prstGeom>
          <a:solidFill>
            <a:srgbClr val="FF0000">
              <a:alpha val="79999"/>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7" name="Text Box 30"/>
          <p:cNvSpPr txBox="1">
            <a:spLocks noChangeArrowheads="1"/>
          </p:cNvSpPr>
          <p:nvPr/>
        </p:nvSpPr>
        <p:spPr bwMode="auto">
          <a:xfrm>
            <a:off x="1879600" y="3429000"/>
            <a:ext cx="1282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a:p>
        </p:txBody>
      </p:sp>
      <p:sp>
        <p:nvSpPr>
          <p:cNvPr id="92180" name="Text Box 33"/>
          <p:cNvSpPr txBox="1">
            <a:spLocks noChangeArrowheads="1"/>
          </p:cNvSpPr>
          <p:nvPr/>
        </p:nvSpPr>
        <p:spPr bwMode="auto">
          <a:xfrm>
            <a:off x="5013325" y="2735263"/>
            <a:ext cx="463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400" b="1"/>
              <a:t>IV</a:t>
            </a:r>
          </a:p>
        </p:txBody>
      </p:sp>
      <p:sp>
        <p:nvSpPr>
          <p:cNvPr id="92181" name="Text Box 34"/>
          <p:cNvSpPr txBox="1">
            <a:spLocks noChangeArrowheads="1"/>
          </p:cNvSpPr>
          <p:nvPr/>
        </p:nvSpPr>
        <p:spPr bwMode="auto">
          <a:xfrm>
            <a:off x="5305425" y="4435475"/>
            <a:ext cx="463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400" b="1" dirty="0"/>
              <a:t>II</a:t>
            </a:r>
          </a:p>
        </p:txBody>
      </p:sp>
      <p:sp>
        <p:nvSpPr>
          <p:cNvPr id="92182" name="Text Box 35"/>
          <p:cNvSpPr txBox="1">
            <a:spLocks noChangeArrowheads="1"/>
          </p:cNvSpPr>
          <p:nvPr/>
        </p:nvSpPr>
        <p:spPr bwMode="auto">
          <a:xfrm>
            <a:off x="4841875" y="4651375"/>
            <a:ext cx="463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400" b="1" dirty="0"/>
              <a:t>III</a:t>
            </a:r>
          </a:p>
        </p:txBody>
      </p:sp>
      <p:sp>
        <p:nvSpPr>
          <p:cNvPr id="92183" name="Text Box 36"/>
          <p:cNvSpPr txBox="1">
            <a:spLocks noChangeArrowheads="1"/>
          </p:cNvSpPr>
          <p:nvPr/>
        </p:nvSpPr>
        <p:spPr bwMode="auto">
          <a:xfrm>
            <a:off x="4911725" y="4443413"/>
            <a:ext cx="463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400" b="1"/>
              <a:t>I</a:t>
            </a:r>
          </a:p>
        </p:txBody>
      </p:sp>
      <p:sp>
        <p:nvSpPr>
          <p:cNvPr id="92184" name="Text Box 37"/>
          <p:cNvSpPr txBox="1">
            <a:spLocks noChangeArrowheads="1"/>
          </p:cNvSpPr>
          <p:nvPr/>
        </p:nvSpPr>
        <p:spPr bwMode="auto">
          <a:xfrm>
            <a:off x="6572250" y="6296025"/>
            <a:ext cx="463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400" b="1"/>
              <a:t>V</a:t>
            </a:r>
          </a:p>
        </p:txBody>
      </p:sp>
      <p:pic>
        <p:nvPicPr>
          <p:cNvPr id="36" name="Picture 10" descr="IMG_4560"/>
          <p:cNvPicPr>
            <a:picLocks noChangeAspect="1" noChangeArrowheads="1"/>
          </p:cNvPicPr>
          <p:nvPr/>
        </p:nvPicPr>
        <p:blipFill>
          <a:blip r:embed="rId4"/>
          <a:srcRect t="8894" b="2815"/>
          <a:stretch>
            <a:fillRect/>
          </a:stretch>
        </p:blipFill>
        <p:spPr bwMode="auto">
          <a:xfrm>
            <a:off x="249238" y="4995863"/>
            <a:ext cx="2663825" cy="1568450"/>
          </a:xfrm>
          <a:prstGeom prst="rect">
            <a:avLst/>
          </a:prstGeom>
          <a:noFill/>
          <a:ln w="76200">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2187" name="Picture 3" descr="Kossmann_DISS_Seite_044_Bild_0001"/>
          <p:cNvPicPr>
            <a:picLocks noChangeAspect="1" noChangeArrowheads="1"/>
          </p:cNvPicPr>
          <p:nvPr/>
        </p:nvPicPr>
        <p:blipFill>
          <a:blip r:embed="rId5">
            <a:extLst>
              <a:ext uri="{28A0092B-C50C-407E-A947-70E740481C1C}">
                <a14:useLocalDpi xmlns:a14="http://schemas.microsoft.com/office/drawing/2010/main" val="0"/>
              </a:ext>
            </a:extLst>
          </a:blip>
          <a:srcRect t="28247"/>
          <a:stretch>
            <a:fillRect/>
          </a:stretch>
        </p:blipFill>
        <p:spPr bwMode="auto">
          <a:xfrm>
            <a:off x="269875" y="1122363"/>
            <a:ext cx="2514600" cy="135255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2188" name="Picture 4" descr="EVENT-experiment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 y="2971800"/>
            <a:ext cx="2892425" cy="139858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189" name="Text Box 14"/>
          <p:cNvSpPr txBox="1">
            <a:spLocks noChangeArrowheads="1"/>
          </p:cNvSpPr>
          <p:nvPr/>
        </p:nvSpPr>
        <p:spPr bwMode="auto">
          <a:xfrm>
            <a:off x="249238" y="2955925"/>
            <a:ext cx="1216025" cy="39687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2000" b="1"/>
              <a:t>EVENT I</a:t>
            </a:r>
          </a:p>
        </p:txBody>
      </p:sp>
      <p:sp>
        <p:nvSpPr>
          <p:cNvPr id="92190" name="Text Box 12"/>
          <p:cNvSpPr txBox="1">
            <a:spLocks noChangeArrowheads="1"/>
          </p:cNvSpPr>
          <p:nvPr/>
        </p:nvSpPr>
        <p:spPr bwMode="auto">
          <a:xfrm>
            <a:off x="249238" y="1131888"/>
            <a:ext cx="1343025" cy="39687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2000" b="1"/>
              <a:t>EVENT IV</a:t>
            </a:r>
          </a:p>
        </p:txBody>
      </p:sp>
      <p:sp>
        <p:nvSpPr>
          <p:cNvPr id="92191" name="Text Box 14"/>
          <p:cNvSpPr txBox="1">
            <a:spLocks noChangeArrowheads="1"/>
          </p:cNvSpPr>
          <p:nvPr/>
        </p:nvSpPr>
        <p:spPr bwMode="auto">
          <a:xfrm>
            <a:off x="217488" y="4995863"/>
            <a:ext cx="1349375" cy="400050"/>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2000" b="1"/>
              <a:t>EVENT III</a:t>
            </a:r>
          </a:p>
        </p:txBody>
      </p:sp>
      <p:sp>
        <p:nvSpPr>
          <p:cNvPr id="92192" name="Rectangle 22"/>
          <p:cNvSpPr>
            <a:spLocks noChangeArrowheads="1"/>
          </p:cNvSpPr>
          <p:nvPr/>
        </p:nvSpPr>
        <p:spPr bwMode="auto">
          <a:xfrm>
            <a:off x="4976813" y="4287838"/>
            <a:ext cx="254000" cy="190500"/>
          </a:xfrm>
          <a:prstGeom prst="rect">
            <a:avLst/>
          </a:prstGeom>
          <a:solidFill>
            <a:srgbClr val="FF0000">
              <a:alpha val="79999"/>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3" name="Text Box 37"/>
          <p:cNvSpPr txBox="1">
            <a:spLocks noChangeArrowheads="1"/>
          </p:cNvSpPr>
          <p:nvPr/>
        </p:nvSpPr>
        <p:spPr bwMode="auto">
          <a:xfrm>
            <a:off x="4933950" y="4233863"/>
            <a:ext cx="463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400" b="1"/>
              <a:t>VI</a:t>
            </a:r>
          </a:p>
        </p:txBody>
      </p:sp>
      <p:pic>
        <p:nvPicPr>
          <p:cNvPr id="92194" name="Picture 36" descr="U:\Disturbance\stoerextrem\Klimaexperiment\EVENT_6 (großes Dürredach)\Photos\2011-07-26 overview\FolienzeltE1_2.JPG"/>
          <p:cNvPicPr>
            <a:picLocks noChangeAspect="1" noChangeArrowheads="1"/>
          </p:cNvPicPr>
          <p:nvPr/>
        </p:nvPicPr>
        <p:blipFill>
          <a:blip r:embed="rId7">
            <a:extLst>
              <a:ext uri="{28A0092B-C50C-407E-A947-70E740481C1C}">
                <a14:useLocalDpi xmlns:a14="http://schemas.microsoft.com/office/drawing/2010/main" val="0"/>
              </a:ext>
            </a:extLst>
          </a:blip>
          <a:srcRect l="33475" t="34750" r="2119" b="24712"/>
          <a:stretch>
            <a:fillRect/>
          </a:stretch>
        </p:blipFill>
        <p:spPr bwMode="auto">
          <a:xfrm>
            <a:off x="5842000" y="1163638"/>
            <a:ext cx="2981325" cy="1406525"/>
          </a:xfrm>
          <a:prstGeom prst="rect">
            <a:avLst/>
          </a:prstGeom>
          <a:solidFill>
            <a:schemeClr val="bg1"/>
          </a:solidFill>
          <a:ln w="76200">
            <a:solidFill>
              <a:schemeClr val="bg1"/>
            </a:solidFill>
            <a:miter lim="800000"/>
            <a:headEnd/>
            <a:tailEnd/>
          </a:ln>
        </p:spPr>
      </p:pic>
      <p:sp>
        <p:nvSpPr>
          <p:cNvPr id="92195" name="Text Box 13"/>
          <p:cNvSpPr txBox="1">
            <a:spLocks noChangeArrowheads="1"/>
          </p:cNvSpPr>
          <p:nvPr/>
        </p:nvSpPr>
        <p:spPr bwMode="auto">
          <a:xfrm>
            <a:off x="5849905" y="1163638"/>
            <a:ext cx="1384300" cy="39687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2000" b="1" dirty="0"/>
              <a:t>EVENT VI</a:t>
            </a:r>
          </a:p>
        </p:txBody>
      </p:sp>
      <p:pic>
        <p:nvPicPr>
          <p:cNvPr id="92196" name="Picture 2" descr="C:\Users\kreyling\Desktop\event_uebersicht.jpg"/>
          <p:cNvPicPr>
            <a:picLocks noChangeAspect="1" noChangeArrowheads="1"/>
          </p:cNvPicPr>
          <p:nvPr/>
        </p:nvPicPr>
        <p:blipFill>
          <a:blip r:embed="rId8">
            <a:extLst>
              <a:ext uri="{28A0092B-C50C-407E-A947-70E740481C1C}">
                <a14:useLocalDpi xmlns:a14="http://schemas.microsoft.com/office/drawing/2010/main" val="0"/>
              </a:ext>
            </a:extLst>
          </a:blip>
          <a:srcRect t="20309"/>
          <a:stretch>
            <a:fillRect/>
          </a:stretch>
        </p:blipFill>
        <p:spPr bwMode="auto">
          <a:xfrm>
            <a:off x="3475038" y="5322888"/>
            <a:ext cx="2778125" cy="1290637"/>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197" name="Text Box 14"/>
          <p:cNvSpPr txBox="1">
            <a:spLocks noChangeArrowheads="1"/>
          </p:cNvSpPr>
          <p:nvPr/>
        </p:nvSpPr>
        <p:spPr bwMode="auto">
          <a:xfrm>
            <a:off x="3475038" y="6216650"/>
            <a:ext cx="1276350" cy="400050"/>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2000" b="1"/>
              <a:t>EVENT II</a:t>
            </a:r>
          </a:p>
        </p:txBody>
      </p:sp>
      <p:grpSp>
        <p:nvGrpSpPr>
          <p:cNvPr id="92198" name="Group 24"/>
          <p:cNvGrpSpPr>
            <a:grpSpLocks/>
          </p:cNvGrpSpPr>
          <p:nvPr/>
        </p:nvGrpSpPr>
        <p:grpSpPr bwMode="auto">
          <a:xfrm>
            <a:off x="2039938" y="61913"/>
            <a:ext cx="5078412" cy="736600"/>
            <a:chOff x="1580" y="0"/>
            <a:chExt cx="3199" cy="464"/>
          </a:xfrm>
        </p:grpSpPr>
        <p:pic>
          <p:nvPicPr>
            <p:cNvPr id="92199" name="Picture 25" descr="Simulating the Change"/>
            <p:cNvPicPr>
              <a:picLocks noChangeAspect="1" noChangeArrowheads="1"/>
            </p:cNvPicPr>
            <p:nvPr/>
          </p:nvPicPr>
          <p:blipFill>
            <a:blip r:embed="rId9">
              <a:extLst>
                <a:ext uri="{28A0092B-C50C-407E-A947-70E740481C1C}">
                  <a14:useLocalDpi xmlns:a14="http://schemas.microsoft.com/office/drawing/2010/main" val="0"/>
                </a:ext>
              </a:extLst>
            </a:blip>
            <a:srcRect t="12402" b="26099"/>
            <a:stretch>
              <a:fillRect/>
            </a:stretch>
          </p:blipFill>
          <p:spPr bwMode="auto">
            <a:xfrm>
              <a:off x="1580" y="0"/>
              <a:ext cx="1130"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0" name="Rectangle 26"/>
            <p:cNvSpPr>
              <a:spLocks noChangeArrowheads="1"/>
            </p:cNvSpPr>
            <p:nvPr/>
          </p:nvSpPr>
          <p:spPr bwMode="auto">
            <a:xfrm>
              <a:off x="2398" y="104"/>
              <a:ext cx="2381"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642938">
                <a:lnSpc>
                  <a:spcPct val="99000"/>
                </a:lnSpc>
                <a:tabLst>
                  <a:tab pos="0" algn="l"/>
                  <a:tab pos="642938" algn="l"/>
                  <a:tab pos="1285875" algn="l"/>
                  <a:tab pos="1928813" algn="l"/>
                  <a:tab pos="2571750" algn="l"/>
                  <a:tab pos="3214688" algn="l"/>
                  <a:tab pos="3857625" algn="l"/>
                  <a:tab pos="6464300" algn="l"/>
                </a:tabLst>
              </a:pPr>
              <a:r>
                <a:rPr lang="en-US" sz="3600" i="1">
                  <a:latin typeface="Trebuchet MS" pitchFamily="34" charset="0"/>
                  <a:sym typeface="Lucida Sans" pitchFamily="34" charset="0"/>
                </a:rPr>
                <a:t>- Experiments</a:t>
              </a:r>
            </a:p>
          </p:txBody>
        </p:sp>
      </p:grpSp>
      <p:sp>
        <p:nvSpPr>
          <p:cNvPr id="42" name="Rectangle 21"/>
          <p:cNvSpPr>
            <a:spLocks noChangeArrowheads="1"/>
          </p:cNvSpPr>
          <p:nvPr/>
        </p:nvSpPr>
        <p:spPr bwMode="auto">
          <a:xfrm>
            <a:off x="5587207" y="4483100"/>
            <a:ext cx="254000" cy="190500"/>
          </a:xfrm>
          <a:prstGeom prst="rect">
            <a:avLst/>
          </a:prstGeom>
          <a:solidFill>
            <a:srgbClr val="FFFF00">
              <a:alpha val="79999"/>
            </a:srgbClr>
          </a:solidFill>
          <a:ln w="9525">
            <a:solidFill>
              <a:schemeClr val="bg1"/>
            </a:solidFill>
            <a:miter lim="800000"/>
            <a:headEnd/>
            <a:tailEnd/>
          </a:ln>
          <a:effectLst/>
        </p:spPr>
        <p:txBody>
          <a:bodyPr wrap="none" anchor="ctr"/>
          <a:lstStyle/>
          <a:p>
            <a:endParaRPr lang="en-US"/>
          </a:p>
        </p:txBody>
      </p:sp>
      <p:sp>
        <p:nvSpPr>
          <p:cNvPr id="43" name="Text Box 34"/>
          <p:cNvSpPr txBox="1">
            <a:spLocks noChangeArrowheads="1"/>
          </p:cNvSpPr>
          <p:nvPr/>
        </p:nvSpPr>
        <p:spPr bwMode="auto">
          <a:xfrm>
            <a:off x="5580112" y="4437112"/>
            <a:ext cx="463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1400" b="1" dirty="0" smtClean="0"/>
              <a:t>S</a:t>
            </a:r>
            <a:endParaRPr lang="de-DE" sz="1400" b="1" dirty="0"/>
          </a:p>
        </p:txBody>
      </p:sp>
      <p:sp>
        <p:nvSpPr>
          <p:cNvPr id="44" name="Line 11"/>
          <p:cNvSpPr>
            <a:spLocks noChangeShapeType="1"/>
          </p:cNvSpPr>
          <p:nvPr/>
        </p:nvSpPr>
        <p:spPr bwMode="auto">
          <a:xfrm flipV="1">
            <a:off x="5714207" y="3579812"/>
            <a:ext cx="657994" cy="923585"/>
          </a:xfrm>
          <a:prstGeom prst="line">
            <a:avLst/>
          </a:prstGeom>
          <a:noFill/>
          <a:ln w="635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Text Box 13"/>
          <p:cNvSpPr txBox="1">
            <a:spLocks noChangeArrowheads="1"/>
          </p:cNvSpPr>
          <p:nvPr/>
        </p:nvSpPr>
        <p:spPr bwMode="auto">
          <a:xfrm>
            <a:off x="6264275" y="3293060"/>
            <a:ext cx="1384300" cy="396875"/>
          </a:xfrm>
          <a:prstGeom prst="rect">
            <a:avLst/>
          </a:prstGeom>
          <a:solidFill>
            <a:srgbClr val="FFFFFF"/>
          </a:solidFill>
          <a:ln>
            <a:noFill/>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de-DE" sz="2000" b="1" dirty="0" smtClean="0"/>
              <a:t>SIGNAL</a:t>
            </a:r>
            <a:endParaRPr lang="de-DE" sz="2000" b="1" dirty="0"/>
          </a:p>
        </p:txBody>
      </p:sp>
      <p:pic>
        <p:nvPicPr>
          <p:cNvPr id="45" name="Picture 5" descr="logo-mit-schrift---transp"/>
          <p:cNvPicPr>
            <a:picLocks noChangeAspect="1" noChangeArrowheads="1"/>
          </p:cNvPicPr>
          <p:nvPr/>
        </p:nvPicPr>
        <p:blipFill rotWithShape="1">
          <a:blip r:embed="rId10">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1913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1503235" name="Group 3"/>
          <p:cNvGraphicFramePr>
            <a:graphicFrameLocks noGrp="1"/>
          </p:cNvGraphicFramePr>
          <p:nvPr/>
        </p:nvGraphicFramePr>
        <p:xfrm>
          <a:off x="731838" y="1166813"/>
          <a:ext cx="8404225" cy="4664116"/>
        </p:xfrm>
        <a:graphic>
          <a:graphicData uri="http://schemas.openxmlformats.org/drawingml/2006/table">
            <a:tbl>
              <a:tblPr/>
              <a:tblGrid>
                <a:gridCol w="2006600"/>
                <a:gridCol w="1241425"/>
                <a:gridCol w="1239837"/>
                <a:gridCol w="1239838"/>
                <a:gridCol w="1241425"/>
                <a:gridCol w="1435100"/>
              </a:tblGrid>
              <a:tr h="3666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cs typeface="Times New Roman" pitchFamily="18" charset="0"/>
                        </a:rPr>
                        <a:t>EVENT I</a:t>
                      </a:r>
                      <a:endParaRPr kumimoji="0" lang="en-GB" sz="16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cs typeface="Times New Roman" pitchFamily="18" charset="0"/>
                        </a:rPr>
                        <a:t>EVENT II</a:t>
                      </a:r>
                      <a:endParaRPr kumimoji="0" lang="en-GB" sz="16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cs typeface="Times New Roman" pitchFamily="18" charset="0"/>
                        </a:rPr>
                        <a:t>EVENT III</a:t>
                      </a:r>
                      <a:endParaRPr kumimoji="0" lang="en-GB" sz="16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cs typeface="Times New Roman" pitchFamily="18" charset="0"/>
                        </a:rPr>
                        <a:t>EVENT IV</a:t>
                      </a:r>
                      <a:endParaRPr kumimoji="0" lang="en-GB" sz="16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cs typeface="Times New Roman" pitchFamily="18" charset="0"/>
                        </a:rPr>
                        <a:t>EVENT V</a:t>
                      </a:r>
                      <a:endParaRPr kumimoji="0" lang="en-GB" sz="14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Begin</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2005</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2008</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2008</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2010</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1996 / 2009</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 Replicates</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5</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5</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21</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5</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2</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 Plots / Pots</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150</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225</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2352</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140</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64</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0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Communities</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grassland, shrubland</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grassland</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grassland, shrubland</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grassland</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86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Functional Types</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grasses, herbs, legumes, shrubs</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grasses, herbs, legumes</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grasses, trees </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grasses, shrubs</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grasses, herbs, legumes</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0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species diversity </a:t>
                      </a:r>
                      <a:br>
                        <a:rPr kumimoji="0" lang="en-GB" sz="1800" b="0" i="0" u="none" strike="noStrike" cap="none" normalizeH="0" baseline="0" smtClean="0">
                          <a:ln>
                            <a:noFill/>
                          </a:ln>
                          <a:solidFill>
                            <a:schemeClr val="tx1"/>
                          </a:solidFill>
                          <a:effectLst/>
                          <a:latin typeface="Arial" charset="0"/>
                          <a:cs typeface="Times New Roman" pitchFamily="18" charset="0"/>
                        </a:rPr>
                      </a:br>
                      <a:r>
                        <a:rPr kumimoji="0" lang="en-GB" sz="1800" b="0" i="0" u="none" strike="noStrike" cap="none" normalizeH="0" baseline="0" smtClean="0">
                          <a:ln>
                            <a:noFill/>
                          </a:ln>
                          <a:solidFill>
                            <a:schemeClr val="tx1"/>
                          </a:solidFill>
                          <a:effectLst/>
                          <a:latin typeface="Arial" charset="0"/>
                          <a:cs typeface="Times New Roman" pitchFamily="18" charset="0"/>
                        </a:rPr>
                        <a:t>(# species / plot)</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artificial</a:t>
                      </a:r>
                      <a:br>
                        <a:rPr kumimoji="0" lang="en-GB" sz="1800" b="0" i="0" u="none" strike="noStrike" cap="none" normalizeH="0" baseline="0" smtClean="0">
                          <a:ln>
                            <a:noFill/>
                          </a:ln>
                          <a:solidFill>
                            <a:schemeClr val="tx1"/>
                          </a:solidFill>
                          <a:effectLst/>
                          <a:latin typeface="Arial" charset="0"/>
                          <a:cs typeface="Times New Roman" pitchFamily="18" charset="0"/>
                        </a:rPr>
                      </a:br>
                      <a:r>
                        <a:rPr kumimoji="0" lang="en-GB" sz="1800" b="0" i="0" u="none" strike="noStrike" cap="none" normalizeH="0" baseline="0" smtClean="0">
                          <a:ln>
                            <a:noFill/>
                          </a:ln>
                          <a:solidFill>
                            <a:schemeClr val="tx1"/>
                          </a:solidFill>
                          <a:effectLst/>
                          <a:latin typeface="Arial" charset="0"/>
                          <a:cs typeface="Times New Roman" pitchFamily="18" charset="0"/>
                        </a:rPr>
                        <a:t>1, 2, 4</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natural</a:t>
                      </a:r>
                      <a:endParaRPr kumimoji="0" lang="de-DE" sz="1800" b="0" i="0" u="none" strike="noStrike" cap="none" normalizeH="0" baseline="0" smtClean="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9 - 32</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none</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artificial</a:t>
                      </a:r>
                      <a:br>
                        <a:rPr kumimoji="0" lang="en-GB" sz="1800" b="0" i="0" u="none" strike="noStrike" cap="none" normalizeH="0" baseline="0" smtClean="0">
                          <a:ln>
                            <a:noFill/>
                          </a:ln>
                          <a:solidFill>
                            <a:schemeClr val="tx1"/>
                          </a:solidFill>
                          <a:effectLst/>
                          <a:latin typeface="Arial" charset="0"/>
                          <a:cs typeface="Times New Roman" pitchFamily="18" charset="0"/>
                        </a:rPr>
                      </a:br>
                      <a:r>
                        <a:rPr kumimoji="0" lang="en-GB" sz="1800" b="0" i="0" u="none" strike="noStrike" cap="none" normalizeH="0" baseline="0" smtClean="0">
                          <a:ln>
                            <a:noFill/>
                          </a:ln>
                          <a:solidFill>
                            <a:schemeClr val="tx1"/>
                          </a:solidFill>
                          <a:effectLst/>
                          <a:latin typeface="Arial" charset="0"/>
                          <a:cs typeface="Times New Roman" pitchFamily="18" charset="0"/>
                        </a:rPr>
                        <a:t>1,2,4</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Init. 1 – 16,</a:t>
                      </a:r>
                      <a:endParaRPr kumimoji="0" lang="de-DE" sz="1800" b="0" i="0" u="none" strike="noStrike" cap="none" normalizeH="0" baseline="0" smtClean="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now 16 - 26</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Funct. diversity</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1, 2, 3</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none</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none</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1, 2, 3</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1, 2, 3</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Total # species</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10</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55</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4 + 3</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4</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54</a:t>
                      </a:r>
                      <a:endParaRPr kumimoji="0" lang="en-GB" sz="18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2539" name="Text Box 75"/>
          <p:cNvSpPr txBox="1">
            <a:spLocks noChangeArrowheads="1"/>
          </p:cNvSpPr>
          <p:nvPr/>
        </p:nvSpPr>
        <p:spPr bwMode="auto">
          <a:xfrm rot="-5400000">
            <a:off x="-1227137" y="3976687"/>
            <a:ext cx="32019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2800" b="1" i="1"/>
              <a:t>Biodiversity</a:t>
            </a:r>
          </a:p>
        </p:txBody>
      </p:sp>
      <p:sp>
        <p:nvSpPr>
          <p:cNvPr id="62540" name="Line 76"/>
          <p:cNvSpPr>
            <a:spLocks noChangeShapeType="1"/>
          </p:cNvSpPr>
          <p:nvPr/>
        </p:nvSpPr>
        <p:spPr bwMode="auto">
          <a:xfrm>
            <a:off x="730250" y="2632075"/>
            <a:ext cx="0" cy="3184525"/>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541" name="Text Box 77"/>
          <p:cNvSpPr txBox="1">
            <a:spLocks noChangeArrowheads="1"/>
          </p:cNvSpPr>
          <p:nvPr/>
        </p:nvSpPr>
        <p:spPr bwMode="auto">
          <a:xfrm>
            <a:off x="0" y="6203950"/>
            <a:ext cx="9144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GB" sz="1400"/>
              <a:t>Jentsch, A., Beierkuhnlein C (2010) </a:t>
            </a:r>
            <a:r>
              <a:rPr lang="de-DE" sz="1400"/>
              <a:t>Simulating the future </a:t>
            </a:r>
            <a:r>
              <a:rPr lang="en-GB" sz="1400"/>
              <a:t>responses of ecosystems, key species and European provenances to expected climatic trends and events</a:t>
            </a:r>
            <a:r>
              <a:rPr lang="de-DE" sz="1400"/>
              <a:t>. Nova Acta Leopoldina NF 112 (384): 89-98 </a:t>
            </a:r>
          </a:p>
        </p:txBody>
      </p:sp>
      <p:grpSp>
        <p:nvGrpSpPr>
          <p:cNvPr id="62542" name="Group 78"/>
          <p:cNvGrpSpPr>
            <a:grpSpLocks/>
          </p:cNvGrpSpPr>
          <p:nvPr/>
        </p:nvGrpSpPr>
        <p:grpSpPr bwMode="auto">
          <a:xfrm>
            <a:off x="2346325" y="0"/>
            <a:ext cx="5240338" cy="803275"/>
            <a:chOff x="1478" y="0"/>
            <a:chExt cx="3301" cy="506"/>
          </a:xfrm>
        </p:grpSpPr>
        <p:pic>
          <p:nvPicPr>
            <p:cNvPr id="62550" name="Picture 79" descr="Simulating the Change"/>
            <p:cNvPicPr>
              <a:picLocks noChangeAspect="1" noChangeArrowheads="1"/>
            </p:cNvPicPr>
            <p:nvPr/>
          </p:nvPicPr>
          <p:blipFill>
            <a:blip r:embed="rId2">
              <a:extLst>
                <a:ext uri="{28A0092B-C50C-407E-A947-70E740481C1C}">
                  <a14:useLocalDpi xmlns:a14="http://schemas.microsoft.com/office/drawing/2010/main" val="0"/>
                </a:ext>
              </a:extLst>
            </a:blip>
            <a:srcRect t="12402" b="26099"/>
            <a:stretch>
              <a:fillRect/>
            </a:stretch>
          </p:blipFill>
          <p:spPr bwMode="auto">
            <a:xfrm>
              <a:off x="1478" y="0"/>
              <a:ext cx="1232"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51" name="Rectangle 80"/>
            <p:cNvSpPr>
              <a:spLocks noChangeArrowheads="1"/>
            </p:cNvSpPr>
            <p:nvPr/>
          </p:nvSpPr>
          <p:spPr bwMode="auto">
            <a:xfrm>
              <a:off x="2398" y="104"/>
              <a:ext cx="2381"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642938">
                <a:lnSpc>
                  <a:spcPct val="99000"/>
                </a:lnSpc>
                <a:tabLst>
                  <a:tab pos="0" algn="l"/>
                  <a:tab pos="642938" algn="l"/>
                  <a:tab pos="1285875" algn="l"/>
                  <a:tab pos="1928813" algn="l"/>
                  <a:tab pos="2571750" algn="l"/>
                  <a:tab pos="3214688" algn="l"/>
                  <a:tab pos="3857625" algn="l"/>
                  <a:tab pos="6464300" algn="l"/>
                </a:tabLst>
              </a:pPr>
              <a:r>
                <a:rPr lang="en-US" sz="4000" i="1" dirty="0">
                  <a:latin typeface="Trebuchet MS" pitchFamily="34" charset="0"/>
                  <a:sym typeface="Lucida Sans" pitchFamily="34" charset="0"/>
                </a:rPr>
                <a:t>- </a:t>
              </a:r>
              <a:r>
                <a:rPr lang="en-US" sz="3600" i="1" dirty="0">
                  <a:latin typeface="Trebuchet MS" pitchFamily="34" charset="0"/>
                  <a:cs typeface="Times New Roman" pitchFamily="18" charset="0"/>
                  <a:sym typeface="Lucida Sans" pitchFamily="34" charset="0"/>
                </a:rPr>
                <a:t>Experiments</a:t>
              </a:r>
            </a:p>
          </p:txBody>
        </p:sp>
      </p:grpSp>
      <p:pic>
        <p:nvPicPr>
          <p:cNvPr id="11"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7885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Line 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1504259" name="Group 3"/>
          <p:cNvGraphicFramePr>
            <a:graphicFrameLocks noGrp="1"/>
          </p:cNvGraphicFramePr>
          <p:nvPr/>
        </p:nvGraphicFramePr>
        <p:xfrm>
          <a:off x="1181100" y="1168400"/>
          <a:ext cx="7791450" cy="4826021"/>
        </p:xfrm>
        <a:graphic>
          <a:graphicData uri="http://schemas.openxmlformats.org/drawingml/2006/table">
            <a:tbl>
              <a:tblPr/>
              <a:tblGrid>
                <a:gridCol w="2390775"/>
                <a:gridCol w="974725"/>
                <a:gridCol w="1082675"/>
                <a:gridCol w="1104900"/>
                <a:gridCol w="1143000"/>
                <a:gridCol w="1095375"/>
              </a:tblGrid>
              <a:tr h="4316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cs typeface="Times New Roman" pitchFamily="18" charset="0"/>
                        </a:rPr>
                        <a:t>EVENT I</a:t>
                      </a:r>
                      <a:endParaRPr kumimoji="0" lang="en-GB" sz="16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cs typeface="Times New Roman" pitchFamily="18" charset="0"/>
                        </a:rPr>
                        <a:t>EVENT II</a:t>
                      </a:r>
                      <a:endParaRPr kumimoji="0" lang="en-GB" sz="16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cs typeface="Times New Roman" pitchFamily="18" charset="0"/>
                        </a:rPr>
                        <a:t>EVENT III</a:t>
                      </a:r>
                      <a:endParaRPr kumimoji="0" lang="en-GB" sz="16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cs typeface="Times New Roman" pitchFamily="18" charset="0"/>
                        </a:rPr>
                        <a:t>EVENT IV</a:t>
                      </a:r>
                      <a:endParaRPr kumimoji="0" lang="en-GB" sz="16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cs typeface="Times New Roman" pitchFamily="18" charset="0"/>
                        </a:rPr>
                        <a:t>EVENT V</a:t>
                      </a:r>
                      <a:endParaRPr kumimoji="0" lang="en-GB" sz="16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1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Summer precip.</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Summer drought</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Frost-thaw-cycles</a:t>
                      </a:r>
                      <a:endParaRPr kumimoji="0" lang="en-GB" sz="18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Summer warming</a:t>
                      </a:r>
                      <a:endParaRPr kumimoji="0" lang="en-GB" sz="18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Winter warming</a:t>
                      </a:r>
                      <a:endParaRPr kumimoji="0" lang="en-GB" sz="18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 Winter-rain</a:t>
                      </a:r>
                      <a:endParaRPr kumimoji="0" lang="en-GB" sz="18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65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Ambient control</a:t>
                      </a:r>
                      <a:endParaRPr kumimoji="0" lang="en-GB" sz="18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65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Artefact control</a:t>
                      </a:r>
                      <a:endParaRPr kumimoji="0" lang="en-GB" sz="18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Average control</a:t>
                      </a:r>
                      <a:endParaRPr kumimoji="0" lang="en-GB" sz="18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Warming / drought</a:t>
                      </a:r>
                      <a:endParaRPr kumimoji="0" lang="en-GB" sz="18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Warming / heavy rain</a:t>
                      </a:r>
                      <a:endParaRPr kumimoji="0" lang="en-GB" sz="18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cs typeface="Times New Roman" pitchFamily="18" charset="0"/>
                        </a:rPr>
                        <a:t>Warming / land use</a:t>
                      </a:r>
                      <a:endParaRPr kumimoji="0" lang="en-GB" sz="1800" b="0" i="0" u="none" strike="noStrike" cap="none" normalizeH="0" baseline="0" smtClean="0">
                        <a:ln>
                          <a:noFill/>
                        </a:ln>
                        <a:solidFill>
                          <a:schemeClr val="tx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latin typeface="Arial" charset="0"/>
                          <a:cs typeface="Times New Roman" pitchFamily="18" charset="0"/>
                        </a:rPr>
                        <a:t>X</a:t>
                      </a: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effectLst/>
                        <a:latin typeface="Arial"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3591" name="Text Box 103"/>
          <p:cNvSpPr txBox="1">
            <a:spLocks noChangeArrowheads="1"/>
          </p:cNvSpPr>
          <p:nvPr/>
        </p:nvSpPr>
        <p:spPr bwMode="auto">
          <a:xfrm rot="-2486629">
            <a:off x="0" y="1943100"/>
            <a:ext cx="1460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000"/>
              <a:t>Extremes</a:t>
            </a:r>
          </a:p>
        </p:txBody>
      </p:sp>
      <p:sp>
        <p:nvSpPr>
          <p:cNvPr id="63592" name="Text Box 104"/>
          <p:cNvSpPr txBox="1">
            <a:spLocks noChangeArrowheads="1"/>
          </p:cNvSpPr>
          <p:nvPr/>
        </p:nvSpPr>
        <p:spPr bwMode="auto">
          <a:xfrm rot="-2486629">
            <a:off x="0" y="3070225"/>
            <a:ext cx="1460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000"/>
              <a:t>Trends</a:t>
            </a:r>
          </a:p>
        </p:txBody>
      </p:sp>
      <p:sp>
        <p:nvSpPr>
          <p:cNvPr id="63593" name="Text Box 105"/>
          <p:cNvSpPr txBox="1">
            <a:spLocks noChangeArrowheads="1"/>
          </p:cNvSpPr>
          <p:nvPr/>
        </p:nvSpPr>
        <p:spPr bwMode="auto">
          <a:xfrm rot="-2486629">
            <a:off x="0" y="4089400"/>
            <a:ext cx="1460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000"/>
              <a:t>Controls</a:t>
            </a:r>
          </a:p>
        </p:txBody>
      </p:sp>
      <p:sp>
        <p:nvSpPr>
          <p:cNvPr id="63594" name="Text Box 106"/>
          <p:cNvSpPr txBox="1">
            <a:spLocks noChangeArrowheads="1"/>
          </p:cNvSpPr>
          <p:nvPr/>
        </p:nvSpPr>
        <p:spPr bwMode="auto">
          <a:xfrm rot="-2486629">
            <a:off x="-1588" y="5230813"/>
            <a:ext cx="1460501"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000"/>
              <a:t>Combin.</a:t>
            </a:r>
          </a:p>
        </p:txBody>
      </p:sp>
      <p:sp>
        <p:nvSpPr>
          <p:cNvPr id="63595" name="Line 107"/>
          <p:cNvSpPr>
            <a:spLocks noChangeShapeType="1"/>
          </p:cNvSpPr>
          <p:nvPr/>
        </p:nvSpPr>
        <p:spPr bwMode="auto">
          <a:xfrm>
            <a:off x="1181100" y="1595438"/>
            <a:ext cx="0" cy="1100137"/>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596" name="Line 108"/>
          <p:cNvSpPr>
            <a:spLocks noChangeShapeType="1"/>
          </p:cNvSpPr>
          <p:nvPr/>
        </p:nvSpPr>
        <p:spPr bwMode="auto">
          <a:xfrm>
            <a:off x="1177925" y="2697163"/>
            <a:ext cx="0" cy="1100137"/>
          </a:xfrm>
          <a:prstGeom prst="line">
            <a:avLst/>
          </a:prstGeom>
          <a:noFill/>
          <a:ln w="635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597" name="Line 109"/>
          <p:cNvSpPr>
            <a:spLocks noChangeShapeType="1"/>
          </p:cNvSpPr>
          <p:nvPr/>
        </p:nvSpPr>
        <p:spPr bwMode="auto">
          <a:xfrm>
            <a:off x="1179513" y="3798888"/>
            <a:ext cx="0" cy="1100137"/>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598" name="Line 110"/>
          <p:cNvSpPr>
            <a:spLocks noChangeShapeType="1"/>
          </p:cNvSpPr>
          <p:nvPr/>
        </p:nvSpPr>
        <p:spPr bwMode="auto">
          <a:xfrm>
            <a:off x="1181100" y="4906963"/>
            <a:ext cx="0" cy="1100137"/>
          </a:xfrm>
          <a:prstGeom prst="line">
            <a:avLst/>
          </a:prstGeom>
          <a:noFill/>
          <a:ln w="635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599" name="Text Box 111"/>
          <p:cNvSpPr txBox="1">
            <a:spLocks noChangeArrowheads="1"/>
          </p:cNvSpPr>
          <p:nvPr/>
        </p:nvSpPr>
        <p:spPr bwMode="auto">
          <a:xfrm>
            <a:off x="0" y="6203950"/>
            <a:ext cx="9144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GB" sz="1400"/>
              <a:t>Jentsch, A., Beierkuhnlein C (2010) </a:t>
            </a:r>
            <a:r>
              <a:rPr lang="de-DE" sz="1400"/>
              <a:t>Simulating the future </a:t>
            </a:r>
            <a:r>
              <a:rPr lang="en-GB" sz="1400"/>
              <a:t>responses of ecosystems, key species and European provenances to expected climatic trends and events</a:t>
            </a:r>
            <a:r>
              <a:rPr lang="de-DE" sz="1400"/>
              <a:t>. Nova Acta Leopoldina NF 112 (384): 89-98 </a:t>
            </a:r>
          </a:p>
        </p:txBody>
      </p:sp>
      <p:grpSp>
        <p:nvGrpSpPr>
          <p:cNvPr id="63600" name="Group 112"/>
          <p:cNvGrpSpPr>
            <a:grpSpLocks/>
          </p:cNvGrpSpPr>
          <p:nvPr/>
        </p:nvGrpSpPr>
        <p:grpSpPr bwMode="auto">
          <a:xfrm>
            <a:off x="2346325" y="0"/>
            <a:ext cx="5240338" cy="803275"/>
            <a:chOff x="1478" y="0"/>
            <a:chExt cx="3301" cy="506"/>
          </a:xfrm>
        </p:grpSpPr>
        <p:pic>
          <p:nvPicPr>
            <p:cNvPr id="63608" name="Picture 113" descr="Simulating the Change"/>
            <p:cNvPicPr>
              <a:picLocks noChangeAspect="1" noChangeArrowheads="1"/>
            </p:cNvPicPr>
            <p:nvPr/>
          </p:nvPicPr>
          <p:blipFill>
            <a:blip r:embed="rId2">
              <a:extLst>
                <a:ext uri="{28A0092B-C50C-407E-A947-70E740481C1C}">
                  <a14:useLocalDpi xmlns:a14="http://schemas.microsoft.com/office/drawing/2010/main" val="0"/>
                </a:ext>
              </a:extLst>
            </a:blip>
            <a:srcRect t="12402" b="26099"/>
            <a:stretch>
              <a:fillRect/>
            </a:stretch>
          </p:blipFill>
          <p:spPr bwMode="auto">
            <a:xfrm>
              <a:off x="1478" y="0"/>
              <a:ext cx="1232"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09" name="Rectangle 114"/>
            <p:cNvSpPr>
              <a:spLocks noChangeArrowheads="1"/>
            </p:cNvSpPr>
            <p:nvPr/>
          </p:nvSpPr>
          <p:spPr bwMode="auto">
            <a:xfrm>
              <a:off x="2398" y="104"/>
              <a:ext cx="2381"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642938">
                <a:lnSpc>
                  <a:spcPct val="99000"/>
                </a:lnSpc>
                <a:tabLst>
                  <a:tab pos="0" algn="l"/>
                  <a:tab pos="642938" algn="l"/>
                  <a:tab pos="1285875" algn="l"/>
                  <a:tab pos="1928813" algn="l"/>
                  <a:tab pos="2571750" algn="l"/>
                  <a:tab pos="3214688" algn="l"/>
                  <a:tab pos="3857625" algn="l"/>
                  <a:tab pos="6464300" algn="l"/>
                </a:tabLst>
              </a:pPr>
              <a:r>
                <a:rPr lang="en-US" sz="4000" i="1" dirty="0">
                  <a:latin typeface="Trebuchet MS" pitchFamily="34" charset="0"/>
                  <a:sym typeface="Lucida Sans" pitchFamily="34" charset="0"/>
                </a:rPr>
                <a:t>- </a:t>
              </a:r>
              <a:r>
                <a:rPr lang="en-US" sz="3600" i="1" dirty="0">
                  <a:latin typeface="Trebuchet MS" pitchFamily="34" charset="0"/>
                  <a:cs typeface="Times New Roman" pitchFamily="18" charset="0"/>
                  <a:sym typeface="Lucida Sans" pitchFamily="34" charset="0"/>
                </a:rPr>
                <a:t>Experiments</a:t>
              </a:r>
            </a:p>
          </p:txBody>
        </p:sp>
      </p:grpSp>
      <p:pic>
        <p:nvPicPr>
          <p:cNvPr id="23"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6458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7171" name="Group 8"/>
          <p:cNvGrpSpPr>
            <a:grpSpLocks/>
          </p:cNvGrpSpPr>
          <p:nvPr/>
        </p:nvGrpSpPr>
        <p:grpSpPr bwMode="auto">
          <a:xfrm>
            <a:off x="3294063" y="1158875"/>
            <a:ext cx="2484437" cy="2014538"/>
            <a:chOff x="1610" y="572"/>
            <a:chExt cx="1565" cy="1269"/>
          </a:xfrm>
        </p:grpSpPr>
        <p:pic>
          <p:nvPicPr>
            <p:cNvPr id="7191" name="Picture 9" descr="Wiesenrispe Norwegen"/>
            <p:cNvPicPr>
              <a:picLocks noChangeAspect="1" noChangeArrowheads="1"/>
            </p:cNvPicPr>
            <p:nvPr/>
          </p:nvPicPr>
          <p:blipFill>
            <a:blip r:embed="rId3">
              <a:extLst>
                <a:ext uri="{28A0092B-C50C-407E-A947-70E740481C1C}">
                  <a14:useLocalDpi xmlns:a14="http://schemas.microsoft.com/office/drawing/2010/main" val="0"/>
                </a:ext>
              </a:extLst>
            </a:blip>
            <a:srcRect t="13615"/>
            <a:stretch>
              <a:fillRect/>
            </a:stretch>
          </p:blipFill>
          <p:spPr bwMode="auto">
            <a:xfrm>
              <a:off x="1610" y="572"/>
              <a:ext cx="1565" cy="1269"/>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92" name="Text Box 10"/>
            <p:cNvSpPr txBox="1">
              <a:spLocks noChangeArrowheads="1"/>
            </p:cNvSpPr>
            <p:nvPr/>
          </p:nvSpPr>
          <p:spPr bwMode="auto">
            <a:xfrm>
              <a:off x="1610" y="572"/>
              <a:ext cx="9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rPr>
                <a:t>Norway</a:t>
              </a:r>
            </a:p>
          </p:txBody>
        </p:sp>
      </p:grpSp>
      <p:grpSp>
        <p:nvGrpSpPr>
          <p:cNvPr id="7172" name="Group 11"/>
          <p:cNvGrpSpPr>
            <a:grpSpLocks/>
          </p:cNvGrpSpPr>
          <p:nvPr/>
        </p:nvGrpSpPr>
        <p:grpSpPr bwMode="auto">
          <a:xfrm>
            <a:off x="450850" y="1158875"/>
            <a:ext cx="2447925" cy="2016125"/>
            <a:chOff x="612" y="2840"/>
            <a:chExt cx="1542" cy="1270"/>
          </a:xfrm>
        </p:grpSpPr>
        <p:pic>
          <p:nvPicPr>
            <p:cNvPr id="7189" name="Picture 12" descr="DSCN7705"/>
            <p:cNvPicPr>
              <a:picLocks noChangeAspect="1" noChangeArrowheads="1"/>
            </p:cNvPicPr>
            <p:nvPr/>
          </p:nvPicPr>
          <p:blipFill>
            <a:blip r:embed="rId4">
              <a:extLst>
                <a:ext uri="{28A0092B-C50C-407E-A947-70E740481C1C}">
                  <a14:useLocalDpi xmlns:a14="http://schemas.microsoft.com/office/drawing/2010/main" val="0"/>
                </a:ext>
              </a:extLst>
            </a:blip>
            <a:srcRect l="22168" t="20096" r="17317" b="13474"/>
            <a:stretch>
              <a:fillRect/>
            </a:stretch>
          </p:blipFill>
          <p:spPr bwMode="auto">
            <a:xfrm>
              <a:off x="612" y="2840"/>
              <a:ext cx="1542" cy="1270"/>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7190" name="Text Box 13"/>
            <p:cNvSpPr txBox="1">
              <a:spLocks noChangeArrowheads="1"/>
            </p:cNvSpPr>
            <p:nvPr/>
          </p:nvSpPr>
          <p:spPr bwMode="auto">
            <a:xfrm>
              <a:off x="612" y="2840"/>
              <a:ext cx="77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rPr>
                <a:t>England</a:t>
              </a:r>
            </a:p>
          </p:txBody>
        </p:sp>
      </p:grpSp>
      <p:grpSp>
        <p:nvGrpSpPr>
          <p:cNvPr id="7173" name="Group 14"/>
          <p:cNvGrpSpPr>
            <a:grpSpLocks/>
          </p:cNvGrpSpPr>
          <p:nvPr/>
        </p:nvGrpSpPr>
        <p:grpSpPr bwMode="auto">
          <a:xfrm>
            <a:off x="6129338" y="1169988"/>
            <a:ext cx="2447925" cy="2016125"/>
            <a:chOff x="3424" y="119"/>
            <a:chExt cx="1542" cy="1270"/>
          </a:xfrm>
        </p:grpSpPr>
        <p:pic>
          <p:nvPicPr>
            <p:cNvPr id="7187" name="Picture 15" descr="Wiesenrispe Schweiz"/>
            <p:cNvPicPr>
              <a:picLocks noChangeAspect="1" noChangeArrowheads="1"/>
            </p:cNvPicPr>
            <p:nvPr/>
          </p:nvPicPr>
          <p:blipFill>
            <a:blip r:embed="rId5">
              <a:extLst>
                <a:ext uri="{28A0092B-C50C-407E-A947-70E740481C1C}">
                  <a14:useLocalDpi xmlns:a14="http://schemas.microsoft.com/office/drawing/2010/main" val="0"/>
                </a:ext>
              </a:extLst>
            </a:blip>
            <a:srcRect t="6618"/>
            <a:stretch>
              <a:fillRect/>
            </a:stretch>
          </p:blipFill>
          <p:spPr bwMode="auto">
            <a:xfrm>
              <a:off x="3424" y="119"/>
              <a:ext cx="1542" cy="127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88" name="Text Box 16"/>
            <p:cNvSpPr txBox="1">
              <a:spLocks noChangeArrowheads="1"/>
            </p:cNvSpPr>
            <p:nvPr/>
          </p:nvSpPr>
          <p:spPr bwMode="auto">
            <a:xfrm>
              <a:off x="3424" y="119"/>
              <a:ext cx="77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rPr>
                <a:t>Switzer-land</a:t>
              </a:r>
            </a:p>
          </p:txBody>
        </p:sp>
      </p:grpSp>
      <p:grpSp>
        <p:nvGrpSpPr>
          <p:cNvPr id="7174" name="Group 17"/>
          <p:cNvGrpSpPr>
            <a:grpSpLocks/>
          </p:cNvGrpSpPr>
          <p:nvPr/>
        </p:nvGrpSpPr>
        <p:grpSpPr bwMode="auto">
          <a:xfrm>
            <a:off x="450850" y="3454400"/>
            <a:ext cx="2447925" cy="1998663"/>
            <a:chOff x="2109" y="1253"/>
            <a:chExt cx="1542" cy="1259"/>
          </a:xfrm>
        </p:grpSpPr>
        <p:pic>
          <p:nvPicPr>
            <p:cNvPr id="7185" name="Picture 18" descr="Wiesenrispe Polen"/>
            <p:cNvPicPr>
              <a:picLocks noChangeAspect="1" noChangeArrowheads="1"/>
            </p:cNvPicPr>
            <p:nvPr/>
          </p:nvPicPr>
          <p:blipFill>
            <a:blip r:embed="rId6">
              <a:extLst>
                <a:ext uri="{28A0092B-C50C-407E-A947-70E740481C1C}">
                  <a14:useLocalDpi xmlns:a14="http://schemas.microsoft.com/office/drawing/2010/main" val="0"/>
                </a:ext>
              </a:extLst>
            </a:blip>
            <a:srcRect t="12811"/>
            <a:stretch>
              <a:fillRect/>
            </a:stretch>
          </p:blipFill>
          <p:spPr bwMode="auto">
            <a:xfrm>
              <a:off x="2109" y="1253"/>
              <a:ext cx="1542" cy="1259"/>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86" name="Text Box 19"/>
            <p:cNvSpPr txBox="1">
              <a:spLocks noChangeArrowheads="1"/>
            </p:cNvSpPr>
            <p:nvPr/>
          </p:nvSpPr>
          <p:spPr bwMode="auto">
            <a:xfrm>
              <a:off x="2109" y="1253"/>
              <a:ext cx="77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rPr>
                <a:t>Poland</a:t>
              </a:r>
            </a:p>
          </p:txBody>
        </p:sp>
      </p:grpSp>
      <p:grpSp>
        <p:nvGrpSpPr>
          <p:cNvPr id="7175" name="Group 20"/>
          <p:cNvGrpSpPr>
            <a:grpSpLocks/>
          </p:cNvGrpSpPr>
          <p:nvPr/>
        </p:nvGrpSpPr>
        <p:grpSpPr bwMode="auto">
          <a:xfrm>
            <a:off x="6129338" y="3436938"/>
            <a:ext cx="2447925" cy="2055812"/>
            <a:chOff x="4105" y="1512"/>
            <a:chExt cx="1542" cy="1295"/>
          </a:xfrm>
        </p:grpSpPr>
        <p:pic>
          <p:nvPicPr>
            <p:cNvPr id="7183" name="Picture 21" descr="Wiesenrispe Slowakei"/>
            <p:cNvPicPr>
              <a:picLocks noChangeAspect="1" noChangeArrowheads="1"/>
            </p:cNvPicPr>
            <p:nvPr/>
          </p:nvPicPr>
          <p:blipFill>
            <a:blip r:embed="rId7">
              <a:extLst>
                <a:ext uri="{28A0092B-C50C-407E-A947-70E740481C1C}">
                  <a14:useLocalDpi xmlns:a14="http://schemas.microsoft.com/office/drawing/2010/main" val="0"/>
                </a:ext>
              </a:extLst>
            </a:blip>
            <a:srcRect t="9882"/>
            <a:stretch>
              <a:fillRect/>
            </a:stretch>
          </p:blipFill>
          <p:spPr bwMode="auto">
            <a:xfrm>
              <a:off x="4105" y="1512"/>
              <a:ext cx="1542" cy="129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84" name="Text Box 22"/>
            <p:cNvSpPr txBox="1">
              <a:spLocks noChangeArrowheads="1"/>
            </p:cNvSpPr>
            <p:nvPr/>
          </p:nvSpPr>
          <p:spPr bwMode="auto">
            <a:xfrm>
              <a:off x="4105" y="1525"/>
              <a:ext cx="77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rPr>
                <a:t>Slovakia</a:t>
              </a:r>
            </a:p>
          </p:txBody>
        </p:sp>
      </p:grpSp>
      <p:grpSp>
        <p:nvGrpSpPr>
          <p:cNvPr id="7176" name="Group 23"/>
          <p:cNvGrpSpPr>
            <a:grpSpLocks/>
          </p:cNvGrpSpPr>
          <p:nvPr/>
        </p:nvGrpSpPr>
        <p:grpSpPr bwMode="auto">
          <a:xfrm>
            <a:off x="3282950" y="3451225"/>
            <a:ext cx="2459038" cy="2039938"/>
            <a:chOff x="2653" y="2568"/>
            <a:chExt cx="1549" cy="1285"/>
          </a:xfrm>
        </p:grpSpPr>
        <p:pic>
          <p:nvPicPr>
            <p:cNvPr id="7181" name="Picture 24" descr="Wiesenrispe Ungar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3" y="2568"/>
              <a:ext cx="1549" cy="128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82" name="Text Box 25"/>
            <p:cNvSpPr txBox="1">
              <a:spLocks noChangeArrowheads="1"/>
            </p:cNvSpPr>
            <p:nvPr/>
          </p:nvSpPr>
          <p:spPr bwMode="auto">
            <a:xfrm>
              <a:off x="2653" y="2568"/>
              <a:ext cx="77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a:solidFill>
                    <a:schemeClr val="bg1"/>
                  </a:solidFill>
                </a:rPr>
                <a:t>Hungary</a:t>
              </a:r>
            </a:p>
          </p:txBody>
        </p:sp>
      </p:grpSp>
      <p:sp>
        <p:nvSpPr>
          <p:cNvPr id="7177" name="Line 26"/>
          <p:cNvSpPr>
            <a:spLocks noChangeShapeType="1"/>
          </p:cNvSpPr>
          <p:nvPr/>
        </p:nvSpPr>
        <p:spPr bwMode="auto">
          <a:xfrm>
            <a:off x="0" y="9017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8" name="Text Box 27"/>
          <p:cNvSpPr txBox="1">
            <a:spLocks noChangeArrowheads="1"/>
          </p:cNvSpPr>
          <p:nvPr/>
        </p:nvSpPr>
        <p:spPr bwMode="auto">
          <a:xfrm>
            <a:off x="450850" y="5738813"/>
            <a:ext cx="82708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sz="2000">
                <a:latin typeface="Calibri" pitchFamily="34" charset="0"/>
              </a:rPr>
              <a:t>Common garden experiment with geographic provenances of </a:t>
            </a:r>
            <a:r>
              <a:rPr lang="de-DE" sz="2000" i="1">
                <a:latin typeface="Calibri" pitchFamily="34" charset="0"/>
              </a:rPr>
              <a:t>Poa pratensis </a:t>
            </a:r>
            <a:r>
              <a:rPr lang="de-DE" sz="2000">
                <a:latin typeface="Calibri" pitchFamily="34" charset="0"/>
              </a:rPr>
              <a:t>L., the most widespread and most commonly sown European grass species.</a:t>
            </a:r>
          </a:p>
        </p:txBody>
      </p:sp>
      <p:pic>
        <p:nvPicPr>
          <p:cNvPr id="25" name="Picture 5" descr="logo-mit-schrift---transp"/>
          <p:cNvPicPr>
            <a:picLocks noChangeAspect="1" noChangeArrowheads="1"/>
          </p:cNvPicPr>
          <p:nvPr/>
        </p:nvPicPr>
        <p:blipFill rotWithShape="1">
          <a:blip r:embed="rId9">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3"/>
          <p:cNvSpPr txBox="1">
            <a:spLocks noChangeArrowheads="1"/>
          </p:cNvSpPr>
          <p:nvPr/>
        </p:nvSpPr>
        <p:spPr bwMode="auto">
          <a:xfrm>
            <a:off x="856456"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a:latin typeface="Trebuchet MS" pitchFamily="34" charset="0"/>
                <a:cs typeface="Times New Roman" pitchFamily="18" charset="0"/>
              </a:rPr>
              <a:t>Variability</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within</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Species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31661011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descr="biomasse1_illust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971550"/>
            <a:ext cx="91440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2249" name="Text Box 6"/>
          <p:cNvSpPr txBox="1">
            <a:spLocks noChangeArrowheads="1"/>
          </p:cNvSpPr>
          <p:nvPr/>
        </p:nvSpPr>
        <p:spPr bwMode="auto">
          <a:xfrm>
            <a:off x="1482725" y="3173413"/>
            <a:ext cx="6176963" cy="812800"/>
          </a:xfrm>
          <a:prstGeom prst="rect">
            <a:avLst/>
          </a:prstGeom>
          <a:solidFill>
            <a:schemeClr val="bg1"/>
          </a:solidFill>
          <a:ln w="50800">
            <a:solidFill>
              <a:srgbClr val="339966"/>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2200">
                <a:latin typeface="Trebuchet MS" pitchFamily="34" charset="0"/>
              </a:rPr>
              <a:t>Drought is most important for </a:t>
            </a:r>
            <a:r>
              <a:rPr lang="de-DE" sz="2200" b="1">
                <a:latin typeface="Trebuchet MS" pitchFamily="34" charset="0"/>
              </a:rPr>
              <a:t>Biomass</a:t>
            </a:r>
            <a:r>
              <a:rPr lang="de-DE" sz="2200">
                <a:latin typeface="Trebuchet MS" pitchFamily="34" charset="0"/>
              </a:rPr>
              <a:t>.</a:t>
            </a:r>
            <a:br>
              <a:rPr lang="de-DE" sz="2200">
                <a:latin typeface="Trebuchet MS" pitchFamily="34" charset="0"/>
              </a:rPr>
            </a:br>
            <a:r>
              <a:rPr lang="de-DE" sz="2200">
                <a:latin typeface="Trebuchet MS" pitchFamily="34" charset="0"/>
              </a:rPr>
              <a:t>Within-species variation differs strongly.</a:t>
            </a:r>
          </a:p>
        </p:txBody>
      </p:sp>
      <p:sp>
        <p:nvSpPr>
          <p:cNvPr id="67589" name="Line 10"/>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7591" name="Picture 125" descr="Simulating the Change"/>
          <p:cNvPicPr>
            <a:picLocks noChangeAspect="1" noChangeArrowheads="1"/>
          </p:cNvPicPr>
          <p:nvPr/>
        </p:nvPicPr>
        <p:blipFill>
          <a:blip r:embed="rId4">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126"/>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a:t>3</a:t>
            </a:r>
          </a:p>
        </p:txBody>
      </p:sp>
      <p:sp>
        <p:nvSpPr>
          <p:cNvPr id="67594" name="Rectangle 15"/>
          <p:cNvSpPr>
            <a:spLocks noChangeArrowheads="1"/>
          </p:cNvSpPr>
          <p:nvPr/>
        </p:nvSpPr>
        <p:spPr bwMode="auto">
          <a:xfrm>
            <a:off x="142875" y="6309320"/>
            <a:ext cx="88582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de-DE" sz="1400" dirty="0"/>
              <a:t>Beierkuhnlein, C., </a:t>
            </a:r>
            <a:r>
              <a:rPr lang="de-DE" sz="1400" dirty="0" err="1"/>
              <a:t>Kreyling</a:t>
            </a:r>
            <a:r>
              <a:rPr lang="de-DE" sz="1400" dirty="0"/>
              <a:t>, J., Thiel, D., Jentsch, A. (2010) </a:t>
            </a:r>
            <a:r>
              <a:rPr lang="de-DE" sz="1400" dirty="0" err="1"/>
              <a:t>Species-specific</a:t>
            </a:r>
            <a:r>
              <a:rPr lang="de-DE" sz="1400" dirty="0"/>
              <a:t> </a:t>
            </a:r>
            <a:r>
              <a:rPr lang="de-DE" sz="1400" dirty="0" err="1"/>
              <a:t>and</a:t>
            </a:r>
            <a:r>
              <a:rPr lang="de-DE" sz="1400" dirty="0"/>
              <a:t> </a:t>
            </a:r>
            <a:r>
              <a:rPr lang="de-DE" sz="1400" dirty="0" err="1"/>
              <a:t>provenance-specific</a:t>
            </a:r>
            <a:r>
              <a:rPr lang="de-DE" sz="1400" dirty="0"/>
              <a:t> </a:t>
            </a:r>
            <a:r>
              <a:rPr lang="de-DE" sz="1400" dirty="0" err="1"/>
              <a:t>responses</a:t>
            </a:r>
            <a:r>
              <a:rPr lang="de-DE" sz="1400" dirty="0"/>
              <a:t> </a:t>
            </a:r>
            <a:r>
              <a:rPr lang="de-DE" sz="1400" dirty="0" err="1"/>
              <a:t>of</a:t>
            </a:r>
            <a:r>
              <a:rPr lang="de-DE" sz="1400" dirty="0"/>
              <a:t> </a:t>
            </a:r>
            <a:r>
              <a:rPr lang="de-DE" sz="1400" dirty="0" err="1"/>
              <a:t>key</a:t>
            </a:r>
            <a:r>
              <a:rPr lang="de-DE" sz="1400" dirty="0"/>
              <a:t> </a:t>
            </a:r>
            <a:r>
              <a:rPr lang="de-DE" sz="1400" dirty="0" err="1"/>
              <a:t>grass</a:t>
            </a:r>
            <a:r>
              <a:rPr lang="de-DE" sz="1400" dirty="0"/>
              <a:t> </a:t>
            </a:r>
            <a:r>
              <a:rPr lang="de-DE" sz="1400" dirty="0" err="1"/>
              <a:t>species</a:t>
            </a:r>
            <a:r>
              <a:rPr lang="de-DE" sz="1400" dirty="0"/>
              <a:t> </a:t>
            </a:r>
            <a:r>
              <a:rPr lang="de-DE" sz="1400" dirty="0" err="1"/>
              <a:t>to</a:t>
            </a:r>
            <a:r>
              <a:rPr lang="de-DE" sz="1400" dirty="0"/>
              <a:t> extreme </a:t>
            </a:r>
            <a:r>
              <a:rPr lang="de-DE" sz="1400" dirty="0" err="1"/>
              <a:t>climatic</a:t>
            </a:r>
            <a:r>
              <a:rPr lang="de-DE" sz="1400" dirty="0"/>
              <a:t> </a:t>
            </a:r>
            <a:r>
              <a:rPr lang="de-DE" sz="1400" dirty="0" err="1"/>
              <a:t>events</a:t>
            </a:r>
            <a:r>
              <a:rPr lang="de-DE" sz="1400" dirty="0"/>
              <a:t>. </a:t>
            </a:r>
            <a:r>
              <a:rPr lang="de-DE" sz="1400" b="1" dirty="0"/>
              <a:t>Journal </a:t>
            </a:r>
            <a:r>
              <a:rPr lang="de-DE" sz="1400" b="1" dirty="0" err="1"/>
              <a:t>of</a:t>
            </a:r>
            <a:r>
              <a:rPr lang="de-DE" sz="1400" b="1" dirty="0"/>
              <a:t> </a:t>
            </a:r>
            <a:r>
              <a:rPr lang="de-DE" sz="1400" b="1" dirty="0" smtClean="0"/>
              <a:t>Ecology 99</a:t>
            </a:r>
            <a:r>
              <a:rPr lang="de-DE" sz="1400" dirty="0" smtClean="0"/>
              <a:t>, </a:t>
            </a:r>
            <a:r>
              <a:rPr lang="de-DE" sz="1400" dirty="0"/>
              <a:t>703-713.</a:t>
            </a:r>
          </a:p>
        </p:txBody>
      </p:sp>
      <p:pic>
        <p:nvPicPr>
          <p:cNvPr id="11" name="Picture 5" descr="logo-mit-schrift---transp"/>
          <p:cNvPicPr>
            <a:picLocks noChangeAspect="1" noChangeArrowheads="1"/>
          </p:cNvPicPr>
          <p:nvPr/>
        </p:nvPicPr>
        <p:blipFill rotWithShape="1">
          <a:blip r:embed="rId5">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56456"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a:latin typeface="Trebuchet MS" pitchFamily="34" charset="0"/>
                <a:cs typeface="Times New Roman" pitchFamily="18" charset="0"/>
              </a:rPr>
              <a:t>Variability</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within</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Species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424300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1162249"/>
                                        </p:tgtEl>
                                        <p:attrNameLst>
                                          <p:attrName>style.visibility</p:attrName>
                                        </p:attrNameLst>
                                      </p:cBhvr>
                                      <p:to>
                                        <p:strVal val="visible"/>
                                      </p:to>
                                    </p:set>
                                    <p:animEffect transition="in" filter="fade">
                                      <p:cBhvr>
                                        <p:cTn id="7" dur="1000"/>
                                        <p:tgtEl>
                                          <p:spTgt spid="1162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2"/>
          <p:cNvSpPr txBox="1">
            <a:spLocks noChangeArrowheads="1"/>
          </p:cNvSpPr>
          <p:nvPr/>
        </p:nvSpPr>
        <p:spPr bwMode="auto">
          <a:xfrm>
            <a:off x="900113" y="1360488"/>
            <a:ext cx="7343775"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Clr>
                <a:srgbClr val="009933"/>
              </a:buClr>
              <a:buFont typeface="Wingdings" pitchFamily="2" charset="2"/>
              <a:buNone/>
            </a:pPr>
            <a:r>
              <a:rPr lang="en-US" sz="2400">
                <a:latin typeface="Trebuchet MS" pitchFamily="34" charset="0"/>
              </a:rPr>
              <a:t>Regional pools of phenotypes are assumed to be best </a:t>
            </a:r>
            <a:r>
              <a:rPr lang="en-US" sz="2400" b="1">
                <a:latin typeface="Trebuchet MS" pitchFamily="34" charset="0"/>
              </a:rPr>
              <a:t>adapted to a given (historic) environment</a:t>
            </a:r>
            <a:r>
              <a:rPr lang="en-US" sz="2400">
                <a:latin typeface="Trebuchet MS" pitchFamily="34" charset="0"/>
              </a:rPr>
              <a:t>.</a:t>
            </a:r>
          </a:p>
          <a:p>
            <a:pPr eaLnBrk="1" hangingPunct="1">
              <a:spcBef>
                <a:spcPct val="50000"/>
              </a:spcBef>
              <a:buClr>
                <a:srgbClr val="009933"/>
              </a:buClr>
              <a:buFont typeface="Wingdings" pitchFamily="2" charset="2"/>
              <a:buNone/>
            </a:pPr>
            <a:r>
              <a:rPr lang="en-US" sz="2400">
                <a:latin typeface="Trebuchet MS" pitchFamily="34" charset="0"/>
              </a:rPr>
              <a:t>However, they represent only a </a:t>
            </a:r>
            <a:r>
              <a:rPr lang="en-US" sz="2400" b="1">
                <a:latin typeface="Trebuchet MS" pitchFamily="34" charset="0"/>
              </a:rPr>
              <a:t>part of a species’ ecological range</a:t>
            </a:r>
            <a:r>
              <a:rPr lang="en-US" sz="2400">
                <a:latin typeface="Trebuchet MS" pitchFamily="34" charset="0"/>
              </a:rPr>
              <a:t>.</a:t>
            </a:r>
          </a:p>
          <a:p>
            <a:pPr eaLnBrk="1" hangingPunct="1">
              <a:spcBef>
                <a:spcPct val="50000"/>
              </a:spcBef>
              <a:buClr>
                <a:srgbClr val="009933"/>
              </a:buClr>
              <a:buFont typeface="Wingdings" pitchFamily="2" charset="2"/>
              <a:buNone/>
            </a:pPr>
            <a:r>
              <a:rPr lang="en-US" sz="2400" b="1">
                <a:latin typeface="Trebuchet MS" pitchFamily="34" charset="0"/>
              </a:rPr>
              <a:t>Genetic pool of local populations is limited</a:t>
            </a:r>
            <a:r>
              <a:rPr lang="en-US" sz="2400">
                <a:latin typeface="Trebuchet MS" pitchFamily="34" charset="0"/>
              </a:rPr>
              <a:t> by dispersal history or filters.</a:t>
            </a:r>
          </a:p>
          <a:p>
            <a:pPr eaLnBrk="1" hangingPunct="1">
              <a:spcBef>
                <a:spcPct val="50000"/>
              </a:spcBef>
              <a:buClr>
                <a:srgbClr val="009933"/>
              </a:buClr>
              <a:buFont typeface="Wingdings" pitchFamily="2" charset="2"/>
              <a:buNone/>
            </a:pPr>
            <a:r>
              <a:rPr lang="en-US" sz="2400">
                <a:latin typeface="Trebuchet MS" pitchFamily="34" charset="0"/>
              </a:rPr>
              <a:t>Species specific </a:t>
            </a:r>
            <a:r>
              <a:rPr lang="en-US" sz="2400" b="1">
                <a:latin typeface="Trebuchet MS" pitchFamily="34" charset="0"/>
              </a:rPr>
              <a:t>niches are occupied</a:t>
            </a:r>
            <a:r>
              <a:rPr lang="en-US" sz="2400">
                <a:latin typeface="Trebuchet MS" pitchFamily="34" charset="0"/>
              </a:rPr>
              <a:t>, which creates </a:t>
            </a:r>
            <a:r>
              <a:rPr lang="en-US" sz="2400" b="1">
                <a:latin typeface="Trebuchet MS" pitchFamily="34" charset="0"/>
              </a:rPr>
              <a:t>inertia for the immigration</a:t>
            </a:r>
            <a:r>
              <a:rPr lang="en-US" sz="2400">
                <a:latin typeface="Trebuchet MS" pitchFamily="34" charset="0"/>
              </a:rPr>
              <a:t> from members of other populations of the same species.</a:t>
            </a:r>
          </a:p>
        </p:txBody>
      </p:sp>
      <p:sp>
        <p:nvSpPr>
          <p:cNvPr id="98308" name="Rectangle 3"/>
          <p:cNvSpPr>
            <a:spLocks noChangeArrowheads="1"/>
          </p:cNvSpPr>
          <p:nvPr/>
        </p:nvSpPr>
        <p:spPr bwMode="auto">
          <a:xfrm>
            <a:off x="0" y="2209800"/>
            <a:ext cx="2589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8309"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8310" name="Text Box 13"/>
          <p:cNvSpPr txBox="1">
            <a:spLocks noChangeArrowheads="1"/>
          </p:cNvSpPr>
          <p:nvPr/>
        </p:nvSpPr>
        <p:spPr bwMode="auto">
          <a:xfrm>
            <a:off x="856456"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a:latin typeface="Trebuchet MS" pitchFamily="34" charset="0"/>
                <a:cs typeface="Times New Roman" pitchFamily="18" charset="0"/>
              </a:rPr>
              <a:t>Variability</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within</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Species</a:t>
            </a:r>
            <a:endParaRPr lang="de-DE" sz="3600" i="1" dirty="0">
              <a:latin typeface="Trebuchet MS" pitchFamily="34" charset="0"/>
              <a:cs typeface="Times New Roman" pitchFamily="18" charset="0"/>
            </a:endParaRPr>
          </a:p>
        </p:txBody>
      </p:sp>
      <p:pic>
        <p:nvPicPr>
          <p:cNvPr id="98311" name="Picture 34" descr="Simulating the Change"/>
          <p:cNvPicPr>
            <a:picLocks noChangeAspect="1" noChangeArrowheads="1"/>
          </p:cNvPicPr>
          <p:nvPr/>
        </p:nvPicPr>
        <p:blipFill>
          <a:blip r:embed="rId3">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35"/>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a:t>3</a:t>
            </a:r>
          </a:p>
        </p:txBody>
      </p:sp>
      <p:pic>
        <p:nvPicPr>
          <p:cNvPr id="10" name="Picture 5" descr="logo-mit-schrift---transp"/>
          <p:cNvPicPr>
            <a:picLocks noChangeAspect="1" noChangeArrowheads="1"/>
          </p:cNvPicPr>
          <p:nvPr/>
        </p:nvPicPr>
        <p:blipFill rotWithShape="1">
          <a:blip r:embed="rId4">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7668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5"/>
          <p:cNvSpPr txBox="1">
            <a:spLocks noChangeArrowheads="1"/>
          </p:cNvSpPr>
          <p:nvPr/>
        </p:nvSpPr>
        <p:spPr bwMode="auto">
          <a:xfrm>
            <a:off x="8610600" y="647700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rebuchet MS" pitchFamily="34" charset="0"/>
                <a:ea typeface="MS PGothic" pitchFamily="34" charset="-128"/>
              </a:defRPr>
            </a:lvl1pPr>
            <a:lvl2pPr marL="742950" indent="-285750">
              <a:defRPr sz="1400">
                <a:solidFill>
                  <a:schemeClr val="tx1"/>
                </a:solidFill>
                <a:latin typeface="Trebuchet MS" pitchFamily="34" charset="0"/>
                <a:ea typeface="MS PGothic" pitchFamily="34" charset="-128"/>
              </a:defRPr>
            </a:lvl2pPr>
            <a:lvl3pPr marL="1143000" indent="-228600">
              <a:defRPr sz="1400">
                <a:solidFill>
                  <a:schemeClr val="tx1"/>
                </a:solidFill>
                <a:latin typeface="Trebuchet MS" pitchFamily="34" charset="0"/>
                <a:ea typeface="MS PGothic" pitchFamily="34" charset="-128"/>
              </a:defRPr>
            </a:lvl3pPr>
            <a:lvl4pPr marL="1600200" indent="-228600">
              <a:defRPr sz="1400">
                <a:solidFill>
                  <a:schemeClr val="tx1"/>
                </a:solidFill>
                <a:latin typeface="Trebuchet MS" pitchFamily="34" charset="0"/>
                <a:ea typeface="MS PGothic" pitchFamily="34" charset="-128"/>
              </a:defRPr>
            </a:lvl4pPr>
            <a:lvl5pPr marL="2057400" indent="-228600">
              <a:defRPr sz="1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Trebuchet MS" pitchFamily="34" charset="0"/>
                <a:ea typeface="MS PGothic" pitchFamily="34" charset="-128"/>
              </a:defRPr>
            </a:lvl9pPr>
          </a:lstStyle>
          <a:p>
            <a:pPr>
              <a:spcBef>
                <a:spcPct val="50000"/>
              </a:spcBef>
            </a:pPr>
            <a:r>
              <a:rPr lang="de-DE" sz="1600" b="1">
                <a:solidFill>
                  <a:schemeClr val="bg1"/>
                </a:solidFill>
              </a:rPr>
              <a:t>5</a:t>
            </a:r>
          </a:p>
        </p:txBody>
      </p:sp>
      <p:pic>
        <p:nvPicPr>
          <p:cNvPr id="72706" name="Picture 2" descr="metafigure"/>
          <p:cNvPicPr>
            <a:picLocks noChangeAspect="1" noChangeArrowheads="1"/>
          </p:cNvPicPr>
          <p:nvPr/>
        </p:nvPicPr>
        <p:blipFill>
          <a:blip r:embed="rId2">
            <a:extLst>
              <a:ext uri="{28A0092B-C50C-407E-A947-70E740481C1C}">
                <a14:useLocalDpi xmlns:a14="http://schemas.microsoft.com/office/drawing/2010/main" val="0"/>
              </a:ext>
            </a:extLst>
          </a:blip>
          <a:srcRect b="59225"/>
          <a:stretch>
            <a:fillRect/>
          </a:stretch>
        </p:blipFill>
        <p:spPr bwMode="auto">
          <a:xfrm>
            <a:off x="0" y="960439"/>
            <a:ext cx="11523663" cy="534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19"/>
          <p:cNvSpPr txBox="1">
            <a:spLocks noChangeArrowheads="1"/>
          </p:cNvSpPr>
          <p:nvPr/>
        </p:nvSpPr>
        <p:spPr bwMode="auto">
          <a:xfrm>
            <a:off x="-58738" y="6300609"/>
            <a:ext cx="92027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rebuchet MS" pitchFamily="34" charset="0"/>
                <a:ea typeface="MS PGothic" pitchFamily="34" charset="-128"/>
              </a:defRPr>
            </a:lvl1pPr>
            <a:lvl2pPr marL="742950" indent="-285750">
              <a:defRPr sz="1400">
                <a:solidFill>
                  <a:schemeClr val="tx1"/>
                </a:solidFill>
                <a:latin typeface="Trebuchet MS" pitchFamily="34" charset="0"/>
                <a:ea typeface="MS PGothic" pitchFamily="34" charset="-128"/>
              </a:defRPr>
            </a:lvl2pPr>
            <a:lvl3pPr marL="1143000" indent="-228600">
              <a:defRPr sz="1400">
                <a:solidFill>
                  <a:schemeClr val="tx1"/>
                </a:solidFill>
                <a:latin typeface="Trebuchet MS" pitchFamily="34" charset="0"/>
                <a:ea typeface="MS PGothic" pitchFamily="34" charset="-128"/>
              </a:defRPr>
            </a:lvl3pPr>
            <a:lvl4pPr marL="1600200" indent="-228600">
              <a:defRPr sz="1400">
                <a:solidFill>
                  <a:schemeClr val="tx1"/>
                </a:solidFill>
                <a:latin typeface="Trebuchet MS" pitchFamily="34" charset="0"/>
                <a:ea typeface="MS PGothic" pitchFamily="34" charset="-128"/>
              </a:defRPr>
            </a:lvl4pPr>
            <a:lvl5pPr marL="2057400" indent="-228600">
              <a:defRPr sz="1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Trebuchet MS" pitchFamily="34" charset="0"/>
                <a:ea typeface="MS PGothic" pitchFamily="34" charset="-128"/>
              </a:defRPr>
            </a:lvl9pPr>
          </a:lstStyle>
          <a:p>
            <a:r>
              <a:rPr lang="de-DE" sz="1600" dirty="0"/>
              <a:t>Jentsch et al (2011) </a:t>
            </a:r>
            <a:r>
              <a:rPr lang="en-GB" sz="1600" dirty="0"/>
              <a:t>Climate extremes initiate ecosystem regulating functions while </a:t>
            </a:r>
            <a:r>
              <a:rPr lang="en-GB" sz="1600" dirty="0" smtClean="0"/>
              <a:t>maintaining productivity. </a:t>
            </a:r>
            <a:r>
              <a:rPr lang="en-GB" sz="1600" dirty="0"/>
              <a:t>Journal of </a:t>
            </a:r>
            <a:r>
              <a:rPr lang="en-GB" sz="1600" dirty="0" smtClean="0"/>
              <a:t>Ecology </a:t>
            </a:r>
            <a:r>
              <a:rPr lang="en-GB" sz="1600" b="1" dirty="0" smtClean="0"/>
              <a:t>99</a:t>
            </a:r>
            <a:r>
              <a:rPr lang="en-GB" sz="1600" dirty="0" smtClean="0"/>
              <a:t>, 689-702.</a:t>
            </a:r>
            <a:endParaRPr lang="en-US" sz="1600" dirty="0"/>
          </a:p>
        </p:txBody>
      </p:sp>
      <p:sp>
        <p:nvSpPr>
          <p:cNvPr id="9"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0"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Simulating the Change"/>
          <p:cNvPicPr>
            <a:picLocks noChangeAspect="1" noChangeArrowheads="1"/>
          </p:cNvPicPr>
          <p:nvPr/>
        </p:nvPicPr>
        <p:blipFill>
          <a:blip r:embed="rId4">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dirty="0"/>
              <a:t>1</a:t>
            </a:r>
          </a:p>
        </p:txBody>
      </p:sp>
      <p:sp>
        <p:nvSpPr>
          <p:cNvPr id="15"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Ecosystem</a:t>
            </a:r>
            <a:r>
              <a:rPr lang="de-DE" sz="3600" i="1" dirty="0" smtClean="0">
                <a:latin typeface="Trebuchet MS" pitchFamily="34" charset="0"/>
                <a:cs typeface="Times New Roman" pitchFamily="18" charset="0"/>
              </a:rPr>
              <a:t> </a:t>
            </a:r>
            <a:r>
              <a:rPr lang="de-DE" sz="3600" i="1" dirty="0" err="1" smtClean="0">
                <a:latin typeface="Trebuchet MS" pitchFamily="34" charset="0"/>
                <a:cs typeface="Times New Roman" pitchFamily="18" charset="0"/>
              </a:rPr>
              <a:t>Scale</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4155606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metafigure"/>
          <p:cNvPicPr>
            <a:picLocks noChangeAspect="1" noChangeArrowheads="1"/>
          </p:cNvPicPr>
          <p:nvPr/>
        </p:nvPicPr>
        <p:blipFill>
          <a:blip r:embed="rId2">
            <a:extLst>
              <a:ext uri="{28A0092B-C50C-407E-A947-70E740481C1C}">
                <a14:useLocalDpi xmlns:a14="http://schemas.microsoft.com/office/drawing/2010/main" val="0"/>
              </a:ext>
            </a:extLst>
          </a:blip>
          <a:srcRect t="75902"/>
          <a:stretch>
            <a:fillRect/>
          </a:stretch>
        </p:blipFill>
        <p:spPr bwMode="auto">
          <a:xfrm>
            <a:off x="0" y="1843088"/>
            <a:ext cx="914400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 Box 5"/>
          <p:cNvSpPr txBox="1">
            <a:spLocks noChangeArrowheads="1"/>
          </p:cNvSpPr>
          <p:nvPr/>
        </p:nvSpPr>
        <p:spPr bwMode="auto">
          <a:xfrm>
            <a:off x="8610600" y="647700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rebuchet MS" pitchFamily="34" charset="0"/>
                <a:ea typeface="MS PGothic" pitchFamily="34" charset="-128"/>
              </a:defRPr>
            </a:lvl1pPr>
            <a:lvl2pPr marL="742950" indent="-285750">
              <a:defRPr sz="1400">
                <a:solidFill>
                  <a:schemeClr val="tx1"/>
                </a:solidFill>
                <a:latin typeface="Trebuchet MS" pitchFamily="34" charset="0"/>
                <a:ea typeface="MS PGothic" pitchFamily="34" charset="-128"/>
              </a:defRPr>
            </a:lvl2pPr>
            <a:lvl3pPr marL="1143000" indent="-228600">
              <a:defRPr sz="1400">
                <a:solidFill>
                  <a:schemeClr val="tx1"/>
                </a:solidFill>
                <a:latin typeface="Trebuchet MS" pitchFamily="34" charset="0"/>
                <a:ea typeface="MS PGothic" pitchFamily="34" charset="-128"/>
              </a:defRPr>
            </a:lvl3pPr>
            <a:lvl4pPr marL="1600200" indent="-228600">
              <a:defRPr sz="1400">
                <a:solidFill>
                  <a:schemeClr val="tx1"/>
                </a:solidFill>
                <a:latin typeface="Trebuchet MS" pitchFamily="34" charset="0"/>
                <a:ea typeface="MS PGothic" pitchFamily="34" charset="-128"/>
              </a:defRPr>
            </a:lvl4pPr>
            <a:lvl5pPr marL="2057400" indent="-228600">
              <a:defRPr sz="1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Trebuchet MS" pitchFamily="34" charset="0"/>
                <a:ea typeface="MS PGothic" pitchFamily="34" charset="-128"/>
              </a:defRPr>
            </a:lvl9pPr>
          </a:lstStyle>
          <a:p>
            <a:pPr>
              <a:spcBef>
                <a:spcPct val="50000"/>
              </a:spcBef>
            </a:pPr>
            <a:r>
              <a:rPr lang="de-DE" sz="1600" b="1">
                <a:solidFill>
                  <a:schemeClr val="bg1"/>
                </a:solidFill>
              </a:rPr>
              <a:t>5</a:t>
            </a:r>
          </a:p>
        </p:txBody>
      </p:sp>
      <p:pic>
        <p:nvPicPr>
          <p:cNvPr id="74755" name="Picture 2" descr="metafigure"/>
          <p:cNvPicPr>
            <a:picLocks noChangeAspect="1" noChangeArrowheads="1"/>
          </p:cNvPicPr>
          <p:nvPr/>
        </p:nvPicPr>
        <p:blipFill>
          <a:blip r:embed="rId2">
            <a:extLst>
              <a:ext uri="{28A0092B-C50C-407E-A947-70E740481C1C}">
                <a14:useLocalDpi xmlns:a14="http://schemas.microsoft.com/office/drawing/2010/main" val="0"/>
              </a:ext>
            </a:extLst>
          </a:blip>
          <a:srcRect b="94556"/>
          <a:stretch>
            <a:fillRect/>
          </a:stretch>
        </p:blipFill>
        <p:spPr bwMode="auto">
          <a:xfrm>
            <a:off x="0" y="1301750"/>
            <a:ext cx="9144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0"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Ecosystem</a:t>
            </a:r>
            <a:r>
              <a:rPr lang="de-DE" sz="3600" i="1" dirty="0" smtClean="0">
                <a:latin typeface="Trebuchet MS" pitchFamily="34" charset="0"/>
                <a:cs typeface="Times New Roman" pitchFamily="18" charset="0"/>
              </a:rPr>
              <a:t> </a:t>
            </a:r>
            <a:r>
              <a:rPr lang="de-DE" sz="3600" i="1" dirty="0" err="1" smtClean="0">
                <a:latin typeface="Trebuchet MS" pitchFamily="34" charset="0"/>
                <a:cs typeface="Times New Roman" pitchFamily="18" charset="0"/>
              </a:rPr>
              <a:t>Scale</a:t>
            </a:r>
            <a:endParaRPr lang="de-DE" sz="3600" i="1" dirty="0">
              <a:latin typeface="Trebuchet MS" pitchFamily="34" charset="0"/>
              <a:cs typeface="Times New Roman" pitchFamily="18" charset="0"/>
            </a:endParaRPr>
          </a:p>
        </p:txBody>
      </p:sp>
      <p:pic>
        <p:nvPicPr>
          <p:cNvPr id="13" name="Picture 5" descr="Simulating the Change"/>
          <p:cNvPicPr>
            <a:picLocks noChangeAspect="1" noChangeArrowheads="1"/>
          </p:cNvPicPr>
          <p:nvPr/>
        </p:nvPicPr>
        <p:blipFill>
          <a:blip r:embed="rId4">
            <a:extLst>
              <a:ext uri="{28A0092B-C50C-407E-A947-70E740481C1C}">
                <a14:useLocalDpi xmlns:a14="http://schemas.microsoft.com/office/drawing/2010/main" val="0"/>
              </a:ext>
            </a:extLst>
          </a:blip>
          <a:srcRect t="12402" b="26099"/>
          <a:stretch>
            <a:fillRect/>
          </a:stretch>
        </p:blipFill>
        <p:spPr bwMode="auto">
          <a:xfrm>
            <a:off x="7874000" y="215900"/>
            <a:ext cx="11398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p:cNvSpPr txBox="1">
            <a:spLocks noChangeArrowheads="1"/>
          </p:cNvSpPr>
          <p:nvPr/>
        </p:nvSpPr>
        <p:spPr bwMode="auto">
          <a:xfrm>
            <a:off x="8696325" y="0"/>
            <a:ext cx="44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de-DE" b="1" i="1" dirty="0"/>
              <a:t>1</a:t>
            </a:r>
          </a:p>
        </p:txBody>
      </p:sp>
      <p:sp>
        <p:nvSpPr>
          <p:cNvPr id="15" name="Text Box 19"/>
          <p:cNvSpPr txBox="1">
            <a:spLocks noChangeArrowheads="1"/>
          </p:cNvSpPr>
          <p:nvPr/>
        </p:nvSpPr>
        <p:spPr bwMode="auto">
          <a:xfrm>
            <a:off x="-58738" y="6300609"/>
            <a:ext cx="92027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rebuchet MS" pitchFamily="34" charset="0"/>
                <a:ea typeface="MS PGothic" pitchFamily="34" charset="-128"/>
              </a:defRPr>
            </a:lvl1pPr>
            <a:lvl2pPr marL="742950" indent="-285750">
              <a:defRPr sz="1400">
                <a:solidFill>
                  <a:schemeClr val="tx1"/>
                </a:solidFill>
                <a:latin typeface="Trebuchet MS" pitchFamily="34" charset="0"/>
                <a:ea typeface="MS PGothic" pitchFamily="34" charset="-128"/>
              </a:defRPr>
            </a:lvl2pPr>
            <a:lvl3pPr marL="1143000" indent="-228600">
              <a:defRPr sz="1400">
                <a:solidFill>
                  <a:schemeClr val="tx1"/>
                </a:solidFill>
                <a:latin typeface="Trebuchet MS" pitchFamily="34" charset="0"/>
                <a:ea typeface="MS PGothic" pitchFamily="34" charset="-128"/>
              </a:defRPr>
            </a:lvl3pPr>
            <a:lvl4pPr marL="1600200" indent="-228600">
              <a:defRPr sz="1400">
                <a:solidFill>
                  <a:schemeClr val="tx1"/>
                </a:solidFill>
                <a:latin typeface="Trebuchet MS" pitchFamily="34" charset="0"/>
                <a:ea typeface="MS PGothic" pitchFamily="34" charset="-128"/>
              </a:defRPr>
            </a:lvl4pPr>
            <a:lvl5pPr marL="2057400" indent="-228600">
              <a:defRPr sz="1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Trebuchet MS" pitchFamily="34" charset="0"/>
                <a:ea typeface="MS PGothic" pitchFamily="34" charset="-128"/>
              </a:defRPr>
            </a:lvl9pPr>
          </a:lstStyle>
          <a:p>
            <a:r>
              <a:rPr lang="de-DE" sz="1600" dirty="0"/>
              <a:t>Jentsch et al (2011) </a:t>
            </a:r>
            <a:r>
              <a:rPr lang="en-GB" sz="1600" dirty="0"/>
              <a:t>Climate extremes initiate ecosystem regulating functions while </a:t>
            </a:r>
            <a:r>
              <a:rPr lang="en-GB" sz="1600" dirty="0" smtClean="0"/>
              <a:t>maintaining productivity. </a:t>
            </a:r>
            <a:r>
              <a:rPr lang="en-GB" sz="1600" dirty="0"/>
              <a:t>Journal of </a:t>
            </a:r>
            <a:r>
              <a:rPr lang="en-GB" sz="1600" dirty="0" smtClean="0"/>
              <a:t>Ecology </a:t>
            </a:r>
            <a:r>
              <a:rPr lang="en-GB" sz="1600" b="1" dirty="0" smtClean="0"/>
              <a:t>99</a:t>
            </a:r>
            <a:r>
              <a:rPr lang="en-GB" sz="1600" dirty="0" smtClean="0"/>
              <a:t>, 689-702.</a:t>
            </a:r>
            <a:endParaRPr lang="en-US" sz="1600" dirty="0"/>
          </a:p>
        </p:txBody>
      </p:sp>
      <p:sp>
        <p:nvSpPr>
          <p:cNvPr id="2" name="Textfeld 1"/>
          <p:cNvSpPr txBox="1"/>
          <p:nvPr/>
        </p:nvSpPr>
        <p:spPr>
          <a:xfrm>
            <a:off x="107504" y="4869160"/>
            <a:ext cx="8769796" cy="830997"/>
          </a:xfrm>
          <a:prstGeom prst="rect">
            <a:avLst/>
          </a:prstGeom>
          <a:noFill/>
        </p:spPr>
        <p:txBody>
          <a:bodyPr wrap="square" rtlCol="0">
            <a:spAutoFit/>
          </a:bodyPr>
          <a:lstStyle/>
          <a:p>
            <a:r>
              <a:rPr lang="de-DE" sz="2400" dirty="0" smtClean="0"/>
              <a:t>Overall </a:t>
            </a:r>
            <a:r>
              <a:rPr lang="de-DE" sz="2400" dirty="0" err="1" smtClean="0"/>
              <a:t>system</a:t>
            </a:r>
            <a:r>
              <a:rPr lang="de-DE" sz="2400" dirty="0" smtClean="0"/>
              <a:t> </a:t>
            </a:r>
            <a:r>
              <a:rPr lang="de-DE" sz="2400" dirty="0" err="1" smtClean="0"/>
              <a:t>performance</a:t>
            </a:r>
            <a:r>
              <a:rPr lang="de-DE" sz="2400" dirty="0" smtClean="0"/>
              <a:t> </a:t>
            </a:r>
            <a:r>
              <a:rPr lang="de-DE" sz="2400" dirty="0" err="1" smtClean="0"/>
              <a:t>remains</a:t>
            </a:r>
            <a:r>
              <a:rPr lang="de-DE" sz="2400" dirty="0" smtClean="0"/>
              <a:t> </a:t>
            </a:r>
            <a:r>
              <a:rPr lang="de-DE" sz="2400" dirty="0" err="1" smtClean="0"/>
              <a:t>stable</a:t>
            </a:r>
            <a:r>
              <a:rPr lang="de-DE" sz="2400" dirty="0" smtClean="0"/>
              <a:t> </a:t>
            </a:r>
            <a:r>
              <a:rPr lang="de-DE" sz="2400" dirty="0" err="1" smtClean="0"/>
              <a:t>even</a:t>
            </a:r>
            <a:r>
              <a:rPr lang="de-DE" sz="2400" dirty="0" smtClean="0"/>
              <a:t> </a:t>
            </a:r>
            <a:r>
              <a:rPr lang="de-DE" sz="2400" dirty="0" err="1" smtClean="0"/>
              <a:t>if</a:t>
            </a:r>
            <a:r>
              <a:rPr lang="de-DE" sz="2400" dirty="0" smtClean="0"/>
              <a:t> </a:t>
            </a:r>
            <a:r>
              <a:rPr lang="de-DE" sz="2400" dirty="0" err="1" smtClean="0"/>
              <a:t>single</a:t>
            </a:r>
            <a:r>
              <a:rPr lang="de-DE" sz="2400" dirty="0" smtClean="0"/>
              <a:t> </a:t>
            </a:r>
            <a:r>
              <a:rPr lang="de-DE" sz="2400" dirty="0" err="1" smtClean="0"/>
              <a:t>species</a:t>
            </a:r>
            <a:r>
              <a:rPr lang="de-DE" sz="2400" dirty="0" smtClean="0"/>
              <a:t> </a:t>
            </a:r>
            <a:r>
              <a:rPr lang="de-DE" sz="2400" dirty="0" err="1" smtClean="0"/>
              <a:t>and</a:t>
            </a:r>
            <a:r>
              <a:rPr lang="de-DE" sz="2400" dirty="0" smtClean="0"/>
              <a:t> </a:t>
            </a:r>
            <a:r>
              <a:rPr lang="de-DE" sz="2400" dirty="0" err="1" smtClean="0"/>
              <a:t>processes</a:t>
            </a:r>
            <a:r>
              <a:rPr lang="de-DE" sz="2400" dirty="0" smtClean="0"/>
              <a:t> </a:t>
            </a:r>
            <a:r>
              <a:rPr lang="de-DE" sz="2400" dirty="0" err="1" smtClean="0"/>
              <a:t>respond</a:t>
            </a:r>
            <a:r>
              <a:rPr lang="de-DE" sz="2400" dirty="0" smtClean="0"/>
              <a:t> </a:t>
            </a:r>
            <a:r>
              <a:rPr lang="de-DE" sz="2400" dirty="0" err="1" smtClean="0"/>
              <a:t>significantly</a:t>
            </a:r>
            <a:r>
              <a:rPr lang="de-DE" sz="2400" dirty="0" smtClean="0"/>
              <a:t> </a:t>
            </a:r>
            <a:r>
              <a:rPr lang="de-DE" sz="2400" dirty="0" err="1" smtClean="0"/>
              <a:t>to</a:t>
            </a:r>
            <a:r>
              <a:rPr lang="de-DE" sz="2400" dirty="0" smtClean="0"/>
              <a:t> </a:t>
            </a:r>
            <a:r>
              <a:rPr lang="de-DE" sz="2400" dirty="0" err="1" smtClean="0"/>
              <a:t>climatic</a:t>
            </a:r>
            <a:r>
              <a:rPr lang="de-DE" sz="2400" dirty="0" smtClean="0"/>
              <a:t> extremes.</a:t>
            </a:r>
            <a:endParaRPr lang="en-GB" sz="2400" dirty="0"/>
          </a:p>
        </p:txBody>
      </p:sp>
    </p:spTree>
    <p:extLst>
      <p:ext uri="{BB962C8B-B14F-4D97-AF65-F5344CB8AC3E}">
        <p14:creationId xmlns:p14="http://schemas.microsoft.com/office/powerpoint/2010/main" val="214670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 name="Line 28"/>
          <p:cNvSpPr>
            <a:spLocks noChangeShapeType="1"/>
          </p:cNvSpPr>
          <p:nvPr/>
        </p:nvSpPr>
        <p:spPr bwMode="auto">
          <a:xfrm>
            <a:off x="0"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32"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 Box 2"/>
          <p:cNvSpPr txBox="1">
            <a:spLocks noChangeArrowheads="1"/>
          </p:cNvSpPr>
          <p:nvPr/>
        </p:nvSpPr>
        <p:spPr bwMode="auto">
          <a:xfrm>
            <a:off x="2339975" y="930275"/>
            <a:ext cx="4464050" cy="6667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a:t>Reality / Nature</a:t>
            </a:r>
            <a:br>
              <a:rPr lang="de-DE" b="1"/>
            </a:br>
            <a:r>
              <a:rPr lang="de-DE"/>
              <a:t>(climatical and ecological complexity)</a:t>
            </a:r>
          </a:p>
        </p:txBody>
      </p:sp>
      <p:sp>
        <p:nvSpPr>
          <p:cNvPr id="11267" name="Text Box 3"/>
          <p:cNvSpPr txBox="1">
            <a:spLocks noChangeArrowheads="1"/>
          </p:cNvSpPr>
          <p:nvPr/>
        </p:nvSpPr>
        <p:spPr bwMode="auto">
          <a:xfrm>
            <a:off x="2339975" y="3405188"/>
            <a:ext cx="4464050" cy="6667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a:t>Theory</a:t>
            </a:r>
            <a:br>
              <a:rPr lang="de-DE" b="1"/>
            </a:br>
            <a:r>
              <a:rPr lang="de-DE"/>
              <a:t>(state of knowledge and understanding)</a:t>
            </a:r>
          </a:p>
        </p:txBody>
      </p:sp>
      <p:sp>
        <p:nvSpPr>
          <p:cNvPr id="11268" name="Text Box 4"/>
          <p:cNvSpPr txBox="1">
            <a:spLocks noChangeArrowheads="1"/>
          </p:cNvSpPr>
          <p:nvPr/>
        </p:nvSpPr>
        <p:spPr bwMode="auto">
          <a:xfrm>
            <a:off x="2339975" y="4675188"/>
            <a:ext cx="4464050" cy="6667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a:t>Hypotheses</a:t>
            </a:r>
            <a:br>
              <a:rPr lang="de-DE" b="1"/>
            </a:br>
            <a:r>
              <a:rPr lang="de-DE"/>
              <a:t>(reasonable, innovative, and falsifiable)</a:t>
            </a:r>
          </a:p>
        </p:txBody>
      </p:sp>
      <p:grpSp>
        <p:nvGrpSpPr>
          <p:cNvPr id="11269" name="Group 5"/>
          <p:cNvGrpSpPr>
            <a:grpSpLocks/>
          </p:cNvGrpSpPr>
          <p:nvPr/>
        </p:nvGrpSpPr>
        <p:grpSpPr bwMode="auto">
          <a:xfrm>
            <a:off x="2051050" y="1866900"/>
            <a:ext cx="5184775" cy="3744913"/>
            <a:chOff x="612" y="1162"/>
            <a:chExt cx="4536" cy="2359"/>
          </a:xfrm>
        </p:grpSpPr>
        <p:sp>
          <p:nvSpPr>
            <p:cNvPr id="11292" name="Line 6"/>
            <p:cNvSpPr>
              <a:spLocks noChangeShapeType="1"/>
            </p:cNvSpPr>
            <p:nvPr/>
          </p:nvSpPr>
          <p:spPr bwMode="auto">
            <a:xfrm flipV="1">
              <a:off x="612" y="3520"/>
              <a:ext cx="4536" cy="1"/>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93" name="Line 7"/>
            <p:cNvSpPr>
              <a:spLocks noChangeShapeType="1"/>
            </p:cNvSpPr>
            <p:nvPr/>
          </p:nvSpPr>
          <p:spPr bwMode="auto">
            <a:xfrm>
              <a:off x="612" y="2749"/>
              <a:ext cx="4536" cy="1"/>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94" name="Line 8"/>
            <p:cNvSpPr>
              <a:spLocks noChangeShapeType="1"/>
            </p:cNvSpPr>
            <p:nvPr/>
          </p:nvSpPr>
          <p:spPr bwMode="auto">
            <a:xfrm>
              <a:off x="612" y="1933"/>
              <a:ext cx="4536" cy="0"/>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95" name="Line 9"/>
            <p:cNvSpPr>
              <a:spLocks noChangeShapeType="1"/>
            </p:cNvSpPr>
            <p:nvPr/>
          </p:nvSpPr>
          <p:spPr bwMode="auto">
            <a:xfrm>
              <a:off x="612" y="1162"/>
              <a:ext cx="4536" cy="0"/>
            </a:xfrm>
            <a:prstGeom prst="line">
              <a:avLst/>
            </a:prstGeom>
            <a:noFill/>
            <a:ln w="1651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1270" name="Text Box 10"/>
          <p:cNvSpPr txBox="1">
            <a:spLocks noChangeArrowheads="1"/>
          </p:cNvSpPr>
          <p:nvPr/>
        </p:nvSpPr>
        <p:spPr bwMode="auto">
          <a:xfrm>
            <a:off x="2339975" y="5899150"/>
            <a:ext cx="4464050" cy="604838"/>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1">
                <a:solidFill>
                  <a:schemeClr val="bg1"/>
                </a:solidFill>
              </a:rPr>
              <a:t>EXPERIMENTS </a:t>
            </a:r>
            <a:r>
              <a:rPr lang="de-DE" sz="3200">
                <a:solidFill>
                  <a:schemeClr val="bg1"/>
                </a:solidFill>
              </a:rPr>
              <a:t> </a:t>
            </a:r>
          </a:p>
        </p:txBody>
      </p:sp>
      <p:sp>
        <p:nvSpPr>
          <p:cNvPr id="11271" name="Text Box 11"/>
          <p:cNvSpPr txBox="1">
            <a:spLocks noChangeArrowheads="1"/>
          </p:cNvSpPr>
          <p:nvPr/>
        </p:nvSpPr>
        <p:spPr bwMode="auto">
          <a:xfrm>
            <a:off x="2339975" y="2155825"/>
            <a:ext cx="4464050" cy="604838"/>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1">
                <a:solidFill>
                  <a:schemeClr val="bg1"/>
                </a:solidFill>
              </a:rPr>
              <a:t>MONITORING</a:t>
            </a:r>
            <a:endParaRPr lang="de-DE" sz="3200">
              <a:solidFill>
                <a:schemeClr val="bg1"/>
              </a:solidFill>
            </a:endParaRPr>
          </a:p>
        </p:txBody>
      </p:sp>
      <p:grpSp>
        <p:nvGrpSpPr>
          <p:cNvPr id="614412" name="Group 12"/>
          <p:cNvGrpSpPr>
            <a:grpSpLocks/>
          </p:cNvGrpSpPr>
          <p:nvPr/>
        </p:nvGrpSpPr>
        <p:grpSpPr bwMode="auto">
          <a:xfrm>
            <a:off x="-180975" y="1016000"/>
            <a:ext cx="2449513" cy="5530850"/>
            <a:chOff x="-114" y="640"/>
            <a:chExt cx="1543" cy="3484"/>
          </a:xfrm>
        </p:grpSpPr>
        <p:sp>
          <p:nvSpPr>
            <p:cNvPr id="11283" name="AutoShape 13"/>
            <p:cNvSpPr>
              <a:spLocks noChangeArrowheads="1"/>
            </p:cNvSpPr>
            <p:nvPr/>
          </p:nvSpPr>
          <p:spPr bwMode="auto">
            <a:xfrm rot="5400000" flipV="1">
              <a:off x="681" y="3375"/>
              <a:ext cx="1088" cy="409"/>
            </a:xfrm>
            <a:prstGeom prst="curvedDownArrow">
              <a:avLst>
                <a:gd name="adj1" fmla="val 48966"/>
                <a:gd name="adj2" fmla="val 93351"/>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4" name="AutoShape 14"/>
            <p:cNvSpPr>
              <a:spLocks noChangeArrowheads="1"/>
            </p:cNvSpPr>
            <p:nvPr/>
          </p:nvSpPr>
          <p:spPr bwMode="auto">
            <a:xfrm rot="5400000" flipV="1">
              <a:off x="681" y="2604"/>
              <a:ext cx="1088" cy="409"/>
            </a:xfrm>
            <a:prstGeom prst="curvedDownArrow">
              <a:avLst>
                <a:gd name="adj1" fmla="val 48966"/>
                <a:gd name="adj2" fmla="val 93351"/>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5" name="AutoShape 15"/>
            <p:cNvSpPr>
              <a:spLocks noChangeArrowheads="1"/>
            </p:cNvSpPr>
            <p:nvPr/>
          </p:nvSpPr>
          <p:spPr bwMode="auto">
            <a:xfrm rot="5400000" flipV="1">
              <a:off x="681" y="1788"/>
              <a:ext cx="1088" cy="409"/>
            </a:xfrm>
            <a:prstGeom prst="curvedDownArrow">
              <a:avLst>
                <a:gd name="adj1" fmla="val 48966"/>
                <a:gd name="adj2" fmla="val 93351"/>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6" name="Text Box 16"/>
            <p:cNvSpPr txBox="1">
              <a:spLocks noChangeArrowheads="1"/>
            </p:cNvSpPr>
            <p:nvPr/>
          </p:nvSpPr>
          <p:spPr bwMode="auto">
            <a:xfrm>
              <a:off x="-114" y="991"/>
              <a:ext cx="119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a:t>Perception; Accessibility</a:t>
              </a:r>
              <a:endParaRPr lang="de-DE" i="1"/>
            </a:p>
          </p:txBody>
        </p:sp>
        <p:sp>
          <p:nvSpPr>
            <p:cNvPr id="11287" name="AutoShape 17"/>
            <p:cNvSpPr>
              <a:spLocks noChangeArrowheads="1"/>
            </p:cNvSpPr>
            <p:nvPr/>
          </p:nvSpPr>
          <p:spPr bwMode="auto">
            <a:xfrm rot="5400000" flipV="1">
              <a:off x="681" y="1017"/>
              <a:ext cx="1088" cy="409"/>
            </a:xfrm>
            <a:prstGeom prst="curvedDownArrow">
              <a:avLst>
                <a:gd name="adj1" fmla="val 48966"/>
                <a:gd name="adj2" fmla="val 93351"/>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8" name="Text Box 18"/>
            <p:cNvSpPr txBox="1">
              <a:spLocks noChangeArrowheads="1"/>
            </p:cNvSpPr>
            <p:nvPr/>
          </p:nvSpPr>
          <p:spPr bwMode="auto">
            <a:xfrm>
              <a:off x="-114" y="1766"/>
              <a:ext cx="119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a:t>Knowledge; </a:t>
              </a:r>
              <a:br>
                <a:rPr lang="de-DE" b="1" i="1"/>
              </a:br>
              <a:r>
                <a:rPr lang="de-DE" b="1" i="1"/>
                <a:t>Mistakes</a:t>
              </a:r>
              <a:endParaRPr lang="de-DE" i="1"/>
            </a:p>
          </p:txBody>
        </p:sp>
        <p:sp>
          <p:nvSpPr>
            <p:cNvPr id="11289" name="Text Box 19"/>
            <p:cNvSpPr txBox="1">
              <a:spLocks noChangeArrowheads="1"/>
            </p:cNvSpPr>
            <p:nvPr/>
          </p:nvSpPr>
          <p:spPr bwMode="auto">
            <a:xfrm>
              <a:off x="-69" y="2582"/>
              <a:ext cx="115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a:t>Assumptions; Bias </a:t>
              </a:r>
              <a:endParaRPr lang="de-DE" i="1"/>
            </a:p>
          </p:txBody>
        </p:sp>
        <p:sp>
          <p:nvSpPr>
            <p:cNvPr id="11290" name="Text Box 20"/>
            <p:cNvSpPr txBox="1">
              <a:spLocks noChangeArrowheads="1"/>
            </p:cNvSpPr>
            <p:nvPr/>
          </p:nvSpPr>
          <p:spPr bwMode="auto">
            <a:xfrm>
              <a:off x="-69" y="3349"/>
              <a:ext cx="115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a:t>Selection of Methods</a:t>
              </a:r>
              <a:endParaRPr lang="de-DE" i="1"/>
            </a:p>
          </p:txBody>
        </p:sp>
        <p:sp>
          <p:nvSpPr>
            <p:cNvPr id="11291" name="Text Box 21"/>
            <p:cNvSpPr txBox="1">
              <a:spLocks noChangeArrowheads="1"/>
            </p:cNvSpPr>
            <p:nvPr/>
          </p:nvSpPr>
          <p:spPr bwMode="auto">
            <a:xfrm>
              <a:off x="0" y="640"/>
              <a:ext cx="11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000" b="1" i="1" dirty="0" smtClean="0"/>
                <a:t>Filters</a:t>
              </a:r>
              <a:endParaRPr lang="de-DE" sz="2000" i="1" dirty="0"/>
            </a:p>
          </p:txBody>
        </p:sp>
      </p:grpSp>
      <p:grpSp>
        <p:nvGrpSpPr>
          <p:cNvPr id="614422" name="Group 22"/>
          <p:cNvGrpSpPr>
            <a:grpSpLocks/>
          </p:cNvGrpSpPr>
          <p:nvPr/>
        </p:nvGrpSpPr>
        <p:grpSpPr bwMode="auto">
          <a:xfrm>
            <a:off x="6873875" y="1016000"/>
            <a:ext cx="2378075" cy="5316538"/>
            <a:chOff x="4330" y="640"/>
            <a:chExt cx="1498" cy="3349"/>
          </a:xfrm>
        </p:grpSpPr>
        <p:sp>
          <p:nvSpPr>
            <p:cNvPr id="11278" name="Text Box 23"/>
            <p:cNvSpPr txBox="1">
              <a:spLocks noChangeArrowheads="1"/>
            </p:cNvSpPr>
            <p:nvPr/>
          </p:nvSpPr>
          <p:spPr bwMode="auto">
            <a:xfrm>
              <a:off x="4604" y="640"/>
              <a:ext cx="11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000" b="1" i="1" dirty="0" smtClean="0"/>
                <a:t>Filters</a:t>
              </a:r>
              <a:endParaRPr lang="de-DE" sz="2000" i="1" dirty="0"/>
            </a:p>
          </p:txBody>
        </p:sp>
        <p:sp>
          <p:nvSpPr>
            <p:cNvPr id="11279" name="AutoShape 24"/>
            <p:cNvSpPr>
              <a:spLocks noChangeArrowheads="1"/>
            </p:cNvSpPr>
            <p:nvPr/>
          </p:nvSpPr>
          <p:spPr bwMode="auto">
            <a:xfrm rot="5400000" flipH="1">
              <a:off x="4012" y="2490"/>
              <a:ext cx="1045" cy="410"/>
            </a:xfrm>
            <a:prstGeom prst="curvedDownArrow">
              <a:avLst>
                <a:gd name="adj1" fmla="val 46916"/>
                <a:gd name="adj2" fmla="val 89443"/>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0" name="AutoShape 25"/>
            <p:cNvSpPr>
              <a:spLocks noChangeArrowheads="1"/>
            </p:cNvSpPr>
            <p:nvPr/>
          </p:nvSpPr>
          <p:spPr bwMode="auto">
            <a:xfrm rot="5400000" flipH="1">
              <a:off x="4013" y="3262"/>
              <a:ext cx="1045" cy="410"/>
            </a:xfrm>
            <a:prstGeom prst="curvedDownArrow">
              <a:avLst>
                <a:gd name="adj1" fmla="val 46916"/>
                <a:gd name="adj2" fmla="val 89443"/>
                <a:gd name="adj3" fmla="val 48620"/>
              </a:avLst>
            </a:prstGeom>
            <a:gradFill rotWithShape="1">
              <a:gsLst>
                <a:gs pos="0">
                  <a:schemeClr val="bg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1" name="Text Box 26"/>
            <p:cNvSpPr txBox="1">
              <a:spLocks noChangeArrowheads="1"/>
            </p:cNvSpPr>
            <p:nvPr/>
          </p:nvSpPr>
          <p:spPr bwMode="auto">
            <a:xfrm>
              <a:off x="4830" y="3307"/>
              <a:ext cx="8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a:t>Errors; Mistakes</a:t>
              </a:r>
              <a:endParaRPr lang="de-DE" i="1"/>
            </a:p>
          </p:txBody>
        </p:sp>
        <p:sp>
          <p:nvSpPr>
            <p:cNvPr id="11282" name="Text Box 27"/>
            <p:cNvSpPr txBox="1">
              <a:spLocks noChangeArrowheads="1"/>
            </p:cNvSpPr>
            <p:nvPr/>
          </p:nvSpPr>
          <p:spPr bwMode="auto">
            <a:xfrm>
              <a:off x="4694" y="2627"/>
              <a:ext cx="11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b="1" i="1"/>
                <a:t>Interpretation</a:t>
              </a:r>
              <a:endParaRPr lang="de-DE" i="1"/>
            </a:p>
          </p:txBody>
        </p:sp>
      </p:grpSp>
      <p:sp>
        <p:nvSpPr>
          <p:cNvPr id="11275" name="Text Box 30"/>
          <p:cNvSpPr txBox="1">
            <a:spLocks noChangeArrowheads="1"/>
          </p:cNvSpPr>
          <p:nvPr/>
        </p:nvSpPr>
        <p:spPr bwMode="auto">
          <a:xfrm>
            <a:off x="0" y="653415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a:t>Jentsch, A., Beierkuhnlein C (2010)</a:t>
            </a:r>
            <a:r>
              <a:rPr lang="de-DE" sz="1400"/>
              <a:t>. Simulating the Future. Nova Acta Leopoldina NF 112 (384): 89-98 </a:t>
            </a:r>
          </a:p>
        </p:txBody>
      </p:sp>
      <p:sp>
        <p:nvSpPr>
          <p:cNvPr id="34" name="Text Box 20"/>
          <p:cNvSpPr txBox="1">
            <a:spLocks noChangeArrowheads="1"/>
          </p:cNvSpPr>
          <p:nvPr/>
        </p:nvSpPr>
        <p:spPr bwMode="auto">
          <a:xfrm>
            <a:off x="1143794" y="178491"/>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Epistemology</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243231246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14412"/>
                                        </p:tgtEl>
                                        <p:attrNameLst>
                                          <p:attrName>style.visibility</p:attrName>
                                        </p:attrNameLst>
                                      </p:cBhvr>
                                      <p:to>
                                        <p:strVal val="visible"/>
                                      </p:to>
                                    </p:set>
                                    <p:animEffect transition="in" filter="wipe(up)">
                                      <p:cBhvr>
                                        <p:cTn id="7" dur="2000"/>
                                        <p:tgtEl>
                                          <p:spTgt spid="614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22"/>
                                        </p:tgtEl>
                                        <p:attrNameLst>
                                          <p:attrName>style.visibility</p:attrName>
                                        </p:attrNameLst>
                                      </p:cBhvr>
                                      <p:to>
                                        <p:strVal val="visible"/>
                                      </p:to>
                                    </p:set>
                                    <p:animEffect transition="in" filter="wipe(down)">
                                      <p:cBhvr>
                                        <p:cTn id="12" dur="2000"/>
                                        <p:tgtEl>
                                          <p:spTgt spid="614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engagingothers.com/wp-content/uploads/2010/10/esc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99" y="-27384"/>
            <a:ext cx="9243999" cy="6932999"/>
          </a:xfrm>
          <a:prstGeom prst="rect">
            <a:avLst/>
          </a:prstGeom>
          <a:noFill/>
          <a:extLst>
            <a:ext uri="{909E8E84-426E-40dd-AFC4-6F175D3DCCD1}">
              <a14:hiddenFill xmlns:a14="http://schemas.microsoft.com/office/drawing/2010/main">
                <a:solidFill>
                  <a:srgbClr val="FFFFFF"/>
                </a:solidFill>
              </a14:hiddenFill>
            </a:ext>
          </a:extLst>
        </p:spPr>
      </p:pic>
      <p:sp>
        <p:nvSpPr>
          <p:cNvPr id="2"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 name="Text Box 20"/>
          <p:cNvSpPr txBox="1">
            <a:spLocks noChangeArrowheads="1"/>
          </p:cNvSpPr>
          <p:nvPr/>
        </p:nvSpPr>
        <p:spPr bwMode="auto">
          <a:xfrm>
            <a:off x="5580112" y="116632"/>
            <a:ext cx="409679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solidFill>
                  <a:schemeClr val="bg1"/>
                </a:solidFill>
                <a:latin typeface="Trebuchet MS" pitchFamily="34" charset="0"/>
                <a:cs typeface="Times New Roman" pitchFamily="18" charset="0"/>
              </a:rPr>
              <a:t>Perspectives</a:t>
            </a:r>
            <a:endParaRPr lang="de-DE" sz="3600" i="1" dirty="0">
              <a:solidFill>
                <a:schemeClr val="bg1"/>
              </a:solidFill>
              <a:latin typeface="Trebuchet MS" pitchFamily="34" charset="0"/>
              <a:cs typeface="Times New Roman" pitchFamily="18" charset="0"/>
            </a:endParaRPr>
          </a:p>
        </p:txBody>
      </p:sp>
      <p:pic>
        <p:nvPicPr>
          <p:cNvPr id="7"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3926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Rechteck 5"/>
          <p:cNvSpPr/>
          <p:nvPr/>
        </p:nvSpPr>
        <p:spPr>
          <a:xfrm>
            <a:off x="359532" y="1487681"/>
            <a:ext cx="8604956" cy="2677656"/>
          </a:xfrm>
          <a:prstGeom prst="rect">
            <a:avLst/>
          </a:prstGeom>
        </p:spPr>
        <p:txBody>
          <a:bodyPr wrap="square">
            <a:spAutoFit/>
          </a:bodyPr>
          <a:lstStyle/>
          <a:p>
            <a:r>
              <a:rPr lang="en-GB" sz="2800" dirty="0" smtClean="0"/>
              <a:t>As money and time is scarce, and as rapid research output is asked for, experimental ecology often must ignore </a:t>
            </a:r>
            <a:r>
              <a:rPr lang="en-GB" sz="2800" b="1" dirty="0" smtClean="0"/>
              <a:t>basic requirements to assign experimental results to larger scales</a:t>
            </a:r>
            <a:r>
              <a:rPr lang="en-GB" sz="2800" dirty="0" smtClean="0"/>
              <a:t>. </a:t>
            </a:r>
          </a:p>
          <a:p>
            <a:endParaRPr lang="en-GB" sz="2800" dirty="0" smtClean="0"/>
          </a:p>
          <a:p>
            <a:endParaRPr lang="en-GB" sz="2800" dirty="0"/>
          </a:p>
        </p:txBody>
      </p:sp>
      <p:pic>
        <p:nvPicPr>
          <p:cNvPr id="7"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0"/>
          <p:cNvSpPr txBox="1">
            <a:spLocks noChangeArrowheads="1"/>
          </p:cNvSpPr>
          <p:nvPr/>
        </p:nvSpPr>
        <p:spPr bwMode="auto">
          <a:xfrm>
            <a:off x="110135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Experimental Design</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17075327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Rechteck 5"/>
          <p:cNvSpPr/>
          <p:nvPr/>
        </p:nvSpPr>
        <p:spPr>
          <a:xfrm>
            <a:off x="146112" y="1268760"/>
            <a:ext cx="8997888" cy="5262979"/>
          </a:xfrm>
          <a:prstGeom prst="rect">
            <a:avLst/>
          </a:prstGeom>
        </p:spPr>
        <p:txBody>
          <a:bodyPr wrap="square">
            <a:spAutoFit/>
          </a:bodyPr>
          <a:lstStyle/>
          <a:p>
            <a:r>
              <a:rPr lang="en-GB" sz="2800" dirty="0" smtClean="0"/>
              <a:t>Experimental ecology assumes and defines the right scales based on feasibility and arguments (e.g. 3 years project with plots of 2x2 m).</a:t>
            </a:r>
          </a:p>
          <a:p>
            <a:endParaRPr lang="en-GB" sz="2800" dirty="0" smtClean="0"/>
          </a:p>
          <a:p>
            <a:r>
              <a:rPr lang="en-GB" sz="2800" dirty="0" smtClean="0"/>
              <a:t>Split plot design, # of replicates and controls are generally accepted as experimental prerequisites. Statistical analyses and rapid publications are the major criteria for the design of experiments.</a:t>
            </a:r>
          </a:p>
          <a:p>
            <a:endParaRPr lang="en-GB" sz="2800" dirty="0" smtClean="0"/>
          </a:p>
          <a:p>
            <a:r>
              <a:rPr lang="en-GB" sz="2800" dirty="0" smtClean="0"/>
              <a:t>Methodological approaches to test whether more space and/or time modifies results or if more ecological complexity leads to contrasting results are under-developed.</a:t>
            </a:r>
            <a:endParaRPr lang="en-GB" sz="2800" dirty="0"/>
          </a:p>
        </p:txBody>
      </p:sp>
      <p:pic>
        <p:nvPicPr>
          <p:cNvPr id="7"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110135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Experimental Design</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28343926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359532" y="1689494"/>
            <a:ext cx="8388932" cy="2677656"/>
          </a:xfrm>
          <a:prstGeom prst="rect">
            <a:avLst/>
          </a:prstGeom>
          <a:noFill/>
        </p:spPr>
        <p:txBody>
          <a:bodyPr wrap="square" rtlCol="0">
            <a:spAutoFit/>
          </a:bodyPr>
          <a:lstStyle/>
          <a:p>
            <a:r>
              <a:rPr lang="en-GB" sz="2800" dirty="0" smtClean="0"/>
              <a:t>Increasingly, experiments must be designed to cover large continental gradients (e.g. latitudinal or </a:t>
            </a:r>
            <a:r>
              <a:rPr lang="en-GB" sz="2800" dirty="0" err="1" smtClean="0"/>
              <a:t>continentality</a:t>
            </a:r>
            <a:r>
              <a:rPr lang="en-GB" sz="2800" dirty="0" smtClean="0"/>
              <a:t> gradients).</a:t>
            </a:r>
          </a:p>
          <a:p>
            <a:endParaRPr lang="en-GB" sz="2800" dirty="0" smtClean="0"/>
          </a:p>
          <a:p>
            <a:r>
              <a:rPr lang="en-GB" sz="2800" dirty="0" smtClean="0"/>
              <a:t>This requires the development of standards which consider also scale problems.</a:t>
            </a:r>
            <a:endParaRPr lang="en-GB" sz="2800" dirty="0"/>
          </a:p>
        </p:txBody>
      </p:sp>
      <p:sp>
        <p:nvSpPr>
          <p:cNvPr id="6" name="Text Box 20"/>
          <p:cNvSpPr txBox="1">
            <a:spLocks noChangeArrowheads="1"/>
          </p:cNvSpPr>
          <p:nvPr/>
        </p:nvSpPr>
        <p:spPr bwMode="auto">
          <a:xfrm>
            <a:off x="110135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Experimental Design</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18254591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Moving</a:t>
            </a:r>
            <a:r>
              <a:rPr lang="de-DE" sz="3600" i="1" dirty="0" smtClean="0">
                <a:latin typeface="Trebuchet MS" pitchFamily="34" charset="0"/>
                <a:cs typeface="Times New Roman" pitchFamily="18" charset="0"/>
              </a:rPr>
              <a:t> Targets</a:t>
            </a:r>
            <a:endParaRPr lang="de-DE" sz="3600" i="1" dirty="0">
              <a:latin typeface="Trebuchet MS" pitchFamily="34" charset="0"/>
              <a:cs typeface="Times New Roman" pitchFamily="18" charset="0"/>
            </a:endParaRPr>
          </a:p>
        </p:txBody>
      </p:sp>
      <p:sp>
        <p:nvSpPr>
          <p:cNvPr id="6" name="Textfeld 5"/>
          <p:cNvSpPr txBox="1"/>
          <p:nvPr/>
        </p:nvSpPr>
        <p:spPr>
          <a:xfrm>
            <a:off x="322364" y="2678137"/>
            <a:ext cx="8568952" cy="3847207"/>
          </a:xfrm>
          <a:prstGeom prst="rect">
            <a:avLst/>
          </a:prstGeom>
          <a:noFill/>
        </p:spPr>
        <p:txBody>
          <a:bodyPr wrap="square" rtlCol="0">
            <a:spAutoFit/>
          </a:bodyPr>
          <a:lstStyle/>
          <a:p>
            <a:pPr>
              <a:spcAft>
                <a:spcPts val="600"/>
              </a:spcAft>
            </a:pPr>
            <a:r>
              <a:rPr lang="en-GB" sz="2800" dirty="0" smtClean="0"/>
              <a:t>And before installing experiments:</a:t>
            </a:r>
          </a:p>
          <a:p>
            <a:pPr>
              <a:spcAft>
                <a:spcPts val="600"/>
              </a:spcAft>
            </a:pPr>
            <a:endParaRPr lang="en-GB" sz="2800" dirty="0"/>
          </a:p>
          <a:p>
            <a:pPr marL="457200" indent="-457200">
              <a:spcAft>
                <a:spcPts val="600"/>
              </a:spcAft>
              <a:buFontTx/>
              <a:buChar char="-"/>
            </a:pPr>
            <a:r>
              <a:rPr lang="en-GB" sz="2800" dirty="0" smtClean="0"/>
              <a:t>History of </a:t>
            </a:r>
            <a:r>
              <a:rPr lang="en-GB" sz="2800" dirty="0" err="1" smtClean="0"/>
              <a:t>landuse</a:t>
            </a:r>
            <a:r>
              <a:rPr lang="en-GB" sz="2800" dirty="0" smtClean="0"/>
              <a:t> must be identified.</a:t>
            </a:r>
          </a:p>
          <a:p>
            <a:pPr marL="457200" indent="-457200">
              <a:spcAft>
                <a:spcPts val="600"/>
              </a:spcAft>
              <a:buFontTx/>
              <a:buChar char="-"/>
            </a:pPr>
            <a:r>
              <a:rPr lang="de-DE" sz="2800" dirty="0" err="1" smtClean="0"/>
              <a:t>Perennial</a:t>
            </a:r>
            <a:r>
              <a:rPr lang="de-DE" sz="2800" dirty="0" smtClean="0"/>
              <a:t> </a:t>
            </a:r>
            <a:r>
              <a:rPr lang="de-DE" sz="2800" dirty="0" err="1" smtClean="0"/>
              <a:t>species</a:t>
            </a:r>
            <a:r>
              <a:rPr lang="de-DE" sz="2800" dirty="0" smtClean="0"/>
              <a:t> </a:t>
            </a:r>
            <a:r>
              <a:rPr lang="de-DE" sz="2800" dirty="0" err="1" smtClean="0"/>
              <a:t>may</a:t>
            </a:r>
            <a:r>
              <a:rPr lang="de-DE" sz="2800" dirty="0" smtClean="0"/>
              <a:t> </a:t>
            </a:r>
            <a:r>
              <a:rPr lang="de-DE" sz="2800" dirty="0" err="1" smtClean="0"/>
              <a:t>have</a:t>
            </a:r>
            <a:r>
              <a:rPr lang="de-DE" sz="2800" dirty="0" smtClean="0"/>
              <a:t> </a:t>
            </a:r>
            <a:r>
              <a:rPr lang="de-DE" sz="2800" dirty="0" err="1" smtClean="0"/>
              <a:t>established</a:t>
            </a:r>
            <a:r>
              <a:rPr lang="de-DE" sz="2800" dirty="0" smtClean="0"/>
              <a:t> </a:t>
            </a:r>
            <a:r>
              <a:rPr lang="de-DE" sz="2800" dirty="0" err="1" smtClean="0"/>
              <a:t>under</a:t>
            </a:r>
            <a:r>
              <a:rPr lang="de-DE" sz="2800" dirty="0" smtClean="0"/>
              <a:t> </a:t>
            </a:r>
            <a:r>
              <a:rPr lang="de-DE" sz="2800" dirty="0" err="1" smtClean="0"/>
              <a:t>favourable</a:t>
            </a:r>
            <a:r>
              <a:rPr lang="de-DE" sz="2800" dirty="0" smtClean="0"/>
              <a:t> </a:t>
            </a:r>
            <a:r>
              <a:rPr lang="de-DE" sz="2800" dirty="0" err="1" smtClean="0"/>
              <a:t>conditions</a:t>
            </a:r>
            <a:r>
              <a:rPr lang="de-DE" sz="2800" dirty="0" smtClean="0"/>
              <a:t> in </a:t>
            </a:r>
            <a:r>
              <a:rPr lang="de-DE" sz="2800" dirty="0" err="1" smtClean="0"/>
              <a:t>the</a:t>
            </a:r>
            <a:r>
              <a:rPr lang="de-DE" sz="2800" dirty="0" smtClean="0"/>
              <a:t> </a:t>
            </a:r>
            <a:r>
              <a:rPr lang="de-DE" sz="2800" dirty="0" err="1" smtClean="0"/>
              <a:t>past</a:t>
            </a:r>
            <a:r>
              <a:rPr lang="de-DE" sz="2800" dirty="0" smtClean="0"/>
              <a:t>, but do </a:t>
            </a:r>
            <a:r>
              <a:rPr lang="de-DE" sz="2800" dirty="0" err="1" smtClean="0"/>
              <a:t>have</a:t>
            </a:r>
            <a:r>
              <a:rPr lang="de-DE" sz="2800" dirty="0" smtClean="0"/>
              <a:t> vital </a:t>
            </a:r>
            <a:r>
              <a:rPr lang="de-DE" sz="2800" dirty="0" err="1" smtClean="0"/>
              <a:t>populations</a:t>
            </a:r>
            <a:r>
              <a:rPr lang="de-DE" sz="2800" dirty="0" smtClean="0"/>
              <a:t> </a:t>
            </a:r>
            <a:r>
              <a:rPr lang="de-DE" sz="2800" dirty="0" err="1" smtClean="0"/>
              <a:t>any</a:t>
            </a:r>
            <a:r>
              <a:rPr lang="de-DE" sz="2800" dirty="0" smtClean="0"/>
              <a:t> </a:t>
            </a:r>
            <a:r>
              <a:rPr lang="de-DE" sz="2800" dirty="0" err="1" smtClean="0"/>
              <a:t>more</a:t>
            </a:r>
            <a:r>
              <a:rPr lang="de-DE" sz="2800" dirty="0" smtClean="0"/>
              <a:t>.</a:t>
            </a:r>
          </a:p>
          <a:p>
            <a:pPr marL="457200" indent="-457200">
              <a:spcAft>
                <a:spcPts val="600"/>
              </a:spcAft>
              <a:buFontTx/>
              <a:buChar char="-"/>
            </a:pPr>
            <a:r>
              <a:rPr lang="de-DE" sz="2800" dirty="0" smtClean="0"/>
              <a:t>The </a:t>
            </a:r>
            <a:r>
              <a:rPr lang="de-DE" sz="2800" dirty="0" err="1" smtClean="0"/>
              <a:t>role</a:t>
            </a:r>
            <a:r>
              <a:rPr lang="de-DE" sz="2800" dirty="0" smtClean="0"/>
              <a:t> (</a:t>
            </a:r>
            <a:r>
              <a:rPr lang="de-DE" sz="2800" dirty="0" err="1" smtClean="0"/>
              <a:t>explained</a:t>
            </a:r>
            <a:r>
              <a:rPr lang="de-DE" sz="2800" dirty="0" smtClean="0"/>
              <a:t> </a:t>
            </a:r>
            <a:r>
              <a:rPr lang="de-DE" sz="2800" dirty="0" err="1" smtClean="0"/>
              <a:t>variance</a:t>
            </a:r>
            <a:r>
              <a:rPr lang="de-DE" sz="2800" dirty="0" smtClean="0"/>
              <a:t>) </a:t>
            </a:r>
            <a:r>
              <a:rPr lang="de-DE" sz="2800" dirty="0" err="1" smtClean="0"/>
              <a:t>of</a:t>
            </a:r>
            <a:r>
              <a:rPr lang="de-DE" sz="2800" dirty="0" smtClean="0"/>
              <a:t> </a:t>
            </a:r>
            <a:r>
              <a:rPr lang="de-DE" sz="2800" dirty="0" err="1" smtClean="0"/>
              <a:t>current</a:t>
            </a:r>
            <a:r>
              <a:rPr lang="de-DE" sz="2800" dirty="0" smtClean="0"/>
              <a:t> </a:t>
            </a:r>
            <a:r>
              <a:rPr lang="de-DE" sz="2800" dirty="0" err="1" smtClean="0"/>
              <a:t>site</a:t>
            </a:r>
            <a:r>
              <a:rPr lang="de-DE" sz="2800" dirty="0" smtClean="0"/>
              <a:t> </a:t>
            </a:r>
            <a:r>
              <a:rPr lang="de-DE" sz="2800" dirty="0" err="1" smtClean="0"/>
              <a:t>conditions</a:t>
            </a:r>
            <a:r>
              <a:rPr lang="de-DE" sz="2800" dirty="0" smtClean="0"/>
              <a:t> </a:t>
            </a:r>
            <a:r>
              <a:rPr lang="de-DE" sz="2800" dirty="0" err="1" smtClean="0"/>
              <a:t>which</a:t>
            </a:r>
            <a:r>
              <a:rPr lang="de-DE" sz="2800" dirty="0" smtClean="0"/>
              <a:t> </a:t>
            </a:r>
            <a:r>
              <a:rPr lang="de-DE" sz="2800" dirty="0" err="1" smtClean="0"/>
              <a:t>are</a:t>
            </a:r>
            <a:r>
              <a:rPr lang="de-DE" sz="2800" dirty="0" smtClean="0"/>
              <a:t> </a:t>
            </a:r>
            <a:r>
              <a:rPr lang="de-DE" sz="2800" dirty="0" err="1" smtClean="0"/>
              <a:t>manipulated</a:t>
            </a:r>
            <a:r>
              <a:rPr lang="de-DE" sz="2800" dirty="0" smtClean="0"/>
              <a:t> must </a:t>
            </a:r>
            <a:r>
              <a:rPr lang="de-DE" sz="2800" dirty="0" err="1" smtClean="0"/>
              <a:t>be</a:t>
            </a:r>
            <a:r>
              <a:rPr lang="de-DE" sz="2800" dirty="0" smtClean="0"/>
              <a:t> </a:t>
            </a:r>
            <a:r>
              <a:rPr lang="de-DE" sz="2800" dirty="0" err="1" smtClean="0"/>
              <a:t>identified</a:t>
            </a:r>
            <a:r>
              <a:rPr lang="de-DE" sz="2800" dirty="0" smtClean="0"/>
              <a:t>.</a:t>
            </a:r>
            <a:endParaRPr lang="en-GB" sz="2800" dirty="0" smtClean="0"/>
          </a:p>
        </p:txBody>
      </p:sp>
      <p:sp>
        <p:nvSpPr>
          <p:cNvPr id="7" name="Textfeld 6"/>
          <p:cNvSpPr txBox="1"/>
          <p:nvPr/>
        </p:nvSpPr>
        <p:spPr>
          <a:xfrm>
            <a:off x="395536" y="1293142"/>
            <a:ext cx="8360134" cy="954107"/>
          </a:xfrm>
          <a:prstGeom prst="rect">
            <a:avLst/>
          </a:prstGeom>
          <a:noFill/>
        </p:spPr>
        <p:txBody>
          <a:bodyPr wrap="square" rtlCol="0">
            <a:spAutoFit/>
          </a:bodyPr>
          <a:lstStyle/>
          <a:p>
            <a:r>
              <a:rPr lang="de-DE" sz="2800" dirty="0" err="1" smtClean="0"/>
              <a:t>Ecosystems</a:t>
            </a:r>
            <a:r>
              <a:rPr lang="de-DE" sz="2800" dirty="0" smtClean="0"/>
              <a:t> </a:t>
            </a:r>
            <a:r>
              <a:rPr lang="de-DE" sz="2800" dirty="0" err="1" smtClean="0"/>
              <a:t>are</a:t>
            </a:r>
            <a:r>
              <a:rPr lang="de-DE" sz="2800" dirty="0" smtClean="0"/>
              <a:t> </a:t>
            </a:r>
            <a:r>
              <a:rPr lang="de-DE" sz="2800" dirty="0" err="1" smtClean="0"/>
              <a:t>moving</a:t>
            </a:r>
            <a:r>
              <a:rPr lang="de-DE" sz="2800" dirty="0" smtClean="0"/>
              <a:t> </a:t>
            </a:r>
            <a:r>
              <a:rPr lang="de-DE" sz="2800" dirty="0" err="1" smtClean="0"/>
              <a:t>targets</a:t>
            </a:r>
            <a:r>
              <a:rPr lang="de-DE" sz="2800" dirty="0" smtClean="0"/>
              <a:t> </a:t>
            </a:r>
            <a:r>
              <a:rPr lang="de-DE" sz="2800" dirty="0" err="1" smtClean="0"/>
              <a:t>that</a:t>
            </a:r>
            <a:r>
              <a:rPr lang="de-DE" sz="2800" dirty="0" smtClean="0"/>
              <a:t> do not </a:t>
            </a:r>
            <a:r>
              <a:rPr lang="de-DE" sz="2800" dirty="0" err="1" smtClean="0"/>
              <a:t>stay</a:t>
            </a:r>
            <a:r>
              <a:rPr lang="de-DE" sz="2800" dirty="0" smtClean="0"/>
              <a:t> </a:t>
            </a:r>
            <a:r>
              <a:rPr lang="de-DE" sz="2800" dirty="0" err="1" smtClean="0"/>
              <a:t>constant</a:t>
            </a:r>
            <a:r>
              <a:rPr lang="de-DE" sz="2800" dirty="0" smtClean="0"/>
              <a:t> </a:t>
            </a:r>
            <a:r>
              <a:rPr lang="de-DE" sz="2800" dirty="0" err="1" smtClean="0"/>
              <a:t>during</a:t>
            </a:r>
            <a:r>
              <a:rPr lang="de-DE" sz="2800" dirty="0" smtClean="0"/>
              <a:t> </a:t>
            </a:r>
            <a:r>
              <a:rPr lang="de-DE" sz="2800" dirty="0" err="1" smtClean="0"/>
              <a:t>experiments</a:t>
            </a:r>
            <a:r>
              <a:rPr lang="de-DE" sz="2800" dirty="0" smtClean="0"/>
              <a:t> </a:t>
            </a:r>
            <a:r>
              <a:rPr lang="de-DE" sz="2800" dirty="0" err="1" smtClean="0"/>
              <a:t>and</a:t>
            </a:r>
            <a:r>
              <a:rPr lang="de-DE" sz="2800" dirty="0" smtClean="0"/>
              <a:t> </a:t>
            </a:r>
            <a:r>
              <a:rPr lang="de-DE" sz="2800" dirty="0" err="1" smtClean="0"/>
              <a:t>have</a:t>
            </a:r>
            <a:r>
              <a:rPr lang="de-DE" sz="2800" dirty="0" smtClean="0"/>
              <a:t> not </a:t>
            </a:r>
            <a:r>
              <a:rPr lang="de-DE" sz="2800" dirty="0" err="1" smtClean="0"/>
              <a:t>been</a:t>
            </a:r>
            <a:r>
              <a:rPr lang="de-DE" sz="2800" dirty="0" smtClean="0"/>
              <a:t> </a:t>
            </a:r>
            <a:r>
              <a:rPr lang="de-DE" sz="2800" dirty="0" err="1" smtClean="0"/>
              <a:t>constant</a:t>
            </a:r>
            <a:r>
              <a:rPr lang="de-DE" sz="2800" dirty="0" smtClean="0"/>
              <a:t> </a:t>
            </a:r>
            <a:r>
              <a:rPr lang="de-DE" sz="2800" dirty="0" err="1" smtClean="0"/>
              <a:t>before</a:t>
            </a:r>
            <a:r>
              <a:rPr lang="de-DE" sz="2800" dirty="0" smtClean="0"/>
              <a:t>.</a:t>
            </a:r>
          </a:p>
        </p:txBody>
      </p:sp>
    </p:spTree>
    <p:extLst>
      <p:ext uri="{BB962C8B-B14F-4D97-AF65-F5344CB8AC3E}">
        <p14:creationId xmlns:p14="http://schemas.microsoft.com/office/powerpoint/2010/main" val="34427643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3"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359531" y="1412776"/>
            <a:ext cx="8402331" cy="3970318"/>
          </a:xfrm>
          <a:prstGeom prst="rect">
            <a:avLst/>
          </a:prstGeom>
          <a:noFill/>
        </p:spPr>
        <p:txBody>
          <a:bodyPr wrap="square" rtlCol="0">
            <a:spAutoFit/>
          </a:bodyPr>
          <a:lstStyle/>
          <a:p>
            <a:r>
              <a:rPr lang="en-GB" sz="2800" dirty="0" smtClean="0"/>
              <a:t>Successional trajectories of community assembly can be modified by one single event!</a:t>
            </a:r>
          </a:p>
          <a:p>
            <a:endParaRPr lang="en-GB" sz="2800" dirty="0" smtClean="0"/>
          </a:p>
          <a:p>
            <a:r>
              <a:rPr lang="en-GB" sz="2800" dirty="0" smtClean="0"/>
              <a:t>Individual responses of communities may occur! Delayed responses are likely to occur as well, especially at the scale of ecosystems.</a:t>
            </a:r>
          </a:p>
          <a:p>
            <a:endParaRPr lang="en-GB" sz="2800" dirty="0" smtClean="0"/>
          </a:p>
          <a:p>
            <a:r>
              <a:rPr lang="en-GB" sz="2800" dirty="0" smtClean="0"/>
              <a:t>Deterministic concepts and models based on single observations would ignore this.</a:t>
            </a:r>
          </a:p>
        </p:txBody>
      </p:sp>
      <p:sp>
        <p:nvSpPr>
          <p:cNvPr id="7" name="Rectangle 4"/>
          <p:cNvSpPr>
            <a:spLocks noChangeArrowheads="1"/>
          </p:cNvSpPr>
          <p:nvPr/>
        </p:nvSpPr>
        <p:spPr bwMode="auto">
          <a:xfrm>
            <a:off x="1331913" y="188913"/>
            <a:ext cx="644842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642938">
              <a:lnSpc>
                <a:spcPct val="99000"/>
              </a:lnSpc>
              <a:tabLst>
                <a:tab pos="0" algn="l"/>
                <a:tab pos="642938" algn="l"/>
                <a:tab pos="1285875" algn="l"/>
                <a:tab pos="1928813" algn="l"/>
                <a:tab pos="2571750" algn="l"/>
                <a:tab pos="3214688" algn="l"/>
                <a:tab pos="3857625" algn="l"/>
                <a:tab pos="6464300" algn="l"/>
              </a:tabLst>
            </a:pPr>
            <a:r>
              <a:rPr lang="en-US" sz="3600" i="1" dirty="0">
                <a:latin typeface="Trebuchet MS" pitchFamily="34" charset="0"/>
                <a:cs typeface="Times New Roman" pitchFamily="18" charset="0"/>
                <a:sym typeface="Lucida Sans" pitchFamily="34" charset="0"/>
              </a:rPr>
              <a:t>Long-Term Studies</a:t>
            </a:r>
          </a:p>
        </p:txBody>
      </p:sp>
    </p:spTree>
    <p:extLst>
      <p:ext uri="{BB962C8B-B14F-4D97-AF65-F5344CB8AC3E}">
        <p14:creationId xmlns:p14="http://schemas.microsoft.com/office/powerpoint/2010/main" val="23417014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3"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359531" y="1509363"/>
            <a:ext cx="8402331" cy="954107"/>
          </a:xfrm>
          <a:prstGeom prst="rect">
            <a:avLst/>
          </a:prstGeom>
          <a:noFill/>
        </p:spPr>
        <p:txBody>
          <a:bodyPr wrap="square" rtlCol="0">
            <a:spAutoFit/>
          </a:bodyPr>
          <a:lstStyle/>
          <a:p>
            <a:r>
              <a:rPr lang="de-DE" sz="2800" dirty="0" err="1" smtClean="0"/>
              <a:t>Direct</a:t>
            </a:r>
            <a:r>
              <a:rPr lang="de-DE" sz="2800" dirty="0" smtClean="0"/>
              <a:t> </a:t>
            </a:r>
            <a:r>
              <a:rPr lang="de-DE" sz="2800" dirty="0" err="1" smtClean="0"/>
              <a:t>upscaling</a:t>
            </a:r>
            <a:r>
              <a:rPr lang="de-DE" sz="2800" dirty="0" smtClean="0"/>
              <a:t> </a:t>
            </a:r>
            <a:r>
              <a:rPr lang="de-DE" sz="2800" dirty="0" err="1" smtClean="0"/>
              <a:t>from</a:t>
            </a:r>
            <a:r>
              <a:rPr lang="de-DE" sz="2800" dirty="0" smtClean="0"/>
              <a:t> </a:t>
            </a:r>
            <a:r>
              <a:rPr lang="de-DE" sz="2800" dirty="0" err="1" smtClean="0"/>
              <a:t>selected</a:t>
            </a:r>
            <a:r>
              <a:rPr lang="de-DE" sz="2800" dirty="0" smtClean="0"/>
              <a:t> </a:t>
            </a:r>
            <a:r>
              <a:rPr lang="de-DE" sz="2800" dirty="0" err="1" smtClean="0"/>
              <a:t>species</a:t>
            </a:r>
            <a:r>
              <a:rPr lang="de-DE" sz="2800" dirty="0" smtClean="0"/>
              <a:t> </a:t>
            </a:r>
            <a:r>
              <a:rPr lang="de-DE" sz="2800" dirty="0" err="1" smtClean="0"/>
              <a:t>to</a:t>
            </a:r>
            <a:r>
              <a:rPr lang="de-DE" sz="2800" dirty="0" smtClean="0"/>
              <a:t> </a:t>
            </a:r>
            <a:r>
              <a:rPr lang="de-DE" sz="2800" dirty="0" err="1" smtClean="0"/>
              <a:t>communities</a:t>
            </a:r>
            <a:r>
              <a:rPr lang="de-DE" sz="2800" dirty="0" smtClean="0"/>
              <a:t> </a:t>
            </a:r>
            <a:r>
              <a:rPr lang="de-DE" sz="2800" dirty="0" err="1" smtClean="0"/>
              <a:t>and</a:t>
            </a:r>
            <a:r>
              <a:rPr lang="de-DE" sz="2800" dirty="0" smtClean="0"/>
              <a:t> </a:t>
            </a:r>
            <a:r>
              <a:rPr lang="de-DE" sz="2800" dirty="0" err="1" smtClean="0"/>
              <a:t>ecosystems</a:t>
            </a:r>
            <a:r>
              <a:rPr lang="de-DE" sz="2800" dirty="0" smtClean="0"/>
              <a:t> </a:t>
            </a:r>
            <a:r>
              <a:rPr lang="de-DE" sz="2800" dirty="0" err="1" smtClean="0"/>
              <a:t>or</a:t>
            </a:r>
            <a:r>
              <a:rPr lang="de-DE" sz="2800" dirty="0" smtClean="0"/>
              <a:t> </a:t>
            </a:r>
            <a:r>
              <a:rPr lang="de-DE" sz="2800" dirty="0" err="1" smtClean="0"/>
              <a:t>higher</a:t>
            </a:r>
            <a:r>
              <a:rPr lang="de-DE" sz="2800" dirty="0" smtClean="0"/>
              <a:t>  </a:t>
            </a:r>
            <a:r>
              <a:rPr lang="de-DE" sz="2800" dirty="0" err="1" smtClean="0"/>
              <a:t>is</a:t>
            </a:r>
            <a:r>
              <a:rPr lang="de-DE" sz="2800" dirty="0" smtClean="0"/>
              <a:t> limited </a:t>
            </a:r>
            <a:r>
              <a:rPr lang="de-DE" sz="2800" dirty="0" err="1" smtClean="0"/>
              <a:t>or</a:t>
            </a:r>
            <a:r>
              <a:rPr lang="de-DE" sz="2800" dirty="0" smtClean="0"/>
              <a:t> </a:t>
            </a:r>
            <a:r>
              <a:rPr lang="de-DE" sz="2800" dirty="0" err="1" smtClean="0"/>
              <a:t>even</a:t>
            </a:r>
            <a:r>
              <a:rPr lang="de-DE" sz="2800" dirty="0" smtClean="0"/>
              <a:t> </a:t>
            </a:r>
            <a:r>
              <a:rPr lang="de-DE" sz="2800" dirty="0" err="1" smtClean="0"/>
              <a:t>impossible</a:t>
            </a:r>
            <a:r>
              <a:rPr lang="de-DE" sz="2800" dirty="0" smtClean="0"/>
              <a:t>!</a:t>
            </a:r>
            <a:endParaRPr lang="de-DE" sz="2800" dirty="0"/>
          </a:p>
        </p:txBody>
      </p:sp>
      <p:sp>
        <p:nvSpPr>
          <p:cNvPr id="6"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a:latin typeface="Trebuchet MS" pitchFamily="34" charset="0"/>
                <a:cs typeface="Times New Roman" pitchFamily="18" charset="0"/>
              </a:rPr>
              <a:t>Biological </a:t>
            </a:r>
            <a:r>
              <a:rPr lang="de-DE" sz="3600" i="1" dirty="0" err="1">
                <a:latin typeface="Trebuchet MS" pitchFamily="34" charset="0"/>
                <a:cs typeface="Times New Roman" pitchFamily="18" charset="0"/>
              </a:rPr>
              <a:t>Scales</a:t>
            </a:r>
            <a:endParaRPr lang="de-DE" sz="3600" i="1" dirty="0">
              <a:latin typeface="Trebuchet MS" pitchFamily="34" charset="0"/>
              <a:cs typeface="Times New Roman" pitchFamily="18" charset="0"/>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3183824619"/>
              </p:ext>
            </p:extLst>
          </p:nvPr>
        </p:nvGraphicFramePr>
        <p:xfrm>
          <a:off x="395536" y="2708920"/>
          <a:ext cx="5464440" cy="4038402"/>
        </p:xfrm>
        <a:graphic>
          <a:graphicData uri="http://schemas.openxmlformats.org/presentationml/2006/ole">
            <mc:AlternateContent xmlns:mc="http://schemas.openxmlformats.org/markup-compatibility/2006">
              <mc:Choice xmlns:v="urn:schemas-microsoft-com:vml" Requires="v">
                <p:oleObj spid="_x0000_s14385" name="Präsentation" r:id="rId5" imgW="4463967" imgH="3089039" progId="PowerPoint.Show.8">
                  <p:embed/>
                </p:oleObj>
              </mc:Choice>
              <mc:Fallback>
                <p:oleObj name="Präsentation" r:id="rId5" imgW="4463967" imgH="3089039" progId="PowerPoint.Show.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l="11656" t="4263" r="24051" b="26642"/>
                      <a:stretch>
                        <a:fillRect/>
                      </a:stretch>
                    </p:blipFill>
                    <p:spPr bwMode="auto">
                      <a:xfrm>
                        <a:off x="395536" y="2708920"/>
                        <a:ext cx="5464440" cy="4038402"/>
                      </a:xfrm>
                      <a:prstGeom prst="rect">
                        <a:avLst/>
                      </a:prstGeom>
                      <a:noFill/>
                      <a:ln>
                        <a:noFill/>
                      </a:ln>
                    </p:spPr>
                  </p:pic>
                </p:oleObj>
              </mc:Fallback>
            </mc:AlternateContent>
          </a:graphicData>
        </a:graphic>
      </p:graphicFrame>
      <p:pic>
        <p:nvPicPr>
          <p:cNvPr id="14368" name="Picture 32" descr="Green Leaf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666874">
            <a:off x="6503693" y="5611272"/>
            <a:ext cx="1872208" cy="1405691"/>
          </a:xfrm>
          <a:prstGeom prst="rect">
            <a:avLst/>
          </a:prstGeom>
          <a:noFill/>
          <a:extLst>
            <a:ext uri="{909E8E84-426E-40dd-AFC4-6F175D3DCCD1}">
              <a14:hiddenFill xmlns:a14="http://schemas.microsoft.com/office/drawing/2010/main">
                <a:solidFill>
                  <a:srgbClr val="FFFFFF"/>
                </a:solidFill>
              </a14:hiddenFill>
            </a:ext>
          </a:extLst>
        </p:spPr>
      </p:pic>
      <p:pic>
        <p:nvPicPr>
          <p:cNvPr id="14370" name="Picture 34" descr="Earth globe, realistic 3 D rendering. Arctic view (North pole). On white background. Stock Photo - 117797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8944" y="2600908"/>
            <a:ext cx="1656185" cy="1656185"/>
          </a:xfrm>
          <a:prstGeom prst="rect">
            <a:avLst/>
          </a:prstGeom>
          <a:noFill/>
          <a:extLst>
            <a:ext uri="{909E8E84-426E-40dd-AFC4-6F175D3DCCD1}">
              <a14:hiddenFill xmlns:a14="http://schemas.microsoft.com/office/drawing/2010/main">
                <a:solidFill>
                  <a:srgbClr val="FFFFFF"/>
                </a:solidFill>
              </a14:hiddenFill>
            </a:ext>
          </a:extLst>
        </p:spPr>
      </p:pic>
      <p:sp>
        <p:nvSpPr>
          <p:cNvPr id="3" name="Pfeil nach unten 2"/>
          <p:cNvSpPr/>
          <p:nvPr/>
        </p:nvSpPr>
        <p:spPr>
          <a:xfrm rot="10800000">
            <a:off x="6951014" y="4257093"/>
            <a:ext cx="432048" cy="110434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ltiplizieren 9"/>
          <p:cNvSpPr/>
          <p:nvPr/>
        </p:nvSpPr>
        <p:spPr>
          <a:xfrm>
            <a:off x="2987824" y="3429001"/>
            <a:ext cx="2304256" cy="2448272"/>
          </a:xfrm>
          <a:prstGeom prst="mathMultiply">
            <a:avLst>
              <a:gd name="adj1" fmla="val 732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ultiplizieren 15"/>
          <p:cNvSpPr/>
          <p:nvPr/>
        </p:nvSpPr>
        <p:spPr>
          <a:xfrm>
            <a:off x="6014908" y="3609529"/>
            <a:ext cx="2304256" cy="2448272"/>
          </a:xfrm>
          <a:prstGeom prst="mathMultiply">
            <a:avLst>
              <a:gd name="adj1" fmla="val 732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878437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Box 2"/>
          <p:cNvSpPr txBox="1">
            <a:spLocks noChangeArrowheads="1"/>
          </p:cNvSpPr>
          <p:nvPr/>
        </p:nvSpPr>
        <p:spPr bwMode="auto">
          <a:xfrm>
            <a:off x="1033463" y="1506538"/>
            <a:ext cx="7094537"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sz="2800" dirty="0" smtClean="0">
                <a:latin typeface="Trebuchet MS" pitchFamily="34" charset="0"/>
              </a:rPr>
              <a:t>Biological </a:t>
            </a:r>
            <a:r>
              <a:rPr lang="de-DE" sz="2800" dirty="0" err="1" smtClean="0">
                <a:latin typeface="Trebuchet MS" pitchFamily="34" charset="0"/>
              </a:rPr>
              <a:t>units</a:t>
            </a:r>
            <a:r>
              <a:rPr lang="de-DE" sz="2800" dirty="0" smtClean="0">
                <a:latin typeface="Trebuchet MS" pitchFamily="34" charset="0"/>
              </a:rPr>
              <a:t> </a:t>
            </a:r>
            <a:r>
              <a:rPr lang="de-DE" sz="2800" dirty="0" err="1" smtClean="0">
                <a:latin typeface="Trebuchet MS" pitchFamily="34" charset="0"/>
              </a:rPr>
              <a:t>exhibit</a:t>
            </a:r>
            <a:r>
              <a:rPr lang="de-DE" sz="2800" dirty="0" smtClean="0">
                <a:latin typeface="Trebuchet MS" pitchFamily="34" charset="0"/>
              </a:rPr>
              <a:t> high </a:t>
            </a:r>
            <a:r>
              <a:rPr lang="de-DE" sz="2800" dirty="0" err="1" smtClean="0">
                <a:latin typeface="Trebuchet MS" pitchFamily="34" charset="0"/>
              </a:rPr>
              <a:t>variability</a:t>
            </a:r>
            <a:r>
              <a:rPr lang="de-DE" sz="2800" dirty="0" smtClean="0">
                <a:latin typeface="Trebuchet MS" pitchFamily="34" charset="0"/>
              </a:rPr>
              <a:t>.</a:t>
            </a:r>
          </a:p>
          <a:p>
            <a:pPr eaLnBrk="1" hangingPunct="1"/>
            <a:endParaRPr lang="de-DE" sz="2800" dirty="0">
              <a:latin typeface="Trebuchet MS" pitchFamily="34" charset="0"/>
            </a:endParaRPr>
          </a:p>
          <a:p>
            <a:pPr eaLnBrk="1" hangingPunct="1"/>
            <a:r>
              <a:rPr lang="de-DE" sz="2800" dirty="0" smtClean="0">
                <a:latin typeface="Trebuchet MS" pitchFamily="34" charset="0"/>
              </a:rPr>
              <a:t>A </a:t>
            </a:r>
            <a:r>
              <a:rPr lang="de-DE" sz="2800" dirty="0" err="1" smtClean="0">
                <a:latin typeface="Trebuchet MS" pitchFamily="34" charset="0"/>
              </a:rPr>
              <a:t>rose</a:t>
            </a:r>
            <a:r>
              <a:rPr lang="de-DE" sz="2800" dirty="0" smtClean="0">
                <a:latin typeface="Trebuchet MS" pitchFamily="34" charset="0"/>
              </a:rPr>
              <a:t> </a:t>
            </a:r>
            <a:r>
              <a:rPr lang="de-DE" sz="2800" dirty="0" err="1" smtClean="0">
                <a:latin typeface="Trebuchet MS" pitchFamily="34" charset="0"/>
              </a:rPr>
              <a:t>is</a:t>
            </a:r>
            <a:r>
              <a:rPr lang="de-DE" sz="2800" dirty="0" smtClean="0">
                <a:latin typeface="Trebuchet MS" pitchFamily="34" charset="0"/>
              </a:rPr>
              <a:t> NOT a </a:t>
            </a:r>
            <a:r>
              <a:rPr lang="de-DE" sz="2800" dirty="0" err="1" smtClean="0">
                <a:latin typeface="Trebuchet MS" pitchFamily="34" charset="0"/>
              </a:rPr>
              <a:t>rose</a:t>
            </a:r>
            <a:r>
              <a:rPr lang="de-DE" sz="2800" dirty="0" smtClean="0">
                <a:latin typeface="Trebuchet MS" pitchFamily="34" charset="0"/>
              </a:rPr>
              <a:t> </a:t>
            </a:r>
            <a:r>
              <a:rPr lang="de-DE" sz="2800" dirty="0" err="1" smtClean="0">
                <a:latin typeface="Trebuchet MS" pitchFamily="34" charset="0"/>
              </a:rPr>
              <a:t>is</a:t>
            </a:r>
            <a:r>
              <a:rPr lang="de-DE" sz="2800" dirty="0" smtClean="0">
                <a:latin typeface="Trebuchet MS" pitchFamily="34" charset="0"/>
              </a:rPr>
              <a:t> NOT a </a:t>
            </a:r>
            <a:r>
              <a:rPr lang="de-DE" sz="2800" dirty="0" err="1" smtClean="0">
                <a:latin typeface="Trebuchet MS" pitchFamily="34" charset="0"/>
              </a:rPr>
              <a:t>rose</a:t>
            </a:r>
            <a:r>
              <a:rPr lang="de-DE" sz="2800" dirty="0" smtClean="0">
                <a:latin typeface="Trebuchet MS" pitchFamily="34" charset="0"/>
              </a:rPr>
              <a:t>…</a:t>
            </a:r>
          </a:p>
          <a:p>
            <a:pPr eaLnBrk="1" hangingPunct="1"/>
            <a:endParaRPr lang="de-DE" sz="2800" dirty="0">
              <a:latin typeface="Trebuchet MS" pitchFamily="34" charset="0"/>
            </a:endParaRPr>
          </a:p>
          <a:p>
            <a:pPr eaLnBrk="1" hangingPunct="1"/>
            <a:r>
              <a:rPr lang="de-DE" sz="2800" dirty="0" err="1" smtClean="0">
                <a:latin typeface="Trebuchet MS" pitchFamily="34" charset="0"/>
              </a:rPr>
              <a:t>Classification</a:t>
            </a:r>
            <a:r>
              <a:rPr lang="de-DE" sz="2800" dirty="0" smtClean="0">
                <a:latin typeface="Trebuchet MS" pitchFamily="34" charset="0"/>
              </a:rPr>
              <a:t> </a:t>
            </a:r>
            <a:r>
              <a:rPr lang="de-DE" sz="2800" dirty="0" err="1" smtClean="0">
                <a:latin typeface="Trebuchet MS" pitchFamily="34" charset="0"/>
              </a:rPr>
              <a:t>is</a:t>
            </a:r>
            <a:r>
              <a:rPr lang="de-DE" sz="2800" dirty="0" smtClean="0">
                <a:latin typeface="Trebuchet MS" pitchFamily="34" charset="0"/>
              </a:rPr>
              <a:t> </a:t>
            </a:r>
            <a:r>
              <a:rPr lang="de-DE" sz="2800" dirty="0" err="1" smtClean="0">
                <a:latin typeface="Trebuchet MS" pitchFamily="34" charset="0"/>
              </a:rPr>
              <a:t>necessary</a:t>
            </a:r>
            <a:r>
              <a:rPr lang="de-DE" sz="2800" dirty="0" smtClean="0">
                <a:latin typeface="Trebuchet MS" pitchFamily="34" charset="0"/>
              </a:rPr>
              <a:t> but </a:t>
            </a:r>
            <a:r>
              <a:rPr lang="de-DE" sz="2800" dirty="0" err="1" smtClean="0">
                <a:latin typeface="Trebuchet MS" pitchFamily="34" charset="0"/>
              </a:rPr>
              <a:t>variability</a:t>
            </a:r>
            <a:r>
              <a:rPr lang="de-DE" sz="2800" dirty="0" smtClean="0">
                <a:latin typeface="Trebuchet MS" pitchFamily="34" charset="0"/>
              </a:rPr>
              <a:t> </a:t>
            </a:r>
            <a:r>
              <a:rPr lang="de-DE" sz="2800" dirty="0" err="1" smtClean="0">
                <a:latin typeface="Trebuchet MS" pitchFamily="34" charset="0"/>
              </a:rPr>
              <a:t>within</a:t>
            </a:r>
            <a:r>
              <a:rPr lang="de-DE" sz="2800" dirty="0" smtClean="0">
                <a:latin typeface="Trebuchet MS" pitchFamily="34" charset="0"/>
              </a:rPr>
              <a:t> </a:t>
            </a:r>
            <a:r>
              <a:rPr lang="de-DE" sz="2800" dirty="0" err="1" smtClean="0">
                <a:latin typeface="Trebuchet MS" pitchFamily="34" charset="0"/>
              </a:rPr>
              <a:t>units</a:t>
            </a:r>
            <a:r>
              <a:rPr lang="de-DE" sz="2800" dirty="0" smtClean="0">
                <a:latin typeface="Trebuchet MS" pitchFamily="34" charset="0"/>
              </a:rPr>
              <a:t> (such </a:t>
            </a:r>
            <a:r>
              <a:rPr lang="de-DE" sz="2800" dirty="0" err="1" smtClean="0">
                <a:latin typeface="Trebuchet MS" pitchFamily="34" charset="0"/>
              </a:rPr>
              <a:t>as</a:t>
            </a:r>
            <a:r>
              <a:rPr lang="de-DE" sz="2800" dirty="0" smtClean="0">
                <a:latin typeface="Trebuchet MS" pitchFamily="34" charset="0"/>
              </a:rPr>
              <a:t> </a:t>
            </a:r>
            <a:r>
              <a:rPr lang="de-DE" sz="2800" dirty="0" err="1" smtClean="0">
                <a:latin typeface="Trebuchet MS" pitchFamily="34" charset="0"/>
              </a:rPr>
              <a:t>ecosystems</a:t>
            </a:r>
            <a:r>
              <a:rPr lang="de-DE" sz="2800" dirty="0" smtClean="0">
                <a:latin typeface="Trebuchet MS" pitchFamily="34" charset="0"/>
              </a:rPr>
              <a:t>) </a:t>
            </a:r>
            <a:r>
              <a:rPr lang="de-DE" sz="2800" dirty="0" err="1" smtClean="0">
                <a:latin typeface="Trebuchet MS" pitchFamily="34" charset="0"/>
              </a:rPr>
              <a:t>cannot</a:t>
            </a:r>
            <a:r>
              <a:rPr lang="de-DE" sz="2800" dirty="0" smtClean="0">
                <a:latin typeface="Trebuchet MS" pitchFamily="34" charset="0"/>
              </a:rPr>
              <a:t> </a:t>
            </a:r>
            <a:r>
              <a:rPr lang="de-DE" sz="2800" dirty="0" err="1" smtClean="0">
                <a:latin typeface="Trebuchet MS" pitchFamily="34" charset="0"/>
              </a:rPr>
              <a:t>be</a:t>
            </a:r>
            <a:r>
              <a:rPr lang="de-DE" sz="2800" dirty="0" smtClean="0">
                <a:latin typeface="Trebuchet MS" pitchFamily="34" charset="0"/>
              </a:rPr>
              <a:t> </a:t>
            </a:r>
            <a:r>
              <a:rPr lang="de-DE" sz="2800" dirty="0" err="1" smtClean="0">
                <a:latin typeface="Trebuchet MS" pitchFamily="34" charset="0"/>
              </a:rPr>
              <a:t>ignored</a:t>
            </a:r>
            <a:r>
              <a:rPr lang="de-DE" sz="2800" dirty="0" smtClean="0">
                <a:latin typeface="Trebuchet MS" pitchFamily="34" charset="0"/>
              </a:rPr>
              <a:t>.</a:t>
            </a:r>
            <a:endParaRPr lang="de-DE" sz="2800" dirty="0">
              <a:latin typeface="Trebuchet MS" pitchFamily="34" charset="0"/>
            </a:endParaRPr>
          </a:p>
        </p:txBody>
      </p:sp>
      <p:sp>
        <p:nvSpPr>
          <p:cNvPr id="105476" name="Line 3"/>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a:latin typeface="Trebuchet MS" pitchFamily="34" charset="0"/>
                <a:cs typeface="Times New Roman" pitchFamily="18" charset="0"/>
              </a:rPr>
              <a:t>Biological </a:t>
            </a:r>
            <a:r>
              <a:rPr lang="de-DE" sz="3600" i="1" dirty="0" err="1">
                <a:latin typeface="Trebuchet MS" pitchFamily="34" charset="0"/>
                <a:cs typeface="Times New Roman" pitchFamily="18" charset="0"/>
              </a:rPr>
              <a:t>Scales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27274321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1" name="Text Box 3"/>
          <p:cNvSpPr txBox="1">
            <a:spLocks noChangeArrowheads="1"/>
          </p:cNvSpPr>
          <p:nvPr/>
        </p:nvSpPr>
        <p:spPr bwMode="auto">
          <a:xfrm>
            <a:off x="919994" y="1284720"/>
            <a:ext cx="7270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de-DE" dirty="0" err="1" smtClean="0">
                <a:latin typeface="Trebuchet MS" pitchFamily="34" charset="0"/>
                <a:cs typeface="Arial" charset="0"/>
              </a:rPr>
              <a:t>Identifying</a:t>
            </a:r>
            <a:r>
              <a:rPr lang="de-DE" dirty="0" smtClean="0">
                <a:latin typeface="Trebuchet MS" pitchFamily="34" charset="0"/>
                <a:cs typeface="Arial" charset="0"/>
              </a:rPr>
              <a:t> </a:t>
            </a:r>
            <a:r>
              <a:rPr lang="de-DE" dirty="0">
                <a:latin typeface="Trebuchet MS" pitchFamily="34" charset="0"/>
                <a:cs typeface="Arial" charset="0"/>
              </a:rPr>
              <a:t>spatio-temporal </a:t>
            </a:r>
            <a:r>
              <a:rPr lang="de-DE" dirty="0" err="1">
                <a:latin typeface="Trebuchet MS" pitchFamily="34" charset="0"/>
                <a:cs typeface="Arial" charset="0"/>
              </a:rPr>
              <a:t>patterns</a:t>
            </a:r>
            <a:r>
              <a:rPr lang="de-DE" dirty="0">
                <a:latin typeface="Trebuchet MS" pitchFamily="34" charset="0"/>
                <a:cs typeface="Arial" charset="0"/>
              </a:rPr>
              <a:t> </a:t>
            </a:r>
            <a:r>
              <a:rPr lang="de-DE" dirty="0" err="1" smtClean="0">
                <a:latin typeface="Trebuchet MS" pitchFamily="34" charset="0"/>
                <a:cs typeface="Arial" charset="0"/>
              </a:rPr>
              <a:t>and</a:t>
            </a:r>
            <a:r>
              <a:rPr lang="de-DE" dirty="0" smtClean="0">
                <a:latin typeface="Trebuchet MS" pitchFamily="34" charset="0"/>
                <a:cs typeface="Arial" charset="0"/>
              </a:rPr>
              <a:t> </a:t>
            </a:r>
            <a:r>
              <a:rPr lang="de-DE" dirty="0" err="1" smtClean="0">
                <a:latin typeface="Trebuchet MS" pitchFamily="34" charset="0"/>
                <a:cs typeface="Arial" charset="0"/>
              </a:rPr>
              <a:t>effects</a:t>
            </a:r>
            <a:r>
              <a:rPr lang="de-DE" dirty="0" smtClean="0">
                <a:latin typeface="Trebuchet MS" pitchFamily="34" charset="0"/>
                <a:cs typeface="Arial" charset="0"/>
              </a:rPr>
              <a:t> </a:t>
            </a:r>
            <a:r>
              <a:rPr lang="de-DE" dirty="0" err="1" smtClean="0">
                <a:latin typeface="Trebuchet MS" pitchFamily="34" charset="0"/>
                <a:cs typeface="Arial" charset="0"/>
              </a:rPr>
              <a:t>of</a:t>
            </a:r>
            <a:r>
              <a:rPr lang="de-DE" dirty="0" smtClean="0">
                <a:latin typeface="Trebuchet MS" pitchFamily="34" charset="0"/>
                <a:cs typeface="Arial" charset="0"/>
              </a:rPr>
              <a:t> </a:t>
            </a:r>
            <a:r>
              <a:rPr lang="de-DE" dirty="0" err="1" smtClean="0">
                <a:latin typeface="Trebuchet MS" pitchFamily="34" charset="0"/>
                <a:cs typeface="Arial" charset="0"/>
              </a:rPr>
              <a:t>climatic</a:t>
            </a:r>
            <a:r>
              <a:rPr lang="de-DE" dirty="0" smtClean="0">
                <a:latin typeface="Trebuchet MS" pitchFamily="34" charset="0"/>
                <a:cs typeface="Arial" charset="0"/>
              </a:rPr>
              <a:t> </a:t>
            </a:r>
            <a:r>
              <a:rPr lang="de-DE" dirty="0" err="1" smtClean="0">
                <a:latin typeface="Trebuchet MS" pitchFamily="34" charset="0"/>
                <a:cs typeface="Arial" charset="0"/>
              </a:rPr>
              <a:t>manipulations</a:t>
            </a:r>
            <a:r>
              <a:rPr lang="de-DE" dirty="0" smtClean="0">
                <a:latin typeface="Trebuchet MS" pitchFamily="34" charset="0"/>
                <a:cs typeface="Arial" charset="0"/>
              </a:rPr>
              <a:t> </a:t>
            </a:r>
            <a:r>
              <a:rPr lang="de-DE" dirty="0" err="1" smtClean="0">
                <a:latin typeface="Trebuchet MS" pitchFamily="34" charset="0"/>
                <a:cs typeface="Arial" charset="0"/>
              </a:rPr>
              <a:t>depends</a:t>
            </a:r>
            <a:r>
              <a:rPr lang="de-DE" dirty="0" smtClean="0">
                <a:latin typeface="Trebuchet MS" pitchFamily="34" charset="0"/>
                <a:cs typeface="Arial" charset="0"/>
              </a:rPr>
              <a:t> on </a:t>
            </a:r>
            <a:r>
              <a:rPr lang="de-DE" dirty="0" err="1" smtClean="0">
                <a:latin typeface="Trebuchet MS" pitchFamily="34" charset="0"/>
                <a:cs typeface="Arial" charset="0"/>
              </a:rPr>
              <a:t>the</a:t>
            </a:r>
            <a:r>
              <a:rPr lang="de-DE" dirty="0" smtClean="0">
                <a:latin typeface="Trebuchet MS" pitchFamily="34" charset="0"/>
                <a:cs typeface="Arial" charset="0"/>
              </a:rPr>
              <a:t> </a:t>
            </a:r>
            <a:r>
              <a:rPr lang="de-DE" dirty="0" err="1" smtClean="0">
                <a:latin typeface="Trebuchet MS" pitchFamily="34" charset="0"/>
                <a:cs typeface="Arial" charset="0"/>
              </a:rPr>
              <a:t>spatial</a:t>
            </a:r>
            <a:r>
              <a:rPr lang="de-DE" dirty="0" smtClean="0">
                <a:latin typeface="Trebuchet MS" pitchFamily="34" charset="0"/>
                <a:cs typeface="Arial" charset="0"/>
              </a:rPr>
              <a:t>, temporal </a:t>
            </a:r>
            <a:r>
              <a:rPr lang="de-DE" dirty="0" err="1" smtClean="0">
                <a:latin typeface="Trebuchet MS" pitchFamily="34" charset="0"/>
                <a:cs typeface="Arial" charset="0"/>
              </a:rPr>
              <a:t>and</a:t>
            </a:r>
            <a:r>
              <a:rPr lang="de-DE" dirty="0" smtClean="0">
                <a:latin typeface="Trebuchet MS" pitchFamily="34" charset="0"/>
                <a:cs typeface="Arial" charset="0"/>
              </a:rPr>
              <a:t> bio-</a:t>
            </a:r>
            <a:r>
              <a:rPr lang="de-DE" dirty="0" err="1" smtClean="0">
                <a:latin typeface="Trebuchet MS" pitchFamily="34" charset="0"/>
                <a:cs typeface="Arial" charset="0"/>
              </a:rPr>
              <a:t>ecological</a:t>
            </a:r>
            <a:r>
              <a:rPr lang="de-DE" dirty="0" smtClean="0">
                <a:latin typeface="Trebuchet MS" pitchFamily="34" charset="0"/>
                <a:cs typeface="Arial" charset="0"/>
              </a:rPr>
              <a:t> </a:t>
            </a:r>
            <a:r>
              <a:rPr lang="de-DE" dirty="0" err="1" smtClean="0">
                <a:latin typeface="Trebuchet MS" pitchFamily="34" charset="0"/>
                <a:cs typeface="Arial" charset="0"/>
              </a:rPr>
              <a:t>scale</a:t>
            </a:r>
            <a:r>
              <a:rPr lang="de-DE" dirty="0" smtClean="0">
                <a:latin typeface="Trebuchet MS" pitchFamily="34" charset="0"/>
                <a:cs typeface="Arial" charset="0"/>
              </a:rPr>
              <a:t> </a:t>
            </a:r>
            <a:r>
              <a:rPr lang="de-DE" dirty="0" err="1" smtClean="0">
                <a:latin typeface="Trebuchet MS" pitchFamily="34" charset="0"/>
                <a:cs typeface="Arial" charset="0"/>
              </a:rPr>
              <a:t>of</a:t>
            </a:r>
            <a:r>
              <a:rPr lang="de-DE" dirty="0" smtClean="0">
                <a:latin typeface="Trebuchet MS" pitchFamily="34" charset="0"/>
                <a:cs typeface="Arial" charset="0"/>
              </a:rPr>
              <a:t> </a:t>
            </a:r>
            <a:r>
              <a:rPr lang="de-DE" dirty="0" err="1" smtClean="0">
                <a:latin typeface="Trebuchet MS" pitchFamily="34" charset="0"/>
                <a:cs typeface="Arial" charset="0"/>
              </a:rPr>
              <a:t>experiments</a:t>
            </a:r>
            <a:r>
              <a:rPr lang="de-DE" dirty="0" smtClean="0">
                <a:latin typeface="Trebuchet MS" pitchFamily="34" charset="0"/>
                <a:cs typeface="Arial" charset="0"/>
              </a:rPr>
              <a:t>.</a:t>
            </a:r>
            <a:endParaRPr lang="de-DE" dirty="0">
              <a:latin typeface="Trebuchet MS" pitchFamily="34" charset="0"/>
              <a:cs typeface="Arial" charset="0"/>
            </a:endParaRPr>
          </a:p>
        </p:txBody>
      </p:sp>
      <p:sp>
        <p:nvSpPr>
          <p:cNvPr id="1271813" name="Text Box 6"/>
          <p:cNvSpPr txBox="1">
            <a:spLocks noChangeArrowheads="1"/>
          </p:cNvSpPr>
          <p:nvPr/>
        </p:nvSpPr>
        <p:spPr bwMode="auto">
          <a:xfrm>
            <a:off x="1274763" y="3429000"/>
            <a:ext cx="6592887"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de-DE" sz="2800" dirty="0">
                <a:latin typeface="Trebuchet MS" pitchFamily="34" charset="0"/>
                <a:cs typeface="Arial" charset="0"/>
              </a:rPr>
              <a:t>„</a:t>
            </a:r>
            <a:r>
              <a:rPr lang="de-DE" sz="2800" i="1" dirty="0">
                <a:latin typeface="Trebuchet MS" pitchFamily="34" charset="0"/>
                <a:cs typeface="Arial" charset="0"/>
              </a:rPr>
              <a:t>The </a:t>
            </a:r>
            <a:r>
              <a:rPr lang="de-DE" sz="2800" i="1" dirty="0" err="1">
                <a:latin typeface="Trebuchet MS" pitchFamily="34" charset="0"/>
                <a:cs typeface="Arial" charset="0"/>
              </a:rPr>
              <a:t>problem</a:t>
            </a:r>
            <a:r>
              <a:rPr lang="de-DE" sz="2800" i="1" dirty="0">
                <a:latin typeface="Trebuchet MS" pitchFamily="34" charset="0"/>
                <a:cs typeface="Arial" charset="0"/>
              </a:rPr>
              <a:t> </a:t>
            </a:r>
            <a:r>
              <a:rPr lang="de-DE" sz="2800" i="1" dirty="0" err="1">
                <a:latin typeface="Trebuchet MS" pitchFamily="34" charset="0"/>
                <a:cs typeface="Arial" charset="0"/>
              </a:rPr>
              <a:t>of</a:t>
            </a:r>
            <a:r>
              <a:rPr lang="de-DE" sz="2800" i="1" dirty="0">
                <a:latin typeface="Trebuchet MS" pitchFamily="34" charset="0"/>
                <a:cs typeface="Arial" charset="0"/>
              </a:rPr>
              <a:t> </a:t>
            </a:r>
            <a:r>
              <a:rPr lang="de-DE" sz="2800" i="1" dirty="0" err="1">
                <a:latin typeface="Trebuchet MS" pitchFamily="34" charset="0"/>
                <a:cs typeface="Arial" charset="0"/>
              </a:rPr>
              <a:t>pattern</a:t>
            </a:r>
            <a:r>
              <a:rPr lang="de-DE" sz="2800" i="1" dirty="0">
                <a:latin typeface="Trebuchet MS" pitchFamily="34" charset="0"/>
                <a:cs typeface="Arial" charset="0"/>
              </a:rPr>
              <a:t> </a:t>
            </a:r>
            <a:r>
              <a:rPr lang="de-DE" sz="2800" i="1" dirty="0" err="1">
                <a:latin typeface="Trebuchet MS" pitchFamily="34" charset="0"/>
                <a:cs typeface="Arial" charset="0"/>
              </a:rPr>
              <a:t>and</a:t>
            </a:r>
            <a:r>
              <a:rPr lang="de-DE" sz="2800" i="1" dirty="0">
                <a:latin typeface="Trebuchet MS" pitchFamily="34" charset="0"/>
                <a:cs typeface="Arial" charset="0"/>
              </a:rPr>
              <a:t> </a:t>
            </a:r>
            <a:r>
              <a:rPr lang="de-DE" sz="2800" i="1" dirty="0" err="1">
                <a:latin typeface="Trebuchet MS" pitchFamily="34" charset="0"/>
                <a:cs typeface="Arial" charset="0"/>
              </a:rPr>
              <a:t>scale</a:t>
            </a:r>
            <a:r>
              <a:rPr lang="de-DE" sz="2800" i="1" dirty="0">
                <a:latin typeface="Trebuchet MS" pitchFamily="34" charset="0"/>
                <a:cs typeface="Arial" charset="0"/>
              </a:rPr>
              <a:t> </a:t>
            </a:r>
            <a:br>
              <a:rPr lang="de-DE" sz="2800" i="1" dirty="0">
                <a:latin typeface="Trebuchet MS" pitchFamily="34" charset="0"/>
                <a:cs typeface="Arial" charset="0"/>
              </a:rPr>
            </a:br>
            <a:r>
              <a:rPr lang="de-DE" sz="2800" i="1" dirty="0" err="1">
                <a:latin typeface="Trebuchet MS" pitchFamily="34" charset="0"/>
                <a:cs typeface="Arial" charset="0"/>
              </a:rPr>
              <a:t>is</a:t>
            </a:r>
            <a:r>
              <a:rPr lang="de-DE" sz="2800" i="1" dirty="0">
                <a:latin typeface="Trebuchet MS" pitchFamily="34" charset="0"/>
                <a:cs typeface="Arial" charset="0"/>
              </a:rPr>
              <a:t> </a:t>
            </a:r>
            <a:r>
              <a:rPr lang="de-DE" sz="2800" i="1" dirty="0" err="1">
                <a:latin typeface="Trebuchet MS" pitchFamily="34" charset="0"/>
                <a:cs typeface="Arial" charset="0"/>
              </a:rPr>
              <a:t>the</a:t>
            </a:r>
            <a:r>
              <a:rPr lang="de-DE" sz="2800" i="1" dirty="0">
                <a:latin typeface="Trebuchet MS" pitchFamily="34" charset="0"/>
                <a:cs typeface="Arial" charset="0"/>
              </a:rPr>
              <a:t> </a:t>
            </a:r>
            <a:r>
              <a:rPr lang="de-DE" sz="2800" i="1" dirty="0" err="1">
                <a:latin typeface="Trebuchet MS" pitchFamily="34" charset="0"/>
                <a:cs typeface="Arial" charset="0"/>
              </a:rPr>
              <a:t>central</a:t>
            </a:r>
            <a:r>
              <a:rPr lang="de-DE" sz="2800" i="1" dirty="0">
                <a:latin typeface="Trebuchet MS" pitchFamily="34" charset="0"/>
                <a:cs typeface="Arial" charset="0"/>
              </a:rPr>
              <a:t> </a:t>
            </a:r>
            <a:r>
              <a:rPr lang="de-DE" sz="2800" i="1" dirty="0" err="1">
                <a:latin typeface="Trebuchet MS" pitchFamily="34" charset="0"/>
                <a:cs typeface="Arial" charset="0"/>
              </a:rPr>
              <a:t>problem</a:t>
            </a:r>
            <a:r>
              <a:rPr lang="de-DE" sz="2800" i="1" dirty="0">
                <a:latin typeface="Trebuchet MS" pitchFamily="34" charset="0"/>
                <a:cs typeface="Arial" charset="0"/>
              </a:rPr>
              <a:t> in </a:t>
            </a:r>
            <a:r>
              <a:rPr lang="de-DE" sz="2800" i="1" dirty="0" err="1">
                <a:latin typeface="Trebuchet MS" pitchFamily="34" charset="0"/>
                <a:cs typeface="Arial" charset="0"/>
              </a:rPr>
              <a:t>ecology</a:t>
            </a:r>
            <a:r>
              <a:rPr lang="de-DE" sz="2800" dirty="0">
                <a:latin typeface="Trebuchet MS" pitchFamily="34" charset="0"/>
                <a:cs typeface="Arial" charset="0"/>
              </a:rPr>
              <a:t>“</a:t>
            </a:r>
          </a:p>
          <a:p>
            <a:pPr algn="r" eaLnBrk="1" hangingPunct="1">
              <a:spcBef>
                <a:spcPct val="50000"/>
              </a:spcBef>
            </a:pPr>
            <a:r>
              <a:rPr lang="de-DE" dirty="0">
                <a:latin typeface="Trebuchet MS" pitchFamily="34" charset="0"/>
                <a:cs typeface="Arial" charset="0"/>
              </a:rPr>
              <a:t>Levin, 1992</a:t>
            </a:r>
          </a:p>
        </p:txBody>
      </p:sp>
      <p:pic>
        <p:nvPicPr>
          <p:cNvPr id="132103" name="Picture 7"/>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98" t="-66" r="98" b="2542"/>
          <a:stretch/>
        </p:blipFill>
        <p:spPr bwMode="auto">
          <a:xfrm>
            <a:off x="-36512" y="930600"/>
            <a:ext cx="9180512" cy="594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1816" name="Rectangle 9"/>
          <p:cNvSpPr>
            <a:spLocks noChangeArrowheads="1"/>
          </p:cNvSpPr>
          <p:nvPr/>
        </p:nvSpPr>
        <p:spPr bwMode="auto">
          <a:xfrm>
            <a:off x="1143000" y="188913"/>
            <a:ext cx="685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sz="3600" i="1" dirty="0">
                <a:latin typeface="Trebuchet MS" pitchFamily="34" charset="0"/>
                <a:cs typeface="Times New Roman" pitchFamily="18" charset="0"/>
              </a:rPr>
              <a:t>Pattern </a:t>
            </a:r>
            <a:r>
              <a:rPr lang="de-DE" sz="3600" i="1" dirty="0" err="1">
                <a:latin typeface="Trebuchet MS" pitchFamily="34" charset="0"/>
                <a:cs typeface="Times New Roman" pitchFamily="18" charset="0"/>
              </a:rPr>
              <a:t>is</a:t>
            </a:r>
            <a:r>
              <a:rPr lang="de-DE" sz="3600" i="1" dirty="0">
                <a:latin typeface="Trebuchet MS" pitchFamily="34" charset="0"/>
                <a:cs typeface="Times New Roman" pitchFamily="18" charset="0"/>
              </a:rPr>
              <a:t> a matter </a:t>
            </a:r>
            <a:r>
              <a:rPr lang="de-DE" sz="3600" i="1" dirty="0" err="1">
                <a:latin typeface="Trebuchet MS" pitchFamily="34" charset="0"/>
                <a:cs typeface="Times New Roman" pitchFamily="18" charset="0"/>
              </a:rPr>
              <a:t>of</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scale</a:t>
            </a:r>
            <a:endParaRPr lang="de-DE" sz="3600" i="1" dirty="0">
              <a:latin typeface="Trebuchet MS" pitchFamily="34" charset="0"/>
              <a:cs typeface="Times New Roman" pitchFamily="18" charset="0"/>
            </a:endParaRPr>
          </a:p>
        </p:txBody>
      </p:sp>
      <p:sp>
        <p:nvSpPr>
          <p:cNvPr id="9" name="Line 16"/>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 name="Picture 5" descr="logo-mit-schrift---transp"/>
          <p:cNvPicPr>
            <a:picLocks noChangeAspect="1" noChangeArrowheads="1"/>
          </p:cNvPicPr>
          <p:nvPr/>
        </p:nvPicPr>
        <p:blipFill rotWithShape="1">
          <a:blip r:embed="rId5">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92368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2103"/>
                                        </p:tgtEl>
                                        <p:attrNameLst>
                                          <p:attrName>style.visibility</p:attrName>
                                        </p:attrNameLst>
                                      </p:cBhvr>
                                      <p:to>
                                        <p:strVal val="visible"/>
                                      </p:to>
                                    </p:set>
                                    <p:animEffect transition="in" filter="fade">
                                      <p:cBhvr>
                                        <p:cTn id="7" dur="2000"/>
                                        <p:tgtEl>
                                          <p:spTgt spid="13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45586" y="1664804"/>
            <a:ext cx="7384014" cy="4524315"/>
          </a:xfrm>
          <a:prstGeom prst="rect">
            <a:avLst/>
          </a:prstGeom>
          <a:noFill/>
        </p:spPr>
        <p:txBody>
          <a:bodyPr wrap="square" rtlCol="0">
            <a:spAutoFit/>
          </a:bodyPr>
          <a:lstStyle/>
          <a:p>
            <a:r>
              <a:rPr lang="de-DE" sz="2400" dirty="0" err="1" smtClean="0"/>
              <a:t>Too</a:t>
            </a:r>
            <a:r>
              <a:rPr lang="de-DE" sz="2400" dirty="0" smtClean="0"/>
              <a:t> </a:t>
            </a:r>
            <a:r>
              <a:rPr lang="de-DE" sz="2400" dirty="0" err="1" smtClean="0"/>
              <a:t>many</a:t>
            </a:r>
            <a:r>
              <a:rPr lang="de-DE" sz="2400" dirty="0" smtClean="0"/>
              <a:t> </a:t>
            </a:r>
            <a:r>
              <a:rPr lang="de-DE" sz="2400" dirty="0" err="1" smtClean="0"/>
              <a:t>experiments</a:t>
            </a:r>
            <a:r>
              <a:rPr lang="de-DE" sz="2400" dirty="0" smtClean="0"/>
              <a:t> </a:t>
            </a:r>
            <a:r>
              <a:rPr lang="de-DE" sz="2400" dirty="0" err="1" smtClean="0"/>
              <a:t>yield</a:t>
            </a:r>
            <a:r>
              <a:rPr lang="de-DE" sz="2400" dirty="0" smtClean="0"/>
              <a:t> </a:t>
            </a:r>
            <a:r>
              <a:rPr lang="de-DE" sz="2400" dirty="0" err="1" smtClean="0"/>
              <a:t>data</a:t>
            </a:r>
            <a:r>
              <a:rPr lang="de-DE" sz="2400" dirty="0" smtClean="0"/>
              <a:t> </a:t>
            </a:r>
            <a:r>
              <a:rPr lang="de-DE" sz="2400" dirty="0" err="1" smtClean="0"/>
              <a:t>that</a:t>
            </a:r>
            <a:r>
              <a:rPr lang="de-DE" sz="2400" dirty="0" smtClean="0"/>
              <a:t> </a:t>
            </a:r>
            <a:r>
              <a:rPr lang="de-DE" sz="2400" dirty="0" err="1" smtClean="0"/>
              <a:t>are</a:t>
            </a:r>
            <a:r>
              <a:rPr lang="de-DE" sz="2400" dirty="0" smtClean="0"/>
              <a:t> not </a:t>
            </a:r>
            <a:r>
              <a:rPr lang="de-DE" sz="2400" dirty="0" err="1" smtClean="0"/>
              <a:t>or</a:t>
            </a:r>
            <a:r>
              <a:rPr lang="de-DE" sz="2400" dirty="0" smtClean="0"/>
              <a:t> not </a:t>
            </a:r>
            <a:r>
              <a:rPr lang="de-DE" sz="2400" dirty="0" err="1" smtClean="0"/>
              <a:t>efficiently</a:t>
            </a:r>
            <a:r>
              <a:rPr lang="de-DE" sz="2400" dirty="0" smtClean="0"/>
              <a:t> </a:t>
            </a:r>
            <a:r>
              <a:rPr lang="de-DE" sz="2400" dirty="0" err="1" smtClean="0"/>
              <a:t>analysed</a:t>
            </a:r>
            <a:r>
              <a:rPr lang="de-DE" sz="2400" dirty="0" smtClean="0"/>
              <a:t>. Time </a:t>
            </a:r>
            <a:r>
              <a:rPr lang="de-DE" sz="2400" dirty="0" err="1" smtClean="0"/>
              <a:t>and</a:t>
            </a:r>
            <a:r>
              <a:rPr lang="de-DE" sz="2400" dirty="0" smtClean="0"/>
              <a:t> </a:t>
            </a:r>
            <a:r>
              <a:rPr lang="de-DE" sz="2400" dirty="0" err="1" smtClean="0"/>
              <a:t>money</a:t>
            </a:r>
            <a:r>
              <a:rPr lang="de-DE" sz="2400" dirty="0" smtClean="0"/>
              <a:t> </a:t>
            </a:r>
            <a:r>
              <a:rPr lang="de-DE" sz="2400" dirty="0" err="1" smtClean="0"/>
              <a:t>is</a:t>
            </a:r>
            <a:r>
              <a:rPr lang="de-DE" sz="2400" dirty="0" smtClean="0"/>
              <a:t> </a:t>
            </a:r>
            <a:r>
              <a:rPr lang="de-DE" sz="2400" dirty="0" err="1" smtClean="0"/>
              <a:t>too</a:t>
            </a:r>
            <a:r>
              <a:rPr lang="de-DE" sz="2400" dirty="0" smtClean="0"/>
              <a:t> </a:t>
            </a:r>
            <a:r>
              <a:rPr lang="de-DE" sz="2400" dirty="0" err="1" smtClean="0"/>
              <a:t>short</a:t>
            </a:r>
            <a:r>
              <a:rPr lang="de-DE" sz="2400" dirty="0" smtClean="0"/>
              <a:t> in </a:t>
            </a:r>
            <a:r>
              <a:rPr lang="de-DE" sz="2400" dirty="0" err="1" smtClean="0"/>
              <a:t>our</a:t>
            </a:r>
            <a:r>
              <a:rPr lang="de-DE" sz="2400" dirty="0" smtClean="0"/>
              <a:t> </a:t>
            </a:r>
            <a:r>
              <a:rPr lang="de-DE" sz="2400" dirty="0" err="1" smtClean="0"/>
              <a:t>field</a:t>
            </a:r>
            <a:r>
              <a:rPr lang="de-DE" sz="2400" dirty="0" smtClean="0"/>
              <a:t> </a:t>
            </a:r>
            <a:r>
              <a:rPr lang="de-DE" sz="2400" dirty="0" err="1" smtClean="0"/>
              <a:t>of</a:t>
            </a:r>
            <a:r>
              <a:rPr lang="de-DE" sz="2400" dirty="0" smtClean="0"/>
              <a:t> </a:t>
            </a:r>
            <a:r>
              <a:rPr lang="de-DE" sz="2400" dirty="0" err="1" smtClean="0"/>
              <a:t>research</a:t>
            </a:r>
            <a:r>
              <a:rPr lang="de-DE" sz="2400" dirty="0" smtClean="0"/>
              <a:t>!</a:t>
            </a:r>
          </a:p>
          <a:p>
            <a:endParaRPr lang="de-DE" sz="2400" dirty="0"/>
          </a:p>
          <a:p>
            <a:r>
              <a:rPr lang="de-DE" sz="2400" dirty="0" err="1" smtClean="0"/>
              <a:t>Full</a:t>
            </a:r>
            <a:r>
              <a:rPr lang="de-DE" sz="2400" dirty="0" smtClean="0"/>
              <a:t> </a:t>
            </a:r>
            <a:r>
              <a:rPr lang="de-DE" sz="2400" dirty="0" err="1" smtClean="0"/>
              <a:t>access</a:t>
            </a:r>
            <a:r>
              <a:rPr lang="de-DE" sz="2400" dirty="0" smtClean="0"/>
              <a:t> </a:t>
            </a:r>
            <a:r>
              <a:rPr lang="de-DE" sz="2400" dirty="0" err="1" smtClean="0"/>
              <a:t>to</a:t>
            </a:r>
            <a:r>
              <a:rPr lang="de-DE" sz="2400" dirty="0" smtClean="0"/>
              <a:t> experimental </a:t>
            </a:r>
            <a:r>
              <a:rPr lang="de-DE" sz="2400" dirty="0" err="1" smtClean="0"/>
              <a:t>data</a:t>
            </a:r>
            <a:r>
              <a:rPr lang="de-DE" sz="2400" dirty="0" smtClean="0"/>
              <a:t> </a:t>
            </a:r>
            <a:r>
              <a:rPr lang="de-DE" sz="2400" dirty="0" err="1" smtClean="0"/>
              <a:t>should</a:t>
            </a:r>
            <a:r>
              <a:rPr lang="de-DE" sz="2400" dirty="0" smtClean="0"/>
              <a:t> </a:t>
            </a:r>
            <a:r>
              <a:rPr lang="de-DE" sz="2400" dirty="0" err="1" smtClean="0"/>
              <a:t>be</a:t>
            </a:r>
            <a:r>
              <a:rPr lang="de-DE" sz="2400" dirty="0" smtClean="0"/>
              <a:t> </a:t>
            </a:r>
            <a:r>
              <a:rPr lang="de-DE" sz="2400" dirty="0" err="1" smtClean="0"/>
              <a:t>granted</a:t>
            </a:r>
            <a:r>
              <a:rPr lang="de-DE" sz="2400" dirty="0" smtClean="0"/>
              <a:t> </a:t>
            </a:r>
            <a:r>
              <a:rPr lang="de-DE" sz="2400" dirty="0" err="1" smtClean="0"/>
              <a:t>and</a:t>
            </a:r>
            <a:r>
              <a:rPr lang="de-DE" sz="2400" dirty="0" smtClean="0"/>
              <a:t> </a:t>
            </a:r>
            <a:r>
              <a:rPr lang="de-DE" sz="2400" dirty="0" err="1" smtClean="0"/>
              <a:t>regulations</a:t>
            </a:r>
            <a:r>
              <a:rPr lang="de-DE" sz="2400" dirty="0" smtClean="0"/>
              <a:t> </a:t>
            </a:r>
            <a:r>
              <a:rPr lang="de-DE" sz="2400" dirty="0" err="1" smtClean="0"/>
              <a:t>that</a:t>
            </a:r>
            <a:r>
              <a:rPr lang="de-DE" sz="2400" dirty="0" smtClean="0"/>
              <a:t> </a:t>
            </a:r>
            <a:r>
              <a:rPr lang="de-DE" sz="2400" dirty="0" err="1" smtClean="0"/>
              <a:t>make</a:t>
            </a:r>
            <a:r>
              <a:rPr lang="de-DE" sz="2400" dirty="0" smtClean="0"/>
              <a:t> </a:t>
            </a:r>
            <a:r>
              <a:rPr lang="de-DE" sz="2400" dirty="0" err="1" smtClean="0"/>
              <a:t>sure</a:t>
            </a:r>
            <a:r>
              <a:rPr lang="de-DE" sz="2400" dirty="0" smtClean="0"/>
              <a:t> </a:t>
            </a:r>
            <a:r>
              <a:rPr lang="de-DE" sz="2400" dirty="0" err="1" smtClean="0"/>
              <a:t>that</a:t>
            </a:r>
            <a:r>
              <a:rPr lang="de-DE" sz="2400" dirty="0" smtClean="0"/>
              <a:t> </a:t>
            </a:r>
            <a:r>
              <a:rPr lang="de-DE" sz="2400" dirty="0" err="1" smtClean="0"/>
              <a:t>the</a:t>
            </a:r>
            <a:r>
              <a:rPr lang="de-DE" sz="2400" dirty="0" smtClean="0"/>
              <a:t> </a:t>
            </a:r>
            <a:r>
              <a:rPr lang="de-DE" sz="2400" dirty="0" err="1" smtClean="0"/>
              <a:t>rights</a:t>
            </a:r>
            <a:r>
              <a:rPr lang="de-DE" sz="2400" dirty="0" smtClean="0"/>
              <a:t> </a:t>
            </a:r>
            <a:r>
              <a:rPr lang="de-DE" sz="2400" dirty="0" err="1" smtClean="0"/>
              <a:t>of</a:t>
            </a:r>
            <a:r>
              <a:rPr lang="de-DE" sz="2400" dirty="0" smtClean="0"/>
              <a:t> </a:t>
            </a:r>
            <a:r>
              <a:rPr lang="de-DE" sz="2400" dirty="0" err="1" smtClean="0"/>
              <a:t>the</a:t>
            </a:r>
            <a:r>
              <a:rPr lang="de-DE" sz="2400" dirty="0" smtClean="0"/>
              <a:t> </a:t>
            </a:r>
            <a:r>
              <a:rPr lang="de-DE" sz="2400" dirty="0" err="1" smtClean="0"/>
              <a:t>owners</a:t>
            </a:r>
            <a:r>
              <a:rPr lang="de-DE" sz="2400" dirty="0" smtClean="0"/>
              <a:t> </a:t>
            </a:r>
            <a:r>
              <a:rPr lang="de-DE" sz="2400" dirty="0" err="1" smtClean="0"/>
              <a:t>of</a:t>
            </a:r>
            <a:r>
              <a:rPr lang="de-DE" sz="2400" dirty="0" smtClean="0"/>
              <a:t> </a:t>
            </a:r>
            <a:r>
              <a:rPr lang="de-DE" sz="2400" dirty="0" err="1" smtClean="0"/>
              <a:t>data</a:t>
            </a:r>
            <a:r>
              <a:rPr lang="de-DE" sz="2400" dirty="0" smtClean="0"/>
              <a:t> </a:t>
            </a:r>
            <a:r>
              <a:rPr lang="de-DE" sz="2400" dirty="0" err="1" smtClean="0"/>
              <a:t>are</a:t>
            </a:r>
            <a:r>
              <a:rPr lang="de-DE" sz="2400" dirty="0" smtClean="0"/>
              <a:t> </a:t>
            </a:r>
            <a:r>
              <a:rPr lang="de-DE" sz="2400" dirty="0" err="1" smtClean="0"/>
              <a:t>respected</a:t>
            </a:r>
            <a:r>
              <a:rPr lang="de-DE" sz="2400" dirty="0" smtClean="0"/>
              <a:t> (e.g. </a:t>
            </a:r>
            <a:r>
              <a:rPr lang="de-DE" sz="2400" dirty="0" err="1" smtClean="0"/>
              <a:t>priorities</a:t>
            </a:r>
            <a:r>
              <a:rPr lang="de-DE" sz="2400" dirty="0" smtClean="0"/>
              <a:t> in </a:t>
            </a:r>
            <a:r>
              <a:rPr lang="de-DE" sz="2400" dirty="0" err="1" smtClean="0"/>
              <a:t>publication</a:t>
            </a:r>
            <a:r>
              <a:rPr lang="de-DE" sz="2400" dirty="0" smtClean="0"/>
              <a:t>, </a:t>
            </a:r>
            <a:r>
              <a:rPr lang="de-DE" sz="2400" dirty="0" err="1" smtClean="0"/>
              <a:t>authorship</a:t>
            </a:r>
            <a:r>
              <a:rPr lang="de-DE" sz="2400" dirty="0" smtClean="0"/>
              <a:t>).</a:t>
            </a:r>
          </a:p>
          <a:p>
            <a:endParaRPr lang="de-DE" sz="2400" dirty="0"/>
          </a:p>
          <a:p>
            <a:r>
              <a:rPr lang="de-DE" sz="2400" dirty="0"/>
              <a:t>Global </a:t>
            </a:r>
            <a:r>
              <a:rPr lang="de-DE" sz="2400" dirty="0" err="1"/>
              <a:t>data</a:t>
            </a:r>
            <a:r>
              <a:rPr lang="de-DE" sz="2400" dirty="0"/>
              <a:t> </a:t>
            </a:r>
            <a:r>
              <a:rPr lang="de-DE" sz="2400" dirty="0" err="1" smtClean="0"/>
              <a:t>networks</a:t>
            </a:r>
            <a:r>
              <a:rPr lang="de-DE" sz="2400" dirty="0" smtClean="0"/>
              <a:t> </a:t>
            </a:r>
            <a:r>
              <a:rPr lang="de-DE" sz="2400" dirty="0" err="1" smtClean="0"/>
              <a:t>and</a:t>
            </a:r>
            <a:r>
              <a:rPr lang="de-DE" sz="2400" dirty="0" smtClean="0"/>
              <a:t> </a:t>
            </a:r>
            <a:r>
              <a:rPr lang="de-DE" sz="2400" dirty="0" err="1" smtClean="0"/>
              <a:t>data</a:t>
            </a:r>
            <a:r>
              <a:rPr lang="de-DE" sz="2400" dirty="0" smtClean="0"/>
              <a:t> </a:t>
            </a:r>
            <a:r>
              <a:rPr lang="de-DE" sz="2400" dirty="0" err="1" smtClean="0"/>
              <a:t>banks</a:t>
            </a:r>
            <a:r>
              <a:rPr lang="de-DE" sz="2400" dirty="0" smtClean="0"/>
              <a:t> must </a:t>
            </a:r>
            <a:r>
              <a:rPr lang="de-DE" sz="2400" dirty="0" err="1" smtClean="0"/>
              <a:t>be</a:t>
            </a:r>
            <a:r>
              <a:rPr lang="de-DE" sz="2400" dirty="0" smtClean="0"/>
              <a:t> </a:t>
            </a:r>
            <a:r>
              <a:rPr lang="de-DE" sz="2400" dirty="0" err="1" smtClean="0"/>
              <a:t>established</a:t>
            </a:r>
            <a:r>
              <a:rPr lang="de-DE" sz="2400" dirty="0" smtClean="0"/>
              <a:t> </a:t>
            </a:r>
            <a:r>
              <a:rPr lang="de-DE" sz="2400" dirty="0" err="1" smtClean="0"/>
              <a:t>and</a:t>
            </a:r>
            <a:r>
              <a:rPr lang="de-DE" sz="2400" dirty="0" smtClean="0"/>
              <a:t> </a:t>
            </a:r>
            <a:r>
              <a:rPr lang="de-DE" sz="2400" dirty="0" err="1" smtClean="0"/>
              <a:t>managed</a:t>
            </a:r>
            <a:r>
              <a:rPr lang="de-DE" sz="2400" dirty="0" smtClean="0"/>
              <a:t>. Research </a:t>
            </a:r>
            <a:r>
              <a:rPr lang="de-DE" sz="2400" dirty="0" err="1" smtClean="0"/>
              <a:t>policy</a:t>
            </a:r>
            <a:r>
              <a:rPr lang="de-DE" sz="2400" dirty="0" smtClean="0"/>
              <a:t> </a:t>
            </a:r>
            <a:r>
              <a:rPr lang="de-DE" sz="2400" dirty="0" err="1" smtClean="0"/>
              <a:t>should</a:t>
            </a:r>
            <a:r>
              <a:rPr lang="de-DE" sz="2400" dirty="0" smtClean="0"/>
              <a:t> </a:t>
            </a:r>
            <a:r>
              <a:rPr lang="de-DE" sz="2400" dirty="0" err="1" smtClean="0"/>
              <a:t>implement</a:t>
            </a:r>
            <a:r>
              <a:rPr lang="de-DE" sz="2400" dirty="0" smtClean="0"/>
              <a:t> </a:t>
            </a:r>
            <a:r>
              <a:rPr lang="de-DE" sz="2400" dirty="0" err="1" smtClean="0"/>
              <a:t>programs</a:t>
            </a:r>
            <a:r>
              <a:rPr lang="de-DE" sz="2400" dirty="0" smtClean="0"/>
              <a:t> </a:t>
            </a:r>
            <a:r>
              <a:rPr lang="de-DE" sz="2400" dirty="0" err="1" smtClean="0"/>
              <a:t>for</a:t>
            </a:r>
            <a:r>
              <a:rPr lang="de-DE" sz="2400" dirty="0" smtClean="0"/>
              <a:t> </a:t>
            </a:r>
            <a:r>
              <a:rPr lang="de-DE" sz="2400" dirty="0" err="1" smtClean="0"/>
              <a:t>this</a:t>
            </a:r>
            <a:r>
              <a:rPr lang="de-DE" sz="2400" dirty="0" smtClean="0"/>
              <a:t>.</a:t>
            </a:r>
            <a:endParaRPr lang="de-DE" sz="2400" dirty="0"/>
          </a:p>
        </p:txBody>
      </p:sp>
      <p:sp>
        <p:nvSpPr>
          <p:cNvPr id="4" name="Line 12"/>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7" name="Picture 5" descr="logo-mit-schrift---transp"/>
          <p:cNvPicPr>
            <a:picLocks noChangeAspect="1" noChangeArrowheads="1"/>
          </p:cNvPicPr>
          <p:nvPr/>
        </p:nvPicPr>
        <p:blipFill rotWithShape="1">
          <a:blip r:embed="rId2">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p:cNvSpPr txBox="1">
            <a:spLocks noChangeArrowheads="1"/>
          </p:cNvSpPr>
          <p:nvPr/>
        </p:nvSpPr>
        <p:spPr bwMode="auto">
          <a:xfrm>
            <a:off x="856456"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a:latin typeface="Trebuchet MS" pitchFamily="34" charset="0"/>
                <a:cs typeface="Times New Roman" pitchFamily="18" charset="0"/>
              </a:rPr>
              <a:t>Data </a:t>
            </a:r>
            <a:r>
              <a:rPr lang="de-DE" sz="3600" i="1" dirty="0" err="1">
                <a:latin typeface="Trebuchet MS" pitchFamily="34" charset="0"/>
                <a:cs typeface="Times New Roman" pitchFamily="18" charset="0"/>
              </a:rPr>
              <a:t>Policy</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36027080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8500" name="Group 4"/>
          <p:cNvGrpSpPr>
            <a:grpSpLocks/>
          </p:cNvGrpSpPr>
          <p:nvPr/>
        </p:nvGrpSpPr>
        <p:grpSpPr bwMode="auto">
          <a:xfrm>
            <a:off x="107504" y="1412776"/>
            <a:ext cx="2175321" cy="5535612"/>
            <a:chOff x="483" y="0"/>
            <a:chExt cx="1125" cy="4320"/>
          </a:xfrm>
          <a:gradFill flip="none" rotWithShape="1">
            <a:gsLst>
              <a:gs pos="0">
                <a:schemeClr val="tx2"/>
              </a:gs>
              <a:gs pos="50000">
                <a:schemeClr val="accent1">
                  <a:tint val="44500"/>
                  <a:satMod val="160000"/>
                  <a:lumMod val="9000"/>
                  <a:lumOff val="91000"/>
                </a:schemeClr>
              </a:gs>
            </a:gsLst>
            <a:lin ang="5400000" scaled="1"/>
            <a:tileRect/>
          </a:gradFill>
        </p:grpSpPr>
        <p:sp>
          <p:nvSpPr>
            <p:cNvPr id="13324" name="AutoShape 5"/>
            <p:cNvSpPr>
              <a:spLocks noChangeArrowheads="1"/>
            </p:cNvSpPr>
            <p:nvPr/>
          </p:nvSpPr>
          <p:spPr bwMode="auto">
            <a:xfrm rot="10800000">
              <a:off x="483" y="0"/>
              <a:ext cx="1125" cy="432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5" name="Text Box 6"/>
            <p:cNvSpPr txBox="1">
              <a:spLocks noChangeArrowheads="1"/>
            </p:cNvSpPr>
            <p:nvPr/>
          </p:nvSpPr>
          <p:spPr bwMode="auto">
            <a:xfrm rot="-5400000">
              <a:off x="56" y="1141"/>
              <a:ext cx="2004" cy="365"/>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1" dirty="0">
                  <a:latin typeface="Trebuchet MS" pitchFamily="34" charset="0"/>
                </a:rPr>
                <a:t>Experiments</a:t>
              </a:r>
            </a:p>
          </p:txBody>
        </p:sp>
      </p:grpSp>
      <p:sp>
        <p:nvSpPr>
          <p:cNvPr id="618507" name="Text Box 11"/>
          <p:cNvSpPr txBox="1">
            <a:spLocks noChangeArrowheads="1"/>
          </p:cNvSpPr>
          <p:nvPr/>
        </p:nvSpPr>
        <p:spPr bwMode="auto">
          <a:xfrm>
            <a:off x="2482219" y="3488084"/>
            <a:ext cx="4464050" cy="13849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smtClean="0">
                <a:latin typeface="Trebuchet MS" pitchFamily="34" charset="0"/>
              </a:rPr>
              <a:t>Theoretical concepts to connect both approaches are needed!</a:t>
            </a:r>
            <a:endParaRPr lang="en-GB" sz="2800" b="1">
              <a:latin typeface="Trebuchet MS" pitchFamily="34" charset="0"/>
            </a:endParaRPr>
          </a:p>
        </p:txBody>
      </p:sp>
      <p:sp>
        <p:nvSpPr>
          <p:cNvPr id="13319" name="Line 15"/>
          <p:cNvSpPr>
            <a:spLocks noChangeShapeType="1"/>
          </p:cNvSpPr>
          <p:nvPr/>
        </p:nvSpPr>
        <p:spPr bwMode="auto">
          <a:xfrm>
            <a:off x="0"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4"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2282826" y="1364667"/>
            <a:ext cx="5097486" cy="1631216"/>
          </a:xfrm>
          <a:prstGeom prst="rect">
            <a:avLst/>
          </a:prstGeom>
          <a:noFill/>
        </p:spPr>
        <p:txBody>
          <a:bodyPr wrap="square" rtlCol="0">
            <a:spAutoFit/>
          </a:bodyPr>
          <a:lstStyle/>
          <a:p>
            <a:r>
              <a:rPr lang="en-GB" sz="2000" b="1" smtClean="0">
                <a:effectLst>
                  <a:outerShdw blurRad="38100" dist="38100" dir="2700000" algn="tl">
                    <a:srgbClr val="FFFFFF"/>
                  </a:outerShdw>
                </a:effectLst>
                <a:latin typeface="Trebuchet MS" pitchFamily="34" charset="0"/>
              </a:rPr>
              <a:t>Significance ! Repeatability ! Controlledness !</a:t>
            </a:r>
          </a:p>
          <a:p>
            <a:endParaRPr lang="en-GB" sz="2000" b="1" smtClean="0">
              <a:effectLst>
                <a:outerShdw blurRad="38100" dist="38100" dir="2700000" algn="tl">
                  <a:srgbClr val="FFFFFF"/>
                </a:outerShdw>
              </a:effectLst>
              <a:latin typeface="Trebuchet MS" pitchFamily="34" charset="0"/>
            </a:endParaRPr>
          </a:p>
          <a:p>
            <a:r>
              <a:rPr lang="en-GB" sz="2000" b="1" smtClean="0">
                <a:effectLst>
                  <a:outerShdw blurRad="38100" dist="38100" dir="2700000" algn="tl">
                    <a:srgbClr val="FFFFFF"/>
                  </a:outerShdw>
                </a:effectLst>
                <a:latin typeface="Trebuchet MS" pitchFamily="34" charset="0"/>
              </a:rPr>
              <a:t>Artificiality ? Singularity ?</a:t>
            </a:r>
          </a:p>
          <a:p>
            <a:endParaRPr lang="en-GB" sz="2000"/>
          </a:p>
        </p:txBody>
      </p:sp>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t="-1" b="8920"/>
          <a:stretch/>
        </p:blipFill>
        <p:spPr>
          <a:xfrm>
            <a:off x="6139964" y="1398306"/>
            <a:ext cx="664284" cy="635282"/>
          </a:xfrm>
          <a:prstGeom prst="rect">
            <a:avLst/>
          </a:prstGeom>
        </p:spPr>
      </p:pic>
      <p:pic>
        <p:nvPicPr>
          <p:cNvPr id="4" name="Grafik 3"/>
          <p:cNvPicPr>
            <a:picLocks noChangeAspect="1"/>
          </p:cNvPicPr>
          <p:nvPr/>
        </p:nvPicPr>
        <p:blipFill rotWithShape="1">
          <a:blip r:embed="rId5">
            <a:extLst>
              <a:ext uri="{28A0092B-C50C-407E-A947-70E740481C1C}">
                <a14:useLocalDpi xmlns:a14="http://schemas.microsoft.com/office/drawing/2010/main" val="0"/>
              </a:ext>
            </a:extLst>
          </a:blip>
          <a:srcRect b="8716"/>
          <a:stretch/>
        </p:blipFill>
        <p:spPr>
          <a:xfrm>
            <a:off x="6094422" y="2118251"/>
            <a:ext cx="709826" cy="662677"/>
          </a:xfrm>
          <a:prstGeom prst="rect">
            <a:avLst/>
          </a:prstGeom>
        </p:spPr>
      </p:pic>
      <p:grpSp>
        <p:nvGrpSpPr>
          <p:cNvPr id="6" name="Gruppieren 5"/>
          <p:cNvGrpSpPr/>
          <p:nvPr/>
        </p:nvGrpSpPr>
        <p:grpSpPr>
          <a:xfrm>
            <a:off x="1874814" y="1353106"/>
            <a:ext cx="7272807" cy="5677232"/>
            <a:chOff x="1874814" y="1353106"/>
            <a:chExt cx="7272807" cy="5677232"/>
          </a:xfrm>
        </p:grpSpPr>
        <p:grpSp>
          <p:nvGrpSpPr>
            <p:cNvPr id="27" name="Gruppieren 26"/>
            <p:cNvGrpSpPr/>
            <p:nvPr/>
          </p:nvGrpSpPr>
          <p:grpSpPr>
            <a:xfrm>
              <a:off x="1874814" y="1353106"/>
              <a:ext cx="7272807" cy="5677232"/>
              <a:chOff x="1874814" y="1353106"/>
              <a:chExt cx="7272807" cy="5677232"/>
            </a:xfrm>
          </p:grpSpPr>
          <p:grpSp>
            <p:nvGrpSpPr>
              <p:cNvPr id="28" name="Group 4"/>
              <p:cNvGrpSpPr>
                <a:grpSpLocks/>
              </p:cNvGrpSpPr>
              <p:nvPr/>
            </p:nvGrpSpPr>
            <p:grpSpPr bwMode="auto">
              <a:xfrm rot="10800000">
                <a:off x="6972300" y="1353106"/>
                <a:ext cx="2175321" cy="5535612"/>
                <a:chOff x="483" y="0"/>
                <a:chExt cx="1125" cy="4320"/>
              </a:xfrm>
              <a:gradFill flip="none" rotWithShape="1">
                <a:gsLst>
                  <a:gs pos="0">
                    <a:schemeClr val="tx2"/>
                  </a:gs>
                  <a:gs pos="50000">
                    <a:schemeClr val="accent1">
                      <a:tint val="44500"/>
                      <a:satMod val="160000"/>
                      <a:lumMod val="9000"/>
                      <a:lumOff val="91000"/>
                    </a:schemeClr>
                  </a:gs>
                </a:gsLst>
                <a:lin ang="5400000" scaled="1"/>
                <a:tileRect/>
              </a:gradFill>
            </p:grpSpPr>
            <p:sp>
              <p:nvSpPr>
                <p:cNvPr id="32" name="AutoShape 5"/>
                <p:cNvSpPr>
                  <a:spLocks noChangeArrowheads="1"/>
                </p:cNvSpPr>
                <p:nvPr/>
              </p:nvSpPr>
              <p:spPr bwMode="auto">
                <a:xfrm rot="10800000">
                  <a:off x="483" y="0"/>
                  <a:ext cx="1125" cy="432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Text Box 6"/>
                <p:cNvSpPr txBox="1">
                  <a:spLocks noChangeArrowheads="1"/>
                </p:cNvSpPr>
                <p:nvPr/>
              </p:nvSpPr>
              <p:spPr bwMode="auto">
                <a:xfrm rot="16200000">
                  <a:off x="56" y="1172"/>
                  <a:ext cx="2004" cy="302"/>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1" dirty="0" smtClean="0">
                      <a:latin typeface="Trebuchet MS" pitchFamily="34" charset="0"/>
                    </a:rPr>
                    <a:t>Monitoring</a:t>
                  </a:r>
                  <a:endParaRPr lang="de-DE" sz="3200" b="1" dirty="0">
                    <a:latin typeface="Trebuchet MS" pitchFamily="34" charset="0"/>
                  </a:endParaRPr>
                </a:p>
              </p:txBody>
            </p:sp>
          </p:grpSp>
          <p:sp>
            <p:nvSpPr>
              <p:cNvPr id="29" name="Textfeld 28"/>
              <p:cNvSpPr txBox="1"/>
              <p:nvPr/>
            </p:nvSpPr>
            <p:spPr>
              <a:xfrm>
                <a:off x="1874814" y="5399122"/>
                <a:ext cx="5097486" cy="1631216"/>
              </a:xfrm>
              <a:prstGeom prst="rect">
                <a:avLst/>
              </a:prstGeom>
              <a:noFill/>
            </p:spPr>
            <p:txBody>
              <a:bodyPr wrap="square" rtlCol="0">
                <a:spAutoFit/>
              </a:bodyPr>
              <a:lstStyle/>
              <a:p>
                <a:pPr algn="r"/>
                <a:r>
                  <a:rPr lang="en-GB" sz="2000" b="1" dirty="0" smtClean="0">
                    <a:effectLst>
                      <a:outerShdw blurRad="38100" dist="38100" dir="2700000" algn="tl">
                        <a:srgbClr val="FFFFFF"/>
                      </a:outerShdw>
                    </a:effectLst>
                    <a:latin typeface="Trebuchet MS" pitchFamily="34" charset="0"/>
                  </a:rPr>
                  <a:t>Reality ! Complexity ! </a:t>
                </a:r>
                <a:br>
                  <a:rPr lang="en-GB" sz="2000" b="1" dirty="0" smtClean="0">
                    <a:effectLst>
                      <a:outerShdw blurRad="38100" dist="38100" dir="2700000" algn="tl">
                        <a:srgbClr val="FFFFFF"/>
                      </a:outerShdw>
                    </a:effectLst>
                    <a:latin typeface="Trebuchet MS" pitchFamily="34" charset="0"/>
                  </a:rPr>
                </a:br>
                <a:r>
                  <a:rPr lang="en-GB" sz="2000" b="1" dirty="0" smtClean="0">
                    <a:effectLst>
                      <a:outerShdw blurRad="38100" dist="38100" dir="2700000" algn="tl">
                        <a:srgbClr val="FFFFFF"/>
                      </a:outerShdw>
                    </a:effectLst>
                    <a:latin typeface="Trebuchet MS" pitchFamily="34" charset="0"/>
                  </a:rPr>
                  <a:t>Relevance !</a:t>
                </a:r>
              </a:p>
              <a:p>
                <a:pPr algn="r"/>
                <a:endParaRPr lang="en-GB" sz="2000" b="1" dirty="0" smtClean="0">
                  <a:effectLst>
                    <a:outerShdw blurRad="38100" dist="38100" dir="2700000" algn="tl">
                      <a:srgbClr val="FFFFFF"/>
                    </a:outerShdw>
                  </a:effectLst>
                  <a:latin typeface="Trebuchet MS" pitchFamily="34" charset="0"/>
                </a:endParaRPr>
              </a:p>
              <a:p>
                <a:pPr algn="r"/>
                <a:r>
                  <a:rPr lang="en-GB" sz="2000" b="1" dirty="0" smtClean="0">
                    <a:effectLst>
                      <a:outerShdw blurRad="38100" dist="38100" dir="2700000" algn="tl">
                        <a:srgbClr val="FFFFFF"/>
                      </a:outerShdw>
                    </a:effectLst>
                    <a:latin typeface="Trebuchet MS" pitchFamily="34" charset="0"/>
                  </a:rPr>
                  <a:t>Autocorrelation? Coincidence ?</a:t>
                </a:r>
              </a:p>
              <a:p>
                <a:pPr algn="r"/>
                <a:endParaRPr lang="en-GB" sz="2000" dirty="0"/>
              </a:p>
            </p:txBody>
          </p:sp>
        </p:grpSp>
        <p:pic>
          <p:nvPicPr>
            <p:cNvPr id="34" name="Grafik 33"/>
            <p:cNvPicPr>
              <a:picLocks noChangeAspect="1"/>
            </p:cNvPicPr>
            <p:nvPr/>
          </p:nvPicPr>
          <p:blipFill rotWithShape="1">
            <a:blip r:embed="rId4">
              <a:extLst>
                <a:ext uri="{28A0092B-C50C-407E-A947-70E740481C1C}">
                  <a14:useLocalDpi xmlns:a14="http://schemas.microsoft.com/office/drawing/2010/main" val="0"/>
                </a:ext>
              </a:extLst>
            </a:blip>
            <a:srcRect t="-1" b="8920"/>
            <a:stretch/>
          </p:blipFill>
          <p:spPr>
            <a:xfrm>
              <a:off x="2169270" y="5439482"/>
              <a:ext cx="664284" cy="635282"/>
            </a:xfrm>
            <a:prstGeom prst="rect">
              <a:avLst/>
            </a:prstGeom>
          </p:spPr>
        </p:pic>
        <p:pic>
          <p:nvPicPr>
            <p:cNvPr id="35" name="Grafik 34"/>
            <p:cNvPicPr>
              <a:picLocks noChangeAspect="1"/>
            </p:cNvPicPr>
            <p:nvPr/>
          </p:nvPicPr>
          <p:blipFill rotWithShape="1">
            <a:blip r:embed="rId5">
              <a:extLst>
                <a:ext uri="{28A0092B-C50C-407E-A947-70E740481C1C}">
                  <a14:useLocalDpi xmlns:a14="http://schemas.microsoft.com/office/drawing/2010/main" val="0"/>
                </a:ext>
              </a:extLst>
            </a:blip>
            <a:srcRect b="8716"/>
            <a:stretch/>
          </p:blipFill>
          <p:spPr>
            <a:xfrm>
              <a:off x="2123728" y="6159427"/>
              <a:ext cx="709826" cy="662677"/>
            </a:xfrm>
            <a:prstGeom prst="rect">
              <a:avLst/>
            </a:prstGeom>
          </p:spPr>
        </p:pic>
      </p:grpSp>
      <p:sp>
        <p:nvSpPr>
          <p:cNvPr id="37" name="Text Box 20"/>
          <p:cNvSpPr txBox="1">
            <a:spLocks noChangeArrowheads="1"/>
          </p:cNvSpPr>
          <p:nvPr/>
        </p:nvSpPr>
        <p:spPr bwMode="auto">
          <a:xfrm>
            <a:off x="1143794" y="178491"/>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Epistemology</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324413093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8507"/>
                                        </p:tgtEl>
                                        <p:attrNameLst>
                                          <p:attrName>style.visibility</p:attrName>
                                        </p:attrNameLst>
                                      </p:cBhvr>
                                      <p:to>
                                        <p:strVal val="visible"/>
                                      </p:to>
                                    </p:set>
                                    <p:animEffect transition="in" filter="fade">
                                      <p:cBhvr>
                                        <p:cTn id="12" dur="2000"/>
                                        <p:tgtEl>
                                          <p:spTgt spid="618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2342" y="1300253"/>
            <a:ext cx="3276364" cy="830997"/>
          </a:xfrm>
          <a:prstGeom prst="rect">
            <a:avLst/>
          </a:prstGeom>
          <a:noFill/>
        </p:spPr>
        <p:txBody>
          <a:bodyPr wrap="square" rtlCol="0">
            <a:spAutoFit/>
          </a:bodyPr>
          <a:lstStyle/>
          <a:p>
            <a:pPr algn="ctr"/>
            <a:r>
              <a:rPr lang="de-DE" sz="2400" dirty="0" err="1" smtClean="0"/>
              <a:t>Spatial</a:t>
            </a:r>
            <a:r>
              <a:rPr lang="de-DE" sz="2400" dirty="0" smtClean="0"/>
              <a:t> </a:t>
            </a:r>
            <a:r>
              <a:rPr lang="de-DE" sz="2400" dirty="0" err="1" smtClean="0"/>
              <a:t>Representativity</a:t>
            </a:r>
            <a:r>
              <a:rPr lang="de-DE" sz="2400" dirty="0" smtClean="0"/>
              <a:t> </a:t>
            </a:r>
            <a:r>
              <a:rPr lang="de-DE" sz="2400" dirty="0" err="1" smtClean="0"/>
              <a:t>of</a:t>
            </a:r>
            <a:r>
              <a:rPr lang="de-DE" sz="2400" dirty="0" smtClean="0"/>
              <a:t> </a:t>
            </a:r>
            <a:r>
              <a:rPr lang="de-DE" sz="2400" dirty="0" err="1" smtClean="0"/>
              <a:t>the</a:t>
            </a:r>
            <a:r>
              <a:rPr lang="de-DE" sz="2400" dirty="0" smtClean="0"/>
              <a:t> Location</a:t>
            </a:r>
            <a:endParaRPr lang="en-GB" sz="2400" dirty="0"/>
          </a:p>
        </p:txBody>
      </p:sp>
      <p:sp>
        <p:nvSpPr>
          <p:cNvPr id="3" name="Textfeld 2"/>
          <p:cNvSpPr txBox="1"/>
          <p:nvPr/>
        </p:nvSpPr>
        <p:spPr>
          <a:xfrm>
            <a:off x="484188" y="3198167"/>
            <a:ext cx="3334647" cy="461665"/>
          </a:xfrm>
          <a:prstGeom prst="rect">
            <a:avLst/>
          </a:prstGeom>
          <a:noFill/>
        </p:spPr>
        <p:txBody>
          <a:bodyPr wrap="square" rtlCol="0">
            <a:spAutoFit/>
          </a:bodyPr>
          <a:lstStyle/>
          <a:p>
            <a:pPr algn="ctr"/>
            <a:r>
              <a:rPr lang="de-DE" sz="2400" dirty="0" err="1" smtClean="0"/>
              <a:t>Homogeneity</a:t>
            </a:r>
            <a:r>
              <a:rPr lang="de-DE" sz="2400" dirty="0" smtClean="0"/>
              <a:t> </a:t>
            </a:r>
            <a:r>
              <a:rPr lang="de-DE" sz="2400" dirty="0" err="1" smtClean="0"/>
              <a:t>of</a:t>
            </a:r>
            <a:r>
              <a:rPr lang="de-DE" sz="2400" dirty="0" smtClean="0"/>
              <a:t> Plots</a:t>
            </a:r>
            <a:endParaRPr lang="en-GB" sz="2400" dirty="0"/>
          </a:p>
        </p:txBody>
      </p:sp>
      <p:sp>
        <p:nvSpPr>
          <p:cNvPr id="4" name="Textfeld 3"/>
          <p:cNvSpPr txBox="1"/>
          <p:nvPr/>
        </p:nvSpPr>
        <p:spPr>
          <a:xfrm>
            <a:off x="535692" y="4023523"/>
            <a:ext cx="3384376" cy="461665"/>
          </a:xfrm>
          <a:prstGeom prst="rect">
            <a:avLst/>
          </a:prstGeom>
          <a:noFill/>
        </p:spPr>
        <p:txBody>
          <a:bodyPr wrap="square" rtlCol="0">
            <a:spAutoFit/>
          </a:bodyPr>
          <a:lstStyle/>
          <a:p>
            <a:pPr algn="ctr"/>
            <a:r>
              <a:rPr lang="de-DE" sz="2400" dirty="0" smtClean="0"/>
              <a:t>Arrangement </a:t>
            </a:r>
            <a:r>
              <a:rPr lang="de-DE" sz="2400" dirty="0" err="1" smtClean="0"/>
              <a:t>of</a:t>
            </a:r>
            <a:r>
              <a:rPr lang="de-DE" sz="2400" dirty="0" smtClean="0"/>
              <a:t> </a:t>
            </a:r>
            <a:r>
              <a:rPr lang="de-DE" sz="2400" dirty="0"/>
              <a:t>P</a:t>
            </a:r>
            <a:r>
              <a:rPr lang="de-DE" sz="2400" dirty="0" smtClean="0"/>
              <a:t>lots</a:t>
            </a:r>
            <a:endParaRPr lang="en-GB" sz="2400" dirty="0"/>
          </a:p>
        </p:txBody>
      </p:sp>
      <p:sp>
        <p:nvSpPr>
          <p:cNvPr id="5" name="Textfeld 4"/>
          <p:cNvSpPr txBox="1"/>
          <p:nvPr/>
        </p:nvSpPr>
        <p:spPr>
          <a:xfrm>
            <a:off x="480328" y="4933596"/>
            <a:ext cx="3439740" cy="461665"/>
          </a:xfrm>
          <a:prstGeom prst="rect">
            <a:avLst/>
          </a:prstGeom>
          <a:noFill/>
        </p:spPr>
        <p:txBody>
          <a:bodyPr wrap="square" rtlCol="0">
            <a:spAutoFit/>
          </a:bodyPr>
          <a:lstStyle/>
          <a:p>
            <a:pPr algn="ctr"/>
            <a:r>
              <a:rPr lang="de-DE" sz="2400" dirty="0" err="1" smtClean="0"/>
              <a:t>Distance</a:t>
            </a:r>
            <a:r>
              <a:rPr lang="de-DE" sz="2400" dirty="0" smtClean="0"/>
              <a:t> </a:t>
            </a:r>
            <a:r>
              <a:rPr lang="de-DE" sz="2400" dirty="0" err="1" smtClean="0"/>
              <a:t>between</a:t>
            </a:r>
            <a:r>
              <a:rPr lang="de-DE" sz="2400" dirty="0" smtClean="0"/>
              <a:t> </a:t>
            </a:r>
            <a:r>
              <a:rPr lang="de-DE" sz="2400" dirty="0"/>
              <a:t>P</a:t>
            </a:r>
            <a:r>
              <a:rPr lang="de-DE" sz="2400" dirty="0" smtClean="0"/>
              <a:t>lots</a:t>
            </a:r>
            <a:endParaRPr lang="en-GB" sz="2400" dirty="0"/>
          </a:p>
        </p:txBody>
      </p:sp>
      <p:sp>
        <p:nvSpPr>
          <p:cNvPr id="6" name="Textfeld 5"/>
          <p:cNvSpPr txBox="1"/>
          <p:nvPr/>
        </p:nvSpPr>
        <p:spPr>
          <a:xfrm>
            <a:off x="1871700" y="5991522"/>
            <a:ext cx="5400600" cy="461665"/>
          </a:xfrm>
          <a:prstGeom prst="rect">
            <a:avLst/>
          </a:prstGeom>
          <a:noFill/>
        </p:spPr>
        <p:txBody>
          <a:bodyPr wrap="square" rtlCol="0">
            <a:spAutoFit/>
          </a:bodyPr>
          <a:lstStyle/>
          <a:p>
            <a:pPr algn="ctr"/>
            <a:r>
              <a:rPr lang="de-DE" sz="2400" dirty="0" smtClean="0"/>
              <a:t>Position </a:t>
            </a:r>
            <a:r>
              <a:rPr lang="de-DE" sz="2400" dirty="0" err="1" smtClean="0"/>
              <a:t>of</a:t>
            </a:r>
            <a:r>
              <a:rPr lang="de-DE" sz="2400" dirty="0" smtClean="0"/>
              <a:t> </a:t>
            </a:r>
            <a:r>
              <a:rPr lang="de-DE" sz="2400" dirty="0" err="1" smtClean="0"/>
              <a:t>Measurements</a:t>
            </a:r>
            <a:r>
              <a:rPr lang="de-DE" sz="2400" dirty="0" smtClean="0"/>
              <a:t> </a:t>
            </a:r>
            <a:r>
              <a:rPr lang="de-DE" sz="2400" dirty="0" err="1" smtClean="0"/>
              <a:t>within</a:t>
            </a:r>
            <a:r>
              <a:rPr lang="de-DE" sz="2400" dirty="0" smtClean="0"/>
              <a:t> Plots</a:t>
            </a:r>
            <a:endParaRPr lang="en-GB" sz="2400" dirty="0"/>
          </a:p>
        </p:txBody>
      </p:sp>
      <p:sp>
        <p:nvSpPr>
          <p:cNvPr id="7" name="Textfeld 6"/>
          <p:cNvSpPr txBox="1"/>
          <p:nvPr/>
        </p:nvSpPr>
        <p:spPr>
          <a:xfrm>
            <a:off x="5004047" y="3865716"/>
            <a:ext cx="3960441" cy="461665"/>
          </a:xfrm>
          <a:prstGeom prst="rect">
            <a:avLst/>
          </a:prstGeom>
          <a:noFill/>
        </p:spPr>
        <p:txBody>
          <a:bodyPr wrap="square" rtlCol="0">
            <a:spAutoFit/>
          </a:bodyPr>
          <a:lstStyle/>
          <a:p>
            <a:pPr algn="ctr"/>
            <a:r>
              <a:rPr lang="de-DE" sz="2400" dirty="0" err="1" smtClean="0"/>
              <a:t>Homogeneity</a:t>
            </a:r>
            <a:r>
              <a:rPr lang="de-DE" sz="2400" dirty="0" smtClean="0"/>
              <a:t> </a:t>
            </a:r>
            <a:r>
              <a:rPr lang="de-DE" sz="2400" dirty="0" err="1" smtClean="0"/>
              <a:t>of</a:t>
            </a:r>
            <a:r>
              <a:rPr lang="de-DE" sz="2400" dirty="0" smtClean="0"/>
              <a:t> Treatments</a:t>
            </a:r>
            <a:endParaRPr lang="en-GB" sz="2400" dirty="0"/>
          </a:p>
        </p:txBody>
      </p:sp>
      <p:sp>
        <p:nvSpPr>
          <p:cNvPr id="8"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a:p>
        </p:txBody>
      </p:sp>
      <p:pic>
        <p:nvPicPr>
          <p:cNvPr id="10" name="Picture 15" descr="biogeo_logo"/>
          <p:cNvPicPr>
            <a:picLocks noChangeAspect="1" noChangeArrowheads="1"/>
          </p:cNvPicPr>
          <p:nvPr/>
        </p:nvPicPr>
        <p:blipFill>
          <a:blip r:embed="rId2">
            <a:extLst>
              <a:ext uri="{28A0092B-C50C-407E-A947-70E740481C1C}">
                <a14:useLocalDpi xmlns:a14="http://schemas.microsoft.com/office/drawing/2010/main" val="0"/>
              </a:ext>
            </a:extLst>
          </a:blip>
          <a:srcRect r="66368"/>
          <a:stretch>
            <a:fillRect/>
          </a:stretch>
        </p:blipFill>
        <p:spPr bwMode="auto">
          <a:xfrm>
            <a:off x="112713" y="74613"/>
            <a:ext cx="7429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p:cNvSpPr txBox="1"/>
          <p:nvPr/>
        </p:nvSpPr>
        <p:spPr>
          <a:xfrm>
            <a:off x="5355044" y="1531085"/>
            <a:ext cx="3283074" cy="830997"/>
          </a:xfrm>
          <a:prstGeom prst="rect">
            <a:avLst/>
          </a:prstGeom>
          <a:noFill/>
        </p:spPr>
        <p:txBody>
          <a:bodyPr wrap="square" rtlCol="0">
            <a:spAutoFit/>
          </a:bodyPr>
          <a:lstStyle/>
          <a:p>
            <a:pPr algn="ctr"/>
            <a:r>
              <a:rPr lang="de-DE" sz="2400" dirty="0" err="1" smtClean="0"/>
              <a:t>Spatial</a:t>
            </a:r>
            <a:r>
              <a:rPr lang="de-DE" sz="2400" dirty="0" smtClean="0"/>
              <a:t> </a:t>
            </a:r>
            <a:r>
              <a:rPr lang="de-DE" sz="2400" dirty="0" err="1" smtClean="0"/>
              <a:t>Representativity</a:t>
            </a:r>
            <a:r>
              <a:rPr lang="de-DE" sz="2400" dirty="0" smtClean="0"/>
              <a:t> </a:t>
            </a:r>
            <a:r>
              <a:rPr lang="de-DE" sz="2400" dirty="0" err="1" smtClean="0"/>
              <a:t>of</a:t>
            </a:r>
            <a:r>
              <a:rPr lang="de-DE" sz="2400" dirty="0" smtClean="0"/>
              <a:t> </a:t>
            </a:r>
            <a:r>
              <a:rPr lang="de-DE" sz="2400" dirty="0" err="1" smtClean="0"/>
              <a:t>the</a:t>
            </a:r>
            <a:r>
              <a:rPr lang="de-DE" sz="2400" dirty="0" smtClean="0"/>
              <a:t> Treatment</a:t>
            </a:r>
            <a:endParaRPr lang="en-GB" sz="2400" dirty="0"/>
          </a:p>
        </p:txBody>
      </p:sp>
      <p:sp>
        <p:nvSpPr>
          <p:cNvPr id="13" name="Textfeld 12"/>
          <p:cNvSpPr txBox="1"/>
          <p:nvPr/>
        </p:nvSpPr>
        <p:spPr>
          <a:xfrm>
            <a:off x="5220071" y="2852936"/>
            <a:ext cx="3528392" cy="461665"/>
          </a:xfrm>
          <a:prstGeom prst="rect">
            <a:avLst/>
          </a:prstGeom>
          <a:noFill/>
        </p:spPr>
        <p:txBody>
          <a:bodyPr wrap="square" rtlCol="0">
            <a:spAutoFit/>
          </a:bodyPr>
          <a:lstStyle/>
          <a:p>
            <a:pPr algn="ctr"/>
            <a:r>
              <a:rPr lang="de-DE" sz="2400" dirty="0" smtClean="0"/>
              <a:t>Size </a:t>
            </a:r>
            <a:r>
              <a:rPr lang="de-DE" sz="2400" dirty="0" err="1" smtClean="0"/>
              <a:t>of</a:t>
            </a:r>
            <a:r>
              <a:rPr lang="de-DE" sz="2400" dirty="0" smtClean="0"/>
              <a:t> Treatments</a:t>
            </a:r>
            <a:endParaRPr lang="en-GB" sz="2400" dirty="0"/>
          </a:p>
        </p:txBody>
      </p:sp>
      <p:sp>
        <p:nvSpPr>
          <p:cNvPr id="14" name="Textfeld 13"/>
          <p:cNvSpPr txBox="1"/>
          <p:nvPr/>
        </p:nvSpPr>
        <p:spPr>
          <a:xfrm>
            <a:off x="745166" y="2362082"/>
            <a:ext cx="2433088" cy="461665"/>
          </a:xfrm>
          <a:prstGeom prst="rect">
            <a:avLst/>
          </a:prstGeom>
          <a:noFill/>
        </p:spPr>
        <p:txBody>
          <a:bodyPr wrap="square" rtlCol="0">
            <a:spAutoFit/>
          </a:bodyPr>
          <a:lstStyle/>
          <a:p>
            <a:pPr algn="ctr"/>
            <a:r>
              <a:rPr lang="de-DE" sz="2400" dirty="0" smtClean="0"/>
              <a:t>Size </a:t>
            </a:r>
            <a:r>
              <a:rPr lang="de-DE" sz="2400" dirty="0" err="1" smtClean="0"/>
              <a:t>of</a:t>
            </a:r>
            <a:r>
              <a:rPr lang="de-DE" sz="2400" dirty="0" smtClean="0"/>
              <a:t> Plots</a:t>
            </a:r>
            <a:endParaRPr lang="en-GB" sz="2400" dirty="0"/>
          </a:p>
        </p:txBody>
      </p:sp>
      <p:sp>
        <p:nvSpPr>
          <p:cNvPr id="15" name="Textfeld 14"/>
          <p:cNvSpPr txBox="1"/>
          <p:nvPr/>
        </p:nvSpPr>
        <p:spPr>
          <a:xfrm>
            <a:off x="5324888" y="4801620"/>
            <a:ext cx="2961862" cy="461665"/>
          </a:xfrm>
          <a:prstGeom prst="rect">
            <a:avLst/>
          </a:prstGeom>
          <a:noFill/>
        </p:spPr>
        <p:txBody>
          <a:bodyPr wrap="square" rtlCol="0">
            <a:spAutoFit/>
          </a:bodyPr>
          <a:lstStyle/>
          <a:p>
            <a:pPr algn="ctr"/>
            <a:r>
              <a:rPr lang="de-DE" sz="2400" dirty="0" smtClean="0"/>
              <a:t>Edge </a:t>
            </a:r>
            <a:r>
              <a:rPr lang="de-DE" sz="2400" dirty="0" err="1" smtClean="0"/>
              <a:t>Effects</a:t>
            </a:r>
            <a:endParaRPr lang="en-GB" sz="2400" dirty="0"/>
          </a:p>
        </p:txBody>
      </p:sp>
      <p:sp>
        <p:nvSpPr>
          <p:cNvPr id="16" name="Text Box 11"/>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a:latin typeface="Trebuchet MS" pitchFamily="34" charset="0"/>
                <a:cs typeface="Times New Roman" pitchFamily="18" charset="0"/>
              </a:rPr>
              <a:t>Spatial</a:t>
            </a:r>
            <a:r>
              <a:rPr lang="de-DE" sz="3600" i="1" dirty="0">
                <a:latin typeface="Trebuchet MS" pitchFamily="34" charset="0"/>
                <a:cs typeface="Times New Roman" pitchFamily="18" charset="0"/>
              </a:rPr>
              <a:t> </a:t>
            </a:r>
            <a:r>
              <a:rPr lang="de-DE" sz="3600" i="1" dirty="0" err="1">
                <a:latin typeface="Trebuchet MS" pitchFamily="34" charset="0"/>
                <a:cs typeface="Times New Roman" pitchFamily="18" charset="0"/>
              </a:rPr>
              <a:t>Scales</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43815762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4038" y="1517883"/>
            <a:ext cx="3924436" cy="830997"/>
          </a:xfrm>
          <a:prstGeom prst="rect">
            <a:avLst/>
          </a:prstGeom>
          <a:noFill/>
        </p:spPr>
        <p:txBody>
          <a:bodyPr wrap="square" rtlCol="0">
            <a:spAutoFit/>
          </a:bodyPr>
          <a:lstStyle/>
          <a:p>
            <a:pPr algn="ctr"/>
            <a:r>
              <a:rPr lang="de-DE" sz="2400" dirty="0" err="1" smtClean="0"/>
              <a:t>Representativity</a:t>
            </a:r>
            <a:r>
              <a:rPr lang="de-DE" sz="2400" dirty="0" smtClean="0"/>
              <a:t> </a:t>
            </a:r>
            <a:r>
              <a:rPr lang="de-DE" sz="2400" dirty="0" err="1" smtClean="0"/>
              <a:t>and</a:t>
            </a:r>
            <a:r>
              <a:rPr lang="de-DE" sz="2400" dirty="0" smtClean="0"/>
              <a:t> </a:t>
            </a:r>
            <a:br>
              <a:rPr lang="de-DE" sz="2400" dirty="0" smtClean="0"/>
            </a:br>
            <a:r>
              <a:rPr lang="de-DE" sz="2400" dirty="0" smtClean="0"/>
              <a:t>Age </a:t>
            </a:r>
            <a:r>
              <a:rPr lang="de-DE" sz="2400" dirty="0" err="1" smtClean="0"/>
              <a:t>of</a:t>
            </a:r>
            <a:r>
              <a:rPr lang="de-DE" sz="2400" dirty="0" smtClean="0"/>
              <a:t> </a:t>
            </a:r>
            <a:r>
              <a:rPr lang="de-DE" sz="2400" dirty="0" err="1" smtClean="0"/>
              <a:t>the</a:t>
            </a:r>
            <a:r>
              <a:rPr lang="de-DE" sz="2400" dirty="0" smtClean="0"/>
              <a:t> Plots</a:t>
            </a:r>
            <a:endParaRPr lang="en-GB" sz="2400" dirty="0"/>
          </a:p>
        </p:txBody>
      </p:sp>
      <p:sp>
        <p:nvSpPr>
          <p:cNvPr id="3" name="Textfeld 2"/>
          <p:cNvSpPr txBox="1"/>
          <p:nvPr/>
        </p:nvSpPr>
        <p:spPr>
          <a:xfrm>
            <a:off x="4977492" y="3775315"/>
            <a:ext cx="3960440" cy="830997"/>
          </a:xfrm>
          <a:prstGeom prst="rect">
            <a:avLst/>
          </a:prstGeom>
          <a:noFill/>
        </p:spPr>
        <p:txBody>
          <a:bodyPr wrap="square" rtlCol="0">
            <a:spAutoFit/>
          </a:bodyPr>
          <a:lstStyle/>
          <a:p>
            <a:pPr algn="ctr"/>
            <a:r>
              <a:rPr lang="de-DE" sz="2400" dirty="0" err="1" smtClean="0"/>
              <a:t>Seasonal</a:t>
            </a:r>
            <a:r>
              <a:rPr lang="de-DE" sz="2400" dirty="0" smtClean="0"/>
              <a:t> Timing </a:t>
            </a:r>
            <a:r>
              <a:rPr lang="de-DE" sz="2400" dirty="0" err="1" smtClean="0"/>
              <a:t>of</a:t>
            </a:r>
            <a:r>
              <a:rPr lang="de-DE" sz="2400" dirty="0" smtClean="0"/>
              <a:t> Treatments</a:t>
            </a:r>
            <a:endParaRPr lang="en-GB" sz="2400" dirty="0"/>
          </a:p>
        </p:txBody>
      </p:sp>
      <p:sp>
        <p:nvSpPr>
          <p:cNvPr id="4" name="Textfeld 3"/>
          <p:cNvSpPr txBox="1"/>
          <p:nvPr/>
        </p:nvSpPr>
        <p:spPr>
          <a:xfrm>
            <a:off x="400573" y="2598003"/>
            <a:ext cx="3451347" cy="830997"/>
          </a:xfrm>
          <a:prstGeom prst="rect">
            <a:avLst/>
          </a:prstGeom>
          <a:noFill/>
        </p:spPr>
        <p:txBody>
          <a:bodyPr wrap="square" rtlCol="0">
            <a:spAutoFit/>
          </a:bodyPr>
          <a:lstStyle/>
          <a:p>
            <a:pPr algn="ctr"/>
            <a:r>
              <a:rPr lang="de-DE" sz="2400" dirty="0" err="1" smtClean="0"/>
              <a:t>Before</a:t>
            </a:r>
            <a:r>
              <a:rPr lang="de-DE" sz="2400" dirty="0" smtClean="0"/>
              <a:t> Treatment </a:t>
            </a:r>
            <a:r>
              <a:rPr lang="de-DE" sz="2400" dirty="0" err="1" smtClean="0"/>
              <a:t>History</a:t>
            </a:r>
            <a:r>
              <a:rPr lang="de-DE" sz="2400" dirty="0" smtClean="0"/>
              <a:t> </a:t>
            </a:r>
            <a:r>
              <a:rPr lang="de-DE" sz="2400" dirty="0" err="1" smtClean="0"/>
              <a:t>of</a:t>
            </a:r>
            <a:r>
              <a:rPr lang="de-DE" sz="2400" dirty="0" smtClean="0"/>
              <a:t> </a:t>
            </a:r>
            <a:r>
              <a:rPr lang="de-DE" sz="2400" dirty="0"/>
              <a:t>P</a:t>
            </a:r>
            <a:r>
              <a:rPr lang="de-DE" sz="2400" dirty="0" smtClean="0"/>
              <a:t>lots</a:t>
            </a:r>
            <a:endParaRPr lang="en-GB" sz="2400" dirty="0"/>
          </a:p>
        </p:txBody>
      </p:sp>
      <p:sp>
        <p:nvSpPr>
          <p:cNvPr id="8"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a:p>
        </p:txBody>
      </p:sp>
      <p:sp>
        <p:nvSpPr>
          <p:cNvPr id="9" name="Text Box 20"/>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smtClean="0">
                <a:latin typeface="Trebuchet MS" pitchFamily="34" charset="0"/>
                <a:cs typeface="Times New Roman" pitchFamily="18" charset="0"/>
              </a:rPr>
              <a:t>Time</a:t>
            </a:r>
            <a:endParaRPr lang="de-DE" sz="3600" i="1" dirty="0">
              <a:latin typeface="Trebuchet MS" pitchFamily="34" charset="0"/>
              <a:cs typeface="Times New Roman" pitchFamily="18" charset="0"/>
            </a:endParaRPr>
          </a:p>
        </p:txBody>
      </p:sp>
      <p:pic>
        <p:nvPicPr>
          <p:cNvPr id="10" name="Picture 15" descr="biogeo_logo"/>
          <p:cNvPicPr>
            <a:picLocks noChangeAspect="1" noChangeArrowheads="1"/>
          </p:cNvPicPr>
          <p:nvPr/>
        </p:nvPicPr>
        <p:blipFill>
          <a:blip r:embed="rId2">
            <a:extLst>
              <a:ext uri="{28A0092B-C50C-407E-A947-70E740481C1C}">
                <a14:useLocalDpi xmlns:a14="http://schemas.microsoft.com/office/drawing/2010/main" val="0"/>
              </a:ext>
            </a:extLst>
          </a:blip>
          <a:srcRect r="66368"/>
          <a:stretch>
            <a:fillRect/>
          </a:stretch>
        </p:blipFill>
        <p:spPr bwMode="auto">
          <a:xfrm>
            <a:off x="112713" y="74613"/>
            <a:ext cx="7429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p:cNvSpPr txBox="1"/>
          <p:nvPr/>
        </p:nvSpPr>
        <p:spPr>
          <a:xfrm>
            <a:off x="5160944" y="3177078"/>
            <a:ext cx="3593539" cy="461665"/>
          </a:xfrm>
          <a:prstGeom prst="rect">
            <a:avLst/>
          </a:prstGeom>
          <a:noFill/>
        </p:spPr>
        <p:txBody>
          <a:bodyPr wrap="square" rtlCol="0">
            <a:spAutoFit/>
          </a:bodyPr>
          <a:lstStyle/>
          <a:p>
            <a:pPr algn="ctr"/>
            <a:r>
              <a:rPr lang="de-DE" sz="2400" dirty="0" err="1" smtClean="0"/>
              <a:t>Continuity</a:t>
            </a:r>
            <a:r>
              <a:rPr lang="de-DE" sz="2400" dirty="0" smtClean="0"/>
              <a:t> </a:t>
            </a:r>
            <a:r>
              <a:rPr lang="de-DE" sz="2400" dirty="0" err="1" smtClean="0"/>
              <a:t>of</a:t>
            </a:r>
            <a:r>
              <a:rPr lang="de-DE" sz="2400" dirty="0" smtClean="0"/>
              <a:t> Treatments</a:t>
            </a:r>
            <a:endParaRPr lang="en-GB" sz="2400" dirty="0"/>
          </a:p>
        </p:txBody>
      </p:sp>
      <p:sp>
        <p:nvSpPr>
          <p:cNvPr id="12" name="Textfeld 11"/>
          <p:cNvSpPr txBox="1"/>
          <p:nvPr/>
        </p:nvSpPr>
        <p:spPr>
          <a:xfrm>
            <a:off x="1871700" y="5991523"/>
            <a:ext cx="5400600" cy="461665"/>
          </a:xfrm>
          <a:prstGeom prst="rect">
            <a:avLst/>
          </a:prstGeom>
          <a:noFill/>
        </p:spPr>
        <p:txBody>
          <a:bodyPr wrap="square" rtlCol="0">
            <a:spAutoFit/>
          </a:bodyPr>
          <a:lstStyle/>
          <a:p>
            <a:pPr algn="ctr"/>
            <a:r>
              <a:rPr lang="de-DE" sz="2400" dirty="0" smtClean="0"/>
              <a:t>Timing </a:t>
            </a:r>
            <a:r>
              <a:rPr lang="de-DE" sz="2400" dirty="0" err="1" smtClean="0"/>
              <a:t>of</a:t>
            </a:r>
            <a:r>
              <a:rPr lang="de-DE" sz="2400" dirty="0" smtClean="0"/>
              <a:t> </a:t>
            </a:r>
            <a:r>
              <a:rPr lang="de-DE" sz="2400" dirty="0" err="1" smtClean="0"/>
              <a:t>Measurements</a:t>
            </a:r>
            <a:r>
              <a:rPr lang="de-DE" sz="2400" dirty="0" smtClean="0"/>
              <a:t> </a:t>
            </a:r>
            <a:r>
              <a:rPr lang="de-DE" sz="2400" dirty="0" err="1" smtClean="0"/>
              <a:t>within</a:t>
            </a:r>
            <a:r>
              <a:rPr lang="de-DE" sz="2400" dirty="0" smtClean="0"/>
              <a:t> Plots</a:t>
            </a:r>
            <a:endParaRPr lang="en-GB" sz="2400" dirty="0"/>
          </a:p>
        </p:txBody>
      </p:sp>
      <p:sp>
        <p:nvSpPr>
          <p:cNvPr id="13" name="Textfeld 12"/>
          <p:cNvSpPr txBox="1"/>
          <p:nvPr/>
        </p:nvSpPr>
        <p:spPr>
          <a:xfrm>
            <a:off x="400573" y="3750131"/>
            <a:ext cx="3667371" cy="830997"/>
          </a:xfrm>
          <a:prstGeom prst="rect">
            <a:avLst/>
          </a:prstGeom>
          <a:noFill/>
        </p:spPr>
        <p:txBody>
          <a:bodyPr wrap="square" rtlCol="0">
            <a:spAutoFit/>
          </a:bodyPr>
          <a:lstStyle/>
          <a:p>
            <a:pPr algn="ctr"/>
            <a:r>
              <a:rPr lang="de-DE" sz="2400" dirty="0" smtClean="0"/>
              <a:t>Temporal </a:t>
            </a:r>
            <a:r>
              <a:rPr lang="de-DE" sz="2400" dirty="0" err="1" smtClean="0"/>
              <a:t>Variability</a:t>
            </a:r>
            <a:r>
              <a:rPr lang="de-DE" sz="2400" dirty="0" smtClean="0"/>
              <a:t> </a:t>
            </a:r>
            <a:br>
              <a:rPr lang="de-DE" sz="2400" dirty="0" smtClean="0"/>
            </a:br>
            <a:r>
              <a:rPr lang="de-DE" sz="2400" dirty="0" err="1" smtClean="0"/>
              <a:t>within</a:t>
            </a:r>
            <a:r>
              <a:rPr lang="de-DE" sz="2400" dirty="0" smtClean="0"/>
              <a:t> Plots</a:t>
            </a:r>
            <a:endParaRPr lang="en-GB" sz="2400" dirty="0"/>
          </a:p>
        </p:txBody>
      </p:sp>
      <p:sp>
        <p:nvSpPr>
          <p:cNvPr id="14" name="Textfeld 13"/>
          <p:cNvSpPr txBox="1"/>
          <p:nvPr/>
        </p:nvSpPr>
        <p:spPr>
          <a:xfrm>
            <a:off x="5137346" y="1484784"/>
            <a:ext cx="3467102" cy="830997"/>
          </a:xfrm>
          <a:prstGeom prst="rect">
            <a:avLst/>
          </a:prstGeom>
          <a:noFill/>
        </p:spPr>
        <p:txBody>
          <a:bodyPr wrap="square" rtlCol="0">
            <a:spAutoFit/>
          </a:bodyPr>
          <a:lstStyle/>
          <a:p>
            <a:pPr algn="ctr"/>
            <a:r>
              <a:rPr lang="de-DE" sz="2400" dirty="0" smtClean="0"/>
              <a:t>Temporal Reference </a:t>
            </a:r>
            <a:r>
              <a:rPr lang="de-DE" sz="2400" dirty="0" err="1" smtClean="0"/>
              <a:t>for</a:t>
            </a:r>
            <a:r>
              <a:rPr lang="de-DE" sz="2400" dirty="0" smtClean="0"/>
              <a:t> Treatments</a:t>
            </a:r>
            <a:endParaRPr lang="en-GB" sz="2400" dirty="0"/>
          </a:p>
        </p:txBody>
      </p:sp>
      <p:sp>
        <p:nvSpPr>
          <p:cNvPr id="15" name="Textfeld 14"/>
          <p:cNvSpPr txBox="1"/>
          <p:nvPr/>
        </p:nvSpPr>
        <p:spPr>
          <a:xfrm>
            <a:off x="5084743" y="2564904"/>
            <a:ext cx="3745939" cy="461665"/>
          </a:xfrm>
          <a:prstGeom prst="rect">
            <a:avLst/>
          </a:prstGeom>
          <a:noFill/>
        </p:spPr>
        <p:txBody>
          <a:bodyPr wrap="square" rtlCol="0">
            <a:spAutoFit/>
          </a:bodyPr>
          <a:lstStyle/>
          <a:p>
            <a:pPr algn="ctr"/>
            <a:r>
              <a:rPr lang="de-DE" sz="2400" dirty="0" smtClean="0"/>
              <a:t>Duration </a:t>
            </a:r>
            <a:r>
              <a:rPr lang="de-DE" sz="2400" dirty="0" err="1" smtClean="0"/>
              <a:t>of</a:t>
            </a:r>
            <a:r>
              <a:rPr lang="de-DE" sz="2400" dirty="0" smtClean="0"/>
              <a:t> Treatments</a:t>
            </a:r>
            <a:endParaRPr lang="en-GB" sz="2400" dirty="0"/>
          </a:p>
        </p:txBody>
      </p:sp>
      <p:sp>
        <p:nvSpPr>
          <p:cNvPr id="16" name="Textfeld 15"/>
          <p:cNvSpPr txBox="1"/>
          <p:nvPr/>
        </p:nvSpPr>
        <p:spPr>
          <a:xfrm>
            <a:off x="4932040" y="4776423"/>
            <a:ext cx="3960440" cy="461665"/>
          </a:xfrm>
          <a:prstGeom prst="rect">
            <a:avLst/>
          </a:prstGeom>
          <a:noFill/>
        </p:spPr>
        <p:txBody>
          <a:bodyPr wrap="square" rtlCol="0">
            <a:spAutoFit/>
          </a:bodyPr>
          <a:lstStyle/>
          <a:p>
            <a:pPr algn="ctr"/>
            <a:r>
              <a:rPr lang="de-DE" sz="2400" dirty="0" smtClean="0"/>
              <a:t>Carry-Over </a:t>
            </a:r>
            <a:r>
              <a:rPr lang="de-DE" sz="2400" dirty="0" err="1" smtClean="0"/>
              <a:t>Effects</a:t>
            </a:r>
            <a:endParaRPr lang="en-GB" sz="2400" dirty="0"/>
          </a:p>
        </p:txBody>
      </p:sp>
      <p:sp>
        <p:nvSpPr>
          <p:cNvPr id="18" name="Textfeld 17"/>
          <p:cNvSpPr txBox="1"/>
          <p:nvPr/>
        </p:nvSpPr>
        <p:spPr>
          <a:xfrm>
            <a:off x="395536" y="4839543"/>
            <a:ext cx="3667371" cy="461665"/>
          </a:xfrm>
          <a:prstGeom prst="rect">
            <a:avLst/>
          </a:prstGeom>
          <a:noFill/>
        </p:spPr>
        <p:txBody>
          <a:bodyPr wrap="square" rtlCol="0">
            <a:spAutoFit/>
          </a:bodyPr>
          <a:lstStyle/>
          <a:p>
            <a:pPr algn="ctr"/>
            <a:r>
              <a:rPr lang="de-DE" sz="2400" dirty="0" smtClean="0"/>
              <a:t>Phenological Phase</a:t>
            </a:r>
            <a:endParaRPr lang="en-GB" sz="2400" dirty="0"/>
          </a:p>
        </p:txBody>
      </p:sp>
    </p:spTree>
    <p:extLst>
      <p:ext uri="{BB962C8B-B14F-4D97-AF65-F5344CB8AC3E}">
        <p14:creationId xmlns:p14="http://schemas.microsoft.com/office/powerpoint/2010/main" val="292461981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31540" y="1335114"/>
            <a:ext cx="3924436" cy="830997"/>
          </a:xfrm>
          <a:prstGeom prst="rect">
            <a:avLst/>
          </a:prstGeom>
          <a:noFill/>
        </p:spPr>
        <p:txBody>
          <a:bodyPr wrap="square" rtlCol="0">
            <a:spAutoFit/>
          </a:bodyPr>
          <a:lstStyle/>
          <a:p>
            <a:pPr algn="ctr"/>
            <a:r>
              <a:rPr lang="de-DE" sz="2400" dirty="0" err="1" smtClean="0"/>
              <a:t>Representativity</a:t>
            </a:r>
            <a:r>
              <a:rPr lang="de-DE" sz="2400" dirty="0" smtClean="0"/>
              <a:t> </a:t>
            </a:r>
            <a:r>
              <a:rPr lang="de-DE" sz="2400" dirty="0" err="1" smtClean="0"/>
              <a:t>of</a:t>
            </a:r>
            <a:r>
              <a:rPr lang="de-DE" sz="2400" dirty="0" smtClean="0"/>
              <a:t> </a:t>
            </a:r>
            <a:r>
              <a:rPr lang="de-DE" sz="2400" dirty="0" err="1" smtClean="0"/>
              <a:t>the</a:t>
            </a:r>
            <a:r>
              <a:rPr lang="de-DE" sz="2400" dirty="0" smtClean="0"/>
              <a:t> </a:t>
            </a:r>
            <a:r>
              <a:rPr lang="de-DE" sz="2400" dirty="0" err="1" smtClean="0"/>
              <a:t>Species</a:t>
            </a:r>
            <a:r>
              <a:rPr lang="de-DE" sz="2400" dirty="0" smtClean="0"/>
              <a:t> Pool</a:t>
            </a:r>
            <a:endParaRPr lang="en-GB" sz="2400" dirty="0"/>
          </a:p>
        </p:txBody>
      </p:sp>
      <p:sp>
        <p:nvSpPr>
          <p:cNvPr id="4" name="Textfeld 3"/>
          <p:cNvSpPr txBox="1"/>
          <p:nvPr/>
        </p:nvSpPr>
        <p:spPr>
          <a:xfrm>
            <a:off x="400573" y="3088870"/>
            <a:ext cx="3451347" cy="830997"/>
          </a:xfrm>
          <a:prstGeom prst="rect">
            <a:avLst/>
          </a:prstGeom>
          <a:noFill/>
        </p:spPr>
        <p:txBody>
          <a:bodyPr wrap="square" rtlCol="0">
            <a:spAutoFit/>
          </a:bodyPr>
          <a:lstStyle/>
          <a:p>
            <a:pPr algn="ctr"/>
            <a:r>
              <a:rPr lang="de-DE" sz="2400" dirty="0" err="1" smtClean="0"/>
              <a:t>Before</a:t>
            </a:r>
            <a:r>
              <a:rPr lang="de-DE" sz="2400" dirty="0" smtClean="0"/>
              <a:t> Treatment </a:t>
            </a:r>
            <a:r>
              <a:rPr lang="de-DE" sz="2400" dirty="0" err="1" smtClean="0"/>
              <a:t>History</a:t>
            </a:r>
            <a:r>
              <a:rPr lang="de-DE" sz="2400" dirty="0" smtClean="0"/>
              <a:t> </a:t>
            </a:r>
            <a:r>
              <a:rPr lang="de-DE" sz="2400" dirty="0" err="1" smtClean="0"/>
              <a:t>of</a:t>
            </a:r>
            <a:r>
              <a:rPr lang="de-DE" sz="2400" dirty="0" smtClean="0"/>
              <a:t> </a:t>
            </a:r>
            <a:r>
              <a:rPr lang="de-DE" sz="2400" dirty="0" err="1" smtClean="0"/>
              <a:t>Populations</a:t>
            </a:r>
            <a:endParaRPr lang="en-GB" sz="2400" dirty="0"/>
          </a:p>
        </p:txBody>
      </p:sp>
      <p:sp>
        <p:nvSpPr>
          <p:cNvPr id="8" name="Line 4"/>
          <p:cNvSpPr>
            <a:spLocks noChangeShapeType="1"/>
          </p:cNvSpPr>
          <p:nvPr/>
        </p:nvSpPr>
        <p:spPr bwMode="auto">
          <a:xfrm>
            <a:off x="0" y="914400"/>
            <a:ext cx="91440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a:p>
        </p:txBody>
      </p:sp>
      <p:sp>
        <p:nvSpPr>
          <p:cNvPr id="9" name="Text Box 20"/>
          <p:cNvSpPr txBox="1">
            <a:spLocks noChangeArrowheads="1"/>
          </p:cNvSpPr>
          <p:nvPr/>
        </p:nvSpPr>
        <p:spPr bwMode="auto">
          <a:xfrm>
            <a:off x="855663" y="195263"/>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Biology</a:t>
            </a:r>
            <a:endParaRPr lang="de-DE" sz="3600" i="1" dirty="0">
              <a:latin typeface="Trebuchet MS" pitchFamily="34" charset="0"/>
              <a:cs typeface="Times New Roman" pitchFamily="18" charset="0"/>
            </a:endParaRPr>
          </a:p>
        </p:txBody>
      </p:sp>
      <p:pic>
        <p:nvPicPr>
          <p:cNvPr id="10" name="Picture 15" descr="biogeo_logo"/>
          <p:cNvPicPr>
            <a:picLocks noChangeAspect="1" noChangeArrowheads="1"/>
          </p:cNvPicPr>
          <p:nvPr/>
        </p:nvPicPr>
        <p:blipFill>
          <a:blip r:embed="rId2">
            <a:extLst>
              <a:ext uri="{28A0092B-C50C-407E-A947-70E740481C1C}">
                <a14:useLocalDpi xmlns:a14="http://schemas.microsoft.com/office/drawing/2010/main" val="0"/>
              </a:ext>
            </a:extLst>
          </a:blip>
          <a:srcRect r="66368"/>
          <a:stretch>
            <a:fillRect/>
          </a:stretch>
        </p:blipFill>
        <p:spPr bwMode="auto">
          <a:xfrm>
            <a:off x="112713" y="74613"/>
            <a:ext cx="7429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1871700" y="6222355"/>
            <a:ext cx="5400600" cy="461665"/>
          </a:xfrm>
          <a:prstGeom prst="rect">
            <a:avLst/>
          </a:prstGeom>
          <a:noFill/>
        </p:spPr>
        <p:txBody>
          <a:bodyPr wrap="square" rtlCol="0">
            <a:spAutoFit/>
          </a:bodyPr>
          <a:lstStyle/>
          <a:p>
            <a:pPr algn="ctr"/>
            <a:r>
              <a:rPr lang="de-DE" sz="2400" dirty="0" smtClean="0"/>
              <a:t>Focus </a:t>
            </a:r>
            <a:r>
              <a:rPr lang="de-DE" sz="2400" dirty="0" err="1" smtClean="0"/>
              <a:t>of</a:t>
            </a:r>
            <a:r>
              <a:rPr lang="de-DE" sz="2400" dirty="0" smtClean="0"/>
              <a:t> </a:t>
            </a:r>
            <a:r>
              <a:rPr lang="de-DE" sz="2400" dirty="0" err="1" smtClean="0"/>
              <a:t>Measurements</a:t>
            </a:r>
            <a:r>
              <a:rPr lang="de-DE" sz="2400" dirty="0" smtClean="0"/>
              <a:t> </a:t>
            </a:r>
            <a:r>
              <a:rPr lang="de-DE" sz="2400" dirty="0" err="1" smtClean="0"/>
              <a:t>within</a:t>
            </a:r>
            <a:r>
              <a:rPr lang="de-DE" sz="2400" dirty="0" smtClean="0"/>
              <a:t> Plots</a:t>
            </a:r>
            <a:endParaRPr lang="en-GB" sz="2400" dirty="0"/>
          </a:p>
        </p:txBody>
      </p:sp>
      <p:sp>
        <p:nvSpPr>
          <p:cNvPr id="13" name="Textfeld 12"/>
          <p:cNvSpPr txBox="1"/>
          <p:nvPr/>
        </p:nvSpPr>
        <p:spPr>
          <a:xfrm>
            <a:off x="400573" y="4110171"/>
            <a:ext cx="3667371" cy="830997"/>
          </a:xfrm>
          <a:prstGeom prst="rect">
            <a:avLst/>
          </a:prstGeom>
          <a:noFill/>
        </p:spPr>
        <p:txBody>
          <a:bodyPr wrap="square" rtlCol="0">
            <a:spAutoFit/>
          </a:bodyPr>
          <a:lstStyle/>
          <a:p>
            <a:pPr algn="ctr"/>
            <a:r>
              <a:rPr lang="de-DE" sz="2400" dirty="0" smtClean="0"/>
              <a:t>Temporal </a:t>
            </a:r>
            <a:r>
              <a:rPr lang="de-DE" sz="2400" dirty="0" err="1" smtClean="0"/>
              <a:t>Variability</a:t>
            </a:r>
            <a:r>
              <a:rPr lang="de-DE" sz="2400" dirty="0" smtClean="0"/>
              <a:t> </a:t>
            </a:r>
            <a:r>
              <a:rPr lang="de-DE" sz="2400" dirty="0" err="1" smtClean="0"/>
              <a:t>of</a:t>
            </a:r>
            <a:r>
              <a:rPr lang="de-DE" sz="2400" dirty="0" smtClean="0"/>
              <a:t> </a:t>
            </a:r>
            <a:r>
              <a:rPr lang="de-DE" sz="2400" dirty="0" err="1" smtClean="0"/>
              <a:t>Species</a:t>
            </a:r>
            <a:endParaRPr lang="en-GB" sz="2400" dirty="0"/>
          </a:p>
        </p:txBody>
      </p:sp>
      <p:sp>
        <p:nvSpPr>
          <p:cNvPr id="14" name="Textfeld 13"/>
          <p:cNvSpPr txBox="1"/>
          <p:nvPr/>
        </p:nvSpPr>
        <p:spPr>
          <a:xfrm>
            <a:off x="5137346" y="1484784"/>
            <a:ext cx="3467102" cy="830997"/>
          </a:xfrm>
          <a:prstGeom prst="rect">
            <a:avLst/>
          </a:prstGeom>
          <a:noFill/>
        </p:spPr>
        <p:txBody>
          <a:bodyPr wrap="square" rtlCol="0">
            <a:spAutoFit/>
          </a:bodyPr>
          <a:lstStyle/>
          <a:p>
            <a:pPr algn="ctr"/>
            <a:r>
              <a:rPr lang="de-DE" sz="2400" dirty="0" smtClean="0"/>
              <a:t>Biological </a:t>
            </a:r>
            <a:r>
              <a:rPr lang="de-DE" sz="2400" dirty="0" err="1" smtClean="0"/>
              <a:t>Relevance</a:t>
            </a:r>
            <a:r>
              <a:rPr lang="de-DE" sz="2400" dirty="0" smtClean="0"/>
              <a:t> </a:t>
            </a:r>
            <a:br>
              <a:rPr lang="de-DE" sz="2400" dirty="0" smtClean="0"/>
            </a:br>
            <a:r>
              <a:rPr lang="de-DE" sz="2400" dirty="0" err="1" smtClean="0"/>
              <a:t>of</a:t>
            </a:r>
            <a:r>
              <a:rPr lang="de-DE" sz="2400" dirty="0" smtClean="0"/>
              <a:t> Treatments</a:t>
            </a:r>
            <a:endParaRPr lang="en-GB" sz="2400" dirty="0"/>
          </a:p>
        </p:txBody>
      </p:sp>
      <p:sp>
        <p:nvSpPr>
          <p:cNvPr id="15" name="Textfeld 14"/>
          <p:cNvSpPr txBox="1"/>
          <p:nvPr/>
        </p:nvSpPr>
        <p:spPr>
          <a:xfrm>
            <a:off x="5084743" y="2564904"/>
            <a:ext cx="3745939" cy="461665"/>
          </a:xfrm>
          <a:prstGeom prst="rect">
            <a:avLst/>
          </a:prstGeom>
          <a:noFill/>
        </p:spPr>
        <p:txBody>
          <a:bodyPr wrap="square" rtlCol="0">
            <a:spAutoFit/>
          </a:bodyPr>
          <a:lstStyle/>
          <a:p>
            <a:pPr algn="ctr"/>
            <a:r>
              <a:rPr lang="de-DE" sz="2400" dirty="0" err="1" smtClean="0"/>
              <a:t>Physiology</a:t>
            </a:r>
            <a:r>
              <a:rPr lang="de-DE" sz="2400" dirty="0" smtClean="0"/>
              <a:t> </a:t>
            </a:r>
            <a:r>
              <a:rPr lang="de-DE" sz="2400" dirty="0" err="1" smtClean="0"/>
              <a:t>of</a:t>
            </a:r>
            <a:r>
              <a:rPr lang="de-DE" sz="2400" dirty="0" smtClean="0"/>
              <a:t> Treatments</a:t>
            </a:r>
            <a:endParaRPr lang="en-GB" sz="2400" dirty="0"/>
          </a:p>
        </p:txBody>
      </p:sp>
      <p:sp>
        <p:nvSpPr>
          <p:cNvPr id="16" name="Textfeld 15"/>
          <p:cNvSpPr txBox="1"/>
          <p:nvPr/>
        </p:nvSpPr>
        <p:spPr>
          <a:xfrm>
            <a:off x="467284" y="2349947"/>
            <a:ext cx="3745939" cy="461665"/>
          </a:xfrm>
          <a:prstGeom prst="rect">
            <a:avLst/>
          </a:prstGeom>
          <a:noFill/>
        </p:spPr>
        <p:txBody>
          <a:bodyPr wrap="square" rtlCol="0">
            <a:spAutoFit/>
          </a:bodyPr>
          <a:lstStyle/>
          <a:p>
            <a:pPr algn="ctr"/>
            <a:r>
              <a:rPr lang="de-DE" sz="2400" dirty="0" err="1" smtClean="0"/>
              <a:t>Assembly</a:t>
            </a:r>
            <a:r>
              <a:rPr lang="de-DE" sz="2400" dirty="0" smtClean="0"/>
              <a:t> Rules</a:t>
            </a:r>
            <a:endParaRPr lang="en-GB" sz="2400" dirty="0"/>
          </a:p>
        </p:txBody>
      </p:sp>
      <p:sp>
        <p:nvSpPr>
          <p:cNvPr id="17" name="Textfeld 16"/>
          <p:cNvSpPr txBox="1"/>
          <p:nvPr/>
        </p:nvSpPr>
        <p:spPr>
          <a:xfrm>
            <a:off x="414163" y="5229200"/>
            <a:ext cx="3745939" cy="461665"/>
          </a:xfrm>
          <a:prstGeom prst="rect">
            <a:avLst/>
          </a:prstGeom>
          <a:noFill/>
        </p:spPr>
        <p:txBody>
          <a:bodyPr wrap="square" rtlCol="0">
            <a:spAutoFit/>
          </a:bodyPr>
          <a:lstStyle/>
          <a:p>
            <a:pPr algn="ctr"/>
            <a:r>
              <a:rPr lang="de-DE" sz="2400" dirty="0" err="1" smtClean="0"/>
              <a:t>Ecological</a:t>
            </a:r>
            <a:r>
              <a:rPr lang="de-DE" sz="2400" dirty="0" smtClean="0"/>
              <a:t> Memory</a:t>
            </a:r>
            <a:endParaRPr lang="en-GB" sz="2400" dirty="0"/>
          </a:p>
        </p:txBody>
      </p:sp>
    </p:spTree>
    <p:extLst>
      <p:ext uri="{BB962C8B-B14F-4D97-AF65-F5344CB8AC3E}">
        <p14:creationId xmlns:p14="http://schemas.microsoft.com/office/powerpoint/2010/main" val="8868731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8500" name="Group 4"/>
          <p:cNvGrpSpPr>
            <a:grpSpLocks/>
          </p:cNvGrpSpPr>
          <p:nvPr/>
        </p:nvGrpSpPr>
        <p:grpSpPr bwMode="auto">
          <a:xfrm>
            <a:off x="107504" y="1412776"/>
            <a:ext cx="2175321" cy="5535612"/>
            <a:chOff x="483" y="0"/>
            <a:chExt cx="1125" cy="4320"/>
          </a:xfrm>
          <a:gradFill flip="none" rotWithShape="1">
            <a:gsLst>
              <a:gs pos="0">
                <a:schemeClr val="tx2"/>
              </a:gs>
              <a:gs pos="50000">
                <a:schemeClr val="accent1">
                  <a:tint val="44500"/>
                  <a:satMod val="160000"/>
                  <a:lumMod val="9000"/>
                  <a:lumOff val="91000"/>
                </a:schemeClr>
              </a:gs>
            </a:gsLst>
            <a:lin ang="5400000" scaled="1"/>
            <a:tileRect/>
          </a:gradFill>
        </p:grpSpPr>
        <p:sp>
          <p:nvSpPr>
            <p:cNvPr id="13324" name="AutoShape 5"/>
            <p:cNvSpPr>
              <a:spLocks noChangeArrowheads="1"/>
            </p:cNvSpPr>
            <p:nvPr/>
          </p:nvSpPr>
          <p:spPr bwMode="auto">
            <a:xfrm rot="10800000">
              <a:off x="483" y="0"/>
              <a:ext cx="1125" cy="432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5" name="Text Box 6"/>
            <p:cNvSpPr txBox="1">
              <a:spLocks noChangeArrowheads="1"/>
            </p:cNvSpPr>
            <p:nvPr/>
          </p:nvSpPr>
          <p:spPr bwMode="auto">
            <a:xfrm rot="-5400000">
              <a:off x="56" y="1141"/>
              <a:ext cx="2004" cy="365"/>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1" dirty="0">
                  <a:latin typeface="Trebuchet MS" pitchFamily="34" charset="0"/>
                </a:rPr>
                <a:t>Experiments</a:t>
              </a:r>
            </a:p>
          </p:txBody>
        </p:sp>
      </p:grpSp>
      <p:sp>
        <p:nvSpPr>
          <p:cNvPr id="618507" name="Text Box 11"/>
          <p:cNvSpPr txBox="1">
            <a:spLocks noChangeArrowheads="1"/>
          </p:cNvSpPr>
          <p:nvPr/>
        </p:nvSpPr>
        <p:spPr bwMode="auto">
          <a:xfrm>
            <a:off x="2482219" y="3488084"/>
            <a:ext cx="4464050" cy="9541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dirty="0" smtClean="0">
                <a:latin typeface="Trebuchet MS" pitchFamily="34" charset="0"/>
              </a:rPr>
              <a:t>Scales have to be adjusted, too!</a:t>
            </a:r>
            <a:endParaRPr lang="en-GB" sz="2800" b="1" dirty="0">
              <a:latin typeface="Trebuchet MS" pitchFamily="34" charset="0"/>
            </a:endParaRPr>
          </a:p>
        </p:txBody>
      </p:sp>
      <p:sp>
        <p:nvSpPr>
          <p:cNvPr id="13319" name="Line 15"/>
          <p:cNvSpPr>
            <a:spLocks noChangeShapeType="1"/>
          </p:cNvSpPr>
          <p:nvPr/>
        </p:nvSpPr>
        <p:spPr bwMode="auto">
          <a:xfrm>
            <a:off x="0" y="920750"/>
            <a:ext cx="9144000" cy="127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4" name="Picture 5" descr="logo-mit-schrift---transp"/>
          <p:cNvPicPr>
            <a:picLocks noChangeAspect="1" noChangeArrowheads="1"/>
          </p:cNvPicPr>
          <p:nvPr/>
        </p:nvPicPr>
        <p:blipFill rotWithShape="1">
          <a:blip r:embed="rId3">
            <a:extLst>
              <a:ext uri="{28A0092B-C50C-407E-A947-70E740481C1C}">
                <a14:useLocalDpi xmlns:a14="http://schemas.microsoft.com/office/drawing/2010/main" val="0"/>
              </a:ext>
            </a:extLst>
          </a:blip>
          <a:srcRect r="66565"/>
          <a:stretch/>
        </p:blipFill>
        <p:spPr bwMode="auto">
          <a:xfrm>
            <a:off x="359532" y="137934"/>
            <a:ext cx="1120925" cy="9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2282826" y="1364667"/>
            <a:ext cx="5097486" cy="1631216"/>
          </a:xfrm>
          <a:prstGeom prst="rect">
            <a:avLst/>
          </a:prstGeom>
          <a:noFill/>
        </p:spPr>
        <p:txBody>
          <a:bodyPr wrap="square" rtlCol="0">
            <a:spAutoFit/>
          </a:bodyPr>
          <a:lstStyle/>
          <a:p>
            <a:r>
              <a:rPr lang="de-DE" sz="2000" b="1" dirty="0" err="1" smtClean="0">
                <a:effectLst>
                  <a:outerShdw blurRad="38100" dist="38100" dir="2700000" algn="tl">
                    <a:srgbClr val="FFFFFF"/>
                  </a:outerShdw>
                </a:effectLst>
                <a:latin typeface="Trebuchet MS" pitchFamily="34" charset="0"/>
              </a:rPr>
              <a:t>Replicates</a:t>
            </a:r>
            <a:r>
              <a:rPr lang="de-DE" sz="2000" b="1" dirty="0" smtClean="0">
                <a:effectLst>
                  <a:outerShdw blurRad="38100" dist="38100" dir="2700000" algn="tl">
                    <a:srgbClr val="FFFFFF"/>
                  </a:outerShdw>
                </a:effectLst>
                <a:latin typeface="Trebuchet MS" pitchFamily="34" charset="0"/>
              </a:rPr>
              <a:t> </a:t>
            </a:r>
            <a:r>
              <a:rPr lang="de-DE" sz="2000" b="1" dirty="0" err="1" smtClean="0">
                <a:effectLst>
                  <a:outerShdw blurRad="38100" dist="38100" dir="2700000" algn="tl">
                    <a:srgbClr val="FFFFFF"/>
                  </a:outerShdw>
                </a:effectLst>
                <a:latin typeface="Trebuchet MS" pitchFamily="34" charset="0"/>
              </a:rPr>
              <a:t>and</a:t>
            </a:r>
            <a:r>
              <a:rPr lang="de-DE" sz="2000" b="1" dirty="0" smtClean="0">
                <a:effectLst>
                  <a:outerShdw blurRad="38100" dist="38100" dir="2700000" algn="tl">
                    <a:srgbClr val="FFFFFF"/>
                  </a:outerShdw>
                </a:effectLst>
                <a:latin typeface="Trebuchet MS" pitchFamily="34" charset="0"/>
              </a:rPr>
              <a:t> </a:t>
            </a:r>
            <a:r>
              <a:rPr lang="de-DE" sz="2000" b="1" dirty="0" err="1" smtClean="0">
                <a:effectLst>
                  <a:outerShdw blurRad="38100" dist="38100" dir="2700000" algn="tl">
                    <a:srgbClr val="FFFFFF"/>
                  </a:outerShdw>
                </a:effectLst>
                <a:latin typeface="Trebuchet MS" pitchFamily="34" charset="0"/>
              </a:rPr>
              <a:t>controls</a:t>
            </a:r>
            <a:r>
              <a:rPr lang="de-DE" sz="2000" b="1" dirty="0" smtClean="0">
                <a:effectLst>
                  <a:outerShdw blurRad="38100" dist="38100" dir="2700000" algn="tl">
                    <a:srgbClr val="FFFFFF"/>
                  </a:outerShdw>
                </a:effectLst>
                <a:latin typeface="Trebuchet MS" pitchFamily="34" charset="0"/>
              </a:rPr>
              <a:t>!</a:t>
            </a:r>
            <a:br>
              <a:rPr lang="de-DE" sz="2000" b="1" dirty="0" smtClean="0">
                <a:effectLst>
                  <a:outerShdw blurRad="38100" dist="38100" dir="2700000" algn="tl">
                    <a:srgbClr val="FFFFFF"/>
                  </a:outerShdw>
                </a:effectLst>
                <a:latin typeface="Trebuchet MS" pitchFamily="34" charset="0"/>
              </a:rPr>
            </a:br>
            <a:r>
              <a:rPr lang="de-DE" sz="2000" b="1" dirty="0" err="1" smtClean="0">
                <a:effectLst>
                  <a:outerShdw blurRad="38100" dist="38100" dir="2700000" algn="tl">
                    <a:srgbClr val="FFFFFF"/>
                  </a:outerShdw>
                </a:effectLst>
                <a:latin typeface="Trebuchet MS" pitchFamily="34" charset="0"/>
              </a:rPr>
              <a:t>Specific</a:t>
            </a:r>
            <a:r>
              <a:rPr lang="de-DE" sz="2000" b="1" dirty="0" smtClean="0">
                <a:effectLst>
                  <a:outerShdw blurRad="38100" dist="38100" dir="2700000" algn="tl">
                    <a:srgbClr val="FFFFFF"/>
                  </a:outerShdw>
                </a:effectLst>
                <a:latin typeface="Trebuchet MS" pitchFamily="34" charset="0"/>
              </a:rPr>
              <a:t> </a:t>
            </a:r>
            <a:r>
              <a:rPr lang="de-DE" sz="2000" b="1" dirty="0" err="1" smtClean="0">
                <a:effectLst>
                  <a:outerShdw blurRad="38100" dist="38100" dir="2700000" algn="tl">
                    <a:srgbClr val="FFFFFF"/>
                  </a:outerShdw>
                </a:effectLst>
                <a:latin typeface="Trebuchet MS" pitchFamily="34" charset="0"/>
              </a:rPr>
              <a:t>questions</a:t>
            </a:r>
            <a:r>
              <a:rPr lang="de-DE" sz="2000" b="1" dirty="0" smtClean="0">
                <a:effectLst>
                  <a:outerShdw blurRad="38100" dist="38100" dir="2700000" algn="tl">
                    <a:srgbClr val="FFFFFF"/>
                  </a:outerShdw>
                </a:effectLst>
                <a:latin typeface="Trebuchet MS" pitchFamily="34" charset="0"/>
              </a:rPr>
              <a:t>!</a:t>
            </a:r>
            <a:endParaRPr lang="en-GB" sz="2000" b="1" dirty="0" smtClean="0">
              <a:effectLst>
                <a:outerShdw blurRad="38100" dist="38100" dir="2700000" algn="tl">
                  <a:srgbClr val="FFFFFF"/>
                </a:outerShdw>
              </a:effectLst>
              <a:latin typeface="Trebuchet MS" pitchFamily="34" charset="0"/>
            </a:endParaRPr>
          </a:p>
          <a:p>
            <a:endParaRPr lang="en-GB" sz="2000" b="1" dirty="0" smtClean="0">
              <a:effectLst>
                <a:outerShdw blurRad="38100" dist="38100" dir="2700000" algn="tl">
                  <a:srgbClr val="FFFFFF"/>
                </a:outerShdw>
              </a:effectLst>
              <a:latin typeface="Trebuchet MS" pitchFamily="34" charset="0"/>
            </a:endParaRPr>
          </a:p>
          <a:p>
            <a:r>
              <a:rPr lang="en-GB" sz="2000" b="1" dirty="0" smtClean="0">
                <a:effectLst>
                  <a:outerShdw blurRad="38100" dist="38100" dir="2700000" algn="tl">
                    <a:srgbClr val="FFFFFF"/>
                  </a:outerShdw>
                </a:effectLst>
                <a:latin typeface="Trebuchet MS" pitchFamily="34" charset="0"/>
              </a:rPr>
              <a:t>Small plots and short duration?</a:t>
            </a:r>
          </a:p>
          <a:p>
            <a:endParaRPr lang="en-GB" sz="2000" dirty="0"/>
          </a:p>
        </p:txBody>
      </p:sp>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t="-1" b="8920"/>
          <a:stretch/>
        </p:blipFill>
        <p:spPr>
          <a:xfrm>
            <a:off x="6139964" y="1398306"/>
            <a:ext cx="664284" cy="635282"/>
          </a:xfrm>
          <a:prstGeom prst="rect">
            <a:avLst/>
          </a:prstGeom>
        </p:spPr>
      </p:pic>
      <p:pic>
        <p:nvPicPr>
          <p:cNvPr id="4" name="Grafik 3"/>
          <p:cNvPicPr>
            <a:picLocks noChangeAspect="1"/>
          </p:cNvPicPr>
          <p:nvPr/>
        </p:nvPicPr>
        <p:blipFill rotWithShape="1">
          <a:blip r:embed="rId5">
            <a:extLst>
              <a:ext uri="{28A0092B-C50C-407E-A947-70E740481C1C}">
                <a14:useLocalDpi xmlns:a14="http://schemas.microsoft.com/office/drawing/2010/main" val="0"/>
              </a:ext>
            </a:extLst>
          </a:blip>
          <a:srcRect b="8716"/>
          <a:stretch/>
        </p:blipFill>
        <p:spPr>
          <a:xfrm>
            <a:off x="6094422" y="2118251"/>
            <a:ext cx="709826" cy="662677"/>
          </a:xfrm>
          <a:prstGeom prst="rect">
            <a:avLst/>
          </a:prstGeom>
        </p:spPr>
      </p:pic>
      <p:grpSp>
        <p:nvGrpSpPr>
          <p:cNvPr id="6" name="Gruppieren 5"/>
          <p:cNvGrpSpPr/>
          <p:nvPr/>
        </p:nvGrpSpPr>
        <p:grpSpPr>
          <a:xfrm>
            <a:off x="1874814" y="1353106"/>
            <a:ext cx="7272807" cy="5677232"/>
            <a:chOff x="1874814" y="1353106"/>
            <a:chExt cx="7272807" cy="5677232"/>
          </a:xfrm>
        </p:grpSpPr>
        <p:grpSp>
          <p:nvGrpSpPr>
            <p:cNvPr id="27" name="Gruppieren 26"/>
            <p:cNvGrpSpPr/>
            <p:nvPr/>
          </p:nvGrpSpPr>
          <p:grpSpPr>
            <a:xfrm>
              <a:off x="1874814" y="1353106"/>
              <a:ext cx="7272807" cy="5677232"/>
              <a:chOff x="1874814" y="1353106"/>
              <a:chExt cx="7272807" cy="5677232"/>
            </a:xfrm>
          </p:grpSpPr>
          <p:grpSp>
            <p:nvGrpSpPr>
              <p:cNvPr id="28" name="Group 4"/>
              <p:cNvGrpSpPr>
                <a:grpSpLocks/>
              </p:cNvGrpSpPr>
              <p:nvPr/>
            </p:nvGrpSpPr>
            <p:grpSpPr bwMode="auto">
              <a:xfrm rot="10800000">
                <a:off x="6972300" y="1353106"/>
                <a:ext cx="2175321" cy="5535612"/>
                <a:chOff x="483" y="0"/>
                <a:chExt cx="1125" cy="4320"/>
              </a:xfrm>
              <a:gradFill flip="none" rotWithShape="1">
                <a:gsLst>
                  <a:gs pos="0">
                    <a:schemeClr val="tx2"/>
                  </a:gs>
                  <a:gs pos="50000">
                    <a:schemeClr val="accent1">
                      <a:tint val="44500"/>
                      <a:satMod val="160000"/>
                      <a:lumMod val="9000"/>
                      <a:lumOff val="91000"/>
                    </a:schemeClr>
                  </a:gs>
                </a:gsLst>
                <a:lin ang="5400000" scaled="1"/>
                <a:tileRect/>
              </a:gradFill>
            </p:grpSpPr>
            <p:sp>
              <p:nvSpPr>
                <p:cNvPr id="32" name="AutoShape 5"/>
                <p:cNvSpPr>
                  <a:spLocks noChangeArrowheads="1"/>
                </p:cNvSpPr>
                <p:nvPr/>
              </p:nvSpPr>
              <p:spPr bwMode="auto">
                <a:xfrm rot="10800000">
                  <a:off x="483" y="0"/>
                  <a:ext cx="1125" cy="4320"/>
                </a:xfrm>
                <a:prstGeom prst="triangle">
                  <a:avLst>
                    <a:gd name="adj" fmla="val 50000"/>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Text Box 6"/>
                <p:cNvSpPr txBox="1">
                  <a:spLocks noChangeArrowheads="1"/>
                </p:cNvSpPr>
                <p:nvPr/>
              </p:nvSpPr>
              <p:spPr bwMode="auto">
                <a:xfrm rot="16200000">
                  <a:off x="56" y="1172"/>
                  <a:ext cx="2004" cy="302"/>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1" dirty="0" smtClean="0">
                      <a:latin typeface="Trebuchet MS" pitchFamily="34" charset="0"/>
                    </a:rPr>
                    <a:t>Monitoring</a:t>
                  </a:r>
                  <a:endParaRPr lang="de-DE" sz="3200" b="1" dirty="0">
                    <a:latin typeface="Trebuchet MS" pitchFamily="34" charset="0"/>
                  </a:endParaRPr>
                </a:p>
              </p:txBody>
            </p:sp>
          </p:grpSp>
          <p:sp>
            <p:nvSpPr>
              <p:cNvPr id="29" name="Textfeld 28"/>
              <p:cNvSpPr txBox="1"/>
              <p:nvPr/>
            </p:nvSpPr>
            <p:spPr>
              <a:xfrm>
                <a:off x="1874814" y="5399122"/>
                <a:ext cx="5097486" cy="1631216"/>
              </a:xfrm>
              <a:prstGeom prst="rect">
                <a:avLst/>
              </a:prstGeom>
              <a:noFill/>
            </p:spPr>
            <p:txBody>
              <a:bodyPr wrap="square" rtlCol="0">
                <a:spAutoFit/>
              </a:bodyPr>
              <a:lstStyle/>
              <a:p>
                <a:pPr algn="r"/>
                <a:r>
                  <a:rPr lang="en-GB" sz="2000" b="1" dirty="0" smtClean="0">
                    <a:effectLst>
                      <a:outerShdw blurRad="38100" dist="38100" dir="2700000" algn="tl">
                        <a:srgbClr val="FFFFFF"/>
                      </a:outerShdw>
                    </a:effectLst>
                    <a:latin typeface="Trebuchet MS" pitchFamily="34" charset="0"/>
                  </a:rPr>
                  <a:t>Large scale and long-term!</a:t>
                </a:r>
                <a:br>
                  <a:rPr lang="en-GB" sz="2000" b="1" dirty="0" smtClean="0">
                    <a:effectLst>
                      <a:outerShdw blurRad="38100" dist="38100" dir="2700000" algn="tl">
                        <a:srgbClr val="FFFFFF"/>
                      </a:outerShdw>
                    </a:effectLst>
                    <a:latin typeface="Trebuchet MS" pitchFamily="34" charset="0"/>
                  </a:rPr>
                </a:br>
                <a:r>
                  <a:rPr lang="en-GB" sz="2000" b="1" dirty="0" smtClean="0">
                    <a:effectLst>
                      <a:outerShdw blurRad="38100" dist="38100" dir="2700000" algn="tl">
                        <a:srgbClr val="FFFFFF"/>
                      </a:outerShdw>
                    </a:effectLst>
                    <a:latin typeface="Trebuchet MS" pitchFamily="34" charset="0"/>
                  </a:rPr>
                  <a:t> </a:t>
                </a:r>
              </a:p>
              <a:p>
                <a:pPr algn="r"/>
                <a:endParaRPr lang="en-GB" sz="2000" b="1" dirty="0" smtClean="0">
                  <a:effectLst>
                    <a:outerShdw blurRad="38100" dist="38100" dir="2700000" algn="tl">
                      <a:srgbClr val="FFFFFF"/>
                    </a:outerShdw>
                  </a:effectLst>
                  <a:latin typeface="Trebuchet MS" pitchFamily="34" charset="0"/>
                </a:endParaRPr>
              </a:p>
              <a:p>
                <a:pPr algn="r"/>
                <a:r>
                  <a:rPr lang="de-DE" sz="2000" b="1" dirty="0" err="1" smtClean="0">
                    <a:effectLst>
                      <a:outerShdw blurRad="38100" dist="38100" dir="2700000" algn="tl">
                        <a:srgbClr val="FFFFFF"/>
                      </a:outerShdw>
                    </a:effectLst>
                    <a:latin typeface="Trebuchet MS" pitchFamily="34" charset="0"/>
                  </a:rPr>
                  <a:t>Holistic</a:t>
                </a:r>
                <a:r>
                  <a:rPr lang="de-DE" sz="2000" b="1" dirty="0" smtClean="0">
                    <a:effectLst>
                      <a:outerShdw blurRad="38100" dist="38100" dir="2700000" algn="tl">
                        <a:srgbClr val="FFFFFF"/>
                      </a:outerShdw>
                    </a:effectLst>
                    <a:latin typeface="Trebuchet MS" pitchFamily="34" charset="0"/>
                  </a:rPr>
                  <a:t> </a:t>
                </a:r>
                <a:r>
                  <a:rPr lang="de-DE" sz="2000" b="1" dirty="0" err="1" smtClean="0">
                    <a:effectLst>
                      <a:outerShdw blurRad="38100" dist="38100" dir="2700000" algn="tl">
                        <a:srgbClr val="FFFFFF"/>
                      </a:outerShdw>
                    </a:effectLst>
                    <a:latin typeface="Trebuchet MS" pitchFamily="34" charset="0"/>
                  </a:rPr>
                  <a:t>integration</a:t>
                </a:r>
                <a:r>
                  <a:rPr lang="de-DE" sz="2000" b="1" dirty="0" smtClean="0">
                    <a:effectLst>
                      <a:outerShdw blurRad="38100" dist="38100" dir="2700000" algn="tl">
                        <a:srgbClr val="FFFFFF"/>
                      </a:outerShdw>
                    </a:effectLst>
                    <a:latin typeface="Trebuchet MS" pitchFamily="34" charset="0"/>
                  </a:rPr>
                  <a:t> </a:t>
                </a:r>
                <a:r>
                  <a:rPr lang="de-DE" sz="2000" b="1" dirty="0" err="1" smtClean="0">
                    <a:effectLst>
                      <a:outerShdw blurRad="38100" dist="38100" dir="2700000" algn="tl">
                        <a:srgbClr val="FFFFFF"/>
                      </a:outerShdw>
                    </a:effectLst>
                    <a:latin typeface="Trebuchet MS" pitchFamily="34" charset="0"/>
                  </a:rPr>
                  <a:t>of</a:t>
                </a:r>
                <a:r>
                  <a:rPr lang="de-DE" sz="2000" b="1" dirty="0" smtClean="0">
                    <a:effectLst>
                      <a:outerShdw blurRad="38100" dist="38100" dir="2700000" algn="tl">
                        <a:srgbClr val="FFFFFF"/>
                      </a:outerShdw>
                    </a:effectLst>
                    <a:latin typeface="Trebuchet MS" pitchFamily="34" charset="0"/>
                  </a:rPr>
                  <a:t> all </a:t>
                </a:r>
                <a:r>
                  <a:rPr lang="de-DE" sz="2000" b="1" dirty="0" err="1" smtClean="0">
                    <a:effectLst>
                      <a:outerShdw blurRad="38100" dist="38100" dir="2700000" algn="tl">
                        <a:srgbClr val="FFFFFF"/>
                      </a:outerShdw>
                    </a:effectLst>
                    <a:latin typeface="Trebuchet MS" pitchFamily="34" charset="0"/>
                  </a:rPr>
                  <a:t>drivers</a:t>
                </a:r>
                <a:r>
                  <a:rPr lang="de-DE" sz="2000" b="1" dirty="0" smtClean="0">
                    <a:effectLst>
                      <a:outerShdw blurRad="38100" dist="38100" dir="2700000" algn="tl">
                        <a:srgbClr val="FFFFFF"/>
                      </a:outerShdw>
                    </a:effectLst>
                    <a:latin typeface="Trebuchet MS" pitchFamily="34" charset="0"/>
                  </a:rPr>
                  <a:t>?</a:t>
                </a:r>
                <a:endParaRPr lang="en-GB" sz="2000" b="1" dirty="0" smtClean="0">
                  <a:effectLst>
                    <a:outerShdw blurRad="38100" dist="38100" dir="2700000" algn="tl">
                      <a:srgbClr val="FFFFFF"/>
                    </a:outerShdw>
                  </a:effectLst>
                  <a:latin typeface="Trebuchet MS" pitchFamily="34" charset="0"/>
                </a:endParaRPr>
              </a:p>
              <a:p>
                <a:pPr algn="r"/>
                <a:endParaRPr lang="en-GB" sz="2000" dirty="0"/>
              </a:p>
            </p:txBody>
          </p:sp>
        </p:grpSp>
        <p:pic>
          <p:nvPicPr>
            <p:cNvPr id="34" name="Grafik 33"/>
            <p:cNvPicPr>
              <a:picLocks noChangeAspect="1"/>
            </p:cNvPicPr>
            <p:nvPr/>
          </p:nvPicPr>
          <p:blipFill rotWithShape="1">
            <a:blip r:embed="rId4">
              <a:extLst>
                <a:ext uri="{28A0092B-C50C-407E-A947-70E740481C1C}">
                  <a14:useLocalDpi xmlns:a14="http://schemas.microsoft.com/office/drawing/2010/main" val="0"/>
                </a:ext>
              </a:extLst>
            </a:blip>
            <a:srcRect t="-1" b="8920"/>
            <a:stretch/>
          </p:blipFill>
          <p:spPr>
            <a:xfrm>
              <a:off x="2169270" y="5439482"/>
              <a:ext cx="664284" cy="635282"/>
            </a:xfrm>
            <a:prstGeom prst="rect">
              <a:avLst/>
            </a:prstGeom>
          </p:spPr>
        </p:pic>
        <p:pic>
          <p:nvPicPr>
            <p:cNvPr id="35" name="Grafik 34"/>
            <p:cNvPicPr>
              <a:picLocks noChangeAspect="1"/>
            </p:cNvPicPr>
            <p:nvPr/>
          </p:nvPicPr>
          <p:blipFill rotWithShape="1">
            <a:blip r:embed="rId5">
              <a:extLst>
                <a:ext uri="{28A0092B-C50C-407E-A947-70E740481C1C}">
                  <a14:useLocalDpi xmlns:a14="http://schemas.microsoft.com/office/drawing/2010/main" val="0"/>
                </a:ext>
              </a:extLst>
            </a:blip>
            <a:srcRect b="8716"/>
            <a:stretch/>
          </p:blipFill>
          <p:spPr>
            <a:xfrm>
              <a:off x="2123728" y="6159427"/>
              <a:ext cx="709826" cy="662677"/>
            </a:xfrm>
            <a:prstGeom prst="rect">
              <a:avLst/>
            </a:prstGeom>
          </p:spPr>
        </p:pic>
      </p:grpSp>
      <p:sp>
        <p:nvSpPr>
          <p:cNvPr id="20" name="Text Box 20"/>
          <p:cNvSpPr txBox="1">
            <a:spLocks noChangeArrowheads="1"/>
          </p:cNvSpPr>
          <p:nvPr/>
        </p:nvSpPr>
        <p:spPr bwMode="auto">
          <a:xfrm>
            <a:off x="1143794" y="178491"/>
            <a:ext cx="7431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de-DE" sz="3600" i="1" dirty="0" err="1" smtClean="0">
                <a:latin typeface="Trebuchet MS" pitchFamily="34" charset="0"/>
                <a:cs typeface="Times New Roman" pitchFamily="18" charset="0"/>
              </a:rPr>
              <a:t>Epistemology</a:t>
            </a:r>
            <a:endParaRPr lang="de-DE" sz="3600" i="1" dirty="0">
              <a:latin typeface="Trebuchet MS" pitchFamily="34" charset="0"/>
              <a:cs typeface="Times New Roman" pitchFamily="18" charset="0"/>
            </a:endParaRPr>
          </a:p>
        </p:txBody>
      </p:sp>
    </p:spTree>
    <p:extLst>
      <p:ext uri="{BB962C8B-B14F-4D97-AF65-F5344CB8AC3E}">
        <p14:creationId xmlns:p14="http://schemas.microsoft.com/office/powerpoint/2010/main" val="23836547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8507"/>
                                        </p:tgtEl>
                                        <p:attrNameLst>
                                          <p:attrName>style.visibility</p:attrName>
                                        </p:attrNameLst>
                                      </p:cBhvr>
                                      <p:to>
                                        <p:strVal val="visible"/>
                                      </p:to>
                                    </p:set>
                                    <p:animEffect transition="in" filter="fade">
                                      <p:cBhvr>
                                        <p:cTn id="12" dur="2000"/>
                                        <p:tgtEl>
                                          <p:spTgt spid="618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7"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4455</Words>
  <Application>Microsoft Macintosh PowerPoint</Application>
  <PresentationFormat>On-screen Show (4:3)</PresentationFormat>
  <Paragraphs>684</Paragraphs>
  <Slides>82</Slides>
  <Notes>28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4" baseType="lpstr">
      <vt:lpstr>Larissa</vt:lpstr>
      <vt:lpstr>Präsentation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 Bayreuth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carl</dc:creator>
  <cp:lastModifiedBy>Jeffrey Dukes</cp:lastModifiedBy>
  <cp:revision>146</cp:revision>
  <dcterms:created xsi:type="dcterms:W3CDTF">2013-04-19T05:31:00Z</dcterms:created>
  <dcterms:modified xsi:type="dcterms:W3CDTF">2013-06-07T07:28:08Z</dcterms:modified>
</cp:coreProperties>
</file>