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84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3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G:\Climmani%202013\background%20info\MOL%20masterfile%20response%20ratios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resentaties\talbe%20for%20article%20-%20traits%203dec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resentaties\talbe%20for%20article%20-%20traits%203dec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plotArea>
      <c:layout>
        <c:manualLayout>
          <c:layoutTarget val="inner"/>
          <c:xMode val="edge"/>
          <c:yMode val="edge"/>
          <c:x val="0.18973234964899319"/>
          <c:y val="4.2780748663101623E-2"/>
          <c:w val="0.80134015910574652"/>
          <c:h val="0.69251336898395666"/>
        </c:manualLayout>
      </c:layout>
      <c:barChart>
        <c:barDir val="col"/>
        <c:grouping val="clustered"/>
        <c:ser>
          <c:idx val="1"/>
          <c:order val="0"/>
          <c:tx>
            <c:v>low altitude incubation</c:v>
          </c:tx>
          <c:spPr>
            <a:solidFill>
              <a:srgbClr val="FFFFFF"/>
            </a:solidFill>
            <a:ln w="12700">
              <a:solidFill>
                <a:srgbClr val="000000"/>
              </a:solidFill>
              <a:prstDash val="solid"/>
            </a:ln>
          </c:spPr>
          <c:errBars>
            <c:errBarType val="both"/>
            <c:errValType val="cust"/>
            <c:plus>
              <c:numRef>
                <c:f>'overall results'!$P$262:$P$268</c:f>
                <c:numCache>
                  <c:formatCode>General</c:formatCode>
                  <c:ptCount val="7"/>
                  <c:pt idx="0">
                    <c:v>1.234693877551021E-2</c:v>
                  </c:pt>
                  <c:pt idx="1">
                    <c:v>2.8979591836734687E-2</c:v>
                  </c:pt>
                  <c:pt idx="2">
                    <c:v>1.8316326530612249E-2</c:v>
                  </c:pt>
                  <c:pt idx="3">
                    <c:v>3.1122448979591841E-3</c:v>
                  </c:pt>
                  <c:pt idx="4">
                    <c:v>3.3163265306122452E-3</c:v>
                  </c:pt>
                  <c:pt idx="5">
                    <c:v>1.913265306122449E-2</c:v>
                  </c:pt>
                  <c:pt idx="6">
                    <c:v>2.9846938775510218E-2</c:v>
                  </c:pt>
                </c:numCache>
              </c:numRef>
            </c:plus>
            <c:minus>
              <c:numRef>
                <c:f>'overall results'!$O$262:$O$268</c:f>
                <c:numCache>
                  <c:formatCode>General</c:formatCode>
                  <c:ptCount val="7"/>
                  <c:pt idx="0">
                    <c:v>6.9387755102040842E-3</c:v>
                  </c:pt>
                  <c:pt idx="1">
                    <c:v>3.1275510204081647E-2</c:v>
                  </c:pt>
                  <c:pt idx="2">
                    <c:v>5.9183673469387788E-3</c:v>
                  </c:pt>
                  <c:pt idx="3">
                    <c:v>3.2653061224489814E-3</c:v>
                  </c:pt>
                  <c:pt idx="4">
                    <c:v>2.0408163265306142E-3</c:v>
                  </c:pt>
                  <c:pt idx="5">
                    <c:v>1.301020408163266E-2</c:v>
                  </c:pt>
                  <c:pt idx="6">
                    <c:v>7.3469387755102072E-3</c:v>
                  </c:pt>
                </c:numCache>
              </c:numRef>
            </c:min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cat>
            <c:strRef>
              <c:f>'overall results'!$M$307:$M$313</c:f>
              <c:strCache>
                <c:ptCount val="7"/>
                <c:pt idx="0">
                  <c:v>increased CO2</c:v>
                </c:pt>
                <c:pt idx="1">
                  <c:v>increased UV</c:v>
                </c:pt>
                <c:pt idx="2">
                  <c:v>increased rainfall</c:v>
                </c:pt>
                <c:pt idx="3">
                  <c:v>warming</c:v>
                </c:pt>
                <c:pt idx="4">
                  <c:v>defoliation</c:v>
                </c:pt>
                <c:pt idx="5">
                  <c:v>shading</c:v>
                </c:pt>
                <c:pt idx="6">
                  <c:v>fertilization</c:v>
                </c:pt>
              </c:strCache>
            </c:strRef>
          </c:cat>
          <c:val>
            <c:numRef>
              <c:f>'overall results'!$N$262:$N$268</c:f>
              <c:numCache>
                <c:formatCode>General</c:formatCode>
                <c:ptCount val="7"/>
                <c:pt idx="0">
                  <c:v>-4.6600000000000003E-2</c:v>
                </c:pt>
                <c:pt idx="1">
                  <c:v>1.9000000000000006E-2</c:v>
                </c:pt>
                <c:pt idx="2">
                  <c:v>-1.1000000000000005E-3</c:v>
                </c:pt>
                <c:pt idx="3">
                  <c:v>6.0000000000000038E-4</c:v>
                </c:pt>
                <c:pt idx="4">
                  <c:v>9.200000000000005E-3</c:v>
                </c:pt>
                <c:pt idx="5">
                  <c:v>1.7500000000000016E-2</c:v>
                </c:pt>
                <c:pt idx="6">
                  <c:v>1.9400000000000008E-2</c:v>
                </c:pt>
              </c:numCache>
            </c:numRef>
          </c:val>
        </c:ser>
        <c:ser>
          <c:idx val="0"/>
          <c:order val="1"/>
          <c:tx>
            <c:v>High altitude incubation</c:v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errBars>
            <c:errBarType val="both"/>
            <c:errValType val="cust"/>
            <c:plus>
              <c:numRef>
                <c:f>'overall results'!$P$307:$P$313</c:f>
                <c:numCache>
                  <c:formatCode>General</c:formatCode>
                  <c:ptCount val="7"/>
                  <c:pt idx="0">
                    <c:v>3.3214285714285731E-2</c:v>
                  </c:pt>
                  <c:pt idx="1">
                    <c:v>3.5204081632653081E-2</c:v>
                  </c:pt>
                  <c:pt idx="2">
                    <c:v>1.9438775510204086E-2</c:v>
                  </c:pt>
                  <c:pt idx="3">
                    <c:v>9.0306122448979669E-3</c:v>
                  </c:pt>
                  <c:pt idx="4">
                    <c:v>1.4285714285714289E-2</c:v>
                  </c:pt>
                  <c:pt idx="5">
                    <c:v>1.7704081632653076E-2</c:v>
                  </c:pt>
                  <c:pt idx="6">
                    <c:v>1.4081632653061225E-2</c:v>
                  </c:pt>
                </c:numCache>
              </c:numRef>
            </c:plus>
            <c:minus>
              <c:numRef>
                <c:f>'overall results'!$O$307:$O$313</c:f>
                <c:numCache>
                  <c:formatCode>General</c:formatCode>
                  <c:ptCount val="7"/>
                  <c:pt idx="0">
                    <c:v>3.6683673469387786E-2</c:v>
                  </c:pt>
                  <c:pt idx="1">
                    <c:v>2.8469387755102042E-2</c:v>
                  </c:pt>
                  <c:pt idx="2">
                    <c:v>1.7602040816326544E-2</c:v>
                  </c:pt>
                  <c:pt idx="3">
                    <c:v>9.3367346938775606E-3</c:v>
                  </c:pt>
                  <c:pt idx="4">
                    <c:v>1.4795918367346939E-2</c:v>
                  </c:pt>
                  <c:pt idx="5">
                    <c:v>2.5051020408163288E-2</c:v>
                  </c:pt>
                  <c:pt idx="6">
                    <c:v>1.4897959183673469E-2</c:v>
                  </c:pt>
                </c:numCache>
              </c:numRef>
            </c:minus>
            <c:spPr>
              <a:ln w="12700">
                <a:solidFill>
                  <a:srgbClr val="969696"/>
                </a:solidFill>
                <a:prstDash val="solid"/>
              </a:ln>
            </c:spPr>
          </c:errBars>
          <c:cat>
            <c:strRef>
              <c:f>'overall results'!$M$307:$M$313</c:f>
              <c:strCache>
                <c:ptCount val="7"/>
                <c:pt idx="0">
                  <c:v>increased CO2</c:v>
                </c:pt>
                <c:pt idx="1">
                  <c:v>increased UV</c:v>
                </c:pt>
                <c:pt idx="2">
                  <c:v>increased rainfall</c:v>
                </c:pt>
                <c:pt idx="3">
                  <c:v>warming</c:v>
                </c:pt>
                <c:pt idx="4">
                  <c:v>defoliation</c:v>
                </c:pt>
                <c:pt idx="5">
                  <c:v>shading</c:v>
                </c:pt>
                <c:pt idx="6">
                  <c:v>fertilization</c:v>
                </c:pt>
              </c:strCache>
            </c:strRef>
          </c:cat>
          <c:val>
            <c:numRef>
              <c:f>'overall results'!$N$307:$N$313</c:f>
              <c:numCache>
                <c:formatCode>General</c:formatCode>
                <c:ptCount val="7"/>
                <c:pt idx="0">
                  <c:v>-1.0600000000000005E-2</c:v>
                </c:pt>
                <c:pt idx="1">
                  <c:v>-1.9500000000000007E-2</c:v>
                </c:pt>
                <c:pt idx="2">
                  <c:v>2.2400000000000014E-2</c:v>
                </c:pt>
                <c:pt idx="3">
                  <c:v>3.1500000000000014E-2</c:v>
                </c:pt>
                <c:pt idx="4">
                  <c:v>3.4800000000000011E-2</c:v>
                </c:pt>
                <c:pt idx="5">
                  <c:v>2.9800000000000014E-2</c:v>
                </c:pt>
                <c:pt idx="6">
                  <c:v>4.0700000000000021E-2</c:v>
                </c:pt>
              </c:numCache>
            </c:numRef>
          </c:val>
        </c:ser>
        <c:axId val="55894400"/>
        <c:axId val="55896320"/>
      </c:barChart>
      <c:catAx>
        <c:axId val="5589440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 sz="1100"/>
                  <a:t>global change treatment</a:t>
                </a:r>
              </a:p>
            </c:rich>
          </c:tx>
          <c:layout>
            <c:manualLayout>
              <c:xMode val="edge"/>
              <c:yMode val="edge"/>
              <c:x val="0.51390488776100907"/>
              <c:y val="0.9502035047252243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5896320"/>
        <c:crosses val="autoZero"/>
        <c:auto val="1"/>
        <c:lblAlgn val="ctr"/>
        <c:lblOffset val="100"/>
        <c:tickLblSkip val="1"/>
        <c:tickMarkSkip val="1"/>
      </c:catAx>
      <c:valAx>
        <c:axId val="55896320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 sz="1200"/>
                  <a:t>rel. increase in decomposition rates
upon climate manipulation</a:t>
                </a:r>
              </a:p>
            </c:rich>
          </c:tx>
          <c:layout>
            <c:manualLayout>
              <c:xMode val="edge"/>
              <c:yMode val="edge"/>
              <c:x val="1.1160714285714302E-2"/>
              <c:y val="0.11497326203208562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589440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651792744656928"/>
          <c:y val="0.58021390374331538"/>
          <c:w val="0.32366118297712787"/>
          <c:h val="0.10962566844919797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8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/>
      <c:lineChart>
        <c:grouping val="standard"/>
        <c:ser>
          <c:idx val="1"/>
          <c:order val="0"/>
          <c:tx>
            <c:strRef>
              <c:f>Sheet1!$T$4</c:f>
              <c:strCache>
                <c:ptCount val="1"/>
                <c:pt idx="0">
                  <c:v>variable trait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circle"/>
            <c:size val="6"/>
            <c:spPr>
              <a:solidFill>
                <a:srgbClr val="7030A0"/>
              </a:solidFill>
              <a:ln>
                <a:noFill/>
              </a:ln>
            </c:spPr>
          </c:marker>
          <c:val>
            <c:numRef>
              <c:f>Sheet1!$T$5:$T$9</c:f>
              <c:numCache>
                <c:formatCode>0.000</c:formatCode>
                <c:ptCount val="5"/>
                <c:pt idx="0">
                  <c:v>40</c:v>
                </c:pt>
                <c:pt idx="1">
                  <c:v>40</c:v>
                </c:pt>
                <c:pt idx="2">
                  <c:v>42</c:v>
                </c:pt>
                <c:pt idx="3">
                  <c:v>46</c:v>
                </c:pt>
                <c:pt idx="4">
                  <c:v>45</c:v>
                </c:pt>
              </c:numCache>
            </c:numRef>
          </c:val>
        </c:ser>
        <c:ser>
          <c:idx val="2"/>
          <c:order val="1"/>
          <c:tx>
            <c:strRef>
              <c:f>Sheet1!$U$4</c:f>
              <c:strCache>
                <c:ptCount val="1"/>
                <c:pt idx="0">
                  <c:v>fixed trait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circle"/>
            <c:size val="6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</c:spPr>
          </c:marker>
          <c:val>
            <c:numRef>
              <c:f>Sheet1!$U$5:$U$9</c:f>
              <c:numCache>
                <c:formatCode>0.000</c:formatCode>
                <c:ptCount val="5"/>
                <c:pt idx="0">
                  <c:v>43</c:v>
                </c:pt>
                <c:pt idx="1">
                  <c:v>43</c:v>
                </c:pt>
                <c:pt idx="2">
                  <c:v>43</c:v>
                </c:pt>
                <c:pt idx="3">
                  <c:v>43</c:v>
                </c:pt>
                <c:pt idx="4">
                  <c:v>43</c:v>
                </c:pt>
              </c:numCache>
            </c:numRef>
          </c:val>
        </c:ser>
        <c:marker val="1"/>
        <c:axId val="66074496"/>
        <c:axId val="66085248"/>
      </c:lineChart>
      <c:catAx>
        <c:axId val="660744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Year</a:t>
                </a:r>
              </a:p>
            </c:rich>
          </c:tx>
          <c:layout>
            <c:manualLayout>
              <c:xMode val="edge"/>
              <c:yMode val="edge"/>
              <c:x val="0.52692867739359961"/>
              <c:y val="0.84398250218722659"/>
            </c:manualLayout>
          </c:layout>
        </c:title>
        <c:tickLblPos val="nextTo"/>
        <c:crossAx val="66085248"/>
        <c:crosses val="autoZero"/>
        <c:auto val="1"/>
        <c:lblAlgn val="ctr"/>
        <c:lblOffset val="100"/>
      </c:catAx>
      <c:valAx>
        <c:axId val="66085248"/>
        <c:scaling>
          <c:orientation val="minMax"/>
          <c:max val="48"/>
          <c:min val="34"/>
        </c:scaling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GB" sz="1400" b="1" i="0" baseline="0"/>
                  <a:t>SLA (m</a:t>
                </a:r>
                <a:r>
                  <a:rPr lang="en-GB" sz="1400" b="1" i="0" baseline="30000"/>
                  <a:t>2</a:t>
                </a:r>
                <a:r>
                  <a:rPr lang="en-GB" sz="1400" b="1" i="0" baseline="0"/>
                  <a:t> / kg C)</a:t>
                </a:r>
                <a:r>
                  <a:rPr lang="en-GB" sz="1400" b="1" i="0" u="none" strike="noStrike" baseline="0"/>
                  <a:t> </a:t>
                </a:r>
                <a:endParaRPr lang="en-GB" sz="1400"/>
              </a:p>
            </c:rich>
          </c:tx>
          <c:layout/>
        </c:title>
        <c:numFmt formatCode="0" sourceLinked="0"/>
        <c:tickLblPos val="nextTo"/>
        <c:crossAx val="66074496"/>
        <c:crosses val="autoZero"/>
        <c:crossBetween val="midCat"/>
        <c:majorUnit val="4"/>
      </c:valAx>
      <c:spPr>
        <a:noFill/>
      </c:spPr>
    </c:plotArea>
    <c:plotVisOnly val="1"/>
  </c:chart>
  <c:spPr>
    <a:solidFill>
      <a:schemeClr val="bg1"/>
    </a:solidFill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>
        <c:manualLayout>
          <c:layoutTarget val="inner"/>
          <c:xMode val="edge"/>
          <c:yMode val="edge"/>
          <c:x val="0.23330440661898985"/>
          <c:y val="5.5865601419657164E-2"/>
          <c:w val="0.76669570673496878"/>
          <c:h val="0.64193313285237863"/>
        </c:manualLayout>
      </c:layout>
      <c:lineChart>
        <c:grouping val="standard"/>
        <c:ser>
          <c:idx val="1"/>
          <c:order val="0"/>
          <c:tx>
            <c:strRef>
              <c:f>Sheet1!$P$4</c:f>
              <c:strCache>
                <c:ptCount val="1"/>
                <c:pt idx="0">
                  <c:v>variable trait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circle"/>
            <c:size val="6"/>
            <c:spPr>
              <a:solidFill>
                <a:srgbClr val="7030A0"/>
              </a:solidFill>
              <a:ln>
                <a:noFill/>
              </a:ln>
            </c:spPr>
          </c:marker>
          <c:val>
            <c:numRef>
              <c:f>Sheet1!$P$5:$P$9</c:f>
              <c:numCache>
                <c:formatCode>0.000</c:formatCode>
                <c:ptCount val="5"/>
                <c:pt idx="0">
                  <c:v>44</c:v>
                </c:pt>
                <c:pt idx="1">
                  <c:v>40</c:v>
                </c:pt>
                <c:pt idx="2">
                  <c:v>45</c:v>
                </c:pt>
                <c:pt idx="3">
                  <c:v>36</c:v>
                </c:pt>
                <c:pt idx="4">
                  <c:v>44</c:v>
                </c:pt>
              </c:numCache>
            </c:numRef>
          </c:val>
        </c:ser>
        <c:ser>
          <c:idx val="2"/>
          <c:order val="1"/>
          <c:tx>
            <c:strRef>
              <c:f>Sheet1!$Q$4</c:f>
              <c:strCache>
                <c:ptCount val="1"/>
                <c:pt idx="0">
                  <c:v>fixed trait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circle"/>
            <c:size val="6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</c:spPr>
          </c:marker>
          <c:val>
            <c:numRef>
              <c:f>Sheet1!$Q$5:$Q$9</c:f>
              <c:numCache>
                <c:formatCode>0.000</c:formatCode>
                <c:ptCount val="5"/>
                <c:pt idx="0">
                  <c:v>43</c:v>
                </c:pt>
                <c:pt idx="1">
                  <c:v>43</c:v>
                </c:pt>
                <c:pt idx="2">
                  <c:v>43</c:v>
                </c:pt>
                <c:pt idx="3">
                  <c:v>43</c:v>
                </c:pt>
                <c:pt idx="4">
                  <c:v>43</c:v>
                </c:pt>
              </c:numCache>
            </c:numRef>
          </c:val>
        </c:ser>
        <c:marker val="1"/>
        <c:axId val="66113536"/>
        <c:axId val="66115840"/>
      </c:lineChart>
      <c:catAx>
        <c:axId val="661135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GB" sz="1400"/>
                  <a:t>Year</a:t>
                </a:r>
              </a:p>
            </c:rich>
          </c:tx>
          <c:layout>
            <c:manualLayout>
              <c:xMode val="edge"/>
              <c:yMode val="edge"/>
              <c:x val="0.53280628983877021"/>
              <c:y val="0.84222949659383772"/>
            </c:manualLayout>
          </c:layout>
        </c:title>
        <c:tickLblPos val="nextTo"/>
        <c:crossAx val="66115840"/>
        <c:crosses val="autoZero"/>
        <c:auto val="1"/>
        <c:lblAlgn val="ctr"/>
        <c:lblOffset val="100"/>
      </c:catAx>
      <c:valAx>
        <c:axId val="66115840"/>
        <c:scaling>
          <c:orientation val="minMax"/>
          <c:max val="48"/>
          <c:min val="34"/>
        </c:scaling>
        <c:axPos val="l"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 b="1" i="0" baseline="0"/>
                  <a:t>SLA (m</a:t>
                </a:r>
                <a:r>
                  <a:rPr lang="en-GB" sz="1400" b="1" i="0" baseline="30000"/>
                  <a:t>2</a:t>
                </a:r>
                <a:r>
                  <a:rPr lang="en-GB" sz="1400" b="1" i="0" baseline="0"/>
                  <a:t> / kg C)</a:t>
                </a:r>
                <a:endParaRPr lang="en-GB" sz="1400"/>
              </a:p>
            </c:rich>
          </c:tx>
          <c:layout/>
        </c:title>
        <c:numFmt formatCode="0" sourceLinked="0"/>
        <c:tickLblPos val="nextTo"/>
        <c:crossAx val="66113536"/>
        <c:crosses val="autoZero"/>
        <c:crossBetween val="between"/>
        <c:majorUnit val="4"/>
      </c:valAx>
    </c:plotArea>
    <c:plotVisOnly val="1"/>
  </c:chart>
  <c:spPr>
    <a:solidFill>
      <a:sysClr val="window" lastClr="FFFFFF"/>
    </a:solidFill>
  </c:sp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0.57382</cdr:x>
      <cdr:y>0.18561</cdr:y>
    </cdr:from>
    <cdr:to>
      <cdr:x>0.58984</cdr:x>
      <cdr:y>0.23257</cdr:y>
    </cdr:to>
    <cdr:sp macro="" textlink="">
      <cdr:nvSpPr>
        <cdr:cNvPr id="58375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48605" y="674173"/>
          <a:ext cx="68352" cy="1705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GB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*</a:t>
          </a:r>
        </a:p>
      </cdr:txBody>
    </cdr:sp>
  </cdr:relSizeAnchor>
  <cdr:relSizeAnchor xmlns:cdr="http://schemas.openxmlformats.org/drawingml/2006/chartDrawing">
    <cdr:from>
      <cdr:x>0.93533</cdr:x>
      <cdr:y>0.10896</cdr:y>
    </cdr:from>
    <cdr:to>
      <cdr:x>0.95135</cdr:x>
      <cdr:y>0.15592</cdr:y>
    </cdr:to>
    <cdr:sp macro="" textlink="">
      <cdr:nvSpPr>
        <cdr:cNvPr id="58376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991240" y="395765"/>
          <a:ext cx="68352" cy="1705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GB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*</a:t>
          </a:r>
        </a:p>
      </cdr:txBody>
    </cdr:sp>
  </cdr:relSizeAnchor>
  <cdr:relSizeAnchor xmlns:cdr="http://schemas.openxmlformats.org/drawingml/2006/chartDrawing">
    <cdr:from>
      <cdr:x>0.69628</cdr:x>
      <cdr:y>0.14425</cdr:y>
    </cdr:from>
    <cdr:to>
      <cdr:x>0.7123</cdr:x>
      <cdr:y>0.19121</cdr:y>
    </cdr:to>
    <cdr:sp macro="" textlink="">
      <cdr:nvSpPr>
        <cdr:cNvPr id="58377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71166" y="523945"/>
          <a:ext cx="68352" cy="1705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GB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*</a:t>
          </a:r>
        </a:p>
      </cdr:txBody>
    </cdr:sp>
  </cdr:relSizeAnchor>
  <cdr:relSizeAnchor xmlns:cdr="http://schemas.openxmlformats.org/drawingml/2006/chartDrawing">
    <cdr:from>
      <cdr:x>0.884</cdr:x>
      <cdr:y>0.14352</cdr:y>
    </cdr:from>
    <cdr:to>
      <cdr:x>0.90002</cdr:x>
      <cdr:y>0.19048</cdr:y>
    </cdr:to>
    <cdr:sp macro="" textlink="">
      <cdr:nvSpPr>
        <cdr:cNvPr id="58379" name="Text Box 1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72205" y="521293"/>
          <a:ext cx="68352" cy="1705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GB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*</a:t>
          </a:r>
        </a:p>
      </cdr:txBody>
    </cdr:sp>
  </cdr:relSizeAnchor>
  <cdr:relSizeAnchor xmlns:cdr="http://schemas.openxmlformats.org/drawingml/2006/chartDrawing">
    <cdr:from>
      <cdr:x>0.66181</cdr:x>
      <cdr:y>0.30923</cdr:y>
    </cdr:from>
    <cdr:to>
      <cdr:x>0.67783</cdr:x>
      <cdr:y>0.35619</cdr:y>
    </cdr:to>
    <cdr:sp macro="" textlink="">
      <cdr:nvSpPr>
        <cdr:cNvPr id="58380" name="Text Box 1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824076" y="1123185"/>
          <a:ext cx="68352" cy="1705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GB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*</a:t>
          </a:r>
        </a:p>
      </cdr:txBody>
    </cdr:sp>
  </cdr:relSizeAnchor>
  <cdr:relSizeAnchor xmlns:cdr="http://schemas.openxmlformats.org/drawingml/2006/chartDrawing">
    <cdr:from>
      <cdr:x>0.17857</cdr:x>
      <cdr:y>0.66303</cdr:y>
    </cdr:from>
    <cdr:to>
      <cdr:x>0.19459</cdr:x>
      <cdr:y>0.70999</cdr:y>
    </cdr:to>
    <cdr:sp macro="" textlink="">
      <cdr:nvSpPr>
        <cdr:cNvPr id="58381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61994" y="2408258"/>
          <a:ext cx="68352" cy="1705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GB" sz="1000" b="0" i="0" u="none" strike="noStrike" baseline="0">
              <a:solidFill>
                <a:srgbClr val="000000"/>
              </a:solidFill>
              <a:latin typeface="Arial"/>
              <a:cs typeface="Arial"/>
            </a:rPr>
            <a:t>*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A700-811C-4A79-9C7F-4B114F7D859A}" type="datetimeFigureOut">
              <a:rPr lang="en-GB" smtClean="0"/>
              <a:pPr/>
              <a:t>06/06/2013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EEDB-08E5-471D-B26A-D7EA2B622D5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A700-811C-4A79-9C7F-4B114F7D859A}" type="datetimeFigureOut">
              <a:rPr lang="en-GB" smtClean="0"/>
              <a:pPr/>
              <a:t>06/06/2013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EEDB-08E5-471D-B26A-D7EA2B622D5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A700-811C-4A79-9C7F-4B114F7D859A}" type="datetimeFigureOut">
              <a:rPr lang="en-GB" smtClean="0"/>
              <a:pPr/>
              <a:t>06/06/2013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EEDB-08E5-471D-B26A-D7EA2B622D5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A700-811C-4A79-9C7F-4B114F7D859A}" type="datetimeFigureOut">
              <a:rPr lang="en-GB" smtClean="0"/>
              <a:pPr/>
              <a:t>06/06/2013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EEDB-08E5-471D-B26A-D7EA2B622D5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A700-811C-4A79-9C7F-4B114F7D859A}" type="datetimeFigureOut">
              <a:rPr lang="en-GB" smtClean="0"/>
              <a:pPr/>
              <a:t>06/06/2013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EEDB-08E5-471D-B26A-D7EA2B622D5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A700-811C-4A79-9C7F-4B114F7D859A}" type="datetimeFigureOut">
              <a:rPr lang="en-GB" smtClean="0"/>
              <a:pPr/>
              <a:t>06/06/2013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EEDB-08E5-471D-B26A-D7EA2B622D5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A700-811C-4A79-9C7F-4B114F7D859A}" type="datetimeFigureOut">
              <a:rPr lang="en-GB" smtClean="0"/>
              <a:pPr/>
              <a:t>06/06/2013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EEDB-08E5-471D-B26A-D7EA2B622D5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A700-811C-4A79-9C7F-4B114F7D859A}" type="datetimeFigureOut">
              <a:rPr lang="en-GB" smtClean="0"/>
              <a:pPr/>
              <a:t>06/06/2013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EEDB-08E5-471D-B26A-D7EA2B622D5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A700-811C-4A79-9C7F-4B114F7D859A}" type="datetimeFigureOut">
              <a:rPr lang="en-GB" smtClean="0"/>
              <a:pPr/>
              <a:t>06/06/2013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EEDB-08E5-471D-B26A-D7EA2B622D5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A700-811C-4A79-9C7F-4B114F7D859A}" type="datetimeFigureOut">
              <a:rPr lang="en-GB" smtClean="0"/>
              <a:pPr/>
              <a:t>06/06/2013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EEDB-08E5-471D-B26A-D7EA2B622D5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3A700-811C-4A79-9C7F-4B114F7D859A}" type="datetimeFigureOut">
              <a:rPr lang="en-GB" smtClean="0"/>
              <a:pPr/>
              <a:t>06/06/2013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EEDB-08E5-471D-B26A-D7EA2B622D5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3A700-811C-4A79-9C7F-4B114F7D859A}" type="datetimeFigureOut">
              <a:rPr lang="en-GB" smtClean="0"/>
              <a:pPr/>
              <a:t>06/06/2013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5EEDB-08E5-471D-B26A-D7EA2B622D5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Impacts of including trait variation on predictions of global carbon fluxes and vegetation distribution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291318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800" dirty="0" smtClean="0"/>
              <a:t>Peter van </a:t>
            </a:r>
            <a:r>
              <a:rPr lang="en-US" sz="4800" dirty="0" err="1" smtClean="0"/>
              <a:t>Bodegom</a:t>
            </a:r>
            <a:endParaRPr lang="en-US" sz="4800" dirty="0" smtClean="0"/>
          </a:p>
          <a:p>
            <a:pPr algn="ctr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Department of Systems Ecology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VU University Amsterdam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The Netherlands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2" descr="VUk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43368"/>
            <a:ext cx="2843808" cy="814632"/>
          </a:xfrm>
          <a:prstGeom prst="rect">
            <a:avLst/>
          </a:prstGeom>
          <a:noFill/>
        </p:spPr>
      </p:pic>
      <p:pic>
        <p:nvPicPr>
          <p:cNvPr id="5" name="Picture 6" descr="peter van bodeg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322762"/>
            <a:ext cx="3095625" cy="2535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65618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2a. Incorporation of habitat filtering principles into JSBACH</a:t>
            </a:r>
            <a:endParaRPr lang="en-GB" sz="4000" dirty="0"/>
          </a:p>
        </p:txBody>
      </p:sp>
      <p:pic>
        <p:nvPicPr>
          <p:cNvPr id="4" name="Picture 2" descr="VUk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43368"/>
            <a:ext cx="2843808" cy="814632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1628800"/>
            <a:ext cx="8892480" cy="4525963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For PFT 1:  trait X = a * temperature + b * radiation +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-acclimation</a:t>
            </a:r>
          </a:p>
          <a:p>
            <a:pPr>
              <a:buNone/>
            </a:pP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467544" y="2276872"/>
            <a:ext cx="8208912" cy="4230380"/>
            <a:chOff x="395536" y="2627620"/>
            <a:chExt cx="8208912" cy="4230380"/>
          </a:xfrm>
        </p:grpSpPr>
        <p:pic>
          <p:nvPicPr>
            <p:cNvPr id="7" name="Picture 6" descr="fig5_worldmap_dominantPFTcropped.jpg"/>
            <p:cNvPicPr/>
            <p:nvPr/>
          </p:nvPicPr>
          <p:blipFill>
            <a:blip r:embed="rId3" cstate="print"/>
            <a:srcRect t="62122"/>
            <a:stretch>
              <a:fillRect/>
            </a:stretch>
          </p:blipFill>
          <p:spPr>
            <a:xfrm>
              <a:off x="395536" y="2996952"/>
              <a:ext cx="4752528" cy="2808312"/>
            </a:xfrm>
            <a:prstGeom prst="rect">
              <a:avLst/>
            </a:prstGeom>
          </p:spPr>
        </p:pic>
        <p:graphicFrame>
          <p:nvGraphicFramePr>
            <p:cNvPr id="8" name="Chart 7"/>
            <p:cNvGraphicFramePr/>
            <p:nvPr/>
          </p:nvGraphicFramePr>
          <p:xfrm>
            <a:off x="6012160" y="4869160"/>
            <a:ext cx="2520280" cy="19888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9" name="Chart 8"/>
            <p:cNvGraphicFramePr/>
            <p:nvPr/>
          </p:nvGraphicFramePr>
          <p:xfrm>
            <a:off x="6053370" y="2708919"/>
            <a:ext cx="2551078" cy="20635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0" name="Oval 9"/>
            <p:cNvSpPr/>
            <p:nvPr/>
          </p:nvSpPr>
          <p:spPr>
            <a:xfrm>
              <a:off x="2987824" y="3356992"/>
              <a:ext cx="144016" cy="14401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619672" y="3429000"/>
              <a:ext cx="144016" cy="14401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04248" y="4787860"/>
              <a:ext cx="15849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C3-grasses</a:t>
              </a:r>
              <a:endParaRPr lang="en-US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00400" y="6012577"/>
              <a:ext cx="24837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Default: fixed traits </a:t>
              </a:r>
            </a:p>
            <a:p>
              <a:r>
                <a:rPr lang="en-US" sz="1600" dirty="0" smtClean="0"/>
                <a:t>variable traits responses</a:t>
              </a:r>
              <a:endParaRPr lang="en-US" sz="1600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3131840" y="3429000"/>
              <a:ext cx="280831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1" idx="5"/>
            </p:cNvCxnSpPr>
            <p:nvPr/>
          </p:nvCxnSpPr>
          <p:spPr>
            <a:xfrm>
              <a:off x="1742597" y="3551925"/>
              <a:ext cx="4290654" cy="1986398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755576" y="4509120"/>
              <a:ext cx="432048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456384" y="6084585"/>
              <a:ext cx="144016" cy="14401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456384" y="6300609"/>
              <a:ext cx="135632" cy="135632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04248" y="2627620"/>
              <a:ext cx="15849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C3-grasses</a:t>
              </a:r>
              <a:endParaRPr lang="en-US" b="1" dirty="0"/>
            </a:p>
          </p:txBody>
        </p:sp>
      </p:grpSp>
      <p:sp>
        <p:nvSpPr>
          <p:cNvPr id="20" name="Content Placeholder 5"/>
          <p:cNvSpPr txBox="1">
            <a:spLocks/>
          </p:cNvSpPr>
          <p:nvPr/>
        </p:nvSpPr>
        <p:spPr>
          <a:xfrm>
            <a:off x="2771800" y="6441976"/>
            <a:ext cx="6372200" cy="416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Verheijen et al.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2012 </a:t>
            </a:r>
            <a:r>
              <a:rPr kumimoji="0" lang="nl-NL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Biogeosci.Disc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65618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2a. JSBACH-simulated trait variation based on habitat filtering</a:t>
            </a:r>
            <a:endParaRPr lang="en-GB" sz="4000" dirty="0"/>
          </a:p>
        </p:txBody>
      </p:sp>
      <p:pic>
        <p:nvPicPr>
          <p:cNvPr id="4" name="Picture 2" descr="VUk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43368"/>
            <a:ext cx="2843808" cy="814632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1700808"/>
            <a:ext cx="8892480" cy="4525963"/>
          </a:xfrm>
        </p:spPr>
        <p:txBody>
          <a:bodyPr/>
          <a:lstStyle/>
          <a:p>
            <a:pPr>
              <a:buNone/>
            </a:pPr>
            <a:r>
              <a:rPr lang="en-US" sz="2400" dirty="0" smtClean="0">
                <a:latin typeface="Calibri" pitchFamily="34" charset="0"/>
                <a:sym typeface="Wingdings" pitchFamily="2" charset="2"/>
              </a:rPr>
              <a:t>Red dots: fixed values from default setting</a:t>
            </a:r>
            <a:endParaRPr lang="en-GB" dirty="0"/>
          </a:p>
        </p:txBody>
      </p:sp>
      <p:sp>
        <p:nvSpPr>
          <p:cNvPr id="20" name="Content Placeholder 5"/>
          <p:cNvSpPr txBox="1">
            <a:spLocks/>
          </p:cNvSpPr>
          <p:nvPr/>
        </p:nvSpPr>
        <p:spPr>
          <a:xfrm>
            <a:off x="2771800" y="6441976"/>
            <a:ext cx="6372200" cy="416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Verheijen et al.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2012 </a:t>
            </a:r>
            <a:r>
              <a:rPr kumimoji="0" lang="nl-NL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Biogeosci.Disc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3" cstate="print"/>
          <a:srcRect t="7370"/>
          <a:stretch>
            <a:fillRect/>
          </a:stretch>
        </p:blipFill>
        <p:spPr bwMode="auto">
          <a:xfrm>
            <a:off x="4598987" y="2276872"/>
            <a:ext cx="4545013" cy="3620393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4" cstate="print"/>
          <a:srcRect t="7370"/>
          <a:stretch>
            <a:fillRect/>
          </a:stretch>
        </p:blipFill>
        <p:spPr bwMode="auto">
          <a:xfrm>
            <a:off x="0" y="2276872"/>
            <a:ext cx="4546600" cy="3620393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sp>
        <p:nvSpPr>
          <p:cNvPr id="23" name="Oval 22"/>
          <p:cNvSpPr/>
          <p:nvPr/>
        </p:nvSpPr>
        <p:spPr>
          <a:xfrm>
            <a:off x="5580112" y="1916832"/>
            <a:ext cx="142875" cy="1444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65618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2a. Impacts of JSBACH-simulated trait variation on productivity</a:t>
            </a:r>
            <a:endParaRPr lang="en-GB" sz="4000" dirty="0"/>
          </a:p>
        </p:txBody>
      </p:sp>
      <p:pic>
        <p:nvPicPr>
          <p:cNvPr id="4" name="Picture 2" descr="VUk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43368"/>
            <a:ext cx="2843808" cy="814632"/>
          </a:xfrm>
          <a:prstGeom prst="rect">
            <a:avLst/>
          </a:prstGeom>
          <a:noFill/>
        </p:spPr>
      </p:pic>
      <p:sp>
        <p:nvSpPr>
          <p:cNvPr id="20" name="Content Placeholder 5"/>
          <p:cNvSpPr txBox="1">
            <a:spLocks/>
          </p:cNvSpPr>
          <p:nvPr/>
        </p:nvSpPr>
        <p:spPr>
          <a:xfrm>
            <a:off x="2771800" y="6441976"/>
            <a:ext cx="6372200" cy="416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Verheijen et al.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2012 </a:t>
            </a:r>
            <a:r>
              <a:rPr kumimoji="0" lang="nl-NL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Biogeosci.Disc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 cstate="print"/>
          <a:srcRect t="8562" r="650"/>
          <a:stretch>
            <a:fillRect/>
          </a:stretch>
        </p:blipFill>
        <p:spPr bwMode="auto">
          <a:xfrm>
            <a:off x="1619672" y="1484784"/>
            <a:ext cx="6132400" cy="504056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4" cstate="print"/>
          <a:srcRect l="60143" t="13387" r="17393" b="63692"/>
          <a:stretch>
            <a:fillRect/>
          </a:stretch>
        </p:blipFill>
        <p:spPr bwMode="auto">
          <a:xfrm>
            <a:off x="5796136" y="1916832"/>
            <a:ext cx="1397471" cy="1273502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2a. Impacts of JSBACH-simulated trait variation on vegetation distribution</a:t>
            </a:r>
            <a:endParaRPr lang="en-GB" dirty="0"/>
          </a:p>
        </p:txBody>
      </p:sp>
      <p:pic>
        <p:nvPicPr>
          <p:cNvPr id="4" name="Picture 2" descr="VUk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43368"/>
            <a:ext cx="2843808" cy="814632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1547664" y="1412776"/>
            <a:ext cx="5201936" cy="5445224"/>
            <a:chOff x="1547664" y="1412776"/>
            <a:chExt cx="5201936" cy="5445224"/>
          </a:xfrm>
        </p:grpSpPr>
        <p:pic>
          <p:nvPicPr>
            <p:cNvPr id="7" name="Picture 6" descr="fig5_worldmap_dominantPFTcropped.jpg"/>
            <p:cNvPicPr/>
            <p:nvPr/>
          </p:nvPicPr>
          <p:blipFill>
            <a:blip r:embed="rId3" cstate="print"/>
            <a:srcRect t="4315" b="66343"/>
            <a:stretch>
              <a:fillRect/>
            </a:stretch>
          </p:blipFill>
          <p:spPr>
            <a:xfrm>
              <a:off x="1547664" y="1412776"/>
              <a:ext cx="5201936" cy="2448272"/>
            </a:xfrm>
            <a:prstGeom prst="rect">
              <a:avLst/>
            </a:prstGeom>
          </p:spPr>
        </p:pic>
        <p:pic>
          <p:nvPicPr>
            <p:cNvPr id="8" name="Picture 7" descr="fig5_worldmap_dominantPFTcropped.jpg"/>
            <p:cNvPicPr/>
            <p:nvPr/>
          </p:nvPicPr>
          <p:blipFill>
            <a:blip r:embed="rId3" cstate="print"/>
            <a:srcRect t="61273" b="2809"/>
            <a:stretch>
              <a:fillRect/>
            </a:stretch>
          </p:blipFill>
          <p:spPr>
            <a:xfrm>
              <a:off x="1547664" y="3861048"/>
              <a:ext cx="5201936" cy="2996952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835696" y="3212976"/>
              <a:ext cx="432048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 flipV="1">
              <a:off x="1835696" y="5589240"/>
              <a:ext cx="36004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236296" y="2420888"/>
            <a:ext cx="1068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err="1" smtClean="0"/>
              <a:t>default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020272" y="4653136"/>
            <a:ext cx="1914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err="1" smtClean="0"/>
              <a:t>variable</a:t>
            </a:r>
            <a:r>
              <a:rPr lang="nl-NL" sz="2400" dirty="0" smtClean="0"/>
              <a:t> </a:t>
            </a:r>
            <a:r>
              <a:rPr lang="nl-NL" sz="2400" dirty="0" err="1" smtClean="0"/>
              <a:t>traits</a:t>
            </a:r>
            <a:endParaRPr lang="en-GB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2a. Impacts of JSBACH-simulated trait variation on future carbon sink</a:t>
            </a:r>
            <a:endParaRPr lang="en-GB" dirty="0"/>
          </a:p>
        </p:txBody>
      </p:sp>
      <p:pic>
        <p:nvPicPr>
          <p:cNvPr id="4" name="Picture 2" descr="VUk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43368"/>
            <a:ext cx="2843808" cy="814632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844824"/>
            <a:ext cx="5938787" cy="4176464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11" name="Content Placeholder 5"/>
          <p:cNvSpPr txBox="1">
            <a:spLocks/>
          </p:cNvSpPr>
          <p:nvPr/>
        </p:nvSpPr>
        <p:spPr>
          <a:xfrm>
            <a:off x="2771800" y="6441976"/>
            <a:ext cx="6372200" cy="416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Verheijen et al.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2012 in </a:t>
            </a:r>
            <a:r>
              <a:rPr kumimoji="0" lang="nl-NL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prep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65618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2b. Incorporation of trait variation based on evolutionary principles</a:t>
            </a:r>
            <a:endParaRPr lang="en-GB" sz="4000" dirty="0"/>
          </a:p>
        </p:txBody>
      </p:sp>
      <p:pic>
        <p:nvPicPr>
          <p:cNvPr id="4" name="Picture 2" descr="VUk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43368"/>
            <a:ext cx="2843808" cy="814632"/>
          </a:xfrm>
          <a:prstGeom prst="rect">
            <a:avLst/>
          </a:prstGeom>
          <a:noFill/>
        </p:spPr>
      </p:pic>
      <p:sp>
        <p:nvSpPr>
          <p:cNvPr id="11" name="Content Placeholder 5"/>
          <p:cNvSpPr txBox="1">
            <a:spLocks/>
          </p:cNvSpPr>
          <p:nvPr/>
        </p:nvSpPr>
        <p:spPr>
          <a:xfrm>
            <a:off x="2771800" y="6441976"/>
            <a:ext cx="6372200" cy="416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Van Bodegom &amp;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Franklin in </a:t>
            </a:r>
            <a:r>
              <a:rPr kumimoji="0" lang="nl-NL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prep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72816"/>
            <a:ext cx="676875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300192" y="3429000"/>
            <a:ext cx="303358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200" dirty="0" smtClean="0"/>
              <a:t>- </a:t>
            </a:r>
            <a:r>
              <a:rPr lang="nl-NL" sz="2200" dirty="0" err="1" smtClean="0"/>
              <a:t>Forest</a:t>
            </a:r>
            <a:r>
              <a:rPr lang="nl-NL" sz="2200" dirty="0" smtClean="0"/>
              <a:t> stand model</a:t>
            </a:r>
          </a:p>
          <a:p>
            <a:r>
              <a:rPr lang="nl-NL" sz="2200" dirty="0" smtClean="0"/>
              <a:t>- No water </a:t>
            </a:r>
            <a:r>
              <a:rPr lang="nl-NL" sz="2200" dirty="0" err="1" smtClean="0"/>
              <a:t>limitation</a:t>
            </a:r>
            <a:endParaRPr lang="nl-NL" sz="2200" dirty="0" smtClean="0"/>
          </a:p>
          <a:p>
            <a:r>
              <a:rPr lang="nl-NL" sz="2200" dirty="0" smtClean="0"/>
              <a:t>- </a:t>
            </a:r>
            <a:r>
              <a:rPr lang="nl-NL" sz="2200" dirty="0" err="1" smtClean="0"/>
              <a:t>Maximizing</a:t>
            </a:r>
            <a:r>
              <a:rPr lang="nl-NL" sz="2200" dirty="0" smtClean="0"/>
              <a:t> net </a:t>
            </a:r>
            <a:r>
              <a:rPr lang="nl-NL" sz="2200" dirty="0" err="1" smtClean="0"/>
              <a:t>growth</a:t>
            </a:r>
            <a:r>
              <a:rPr lang="nl-NL" sz="2200" dirty="0" smtClean="0"/>
              <a:t> </a:t>
            </a:r>
          </a:p>
          <a:p>
            <a:r>
              <a:rPr lang="nl-NL" sz="2200" dirty="0" smtClean="0"/>
              <a:t>&amp; </a:t>
            </a:r>
            <a:r>
              <a:rPr lang="nl-NL" sz="2200" dirty="0" err="1" smtClean="0"/>
              <a:t>reproduction</a:t>
            </a:r>
            <a:endParaRPr lang="en-GB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2b. Incorporation of trait variation based on evolutionary </a:t>
            </a:r>
            <a:r>
              <a:rPr lang="en-US" sz="4000" dirty="0" smtClean="0"/>
              <a:t>principles: on-site evaluation of variable allocation</a:t>
            </a:r>
            <a:endParaRPr lang="en-GB" sz="4000" dirty="0"/>
          </a:p>
        </p:txBody>
      </p:sp>
      <p:pic>
        <p:nvPicPr>
          <p:cNvPr id="4" name="Picture 2" descr="VUk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43368"/>
            <a:ext cx="2843808" cy="814632"/>
          </a:xfrm>
          <a:prstGeom prst="rect">
            <a:avLst/>
          </a:prstGeom>
          <a:noFill/>
        </p:spPr>
      </p:pic>
      <p:sp>
        <p:nvSpPr>
          <p:cNvPr id="11" name="Content Placeholder 5"/>
          <p:cNvSpPr txBox="1">
            <a:spLocks/>
          </p:cNvSpPr>
          <p:nvPr/>
        </p:nvSpPr>
        <p:spPr>
          <a:xfrm>
            <a:off x="2771800" y="6441976"/>
            <a:ext cx="6372200" cy="416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Van Bodegom &amp;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Franklin in </a:t>
            </a:r>
            <a:r>
              <a:rPr kumimoji="0" lang="nl-NL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prep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72816"/>
            <a:ext cx="801357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1763688" y="6093296"/>
            <a:ext cx="648072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55776" y="5877272"/>
            <a:ext cx="1642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Fixed</a:t>
            </a:r>
            <a:r>
              <a:rPr lang="nl-NL" dirty="0" smtClean="0"/>
              <a:t> </a:t>
            </a:r>
            <a:r>
              <a:rPr lang="nl-NL" dirty="0" err="1" smtClean="0"/>
              <a:t>allocation</a:t>
            </a:r>
            <a:endParaRPr lang="en-GB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763688" y="6381328"/>
            <a:ext cx="648072" cy="0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55776" y="6237312"/>
            <a:ext cx="1904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Optimal</a:t>
            </a:r>
            <a:r>
              <a:rPr lang="nl-NL" dirty="0" smtClean="0"/>
              <a:t> </a:t>
            </a:r>
            <a:r>
              <a:rPr lang="nl-NL" dirty="0" err="1" smtClean="0"/>
              <a:t>allocation</a:t>
            </a:r>
            <a:endParaRPr lang="en-GB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3. A fully traits-based approach: separating trait predictions from vegetation distribution predictions</a:t>
            </a:r>
            <a:endParaRPr lang="en-GB" dirty="0"/>
          </a:p>
        </p:txBody>
      </p:sp>
      <p:pic>
        <p:nvPicPr>
          <p:cNvPr id="4" name="Picture 2" descr="VUk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43368"/>
            <a:ext cx="2843808" cy="814632"/>
          </a:xfrm>
          <a:prstGeom prst="rect">
            <a:avLst/>
          </a:prstGeom>
          <a:noFill/>
        </p:spPr>
      </p:pic>
      <p:sp>
        <p:nvSpPr>
          <p:cNvPr id="11" name="Content Placeholder 5"/>
          <p:cNvSpPr txBox="1">
            <a:spLocks/>
          </p:cNvSpPr>
          <p:nvPr/>
        </p:nvSpPr>
        <p:spPr>
          <a:xfrm>
            <a:off x="2771800" y="6165304"/>
            <a:ext cx="6372200" cy="416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Douma et al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2012 </a:t>
            </a:r>
            <a:r>
              <a:rPr kumimoji="0" lang="nl-NL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Ecography</a:t>
            </a: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Van Bodegom et al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in </a:t>
            </a:r>
            <a:r>
              <a:rPr kumimoji="0" lang="nl-NL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revision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figure1_conceptual scheme"/>
          <p:cNvPicPr>
            <a:picLocks noChangeAspect="1" noChangeArrowheads="1"/>
          </p:cNvPicPr>
          <p:nvPr/>
        </p:nvPicPr>
        <p:blipFill>
          <a:blip r:embed="rId3" cstate="print"/>
          <a:srcRect b="3212"/>
          <a:stretch>
            <a:fillRect/>
          </a:stretch>
        </p:blipFill>
        <p:spPr bwMode="auto">
          <a:xfrm>
            <a:off x="1187624" y="1916832"/>
            <a:ext cx="6450955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65618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3. Trait predictions based on trait-environment relationships</a:t>
            </a:r>
            <a:endParaRPr lang="en-GB" sz="4000" dirty="0"/>
          </a:p>
        </p:txBody>
      </p:sp>
      <p:pic>
        <p:nvPicPr>
          <p:cNvPr id="4" name="Picture 2" descr="VUk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43368"/>
            <a:ext cx="2843808" cy="814632"/>
          </a:xfrm>
          <a:prstGeom prst="rect">
            <a:avLst/>
          </a:prstGeom>
          <a:noFill/>
        </p:spPr>
      </p:pic>
      <p:sp>
        <p:nvSpPr>
          <p:cNvPr id="11" name="Content Placeholder 5"/>
          <p:cNvSpPr txBox="1">
            <a:spLocks/>
          </p:cNvSpPr>
          <p:nvPr/>
        </p:nvSpPr>
        <p:spPr>
          <a:xfrm>
            <a:off x="2771800" y="6441976"/>
            <a:ext cx="6372200" cy="416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Van Bodegom et al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in </a:t>
            </a:r>
            <a:r>
              <a:rPr kumimoji="0" lang="nl-NL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revision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1628800"/>
            <a:ext cx="9144000" cy="4752528"/>
            <a:chOff x="0" y="1628800"/>
            <a:chExt cx="9144000" cy="4752528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628800"/>
              <a:ext cx="4648204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36651" y="1700808"/>
              <a:ext cx="4507349" cy="2304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51720" y="4005064"/>
              <a:ext cx="4788351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>
            <a:xfrm>
              <a:off x="2339752" y="5517232"/>
              <a:ext cx="432048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932040" y="3140968"/>
              <a:ext cx="36004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51520" y="3140968"/>
              <a:ext cx="36004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3. Predicting vegetation probabilities from traits: kernel density fitting</a:t>
            </a:r>
            <a:endParaRPr lang="en-GB" dirty="0"/>
          </a:p>
        </p:txBody>
      </p:sp>
      <p:pic>
        <p:nvPicPr>
          <p:cNvPr id="4" name="Picture 2" descr="VUk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43368"/>
            <a:ext cx="2843808" cy="814632"/>
          </a:xfrm>
          <a:prstGeom prst="rect">
            <a:avLst/>
          </a:prstGeom>
          <a:noFill/>
        </p:spPr>
      </p:pic>
      <p:sp>
        <p:nvSpPr>
          <p:cNvPr id="11" name="Content Placeholder 5"/>
          <p:cNvSpPr txBox="1">
            <a:spLocks/>
          </p:cNvSpPr>
          <p:nvPr/>
        </p:nvSpPr>
        <p:spPr>
          <a:xfrm>
            <a:off x="2771800" y="6165304"/>
            <a:ext cx="6372200" cy="416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r">
              <a:spcBef>
                <a:spcPct val="20000"/>
              </a:spcBef>
            </a:pPr>
            <a:r>
              <a:rPr lang="nl-NL" sz="2000" dirty="0"/>
              <a:t>Douma et al 2012 </a:t>
            </a:r>
            <a:r>
              <a:rPr lang="nl-NL" sz="2000" dirty="0" err="1"/>
              <a:t>Ecography</a:t>
            </a:r>
            <a:r>
              <a:rPr lang="nl-NL" sz="2000" dirty="0"/>
              <a:t> </a:t>
            </a:r>
            <a:endParaRPr lang="nl-NL" sz="2000" dirty="0" smtClean="0"/>
          </a:p>
          <a:p>
            <a:pPr marL="342900" lvl="0" indent="-342900" algn="r">
              <a:spcBef>
                <a:spcPct val="20000"/>
              </a:spcBef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Van Bodegom et al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in </a:t>
            </a:r>
            <a:r>
              <a:rPr kumimoji="0" lang="nl-NL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revision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0" y="1844824"/>
            <a:ext cx="9144000" cy="3184525"/>
            <a:chOff x="0" y="1434"/>
            <a:chExt cx="5760" cy="2006"/>
          </a:xfrm>
        </p:grpSpPr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0" y="1434"/>
              <a:ext cx="5760" cy="167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5" name="Group 7"/>
            <p:cNvGrpSpPr>
              <a:grpSpLocks/>
            </p:cNvGrpSpPr>
            <p:nvPr/>
          </p:nvGrpSpPr>
          <p:grpSpPr bwMode="auto">
            <a:xfrm>
              <a:off x="446" y="1479"/>
              <a:ext cx="5288" cy="1961"/>
              <a:chOff x="249" y="2115"/>
              <a:chExt cx="5372" cy="1961"/>
            </a:xfrm>
          </p:grpSpPr>
          <p:pic>
            <p:nvPicPr>
              <p:cNvPr id="17" name="Picture 8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653" y="2251"/>
                <a:ext cx="1711" cy="172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sp>
            <p:nvSpPr>
              <p:cNvPr id="18" name="Text Box 9"/>
              <p:cNvSpPr txBox="1">
                <a:spLocks noChangeArrowheads="1"/>
              </p:cNvSpPr>
              <p:nvPr/>
            </p:nvSpPr>
            <p:spPr bwMode="auto">
              <a:xfrm>
                <a:off x="3197" y="2251"/>
                <a:ext cx="1018" cy="19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 defTabSz="449263">
                  <a:buClr>
                    <a:srgbClr val="523E26"/>
                  </a:buClr>
                  <a:buSzPct val="100000"/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>
                    <a:solidFill>
                      <a:srgbClr val="523E26"/>
                    </a:solidFill>
                    <a:latin typeface="Calibri" pitchFamily="34" charset="0"/>
                  </a:rPr>
                  <a:t>SSD</a:t>
                </a:r>
              </a:p>
            </p:txBody>
          </p:sp>
          <p:sp>
            <p:nvSpPr>
              <p:cNvPr id="19" name="Text Box 10"/>
              <p:cNvSpPr txBox="1">
                <a:spLocks noChangeArrowheads="1"/>
              </p:cNvSpPr>
              <p:nvPr/>
            </p:nvSpPr>
            <p:spPr bwMode="auto">
              <a:xfrm>
                <a:off x="3923" y="3748"/>
                <a:ext cx="782" cy="19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 defTabSz="449263">
                  <a:buClr>
                    <a:srgbClr val="523E26"/>
                  </a:buClr>
                  <a:buSzPct val="100000"/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>
                    <a:solidFill>
                      <a:srgbClr val="523E26"/>
                    </a:solidFill>
                    <a:latin typeface="Calibri" pitchFamily="34" charset="0"/>
                  </a:rPr>
                  <a:t>LMA</a:t>
                </a:r>
              </a:p>
            </p:txBody>
          </p:sp>
          <p:sp>
            <p:nvSpPr>
              <p:cNvPr id="20" name="Text Box 11"/>
              <p:cNvSpPr txBox="1">
                <a:spLocks noChangeArrowheads="1"/>
              </p:cNvSpPr>
              <p:nvPr/>
            </p:nvSpPr>
            <p:spPr bwMode="auto">
              <a:xfrm>
                <a:off x="2698" y="3839"/>
                <a:ext cx="630" cy="19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 defTabSz="449263">
                  <a:buClr>
                    <a:srgbClr val="523E26"/>
                  </a:buClr>
                  <a:buSzPct val="100000"/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>
                    <a:solidFill>
                      <a:srgbClr val="523E26"/>
                    </a:solidFill>
                    <a:latin typeface="Calibri" pitchFamily="34" charset="0"/>
                  </a:rPr>
                  <a:t>Seed mass</a:t>
                </a:r>
              </a:p>
            </p:txBody>
          </p:sp>
          <p:sp>
            <p:nvSpPr>
              <p:cNvPr id="21" name="Text Box 12"/>
              <p:cNvSpPr txBox="1">
                <a:spLocks noChangeArrowheads="1"/>
              </p:cNvSpPr>
              <p:nvPr/>
            </p:nvSpPr>
            <p:spPr bwMode="auto">
              <a:xfrm>
                <a:off x="4582" y="2681"/>
                <a:ext cx="558" cy="21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defTabSz="449263">
                  <a:buClr>
                    <a:srgbClr val="E77673"/>
                  </a:buClr>
                  <a:buSzPct val="100000"/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>
                    <a:solidFill>
                      <a:srgbClr val="E77673"/>
                    </a:solidFill>
                    <a:latin typeface="Calibri" pitchFamily="34" charset="0"/>
                  </a:rPr>
                  <a:t>Biome A</a:t>
                </a:r>
              </a:p>
            </p:txBody>
          </p:sp>
          <p:sp>
            <p:nvSpPr>
              <p:cNvPr id="22" name="Text Box 13"/>
              <p:cNvSpPr txBox="1">
                <a:spLocks noChangeArrowheads="1"/>
              </p:cNvSpPr>
              <p:nvPr/>
            </p:nvSpPr>
            <p:spPr bwMode="auto">
              <a:xfrm>
                <a:off x="4709" y="2986"/>
                <a:ext cx="554" cy="21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defTabSz="449263">
                  <a:buClr>
                    <a:srgbClr val="8C9EA0"/>
                  </a:buClr>
                  <a:buSzPct val="100000"/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>
                    <a:solidFill>
                      <a:srgbClr val="8C9EA0"/>
                    </a:solidFill>
                    <a:latin typeface="Calibri" pitchFamily="34" charset="0"/>
                  </a:rPr>
                  <a:t>Biome B</a:t>
                </a:r>
              </a:p>
            </p:txBody>
          </p:sp>
          <p:sp>
            <p:nvSpPr>
              <p:cNvPr id="23" name="Text Box 14"/>
              <p:cNvSpPr txBox="1">
                <a:spLocks noChangeArrowheads="1"/>
              </p:cNvSpPr>
              <p:nvPr/>
            </p:nvSpPr>
            <p:spPr bwMode="auto">
              <a:xfrm>
                <a:off x="5069" y="3268"/>
                <a:ext cx="552" cy="21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defTabSz="449263">
                  <a:buClr>
                    <a:srgbClr val="CCB400"/>
                  </a:buClr>
                  <a:buSzPct val="100000"/>
                  <a:buFont typeface="Arial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>
                    <a:solidFill>
                      <a:srgbClr val="CCB400"/>
                    </a:solidFill>
                    <a:latin typeface="Calibri" pitchFamily="34" charset="0"/>
                  </a:rPr>
                  <a:t>Biome C</a:t>
                </a:r>
              </a:p>
            </p:txBody>
          </p:sp>
          <p:sp>
            <p:nvSpPr>
              <p:cNvPr id="24" name="Line 15"/>
              <p:cNvSpPr>
                <a:spLocks noChangeShapeType="1"/>
              </p:cNvSpPr>
              <p:nvPr/>
            </p:nvSpPr>
            <p:spPr bwMode="auto">
              <a:xfrm flipV="1">
                <a:off x="4228" y="3393"/>
                <a:ext cx="841" cy="158"/>
              </a:xfrm>
              <a:prstGeom prst="line">
                <a:avLst/>
              </a:prstGeom>
              <a:noFill/>
              <a:ln w="9360">
                <a:solidFill>
                  <a:srgbClr val="CCB4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" name="Line 16"/>
              <p:cNvSpPr>
                <a:spLocks noChangeShapeType="1"/>
              </p:cNvSpPr>
              <p:nvPr/>
            </p:nvSpPr>
            <p:spPr bwMode="auto">
              <a:xfrm flipV="1">
                <a:off x="3448" y="3079"/>
                <a:ext cx="1261" cy="221"/>
              </a:xfrm>
              <a:prstGeom prst="line">
                <a:avLst/>
              </a:prstGeom>
              <a:noFill/>
              <a:ln w="9360">
                <a:solidFill>
                  <a:srgbClr val="8C9EA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" name="Line 17"/>
              <p:cNvSpPr>
                <a:spLocks noChangeShapeType="1"/>
              </p:cNvSpPr>
              <p:nvPr/>
            </p:nvSpPr>
            <p:spPr bwMode="auto">
              <a:xfrm flipV="1">
                <a:off x="3928" y="2766"/>
                <a:ext cx="600" cy="95"/>
              </a:xfrm>
              <a:prstGeom prst="line">
                <a:avLst/>
              </a:prstGeom>
              <a:noFill/>
              <a:ln w="9360">
                <a:solidFill>
                  <a:srgbClr val="E77673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27" name="Group 18"/>
              <p:cNvGrpSpPr>
                <a:grpSpLocks/>
              </p:cNvGrpSpPr>
              <p:nvPr/>
            </p:nvGrpSpPr>
            <p:grpSpPr bwMode="auto">
              <a:xfrm>
                <a:off x="249" y="2115"/>
                <a:ext cx="2188" cy="1961"/>
                <a:chOff x="249" y="2115"/>
                <a:chExt cx="2188" cy="1961"/>
              </a:xfrm>
            </p:grpSpPr>
            <p:pic>
              <p:nvPicPr>
                <p:cNvPr id="28" name="Picture 19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r="49547"/>
                <a:stretch>
                  <a:fillRect/>
                </a:stretch>
              </p:blipFill>
              <p:spPr bwMode="auto">
                <a:xfrm>
                  <a:off x="249" y="2115"/>
                  <a:ext cx="2041" cy="1938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29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49" y="3884"/>
                  <a:ext cx="630" cy="19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pPr defTabSz="449263">
                    <a:buClr>
                      <a:srgbClr val="523E26"/>
                    </a:buClr>
                    <a:buSzPct val="100000"/>
                    <a:buFont typeface="Arial" charset="0"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>
                      <a:solidFill>
                        <a:srgbClr val="523E26"/>
                      </a:solidFill>
                      <a:latin typeface="Calibri" pitchFamily="34" charset="0"/>
                    </a:rPr>
                    <a:t>Seed mass</a:t>
                  </a:r>
                </a:p>
              </p:txBody>
            </p:sp>
            <p:sp>
              <p:nvSpPr>
                <p:cNvPr id="30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655" y="3793"/>
                  <a:ext cx="782" cy="19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pPr defTabSz="449263">
                    <a:buClr>
                      <a:srgbClr val="523E26"/>
                    </a:buClr>
                    <a:buSzPct val="100000"/>
                    <a:buFont typeface="Arial" charset="0"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>
                      <a:solidFill>
                        <a:srgbClr val="523E26"/>
                      </a:solidFill>
                      <a:latin typeface="Calibri" pitchFamily="34" charset="0"/>
                    </a:rPr>
                    <a:t>LMA</a:t>
                  </a:r>
                </a:p>
              </p:txBody>
            </p:sp>
            <p:sp>
              <p:nvSpPr>
                <p:cNvPr id="31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839" y="2115"/>
                  <a:ext cx="1018" cy="19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pPr defTabSz="449263">
                    <a:buClr>
                      <a:srgbClr val="523E26"/>
                    </a:buClr>
                    <a:buSzPct val="100000"/>
                    <a:buFont typeface="Arial" charset="0"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GB" sz="1400">
                      <a:solidFill>
                        <a:srgbClr val="523E26"/>
                      </a:solidFill>
                      <a:latin typeface="Calibri" pitchFamily="34" charset="0"/>
                    </a:rPr>
                    <a:t>SSD</a:t>
                  </a:r>
                </a:p>
              </p:txBody>
            </p:sp>
            <p:sp>
              <p:nvSpPr>
                <p:cNvPr id="32" name="Rectangle 23"/>
                <p:cNvSpPr>
                  <a:spLocks noChangeArrowheads="1"/>
                </p:cNvSpPr>
                <p:nvPr/>
              </p:nvSpPr>
              <p:spPr bwMode="auto">
                <a:xfrm>
                  <a:off x="340" y="2115"/>
                  <a:ext cx="227" cy="22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</p:grpSp>
      <p:sp>
        <p:nvSpPr>
          <p:cNvPr id="33" name="Rectangle 32"/>
          <p:cNvSpPr/>
          <p:nvPr/>
        </p:nvSpPr>
        <p:spPr>
          <a:xfrm>
            <a:off x="1115616" y="5085184"/>
            <a:ext cx="6696744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GB" sz="2200" dirty="0" smtClean="0"/>
              <a:t>For each position in trait space, </a:t>
            </a:r>
            <a:r>
              <a:rPr lang="nl-NL" sz="2200" dirty="0" smtClean="0"/>
              <a:t>multiple plant functional types may in principle be possible. </a:t>
            </a:r>
          </a:p>
          <a:p>
            <a:pPr>
              <a:lnSpc>
                <a:spcPct val="80000"/>
              </a:lnSpc>
            </a:pPr>
            <a:r>
              <a:rPr lang="nl-NL" sz="2200" dirty="0" smtClean="0"/>
              <a:t>The </a:t>
            </a:r>
            <a:r>
              <a:rPr lang="nl-NL" sz="2200" dirty="0" smtClean="0">
                <a:solidFill>
                  <a:srgbClr val="00B0F0"/>
                </a:solidFill>
              </a:rPr>
              <a:t>probability</a:t>
            </a:r>
            <a:r>
              <a:rPr lang="nl-NL" sz="2200" dirty="0" smtClean="0"/>
              <a:t> of each is described by Gaussian kernels</a:t>
            </a:r>
            <a:endParaRPr lang="en-GB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Traits vary considerably within and between communities</a:t>
            </a:r>
            <a:endParaRPr lang="en-GB" dirty="0"/>
          </a:p>
        </p:txBody>
      </p:sp>
      <p:pic>
        <p:nvPicPr>
          <p:cNvPr id="4" name="Picture 2" descr="VUk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43368"/>
            <a:ext cx="2843808" cy="814632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28184" y="6441976"/>
            <a:ext cx="2915816" cy="416024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nl-NL" sz="2000" dirty="0" err="1" smtClean="0"/>
              <a:t>Kattge</a:t>
            </a:r>
            <a:r>
              <a:rPr lang="nl-NL" sz="2000" dirty="0" smtClean="0"/>
              <a:t> et al. 2011 GCB</a:t>
            </a:r>
            <a:endParaRPr lang="en-GB" sz="2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683568" y="1628800"/>
            <a:ext cx="7648575" cy="4467225"/>
            <a:chOff x="683568" y="1628800"/>
            <a:chExt cx="7648575" cy="446722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3568" y="1628800"/>
              <a:ext cx="7648575" cy="4467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1763688" y="2276872"/>
              <a:ext cx="36004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364088" y="2348880"/>
              <a:ext cx="36004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20472" cy="16561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3. Predicting vegetation probabilities from traits: global vegetation distribution</a:t>
            </a:r>
            <a:endParaRPr lang="en-GB" dirty="0"/>
          </a:p>
        </p:txBody>
      </p:sp>
      <p:pic>
        <p:nvPicPr>
          <p:cNvPr id="4" name="Picture 2" descr="VUk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43368"/>
            <a:ext cx="2843808" cy="814632"/>
          </a:xfrm>
          <a:prstGeom prst="rect">
            <a:avLst/>
          </a:prstGeom>
          <a:noFill/>
        </p:spPr>
      </p:pic>
      <p:sp>
        <p:nvSpPr>
          <p:cNvPr id="11" name="Content Placeholder 5"/>
          <p:cNvSpPr txBox="1">
            <a:spLocks/>
          </p:cNvSpPr>
          <p:nvPr/>
        </p:nvSpPr>
        <p:spPr>
          <a:xfrm>
            <a:off x="2771800" y="6165304"/>
            <a:ext cx="6372200" cy="416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r">
              <a:spcBef>
                <a:spcPct val="20000"/>
              </a:spcBef>
            </a:pPr>
            <a:endParaRPr lang="nl-NL" sz="2000" dirty="0" smtClean="0"/>
          </a:p>
          <a:p>
            <a:pPr marL="342900" lvl="0" indent="-342900" algn="r">
              <a:spcBef>
                <a:spcPct val="20000"/>
              </a:spcBef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Van Bodegom et al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in </a:t>
            </a:r>
            <a:r>
              <a:rPr kumimoji="0" lang="nl-NL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revision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39552" y="1700808"/>
            <a:ext cx="8096250" cy="4619625"/>
            <a:chOff x="539552" y="1700808"/>
            <a:chExt cx="8096250" cy="4619625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552" y="1700808"/>
              <a:ext cx="8096250" cy="4619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Rectangle 26"/>
            <p:cNvSpPr/>
            <p:nvPr/>
          </p:nvSpPr>
          <p:spPr>
            <a:xfrm>
              <a:off x="683568" y="4437112"/>
              <a:ext cx="720080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20472" cy="165618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Conclusions</a:t>
            </a:r>
            <a:endParaRPr lang="en-GB" sz="4000" dirty="0"/>
          </a:p>
        </p:txBody>
      </p:sp>
      <p:pic>
        <p:nvPicPr>
          <p:cNvPr id="4" name="Picture 2" descr="VUk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43368"/>
            <a:ext cx="2843808" cy="8146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3608" y="1772816"/>
            <a:ext cx="678269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err="1" smtClean="0"/>
              <a:t>Trait</a:t>
            </a:r>
            <a:r>
              <a:rPr lang="nl-NL" sz="2400" dirty="0" smtClean="0"/>
              <a:t> </a:t>
            </a:r>
            <a:r>
              <a:rPr lang="nl-NL" sz="2400" dirty="0" err="1" smtClean="0"/>
              <a:t>responses</a:t>
            </a:r>
            <a:r>
              <a:rPr lang="nl-NL" sz="2400" dirty="0" smtClean="0"/>
              <a:t> to </a:t>
            </a:r>
            <a:r>
              <a:rPr lang="nl-NL" sz="2400" dirty="0" err="1" smtClean="0"/>
              <a:t>climate</a:t>
            </a:r>
            <a:r>
              <a:rPr lang="nl-NL" sz="2400" dirty="0" smtClean="0"/>
              <a:t> (</a:t>
            </a:r>
            <a:r>
              <a:rPr lang="nl-NL" sz="2400" dirty="0" err="1" smtClean="0"/>
              <a:t>manipulations</a:t>
            </a:r>
            <a:r>
              <a:rPr lang="nl-NL" sz="2400" dirty="0" smtClean="0"/>
              <a:t>) are </a:t>
            </a:r>
          </a:p>
          <a:p>
            <a:r>
              <a:rPr lang="nl-NL" sz="2400" dirty="0" smtClean="0"/>
              <a:t>important and </a:t>
            </a:r>
            <a:r>
              <a:rPr lang="nl-NL" sz="2400" dirty="0" err="1" smtClean="0"/>
              <a:t>strong</a:t>
            </a:r>
            <a:r>
              <a:rPr lang="nl-NL" sz="2400" dirty="0" smtClean="0"/>
              <a:t> impact (</a:t>
            </a:r>
            <a:r>
              <a:rPr lang="nl-NL" sz="2400" dirty="0" err="1" smtClean="0"/>
              <a:t>predictions</a:t>
            </a:r>
            <a:r>
              <a:rPr lang="nl-NL" sz="2400" dirty="0" smtClean="0"/>
              <a:t> </a:t>
            </a:r>
          </a:p>
          <a:p>
            <a:r>
              <a:rPr lang="nl-NL" sz="2400" dirty="0" smtClean="0"/>
              <a:t>of ) </a:t>
            </a:r>
            <a:r>
              <a:rPr lang="nl-NL" sz="2400" dirty="0" err="1" smtClean="0"/>
              <a:t>vegetation</a:t>
            </a:r>
            <a:r>
              <a:rPr lang="nl-NL" sz="2400" dirty="0" smtClean="0"/>
              <a:t> distribution and </a:t>
            </a:r>
            <a:r>
              <a:rPr lang="nl-NL" sz="2400" dirty="0" err="1" smtClean="0"/>
              <a:t>functioning</a:t>
            </a:r>
            <a:r>
              <a:rPr lang="nl-NL" sz="2400" dirty="0" smtClean="0"/>
              <a:t>.</a:t>
            </a:r>
          </a:p>
          <a:p>
            <a:endParaRPr lang="nl-NL" sz="2400" dirty="0" smtClean="0"/>
          </a:p>
          <a:p>
            <a:r>
              <a:rPr lang="nl-NL" sz="2400" dirty="0" err="1" smtClean="0"/>
              <a:t>There</a:t>
            </a:r>
            <a:r>
              <a:rPr lang="nl-NL" sz="2400" dirty="0" smtClean="0"/>
              <a:t> are multiple </a:t>
            </a:r>
            <a:r>
              <a:rPr lang="nl-NL" sz="2400" dirty="0" err="1" smtClean="0"/>
              <a:t>ways</a:t>
            </a:r>
            <a:r>
              <a:rPr lang="nl-NL" sz="2400" dirty="0" smtClean="0"/>
              <a:t> to continue </a:t>
            </a:r>
            <a:r>
              <a:rPr lang="nl-NL" sz="2400" dirty="0" err="1" smtClean="0"/>
              <a:t>refining</a:t>
            </a:r>
            <a:r>
              <a:rPr lang="nl-NL" sz="2400" dirty="0" smtClean="0"/>
              <a:t> </a:t>
            </a:r>
            <a:r>
              <a:rPr lang="nl-NL" sz="2400" dirty="0" err="1" smtClean="0"/>
              <a:t>DGVMs</a:t>
            </a:r>
            <a:r>
              <a:rPr lang="nl-NL" sz="2400" dirty="0" smtClean="0"/>
              <a:t>.</a:t>
            </a:r>
          </a:p>
          <a:p>
            <a:endParaRPr lang="nl-NL" sz="2400" dirty="0" smtClean="0"/>
          </a:p>
          <a:p>
            <a:r>
              <a:rPr lang="nl-NL" sz="2400" dirty="0" smtClean="0"/>
              <a:t>Exchange of </a:t>
            </a:r>
            <a:r>
              <a:rPr lang="nl-NL" sz="2400" dirty="0" err="1" smtClean="0"/>
              <a:t>ideas</a:t>
            </a:r>
            <a:r>
              <a:rPr lang="nl-NL" sz="2400" dirty="0" smtClean="0"/>
              <a:t> </a:t>
            </a:r>
            <a:r>
              <a:rPr lang="nl-NL" sz="2400" dirty="0" err="1" smtClean="0"/>
              <a:t>between</a:t>
            </a:r>
            <a:r>
              <a:rPr lang="nl-NL" sz="2400" dirty="0" smtClean="0"/>
              <a:t> </a:t>
            </a:r>
            <a:r>
              <a:rPr lang="nl-NL" sz="2400" dirty="0" err="1" smtClean="0"/>
              <a:t>modellers</a:t>
            </a:r>
            <a:r>
              <a:rPr lang="nl-NL" sz="2400" dirty="0" smtClean="0"/>
              <a:t> and </a:t>
            </a:r>
          </a:p>
          <a:p>
            <a:r>
              <a:rPr lang="nl-NL" sz="2400" dirty="0" err="1" smtClean="0"/>
              <a:t>experimentalists</a:t>
            </a:r>
            <a:r>
              <a:rPr lang="nl-NL" sz="2400" dirty="0" smtClean="0"/>
              <a:t> </a:t>
            </a:r>
            <a:r>
              <a:rPr lang="nl-NL" sz="2400" dirty="0" err="1" smtClean="0"/>
              <a:t>will</a:t>
            </a:r>
            <a:r>
              <a:rPr lang="nl-NL" sz="2400" dirty="0" smtClean="0"/>
              <a:t> </a:t>
            </a:r>
            <a:r>
              <a:rPr lang="nl-NL" sz="2400" dirty="0" err="1" smtClean="0"/>
              <a:t>remain</a:t>
            </a:r>
            <a:r>
              <a:rPr lang="nl-NL" sz="2400" dirty="0" smtClean="0"/>
              <a:t> </a:t>
            </a:r>
            <a:r>
              <a:rPr lang="nl-NL" sz="2400" dirty="0" err="1" smtClean="0"/>
              <a:t>essential</a:t>
            </a:r>
            <a:r>
              <a:rPr lang="nl-NL" sz="2400" dirty="0" smtClean="0"/>
              <a:t> </a:t>
            </a:r>
            <a:r>
              <a:rPr lang="nl-NL" sz="2400" dirty="0" err="1" smtClean="0"/>
              <a:t>for</a:t>
            </a:r>
            <a:r>
              <a:rPr lang="nl-NL" sz="2400" dirty="0" smtClean="0"/>
              <a:t> more </a:t>
            </a:r>
          </a:p>
          <a:p>
            <a:r>
              <a:rPr lang="nl-NL" sz="2400" dirty="0" err="1" smtClean="0"/>
              <a:t>reliable</a:t>
            </a:r>
            <a:r>
              <a:rPr lang="nl-NL" sz="2400" dirty="0" smtClean="0"/>
              <a:t> </a:t>
            </a:r>
            <a:r>
              <a:rPr lang="nl-NL" sz="2400" dirty="0" err="1" smtClean="0"/>
              <a:t>predictions</a:t>
            </a:r>
            <a:r>
              <a:rPr lang="nl-NL" sz="2400" dirty="0" smtClean="0"/>
              <a:t> of  </a:t>
            </a:r>
            <a:r>
              <a:rPr lang="nl-NL" sz="2400" dirty="0" err="1" smtClean="0"/>
              <a:t>our</a:t>
            </a:r>
            <a:r>
              <a:rPr lang="nl-NL" sz="2400" dirty="0" smtClean="0"/>
              <a:t> </a:t>
            </a:r>
            <a:r>
              <a:rPr lang="nl-NL" sz="2400" dirty="0" err="1" smtClean="0"/>
              <a:t>future</a:t>
            </a:r>
            <a:r>
              <a:rPr lang="nl-NL" sz="2400" dirty="0" smtClean="0"/>
              <a:t> </a:t>
            </a:r>
            <a:r>
              <a:rPr lang="nl-NL" sz="2400" dirty="0" err="1" smtClean="0"/>
              <a:t>climate</a:t>
            </a:r>
            <a:r>
              <a:rPr lang="nl-NL" sz="2400" dirty="0" smtClean="0"/>
              <a:t>.</a:t>
            </a:r>
            <a:endParaRPr lang="en-GB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Uk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43368"/>
            <a:ext cx="2843808" cy="814632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268760"/>
            <a:ext cx="5865351" cy="459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 txBox="1">
            <a:spLocks/>
          </p:cNvSpPr>
          <p:nvPr/>
        </p:nvSpPr>
        <p:spPr>
          <a:xfrm>
            <a:off x="2771800" y="6165304"/>
            <a:ext cx="6372200" cy="416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r">
              <a:spcBef>
                <a:spcPct val="20000"/>
              </a:spcBef>
            </a:pPr>
            <a:endParaRPr lang="nl-NL" sz="2000" dirty="0" smtClean="0"/>
          </a:p>
          <a:p>
            <a:pPr marL="342900" lvl="0" indent="-342900" algn="r">
              <a:spcBef>
                <a:spcPct val="20000"/>
              </a:spcBef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Douma et al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2012b </a:t>
            </a:r>
            <a:r>
              <a:rPr kumimoji="0" lang="nl-NL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Ecography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Uk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43368"/>
            <a:ext cx="2843808" cy="814632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052736"/>
            <a:ext cx="7416824" cy="471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Uk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43368"/>
            <a:ext cx="2843808" cy="814632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113" y="1028700"/>
            <a:ext cx="81057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Uk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43368"/>
            <a:ext cx="2843808" cy="814632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92696"/>
            <a:ext cx="772012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Uk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43368"/>
            <a:ext cx="2843808" cy="814632"/>
          </a:xfrm>
          <a:prstGeom prst="rect">
            <a:avLst/>
          </a:prstGeom>
          <a:noFill/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2267744" y="332656"/>
            <a:ext cx="5257800" cy="5949950"/>
            <a:chOff x="476" y="164"/>
            <a:chExt cx="2756" cy="3175"/>
          </a:xfrm>
        </p:grpSpPr>
        <p:pic>
          <p:nvPicPr>
            <p:cNvPr id="6" name="Picture 4" descr="vegetatie_huidig"/>
            <p:cNvPicPr>
              <a:picLocks noChangeAspect="1" noChangeArrowheads="1"/>
            </p:cNvPicPr>
            <p:nvPr/>
          </p:nvPicPr>
          <p:blipFill>
            <a:blip r:embed="rId3" cstate="print"/>
            <a:srcRect l="8102" t="8897" r="7158" b="23967"/>
            <a:stretch>
              <a:fillRect/>
            </a:stretch>
          </p:blipFill>
          <p:spPr bwMode="auto">
            <a:xfrm>
              <a:off x="476" y="164"/>
              <a:ext cx="2756" cy="3085"/>
            </a:xfrm>
            <a:prstGeom prst="rect">
              <a:avLst/>
            </a:prstGeom>
            <a:noFill/>
          </p:spPr>
        </p:pic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76" y="2750"/>
              <a:ext cx="1361" cy="58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Traits also tend to respond to climate manipulations</a:t>
            </a:r>
            <a:endParaRPr lang="en-GB" dirty="0"/>
          </a:p>
        </p:txBody>
      </p:sp>
      <p:pic>
        <p:nvPicPr>
          <p:cNvPr id="4" name="Picture 2" descr="VUk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43368"/>
            <a:ext cx="2843808" cy="814632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771800" y="6093296"/>
            <a:ext cx="6372200" cy="416024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nl-NL" sz="2000" dirty="0" err="1" smtClean="0"/>
              <a:t>Cornelissen</a:t>
            </a:r>
            <a:r>
              <a:rPr lang="nl-NL" sz="2000" dirty="0" smtClean="0"/>
              <a:t> et al. 2007 </a:t>
            </a:r>
            <a:r>
              <a:rPr lang="nl-NL" sz="2000" dirty="0" err="1" smtClean="0"/>
              <a:t>EcolLett</a:t>
            </a:r>
            <a:r>
              <a:rPr lang="nl-NL" sz="2000" dirty="0" smtClean="0"/>
              <a:t>; </a:t>
            </a:r>
          </a:p>
          <a:p>
            <a:pPr algn="r">
              <a:buNone/>
            </a:pPr>
            <a:r>
              <a:rPr lang="nl-NL" sz="2000" dirty="0" err="1" smtClean="0"/>
              <a:t>Aerts</a:t>
            </a:r>
            <a:r>
              <a:rPr lang="nl-NL" sz="2000" dirty="0" smtClean="0"/>
              <a:t>, van Bodegom and </a:t>
            </a:r>
            <a:r>
              <a:rPr lang="nl-NL" sz="2000" dirty="0" err="1" smtClean="0"/>
              <a:t>Cornelissen</a:t>
            </a:r>
            <a:r>
              <a:rPr lang="nl-NL" sz="2000" dirty="0" smtClean="0"/>
              <a:t> 2012 New </a:t>
            </a:r>
            <a:r>
              <a:rPr lang="nl-NL" sz="2000" dirty="0" err="1" smtClean="0"/>
              <a:t>Phytol</a:t>
            </a:r>
            <a:endParaRPr lang="en-GB" sz="2000" dirty="0"/>
          </a:p>
        </p:txBody>
      </p:sp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1619672" y="1484784"/>
          <a:ext cx="547260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This trait variation is not well-captured by classification in biomes/PFTs </a:t>
            </a:r>
            <a:endParaRPr lang="en-GB" dirty="0"/>
          </a:p>
        </p:txBody>
      </p:sp>
      <p:pic>
        <p:nvPicPr>
          <p:cNvPr id="4" name="Picture 2" descr="VUk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43368"/>
            <a:ext cx="2843808" cy="814632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771800" y="6441976"/>
            <a:ext cx="6372200" cy="416024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nl-NL" sz="2000" dirty="0" smtClean="0"/>
              <a:t>Van Bodegom et al. 2012 GEB</a:t>
            </a:r>
            <a:endParaRPr lang="en-GB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700808"/>
            <a:ext cx="6452334" cy="4715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4562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Keeping trait values PFT-constant within DGVMs has various disadvantages</a:t>
            </a:r>
            <a:endParaRPr lang="en-GB" dirty="0"/>
          </a:p>
        </p:txBody>
      </p:sp>
      <p:pic>
        <p:nvPicPr>
          <p:cNvPr id="4" name="Picture 2" descr="VUk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43368"/>
            <a:ext cx="2843808" cy="814632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771800" y="6441976"/>
            <a:ext cx="6372200" cy="416024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nl-NL" sz="2000" dirty="0" smtClean="0"/>
              <a:t>Van Bodegom et al. 2012 GEB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2060848"/>
            <a:ext cx="7418249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nl-NL" sz="2800" dirty="0" smtClean="0"/>
              <a:t>Constant </a:t>
            </a:r>
            <a:r>
              <a:rPr lang="nl-NL" sz="2800" dirty="0" err="1" smtClean="0"/>
              <a:t>trait</a:t>
            </a:r>
            <a:r>
              <a:rPr lang="nl-NL" sz="2800" dirty="0" smtClean="0"/>
              <a:t> </a:t>
            </a:r>
            <a:r>
              <a:rPr lang="nl-NL" sz="2800" dirty="0" err="1" smtClean="0"/>
              <a:t>values</a:t>
            </a:r>
            <a:r>
              <a:rPr lang="nl-NL" sz="2800" dirty="0" smtClean="0"/>
              <a:t> in </a:t>
            </a:r>
            <a:r>
              <a:rPr lang="nl-NL" sz="2800" dirty="0" err="1" smtClean="0"/>
              <a:t>modelling</a:t>
            </a:r>
            <a:r>
              <a:rPr lang="nl-NL" sz="2800" dirty="0" smtClean="0"/>
              <a:t> hampers:</a:t>
            </a:r>
          </a:p>
          <a:p>
            <a:pPr marL="342900" indent="-342900">
              <a:buAutoNum type="arabicPeriod"/>
            </a:pPr>
            <a:r>
              <a:rPr lang="nl-NL" sz="2800" dirty="0" err="1" smtClean="0"/>
              <a:t>including</a:t>
            </a:r>
            <a:r>
              <a:rPr lang="nl-NL" sz="2800" dirty="0" smtClean="0"/>
              <a:t> </a:t>
            </a:r>
            <a:r>
              <a:rPr lang="nl-NL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acclimation</a:t>
            </a:r>
            <a:r>
              <a:rPr lang="nl-NL" sz="2800" dirty="0" smtClean="0"/>
              <a:t> and </a:t>
            </a:r>
            <a:r>
              <a:rPr lang="nl-NL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adaptation</a:t>
            </a:r>
            <a:r>
              <a:rPr lang="nl-NL" sz="2800" dirty="0" smtClean="0"/>
              <a:t> </a:t>
            </a:r>
            <a:r>
              <a:rPr lang="nl-NL" sz="2800" dirty="0" err="1" smtClean="0"/>
              <a:t>processes</a:t>
            </a:r>
            <a:endParaRPr lang="nl-NL" sz="2800" dirty="0" smtClean="0"/>
          </a:p>
          <a:p>
            <a:pPr marL="342900" indent="-342900">
              <a:buAutoNum type="arabicPeriod"/>
            </a:pPr>
            <a:r>
              <a:rPr lang="nl-NL" sz="2800" dirty="0" smtClean="0"/>
              <a:t>Accounting </a:t>
            </a:r>
            <a:r>
              <a:rPr lang="nl-NL" sz="2800" dirty="0" err="1" smtClean="0"/>
              <a:t>for</a:t>
            </a:r>
            <a:r>
              <a:rPr lang="nl-NL" sz="2800" dirty="0" smtClean="0"/>
              <a:t> non-random </a:t>
            </a:r>
            <a:r>
              <a:rPr lang="nl-NL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species </a:t>
            </a:r>
            <a:r>
              <a:rPr lang="nl-NL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turnover</a:t>
            </a:r>
            <a:endParaRPr lang="nl-NL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nl-NL" sz="2800" dirty="0" err="1" smtClean="0"/>
              <a:t>Quantifying</a:t>
            </a:r>
            <a:r>
              <a:rPr lang="nl-NL" sz="2800" dirty="0" smtClean="0"/>
              <a:t> </a:t>
            </a:r>
            <a:r>
              <a:rPr lang="nl-NL" sz="2800" dirty="0" err="1" smtClean="0"/>
              <a:t>vegetation-environment</a:t>
            </a:r>
            <a:r>
              <a:rPr lang="nl-NL" sz="2800" dirty="0" smtClean="0"/>
              <a:t> </a:t>
            </a:r>
            <a:r>
              <a:rPr lang="nl-NL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feedbacks</a:t>
            </a:r>
            <a:endParaRPr lang="nl-NL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nl-NL" sz="2800" dirty="0" smtClean="0"/>
          </a:p>
          <a:p>
            <a:pPr marL="342900" indent="-342900"/>
            <a:r>
              <a:rPr lang="nl-NL" sz="2800" dirty="0" smtClean="0"/>
              <a:t>For these </a:t>
            </a:r>
            <a:r>
              <a:rPr lang="nl-NL" sz="2800" dirty="0" err="1" smtClean="0"/>
              <a:t>reasons</a:t>
            </a:r>
            <a:r>
              <a:rPr lang="nl-NL" sz="2800" dirty="0" smtClean="0"/>
              <a:t>, </a:t>
            </a:r>
            <a:r>
              <a:rPr lang="nl-NL" sz="2800" dirty="0" err="1" smtClean="0"/>
              <a:t>trait</a:t>
            </a:r>
            <a:r>
              <a:rPr lang="nl-NL" sz="2800" dirty="0" smtClean="0"/>
              <a:t> </a:t>
            </a:r>
            <a:r>
              <a:rPr lang="nl-NL" sz="2800" dirty="0" err="1" smtClean="0"/>
              <a:t>variation</a:t>
            </a:r>
            <a:r>
              <a:rPr lang="nl-NL" sz="2800" dirty="0" smtClean="0"/>
              <a:t>/</a:t>
            </a:r>
            <a:r>
              <a:rPr lang="nl-NL" sz="2800" dirty="0" err="1" smtClean="0"/>
              <a:t>responses</a:t>
            </a:r>
            <a:r>
              <a:rPr lang="nl-NL" sz="2800" dirty="0" smtClean="0"/>
              <a:t> are </a:t>
            </a:r>
          </a:p>
          <a:p>
            <a:pPr marL="342900" indent="-342900"/>
            <a:r>
              <a:rPr lang="nl-NL" sz="2800" dirty="0" err="1" smtClean="0"/>
              <a:t>increasingly</a:t>
            </a:r>
            <a:r>
              <a:rPr lang="nl-NL" sz="2800" dirty="0" smtClean="0"/>
              <a:t> </a:t>
            </a:r>
            <a:r>
              <a:rPr lang="nl-NL" sz="2800" dirty="0" err="1" smtClean="0"/>
              <a:t>incorporated</a:t>
            </a:r>
            <a:r>
              <a:rPr lang="nl-NL" sz="2800" dirty="0" smtClean="0"/>
              <a:t> </a:t>
            </a:r>
            <a:r>
              <a:rPr lang="nl-NL" sz="2800" dirty="0" err="1" smtClean="0"/>
              <a:t>into</a:t>
            </a:r>
            <a:r>
              <a:rPr lang="nl-NL" sz="2800" dirty="0" smtClean="0"/>
              <a:t> the </a:t>
            </a:r>
            <a:r>
              <a:rPr lang="nl-NL" sz="2800" dirty="0" err="1" smtClean="0"/>
              <a:t>DGVMs</a:t>
            </a:r>
            <a:endParaRPr lang="nl-NL" sz="2800" dirty="0" smtClean="0"/>
          </a:p>
          <a:p>
            <a:pPr marL="342900" indent="-342900">
              <a:buAutoNum type="arabicPeriod"/>
            </a:pPr>
            <a:endParaRPr lang="en-GB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partial solution: incorporation of observation-driven trait/process estimates</a:t>
            </a:r>
            <a:endParaRPr lang="en-GB" dirty="0"/>
          </a:p>
        </p:txBody>
      </p:sp>
      <p:pic>
        <p:nvPicPr>
          <p:cNvPr id="4" name="Picture 2" descr="VUk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43368"/>
            <a:ext cx="2843808" cy="814632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771800" y="6441976"/>
            <a:ext cx="6372200" cy="416024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nl-NL" sz="2000" dirty="0" err="1" smtClean="0"/>
              <a:t>Brovkin</a:t>
            </a:r>
            <a:r>
              <a:rPr lang="nl-NL" sz="2000" dirty="0" smtClean="0"/>
              <a:t> et </a:t>
            </a:r>
            <a:r>
              <a:rPr lang="nl-NL" sz="2000" dirty="0" smtClean="0"/>
              <a:t>al. 2012 </a:t>
            </a:r>
            <a:r>
              <a:rPr lang="nl-NL" sz="2000" dirty="0" err="1" smtClean="0"/>
              <a:t>Biogeosciences</a:t>
            </a:r>
            <a:endParaRPr lang="en-GB" sz="20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84784"/>
            <a:ext cx="4320480" cy="4844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979712" y="6237312"/>
            <a:ext cx="1919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Global </a:t>
            </a:r>
            <a:r>
              <a:rPr lang="nl-NL" dirty="0" err="1" smtClean="0"/>
              <a:t>litter</a:t>
            </a:r>
            <a:r>
              <a:rPr lang="nl-NL" dirty="0" smtClean="0"/>
              <a:t> stocks</a:t>
            </a:r>
            <a:endParaRPr lang="en-GB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852936"/>
            <a:ext cx="3635896" cy="2327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flipH="1">
            <a:off x="5004048" y="4509120"/>
            <a:ext cx="432048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295143" y="5229200"/>
            <a:ext cx="2848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Cornwell</a:t>
            </a:r>
            <a:r>
              <a:rPr lang="nl-NL" dirty="0" smtClean="0"/>
              <a:t> et al. 2008 </a:t>
            </a:r>
            <a:r>
              <a:rPr lang="nl-NL" dirty="0" err="1" smtClean="0"/>
              <a:t>EcolLett</a:t>
            </a: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Potential solutions for </a:t>
            </a:r>
            <a:r>
              <a:rPr lang="en-US" dirty="0" smtClean="0"/>
              <a:t>further incorporating </a:t>
            </a:r>
            <a:r>
              <a:rPr lang="en-US" dirty="0" smtClean="0"/>
              <a:t>trait responses/ranges into DGVMs </a:t>
            </a:r>
            <a:endParaRPr lang="en-GB" dirty="0"/>
          </a:p>
        </p:txBody>
      </p:sp>
      <p:pic>
        <p:nvPicPr>
          <p:cNvPr id="4" name="Picture 2" descr="VUk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43368"/>
            <a:ext cx="2843808" cy="814632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1560" y="2276872"/>
            <a:ext cx="8229600" cy="3921299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nl-NL" dirty="0" smtClean="0"/>
              <a:t>more </a:t>
            </a:r>
            <a:r>
              <a:rPr lang="en-GB" dirty="0" smtClean="0"/>
              <a:t>PFTS</a:t>
            </a:r>
          </a:p>
          <a:p>
            <a:pPr marL="514350" indent="-514350">
              <a:buAutoNum type="arabicPeriod"/>
            </a:pPr>
            <a:r>
              <a:rPr lang="nl-NL" dirty="0" err="1" smtClean="0"/>
              <a:t>Incorporating</a:t>
            </a:r>
            <a:r>
              <a:rPr lang="nl-NL" dirty="0" smtClean="0"/>
              <a:t> </a:t>
            </a:r>
            <a:r>
              <a:rPr lang="nl-NL" dirty="0" err="1" smtClean="0"/>
              <a:t>variation</a:t>
            </a:r>
            <a:r>
              <a:rPr lang="nl-NL" dirty="0" smtClean="0"/>
              <a:t> </a:t>
            </a:r>
            <a:r>
              <a:rPr lang="nl-NL" dirty="0" err="1" smtClean="0"/>
              <a:t>within</a:t>
            </a:r>
            <a:r>
              <a:rPr lang="nl-NL" dirty="0" smtClean="0"/>
              <a:t> </a:t>
            </a:r>
            <a:r>
              <a:rPr lang="nl-NL" dirty="0" err="1" smtClean="0"/>
              <a:t>PFTs</a:t>
            </a:r>
            <a:r>
              <a:rPr lang="nl-NL" dirty="0" smtClean="0"/>
              <a:t>:</a:t>
            </a:r>
          </a:p>
          <a:p>
            <a:pPr marL="914400" lvl="1" indent="-514350">
              <a:buAutoNum type="alphaLcPeriod"/>
            </a:pPr>
            <a:r>
              <a:rPr lang="nl-NL" dirty="0" err="1" smtClean="0"/>
              <a:t>Based</a:t>
            </a:r>
            <a:r>
              <a:rPr lang="nl-NL" dirty="0" smtClean="0"/>
              <a:t> </a:t>
            </a:r>
            <a:r>
              <a:rPr lang="nl-NL" dirty="0" err="1" smtClean="0"/>
              <a:t>on</a:t>
            </a:r>
            <a:r>
              <a:rPr lang="nl-NL" dirty="0" smtClean="0"/>
              <a:t> habitat filtering </a:t>
            </a:r>
            <a:r>
              <a:rPr lang="nl-NL" dirty="0" err="1" smtClean="0"/>
              <a:t>principles</a:t>
            </a:r>
            <a:endParaRPr lang="nl-NL" dirty="0" smtClean="0"/>
          </a:p>
          <a:p>
            <a:pPr marL="914400" lvl="1" indent="-514350">
              <a:buAutoNum type="alphaLcPeriod"/>
            </a:pPr>
            <a:r>
              <a:rPr lang="nl-NL" dirty="0" err="1" smtClean="0"/>
              <a:t>Based</a:t>
            </a:r>
            <a:r>
              <a:rPr lang="nl-NL" dirty="0" smtClean="0"/>
              <a:t> </a:t>
            </a:r>
            <a:r>
              <a:rPr lang="nl-NL" dirty="0" err="1" smtClean="0"/>
              <a:t>on</a:t>
            </a:r>
            <a:r>
              <a:rPr lang="nl-NL" dirty="0" smtClean="0"/>
              <a:t> </a:t>
            </a:r>
            <a:r>
              <a:rPr lang="nl-NL" dirty="0" err="1" smtClean="0"/>
              <a:t>evolutionary</a:t>
            </a:r>
            <a:r>
              <a:rPr lang="nl-NL" dirty="0" smtClean="0"/>
              <a:t> </a:t>
            </a:r>
            <a:r>
              <a:rPr lang="nl-NL" dirty="0" err="1" smtClean="0"/>
              <a:t>principles</a:t>
            </a:r>
            <a:endParaRPr lang="nl-NL" dirty="0" smtClean="0"/>
          </a:p>
          <a:p>
            <a:pPr marL="514350" indent="-514350">
              <a:buNone/>
            </a:pPr>
            <a:r>
              <a:rPr lang="nl-NL" dirty="0" smtClean="0"/>
              <a:t>3. 	</a:t>
            </a:r>
            <a:r>
              <a:rPr lang="nl-NL" dirty="0" err="1" smtClean="0"/>
              <a:t>Fully</a:t>
            </a:r>
            <a:r>
              <a:rPr lang="nl-NL" dirty="0" smtClean="0"/>
              <a:t> </a:t>
            </a:r>
            <a:r>
              <a:rPr lang="nl-NL" dirty="0" err="1" smtClean="0"/>
              <a:t>traits-based</a:t>
            </a:r>
            <a:r>
              <a:rPr lang="nl-NL" dirty="0" smtClean="0"/>
              <a:t> </a:t>
            </a:r>
            <a:r>
              <a:rPr lang="nl-NL" dirty="0" err="1" smtClean="0"/>
              <a:t>approach</a:t>
            </a:r>
            <a:endParaRPr lang="nl-NL" dirty="0" smtClean="0"/>
          </a:p>
          <a:p>
            <a:pPr marL="514350" indent="-514350">
              <a:buAutoNum type="arabicPeriod"/>
            </a:pPr>
            <a:endParaRPr lang="nl-NL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1. More PFTs may not be a fruitful approach given functional redundancy</a:t>
            </a:r>
            <a:endParaRPr lang="en-GB" dirty="0"/>
          </a:p>
        </p:txBody>
      </p:sp>
      <p:pic>
        <p:nvPicPr>
          <p:cNvPr id="4" name="Picture 2" descr="VUk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43368"/>
            <a:ext cx="2843808" cy="814632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698986"/>
            <a:ext cx="5170612" cy="5159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1475656" y="1700808"/>
            <a:ext cx="2088232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475656" y="1700808"/>
            <a:ext cx="8384" cy="1872208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635896" y="1484784"/>
            <a:ext cx="1149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err="1" smtClean="0"/>
              <a:t>observed</a:t>
            </a:r>
            <a:endParaRPr lang="en-GB" sz="2000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867890" y="4108774"/>
            <a:ext cx="1183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err="1" smtClean="0"/>
              <a:t>predicted</a:t>
            </a:r>
            <a:endParaRPr lang="en-GB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2a. Incorporation of trait variation within PFTs: habitat filtering principles</a:t>
            </a:r>
            <a:endParaRPr lang="en-GB" dirty="0"/>
          </a:p>
        </p:txBody>
      </p:sp>
      <p:pic>
        <p:nvPicPr>
          <p:cNvPr id="4" name="Picture 2" descr="VUk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43368"/>
            <a:ext cx="2843808" cy="814632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Based on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assembly theory</a:t>
            </a:r>
            <a:r>
              <a:rPr lang="en-US" sz="2800" dirty="0" smtClean="0"/>
              <a:t>: environment acts a ‘filter’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51520" y="2924944"/>
            <a:ext cx="4464050" cy="2808288"/>
            <a:chOff x="395288" y="2565400"/>
            <a:chExt cx="4464050" cy="2808288"/>
          </a:xfrm>
        </p:grpSpPr>
        <p:sp>
          <p:nvSpPr>
            <p:cNvPr id="5" name="Flowchart: Process 4"/>
            <p:cNvSpPr/>
            <p:nvPr/>
          </p:nvSpPr>
          <p:spPr>
            <a:xfrm>
              <a:off x="395288" y="3429000"/>
              <a:ext cx="4392612" cy="504825"/>
            </a:xfrm>
            <a:prstGeom prst="flowChart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0325" cmpd="dbl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Filtering by environment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1331913" y="3068638"/>
              <a:ext cx="0" cy="1008062"/>
            </a:xfrm>
            <a:prstGeom prst="straightConnector1">
              <a:avLst/>
            </a:prstGeom>
            <a:ln w="444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851275" y="2997200"/>
              <a:ext cx="0" cy="1728788"/>
            </a:xfrm>
            <a:prstGeom prst="straightConnector1">
              <a:avLst/>
            </a:prstGeom>
            <a:ln w="444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Left-Right Arrow 8"/>
            <p:cNvSpPr/>
            <p:nvPr/>
          </p:nvSpPr>
          <p:spPr>
            <a:xfrm>
              <a:off x="395288" y="2565400"/>
              <a:ext cx="4392612" cy="720725"/>
            </a:xfrm>
            <a:prstGeom prst="leftRightArrow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Potential range of  trait  values</a:t>
              </a:r>
            </a:p>
          </p:txBody>
        </p:sp>
        <p:sp>
          <p:nvSpPr>
            <p:cNvPr id="10" name="Left-Right Arrow 9"/>
            <p:cNvSpPr/>
            <p:nvPr/>
          </p:nvSpPr>
          <p:spPr>
            <a:xfrm>
              <a:off x="468313" y="4005263"/>
              <a:ext cx="2808287" cy="720725"/>
            </a:xfrm>
            <a:prstGeom prst="leftRightArrow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Trait range in habitat  1</a:t>
              </a:r>
            </a:p>
          </p:txBody>
        </p:sp>
        <p:sp>
          <p:nvSpPr>
            <p:cNvPr id="11" name="Left-Right Arrow 10"/>
            <p:cNvSpPr/>
            <p:nvPr/>
          </p:nvSpPr>
          <p:spPr>
            <a:xfrm>
              <a:off x="1835150" y="4652963"/>
              <a:ext cx="3024188" cy="720725"/>
            </a:xfrm>
            <a:prstGeom prst="leftRightArrow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Trait range in habitat 2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220072" y="2996952"/>
            <a:ext cx="3599557" cy="2952328"/>
            <a:chOff x="5364163" y="2708275"/>
            <a:chExt cx="3311525" cy="2790825"/>
          </a:xfrm>
        </p:grpSpPr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44118" t="94341" r="34673" b="-1324"/>
            <a:stretch>
              <a:fillRect/>
            </a:stretch>
          </p:blipFill>
          <p:spPr bwMode="auto">
            <a:xfrm>
              <a:off x="6875463" y="5138738"/>
              <a:ext cx="1200150" cy="360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10448" t="22166" r="11340" b="7986"/>
            <a:stretch>
              <a:fillRect/>
            </a:stretch>
          </p:blipFill>
          <p:spPr bwMode="auto">
            <a:xfrm>
              <a:off x="5688013" y="2708275"/>
              <a:ext cx="2987675" cy="2430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2975" t="6532" r="91074" b="54279"/>
            <a:stretch>
              <a:fillRect/>
            </a:stretch>
          </p:blipFill>
          <p:spPr bwMode="auto">
            <a:xfrm>
              <a:off x="5364163" y="3049588"/>
              <a:ext cx="312737" cy="1873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Content Placeholder 5"/>
          <p:cNvSpPr txBox="1">
            <a:spLocks/>
          </p:cNvSpPr>
          <p:nvPr/>
        </p:nvSpPr>
        <p:spPr>
          <a:xfrm>
            <a:off x="2771800" y="6441976"/>
            <a:ext cx="6372200" cy="416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Ordonez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al. 2009 GEB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620</Words>
  <Application>Microsoft Office PowerPoint</Application>
  <PresentationFormat>On-screen Show (4:3)</PresentationFormat>
  <Paragraphs>114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Impacts of including trait variation on predictions of global carbon fluxes and vegetation distribution</vt:lpstr>
      <vt:lpstr>Traits vary considerably within and between communities</vt:lpstr>
      <vt:lpstr>Traits also tend to respond to climate manipulations</vt:lpstr>
      <vt:lpstr>This trait variation is not well-captured by classification in biomes/PFTs </vt:lpstr>
      <vt:lpstr>Keeping trait values PFT-constant within DGVMs has various disadvantages</vt:lpstr>
      <vt:lpstr>A partial solution: incorporation of observation-driven trait/process estimates</vt:lpstr>
      <vt:lpstr>Potential solutions for further incorporating trait responses/ranges into DGVMs </vt:lpstr>
      <vt:lpstr>1. More PFTs may not be a fruitful approach given functional redundancy</vt:lpstr>
      <vt:lpstr>2a. Incorporation of trait variation within PFTs: habitat filtering principles</vt:lpstr>
      <vt:lpstr>2a. Incorporation of habitat filtering principles into JSBACH</vt:lpstr>
      <vt:lpstr>2a. JSBACH-simulated trait variation based on habitat filtering</vt:lpstr>
      <vt:lpstr>2a. Impacts of JSBACH-simulated trait variation on productivity</vt:lpstr>
      <vt:lpstr>2a. Impacts of JSBACH-simulated trait variation on vegetation distribution</vt:lpstr>
      <vt:lpstr>2a. Impacts of JSBACH-simulated trait variation on future carbon sink</vt:lpstr>
      <vt:lpstr>2b. Incorporation of trait variation based on evolutionary principles</vt:lpstr>
      <vt:lpstr>2b. Incorporation of trait variation based on evolutionary principles: on-site evaluation of variable allocation</vt:lpstr>
      <vt:lpstr>3. A fully traits-based approach: separating trait predictions from vegetation distribution predictions</vt:lpstr>
      <vt:lpstr>3. Trait predictions based on trait-environment relationships</vt:lpstr>
      <vt:lpstr>3. Predicting vegetation probabilities from traits: kernel density fitting</vt:lpstr>
      <vt:lpstr>3. Predicting vegetation probabilities from traits: global vegetation distribution</vt:lpstr>
      <vt:lpstr>Conclusions</vt:lpstr>
      <vt:lpstr>Slide 22</vt:lpstr>
      <vt:lpstr>Slide 23</vt:lpstr>
      <vt:lpstr>Slide 24</vt:lpstr>
      <vt:lpstr>Slide 25</vt:lpstr>
      <vt:lpstr>Slide 26</vt:lpstr>
    </vt:vector>
  </TitlesOfParts>
  <Company>Faculteit der Aard- en Levenswetenschappen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titlepage</dc:title>
  <dc:creator>installer</dc:creator>
  <cp:lastModifiedBy>installer</cp:lastModifiedBy>
  <cp:revision>35</cp:revision>
  <dcterms:created xsi:type="dcterms:W3CDTF">2013-05-31T05:11:49Z</dcterms:created>
  <dcterms:modified xsi:type="dcterms:W3CDTF">2013-06-06T06:29:55Z</dcterms:modified>
</cp:coreProperties>
</file>