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99" r:id="rId2"/>
    <p:sldId id="304" r:id="rId3"/>
    <p:sldId id="334" r:id="rId4"/>
    <p:sldId id="305" r:id="rId5"/>
    <p:sldId id="280" r:id="rId6"/>
    <p:sldId id="318" r:id="rId7"/>
    <p:sldId id="319" r:id="rId8"/>
    <p:sldId id="278" r:id="rId9"/>
    <p:sldId id="279" r:id="rId10"/>
    <p:sldId id="311" r:id="rId11"/>
    <p:sldId id="314" r:id="rId12"/>
    <p:sldId id="260" r:id="rId13"/>
    <p:sldId id="261" r:id="rId14"/>
    <p:sldId id="262" r:id="rId15"/>
    <p:sldId id="286" r:id="rId16"/>
    <p:sldId id="290" r:id="rId17"/>
    <p:sldId id="291" r:id="rId18"/>
    <p:sldId id="265" r:id="rId19"/>
    <p:sldId id="328" r:id="rId20"/>
    <p:sldId id="267" r:id="rId21"/>
    <p:sldId id="335" r:id="rId22"/>
    <p:sldId id="336" r:id="rId23"/>
    <p:sldId id="338" r:id="rId24"/>
    <p:sldId id="323" r:id="rId25"/>
    <p:sldId id="295" r:id="rId26"/>
    <p:sldId id="337" r:id="rId27"/>
    <p:sldId id="339" r:id="rId28"/>
    <p:sldId id="332" r:id="rId29"/>
    <p:sldId id="326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7C80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76" autoAdjust="0"/>
    <p:restoredTop sz="94660"/>
  </p:normalViewPr>
  <p:slideViewPr>
    <p:cSldViewPr showGuides="1">
      <p:cViewPr varScale="1">
        <p:scale>
          <a:sx n="65" d="100"/>
          <a:sy n="65" d="100"/>
        </p:scale>
        <p:origin x="-122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0.wmf"/><Relationship Id="rId1" Type="http://schemas.openxmlformats.org/officeDocument/2006/relationships/image" Target="../media/image25.wmf"/><Relationship Id="rId4" Type="http://schemas.openxmlformats.org/officeDocument/2006/relationships/image" Target="../media/image2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9C8018-DA33-42DA-AFE7-FA1EBAD4377C}" type="datetimeFigureOut">
              <a:rPr lang="en-US" smtClean="0"/>
              <a:t>6/5/2013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7EB137-EE20-42EC-8CF4-1ECFFA1F9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566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7EB137-EE20-42EC-8CF4-1ECFFA1F90B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075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641502-11B3-F542-9D71-7783A9B6D53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801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641502-11B3-F542-9D71-7783A9B6D53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7339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7EB137-EE20-42EC-8CF4-1ECFFA1F90B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075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7EB137-EE20-42EC-8CF4-1ECFFA1F90B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075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Its not what is taken out but left behind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7EB137-EE20-42EC-8CF4-1ECFFA1F90B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075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F11B2-08AE-46BB-9A76-5E48A55FD4A2}" type="datetimeFigureOut">
              <a:rPr lang="en-US" smtClean="0"/>
              <a:t>6/5/2013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CEC62-741D-41C8-9E59-AA049DE37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102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F11B2-08AE-46BB-9A76-5E48A55FD4A2}" type="datetimeFigureOut">
              <a:rPr lang="en-US" smtClean="0"/>
              <a:t>6/5/2013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CEC62-741D-41C8-9E59-AA049DE37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735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F11B2-08AE-46BB-9A76-5E48A55FD4A2}" type="datetimeFigureOut">
              <a:rPr lang="en-US" smtClean="0"/>
              <a:t>6/5/2013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CEC62-741D-41C8-9E59-AA049DE37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38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F11B2-08AE-46BB-9A76-5E48A55FD4A2}" type="datetimeFigureOut">
              <a:rPr lang="en-US" smtClean="0"/>
              <a:t>6/5/2013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CEC62-741D-41C8-9E59-AA049DE37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082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F11B2-08AE-46BB-9A76-5E48A55FD4A2}" type="datetimeFigureOut">
              <a:rPr lang="en-US" smtClean="0"/>
              <a:t>6/5/2013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CEC62-741D-41C8-9E59-AA049DE37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56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F11B2-08AE-46BB-9A76-5E48A55FD4A2}" type="datetimeFigureOut">
              <a:rPr lang="en-US" smtClean="0"/>
              <a:t>6/5/2013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CEC62-741D-41C8-9E59-AA049DE37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868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F11B2-08AE-46BB-9A76-5E48A55FD4A2}" type="datetimeFigureOut">
              <a:rPr lang="en-US" smtClean="0"/>
              <a:t>6/5/2013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CEC62-741D-41C8-9E59-AA049DE37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452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F11B2-08AE-46BB-9A76-5E48A55FD4A2}" type="datetimeFigureOut">
              <a:rPr lang="en-US" smtClean="0"/>
              <a:t>6/5/2013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CEC62-741D-41C8-9E59-AA049DE37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849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F11B2-08AE-46BB-9A76-5E48A55FD4A2}" type="datetimeFigureOut">
              <a:rPr lang="en-US" smtClean="0"/>
              <a:t>6/5/2013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CEC62-741D-41C8-9E59-AA049DE37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250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F11B2-08AE-46BB-9A76-5E48A55FD4A2}" type="datetimeFigureOut">
              <a:rPr lang="en-US" smtClean="0"/>
              <a:t>6/5/2013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CEC62-741D-41C8-9E59-AA049DE37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005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F11B2-08AE-46BB-9A76-5E48A55FD4A2}" type="datetimeFigureOut">
              <a:rPr lang="en-US" smtClean="0"/>
              <a:t>6/5/2013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CEC62-741D-41C8-9E59-AA049DE37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101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F11B2-08AE-46BB-9A76-5E48A55FD4A2}" type="datetimeFigureOut">
              <a:rPr lang="en-US" smtClean="0"/>
              <a:t>6/5/2013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7CEC62-741D-41C8-9E59-AA049DE37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827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3.w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8.jpeg"/><Relationship Id="rId9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0.wmf"/><Relationship Id="rId4" Type="http://schemas.openxmlformats.org/officeDocument/2006/relationships/oleObject" Target="../embeddings/oleObject5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image" Target="../media/image23.png"/><Relationship Id="rId7" Type="http://schemas.openxmlformats.org/officeDocument/2006/relationships/oleObject" Target="../embeddings/oleObject7.bin"/><Relationship Id="rId12" Type="http://schemas.openxmlformats.org/officeDocument/2006/relationships/image" Target="../media/image2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8.jpeg"/><Relationship Id="rId11" Type="http://schemas.openxmlformats.org/officeDocument/2006/relationships/oleObject" Target="../embeddings/oleObject9.bin"/><Relationship Id="rId5" Type="http://schemas.openxmlformats.org/officeDocument/2006/relationships/image" Target="../media/image25.wmf"/><Relationship Id="rId10" Type="http://schemas.openxmlformats.org/officeDocument/2006/relationships/image" Target="../media/image26.wmf"/><Relationship Id="rId4" Type="http://schemas.openxmlformats.org/officeDocument/2006/relationships/oleObject" Target="../embeddings/oleObject6.bin"/><Relationship Id="rId9" Type="http://schemas.openxmlformats.org/officeDocument/2006/relationships/oleObject" Target="../embeddings/oleObject8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image" Target="../media/image30.png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34.wmf"/><Relationship Id="rId4" Type="http://schemas.openxmlformats.org/officeDocument/2006/relationships/image" Target="../media/image31.png"/><Relationship Id="rId9" Type="http://schemas.openxmlformats.org/officeDocument/2006/relationships/oleObject" Target="../embeddings/oleObject13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xtreme-weathe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4" r="432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533400"/>
            <a:ext cx="8839200" cy="1470025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Conceptual understanding of </a:t>
            </a:r>
            <a:r>
              <a:rPr lang="en-US" sz="3200" b="1" dirty="0" smtClean="0">
                <a:solidFill>
                  <a:schemeClr val="bg1"/>
                </a:solidFill>
              </a:rPr>
              <a:t>the ecological </a:t>
            </a:r>
            <a:r>
              <a:rPr lang="en-US" sz="3200" b="1" dirty="0" smtClean="0">
                <a:solidFill>
                  <a:schemeClr val="bg1"/>
                </a:solidFill>
              </a:rPr>
              <a:t>consequences of climate extremes and extreme climatic events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52400" y="2590800"/>
            <a:ext cx="9372600" cy="19812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Melinda D. Smith</a:t>
            </a:r>
          </a:p>
          <a:p>
            <a:endParaRPr lang="en-US" sz="14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Department of Biology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Graduate Degree Program in Ecology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Colorado State University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6096000"/>
            <a:ext cx="55278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CLIMMANI &amp; INTERFACE Workshop, Czech Republic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6 June 2013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4940300"/>
            <a:ext cx="1587500" cy="161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22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xtreme-weathe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4" r="432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chemeClr val="bg1"/>
                </a:solidFill>
              </a:rPr>
              <a:t>Outline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 framework for climate extremes research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Case study of the ecological impacts of climate extremes</a:t>
            </a:r>
          </a:p>
          <a:p>
            <a:pPr lvl="1"/>
            <a:r>
              <a:rPr lang="en-US" sz="2400" b="1" dirty="0">
                <a:solidFill>
                  <a:schemeClr val="bg1"/>
                </a:solidFill>
              </a:rPr>
              <a:t>C</a:t>
            </a:r>
            <a:r>
              <a:rPr lang="en-US" sz="2400" b="1" dirty="0" smtClean="0">
                <a:solidFill>
                  <a:schemeClr val="bg1"/>
                </a:solidFill>
              </a:rPr>
              <a:t>limate extreme or extreme climatic event?</a:t>
            </a:r>
          </a:p>
          <a:p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Future research </a:t>
            </a: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challenges</a:t>
            </a:r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609600"/>
            <a:ext cx="9144000" cy="53340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90000"/>
                  <a:shade val="30000"/>
                  <a:satMod val="115000"/>
                </a:schemeClr>
              </a:gs>
              <a:gs pos="50000">
                <a:schemeClr val="bg2">
                  <a:lumMod val="90000"/>
                  <a:shade val="67500"/>
                  <a:satMod val="115000"/>
                </a:schemeClr>
              </a:gs>
              <a:gs pos="100000">
                <a:schemeClr val="bg2">
                  <a:lumMod val="9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mtClean="0">
                <a:solidFill>
                  <a:schemeClr val="bg1"/>
                </a:solidFill>
              </a:rPr>
              <a:t>	Outline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351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68361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Climate Extremes Experiment (CEE)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3" name="Content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8361"/>
            <a:ext cx="9176293" cy="6142039"/>
          </a:xfrm>
          <a:prstGeom prst="rect">
            <a:avLst/>
          </a:prstGeom>
        </p:spPr>
      </p:pic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1905000"/>
          </a:xfrm>
          <a:solidFill>
            <a:srgbClr val="FFFFFF">
              <a:alpha val="69804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2600" dirty="0" smtClean="0"/>
              <a:t>Assess impacts of severe drought and heat waves on ecosystem function</a:t>
            </a:r>
          </a:p>
          <a:p>
            <a:r>
              <a:rPr lang="en-US" sz="2600" dirty="0" smtClean="0"/>
              <a:t>Identify potential </a:t>
            </a:r>
            <a:r>
              <a:rPr lang="en-US" sz="2600" dirty="0" smtClean="0"/>
              <a:t>thresholds of ecosystem response to climate extremes</a:t>
            </a:r>
            <a:endParaRPr lang="en-US" sz="2600" dirty="0"/>
          </a:p>
        </p:txBody>
      </p:sp>
      <p:sp>
        <p:nvSpPr>
          <p:cNvPr id="2" name="TextBox 1"/>
          <p:cNvSpPr txBox="1"/>
          <p:nvPr/>
        </p:nvSpPr>
        <p:spPr>
          <a:xfrm>
            <a:off x="6508526" y="3754714"/>
            <a:ext cx="1644874" cy="461665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Alan Knapp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048000" y="3756275"/>
            <a:ext cx="1824730" cy="461665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Dave Hoover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28819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14051" y="0"/>
            <a:ext cx="10287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2053" y="871328"/>
            <a:ext cx="6718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685800" y="855502"/>
            <a:ext cx="7772400" cy="1963898"/>
          </a:xfrm>
          <a:prstGeom prst="rect">
            <a:avLst/>
          </a:prstGeom>
          <a:solidFill>
            <a:schemeClr val="bg1">
              <a:alpha val="46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222250" indent="-219075">
              <a:buFont typeface="Arial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T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wo 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growing season precipitation treatments: </a:t>
            </a:r>
            <a:r>
              <a:rPr lang="en-US" sz="2800" b="1" dirty="0" smtClean="0">
                <a:solidFill>
                  <a:srgbClr val="0070C0"/>
                </a:solidFill>
                <a:latin typeface="Calibri"/>
              </a:rPr>
              <a:t>Control</a:t>
            </a:r>
            <a:r>
              <a:rPr lang="en-US" sz="2800" dirty="0" smtClean="0">
                <a:solidFill>
                  <a:srgbClr val="0070C0"/>
                </a:solidFill>
                <a:latin typeface="Calibri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and </a:t>
            </a:r>
            <a:r>
              <a:rPr lang="en-US" sz="2800" b="1" dirty="0" smtClean="0">
                <a:solidFill>
                  <a:srgbClr val="FF0000"/>
                </a:solidFill>
                <a:latin typeface="Calibri"/>
              </a:rPr>
              <a:t>Drought (-66% of ambient)</a:t>
            </a:r>
            <a:endParaRPr lang="en-US" sz="2800" dirty="0">
              <a:solidFill>
                <a:srgbClr val="FF0000"/>
              </a:solidFill>
              <a:latin typeface="Calibri"/>
            </a:endParaRPr>
          </a:p>
          <a:p>
            <a:pPr marL="222250" indent="-222250">
              <a:buFont typeface="Arial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A two-week 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heat wave mid-summer at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Calibri"/>
              </a:rPr>
              <a:t>four temperature </a:t>
            </a:r>
            <a:r>
              <a:rPr lang="en-US" sz="2800" b="1" dirty="0" smtClean="0">
                <a:solidFill>
                  <a:srgbClr val="FF0000"/>
                </a:solidFill>
                <a:latin typeface="Calibri"/>
              </a:rPr>
              <a:t>levels</a:t>
            </a:r>
            <a:endParaRPr lang="en-US" sz="28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09645" y="5486400"/>
            <a:ext cx="852955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222250" indent="-219075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Annually burned, lowland </a:t>
            </a:r>
            <a:r>
              <a:rPr lang="en-US" sz="2400" dirty="0" err="1" smtClean="0">
                <a:solidFill>
                  <a:schemeClr val="bg1"/>
                </a:solidFill>
                <a:latin typeface="Calibri"/>
              </a:rPr>
              <a:t>tallgrass</a:t>
            </a: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 prairie</a:t>
            </a:r>
          </a:p>
          <a:p>
            <a:pPr marL="222250" indent="-219075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Relatively deep soils</a:t>
            </a:r>
          </a:p>
          <a:p>
            <a:pPr marL="222250" indent="-219075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Co-dominated by </a:t>
            </a:r>
            <a:r>
              <a:rPr lang="en-US" sz="2400" i="1" dirty="0" err="1" smtClean="0">
                <a:solidFill>
                  <a:schemeClr val="bg1"/>
                </a:solidFill>
                <a:latin typeface="Calibri"/>
              </a:rPr>
              <a:t>Andropogon</a:t>
            </a:r>
            <a:r>
              <a:rPr lang="en-US" sz="2400" i="1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  <a:latin typeface="Calibri"/>
              </a:rPr>
              <a:t>gerardii</a:t>
            </a:r>
            <a:r>
              <a:rPr lang="en-US" sz="2400" i="1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and </a:t>
            </a:r>
            <a:r>
              <a:rPr lang="en-US" sz="2400" i="1" dirty="0" err="1" smtClean="0">
                <a:solidFill>
                  <a:schemeClr val="bg1"/>
                </a:solidFill>
                <a:latin typeface="Calibri"/>
              </a:rPr>
              <a:t>Solidago</a:t>
            </a:r>
            <a:r>
              <a:rPr lang="en-US" sz="2400" i="1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  <a:latin typeface="Calibri"/>
              </a:rPr>
              <a:t>canadensis</a:t>
            </a:r>
            <a:endParaRPr lang="en-US" sz="2400" i="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868361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Climate Extremes Experiment (CEE)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428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636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747678"/>
              </p:ext>
            </p:extLst>
          </p:nvPr>
        </p:nvGraphicFramePr>
        <p:xfrm>
          <a:off x="723900" y="838200"/>
          <a:ext cx="7697788" cy="341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01" name="SPW 10.0 Graph" r:id="rId4" imgW="7697160" imgH="3414960" progId="SigmaPlotGraphicObject.9">
                  <p:embed/>
                </p:oleObj>
              </mc:Choice>
              <mc:Fallback>
                <p:oleObj name="SPW 10.0 Graph" r:id="rId4" imgW="7697160" imgH="341496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23900" y="838200"/>
                        <a:ext cx="7697788" cy="3414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404534" y="931333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2010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172202" y="936020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2011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2529700"/>
              </p:ext>
            </p:extLst>
          </p:nvPr>
        </p:nvGraphicFramePr>
        <p:xfrm>
          <a:off x="2754625" y="3226109"/>
          <a:ext cx="3417575" cy="3526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02" name="SPW 10.0 Graph" r:id="rId6" imgW="4095360" imgH="4225320" progId="SigmaPlotGraphicObject.9">
                  <p:embed/>
                </p:oleObj>
              </mc:Choice>
              <mc:Fallback>
                <p:oleObj name="SPW 10.0 Graph" r:id="rId6" imgW="4095360" imgH="422532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754625" y="3226109"/>
                        <a:ext cx="3417575" cy="35261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6" name="Straight Arrow Connector 25"/>
          <p:cNvCxnSpPr/>
          <p:nvPr/>
        </p:nvCxnSpPr>
        <p:spPr>
          <a:xfrm>
            <a:off x="4038600" y="4191000"/>
            <a:ext cx="299955" cy="68580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5262645" y="4572000"/>
            <a:ext cx="299955" cy="68580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267200" y="4019490"/>
            <a:ext cx="852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-50%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57127" y="1371600"/>
            <a:ext cx="577338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400" b="1" dirty="0" smtClean="0"/>
              <a:t>Heat </a:t>
            </a:r>
          </a:p>
          <a:p>
            <a:pPr algn="ctr">
              <a:lnSpc>
                <a:spcPts val="1400"/>
              </a:lnSpc>
            </a:pPr>
            <a:r>
              <a:rPr lang="en-US" sz="1400" b="1" dirty="0" smtClean="0"/>
              <a:t>wave</a:t>
            </a:r>
            <a:endParaRPr lang="en-US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195062" y="1361768"/>
            <a:ext cx="577338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400" b="1" dirty="0" smtClean="0"/>
              <a:t>Heat </a:t>
            </a:r>
          </a:p>
          <a:p>
            <a:pPr algn="ctr">
              <a:lnSpc>
                <a:spcPts val="1400"/>
              </a:lnSpc>
            </a:pPr>
            <a:r>
              <a:rPr lang="en-US" sz="1400" b="1" dirty="0" smtClean="0"/>
              <a:t>wave</a:t>
            </a:r>
            <a:endParaRPr lang="en-US" sz="1400" b="1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0"/>
            <a:ext cx="9144000" cy="868361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Drought treatment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05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49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2249" y="1"/>
            <a:ext cx="9300407" cy="6934199"/>
          </a:xfrm>
          <a:prstGeom prst="rect">
            <a:avLst/>
          </a:prstGeom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589305"/>
              </p:ext>
            </p:extLst>
          </p:nvPr>
        </p:nvGraphicFramePr>
        <p:xfrm>
          <a:off x="594853" y="3842091"/>
          <a:ext cx="5958348" cy="2977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0" name="SPW 10.0 Graph" r:id="rId5" imgW="6931080" imgH="3463560" progId="SigmaPlotGraphicObject.9">
                  <p:embed/>
                </p:oleObj>
              </mc:Choice>
              <mc:Fallback>
                <p:oleObj name="SPW 10.0 Graph" r:id="rId5" imgW="6931080" imgH="346356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94853" y="3842091"/>
                        <a:ext cx="5958348" cy="29778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57155" y="137161"/>
            <a:ext cx="7620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/>
                </a:solidFill>
              </a:rPr>
              <a:t>Heat Wave Treatments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04757" y="4403499"/>
            <a:ext cx="6286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b="1" dirty="0" smtClean="0">
                <a:solidFill>
                  <a:srgbClr val="FF0000"/>
                </a:solidFill>
              </a:rPr>
              <a:t>State </a:t>
            </a:r>
          </a:p>
          <a:p>
            <a:pPr algn="ctr">
              <a:lnSpc>
                <a:spcPts val="1200"/>
              </a:lnSpc>
            </a:pPr>
            <a:r>
              <a:rPr lang="en-US" sz="1200" b="1" dirty="0" smtClean="0">
                <a:solidFill>
                  <a:srgbClr val="FF0000"/>
                </a:solidFill>
              </a:rPr>
              <a:t>Record</a:t>
            </a:r>
            <a:endParaRPr lang="en-US" sz="1200" b="1" dirty="0">
              <a:solidFill>
                <a:srgbClr val="FF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94852" y="823452"/>
            <a:ext cx="5921738" cy="3033252"/>
            <a:chOff x="594852" y="823452"/>
            <a:chExt cx="5921738" cy="3033252"/>
          </a:xfrm>
        </p:grpSpPr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51363516"/>
                </p:ext>
              </p:extLst>
            </p:nvPr>
          </p:nvGraphicFramePr>
          <p:xfrm>
            <a:off x="594852" y="897192"/>
            <a:ext cx="5921738" cy="29595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81" name="SPW 10.0 Graph" r:id="rId7" imgW="6931080" imgH="3463560" progId="SigmaPlotGraphicObject.9">
                    <p:embed/>
                  </p:oleObj>
                </mc:Choice>
                <mc:Fallback>
                  <p:oleObj name="SPW 10.0 Graph" r:id="rId7" imgW="6931080" imgH="3463560" progId="SigmaPlotGraphicObject.9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594852" y="897192"/>
                          <a:ext cx="5921738" cy="29595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" name="TextBox 22"/>
            <p:cNvSpPr txBox="1"/>
            <p:nvPr/>
          </p:nvSpPr>
          <p:spPr>
            <a:xfrm>
              <a:off x="2014533" y="823452"/>
              <a:ext cx="8066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accent1">
                      <a:lumMod val="75000"/>
                    </a:schemeClr>
                  </a:solidFill>
                </a:rPr>
                <a:t>2010</a:t>
              </a:r>
              <a:endParaRPr lang="en-US" sz="24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824588" y="828139"/>
              <a:ext cx="8066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C00000"/>
                  </a:solidFill>
                </a:rPr>
                <a:t>2011</a:t>
              </a:r>
              <a:endParaRPr lang="en-US" sz="24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034582" y="1975490"/>
            <a:ext cx="1391238" cy="790879"/>
            <a:chOff x="2034582" y="1975490"/>
            <a:chExt cx="1391238" cy="790879"/>
          </a:xfrm>
        </p:grpSpPr>
        <p:sp>
          <p:nvSpPr>
            <p:cNvPr id="9" name="TextBox 8"/>
            <p:cNvSpPr txBox="1"/>
            <p:nvPr/>
          </p:nvSpPr>
          <p:spPr>
            <a:xfrm>
              <a:off x="2034582" y="2427815"/>
              <a:ext cx="3914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+2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533798" y="2212559"/>
              <a:ext cx="3914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+4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034366" y="1975490"/>
              <a:ext cx="3914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+8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817046" y="1337846"/>
            <a:ext cx="1436844" cy="1689534"/>
            <a:chOff x="4817046" y="1337846"/>
            <a:chExt cx="1436844" cy="1689534"/>
          </a:xfrm>
        </p:grpSpPr>
        <p:sp>
          <p:nvSpPr>
            <p:cNvPr id="17" name="TextBox 16"/>
            <p:cNvSpPr txBox="1"/>
            <p:nvPr/>
          </p:nvSpPr>
          <p:spPr>
            <a:xfrm>
              <a:off x="4818783" y="1929619"/>
              <a:ext cx="3914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+3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316940" y="1671254"/>
              <a:ext cx="3914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+6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758241" y="1337846"/>
              <a:ext cx="4956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+11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817046" y="2688826"/>
              <a:ext cx="3914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+2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316262" y="2487084"/>
              <a:ext cx="3914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+4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788252" y="2209918"/>
              <a:ext cx="3914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+8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0" y="0"/>
            <a:ext cx="9144000" cy="868361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Heat wave treatments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825" y="1121130"/>
            <a:ext cx="2859375" cy="381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7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MG_0249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79280" cy="68438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44563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Ecosystem Responses: ANPP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65840" y="1066800"/>
            <a:ext cx="4249560" cy="4648200"/>
          </a:xfrm>
          <a:solidFill>
            <a:srgbClr val="FFFFFF">
              <a:alpha val="69804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3200" dirty="0" smtClean="0"/>
              <a:t>Drought significantly reduced ANPP both years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sz="3200" dirty="0" smtClean="0"/>
              <a:t>Surprisingly, </a:t>
            </a:r>
            <a:r>
              <a:rPr lang="en-US" sz="3200" dirty="0"/>
              <a:t>h</a:t>
            </a:r>
            <a:r>
              <a:rPr lang="en-US" sz="3200" dirty="0" smtClean="0"/>
              <a:t>eat </a:t>
            </a:r>
            <a:r>
              <a:rPr lang="en-US" sz="3200" dirty="0" smtClean="0"/>
              <a:t>wave treatments had </a:t>
            </a:r>
            <a:r>
              <a:rPr lang="en-US" sz="3200" u="sng" dirty="0" smtClean="0"/>
              <a:t>no</a:t>
            </a:r>
            <a:r>
              <a:rPr lang="en-US" sz="3200" dirty="0" smtClean="0"/>
              <a:t> significant effects, nor did they interact with drought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7872191"/>
              </p:ext>
            </p:extLst>
          </p:nvPr>
        </p:nvGraphicFramePr>
        <p:xfrm>
          <a:off x="368300" y="1143000"/>
          <a:ext cx="4100495" cy="4122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7" name="SPW 10.0 Graph" r:id="rId4" imgW="4204080" imgH="4225320" progId="SigmaPlotGraphicObject.9">
                  <p:embed/>
                </p:oleObj>
              </mc:Choice>
              <mc:Fallback>
                <p:oleObj name="SPW 10.0 Graph" r:id="rId4" imgW="4204080" imgH="422532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8300" y="1143000"/>
                        <a:ext cx="4100495" cy="41221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Arrow Connector 6"/>
          <p:cNvCxnSpPr/>
          <p:nvPr/>
        </p:nvCxnSpPr>
        <p:spPr>
          <a:xfrm>
            <a:off x="1905000" y="2209800"/>
            <a:ext cx="228600" cy="45720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987750" y="2209800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-20%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399175" y="2561304"/>
            <a:ext cx="182061" cy="114300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511750" y="2743200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-59%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7852" y="178209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*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200400" y="2099641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*</a:t>
            </a:r>
            <a:endParaRPr lang="en-US" sz="2400" b="1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0"/>
            <a:ext cx="9144000" cy="868361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Ecosystem responses: ANPP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4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8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0249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79280" cy="68438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12" name="TextBox 11"/>
          <p:cNvSpPr txBox="1"/>
          <p:nvPr/>
        </p:nvSpPr>
        <p:spPr>
          <a:xfrm>
            <a:off x="914402" y="5791202"/>
            <a:ext cx="7391398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Yes, growing season precipitation was outside the 10% for 2010 and the 5</a:t>
            </a:r>
            <a:r>
              <a:rPr lang="en-US" sz="2800" dirty="0"/>
              <a:t>% for </a:t>
            </a:r>
            <a:r>
              <a:rPr lang="en-US" sz="2800" dirty="0" smtClean="0"/>
              <a:t>2011.</a:t>
            </a:r>
            <a:endParaRPr lang="en-US" sz="2800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0"/>
            <a:ext cx="9144000" cy="868361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Was the drought extreme?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419230" y="861060"/>
            <a:ext cx="6292531" cy="4678680"/>
            <a:chOff x="1419230" y="861060"/>
            <a:chExt cx="6292531" cy="4678680"/>
          </a:xfrm>
        </p:grpSpPr>
        <p:pic>
          <p:nvPicPr>
            <p:cNvPr id="18" name="Picture 17" descr="PPT Histogram Fig.bmp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19230" y="861060"/>
              <a:ext cx="6292531" cy="4678680"/>
            </a:xfrm>
            <a:prstGeom prst="rect">
              <a:avLst/>
            </a:prstGeom>
          </p:spPr>
        </p:pic>
        <p:cxnSp>
          <p:nvCxnSpPr>
            <p:cNvPr id="17" name="Straight Connector 16"/>
            <p:cNvCxnSpPr/>
            <p:nvPr/>
          </p:nvCxnSpPr>
          <p:spPr>
            <a:xfrm flipV="1">
              <a:off x="3207060" y="1376398"/>
              <a:ext cx="24993" cy="352761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3487444" y="1371600"/>
              <a:ext cx="0" cy="3487444"/>
            </a:xfrm>
            <a:prstGeom prst="line">
              <a:avLst/>
            </a:prstGeom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5660023" y="1395450"/>
              <a:ext cx="0" cy="3492999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5410200" y="1376398"/>
              <a:ext cx="0" cy="3500402"/>
            </a:xfrm>
            <a:prstGeom prst="line">
              <a:avLst/>
            </a:prstGeom>
            <a:ln w="28575">
              <a:solidFill>
                <a:srgbClr val="0070C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5660023" y="1002268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</a:rPr>
                <a:t>95%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826386" y="1007066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</a:rPr>
                <a:t>90%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487444" y="1002268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10%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743200" y="1007066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5</a:t>
              </a:r>
              <a:r>
                <a:rPr lang="en-US" dirty="0" smtClean="0">
                  <a:solidFill>
                    <a:srgbClr val="FF0000"/>
                  </a:solidFill>
                </a:rPr>
                <a:t>%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6" name="Oval 5"/>
          <p:cNvSpPr/>
          <p:nvPr/>
        </p:nvSpPr>
        <p:spPr>
          <a:xfrm>
            <a:off x="2743200" y="3886200"/>
            <a:ext cx="977707" cy="1143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0695" y="2247900"/>
            <a:ext cx="8229600" cy="1638300"/>
          </a:xfr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2800" dirty="0" smtClean="0"/>
              <a:t>Growing season precipitation over a 2-year period:</a:t>
            </a:r>
          </a:p>
          <a:p>
            <a:pPr lvl="1"/>
            <a:r>
              <a:rPr lang="en-US" sz="2600" dirty="0" smtClean="0"/>
              <a:t>Driest </a:t>
            </a:r>
            <a:r>
              <a:rPr lang="en-US" sz="2600" dirty="0" smtClean="0"/>
              <a:t>on </a:t>
            </a:r>
            <a:r>
              <a:rPr lang="en-US" sz="2600" dirty="0" smtClean="0"/>
              <a:t>record: 	</a:t>
            </a:r>
            <a:r>
              <a:rPr lang="en-US" sz="2600" dirty="0" smtClean="0"/>
              <a:t>	561.4 </a:t>
            </a:r>
            <a:r>
              <a:rPr lang="en-US" sz="2600" dirty="0" smtClean="0"/>
              <a:t>mm (1933-34)</a:t>
            </a:r>
          </a:p>
          <a:p>
            <a:pPr lvl="1"/>
            <a:r>
              <a:rPr lang="en-US" sz="2600" dirty="0" smtClean="0"/>
              <a:t>CEE: 				533.4 mm (2010-11)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63652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  <p:bldP spid="4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0249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79280" cy="68438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Was the response in ANPP extreme?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90602" y="5675294"/>
            <a:ext cx="7182049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ANPP was near average in 2010, but was well outside the 5% in 2011.</a:t>
            </a:r>
            <a:endParaRPr lang="en-US" sz="2800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0"/>
            <a:ext cx="9144000" cy="868361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Was the response of ANPP extreme?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558324" y="1234465"/>
            <a:ext cx="6020029" cy="4318319"/>
            <a:chOff x="1558324" y="1234465"/>
            <a:chExt cx="6020029" cy="4318319"/>
          </a:xfrm>
        </p:grpSpPr>
        <p:pic>
          <p:nvPicPr>
            <p:cNvPr id="12" name="Picture 11" descr="ANPP Histogram 2-21.bmp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8324" y="1234465"/>
              <a:ext cx="6020029" cy="4318319"/>
            </a:xfrm>
            <a:prstGeom prst="rect">
              <a:avLst/>
            </a:prstGeom>
          </p:spPr>
        </p:pic>
        <p:cxnSp>
          <p:nvCxnSpPr>
            <p:cNvPr id="16" name="Straight Connector 15"/>
            <p:cNvCxnSpPr/>
            <p:nvPr/>
          </p:nvCxnSpPr>
          <p:spPr>
            <a:xfrm flipV="1">
              <a:off x="3733800" y="1725797"/>
              <a:ext cx="0" cy="318281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5231166" y="1725797"/>
              <a:ext cx="0" cy="319316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5231166" y="1359307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</a:rPr>
                <a:t>95%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69225" y="1356465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5</a:t>
              </a:r>
              <a:r>
                <a:rPr lang="en-US" dirty="0" smtClean="0">
                  <a:solidFill>
                    <a:srgbClr val="FF0000"/>
                  </a:solidFill>
                </a:rPr>
                <a:t>%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1" name="Oval 10"/>
          <p:cNvSpPr/>
          <p:nvPr/>
        </p:nvSpPr>
        <p:spPr>
          <a:xfrm>
            <a:off x="2871206" y="3810000"/>
            <a:ext cx="681006" cy="685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0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774" y="4765"/>
            <a:ext cx="91821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609600" y="228602"/>
            <a:ext cx="792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Calibri"/>
              </a:rPr>
              <a:t>Did we observe an extreme climatic event?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4" name="Content Placeholder 1"/>
          <p:cNvSpPr txBox="1">
            <a:spLocks/>
          </p:cNvSpPr>
          <p:nvPr/>
        </p:nvSpPr>
        <p:spPr>
          <a:xfrm>
            <a:off x="1009957" y="5698201"/>
            <a:ext cx="7143443" cy="1060451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 smtClean="0">
                <a:solidFill>
                  <a:srgbClr val="FF0000"/>
                </a:solidFill>
              </a:rPr>
              <a:t>Yes</a:t>
            </a:r>
            <a:r>
              <a:rPr lang="en-US" sz="2800" dirty="0" smtClean="0"/>
              <a:t>, we were able to attribute an extreme ANPP response to a period of climate extremity. </a:t>
            </a:r>
            <a:endParaRPr lang="en-US" sz="2800" b="1" dirty="0" smtClean="0">
              <a:solidFill>
                <a:srgbClr val="FF0000"/>
              </a:solidFill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0" y="0"/>
            <a:ext cx="9144000" cy="868361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Did we observe an ECE?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9" name="Picture 18" descr="Regression ID no 2012.BMP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863" y="838200"/>
            <a:ext cx="6419537" cy="47942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0" y="3575051"/>
            <a:ext cx="1219200" cy="1371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1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4765"/>
            <a:ext cx="91821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74026" y="1371600"/>
            <a:ext cx="6457935" cy="4495800"/>
            <a:chOff x="274026" y="838200"/>
            <a:chExt cx="6457935" cy="4495800"/>
          </a:xfrm>
        </p:grpSpPr>
        <p:sp>
          <p:nvSpPr>
            <p:cNvPr id="43" name="Rectangle 42"/>
            <p:cNvSpPr/>
            <p:nvPr/>
          </p:nvSpPr>
          <p:spPr>
            <a:xfrm>
              <a:off x="304802" y="838200"/>
              <a:ext cx="6427159" cy="44958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/>
            <p:cNvCxnSpPr>
              <a:stCxn id="84" idx="0"/>
            </p:cNvCxnSpPr>
            <p:nvPr/>
          </p:nvCxnSpPr>
          <p:spPr>
            <a:xfrm>
              <a:off x="856671" y="4551341"/>
              <a:ext cx="628703" cy="5288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 Box 9"/>
            <p:cNvSpPr txBox="1">
              <a:spLocks noChangeArrowheads="1"/>
            </p:cNvSpPr>
            <p:nvPr/>
          </p:nvSpPr>
          <p:spPr bwMode="auto">
            <a:xfrm rot="16200000">
              <a:off x="-822429" y="2689366"/>
              <a:ext cx="253146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600" dirty="0"/>
                <a:t>Ecosystem response (+/-)</a:t>
              </a:r>
            </a:p>
          </p:txBody>
        </p:sp>
        <p:sp>
          <p:nvSpPr>
            <p:cNvPr id="46" name="Text Box 15"/>
            <p:cNvSpPr txBox="1">
              <a:spLocks noChangeArrowheads="1"/>
            </p:cNvSpPr>
            <p:nvPr/>
          </p:nvSpPr>
          <p:spPr bwMode="auto">
            <a:xfrm>
              <a:off x="1143000" y="1447800"/>
              <a:ext cx="148526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b="1" dirty="0"/>
                <a:t>Species loss/ </a:t>
              </a:r>
            </a:p>
            <a:p>
              <a:pPr algn="ctr" eaLnBrk="1" hangingPunct="1"/>
              <a:r>
                <a:rPr lang="en-US" sz="1400" b="1" dirty="0"/>
                <a:t>invasion</a:t>
              </a:r>
            </a:p>
          </p:txBody>
        </p:sp>
        <p:sp>
          <p:nvSpPr>
            <p:cNvPr id="47" name="Text Box 16"/>
            <p:cNvSpPr txBox="1">
              <a:spLocks noChangeArrowheads="1"/>
            </p:cNvSpPr>
            <p:nvPr/>
          </p:nvSpPr>
          <p:spPr bwMode="auto">
            <a:xfrm>
              <a:off x="899601" y="2438400"/>
              <a:ext cx="146259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b="1" dirty="0"/>
                <a:t>Species </a:t>
              </a:r>
            </a:p>
            <a:p>
              <a:pPr algn="ctr" eaLnBrk="1" hangingPunct="1"/>
              <a:r>
                <a:rPr lang="en-US" sz="1400" b="1" dirty="0"/>
                <a:t>re-ordering</a:t>
              </a:r>
            </a:p>
          </p:txBody>
        </p:sp>
        <p:sp>
          <p:nvSpPr>
            <p:cNvPr id="48" name="Text Box 19"/>
            <p:cNvSpPr txBox="1">
              <a:spLocks noChangeArrowheads="1"/>
            </p:cNvSpPr>
            <p:nvPr/>
          </p:nvSpPr>
          <p:spPr bwMode="auto">
            <a:xfrm>
              <a:off x="458611" y="3657600"/>
              <a:ext cx="154968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b="1" dirty="0"/>
                <a:t>Individual/</a:t>
              </a:r>
            </a:p>
            <a:p>
              <a:pPr algn="ctr" eaLnBrk="1" hangingPunct="1"/>
              <a:r>
                <a:rPr lang="en-US" sz="1400" b="1" dirty="0"/>
                <a:t>population </a:t>
              </a:r>
            </a:p>
          </p:txBody>
        </p:sp>
        <p:cxnSp>
          <p:nvCxnSpPr>
            <p:cNvPr id="49" name="Straight Connector 48"/>
            <p:cNvCxnSpPr/>
            <p:nvPr/>
          </p:nvCxnSpPr>
          <p:spPr bwMode="auto">
            <a:xfrm rot="5400000">
              <a:off x="-1117552" y="2852532"/>
              <a:ext cx="3592938" cy="2147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 bwMode="auto">
            <a:xfrm>
              <a:off x="653864" y="4647841"/>
              <a:ext cx="5871868" cy="11897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>
              <a:off x="2877586" y="4885784"/>
              <a:ext cx="1374318" cy="132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 Box 10"/>
            <p:cNvSpPr txBox="1">
              <a:spLocks noChangeArrowheads="1"/>
            </p:cNvSpPr>
            <p:nvPr/>
          </p:nvSpPr>
          <p:spPr bwMode="auto">
            <a:xfrm>
              <a:off x="3245832" y="4701964"/>
              <a:ext cx="689035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dirty="0"/>
                <a:t>Time</a:t>
              </a: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842149" y="4659737"/>
              <a:ext cx="1301958" cy="575749"/>
              <a:chOff x="842149" y="5193137"/>
              <a:chExt cx="1301958" cy="575749"/>
            </a:xfrm>
          </p:grpSpPr>
          <p:cxnSp>
            <p:nvCxnSpPr>
              <p:cNvPr id="55" name="Straight Arrow Connector 54"/>
              <p:cNvCxnSpPr/>
              <p:nvPr/>
            </p:nvCxnSpPr>
            <p:spPr>
              <a:xfrm rot="5400000" flipH="1" flipV="1">
                <a:off x="1327342" y="5351169"/>
                <a:ext cx="317257" cy="1193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0"/>
              <p:cNvSpPr txBox="1">
                <a:spLocks noChangeArrowheads="1"/>
              </p:cNvSpPr>
              <p:nvPr/>
            </p:nvSpPr>
            <p:spPr bwMode="auto">
              <a:xfrm>
                <a:off x="842149" y="5491887"/>
                <a:ext cx="1301958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US" sz="1200">
                    <a:solidFill>
                      <a:srgbClr val="FF0000"/>
                    </a:solidFill>
                  </a:rPr>
                  <a:t>Climate extreme</a:t>
                </a: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674476" y="3137905"/>
              <a:ext cx="5802524" cy="519695"/>
              <a:chOff x="674476" y="3671305"/>
              <a:chExt cx="5802524" cy="519695"/>
            </a:xfrm>
          </p:grpSpPr>
          <p:cxnSp>
            <p:nvCxnSpPr>
              <p:cNvPr id="58" name="Straight Connector 57"/>
              <p:cNvCxnSpPr/>
              <p:nvPr/>
            </p:nvCxnSpPr>
            <p:spPr>
              <a:xfrm>
                <a:off x="674476" y="3671305"/>
                <a:ext cx="5726324" cy="0"/>
              </a:xfrm>
              <a:prstGeom prst="line">
                <a:avLst/>
              </a:prstGeom>
              <a:ln w="44450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TextBox 52"/>
              <p:cNvSpPr txBox="1">
                <a:spLocks noChangeArrowheads="1"/>
              </p:cNvSpPr>
              <p:nvPr/>
            </p:nvSpPr>
            <p:spPr bwMode="auto">
              <a:xfrm>
                <a:off x="5046800" y="3729335"/>
                <a:ext cx="1430200" cy="46166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US" sz="1200" dirty="0">
                    <a:solidFill>
                      <a:srgbClr val="FF0000"/>
                    </a:solidFill>
                  </a:rPr>
                  <a:t>Extreme response</a:t>
                </a:r>
              </a:p>
              <a:p>
                <a:pPr algn="ctr" eaLnBrk="1" hangingPunct="1"/>
                <a:r>
                  <a:rPr lang="en-US" sz="1200" dirty="0">
                    <a:solidFill>
                      <a:srgbClr val="FF0000"/>
                    </a:solidFill>
                  </a:rPr>
                  <a:t>threshold</a:t>
                </a:r>
              </a:p>
            </p:txBody>
          </p:sp>
        </p:grpSp>
        <p:grpSp>
          <p:nvGrpSpPr>
            <p:cNvPr id="60" name="Group 59"/>
            <p:cNvGrpSpPr/>
            <p:nvPr/>
          </p:nvGrpSpPr>
          <p:grpSpPr>
            <a:xfrm>
              <a:off x="1675058" y="2963734"/>
              <a:ext cx="4736147" cy="1587607"/>
              <a:chOff x="1675058" y="3497134"/>
              <a:chExt cx="4736147" cy="1587607"/>
            </a:xfrm>
          </p:grpSpPr>
          <p:sp>
            <p:nvSpPr>
              <p:cNvPr id="61" name="Freeform 60"/>
              <p:cNvSpPr/>
              <p:nvPr/>
            </p:nvSpPr>
            <p:spPr>
              <a:xfrm>
                <a:off x="1675058" y="3544272"/>
                <a:ext cx="416417" cy="1159762"/>
              </a:xfrm>
              <a:custGeom>
                <a:avLst/>
                <a:gdLst>
                  <a:gd name="connsiteX0" fmla="*/ 0 w 598714"/>
                  <a:gd name="connsiteY0" fmla="*/ 1513114 h 1513114"/>
                  <a:gd name="connsiteX1" fmla="*/ 598714 w 598714"/>
                  <a:gd name="connsiteY1" fmla="*/ 0 h 1513114"/>
                  <a:gd name="connsiteX0" fmla="*/ 0 w 554334"/>
                  <a:gd name="connsiteY0" fmla="*/ 1392989 h 1392989"/>
                  <a:gd name="connsiteX1" fmla="*/ 554334 w 554334"/>
                  <a:gd name="connsiteY1" fmla="*/ 0 h 1392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54334" h="1392989">
                    <a:moveTo>
                      <a:pt x="0" y="1392989"/>
                    </a:moveTo>
                    <a:cubicBezTo>
                      <a:pt x="199571" y="888618"/>
                      <a:pt x="354763" y="504371"/>
                      <a:pt x="554334" y="0"/>
                    </a:cubicBezTo>
                  </a:path>
                </a:pathLst>
              </a:custGeom>
              <a:ln w="444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62" name="Freeform 61"/>
              <p:cNvSpPr/>
              <p:nvPr/>
            </p:nvSpPr>
            <p:spPr>
              <a:xfrm>
                <a:off x="2067550" y="3497134"/>
                <a:ext cx="4343655" cy="1587607"/>
              </a:xfrm>
              <a:custGeom>
                <a:avLst/>
                <a:gdLst>
                  <a:gd name="connsiteX0" fmla="*/ 0 w 3962400"/>
                  <a:gd name="connsiteY0" fmla="*/ 132443 h 1906815"/>
                  <a:gd name="connsiteX1" fmla="*/ 97971 w 3962400"/>
                  <a:gd name="connsiteY1" fmla="*/ 34472 h 1906815"/>
                  <a:gd name="connsiteX2" fmla="*/ 283028 w 3962400"/>
                  <a:gd name="connsiteY2" fmla="*/ 12700 h 1906815"/>
                  <a:gd name="connsiteX3" fmla="*/ 544285 w 3962400"/>
                  <a:gd name="connsiteY3" fmla="*/ 110672 h 1906815"/>
                  <a:gd name="connsiteX4" fmla="*/ 957943 w 3962400"/>
                  <a:gd name="connsiteY4" fmla="*/ 524329 h 1906815"/>
                  <a:gd name="connsiteX5" fmla="*/ 1458685 w 3962400"/>
                  <a:gd name="connsiteY5" fmla="*/ 1199243 h 1906815"/>
                  <a:gd name="connsiteX6" fmla="*/ 1850571 w 3962400"/>
                  <a:gd name="connsiteY6" fmla="*/ 1678214 h 1906815"/>
                  <a:gd name="connsiteX7" fmla="*/ 2024743 w 3962400"/>
                  <a:gd name="connsiteY7" fmla="*/ 1841500 h 1906815"/>
                  <a:gd name="connsiteX8" fmla="*/ 2209800 w 3962400"/>
                  <a:gd name="connsiteY8" fmla="*/ 1895929 h 1906815"/>
                  <a:gd name="connsiteX9" fmla="*/ 2536371 w 3962400"/>
                  <a:gd name="connsiteY9" fmla="*/ 1906814 h 1906815"/>
                  <a:gd name="connsiteX10" fmla="*/ 3962400 w 3962400"/>
                  <a:gd name="connsiteY10" fmla="*/ 1895929 h 1906815"/>
                  <a:gd name="connsiteX0" fmla="*/ 0 w 4781897"/>
                  <a:gd name="connsiteY0" fmla="*/ 132443 h 1906815"/>
                  <a:gd name="connsiteX1" fmla="*/ 97971 w 4781897"/>
                  <a:gd name="connsiteY1" fmla="*/ 34472 h 1906815"/>
                  <a:gd name="connsiteX2" fmla="*/ 283028 w 4781897"/>
                  <a:gd name="connsiteY2" fmla="*/ 12700 h 1906815"/>
                  <a:gd name="connsiteX3" fmla="*/ 544285 w 4781897"/>
                  <a:gd name="connsiteY3" fmla="*/ 110672 h 1906815"/>
                  <a:gd name="connsiteX4" fmla="*/ 957943 w 4781897"/>
                  <a:gd name="connsiteY4" fmla="*/ 524329 h 1906815"/>
                  <a:gd name="connsiteX5" fmla="*/ 1458685 w 4781897"/>
                  <a:gd name="connsiteY5" fmla="*/ 1199243 h 1906815"/>
                  <a:gd name="connsiteX6" fmla="*/ 1850571 w 4781897"/>
                  <a:gd name="connsiteY6" fmla="*/ 1678214 h 1906815"/>
                  <a:gd name="connsiteX7" fmla="*/ 2024743 w 4781897"/>
                  <a:gd name="connsiteY7" fmla="*/ 1841500 h 1906815"/>
                  <a:gd name="connsiteX8" fmla="*/ 2209800 w 4781897"/>
                  <a:gd name="connsiteY8" fmla="*/ 1895929 h 1906815"/>
                  <a:gd name="connsiteX9" fmla="*/ 2536371 w 4781897"/>
                  <a:gd name="connsiteY9" fmla="*/ 1906814 h 1906815"/>
                  <a:gd name="connsiteX10" fmla="*/ 4781897 w 4781897"/>
                  <a:gd name="connsiteY10" fmla="*/ 1885043 h 1906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81897" h="1906815">
                    <a:moveTo>
                      <a:pt x="0" y="132443"/>
                    </a:moveTo>
                    <a:cubicBezTo>
                      <a:pt x="25400" y="93436"/>
                      <a:pt x="50800" y="54429"/>
                      <a:pt x="97971" y="34472"/>
                    </a:cubicBezTo>
                    <a:cubicBezTo>
                      <a:pt x="145142" y="14515"/>
                      <a:pt x="208642" y="0"/>
                      <a:pt x="283028" y="12700"/>
                    </a:cubicBezTo>
                    <a:cubicBezTo>
                      <a:pt x="357414" y="25400"/>
                      <a:pt x="431799" y="25401"/>
                      <a:pt x="544285" y="110672"/>
                    </a:cubicBezTo>
                    <a:cubicBezTo>
                      <a:pt x="656771" y="195943"/>
                      <a:pt x="805543" y="342901"/>
                      <a:pt x="957943" y="524329"/>
                    </a:cubicBezTo>
                    <a:cubicBezTo>
                      <a:pt x="1110343" y="705757"/>
                      <a:pt x="1309914" y="1006929"/>
                      <a:pt x="1458685" y="1199243"/>
                    </a:cubicBezTo>
                    <a:cubicBezTo>
                      <a:pt x="1607456" y="1391557"/>
                      <a:pt x="1756228" y="1571171"/>
                      <a:pt x="1850571" y="1678214"/>
                    </a:cubicBezTo>
                    <a:cubicBezTo>
                      <a:pt x="1944914" y="1785257"/>
                      <a:pt x="1964871" y="1805214"/>
                      <a:pt x="2024743" y="1841500"/>
                    </a:cubicBezTo>
                    <a:cubicBezTo>
                      <a:pt x="2084615" y="1877786"/>
                      <a:pt x="2124529" y="1885043"/>
                      <a:pt x="2209800" y="1895929"/>
                    </a:cubicBezTo>
                    <a:cubicBezTo>
                      <a:pt x="2295071" y="1906815"/>
                      <a:pt x="2536371" y="1906814"/>
                      <a:pt x="2536371" y="1906814"/>
                    </a:cubicBezTo>
                    <a:lnTo>
                      <a:pt x="4781897" y="1885043"/>
                    </a:lnTo>
                  </a:path>
                </a:pathLst>
              </a:custGeom>
              <a:ln w="4445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</p:grpSp>
        <p:sp>
          <p:nvSpPr>
            <p:cNvPr id="63" name="TextBox 100"/>
            <p:cNvSpPr txBox="1">
              <a:spLocks noChangeArrowheads="1"/>
            </p:cNvSpPr>
            <p:nvPr/>
          </p:nvSpPr>
          <p:spPr bwMode="auto">
            <a:xfrm>
              <a:off x="5380685" y="1867875"/>
              <a:ext cx="108876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200" dirty="0">
                  <a:solidFill>
                    <a:srgbClr val="FF0000"/>
                  </a:solidFill>
                </a:rPr>
                <a:t>State change</a:t>
              </a:r>
            </a:p>
          </p:txBody>
        </p:sp>
        <p:cxnSp>
          <p:nvCxnSpPr>
            <p:cNvPr id="64" name="Straight Arrow Connector 63"/>
            <p:cNvCxnSpPr>
              <a:stCxn id="63" idx="0"/>
            </p:cNvCxnSpPr>
            <p:nvPr/>
          </p:nvCxnSpPr>
          <p:spPr>
            <a:xfrm flipH="1" flipV="1">
              <a:off x="5609521" y="1423716"/>
              <a:ext cx="315544" cy="444159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 flipH="1">
              <a:off x="5924468" y="2121681"/>
              <a:ext cx="28632" cy="392921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Group 65"/>
            <p:cNvGrpSpPr/>
            <p:nvPr/>
          </p:nvGrpSpPr>
          <p:grpSpPr>
            <a:xfrm>
              <a:off x="2001936" y="2058229"/>
              <a:ext cx="1660634" cy="2300114"/>
              <a:chOff x="2001936" y="2591629"/>
              <a:chExt cx="1660634" cy="2300114"/>
            </a:xfrm>
          </p:grpSpPr>
          <p:sp>
            <p:nvSpPr>
              <p:cNvPr id="69" name="TextBox 106"/>
              <p:cNvSpPr txBox="1">
                <a:spLocks noChangeArrowheads="1"/>
              </p:cNvSpPr>
              <p:nvPr/>
            </p:nvSpPr>
            <p:spPr bwMode="auto">
              <a:xfrm>
                <a:off x="2345515" y="4368269"/>
                <a:ext cx="832279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200" dirty="0"/>
                  <a:t>Recovery</a:t>
                </a:r>
              </a:p>
            </p:txBody>
          </p:sp>
          <p:cxnSp>
            <p:nvCxnSpPr>
              <p:cNvPr id="70" name="Straight Arrow Connector 69"/>
              <p:cNvCxnSpPr/>
              <p:nvPr/>
            </p:nvCxnSpPr>
            <p:spPr>
              <a:xfrm rot="10800000" flipV="1">
                <a:off x="2001936" y="4574486"/>
                <a:ext cx="515369" cy="317257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Arrow Connector 70"/>
              <p:cNvCxnSpPr>
                <a:stCxn id="69" idx="0"/>
              </p:cNvCxnSpPr>
              <p:nvPr/>
            </p:nvCxnSpPr>
            <p:spPr>
              <a:xfrm flipH="1" flipV="1">
                <a:off x="2746359" y="3860659"/>
                <a:ext cx="15296" cy="50761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/>
              <p:cNvCxnSpPr/>
              <p:nvPr/>
            </p:nvCxnSpPr>
            <p:spPr>
              <a:xfrm rot="5400000" flipH="1" flipV="1">
                <a:off x="2344776" y="3050474"/>
                <a:ext cx="1776640" cy="85894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" name="Group 73"/>
            <p:cNvGrpSpPr/>
            <p:nvPr/>
          </p:nvGrpSpPr>
          <p:grpSpPr>
            <a:xfrm>
              <a:off x="2079063" y="1357669"/>
              <a:ext cx="4389405" cy="3174793"/>
              <a:chOff x="2079063" y="1891069"/>
              <a:chExt cx="4389405" cy="3174793"/>
            </a:xfrm>
          </p:grpSpPr>
          <p:cxnSp>
            <p:nvCxnSpPr>
              <p:cNvPr id="76" name="Straight Connector 75"/>
              <p:cNvCxnSpPr/>
              <p:nvPr/>
            </p:nvCxnSpPr>
            <p:spPr>
              <a:xfrm rot="5400000" flipH="1" flipV="1">
                <a:off x="1620033" y="2639211"/>
                <a:ext cx="1401219" cy="483159"/>
              </a:xfrm>
              <a:prstGeom prst="line">
                <a:avLst/>
              </a:prstGeom>
              <a:ln w="44450">
                <a:solidFill>
                  <a:schemeClr val="accent1">
                    <a:lumMod val="5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Freeform 76"/>
              <p:cNvSpPr/>
              <p:nvPr/>
            </p:nvSpPr>
            <p:spPr>
              <a:xfrm>
                <a:off x="2561521" y="1891069"/>
                <a:ext cx="3906947" cy="3174793"/>
              </a:xfrm>
              <a:custGeom>
                <a:avLst/>
                <a:gdLst>
                  <a:gd name="connsiteX0" fmla="*/ 0 w 5040086"/>
                  <a:gd name="connsiteY0" fmla="*/ 221342 h 3842656"/>
                  <a:gd name="connsiteX1" fmla="*/ 76200 w 5040086"/>
                  <a:gd name="connsiteY1" fmla="*/ 101599 h 3842656"/>
                  <a:gd name="connsiteX2" fmla="*/ 195943 w 5040086"/>
                  <a:gd name="connsiteY2" fmla="*/ 47171 h 3842656"/>
                  <a:gd name="connsiteX3" fmla="*/ 424543 w 5040086"/>
                  <a:gd name="connsiteY3" fmla="*/ 3628 h 3842656"/>
                  <a:gd name="connsiteX4" fmla="*/ 772886 w 5040086"/>
                  <a:gd name="connsiteY4" fmla="*/ 68942 h 3842656"/>
                  <a:gd name="connsiteX5" fmla="*/ 1066800 w 5040086"/>
                  <a:gd name="connsiteY5" fmla="*/ 275771 h 3842656"/>
                  <a:gd name="connsiteX6" fmla="*/ 1502229 w 5040086"/>
                  <a:gd name="connsiteY6" fmla="*/ 722085 h 3842656"/>
                  <a:gd name="connsiteX7" fmla="*/ 2884714 w 5040086"/>
                  <a:gd name="connsiteY7" fmla="*/ 2158999 h 3842656"/>
                  <a:gd name="connsiteX8" fmla="*/ 3657600 w 5040086"/>
                  <a:gd name="connsiteY8" fmla="*/ 2877457 h 3842656"/>
                  <a:gd name="connsiteX9" fmla="*/ 4528457 w 5040086"/>
                  <a:gd name="connsiteY9" fmla="*/ 3693885 h 3842656"/>
                  <a:gd name="connsiteX10" fmla="*/ 4648200 w 5040086"/>
                  <a:gd name="connsiteY10" fmla="*/ 3770085 h 3842656"/>
                  <a:gd name="connsiteX11" fmla="*/ 4767943 w 5040086"/>
                  <a:gd name="connsiteY11" fmla="*/ 3802742 h 3842656"/>
                  <a:gd name="connsiteX12" fmla="*/ 5040086 w 5040086"/>
                  <a:gd name="connsiteY12" fmla="*/ 3813628 h 3842656"/>
                  <a:gd name="connsiteX0" fmla="*/ 0 w 5148943"/>
                  <a:gd name="connsiteY0" fmla="*/ 221342 h 3842656"/>
                  <a:gd name="connsiteX1" fmla="*/ 76200 w 5148943"/>
                  <a:gd name="connsiteY1" fmla="*/ 101599 h 3842656"/>
                  <a:gd name="connsiteX2" fmla="*/ 195943 w 5148943"/>
                  <a:gd name="connsiteY2" fmla="*/ 47171 h 3842656"/>
                  <a:gd name="connsiteX3" fmla="*/ 424543 w 5148943"/>
                  <a:gd name="connsiteY3" fmla="*/ 3628 h 3842656"/>
                  <a:gd name="connsiteX4" fmla="*/ 772886 w 5148943"/>
                  <a:gd name="connsiteY4" fmla="*/ 68942 h 3842656"/>
                  <a:gd name="connsiteX5" fmla="*/ 1066800 w 5148943"/>
                  <a:gd name="connsiteY5" fmla="*/ 275771 h 3842656"/>
                  <a:gd name="connsiteX6" fmla="*/ 1502229 w 5148943"/>
                  <a:gd name="connsiteY6" fmla="*/ 722085 h 3842656"/>
                  <a:gd name="connsiteX7" fmla="*/ 2884714 w 5148943"/>
                  <a:gd name="connsiteY7" fmla="*/ 2158999 h 3842656"/>
                  <a:gd name="connsiteX8" fmla="*/ 3657600 w 5148943"/>
                  <a:gd name="connsiteY8" fmla="*/ 2877457 h 3842656"/>
                  <a:gd name="connsiteX9" fmla="*/ 4528457 w 5148943"/>
                  <a:gd name="connsiteY9" fmla="*/ 3693885 h 3842656"/>
                  <a:gd name="connsiteX10" fmla="*/ 4648200 w 5148943"/>
                  <a:gd name="connsiteY10" fmla="*/ 3770085 h 3842656"/>
                  <a:gd name="connsiteX11" fmla="*/ 4767943 w 5148943"/>
                  <a:gd name="connsiteY11" fmla="*/ 3802742 h 3842656"/>
                  <a:gd name="connsiteX12" fmla="*/ 5148943 w 5148943"/>
                  <a:gd name="connsiteY12" fmla="*/ 3813628 h 3842656"/>
                  <a:gd name="connsiteX0" fmla="*/ 0 w 5199649"/>
                  <a:gd name="connsiteY0" fmla="*/ 326701 h 3810293"/>
                  <a:gd name="connsiteX1" fmla="*/ 126906 w 5199649"/>
                  <a:gd name="connsiteY1" fmla="*/ 98264 h 3810293"/>
                  <a:gd name="connsiteX2" fmla="*/ 246649 w 5199649"/>
                  <a:gd name="connsiteY2" fmla="*/ 43836 h 3810293"/>
                  <a:gd name="connsiteX3" fmla="*/ 475249 w 5199649"/>
                  <a:gd name="connsiteY3" fmla="*/ 293 h 3810293"/>
                  <a:gd name="connsiteX4" fmla="*/ 823592 w 5199649"/>
                  <a:gd name="connsiteY4" fmla="*/ 65607 h 3810293"/>
                  <a:gd name="connsiteX5" fmla="*/ 1117506 w 5199649"/>
                  <a:gd name="connsiteY5" fmla="*/ 272436 h 3810293"/>
                  <a:gd name="connsiteX6" fmla="*/ 1552935 w 5199649"/>
                  <a:gd name="connsiteY6" fmla="*/ 718750 h 3810293"/>
                  <a:gd name="connsiteX7" fmla="*/ 2935420 w 5199649"/>
                  <a:gd name="connsiteY7" fmla="*/ 2155664 h 3810293"/>
                  <a:gd name="connsiteX8" fmla="*/ 3708306 w 5199649"/>
                  <a:gd name="connsiteY8" fmla="*/ 2874122 h 3810293"/>
                  <a:gd name="connsiteX9" fmla="*/ 4579163 w 5199649"/>
                  <a:gd name="connsiteY9" fmla="*/ 3690550 h 3810293"/>
                  <a:gd name="connsiteX10" fmla="*/ 4698906 w 5199649"/>
                  <a:gd name="connsiteY10" fmla="*/ 3766750 h 3810293"/>
                  <a:gd name="connsiteX11" fmla="*/ 4818649 w 5199649"/>
                  <a:gd name="connsiteY11" fmla="*/ 3799407 h 3810293"/>
                  <a:gd name="connsiteX12" fmla="*/ 5199649 w 5199649"/>
                  <a:gd name="connsiteY12" fmla="*/ 3810293 h 3810293"/>
                  <a:gd name="connsiteX0" fmla="*/ 0 w 5199649"/>
                  <a:gd name="connsiteY0" fmla="*/ 329974 h 3813566"/>
                  <a:gd name="connsiteX1" fmla="*/ 126906 w 5199649"/>
                  <a:gd name="connsiteY1" fmla="*/ 101537 h 3813566"/>
                  <a:gd name="connsiteX2" fmla="*/ 291017 w 5199649"/>
                  <a:gd name="connsiteY2" fmla="*/ 18505 h 3813566"/>
                  <a:gd name="connsiteX3" fmla="*/ 475249 w 5199649"/>
                  <a:gd name="connsiteY3" fmla="*/ 3566 h 3813566"/>
                  <a:gd name="connsiteX4" fmla="*/ 823592 w 5199649"/>
                  <a:gd name="connsiteY4" fmla="*/ 68880 h 3813566"/>
                  <a:gd name="connsiteX5" fmla="*/ 1117506 w 5199649"/>
                  <a:gd name="connsiteY5" fmla="*/ 275709 h 3813566"/>
                  <a:gd name="connsiteX6" fmla="*/ 1552935 w 5199649"/>
                  <a:gd name="connsiteY6" fmla="*/ 722023 h 3813566"/>
                  <a:gd name="connsiteX7" fmla="*/ 2935420 w 5199649"/>
                  <a:gd name="connsiteY7" fmla="*/ 2158937 h 3813566"/>
                  <a:gd name="connsiteX8" fmla="*/ 3708306 w 5199649"/>
                  <a:gd name="connsiteY8" fmla="*/ 2877395 h 3813566"/>
                  <a:gd name="connsiteX9" fmla="*/ 4579163 w 5199649"/>
                  <a:gd name="connsiteY9" fmla="*/ 3693823 h 3813566"/>
                  <a:gd name="connsiteX10" fmla="*/ 4698906 w 5199649"/>
                  <a:gd name="connsiteY10" fmla="*/ 3770023 h 3813566"/>
                  <a:gd name="connsiteX11" fmla="*/ 4818649 w 5199649"/>
                  <a:gd name="connsiteY11" fmla="*/ 3802680 h 3813566"/>
                  <a:gd name="connsiteX12" fmla="*/ 5199649 w 5199649"/>
                  <a:gd name="connsiteY12" fmla="*/ 3813566 h 3813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99649" h="3813566">
                    <a:moveTo>
                      <a:pt x="0" y="329974"/>
                    </a:moveTo>
                    <a:cubicBezTo>
                      <a:pt x="21771" y="284616"/>
                      <a:pt x="78403" y="153448"/>
                      <a:pt x="126906" y="101537"/>
                    </a:cubicBezTo>
                    <a:cubicBezTo>
                      <a:pt x="175409" y="49626"/>
                      <a:pt x="232960" y="34833"/>
                      <a:pt x="291017" y="18505"/>
                    </a:cubicBezTo>
                    <a:cubicBezTo>
                      <a:pt x="349074" y="2177"/>
                      <a:pt x="386486" y="-4830"/>
                      <a:pt x="475249" y="3566"/>
                    </a:cubicBezTo>
                    <a:cubicBezTo>
                      <a:pt x="564012" y="11962"/>
                      <a:pt x="716549" y="23523"/>
                      <a:pt x="823592" y="68880"/>
                    </a:cubicBezTo>
                    <a:cubicBezTo>
                      <a:pt x="930635" y="114237"/>
                      <a:pt x="995949" y="166852"/>
                      <a:pt x="1117506" y="275709"/>
                    </a:cubicBezTo>
                    <a:cubicBezTo>
                      <a:pt x="1239063" y="384566"/>
                      <a:pt x="1552935" y="722023"/>
                      <a:pt x="1552935" y="722023"/>
                    </a:cubicBezTo>
                    <a:cubicBezTo>
                      <a:pt x="1855921" y="1035894"/>
                      <a:pt x="2576192" y="1799708"/>
                      <a:pt x="2935420" y="2158937"/>
                    </a:cubicBezTo>
                    <a:cubicBezTo>
                      <a:pt x="3294648" y="2518166"/>
                      <a:pt x="3708306" y="2877395"/>
                      <a:pt x="3708306" y="2877395"/>
                    </a:cubicBezTo>
                    <a:lnTo>
                      <a:pt x="4579163" y="3693823"/>
                    </a:lnTo>
                    <a:cubicBezTo>
                      <a:pt x="4744263" y="3842594"/>
                      <a:pt x="4658992" y="3751880"/>
                      <a:pt x="4698906" y="3770023"/>
                    </a:cubicBezTo>
                    <a:cubicBezTo>
                      <a:pt x="4738820" y="3788166"/>
                      <a:pt x="4735192" y="3795423"/>
                      <a:pt x="4818649" y="3802680"/>
                    </a:cubicBezTo>
                    <a:cubicBezTo>
                      <a:pt x="4902106" y="3809937"/>
                      <a:pt x="5096234" y="3811751"/>
                      <a:pt x="5199649" y="3813566"/>
                    </a:cubicBezTo>
                  </a:path>
                </a:pathLst>
              </a:custGeom>
              <a:ln w="41275">
                <a:solidFill>
                  <a:schemeClr val="accent1">
                    <a:lumMod val="50000"/>
                  </a:schemeClr>
                </a:solidFill>
                <a:prstDash val="sysDash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</p:grpSp>
        <p:grpSp>
          <p:nvGrpSpPr>
            <p:cNvPr id="79" name="Group 78"/>
            <p:cNvGrpSpPr/>
            <p:nvPr/>
          </p:nvGrpSpPr>
          <p:grpSpPr>
            <a:xfrm>
              <a:off x="2181020" y="1320606"/>
              <a:ext cx="4319795" cy="1445308"/>
              <a:chOff x="2181020" y="1854006"/>
              <a:chExt cx="4319795" cy="1445308"/>
            </a:xfrm>
          </p:grpSpPr>
          <p:sp>
            <p:nvSpPr>
              <p:cNvPr id="81" name="Freeform 80"/>
              <p:cNvSpPr/>
              <p:nvPr/>
            </p:nvSpPr>
            <p:spPr>
              <a:xfrm>
                <a:off x="2181020" y="3108960"/>
                <a:ext cx="4319795" cy="190354"/>
              </a:xfrm>
              <a:custGeom>
                <a:avLst/>
                <a:gdLst>
                  <a:gd name="connsiteX0" fmla="*/ 0 w 3799114"/>
                  <a:gd name="connsiteY0" fmla="*/ 239486 h 239486"/>
                  <a:gd name="connsiteX1" fmla="*/ 87086 w 3799114"/>
                  <a:gd name="connsiteY1" fmla="*/ 119743 h 239486"/>
                  <a:gd name="connsiteX2" fmla="*/ 402771 w 3799114"/>
                  <a:gd name="connsiteY2" fmla="*/ 54429 h 239486"/>
                  <a:gd name="connsiteX3" fmla="*/ 1774371 w 3799114"/>
                  <a:gd name="connsiteY3" fmla="*/ 10886 h 239486"/>
                  <a:gd name="connsiteX4" fmla="*/ 3799114 w 3799114"/>
                  <a:gd name="connsiteY4" fmla="*/ 0 h 239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99114" h="239486">
                    <a:moveTo>
                      <a:pt x="0" y="239486"/>
                    </a:moveTo>
                    <a:cubicBezTo>
                      <a:pt x="9979" y="195036"/>
                      <a:pt x="19958" y="150586"/>
                      <a:pt x="87086" y="119743"/>
                    </a:cubicBezTo>
                    <a:cubicBezTo>
                      <a:pt x="154214" y="88900"/>
                      <a:pt x="121557" y="72572"/>
                      <a:pt x="402771" y="54429"/>
                    </a:cubicBezTo>
                    <a:cubicBezTo>
                      <a:pt x="683985" y="36286"/>
                      <a:pt x="1208314" y="19957"/>
                      <a:pt x="1774371" y="10886"/>
                    </a:cubicBezTo>
                    <a:cubicBezTo>
                      <a:pt x="2340428" y="1815"/>
                      <a:pt x="3069771" y="907"/>
                      <a:pt x="3799114" y="0"/>
                    </a:cubicBezTo>
                  </a:path>
                </a:pathLst>
              </a:custGeom>
              <a:ln w="44450">
                <a:solidFill>
                  <a:schemeClr val="accent1">
                    <a:lumMod val="75000"/>
                  </a:schemeClr>
                </a:solidFill>
                <a:prstDash val="sysDash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82" name="Freeform 81"/>
              <p:cNvSpPr/>
              <p:nvPr/>
            </p:nvSpPr>
            <p:spPr>
              <a:xfrm>
                <a:off x="2877586" y="1854006"/>
                <a:ext cx="3476356" cy="38336"/>
              </a:xfrm>
              <a:custGeom>
                <a:avLst/>
                <a:gdLst>
                  <a:gd name="connsiteX0" fmla="*/ 0 w 4517571"/>
                  <a:gd name="connsiteY0" fmla="*/ 32657 h 32657"/>
                  <a:gd name="connsiteX1" fmla="*/ 805543 w 4517571"/>
                  <a:gd name="connsiteY1" fmla="*/ 21771 h 32657"/>
                  <a:gd name="connsiteX2" fmla="*/ 4517571 w 4517571"/>
                  <a:gd name="connsiteY2" fmla="*/ 0 h 32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17571" h="32657">
                    <a:moveTo>
                      <a:pt x="0" y="32657"/>
                    </a:moveTo>
                    <a:lnTo>
                      <a:pt x="805543" y="21771"/>
                    </a:lnTo>
                    <a:lnTo>
                      <a:pt x="4517571" y="0"/>
                    </a:lnTo>
                  </a:path>
                </a:pathLst>
              </a:custGeom>
              <a:ln w="41275">
                <a:solidFill>
                  <a:schemeClr val="accent1">
                    <a:lumMod val="50000"/>
                  </a:schemeClr>
                </a:solidFill>
                <a:prstDash val="sysDash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</p:grpSp>
        <p:grpSp>
          <p:nvGrpSpPr>
            <p:cNvPr id="83" name="Group 82"/>
            <p:cNvGrpSpPr/>
            <p:nvPr/>
          </p:nvGrpSpPr>
          <p:grpSpPr>
            <a:xfrm>
              <a:off x="856671" y="4201037"/>
              <a:ext cx="5554535" cy="354271"/>
              <a:chOff x="856671" y="4734437"/>
              <a:chExt cx="5554535" cy="354271"/>
            </a:xfrm>
          </p:grpSpPr>
          <p:sp>
            <p:nvSpPr>
              <p:cNvPr id="84" name="Freeform 83"/>
              <p:cNvSpPr/>
              <p:nvPr/>
            </p:nvSpPr>
            <p:spPr>
              <a:xfrm>
                <a:off x="856671" y="4741680"/>
                <a:ext cx="812498" cy="343061"/>
              </a:xfrm>
              <a:custGeom>
                <a:avLst/>
                <a:gdLst>
                  <a:gd name="connsiteX0" fmla="*/ 0 w 1132114"/>
                  <a:gd name="connsiteY0" fmla="*/ 576942 h 576942"/>
                  <a:gd name="connsiteX1" fmla="*/ 718457 w 1132114"/>
                  <a:gd name="connsiteY1" fmla="*/ 566057 h 576942"/>
                  <a:gd name="connsiteX2" fmla="*/ 936171 w 1132114"/>
                  <a:gd name="connsiteY2" fmla="*/ 435428 h 576942"/>
                  <a:gd name="connsiteX3" fmla="*/ 1132114 w 1132114"/>
                  <a:gd name="connsiteY3" fmla="*/ 0 h 576942"/>
                  <a:gd name="connsiteX4" fmla="*/ 1132114 w 1132114"/>
                  <a:gd name="connsiteY4" fmla="*/ 0 h 576942"/>
                  <a:gd name="connsiteX5" fmla="*/ 1132114 w 1132114"/>
                  <a:gd name="connsiteY5" fmla="*/ 0 h 576942"/>
                  <a:gd name="connsiteX0" fmla="*/ 0 w 1132114"/>
                  <a:gd name="connsiteY0" fmla="*/ 576942 h 576942"/>
                  <a:gd name="connsiteX1" fmla="*/ 718457 w 1132114"/>
                  <a:gd name="connsiteY1" fmla="*/ 566057 h 576942"/>
                  <a:gd name="connsiteX2" fmla="*/ 936171 w 1132114"/>
                  <a:gd name="connsiteY2" fmla="*/ 435428 h 576942"/>
                  <a:gd name="connsiteX3" fmla="*/ 1132114 w 1132114"/>
                  <a:gd name="connsiteY3" fmla="*/ 0 h 576942"/>
                  <a:gd name="connsiteX4" fmla="*/ 1132114 w 1132114"/>
                  <a:gd name="connsiteY4" fmla="*/ 0 h 576942"/>
                  <a:gd name="connsiteX5" fmla="*/ 1062388 w 1132114"/>
                  <a:gd name="connsiteY5" fmla="*/ 199864 h 576942"/>
                  <a:gd name="connsiteX0" fmla="*/ 0 w 1132114"/>
                  <a:gd name="connsiteY0" fmla="*/ 576942 h 576942"/>
                  <a:gd name="connsiteX1" fmla="*/ 718457 w 1132114"/>
                  <a:gd name="connsiteY1" fmla="*/ 566057 h 576942"/>
                  <a:gd name="connsiteX2" fmla="*/ 936171 w 1132114"/>
                  <a:gd name="connsiteY2" fmla="*/ 435428 h 576942"/>
                  <a:gd name="connsiteX3" fmla="*/ 1132114 w 1132114"/>
                  <a:gd name="connsiteY3" fmla="*/ 0 h 576942"/>
                  <a:gd name="connsiteX4" fmla="*/ 1043372 w 1132114"/>
                  <a:gd name="connsiteY4" fmla="*/ 216995 h 576942"/>
                  <a:gd name="connsiteX5" fmla="*/ 1062388 w 1132114"/>
                  <a:gd name="connsiteY5" fmla="*/ 199864 h 576942"/>
                  <a:gd name="connsiteX0" fmla="*/ 0 w 1081404"/>
                  <a:gd name="connsiteY0" fmla="*/ 411341 h 411341"/>
                  <a:gd name="connsiteX1" fmla="*/ 718457 w 1081404"/>
                  <a:gd name="connsiteY1" fmla="*/ 400456 h 411341"/>
                  <a:gd name="connsiteX2" fmla="*/ 936171 w 1081404"/>
                  <a:gd name="connsiteY2" fmla="*/ 269827 h 411341"/>
                  <a:gd name="connsiteX3" fmla="*/ 1081404 w 1081404"/>
                  <a:gd name="connsiteY3" fmla="*/ 0 h 411341"/>
                  <a:gd name="connsiteX4" fmla="*/ 1043372 w 1081404"/>
                  <a:gd name="connsiteY4" fmla="*/ 51394 h 411341"/>
                  <a:gd name="connsiteX5" fmla="*/ 1062388 w 1081404"/>
                  <a:gd name="connsiteY5" fmla="*/ 34263 h 411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81404" h="411341">
                    <a:moveTo>
                      <a:pt x="0" y="411341"/>
                    </a:moveTo>
                    <a:lnTo>
                      <a:pt x="718457" y="400456"/>
                    </a:lnTo>
                    <a:cubicBezTo>
                      <a:pt x="874486" y="376870"/>
                      <a:pt x="875680" y="336570"/>
                      <a:pt x="936171" y="269827"/>
                    </a:cubicBezTo>
                    <a:cubicBezTo>
                      <a:pt x="996662" y="203084"/>
                      <a:pt x="1081404" y="0"/>
                      <a:pt x="1081404" y="0"/>
                    </a:cubicBezTo>
                    <a:lnTo>
                      <a:pt x="1043372" y="51394"/>
                    </a:lnTo>
                    <a:lnTo>
                      <a:pt x="1062388" y="34263"/>
                    </a:lnTo>
                  </a:path>
                </a:pathLst>
              </a:custGeom>
              <a:ln w="4445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85" name="Freeform 84"/>
              <p:cNvSpPr/>
              <p:nvPr/>
            </p:nvSpPr>
            <p:spPr>
              <a:xfrm>
                <a:off x="1641655" y="4734437"/>
                <a:ext cx="4769551" cy="354271"/>
              </a:xfrm>
              <a:custGeom>
                <a:avLst/>
                <a:gdLst>
                  <a:gd name="connsiteX0" fmla="*/ 0 w 5344885"/>
                  <a:gd name="connsiteY0" fmla="*/ 72572 h 426358"/>
                  <a:gd name="connsiteX1" fmla="*/ 97971 w 5344885"/>
                  <a:gd name="connsiteY1" fmla="*/ 7257 h 426358"/>
                  <a:gd name="connsiteX2" fmla="*/ 239485 w 5344885"/>
                  <a:gd name="connsiteY2" fmla="*/ 116114 h 426358"/>
                  <a:gd name="connsiteX3" fmla="*/ 478971 w 5344885"/>
                  <a:gd name="connsiteY3" fmla="*/ 377372 h 426358"/>
                  <a:gd name="connsiteX4" fmla="*/ 674914 w 5344885"/>
                  <a:gd name="connsiteY4" fmla="*/ 410029 h 426358"/>
                  <a:gd name="connsiteX5" fmla="*/ 990600 w 5344885"/>
                  <a:gd name="connsiteY5" fmla="*/ 410029 h 426358"/>
                  <a:gd name="connsiteX6" fmla="*/ 2982685 w 5344885"/>
                  <a:gd name="connsiteY6" fmla="*/ 420914 h 426358"/>
                  <a:gd name="connsiteX7" fmla="*/ 5344885 w 5344885"/>
                  <a:gd name="connsiteY7" fmla="*/ 410029 h 426358"/>
                  <a:gd name="connsiteX0" fmla="*/ 0 w 6346370"/>
                  <a:gd name="connsiteY0" fmla="*/ 72572 h 426358"/>
                  <a:gd name="connsiteX1" fmla="*/ 97971 w 6346370"/>
                  <a:gd name="connsiteY1" fmla="*/ 7257 h 426358"/>
                  <a:gd name="connsiteX2" fmla="*/ 239485 w 6346370"/>
                  <a:gd name="connsiteY2" fmla="*/ 116114 h 426358"/>
                  <a:gd name="connsiteX3" fmla="*/ 478971 w 6346370"/>
                  <a:gd name="connsiteY3" fmla="*/ 377372 h 426358"/>
                  <a:gd name="connsiteX4" fmla="*/ 674914 w 6346370"/>
                  <a:gd name="connsiteY4" fmla="*/ 410029 h 426358"/>
                  <a:gd name="connsiteX5" fmla="*/ 990600 w 6346370"/>
                  <a:gd name="connsiteY5" fmla="*/ 410029 h 426358"/>
                  <a:gd name="connsiteX6" fmla="*/ 2982685 w 6346370"/>
                  <a:gd name="connsiteY6" fmla="*/ 420914 h 426358"/>
                  <a:gd name="connsiteX7" fmla="*/ 6346370 w 6346370"/>
                  <a:gd name="connsiteY7" fmla="*/ 399143 h 426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46370" h="426358">
                    <a:moveTo>
                      <a:pt x="0" y="72572"/>
                    </a:moveTo>
                    <a:cubicBezTo>
                      <a:pt x="29028" y="36286"/>
                      <a:pt x="58057" y="0"/>
                      <a:pt x="97971" y="7257"/>
                    </a:cubicBezTo>
                    <a:cubicBezTo>
                      <a:pt x="137885" y="14514"/>
                      <a:pt x="175985" y="54428"/>
                      <a:pt x="239485" y="116114"/>
                    </a:cubicBezTo>
                    <a:cubicBezTo>
                      <a:pt x="302985" y="177800"/>
                      <a:pt x="406400" y="328386"/>
                      <a:pt x="478971" y="377372"/>
                    </a:cubicBezTo>
                    <a:cubicBezTo>
                      <a:pt x="551542" y="426358"/>
                      <a:pt x="589643" y="404586"/>
                      <a:pt x="674914" y="410029"/>
                    </a:cubicBezTo>
                    <a:cubicBezTo>
                      <a:pt x="760186" y="415472"/>
                      <a:pt x="990600" y="410029"/>
                      <a:pt x="990600" y="410029"/>
                    </a:cubicBezTo>
                    <a:lnTo>
                      <a:pt x="2982685" y="420914"/>
                    </a:lnTo>
                    <a:lnTo>
                      <a:pt x="6346370" y="399143"/>
                    </a:lnTo>
                  </a:path>
                </a:pathLst>
              </a:custGeom>
              <a:ln w="44450">
                <a:solidFill>
                  <a:schemeClr val="accent1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6784262" y="1371600"/>
            <a:ext cx="2246089" cy="44958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58002" y="5063973"/>
            <a:ext cx="2246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A. No ecosystem effects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58002" y="4097587"/>
            <a:ext cx="2246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. Transient impacts with rapid recovery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858002" y="2667002"/>
            <a:ext cx="2246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C. Prolonged recovery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858002" y="1714019"/>
            <a:ext cx="2246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D. State change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Did we observe an extreme climatic event?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7" name="Title 1"/>
          <p:cNvSpPr txBox="1">
            <a:spLocks/>
          </p:cNvSpPr>
          <p:nvPr/>
        </p:nvSpPr>
        <p:spPr>
          <a:xfrm>
            <a:off x="0" y="0"/>
            <a:ext cx="9144000" cy="1066800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What were the mechanisms underlying the extreme response?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914400" y="1752600"/>
            <a:ext cx="1771054" cy="20066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74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xtreme-weathe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4" r="432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533400"/>
          </a:xfrm>
          <a:gradFill flip="none" rotWithShape="1">
            <a:gsLst>
              <a:gs pos="0">
                <a:schemeClr val="bg2">
                  <a:lumMod val="90000"/>
                  <a:shade val="30000"/>
                  <a:satMod val="115000"/>
                </a:schemeClr>
              </a:gs>
              <a:gs pos="50000">
                <a:schemeClr val="bg2">
                  <a:lumMod val="90000"/>
                  <a:shade val="67500"/>
                  <a:satMod val="115000"/>
                </a:schemeClr>
              </a:gs>
              <a:gs pos="100000">
                <a:schemeClr val="bg2">
                  <a:lumMod val="9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>
            <a:noAutofit/>
          </a:bodyPr>
          <a:lstStyle/>
          <a:p>
            <a:pPr algn="l"/>
            <a:r>
              <a:rPr lang="en-US" sz="3200" b="1" dirty="0" smtClean="0">
                <a:solidFill>
                  <a:schemeClr val="bg1"/>
                </a:solidFill>
              </a:rPr>
              <a:t>	Outline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 conceptual framework for climate extremes </a:t>
            </a:r>
            <a:r>
              <a:rPr lang="en-US" sz="2800" dirty="0" smtClean="0">
                <a:solidFill>
                  <a:schemeClr val="bg1"/>
                </a:solidFill>
              </a:rPr>
              <a:t>research in ecology</a:t>
            </a:r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A case study of the ecological consequences of climate extremes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Future research </a:t>
            </a:r>
            <a:r>
              <a:rPr lang="en-US" sz="2800" dirty="0" smtClean="0">
                <a:solidFill>
                  <a:schemeClr val="bg1"/>
                </a:solidFill>
              </a:rPr>
              <a:t>challenges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4765"/>
            <a:ext cx="91821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198193" y="137161"/>
            <a:ext cx="6715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Calibri"/>
              </a:rPr>
              <a:t>Did ANPP recover after drought?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0" y="0"/>
            <a:ext cx="9144000" cy="868361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Response mechanisms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8635750"/>
              </p:ext>
            </p:extLst>
          </p:nvPr>
        </p:nvGraphicFramePr>
        <p:xfrm>
          <a:off x="5082552" y="838200"/>
          <a:ext cx="3832848" cy="5901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2" name="SPW 10.0 Graph" r:id="rId4" imgW="4296600" imgH="6617160" progId="SigmaPlotGraphicObject.9">
                  <p:embed/>
                </p:oleObj>
              </mc:Choice>
              <mc:Fallback>
                <p:oleObj name="SPW 10.0 Graph" r:id="rId4" imgW="4296600" imgH="661716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82552" y="838200"/>
                        <a:ext cx="3832848" cy="59014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7825752" y="1739807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-45%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8040228" y="2141306"/>
            <a:ext cx="228600" cy="410725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940052" y="4647075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-76%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8002128" y="5039733"/>
            <a:ext cx="152400" cy="60960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4919477" y="3765808"/>
            <a:ext cx="3919723" cy="2939792"/>
            <a:chOff x="304800" y="3864104"/>
            <a:chExt cx="3919723" cy="293979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3864104"/>
              <a:ext cx="3919723" cy="2939792"/>
            </a:xfrm>
            <a:prstGeom prst="rect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525657" y="6381690"/>
              <a:ext cx="23274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 err="1" smtClean="0">
                  <a:solidFill>
                    <a:schemeClr val="bg1"/>
                  </a:solidFill>
                </a:rPr>
                <a:t>Solidago</a:t>
              </a:r>
              <a:r>
                <a:rPr lang="en-US" sz="2000" b="1" i="1" dirty="0" smtClean="0">
                  <a:solidFill>
                    <a:schemeClr val="bg1"/>
                  </a:solidFill>
                </a:rPr>
                <a:t> </a:t>
              </a:r>
              <a:r>
                <a:rPr lang="en-US" sz="2000" b="1" i="1" dirty="0" err="1" smtClean="0">
                  <a:solidFill>
                    <a:schemeClr val="bg1"/>
                  </a:solidFill>
                </a:rPr>
                <a:t>canadensis</a:t>
              </a:r>
              <a:endParaRPr lang="en-US" sz="2000" b="1" i="1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9818333"/>
              </p:ext>
            </p:extLst>
          </p:nvPr>
        </p:nvGraphicFramePr>
        <p:xfrm>
          <a:off x="368300" y="1143000"/>
          <a:ext cx="4100495" cy="4122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3" name="SPW 10.0 Graph" r:id="rId7" imgW="4204080" imgH="4225320" progId="SigmaPlotGraphicObject.9">
                  <p:embed/>
                </p:oleObj>
              </mc:Choice>
              <mc:Fallback>
                <p:oleObj name="SPW 10.0 Graph" r:id="rId7" imgW="4204080" imgH="422532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68300" y="1143000"/>
                        <a:ext cx="4100495" cy="41221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9" name="Straight Arrow Connector 28"/>
          <p:cNvCxnSpPr/>
          <p:nvPr/>
        </p:nvCxnSpPr>
        <p:spPr>
          <a:xfrm>
            <a:off x="1905000" y="2209800"/>
            <a:ext cx="228600" cy="45720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987750" y="2209800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-20%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3399175" y="2561304"/>
            <a:ext cx="182061" cy="114300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511750" y="2743200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-59%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737852" y="178209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*</a:t>
            </a:r>
            <a:endParaRPr lang="en-US" sz="24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3200400" y="2099641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*</a:t>
            </a:r>
            <a:endParaRPr lang="en-US" sz="2400" b="1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329558"/>
              </p:ext>
            </p:extLst>
          </p:nvPr>
        </p:nvGraphicFramePr>
        <p:xfrm>
          <a:off x="410653" y="868361"/>
          <a:ext cx="3811745" cy="58689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4" name="SPW 10.0 Graph" r:id="rId9" imgW="4296600" imgH="6617160" progId="SigmaPlotGraphicObject.9">
                  <p:embed/>
                </p:oleObj>
              </mc:Choice>
              <mc:Fallback>
                <p:oleObj name="SPW 10.0 Graph" r:id="rId9" imgW="4296600" imgH="661716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10653" y="868361"/>
                        <a:ext cx="3811745" cy="58689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Oval 52"/>
          <p:cNvSpPr/>
          <p:nvPr/>
        </p:nvSpPr>
        <p:spPr>
          <a:xfrm>
            <a:off x="2819400" y="1670923"/>
            <a:ext cx="931277" cy="15349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2819400" y="4064264"/>
            <a:ext cx="936488" cy="19998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1293040"/>
              </p:ext>
            </p:extLst>
          </p:nvPr>
        </p:nvGraphicFramePr>
        <p:xfrm>
          <a:off x="5105400" y="313335"/>
          <a:ext cx="3550874" cy="32871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5" name="SPW 10.0 Graph" r:id="rId11" imgW="4767480" imgH="4413600" progId="SigmaPlotGraphicObject.9">
                  <p:embed/>
                </p:oleObj>
              </mc:Choice>
              <mc:Fallback>
                <p:oleObj name="SPW 10.0 Graph" r:id="rId11" imgW="4767480" imgH="441360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105400" y="313335"/>
                        <a:ext cx="3550874" cy="32871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647437" y="2425258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-54%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7540757" y="2518192"/>
            <a:ext cx="142199" cy="240105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925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0" grpId="0"/>
      <p:bldP spid="53" grpId="0" animBg="1"/>
      <p:bldP spid="54" grpId="0" animBg="1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4765"/>
            <a:ext cx="91821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74026" y="1371600"/>
            <a:ext cx="6457935" cy="4495800"/>
            <a:chOff x="274026" y="838200"/>
            <a:chExt cx="6457935" cy="4495800"/>
          </a:xfrm>
        </p:grpSpPr>
        <p:sp>
          <p:nvSpPr>
            <p:cNvPr id="43" name="Rectangle 42"/>
            <p:cNvSpPr/>
            <p:nvPr/>
          </p:nvSpPr>
          <p:spPr>
            <a:xfrm>
              <a:off x="304802" y="838200"/>
              <a:ext cx="6427159" cy="44958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/>
            <p:cNvCxnSpPr>
              <a:stCxn id="84" idx="0"/>
            </p:cNvCxnSpPr>
            <p:nvPr/>
          </p:nvCxnSpPr>
          <p:spPr>
            <a:xfrm>
              <a:off x="856671" y="4551341"/>
              <a:ext cx="628703" cy="5288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 Box 9"/>
            <p:cNvSpPr txBox="1">
              <a:spLocks noChangeArrowheads="1"/>
            </p:cNvSpPr>
            <p:nvPr/>
          </p:nvSpPr>
          <p:spPr bwMode="auto">
            <a:xfrm rot="16200000">
              <a:off x="-822429" y="2689366"/>
              <a:ext cx="253146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600" dirty="0"/>
                <a:t>Ecosystem response (+/-)</a:t>
              </a:r>
            </a:p>
          </p:txBody>
        </p:sp>
        <p:sp>
          <p:nvSpPr>
            <p:cNvPr id="46" name="Text Box 15"/>
            <p:cNvSpPr txBox="1">
              <a:spLocks noChangeArrowheads="1"/>
            </p:cNvSpPr>
            <p:nvPr/>
          </p:nvSpPr>
          <p:spPr bwMode="auto">
            <a:xfrm>
              <a:off x="1143000" y="1447800"/>
              <a:ext cx="148526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b="1" dirty="0"/>
                <a:t>Species loss/ </a:t>
              </a:r>
            </a:p>
            <a:p>
              <a:pPr algn="ctr" eaLnBrk="1" hangingPunct="1"/>
              <a:r>
                <a:rPr lang="en-US" sz="1400" b="1" dirty="0"/>
                <a:t>invasion</a:t>
              </a:r>
            </a:p>
          </p:txBody>
        </p:sp>
        <p:sp>
          <p:nvSpPr>
            <p:cNvPr id="47" name="Text Box 16"/>
            <p:cNvSpPr txBox="1">
              <a:spLocks noChangeArrowheads="1"/>
            </p:cNvSpPr>
            <p:nvPr/>
          </p:nvSpPr>
          <p:spPr bwMode="auto">
            <a:xfrm>
              <a:off x="899601" y="2438400"/>
              <a:ext cx="146259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b="1" dirty="0"/>
                <a:t>Species </a:t>
              </a:r>
            </a:p>
            <a:p>
              <a:pPr algn="ctr" eaLnBrk="1" hangingPunct="1"/>
              <a:r>
                <a:rPr lang="en-US" sz="1400" b="1" dirty="0"/>
                <a:t>re-ordering</a:t>
              </a:r>
            </a:p>
          </p:txBody>
        </p:sp>
        <p:sp>
          <p:nvSpPr>
            <p:cNvPr id="48" name="Text Box 19"/>
            <p:cNvSpPr txBox="1">
              <a:spLocks noChangeArrowheads="1"/>
            </p:cNvSpPr>
            <p:nvPr/>
          </p:nvSpPr>
          <p:spPr bwMode="auto">
            <a:xfrm>
              <a:off x="458611" y="3657600"/>
              <a:ext cx="154968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b="1" dirty="0"/>
                <a:t>Individual/</a:t>
              </a:r>
            </a:p>
            <a:p>
              <a:pPr algn="ctr" eaLnBrk="1" hangingPunct="1"/>
              <a:r>
                <a:rPr lang="en-US" sz="1400" b="1" dirty="0"/>
                <a:t>population </a:t>
              </a:r>
            </a:p>
          </p:txBody>
        </p:sp>
        <p:cxnSp>
          <p:nvCxnSpPr>
            <p:cNvPr id="49" name="Straight Connector 48"/>
            <p:cNvCxnSpPr/>
            <p:nvPr/>
          </p:nvCxnSpPr>
          <p:spPr bwMode="auto">
            <a:xfrm rot="5400000">
              <a:off x="-1117552" y="2852532"/>
              <a:ext cx="3592938" cy="2147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 bwMode="auto">
            <a:xfrm>
              <a:off x="653864" y="4647841"/>
              <a:ext cx="5871868" cy="11897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>
              <a:off x="2877586" y="4885784"/>
              <a:ext cx="1374318" cy="132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 Box 10"/>
            <p:cNvSpPr txBox="1">
              <a:spLocks noChangeArrowheads="1"/>
            </p:cNvSpPr>
            <p:nvPr/>
          </p:nvSpPr>
          <p:spPr bwMode="auto">
            <a:xfrm>
              <a:off x="3245832" y="4701964"/>
              <a:ext cx="689035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dirty="0"/>
                <a:t>Time</a:t>
              </a: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842149" y="4659737"/>
              <a:ext cx="1301958" cy="575749"/>
              <a:chOff x="842149" y="5193137"/>
              <a:chExt cx="1301958" cy="575749"/>
            </a:xfrm>
          </p:grpSpPr>
          <p:cxnSp>
            <p:nvCxnSpPr>
              <p:cNvPr id="55" name="Straight Arrow Connector 54"/>
              <p:cNvCxnSpPr/>
              <p:nvPr/>
            </p:nvCxnSpPr>
            <p:spPr>
              <a:xfrm rot="5400000" flipH="1" flipV="1">
                <a:off x="1327342" y="5351169"/>
                <a:ext cx="317257" cy="1193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0"/>
              <p:cNvSpPr txBox="1">
                <a:spLocks noChangeArrowheads="1"/>
              </p:cNvSpPr>
              <p:nvPr/>
            </p:nvSpPr>
            <p:spPr bwMode="auto">
              <a:xfrm>
                <a:off x="842149" y="5491887"/>
                <a:ext cx="1301958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US" sz="1200">
                    <a:solidFill>
                      <a:srgbClr val="FF0000"/>
                    </a:solidFill>
                  </a:rPr>
                  <a:t>Climate extreme</a:t>
                </a: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674476" y="3137905"/>
              <a:ext cx="5802524" cy="519695"/>
              <a:chOff x="674476" y="3671305"/>
              <a:chExt cx="5802524" cy="519695"/>
            </a:xfrm>
          </p:grpSpPr>
          <p:cxnSp>
            <p:nvCxnSpPr>
              <p:cNvPr id="58" name="Straight Connector 57"/>
              <p:cNvCxnSpPr/>
              <p:nvPr/>
            </p:nvCxnSpPr>
            <p:spPr>
              <a:xfrm>
                <a:off x="674476" y="3671305"/>
                <a:ext cx="5726324" cy="0"/>
              </a:xfrm>
              <a:prstGeom prst="line">
                <a:avLst/>
              </a:prstGeom>
              <a:ln w="44450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TextBox 52"/>
              <p:cNvSpPr txBox="1">
                <a:spLocks noChangeArrowheads="1"/>
              </p:cNvSpPr>
              <p:nvPr/>
            </p:nvSpPr>
            <p:spPr bwMode="auto">
              <a:xfrm>
                <a:off x="5046800" y="3729335"/>
                <a:ext cx="1430200" cy="46166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US" sz="1200" dirty="0">
                    <a:solidFill>
                      <a:srgbClr val="FF0000"/>
                    </a:solidFill>
                  </a:rPr>
                  <a:t>Extreme response</a:t>
                </a:r>
              </a:p>
              <a:p>
                <a:pPr algn="ctr" eaLnBrk="1" hangingPunct="1"/>
                <a:r>
                  <a:rPr lang="en-US" sz="1200" dirty="0">
                    <a:solidFill>
                      <a:srgbClr val="FF0000"/>
                    </a:solidFill>
                  </a:rPr>
                  <a:t>threshold</a:t>
                </a:r>
              </a:p>
            </p:txBody>
          </p:sp>
        </p:grpSp>
        <p:grpSp>
          <p:nvGrpSpPr>
            <p:cNvPr id="60" name="Group 59"/>
            <p:cNvGrpSpPr/>
            <p:nvPr/>
          </p:nvGrpSpPr>
          <p:grpSpPr>
            <a:xfrm>
              <a:off x="1675058" y="2963734"/>
              <a:ext cx="4736147" cy="1587607"/>
              <a:chOff x="1675058" y="3497134"/>
              <a:chExt cx="4736147" cy="1587607"/>
            </a:xfrm>
          </p:grpSpPr>
          <p:sp>
            <p:nvSpPr>
              <p:cNvPr id="61" name="Freeform 60"/>
              <p:cNvSpPr/>
              <p:nvPr/>
            </p:nvSpPr>
            <p:spPr>
              <a:xfrm>
                <a:off x="1675058" y="3544272"/>
                <a:ext cx="416417" cy="1159762"/>
              </a:xfrm>
              <a:custGeom>
                <a:avLst/>
                <a:gdLst>
                  <a:gd name="connsiteX0" fmla="*/ 0 w 598714"/>
                  <a:gd name="connsiteY0" fmla="*/ 1513114 h 1513114"/>
                  <a:gd name="connsiteX1" fmla="*/ 598714 w 598714"/>
                  <a:gd name="connsiteY1" fmla="*/ 0 h 1513114"/>
                  <a:gd name="connsiteX0" fmla="*/ 0 w 554334"/>
                  <a:gd name="connsiteY0" fmla="*/ 1392989 h 1392989"/>
                  <a:gd name="connsiteX1" fmla="*/ 554334 w 554334"/>
                  <a:gd name="connsiteY1" fmla="*/ 0 h 1392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54334" h="1392989">
                    <a:moveTo>
                      <a:pt x="0" y="1392989"/>
                    </a:moveTo>
                    <a:cubicBezTo>
                      <a:pt x="199571" y="888618"/>
                      <a:pt x="354763" y="504371"/>
                      <a:pt x="554334" y="0"/>
                    </a:cubicBezTo>
                  </a:path>
                </a:pathLst>
              </a:custGeom>
              <a:ln w="444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62" name="Freeform 61"/>
              <p:cNvSpPr/>
              <p:nvPr/>
            </p:nvSpPr>
            <p:spPr>
              <a:xfrm>
                <a:off x="2067550" y="3497134"/>
                <a:ext cx="4343655" cy="1587607"/>
              </a:xfrm>
              <a:custGeom>
                <a:avLst/>
                <a:gdLst>
                  <a:gd name="connsiteX0" fmla="*/ 0 w 3962400"/>
                  <a:gd name="connsiteY0" fmla="*/ 132443 h 1906815"/>
                  <a:gd name="connsiteX1" fmla="*/ 97971 w 3962400"/>
                  <a:gd name="connsiteY1" fmla="*/ 34472 h 1906815"/>
                  <a:gd name="connsiteX2" fmla="*/ 283028 w 3962400"/>
                  <a:gd name="connsiteY2" fmla="*/ 12700 h 1906815"/>
                  <a:gd name="connsiteX3" fmla="*/ 544285 w 3962400"/>
                  <a:gd name="connsiteY3" fmla="*/ 110672 h 1906815"/>
                  <a:gd name="connsiteX4" fmla="*/ 957943 w 3962400"/>
                  <a:gd name="connsiteY4" fmla="*/ 524329 h 1906815"/>
                  <a:gd name="connsiteX5" fmla="*/ 1458685 w 3962400"/>
                  <a:gd name="connsiteY5" fmla="*/ 1199243 h 1906815"/>
                  <a:gd name="connsiteX6" fmla="*/ 1850571 w 3962400"/>
                  <a:gd name="connsiteY6" fmla="*/ 1678214 h 1906815"/>
                  <a:gd name="connsiteX7" fmla="*/ 2024743 w 3962400"/>
                  <a:gd name="connsiteY7" fmla="*/ 1841500 h 1906815"/>
                  <a:gd name="connsiteX8" fmla="*/ 2209800 w 3962400"/>
                  <a:gd name="connsiteY8" fmla="*/ 1895929 h 1906815"/>
                  <a:gd name="connsiteX9" fmla="*/ 2536371 w 3962400"/>
                  <a:gd name="connsiteY9" fmla="*/ 1906814 h 1906815"/>
                  <a:gd name="connsiteX10" fmla="*/ 3962400 w 3962400"/>
                  <a:gd name="connsiteY10" fmla="*/ 1895929 h 1906815"/>
                  <a:gd name="connsiteX0" fmla="*/ 0 w 4781897"/>
                  <a:gd name="connsiteY0" fmla="*/ 132443 h 1906815"/>
                  <a:gd name="connsiteX1" fmla="*/ 97971 w 4781897"/>
                  <a:gd name="connsiteY1" fmla="*/ 34472 h 1906815"/>
                  <a:gd name="connsiteX2" fmla="*/ 283028 w 4781897"/>
                  <a:gd name="connsiteY2" fmla="*/ 12700 h 1906815"/>
                  <a:gd name="connsiteX3" fmla="*/ 544285 w 4781897"/>
                  <a:gd name="connsiteY3" fmla="*/ 110672 h 1906815"/>
                  <a:gd name="connsiteX4" fmla="*/ 957943 w 4781897"/>
                  <a:gd name="connsiteY4" fmla="*/ 524329 h 1906815"/>
                  <a:gd name="connsiteX5" fmla="*/ 1458685 w 4781897"/>
                  <a:gd name="connsiteY5" fmla="*/ 1199243 h 1906815"/>
                  <a:gd name="connsiteX6" fmla="*/ 1850571 w 4781897"/>
                  <a:gd name="connsiteY6" fmla="*/ 1678214 h 1906815"/>
                  <a:gd name="connsiteX7" fmla="*/ 2024743 w 4781897"/>
                  <a:gd name="connsiteY7" fmla="*/ 1841500 h 1906815"/>
                  <a:gd name="connsiteX8" fmla="*/ 2209800 w 4781897"/>
                  <a:gd name="connsiteY8" fmla="*/ 1895929 h 1906815"/>
                  <a:gd name="connsiteX9" fmla="*/ 2536371 w 4781897"/>
                  <a:gd name="connsiteY9" fmla="*/ 1906814 h 1906815"/>
                  <a:gd name="connsiteX10" fmla="*/ 4781897 w 4781897"/>
                  <a:gd name="connsiteY10" fmla="*/ 1885043 h 1906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81897" h="1906815">
                    <a:moveTo>
                      <a:pt x="0" y="132443"/>
                    </a:moveTo>
                    <a:cubicBezTo>
                      <a:pt x="25400" y="93436"/>
                      <a:pt x="50800" y="54429"/>
                      <a:pt x="97971" y="34472"/>
                    </a:cubicBezTo>
                    <a:cubicBezTo>
                      <a:pt x="145142" y="14515"/>
                      <a:pt x="208642" y="0"/>
                      <a:pt x="283028" y="12700"/>
                    </a:cubicBezTo>
                    <a:cubicBezTo>
                      <a:pt x="357414" y="25400"/>
                      <a:pt x="431799" y="25401"/>
                      <a:pt x="544285" y="110672"/>
                    </a:cubicBezTo>
                    <a:cubicBezTo>
                      <a:pt x="656771" y="195943"/>
                      <a:pt x="805543" y="342901"/>
                      <a:pt x="957943" y="524329"/>
                    </a:cubicBezTo>
                    <a:cubicBezTo>
                      <a:pt x="1110343" y="705757"/>
                      <a:pt x="1309914" y="1006929"/>
                      <a:pt x="1458685" y="1199243"/>
                    </a:cubicBezTo>
                    <a:cubicBezTo>
                      <a:pt x="1607456" y="1391557"/>
                      <a:pt x="1756228" y="1571171"/>
                      <a:pt x="1850571" y="1678214"/>
                    </a:cubicBezTo>
                    <a:cubicBezTo>
                      <a:pt x="1944914" y="1785257"/>
                      <a:pt x="1964871" y="1805214"/>
                      <a:pt x="2024743" y="1841500"/>
                    </a:cubicBezTo>
                    <a:cubicBezTo>
                      <a:pt x="2084615" y="1877786"/>
                      <a:pt x="2124529" y="1885043"/>
                      <a:pt x="2209800" y="1895929"/>
                    </a:cubicBezTo>
                    <a:cubicBezTo>
                      <a:pt x="2295071" y="1906815"/>
                      <a:pt x="2536371" y="1906814"/>
                      <a:pt x="2536371" y="1906814"/>
                    </a:cubicBezTo>
                    <a:lnTo>
                      <a:pt x="4781897" y="1885043"/>
                    </a:lnTo>
                  </a:path>
                </a:pathLst>
              </a:custGeom>
              <a:ln w="4445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</p:grpSp>
        <p:sp>
          <p:nvSpPr>
            <p:cNvPr id="63" name="TextBox 100"/>
            <p:cNvSpPr txBox="1">
              <a:spLocks noChangeArrowheads="1"/>
            </p:cNvSpPr>
            <p:nvPr/>
          </p:nvSpPr>
          <p:spPr bwMode="auto">
            <a:xfrm>
              <a:off x="5380685" y="1867875"/>
              <a:ext cx="108876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200" dirty="0">
                  <a:solidFill>
                    <a:srgbClr val="FF0000"/>
                  </a:solidFill>
                </a:rPr>
                <a:t>State change</a:t>
              </a:r>
            </a:p>
          </p:txBody>
        </p:sp>
        <p:cxnSp>
          <p:nvCxnSpPr>
            <p:cNvPr id="64" name="Straight Arrow Connector 63"/>
            <p:cNvCxnSpPr>
              <a:stCxn id="63" idx="0"/>
            </p:cNvCxnSpPr>
            <p:nvPr/>
          </p:nvCxnSpPr>
          <p:spPr>
            <a:xfrm flipH="1" flipV="1">
              <a:off x="5609521" y="1423716"/>
              <a:ext cx="315544" cy="444159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 flipH="1">
              <a:off x="5924468" y="2121681"/>
              <a:ext cx="28632" cy="392921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Group 65"/>
            <p:cNvGrpSpPr/>
            <p:nvPr/>
          </p:nvGrpSpPr>
          <p:grpSpPr>
            <a:xfrm>
              <a:off x="2001936" y="2058229"/>
              <a:ext cx="1660634" cy="2300114"/>
              <a:chOff x="2001936" y="2591629"/>
              <a:chExt cx="1660634" cy="2300114"/>
            </a:xfrm>
          </p:grpSpPr>
          <p:sp>
            <p:nvSpPr>
              <p:cNvPr id="69" name="TextBox 106"/>
              <p:cNvSpPr txBox="1">
                <a:spLocks noChangeArrowheads="1"/>
              </p:cNvSpPr>
              <p:nvPr/>
            </p:nvSpPr>
            <p:spPr bwMode="auto">
              <a:xfrm>
                <a:off x="2345515" y="4368269"/>
                <a:ext cx="832279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200" dirty="0"/>
                  <a:t>Recovery</a:t>
                </a:r>
              </a:p>
            </p:txBody>
          </p:sp>
          <p:cxnSp>
            <p:nvCxnSpPr>
              <p:cNvPr id="70" name="Straight Arrow Connector 69"/>
              <p:cNvCxnSpPr/>
              <p:nvPr/>
            </p:nvCxnSpPr>
            <p:spPr>
              <a:xfrm rot="10800000" flipV="1">
                <a:off x="2001936" y="4574486"/>
                <a:ext cx="515369" cy="317257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Arrow Connector 70"/>
              <p:cNvCxnSpPr>
                <a:stCxn id="69" idx="0"/>
              </p:cNvCxnSpPr>
              <p:nvPr/>
            </p:nvCxnSpPr>
            <p:spPr>
              <a:xfrm flipH="1" flipV="1">
                <a:off x="2746359" y="3860659"/>
                <a:ext cx="15296" cy="50761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/>
              <p:cNvCxnSpPr/>
              <p:nvPr/>
            </p:nvCxnSpPr>
            <p:spPr>
              <a:xfrm rot="5400000" flipH="1" flipV="1">
                <a:off x="2344776" y="3050474"/>
                <a:ext cx="1776640" cy="85894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" name="Group 73"/>
            <p:cNvGrpSpPr/>
            <p:nvPr/>
          </p:nvGrpSpPr>
          <p:grpSpPr>
            <a:xfrm>
              <a:off x="2079063" y="1357669"/>
              <a:ext cx="4389405" cy="3174793"/>
              <a:chOff x="2079063" y="1891069"/>
              <a:chExt cx="4389405" cy="3174793"/>
            </a:xfrm>
          </p:grpSpPr>
          <p:cxnSp>
            <p:nvCxnSpPr>
              <p:cNvPr id="76" name="Straight Connector 75"/>
              <p:cNvCxnSpPr/>
              <p:nvPr/>
            </p:nvCxnSpPr>
            <p:spPr>
              <a:xfrm rot="5400000" flipH="1" flipV="1">
                <a:off x="1620033" y="2639211"/>
                <a:ext cx="1401219" cy="483159"/>
              </a:xfrm>
              <a:prstGeom prst="line">
                <a:avLst/>
              </a:prstGeom>
              <a:ln w="44450">
                <a:solidFill>
                  <a:schemeClr val="accent1">
                    <a:lumMod val="5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Freeform 76"/>
              <p:cNvSpPr/>
              <p:nvPr/>
            </p:nvSpPr>
            <p:spPr>
              <a:xfrm>
                <a:off x="2561521" y="1891069"/>
                <a:ext cx="3906947" cy="3174793"/>
              </a:xfrm>
              <a:custGeom>
                <a:avLst/>
                <a:gdLst>
                  <a:gd name="connsiteX0" fmla="*/ 0 w 5040086"/>
                  <a:gd name="connsiteY0" fmla="*/ 221342 h 3842656"/>
                  <a:gd name="connsiteX1" fmla="*/ 76200 w 5040086"/>
                  <a:gd name="connsiteY1" fmla="*/ 101599 h 3842656"/>
                  <a:gd name="connsiteX2" fmla="*/ 195943 w 5040086"/>
                  <a:gd name="connsiteY2" fmla="*/ 47171 h 3842656"/>
                  <a:gd name="connsiteX3" fmla="*/ 424543 w 5040086"/>
                  <a:gd name="connsiteY3" fmla="*/ 3628 h 3842656"/>
                  <a:gd name="connsiteX4" fmla="*/ 772886 w 5040086"/>
                  <a:gd name="connsiteY4" fmla="*/ 68942 h 3842656"/>
                  <a:gd name="connsiteX5" fmla="*/ 1066800 w 5040086"/>
                  <a:gd name="connsiteY5" fmla="*/ 275771 h 3842656"/>
                  <a:gd name="connsiteX6" fmla="*/ 1502229 w 5040086"/>
                  <a:gd name="connsiteY6" fmla="*/ 722085 h 3842656"/>
                  <a:gd name="connsiteX7" fmla="*/ 2884714 w 5040086"/>
                  <a:gd name="connsiteY7" fmla="*/ 2158999 h 3842656"/>
                  <a:gd name="connsiteX8" fmla="*/ 3657600 w 5040086"/>
                  <a:gd name="connsiteY8" fmla="*/ 2877457 h 3842656"/>
                  <a:gd name="connsiteX9" fmla="*/ 4528457 w 5040086"/>
                  <a:gd name="connsiteY9" fmla="*/ 3693885 h 3842656"/>
                  <a:gd name="connsiteX10" fmla="*/ 4648200 w 5040086"/>
                  <a:gd name="connsiteY10" fmla="*/ 3770085 h 3842656"/>
                  <a:gd name="connsiteX11" fmla="*/ 4767943 w 5040086"/>
                  <a:gd name="connsiteY11" fmla="*/ 3802742 h 3842656"/>
                  <a:gd name="connsiteX12" fmla="*/ 5040086 w 5040086"/>
                  <a:gd name="connsiteY12" fmla="*/ 3813628 h 3842656"/>
                  <a:gd name="connsiteX0" fmla="*/ 0 w 5148943"/>
                  <a:gd name="connsiteY0" fmla="*/ 221342 h 3842656"/>
                  <a:gd name="connsiteX1" fmla="*/ 76200 w 5148943"/>
                  <a:gd name="connsiteY1" fmla="*/ 101599 h 3842656"/>
                  <a:gd name="connsiteX2" fmla="*/ 195943 w 5148943"/>
                  <a:gd name="connsiteY2" fmla="*/ 47171 h 3842656"/>
                  <a:gd name="connsiteX3" fmla="*/ 424543 w 5148943"/>
                  <a:gd name="connsiteY3" fmla="*/ 3628 h 3842656"/>
                  <a:gd name="connsiteX4" fmla="*/ 772886 w 5148943"/>
                  <a:gd name="connsiteY4" fmla="*/ 68942 h 3842656"/>
                  <a:gd name="connsiteX5" fmla="*/ 1066800 w 5148943"/>
                  <a:gd name="connsiteY5" fmla="*/ 275771 h 3842656"/>
                  <a:gd name="connsiteX6" fmla="*/ 1502229 w 5148943"/>
                  <a:gd name="connsiteY6" fmla="*/ 722085 h 3842656"/>
                  <a:gd name="connsiteX7" fmla="*/ 2884714 w 5148943"/>
                  <a:gd name="connsiteY7" fmla="*/ 2158999 h 3842656"/>
                  <a:gd name="connsiteX8" fmla="*/ 3657600 w 5148943"/>
                  <a:gd name="connsiteY8" fmla="*/ 2877457 h 3842656"/>
                  <a:gd name="connsiteX9" fmla="*/ 4528457 w 5148943"/>
                  <a:gd name="connsiteY9" fmla="*/ 3693885 h 3842656"/>
                  <a:gd name="connsiteX10" fmla="*/ 4648200 w 5148943"/>
                  <a:gd name="connsiteY10" fmla="*/ 3770085 h 3842656"/>
                  <a:gd name="connsiteX11" fmla="*/ 4767943 w 5148943"/>
                  <a:gd name="connsiteY11" fmla="*/ 3802742 h 3842656"/>
                  <a:gd name="connsiteX12" fmla="*/ 5148943 w 5148943"/>
                  <a:gd name="connsiteY12" fmla="*/ 3813628 h 3842656"/>
                  <a:gd name="connsiteX0" fmla="*/ 0 w 5199649"/>
                  <a:gd name="connsiteY0" fmla="*/ 326701 h 3810293"/>
                  <a:gd name="connsiteX1" fmla="*/ 126906 w 5199649"/>
                  <a:gd name="connsiteY1" fmla="*/ 98264 h 3810293"/>
                  <a:gd name="connsiteX2" fmla="*/ 246649 w 5199649"/>
                  <a:gd name="connsiteY2" fmla="*/ 43836 h 3810293"/>
                  <a:gd name="connsiteX3" fmla="*/ 475249 w 5199649"/>
                  <a:gd name="connsiteY3" fmla="*/ 293 h 3810293"/>
                  <a:gd name="connsiteX4" fmla="*/ 823592 w 5199649"/>
                  <a:gd name="connsiteY4" fmla="*/ 65607 h 3810293"/>
                  <a:gd name="connsiteX5" fmla="*/ 1117506 w 5199649"/>
                  <a:gd name="connsiteY5" fmla="*/ 272436 h 3810293"/>
                  <a:gd name="connsiteX6" fmla="*/ 1552935 w 5199649"/>
                  <a:gd name="connsiteY6" fmla="*/ 718750 h 3810293"/>
                  <a:gd name="connsiteX7" fmla="*/ 2935420 w 5199649"/>
                  <a:gd name="connsiteY7" fmla="*/ 2155664 h 3810293"/>
                  <a:gd name="connsiteX8" fmla="*/ 3708306 w 5199649"/>
                  <a:gd name="connsiteY8" fmla="*/ 2874122 h 3810293"/>
                  <a:gd name="connsiteX9" fmla="*/ 4579163 w 5199649"/>
                  <a:gd name="connsiteY9" fmla="*/ 3690550 h 3810293"/>
                  <a:gd name="connsiteX10" fmla="*/ 4698906 w 5199649"/>
                  <a:gd name="connsiteY10" fmla="*/ 3766750 h 3810293"/>
                  <a:gd name="connsiteX11" fmla="*/ 4818649 w 5199649"/>
                  <a:gd name="connsiteY11" fmla="*/ 3799407 h 3810293"/>
                  <a:gd name="connsiteX12" fmla="*/ 5199649 w 5199649"/>
                  <a:gd name="connsiteY12" fmla="*/ 3810293 h 3810293"/>
                  <a:gd name="connsiteX0" fmla="*/ 0 w 5199649"/>
                  <a:gd name="connsiteY0" fmla="*/ 329974 h 3813566"/>
                  <a:gd name="connsiteX1" fmla="*/ 126906 w 5199649"/>
                  <a:gd name="connsiteY1" fmla="*/ 101537 h 3813566"/>
                  <a:gd name="connsiteX2" fmla="*/ 291017 w 5199649"/>
                  <a:gd name="connsiteY2" fmla="*/ 18505 h 3813566"/>
                  <a:gd name="connsiteX3" fmla="*/ 475249 w 5199649"/>
                  <a:gd name="connsiteY3" fmla="*/ 3566 h 3813566"/>
                  <a:gd name="connsiteX4" fmla="*/ 823592 w 5199649"/>
                  <a:gd name="connsiteY4" fmla="*/ 68880 h 3813566"/>
                  <a:gd name="connsiteX5" fmla="*/ 1117506 w 5199649"/>
                  <a:gd name="connsiteY5" fmla="*/ 275709 h 3813566"/>
                  <a:gd name="connsiteX6" fmla="*/ 1552935 w 5199649"/>
                  <a:gd name="connsiteY6" fmla="*/ 722023 h 3813566"/>
                  <a:gd name="connsiteX7" fmla="*/ 2935420 w 5199649"/>
                  <a:gd name="connsiteY7" fmla="*/ 2158937 h 3813566"/>
                  <a:gd name="connsiteX8" fmla="*/ 3708306 w 5199649"/>
                  <a:gd name="connsiteY8" fmla="*/ 2877395 h 3813566"/>
                  <a:gd name="connsiteX9" fmla="*/ 4579163 w 5199649"/>
                  <a:gd name="connsiteY9" fmla="*/ 3693823 h 3813566"/>
                  <a:gd name="connsiteX10" fmla="*/ 4698906 w 5199649"/>
                  <a:gd name="connsiteY10" fmla="*/ 3770023 h 3813566"/>
                  <a:gd name="connsiteX11" fmla="*/ 4818649 w 5199649"/>
                  <a:gd name="connsiteY11" fmla="*/ 3802680 h 3813566"/>
                  <a:gd name="connsiteX12" fmla="*/ 5199649 w 5199649"/>
                  <a:gd name="connsiteY12" fmla="*/ 3813566 h 3813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99649" h="3813566">
                    <a:moveTo>
                      <a:pt x="0" y="329974"/>
                    </a:moveTo>
                    <a:cubicBezTo>
                      <a:pt x="21771" y="284616"/>
                      <a:pt x="78403" y="153448"/>
                      <a:pt x="126906" y="101537"/>
                    </a:cubicBezTo>
                    <a:cubicBezTo>
                      <a:pt x="175409" y="49626"/>
                      <a:pt x="232960" y="34833"/>
                      <a:pt x="291017" y="18505"/>
                    </a:cubicBezTo>
                    <a:cubicBezTo>
                      <a:pt x="349074" y="2177"/>
                      <a:pt x="386486" y="-4830"/>
                      <a:pt x="475249" y="3566"/>
                    </a:cubicBezTo>
                    <a:cubicBezTo>
                      <a:pt x="564012" y="11962"/>
                      <a:pt x="716549" y="23523"/>
                      <a:pt x="823592" y="68880"/>
                    </a:cubicBezTo>
                    <a:cubicBezTo>
                      <a:pt x="930635" y="114237"/>
                      <a:pt x="995949" y="166852"/>
                      <a:pt x="1117506" y="275709"/>
                    </a:cubicBezTo>
                    <a:cubicBezTo>
                      <a:pt x="1239063" y="384566"/>
                      <a:pt x="1552935" y="722023"/>
                      <a:pt x="1552935" y="722023"/>
                    </a:cubicBezTo>
                    <a:cubicBezTo>
                      <a:pt x="1855921" y="1035894"/>
                      <a:pt x="2576192" y="1799708"/>
                      <a:pt x="2935420" y="2158937"/>
                    </a:cubicBezTo>
                    <a:cubicBezTo>
                      <a:pt x="3294648" y="2518166"/>
                      <a:pt x="3708306" y="2877395"/>
                      <a:pt x="3708306" y="2877395"/>
                    </a:cubicBezTo>
                    <a:lnTo>
                      <a:pt x="4579163" y="3693823"/>
                    </a:lnTo>
                    <a:cubicBezTo>
                      <a:pt x="4744263" y="3842594"/>
                      <a:pt x="4658992" y="3751880"/>
                      <a:pt x="4698906" y="3770023"/>
                    </a:cubicBezTo>
                    <a:cubicBezTo>
                      <a:pt x="4738820" y="3788166"/>
                      <a:pt x="4735192" y="3795423"/>
                      <a:pt x="4818649" y="3802680"/>
                    </a:cubicBezTo>
                    <a:cubicBezTo>
                      <a:pt x="4902106" y="3809937"/>
                      <a:pt x="5096234" y="3811751"/>
                      <a:pt x="5199649" y="3813566"/>
                    </a:cubicBezTo>
                  </a:path>
                </a:pathLst>
              </a:custGeom>
              <a:ln w="41275">
                <a:solidFill>
                  <a:schemeClr val="accent1">
                    <a:lumMod val="50000"/>
                  </a:schemeClr>
                </a:solidFill>
                <a:prstDash val="sysDash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</p:grpSp>
        <p:grpSp>
          <p:nvGrpSpPr>
            <p:cNvPr id="79" name="Group 78"/>
            <p:cNvGrpSpPr/>
            <p:nvPr/>
          </p:nvGrpSpPr>
          <p:grpSpPr>
            <a:xfrm>
              <a:off x="2181020" y="1320606"/>
              <a:ext cx="4319795" cy="1445308"/>
              <a:chOff x="2181020" y="1854006"/>
              <a:chExt cx="4319795" cy="1445308"/>
            </a:xfrm>
          </p:grpSpPr>
          <p:sp>
            <p:nvSpPr>
              <p:cNvPr id="81" name="Freeform 80"/>
              <p:cNvSpPr/>
              <p:nvPr/>
            </p:nvSpPr>
            <p:spPr>
              <a:xfrm>
                <a:off x="2181020" y="3108960"/>
                <a:ext cx="4319795" cy="190354"/>
              </a:xfrm>
              <a:custGeom>
                <a:avLst/>
                <a:gdLst>
                  <a:gd name="connsiteX0" fmla="*/ 0 w 3799114"/>
                  <a:gd name="connsiteY0" fmla="*/ 239486 h 239486"/>
                  <a:gd name="connsiteX1" fmla="*/ 87086 w 3799114"/>
                  <a:gd name="connsiteY1" fmla="*/ 119743 h 239486"/>
                  <a:gd name="connsiteX2" fmla="*/ 402771 w 3799114"/>
                  <a:gd name="connsiteY2" fmla="*/ 54429 h 239486"/>
                  <a:gd name="connsiteX3" fmla="*/ 1774371 w 3799114"/>
                  <a:gd name="connsiteY3" fmla="*/ 10886 h 239486"/>
                  <a:gd name="connsiteX4" fmla="*/ 3799114 w 3799114"/>
                  <a:gd name="connsiteY4" fmla="*/ 0 h 239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99114" h="239486">
                    <a:moveTo>
                      <a:pt x="0" y="239486"/>
                    </a:moveTo>
                    <a:cubicBezTo>
                      <a:pt x="9979" y="195036"/>
                      <a:pt x="19958" y="150586"/>
                      <a:pt x="87086" y="119743"/>
                    </a:cubicBezTo>
                    <a:cubicBezTo>
                      <a:pt x="154214" y="88900"/>
                      <a:pt x="121557" y="72572"/>
                      <a:pt x="402771" y="54429"/>
                    </a:cubicBezTo>
                    <a:cubicBezTo>
                      <a:pt x="683985" y="36286"/>
                      <a:pt x="1208314" y="19957"/>
                      <a:pt x="1774371" y="10886"/>
                    </a:cubicBezTo>
                    <a:cubicBezTo>
                      <a:pt x="2340428" y="1815"/>
                      <a:pt x="3069771" y="907"/>
                      <a:pt x="3799114" y="0"/>
                    </a:cubicBezTo>
                  </a:path>
                </a:pathLst>
              </a:custGeom>
              <a:ln w="44450">
                <a:solidFill>
                  <a:schemeClr val="accent1">
                    <a:lumMod val="75000"/>
                  </a:schemeClr>
                </a:solidFill>
                <a:prstDash val="sysDash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82" name="Freeform 81"/>
              <p:cNvSpPr/>
              <p:nvPr/>
            </p:nvSpPr>
            <p:spPr>
              <a:xfrm>
                <a:off x="2877586" y="1854006"/>
                <a:ext cx="3476356" cy="38336"/>
              </a:xfrm>
              <a:custGeom>
                <a:avLst/>
                <a:gdLst>
                  <a:gd name="connsiteX0" fmla="*/ 0 w 4517571"/>
                  <a:gd name="connsiteY0" fmla="*/ 32657 h 32657"/>
                  <a:gd name="connsiteX1" fmla="*/ 805543 w 4517571"/>
                  <a:gd name="connsiteY1" fmla="*/ 21771 h 32657"/>
                  <a:gd name="connsiteX2" fmla="*/ 4517571 w 4517571"/>
                  <a:gd name="connsiteY2" fmla="*/ 0 h 32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17571" h="32657">
                    <a:moveTo>
                      <a:pt x="0" y="32657"/>
                    </a:moveTo>
                    <a:lnTo>
                      <a:pt x="805543" y="21771"/>
                    </a:lnTo>
                    <a:lnTo>
                      <a:pt x="4517571" y="0"/>
                    </a:lnTo>
                  </a:path>
                </a:pathLst>
              </a:custGeom>
              <a:ln w="41275">
                <a:solidFill>
                  <a:schemeClr val="accent1">
                    <a:lumMod val="50000"/>
                  </a:schemeClr>
                </a:solidFill>
                <a:prstDash val="sysDash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</p:grpSp>
        <p:grpSp>
          <p:nvGrpSpPr>
            <p:cNvPr id="83" name="Group 82"/>
            <p:cNvGrpSpPr/>
            <p:nvPr/>
          </p:nvGrpSpPr>
          <p:grpSpPr>
            <a:xfrm>
              <a:off x="856671" y="4201037"/>
              <a:ext cx="5554535" cy="354271"/>
              <a:chOff x="856671" y="4734437"/>
              <a:chExt cx="5554535" cy="354271"/>
            </a:xfrm>
          </p:grpSpPr>
          <p:sp>
            <p:nvSpPr>
              <p:cNvPr id="84" name="Freeform 83"/>
              <p:cNvSpPr/>
              <p:nvPr/>
            </p:nvSpPr>
            <p:spPr>
              <a:xfrm>
                <a:off x="856671" y="4741680"/>
                <a:ext cx="812498" cy="343061"/>
              </a:xfrm>
              <a:custGeom>
                <a:avLst/>
                <a:gdLst>
                  <a:gd name="connsiteX0" fmla="*/ 0 w 1132114"/>
                  <a:gd name="connsiteY0" fmla="*/ 576942 h 576942"/>
                  <a:gd name="connsiteX1" fmla="*/ 718457 w 1132114"/>
                  <a:gd name="connsiteY1" fmla="*/ 566057 h 576942"/>
                  <a:gd name="connsiteX2" fmla="*/ 936171 w 1132114"/>
                  <a:gd name="connsiteY2" fmla="*/ 435428 h 576942"/>
                  <a:gd name="connsiteX3" fmla="*/ 1132114 w 1132114"/>
                  <a:gd name="connsiteY3" fmla="*/ 0 h 576942"/>
                  <a:gd name="connsiteX4" fmla="*/ 1132114 w 1132114"/>
                  <a:gd name="connsiteY4" fmla="*/ 0 h 576942"/>
                  <a:gd name="connsiteX5" fmla="*/ 1132114 w 1132114"/>
                  <a:gd name="connsiteY5" fmla="*/ 0 h 576942"/>
                  <a:gd name="connsiteX0" fmla="*/ 0 w 1132114"/>
                  <a:gd name="connsiteY0" fmla="*/ 576942 h 576942"/>
                  <a:gd name="connsiteX1" fmla="*/ 718457 w 1132114"/>
                  <a:gd name="connsiteY1" fmla="*/ 566057 h 576942"/>
                  <a:gd name="connsiteX2" fmla="*/ 936171 w 1132114"/>
                  <a:gd name="connsiteY2" fmla="*/ 435428 h 576942"/>
                  <a:gd name="connsiteX3" fmla="*/ 1132114 w 1132114"/>
                  <a:gd name="connsiteY3" fmla="*/ 0 h 576942"/>
                  <a:gd name="connsiteX4" fmla="*/ 1132114 w 1132114"/>
                  <a:gd name="connsiteY4" fmla="*/ 0 h 576942"/>
                  <a:gd name="connsiteX5" fmla="*/ 1062388 w 1132114"/>
                  <a:gd name="connsiteY5" fmla="*/ 199864 h 576942"/>
                  <a:gd name="connsiteX0" fmla="*/ 0 w 1132114"/>
                  <a:gd name="connsiteY0" fmla="*/ 576942 h 576942"/>
                  <a:gd name="connsiteX1" fmla="*/ 718457 w 1132114"/>
                  <a:gd name="connsiteY1" fmla="*/ 566057 h 576942"/>
                  <a:gd name="connsiteX2" fmla="*/ 936171 w 1132114"/>
                  <a:gd name="connsiteY2" fmla="*/ 435428 h 576942"/>
                  <a:gd name="connsiteX3" fmla="*/ 1132114 w 1132114"/>
                  <a:gd name="connsiteY3" fmla="*/ 0 h 576942"/>
                  <a:gd name="connsiteX4" fmla="*/ 1043372 w 1132114"/>
                  <a:gd name="connsiteY4" fmla="*/ 216995 h 576942"/>
                  <a:gd name="connsiteX5" fmla="*/ 1062388 w 1132114"/>
                  <a:gd name="connsiteY5" fmla="*/ 199864 h 576942"/>
                  <a:gd name="connsiteX0" fmla="*/ 0 w 1081404"/>
                  <a:gd name="connsiteY0" fmla="*/ 411341 h 411341"/>
                  <a:gd name="connsiteX1" fmla="*/ 718457 w 1081404"/>
                  <a:gd name="connsiteY1" fmla="*/ 400456 h 411341"/>
                  <a:gd name="connsiteX2" fmla="*/ 936171 w 1081404"/>
                  <a:gd name="connsiteY2" fmla="*/ 269827 h 411341"/>
                  <a:gd name="connsiteX3" fmla="*/ 1081404 w 1081404"/>
                  <a:gd name="connsiteY3" fmla="*/ 0 h 411341"/>
                  <a:gd name="connsiteX4" fmla="*/ 1043372 w 1081404"/>
                  <a:gd name="connsiteY4" fmla="*/ 51394 h 411341"/>
                  <a:gd name="connsiteX5" fmla="*/ 1062388 w 1081404"/>
                  <a:gd name="connsiteY5" fmla="*/ 34263 h 411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81404" h="411341">
                    <a:moveTo>
                      <a:pt x="0" y="411341"/>
                    </a:moveTo>
                    <a:lnTo>
                      <a:pt x="718457" y="400456"/>
                    </a:lnTo>
                    <a:cubicBezTo>
                      <a:pt x="874486" y="376870"/>
                      <a:pt x="875680" y="336570"/>
                      <a:pt x="936171" y="269827"/>
                    </a:cubicBezTo>
                    <a:cubicBezTo>
                      <a:pt x="996662" y="203084"/>
                      <a:pt x="1081404" y="0"/>
                      <a:pt x="1081404" y="0"/>
                    </a:cubicBezTo>
                    <a:lnTo>
                      <a:pt x="1043372" y="51394"/>
                    </a:lnTo>
                    <a:lnTo>
                      <a:pt x="1062388" y="34263"/>
                    </a:lnTo>
                  </a:path>
                </a:pathLst>
              </a:custGeom>
              <a:ln w="4445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85" name="Freeform 84"/>
              <p:cNvSpPr/>
              <p:nvPr/>
            </p:nvSpPr>
            <p:spPr>
              <a:xfrm>
                <a:off x="1641655" y="4734437"/>
                <a:ext cx="4769551" cy="354271"/>
              </a:xfrm>
              <a:custGeom>
                <a:avLst/>
                <a:gdLst>
                  <a:gd name="connsiteX0" fmla="*/ 0 w 5344885"/>
                  <a:gd name="connsiteY0" fmla="*/ 72572 h 426358"/>
                  <a:gd name="connsiteX1" fmla="*/ 97971 w 5344885"/>
                  <a:gd name="connsiteY1" fmla="*/ 7257 h 426358"/>
                  <a:gd name="connsiteX2" fmla="*/ 239485 w 5344885"/>
                  <a:gd name="connsiteY2" fmla="*/ 116114 h 426358"/>
                  <a:gd name="connsiteX3" fmla="*/ 478971 w 5344885"/>
                  <a:gd name="connsiteY3" fmla="*/ 377372 h 426358"/>
                  <a:gd name="connsiteX4" fmla="*/ 674914 w 5344885"/>
                  <a:gd name="connsiteY4" fmla="*/ 410029 h 426358"/>
                  <a:gd name="connsiteX5" fmla="*/ 990600 w 5344885"/>
                  <a:gd name="connsiteY5" fmla="*/ 410029 h 426358"/>
                  <a:gd name="connsiteX6" fmla="*/ 2982685 w 5344885"/>
                  <a:gd name="connsiteY6" fmla="*/ 420914 h 426358"/>
                  <a:gd name="connsiteX7" fmla="*/ 5344885 w 5344885"/>
                  <a:gd name="connsiteY7" fmla="*/ 410029 h 426358"/>
                  <a:gd name="connsiteX0" fmla="*/ 0 w 6346370"/>
                  <a:gd name="connsiteY0" fmla="*/ 72572 h 426358"/>
                  <a:gd name="connsiteX1" fmla="*/ 97971 w 6346370"/>
                  <a:gd name="connsiteY1" fmla="*/ 7257 h 426358"/>
                  <a:gd name="connsiteX2" fmla="*/ 239485 w 6346370"/>
                  <a:gd name="connsiteY2" fmla="*/ 116114 h 426358"/>
                  <a:gd name="connsiteX3" fmla="*/ 478971 w 6346370"/>
                  <a:gd name="connsiteY3" fmla="*/ 377372 h 426358"/>
                  <a:gd name="connsiteX4" fmla="*/ 674914 w 6346370"/>
                  <a:gd name="connsiteY4" fmla="*/ 410029 h 426358"/>
                  <a:gd name="connsiteX5" fmla="*/ 990600 w 6346370"/>
                  <a:gd name="connsiteY5" fmla="*/ 410029 h 426358"/>
                  <a:gd name="connsiteX6" fmla="*/ 2982685 w 6346370"/>
                  <a:gd name="connsiteY6" fmla="*/ 420914 h 426358"/>
                  <a:gd name="connsiteX7" fmla="*/ 6346370 w 6346370"/>
                  <a:gd name="connsiteY7" fmla="*/ 399143 h 426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46370" h="426358">
                    <a:moveTo>
                      <a:pt x="0" y="72572"/>
                    </a:moveTo>
                    <a:cubicBezTo>
                      <a:pt x="29028" y="36286"/>
                      <a:pt x="58057" y="0"/>
                      <a:pt x="97971" y="7257"/>
                    </a:cubicBezTo>
                    <a:cubicBezTo>
                      <a:pt x="137885" y="14514"/>
                      <a:pt x="175985" y="54428"/>
                      <a:pt x="239485" y="116114"/>
                    </a:cubicBezTo>
                    <a:cubicBezTo>
                      <a:pt x="302985" y="177800"/>
                      <a:pt x="406400" y="328386"/>
                      <a:pt x="478971" y="377372"/>
                    </a:cubicBezTo>
                    <a:cubicBezTo>
                      <a:pt x="551542" y="426358"/>
                      <a:pt x="589643" y="404586"/>
                      <a:pt x="674914" y="410029"/>
                    </a:cubicBezTo>
                    <a:cubicBezTo>
                      <a:pt x="760186" y="415472"/>
                      <a:pt x="990600" y="410029"/>
                      <a:pt x="990600" y="410029"/>
                    </a:cubicBezTo>
                    <a:lnTo>
                      <a:pt x="2982685" y="420914"/>
                    </a:lnTo>
                    <a:lnTo>
                      <a:pt x="6346370" y="399143"/>
                    </a:lnTo>
                  </a:path>
                </a:pathLst>
              </a:custGeom>
              <a:ln w="44450">
                <a:solidFill>
                  <a:schemeClr val="accent1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6784262" y="1371600"/>
            <a:ext cx="2246089" cy="44958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58002" y="5063973"/>
            <a:ext cx="2246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A. No ecosystem effects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58002" y="4097587"/>
            <a:ext cx="2246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. Transient impacts with rapid recovery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858002" y="2667002"/>
            <a:ext cx="2246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C. Prolonged recovery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858002" y="1714019"/>
            <a:ext cx="2246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D. State change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Did we observe an extreme climatic event?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7" name="Title 1"/>
          <p:cNvSpPr txBox="1">
            <a:spLocks/>
          </p:cNvSpPr>
          <p:nvPr/>
        </p:nvSpPr>
        <p:spPr>
          <a:xfrm>
            <a:off x="0" y="0"/>
            <a:ext cx="9144000" cy="1066800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What happened after the severe drought?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6700303" y="1663675"/>
            <a:ext cx="1771054" cy="20066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13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56" y="3556194"/>
            <a:ext cx="9144000" cy="3301807"/>
          </a:xfrm>
          <a:prstGeom prst="rect">
            <a:avLst/>
          </a:prstGeom>
        </p:spPr>
      </p:pic>
      <p:pic>
        <p:nvPicPr>
          <p:cNvPr id="23" name="Picture 22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56" y="-13666"/>
            <a:ext cx="9144000" cy="356985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48373" y="2698958"/>
            <a:ext cx="12862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Ambient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98193" y="137161"/>
            <a:ext cx="6715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Calibri"/>
              </a:rPr>
              <a:t>Did ANPP recover after drought?</a:t>
            </a:r>
            <a:endParaRPr lang="en-US" sz="3200" b="1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68300" y="1295400"/>
            <a:ext cx="4203700" cy="4225925"/>
            <a:chOff x="368300" y="1295400"/>
            <a:chExt cx="4203700" cy="4225925"/>
          </a:xfrm>
        </p:grpSpPr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02404487"/>
                </p:ext>
              </p:extLst>
            </p:nvPr>
          </p:nvGraphicFramePr>
          <p:xfrm>
            <a:off x="368300" y="1295400"/>
            <a:ext cx="4203700" cy="4225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26" name="SPW 10.0 Graph" r:id="rId5" imgW="4204080" imgH="4225320" progId="SigmaPlotGraphicObject.9">
                    <p:embed/>
                  </p:oleObj>
                </mc:Choice>
                <mc:Fallback>
                  <p:oleObj name="SPW 10.0 Graph" r:id="rId5" imgW="4204080" imgH="4225320" progId="SigmaPlotGraphicObject.9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68300" y="1295400"/>
                          <a:ext cx="4203700" cy="4225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TextBox 8"/>
            <p:cNvSpPr txBox="1"/>
            <p:nvPr/>
          </p:nvSpPr>
          <p:spPr>
            <a:xfrm>
              <a:off x="1600200" y="2057400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*</a:t>
              </a:r>
              <a:endParaRPr lang="en-US" sz="2400" b="1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514600" y="2209800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*</a:t>
              </a:r>
              <a:endParaRPr lang="en-US" sz="2400" b="1" dirty="0"/>
            </a:p>
          </p:txBody>
        </p:sp>
      </p:grpSp>
      <p:sp>
        <p:nvSpPr>
          <p:cNvPr id="48" name="Oval 47"/>
          <p:cNvSpPr/>
          <p:nvPr/>
        </p:nvSpPr>
        <p:spPr>
          <a:xfrm>
            <a:off x="3306096" y="2362201"/>
            <a:ext cx="762000" cy="10233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48373" y="6167735"/>
            <a:ext cx="1229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Drought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0" y="0"/>
            <a:ext cx="9144000" cy="868361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Did ecosystem </a:t>
            </a:r>
            <a:r>
              <a:rPr lang="en-US" sz="3200" b="1" smtClean="0">
                <a:solidFill>
                  <a:schemeClr val="accent1">
                    <a:lumMod val="75000"/>
                  </a:schemeClr>
                </a:solidFill>
              </a:rPr>
              <a:t>recovery occur?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1098757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What led to complete recovery?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0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56" y="3556194"/>
            <a:ext cx="9144000" cy="3301807"/>
          </a:xfrm>
          <a:prstGeom prst="rect">
            <a:avLst/>
          </a:prstGeom>
        </p:spPr>
      </p:pic>
      <p:pic>
        <p:nvPicPr>
          <p:cNvPr id="23" name="Picture 22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56" y="-13666"/>
            <a:ext cx="9144000" cy="356985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48373" y="2698958"/>
            <a:ext cx="12862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Ambient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98193" y="137161"/>
            <a:ext cx="6715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Calibri"/>
              </a:rPr>
              <a:t>Did ANPP recover after drought?</a:t>
            </a:r>
            <a:endParaRPr lang="en-US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25688"/>
              </p:ext>
            </p:extLst>
          </p:nvPr>
        </p:nvGraphicFramePr>
        <p:xfrm>
          <a:off x="533400" y="769939"/>
          <a:ext cx="4194175" cy="6088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3" name="SPW 10.0 Graph" r:id="rId5" imgW="4194000" imgH="6087960" progId="SigmaPlotGraphicObject.9">
                  <p:embed/>
                </p:oleObj>
              </mc:Choice>
              <mc:Fallback>
                <p:oleObj name="SPW 10.0 Graph" r:id="rId5" imgW="4194000" imgH="608796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3400" y="769939"/>
                        <a:ext cx="4194175" cy="6088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48373" y="6167735"/>
            <a:ext cx="1229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Drought</a:t>
            </a:r>
            <a:endParaRPr lang="en-US" sz="2400" b="1" dirty="0">
              <a:solidFill>
                <a:schemeClr val="bg1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3751013" y="1828800"/>
            <a:ext cx="239497" cy="457201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990510" y="5486400"/>
            <a:ext cx="229972" cy="53340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640964" y="1289923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+46%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637758" y="4964668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-80%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0305776"/>
              </p:ext>
            </p:extLst>
          </p:nvPr>
        </p:nvGraphicFramePr>
        <p:xfrm>
          <a:off x="5257800" y="533400"/>
          <a:ext cx="3346460" cy="62761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4" name="SPW 10.0 Graph" r:id="rId7" imgW="4204080" imgH="7883640" progId="SigmaPlotGraphicObject.9">
                  <p:embed/>
                </p:oleObj>
              </mc:Choice>
              <mc:Fallback>
                <p:oleObj name="SPW 10.0 Graph" r:id="rId7" imgW="4204080" imgH="788364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257800" y="533400"/>
                        <a:ext cx="3346460" cy="62761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itle 1"/>
          <p:cNvSpPr txBox="1">
            <a:spLocks/>
          </p:cNvSpPr>
          <p:nvPr/>
        </p:nvSpPr>
        <p:spPr>
          <a:xfrm>
            <a:off x="0" y="0"/>
            <a:ext cx="9144000" cy="868361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Rapid demographic response drove recovery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7466616" y="1262201"/>
            <a:ext cx="762000" cy="15349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7512336" y="5045993"/>
            <a:ext cx="762000" cy="15349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5657486"/>
              </p:ext>
            </p:extLst>
          </p:nvPr>
        </p:nvGraphicFramePr>
        <p:xfrm>
          <a:off x="381000" y="1372587"/>
          <a:ext cx="4714875" cy="4367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5" name="SPW 10.0 Graph" r:id="rId9" imgW="4715280" imgH="4367880" progId="SigmaPlotGraphicObject.9">
                  <p:embed/>
                </p:oleObj>
              </mc:Choice>
              <mc:Fallback>
                <p:oleObj name="SPW 10.0 Graph" r:id="rId9" imgW="4715280" imgH="436788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81000" y="1372587"/>
                        <a:ext cx="4714875" cy="4367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Arrow Connector 4"/>
          <p:cNvCxnSpPr/>
          <p:nvPr/>
        </p:nvCxnSpPr>
        <p:spPr>
          <a:xfrm flipV="1">
            <a:off x="2057400" y="2286001"/>
            <a:ext cx="381000" cy="87462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447800" y="2514600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+38%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51013" y="4408261"/>
            <a:ext cx="7104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-73%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3489761" y="4608316"/>
            <a:ext cx="381000" cy="35635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53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53" grpId="0" animBg="1"/>
      <p:bldP spid="54" grpId="0" animBg="1"/>
      <p:bldP spid="6" grpId="0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56" y="3556194"/>
            <a:ext cx="9144000" cy="3301807"/>
          </a:xfrm>
          <a:prstGeom prst="rect">
            <a:avLst/>
          </a:prstGeom>
        </p:spPr>
      </p:pic>
      <p:pic>
        <p:nvPicPr>
          <p:cNvPr id="23" name="Picture 22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56" y="-13666"/>
            <a:ext cx="9144000" cy="3569859"/>
          </a:xfrm>
          <a:prstGeom prst="rect">
            <a:avLst/>
          </a:prstGeom>
        </p:spPr>
      </p:pic>
      <p:pic>
        <p:nvPicPr>
          <p:cNvPr id="19" name="Picture 18" descr="Rank Abundances w inset.BMP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853"/>
          <a:stretch/>
        </p:blipFill>
        <p:spPr>
          <a:xfrm>
            <a:off x="533400" y="2168207"/>
            <a:ext cx="8005027" cy="369919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48373" y="3647965"/>
            <a:ext cx="12862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Ambient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98193" y="137161"/>
            <a:ext cx="6715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Calibri"/>
              </a:rPr>
              <a:t>Did ANPP recover after drought?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8373" y="6167735"/>
            <a:ext cx="1229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Drought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0" y="0"/>
            <a:ext cx="9144000" cy="868361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Evidence for species re-ordering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6639" y="1027093"/>
            <a:ext cx="8138547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After 2 years of drought,  large shift in abundance of the </a:t>
            </a:r>
            <a:r>
              <a:rPr lang="en-US" sz="2800" dirty="0" smtClean="0"/>
              <a:t>co-dominants.</a:t>
            </a:r>
            <a:endParaRPr lang="en-US" sz="2800" dirty="0" smtClean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434623" y="4109630"/>
            <a:ext cx="3304730" cy="746114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377940" y="2625407"/>
            <a:ext cx="3194060" cy="7620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591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4765"/>
            <a:ext cx="91821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74026" y="1447800"/>
            <a:ext cx="6457935" cy="4495800"/>
            <a:chOff x="274026" y="838200"/>
            <a:chExt cx="6457935" cy="4495800"/>
          </a:xfrm>
        </p:grpSpPr>
        <p:sp>
          <p:nvSpPr>
            <p:cNvPr id="43" name="Rectangle 42"/>
            <p:cNvSpPr/>
            <p:nvPr/>
          </p:nvSpPr>
          <p:spPr>
            <a:xfrm>
              <a:off x="304802" y="838200"/>
              <a:ext cx="6427159" cy="44958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/>
            <p:cNvCxnSpPr>
              <a:stCxn id="84" idx="0"/>
            </p:cNvCxnSpPr>
            <p:nvPr/>
          </p:nvCxnSpPr>
          <p:spPr>
            <a:xfrm>
              <a:off x="856671" y="4551341"/>
              <a:ext cx="628703" cy="5288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 Box 9"/>
            <p:cNvSpPr txBox="1">
              <a:spLocks noChangeArrowheads="1"/>
            </p:cNvSpPr>
            <p:nvPr/>
          </p:nvSpPr>
          <p:spPr bwMode="auto">
            <a:xfrm rot="16200000">
              <a:off x="-822429" y="2689366"/>
              <a:ext cx="253146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600" dirty="0"/>
                <a:t>Ecosystem response (+/-)</a:t>
              </a:r>
            </a:p>
          </p:txBody>
        </p:sp>
        <p:sp>
          <p:nvSpPr>
            <p:cNvPr id="46" name="Text Box 15"/>
            <p:cNvSpPr txBox="1">
              <a:spLocks noChangeArrowheads="1"/>
            </p:cNvSpPr>
            <p:nvPr/>
          </p:nvSpPr>
          <p:spPr bwMode="auto">
            <a:xfrm>
              <a:off x="1181735" y="1506377"/>
              <a:ext cx="148526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b="1" dirty="0"/>
                <a:t>Species loss/ </a:t>
              </a:r>
            </a:p>
            <a:p>
              <a:pPr algn="ctr" eaLnBrk="1" hangingPunct="1"/>
              <a:r>
                <a:rPr lang="en-US" sz="1400" b="1" dirty="0"/>
                <a:t>invasion</a:t>
              </a:r>
            </a:p>
          </p:txBody>
        </p:sp>
        <p:sp>
          <p:nvSpPr>
            <p:cNvPr id="47" name="Text Box 16"/>
            <p:cNvSpPr txBox="1">
              <a:spLocks noChangeArrowheads="1"/>
            </p:cNvSpPr>
            <p:nvPr/>
          </p:nvSpPr>
          <p:spPr bwMode="auto">
            <a:xfrm>
              <a:off x="914401" y="2370806"/>
              <a:ext cx="146259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b="1" dirty="0"/>
                <a:t>Species </a:t>
              </a:r>
            </a:p>
            <a:p>
              <a:pPr algn="ctr" eaLnBrk="1" hangingPunct="1"/>
              <a:r>
                <a:rPr lang="en-US" sz="1400" b="1" dirty="0"/>
                <a:t>re-ordering</a:t>
              </a:r>
            </a:p>
          </p:txBody>
        </p:sp>
        <p:sp>
          <p:nvSpPr>
            <p:cNvPr id="48" name="Text Box 19"/>
            <p:cNvSpPr txBox="1">
              <a:spLocks noChangeArrowheads="1"/>
            </p:cNvSpPr>
            <p:nvPr/>
          </p:nvSpPr>
          <p:spPr bwMode="auto">
            <a:xfrm>
              <a:off x="458611" y="3733800"/>
              <a:ext cx="154968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b="1" dirty="0"/>
                <a:t>Individual/</a:t>
              </a:r>
            </a:p>
            <a:p>
              <a:pPr algn="ctr" eaLnBrk="1" hangingPunct="1"/>
              <a:r>
                <a:rPr lang="en-US" sz="1400" b="1" dirty="0"/>
                <a:t>population </a:t>
              </a:r>
            </a:p>
          </p:txBody>
        </p:sp>
        <p:cxnSp>
          <p:nvCxnSpPr>
            <p:cNvPr id="49" name="Straight Connector 48"/>
            <p:cNvCxnSpPr/>
            <p:nvPr/>
          </p:nvCxnSpPr>
          <p:spPr bwMode="auto">
            <a:xfrm rot="5400000">
              <a:off x="-1117552" y="2852532"/>
              <a:ext cx="3592938" cy="2147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 bwMode="auto">
            <a:xfrm>
              <a:off x="653864" y="4647841"/>
              <a:ext cx="5871868" cy="11897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>
              <a:off x="2877586" y="4885784"/>
              <a:ext cx="1374318" cy="132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 Box 10"/>
            <p:cNvSpPr txBox="1">
              <a:spLocks noChangeArrowheads="1"/>
            </p:cNvSpPr>
            <p:nvPr/>
          </p:nvSpPr>
          <p:spPr bwMode="auto">
            <a:xfrm>
              <a:off x="3245832" y="4701964"/>
              <a:ext cx="689035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dirty="0"/>
                <a:t>Time</a:t>
              </a: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842149" y="4659737"/>
              <a:ext cx="1301958" cy="575749"/>
              <a:chOff x="842149" y="5193137"/>
              <a:chExt cx="1301958" cy="575749"/>
            </a:xfrm>
          </p:grpSpPr>
          <p:cxnSp>
            <p:nvCxnSpPr>
              <p:cNvPr id="55" name="Straight Arrow Connector 54"/>
              <p:cNvCxnSpPr/>
              <p:nvPr/>
            </p:nvCxnSpPr>
            <p:spPr>
              <a:xfrm rot="5400000" flipH="1" flipV="1">
                <a:off x="1327342" y="5351169"/>
                <a:ext cx="317257" cy="1193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0"/>
              <p:cNvSpPr txBox="1">
                <a:spLocks noChangeArrowheads="1"/>
              </p:cNvSpPr>
              <p:nvPr/>
            </p:nvSpPr>
            <p:spPr bwMode="auto">
              <a:xfrm>
                <a:off x="842149" y="5491887"/>
                <a:ext cx="1301958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US" sz="1200">
                    <a:solidFill>
                      <a:srgbClr val="FF0000"/>
                    </a:solidFill>
                  </a:rPr>
                  <a:t>Climate extreme</a:t>
                </a: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684881" y="3137905"/>
              <a:ext cx="5792119" cy="519695"/>
              <a:chOff x="684881" y="3671305"/>
              <a:chExt cx="5792119" cy="519695"/>
            </a:xfrm>
          </p:grpSpPr>
          <p:cxnSp>
            <p:nvCxnSpPr>
              <p:cNvPr id="58" name="Straight Connector 57"/>
              <p:cNvCxnSpPr/>
              <p:nvPr/>
            </p:nvCxnSpPr>
            <p:spPr>
              <a:xfrm>
                <a:off x="684881" y="3671305"/>
                <a:ext cx="5726324" cy="0"/>
              </a:xfrm>
              <a:prstGeom prst="line">
                <a:avLst/>
              </a:prstGeom>
              <a:ln w="44450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TextBox 52"/>
              <p:cNvSpPr txBox="1">
                <a:spLocks noChangeArrowheads="1"/>
              </p:cNvSpPr>
              <p:nvPr/>
            </p:nvSpPr>
            <p:spPr bwMode="auto">
              <a:xfrm>
                <a:off x="5046800" y="3729335"/>
                <a:ext cx="1430200" cy="46166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US" sz="1200" dirty="0">
                    <a:solidFill>
                      <a:srgbClr val="FF0000"/>
                    </a:solidFill>
                  </a:rPr>
                  <a:t>Extreme response</a:t>
                </a:r>
              </a:p>
              <a:p>
                <a:pPr algn="ctr" eaLnBrk="1" hangingPunct="1"/>
                <a:r>
                  <a:rPr lang="en-US" sz="1200" dirty="0">
                    <a:solidFill>
                      <a:srgbClr val="FF0000"/>
                    </a:solidFill>
                  </a:rPr>
                  <a:t>threshold</a:t>
                </a:r>
              </a:p>
            </p:txBody>
          </p:sp>
        </p:grpSp>
        <p:grpSp>
          <p:nvGrpSpPr>
            <p:cNvPr id="60" name="Group 59"/>
            <p:cNvGrpSpPr/>
            <p:nvPr/>
          </p:nvGrpSpPr>
          <p:grpSpPr>
            <a:xfrm>
              <a:off x="1675058" y="2963734"/>
              <a:ext cx="4736147" cy="1587607"/>
              <a:chOff x="1675058" y="3497134"/>
              <a:chExt cx="4736147" cy="1587607"/>
            </a:xfrm>
          </p:grpSpPr>
          <p:sp>
            <p:nvSpPr>
              <p:cNvPr id="61" name="Freeform 60"/>
              <p:cNvSpPr/>
              <p:nvPr/>
            </p:nvSpPr>
            <p:spPr>
              <a:xfrm>
                <a:off x="1675058" y="3544272"/>
                <a:ext cx="416417" cy="1159762"/>
              </a:xfrm>
              <a:custGeom>
                <a:avLst/>
                <a:gdLst>
                  <a:gd name="connsiteX0" fmla="*/ 0 w 598714"/>
                  <a:gd name="connsiteY0" fmla="*/ 1513114 h 1513114"/>
                  <a:gd name="connsiteX1" fmla="*/ 598714 w 598714"/>
                  <a:gd name="connsiteY1" fmla="*/ 0 h 1513114"/>
                  <a:gd name="connsiteX0" fmla="*/ 0 w 554334"/>
                  <a:gd name="connsiteY0" fmla="*/ 1392989 h 1392989"/>
                  <a:gd name="connsiteX1" fmla="*/ 554334 w 554334"/>
                  <a:gd name="connsiteY1" fmla="*/ 0 h 1392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54334" h="1392989">
                    <a:moveTo>
                      <a:pt x="0" y="1392989"/>
                    </a:moveTo>
                    <a:cubicBezTo>
                      <a:pt x="199571" y="888618"/>
                      <a:pt x="354763" y="504371"/>
                      <a:pt x="554334" y="0"/>
                    </a:cubicBezTo>
                  </a:path>
                </a:pathLst>
              </a:custGeom>
              <a:ln w="444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62" name="Freeform 61"/>
              <p:cNvSpPr/>
              <p:nvPr/>
            </p:nvSpPr>
            <p:spPr>
              <a:xfrm>
                <a:off x="2067550" y="3497134"/>
                <a:ext cx="4343655" cy="1587607"/>
              </a:xfrm>
              <a:custGeom>
                <a:avLst/>
                <a:gdLst>
                  <a:gd name="connsiteX0" fmla="*/ 0 w 3962400"/>
                  <a:gd name="connsiteY0" fmla="*/ 132443 h 1906815"/>
                  <a:gd name="connsiteX1" fmla="*/ 97971 w 3962400"/>
                  <a:gd name="connsiteY1" fmla="*/ 34472 h 1906815"/>
                  <a:gd name="connsiteX2" fmla="*/ 283028 w 3962400"/>
                  <a:gd name="connsiteY2" fmla="*/ 12700 h 1906815"/>
                  <a:gd name="connsiteX3" fmla="*/ 544285 w 3962400"/>
                  <a:gd name="connsiteY3" fmla="*/ 110672 h 1906815"/>
                  <a:gd name="connsiteX4" fmla="*/ 957943 w 3962400"/>
                  <a:gd name="connsiteY4" fmla="*/ 524329 h 1906815"/>
                  <a:gd name="connsiteX5" fmla="*/ 1458685 w 3962400"/>
                  <a:gd name="connsiteY5" fmla="*/ 1199243 h 1906815"/>
                  <a:gd name="connsiteX6" fmla="*/ 1850571 w 3962400"/>
                  <a:gd name="connsiteY6" fmla="*/ 1678214 h 1906815"/>
                  <a:gd name="connsiteX7" fmla="*/ 2024743 w 3962400"/>
                  <a:gd name="connsiteY7" fmla="*/ 1841500 h 1906815"/>
                  <a:gd name="connsiteX8" fmla="*/ 2209800 w 3962400"/>
                  <a:gd name="connsiteY8" fmla="*/ 1895929 h 1906815"/>
                  <a:gd name="connsiteX9" fmla="*/ 2536371 w 3962400"/>
                  <a:gd name="connsiteY9" fmla="*/ 1906814 h 1906815"/>
                  <a:gd name="connsiteX10" fmla="*/ 3962400 w 3962400"/>
                  <a:gd name="connsiteY10" fmla="*/ 1895929 h 1906815"/>
                  <a:gd name="connsiteX0" fmla="*/ 0 w 4781897"/>
                  <a:gd name="connsiteY0" fmla="*/ 132443 h 1906815"/>
                  <a:gd name="connsiteX1" fmla="*/ 97971 w 4781897"/>
                  <a:gd name="connsiteY1" fmla="*/ 34472 h 1906815"/>
                  <a:gd name="connsiteX2" fmla="*/ 283028 w 4781897"/>
                  <a:gd name="connsiteY2" fmla="*/ 12700 h 1906815"/>
                  <a:gd name="connsiteX3" fmla="*/ 544285 w 4781897"/>
                  <a:gd name="connsiteY3" fmla="*/ 110672 h 1906815"/>
                  <a:gd name="connsiteX4" fmla="*/ 957943 w 4781897"/>
                  <a:gd name="connsiteY4" fmla="*/ 524329 h 1906815"/>
                  <a:gd name="connsiteX5" fmla="*/ 1458685 w 4781897"/>
                  <a:gd name="connsiteY5" fmla="*/ 1199243 h 1906815"/>
                  <a:gd name="connsiteX6" fmla="*/ 1850571 w 4781897"/>
                  <a:gd name="connsiteY6" fmla="*/ 1678214 h 1906815"/>
                  <a:gd name="connsiteX7" fmla="*/ 2024743 w 4781897"/>
                  <a:gd name="connsiteY7" fmla="*/ 1841500 h 1906815"/>
                  <a:gd name="connsiteX8" fmla="*/ 2209800 w 4781897"/>
                  <a:gd name="connsiteY8" fmla="*/ 1895929 h 1906815"/>
                  <a:gd name="connsiteX9" fmla="*/ 2536371 w 4781897"/>
                  <a:gd name="connsiteY9" fmla="*/ 1906814 h 1906815"/>
                  <a:gd name="connsiteX10" fmla="*/ 4781897 w 4781897"/>
                  <a:gd name="connsiteY10" fmla="*/ 1885043 h 1906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81897" h="1906815">
                    <a:moveTo>
                      <a:pt x="0" y="132443"/>
                    </a:moveTo>
                    <a:cubicBezTo>
                      <a:pt x="25400" y="93436"/>
                      <a:pt x="50800" y="54429"/>
                      <a:pt x="97971" y="34472"/>
                    </a:cubicBezTo>
                    <a:cubicBezTo>
                      <a:pt x="145142" y="14515"/>
                      <a:pt x="208642" y="0"/>
                      <a:pt x="283028" y="12700"/>
                    </a:cubicBezTo>
                    <a:cubicBezTo>
                      <a:pt x="357414" y="25400"/>
                      <a:pt x="431799" y="25401"/>
                      <a:pt x="544285" y="110672"/>
                    </a:cubicBezTo>
                    <a:cubicBezTo>
                      <a:pt x="656771" y="195943"/>
                      <a:pt x="805543" y="342901"/>
                      <a:pt x="957943" y="524329"/>
                    </a:cubicBezTo>
                    <a:cubicBezTo>
                      <a:pt x="1110343" y="705757"/>
                      <a:pt x="1309914" y="1006929"/>
                      <a:pt x="1458685" y="1199243"/>
                    </a:cubicBezTo>
                    <a:cubicBezTo>
                      <a:pt x="1607456" y="1391557"/>
                      <a:pt x="1756228" y="1571171"/>
                      <a:pt x="1850571" y="1678214"/>
                    </a:cubicBezTo>
                    <a:cubicBezTo>
                      <a:pt x="1944914" y="1785257"/>
                      <a:pt x="1964871" y="1805214"/>
                      <a:pt x="2024743" y="1841500"/>
                    </a:cubicBezTo>
                    <a:cubicBezTo>
                      <a:pt x="2084615" y="1877786"/>
                      <a:pt x="2124529" y="1885043"/>
                      <a:pt x="2209800" y="1895929"/>
                    </a:cubicBezTo>
                    <a:cubicBezTo>
                      <a:pt x="2295071" y="1906815"/>
                      <a:pt x="2536371" y="1906814"/>
                      <a:pt x="2536371" y="1906814"/>
                    </a:cubicBezTo>
                    <a:lnTo>
                      <a:pt x="4781897" y="1885043"/>
                    </a:lnTo>
                  </a:path>
                </a:pathLst>
              </a:custGeom>
              <a:ln w="4445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2001936" y="2058229"/>
              <a:ext cx="1660634" cy="2300114"/>
              <a:chOff x="2001936" y="2591629"/>
              <a:chExt cx="1660634" cy="2300114"/>
            </a:xfrm>
          </p:grpSpPr>
          <p:sp>
            <p:nvSpPr>
              <p:cNvPr id="69" name="TextBox 106"/>
              <p:cNvSpPr txBox="1">
                <a:spLocks noChangeArrowheads="1"/>
              </p:cNvSpPr>
              <p:nvPr/>
            </p:nvSpPr>
            <p:spPr bwMode="auto">
              <a:xfrm>
                <a:off x="2345515" y="4368269"/>
                <a:ext cx="832279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200" dirty="0"/>
                  <a:t>Recovery</a:t>
                </a:r>
              </a:p>
            </p:txBody>
          </p:sp>
          <p:cxnSp>
            <p:nvCxnSpPr>
              <p:cNvPr id="70" name="Straight Arrow Connector 69"/>
              <p:cNvCxnSpPr/>
              <p:nvPr/>
            </p:nvCxnSpPr>
            <p:spPr>
              <a:xfrm rot="10800000" flipV="1">
                <a:off x="2001936" y="4574486"/>
                <a:ext cx="515369" cy="317257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Arrow Connector 70"/>
              <p:cNvCxnSpPr>
                <a:stCxn id="69" idx="0"/>
              </p:cNvCxnSpPr>
              <p:nvPr/>
            </p:nvCxnSpPr>
            <p:spPr>
              <a:xfrm flipH="1" flipV="1">
                <a:off x="2746359" y="3860659"/>
                <a:ext cx="15296" cy="50761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/>
              <p:cNvCxnSpPr/>
              <p:nvPr/>
            </p:nvCxnSpPr>
            <p:spPr>
              <a:xfrm rot="5400000" flipH="1" flipV="1">
                <a:off x="2344776" y="3050474"/>
                <a:ext cx="1776640" cy="85894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" name="Group 73"/>
            <p:cNvGrpSpPr/>
            <p:nvPr/>
          </p:nvGrpSpPr>
          <p:grpSpPr>
            <a:xfrm>
              <a:off x="2079063" y="1357669"/>
              <a:ext cx="4389405" cy="3174793"/>
              <a:chOff x="2079063" y="1891069"/>
              <a:chExt cx="4389405" cy="3174793"/>
            </a:xfrm>
          </p:grpSpPr>
          <p:cxnSp>
            <p:nvCxnSpPr>
              <p:cNvPr id="76" name="Straight Connector 75"/>
              <p:cNvCxnSpPr/>
              <p:nvPr/>
            </p:nvCxnSpPr>
            <p:spPr>
              <a:xfrm rot="5400000" flipH="1" flipV="1">
                <a:off x="1620033" y="2639211"/>
                <a:ext cx="1401219" cy="483159"/>
              </a:xfrm>
              <a:prstGeom prst="line">
                <a:avLst/>
              </a:prstGeom>
              <a:ln w="44450">
                <a:solidFill>
                  <a:schemeClr val="accent1">
                    <a:lumMod val="5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Freeform 76"/>
              <p:cNvSpPr/>
              <p:nvPr/>
            </p:nvSpPr>
            <p:spPr>
              <a:xfrm>
                <a:off x="2561521" y="1891069"/>
                <a:ext cx="3906947" cy="3174793"/>
              </a:xfrm>
              <a:custGeom>
                <a:avLst/>
                <a:gdLst>
                  <a:gd name="connsiteX0" fmla="*/ 0 w 5040086"/>
                  <a:gd name="connsiteY0" fmla="*/ 221342 h 3842656"/>
                  <a:gd name="connsiteX1" fmla="*/ 76200 w 5040086"/>
                  <a:gd name="connsiteY1" fmla="*/ 101599 h 3842656"/>
                  <a:gd name="connsiteX2" fmla="*/ 195943 w 5040086"/>
                  <a:gd name="connsiteY2" fmla="*/ 47171 h 3842656"/>
                  <a:gd name="connsiteX3" fmla="*/ 424543 w 5040086"/>
                  <a:gd name="connsiteY3" fmla="*/ 3628 h 3842656"/>
                  <a:gd name="connsiteX4" fmla="*/ 772886 w 5040086"/>
                  <a:gd name="connsiteY4" fmla="*/ 68942 h 3842656"/>
                  <a:gd name="connsiteX5" fmla="*/ 1066800 w 5040086"/>
                  <a:gd name="connsiteY5" fmla="*/ 275771 h 3842656"/>
                  <a:gd name="connsiteX6" fmla="*/ 1502229 w 5040086"/>
                  <a:gd name="connsiteY6" fmla="*/ 722085 h 3842656"/>
                  <a:gd name="connsiteX7" fmla="*/ 2884714 w 5040086"/>
                  <a:gd name="connsiteY7" fmla="*/ 2158999 h 3842656"/>
                  <a:gd name="connsiteX8" fmla="*/ 3657600 w 5040086"/>
                  <a:gd name="connsiteY8" fmla="*/ 2877457 h 3842656"/>
                  <a:gd name="connsiteX9" fmla="*/ 4528457 w 5040086"/>
                  <a:gd name="connsiteY9" fmla="*/ 3693885 h 3842656"/>
                  <a:gd name="connsiteX10" fmla="*/ 4648200 w 5040086"/>
                  <a:gd name="connsiteY10" fmla="*/ 3770085 h 3842656"/>
                  <a:gd name="connsiteX11" fmla="*/ 4767943 w 5040086"/>
                  <a:gd name="connsiteY11" fmla="*/ 3802742 h 3842656"/>
                  <a:gd name="connsiteX12" fmla="*/ 5040086 w 5040086"/>
                  <a:gd name="connsiteY12" fmla="*/ 3813628 h 3842656"/>
                  <a:gd name="connsiteX0" fmla="*/ 0 w 5148943"/>
                  <a:gd name="connsiteY0" fmla="*/ 221342 h 3842656"/>
                  <a:gd name="connsiteX1" fmla="*/ 76200 w 5148943"/>
                  <a:gd name="connsiteY1" fmla="*/ 101599 h 3842656"/>
                  <a:gd name="connsiteX2" fmla="*/ 195943 w 5148943"/>
                  <a:gd name="connsiteY2" fmla="*/ 47171 h 3842656"/>
                  <a:gd name="connsiteX3" fmla="*/ 424543 w 5148943"/>
                  <a:gd name="connsiteY3" fmla="*/ 3628 h 3842656"/>
                  <a:gd name="connsiteX4" fmla="*/ 772886 w 5148943"/>
                  <a:gd name="connsiteY4" fmla="*/ 68942 h 3842656"/>
                  <a:gd name="connsiteX5" fmla="*/ 1066800 w 5148943"/>
                  <a:gd name="connsiteY5" fmla="*/ 275771 h 3842656"/>
                  <a:gd name="connsiteX6" fmla="*/ 1502229 w 5148943"/>
                  <a:gd name="connsiteY6" fmla="*/ 722085 h 3842656"/>
                  <a:gd name="connsiteX7" fmla="*/ 2884714 w 5148943"/>
                  <a:gd name="connsiteY7" fmla="*/ 2158999 h 3842656"/>
                  <a:gd name="connsiteX8" fmla="*/ 3657600 w 5148943"/>
                  <a:gd name="connsiteY8" fmla="*/ 2877457 h 3842656"/>
                  <a:gd name="connsiteX9" fmla="*/ 4528457 w 5148943"/>
                  <a:gd name="connsiteY9" fmla="*/ 3693885 h 3842656"/>
                  <a:gd name="connsiteX10" fmla="*/ 4648200 w 5148943"/>
                  <a:gd name="connsiteY10" fmla="*/ 3770085 h 3842656"/>
                  <a:gd name="connsiteX11" fmla="*/ 4767943 w 5148943"/>
                  <a:gd name="connsiteY11" fmla="*/ 3802742 h 3842656"/>
                  <a:gd name="connsiteX12" fmla="*/ 5148943 w 5148943"/>
                  <a:gd name="connsiteY12" fmla="*/ 3813628 h 3842656"/>
                  <a:gd name="connsiteX0" fmla="*/ 0 w 5199649"/>
                  <a:gd name="connsiteY0" fmla="*/ 326701 h 3810293"/>
                  <a:gd name="connsiteX1" fmla="*/ 126906 w 5199649"/>
                  <a:gd name="connsiteY1" fmla="*/ 98264 h 3810293"/>
                  <a:gd name="connsiteX2" fmla="*/ 246649 w 5199649"/>
                  <a:gd name="connsiteY2" fmla="*/ 43836 h 3810293"/>
                  <a:gd name="connsiteX3" fmla="*/ 475249 w 5199649"/>
                  <a:gd name="connsiteY3" fmla="*/ 293 h 3810293"/>
                  <a:gd name="connsiteX4" fmla="*/ 823592 w 5199649"/>
                  <a:gd name="connsiteY4" fmla="*/ 65607 h 3810293"/>
                  <a:gd name="connsiteX5" fmla="*/ 1117506 w 5199649"/>
                  <a:gd name="connsiteY5" fmla="*/ 272436 h 3810293"/>
                  <a:gd name="connsiteX6" fmla="*/ 1552935 w 5199649"/>
                  <a:gd name="connsiteY6" fmla="*/ 718750 h 3810293"/>
                  <a:gd name="connsiteX7" fmla="*/ 2935420 w 5199649"/>
                  <a:gd name="connsiteY7" fmla="*/ 2155664 h 3810293"/>
                  <a:gd name="connsiteX8" fmla="*/ 3708306 w 5199649"/>
                  <a:gd name="connsiteY8" fmla="*/ 2874122 h 3810293"/>
                  <a:gd name="connsiteX9" fmla="*/ 4579163 w 5199649"/>
                  <a:gd name="connsiteY9" fmla="*/ 3690550 h 3810293"/>
                  <a:gd name="connsiteX10" fmla="*/ 4698906 w 5199649"/>
                  <a:gd name="connsiteY10" fmla="*/ 3766750 h 3810293"/>
                  <a:gd name="connsiteX11" fmla="*/ 4818649 w 5199649"/>
                  <a:gd name="connsiteY11" fmla="*/ 3799407 h 3810293"/>
                  <a:gd name="connsiteX12" fmla="*/ 5199649 w 5199649"/>
                  <a:gd name="connsiteY12" fmla="*/ 3810293 h 3810293"/>
                  <a:gd name="connsiteX0" fmla="*/ 0 w 5199649"/>
                  <a:gd name="connsiteY0" fmla="*/ 329974 h 3813566"/>
                  <a:gd name="connsiteX1" fmla="*/ 126906 w 5199649"/>
                  <a:gd name="connsiteY1" fmla="*/ 101537 h 3813566"/>
                  <a:gd name="connsiteX2" fmla="*/ 291017 w 5199649"/>
                  <a:gd name="connsiteY2" fmla="*/ 18505 h 3813566"/>
                  <a:gd name="connsiteX3" fmla="*/ 475249 w 5199649"/>
                  <a:gd name="connsiteY3" fmla="*/ 3566 h 3813566"/>
                  <a:gd name="connsiteX4" fmla="*/ 823592 w 5199649"/>
                  <a:gd name="connsiteY4" fmla="*/ 68880 h 3813566"/>
                  <a:gd name="connsiteX5" fmla="*/ 1117506 w 5199649"/>
                  <a:gd name="connsiteY5" fmla="*/ 275709 h 3813566"/>
                  <a:gd name="connsiteX6" fmla="*/ 1552935 w 5199649"/>
                  <a:gd name="connsiteY6" fmla="*/ 722023 h 3813566"/>
                  <a:gd name="connsiteX7" fmla="*/ 2935420 w 5199649"/>
                  <a:gd name="connsiteY7" fmla="*/ 2158937 h 3813566"/>
                  <a:gd name="connsiteX8" fmla="*/ 3708306 w 5199649"/>
                  <a:gd name="connsiteY8" fmla="*/ 2877395 h 3813566"/>
                  <a:gd name="connsiteX9" fmla="*/ 4579163 w 5199649"/>
                  <a:gd name="connsiteY9" fmla="*/ 3693823 h 3813566"/>
                  <a:gd name="connsiteX10" fmla="*/ 4698906 w 5199649"/>
                  <a:gd name="connsiteY10" fmla="*/ 3770023 h 3813566"/>
                  <a:gd name="connsiteX11" fmla="*/ 4818649 w 5199649"/>
                  <a:gd name="connsiteY11" fmla="*/ 3802680 h 3813566"/>
                  <a:gd name="connsiteX12" fmla="*/ 5199649 w 5199649"/>
                  <a:gd name="connsiteY12" fmla="*/ 3813566 h 3813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99649" h="3813566">
                    <a:moveTo>
                      <a:pt x="0" y="329974"/>
                    </a:moveTo>
                    <a:cubicBezTo>
                      <a:pt x="21771" y="284616"/>
                      <a:pt x="78403" y="153448"/>
                      <a:pt x="126906" y="101537"/>
                    </a:cubicBezTo>
                    <a:cubicBezTo>
                      <a:pt x="175409" y="49626"/>
                      <a:pt x="232960" y="34833"/>
                      <a:pt x="291017" y="18505"/>
                    </a:cubicBezTo>
                    <a:cubicBezTo>
                      <a:pt x="349074" y="2177"/>
                      <a:pt x="386486" y="-4830"/>
                      <a:pt x="475249" y="3566"/>
                    </a:cubicBezTo>
                    <a:cubicBezTo>
                      <a:pt x="564012" y="11962"/>
                      <a:pt x="716549" y="23523"/>
                      <a:pt x="823592" y="68880"/>
                    </a:cubicBezTo>
                    <a:cubicBezTo>
                      <a:pt x="930635" y="114237"/>
                      <a:pt x="995949" y="166852"/>
                      <a:pt x="1117506" y="275709"/>
                    </a:cubicBezTo>
                    <a:cubicBezTo>
                      <a:pt x="1239063" y="384566"/>
                      <a:pt x="1552935" y="722023"/>
                      <a:pt x="1552935" y="722023"/>
                    </a:cubicBezTo>
                    <a:cubicBezTo>
                      <a:pt x="1855921" y="1035894"/>
                      <a:pt x="2576192" y="1799708"/>
                      <a:pt x="2935420" y="2158937"/>
                    </a:cubicBezTo>
                    <a:cubicBezTo>
                      <a:pt x="3294648" y="2518166"/>
                      <a:pt x="3708306" y="2877395"/>
                      <a:pt x="3708306" y="2877395"/>
                    </a:cubicBezTo>
                    <a:lnTo>
                      <a:pt x="4579163" y="3693823"/>
                    </a:lnTo>
                    <a:cubicBezTo>
                      <a:pt x="4744263" y="3842594"/>
                      <a:pt x="4658992" y="3751880"/>
                      <a:pt x="4698906" y="3770023"/>
                    </a:cubicBezTo>
                    <a:cubicBezTo>
                      <a:pt x="4738820" y="3788166"/>
                      <a:pt x="4735192" y="3795423"/>
                      <a:pt x="4818649" y="3802680"/>
                    </a:cubicBezTo>
                    <a:cubicBezTo>
                      <a:pt x="4902106" y="3809937"/>
                      <a:pt x="5096234" y="3811751"/>
                      <a:pt x="5199649" y="3813566"/>
                    </a:cubicBezTo>
                  </a:path>
                </a:pathLst>
              </a:custGeom>
              <a:ln w="41275">
                <a:solidFill>
                  <a:schemeClr val="accent1">
                    <a:lumMod val="50000"/>
                  </a:schemeClr>
                </a:solidFill>
                <a:prstDash val="sysDash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</p:grpSp>
        <p:grpSp>
          <p:nvGrpSpPr>
            <p:cNvPr id="79" name="Group 78"/>
            <p:cNvGrpSpPr/>
            <p:nvPr/>
          </p:nvGrpSpPr>
          <p:grpSpPr>
            <a:xfrm>
              <a:off x="2181020" y="1320606"/>
              <a:ext cx="4319795" cy="1445308"/>
              <a:chOff x="2181020" y="1854006"/>
              <a:chExt cx="4319795" cy="1445308"/>
            </a:xfrm>
          </p:grpSpPr>
          <p:sp>
            <p:nvSpPr>
              <p:cNvPr id="81" name="Freeform 80"/>
              <p:cNvSpPr/>
              <p:nvPr/>
            </p:nvSpPr>
            <p:spPr>
              <a:xfrm>
                <a:off x="2181020" y="3108960"/>
                <a:ext cx="4319795" cy="190354"/>
              </a:xfrm>
              <a:custGeom>
                <a:avLst/>
                <a:gdLst>
                  <a:gd name="connsiteX0" fmla="*/ 0 w 3799114"/>
                  <a:gd name="connsiteY0" fmla="*/ 239486 h 239486"/>
                  <a:gd name="connsiteX1" fmla="*/ 87086 w 3799114"/>
                  <a:gd name="connsiteY1" fmla="*/ 119743 h 239486"/>
                  <a:gd name="connsiteX2" fmla="*/ 402771 w 3799114"/>
                  <a:gd name="connsiteY2" fmla="*/ 54429 h 239486"/>
                  <a:gd name="connsiteX3" fmla="*/ 1774371 w 3799114"/>
                  <a:gd name="connsiteY3" fmla="*/ 10886 h 239486"/>
                  <a:gd name="connsiteX4" fmla="*/ 3799114 w 3799114"/>
                  <a:gd name="connsiteY4" fmla="*/ 0 h 239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99114" h="239486">
                    <a:moveTo>
                      <a:pt x="0" y="239486"/>
                    </a:moveTo>
                    <a:cubicBezTo>
                      <a:pt x="9979" y="195036"/>
                      <a:pt x="19958" y="150586"/>
                      <a:pt x="87086" y="119743"/>
                    </a:cubicBezTo>
                    <a:cubicBezTo>
                      <a:pt x="154214" y="88900"/>
                      <a:pt x="121557" y="72572"/>
                      <a:pt x="402771" y="54429"/>
                    </a:cubicBezTo>
                    <a:cubicBezTo>
                      <a:pt x="683985" y="36286"/>
                      <a:pt x="1208314" y="19957"/>
                      <a:pt x="1774371" y="10886"/>
                    </a:cubicBezTo>
                    <a:cubicBezTo>
                      <a:pt x="2340428" y="1815"/>
                      <a:pt x="3069771" y="907"/>
                      <a:pt x="3799114" y="0"/>
                    </a:cubicBezTo>
                  </a:path>
                </a:pathLst>
              </a:custGeom>
              <a:ln w="44450">
                <a:solidFill>
                  <a:schemeClr val="accent1">
                    <a:lumMod val="75000"/>
                  </a:schemeClr>
                </a:solidFill>
                <a:prstDash val="sysDash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82" name="Freeform 81"/>
              <p:cNvSpPr/>
              <p:nvPr/>
            </p:nvSpPr>
            <p:spPr>
              <a:xfrm>
                <a:off x="2877586" y="1854006"/>
                <a:ext cx="3476356" cy="38336"/>
              </a:xfrm>
              <a:custGeom>
                <a:avLst/>
                <a:gdLst>
                  <a:gd name="connsiteX0" fmla="*/ 0 w 4517571"/>
                  <a:gd name="connsiteY0" fmla="*/ 32657 h 32657"/>
                  <a:gd name="connsiteX1" fmla="*/ 805543 w 4517571"/>
                  <a:gd name="connsiteY1" fmla="*/ 21771 h 32657"/>
                  <a:gd name="connsiteX2" fmla="*/ 4517571 w 4517571"/>
                  <a:gd name="connsiteY2" fmla="*/ 0 h 32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17571" h="32657">
                    <a:moveTo>
                      <a:pt x="0" y="32657"/>
                    </a:moveTo>
                    <a:lnTo>
                      <a:pt x="805543" y="21771"/>
                    </a:lnTo>
                    <a:lnTo>
                      <a:pt x="4517571" y="0"/>
                    </a:lnTo>
                  </a:path>
                </a:pathLst>
              </a:custGeom>
              <a:ln w="41275">
                <a:solidFill>
                  <a:schemeClr val="accent1">
                    <a:lumMod val="50000"/>
                  </a:schemeClr>
                </a:solidFill>
                <a:prstDash val="sysDash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</p:grpSp>
        <p:grpSp>
          <p:nvGrpSpPr>
            <p:cNvPr id="83" name="Group 82"/>
            <p:cNvGrpSpPr/>
            <p:nvPr/>
          </p:nvGrpSpPr>
          <p:grpSpPr>
            <a:xfrm>
              <a:off x="856671" y="4201037"/>
              <a:ext cx="5554535" cy="354271"/>
              <a:chOff x="856671" y="4734437"/>
              <a:chExt cx="5554535" cy="354271"/>
            </a:xfrm>
          </p:grpSpPr>
          <p:sp>
            <p:nvSpPr>
              <p:cNvPr id="84" name="Freeform 83"/>
              <p:cNvSpPr/>
              <p:nvPr/>
            </p:nvSpPr>
            <p:spPr>
              <a:xfrm>
                <a:off x="856671" y="4741680"/>
                <a:ext cx="812498" cy="343061"/>
              </a:xfrm>
              <a:custGeom>
                <a:avLst/>
                <a:gdLst>
                  <a:gd name="connsiteX0" fmla="*/ 0 w 1132114"/>
                  <a:gd name="connsiteY0" fmla="*/ 576942 h 576942"/>
                  <a:gd name="connsiteX1" fmla="*/ 718457 w 1132114"/>
                  <a:gd name="connsiteY1" fmla="*/ 566057 h 576942"/>
                  <a:gd name="connsiteX2" fmla="*/ 936171 w 1132114"/>
                  <a:gd name="connsiteY2" fmla="*/ 435428 h 576942"/>
                  <a:gd name="connsiteX3" fmla="*/ 1132114 w 1132114"/>
                  <a:gd name="connsiteY3" fmla="*/ 0 h 576942"/>
                  <a:gd name="connsiteX4" fmla="*/ 1132114 w 1132114"/>
                  <a:gd name="connsiteY4" fmla="*/ 0 h 576942"/>
                  <a:gd name="connsiteX5" fmla="*/ 1132114 w 1132114"/>
                  <a:gd name="connsiteY5" fmla="*/ 0 h 576942"/>
                  <a:gd name="connsiteX0" fmla="*/ 0 w 1132114"/>
                  <a:gd name="connsiteY0" fmla="*/ 576942 h 576942"/>
                  <a:gd name="connsiteX1" fmla="*/ 718457 w 1132114"/>
                  <a:gd name="connsiteY1" fmla="*/ 566057 h 576942"/>
                  <a:gd name="connsiteX2" fmla="*/ 936171 w 1132114"/>
                  <a:gd name="connsiteY2" fmla="*/ 435428 h 576942"/>
                  <a:gd name="connsiteX3" fmla="*/ 1132114 w 1132114"/>
                  <a:gd name="connsiteY3" fmla="*/ 0 h 576942"/>
                  <a:gd name="connsiteX4" fmla="*/ 1132114 w 1132114"/>
                  <a:gd name="connsiteY4" fmla="*/ 0 h 576942"/>
                  <a:gd name="connsiteX5" fmla="*/ 1062388 w 1132114"/>
                  <a:gd name="connsiteY5" fmla="*/ 199864 h 576942"/>
                  <a:gd name="connsiteX0" fmla="*/ 0 w 1132114"/>
                  <a:gd name="connsiteY0" fmla="*/ 576942 h 576942"/>
                  <a:gd name="connsiteX1" fmla="*/ 718457 w 1132114"/>
                  <a:gd name="connsiteY1" fmla="*/ 566057 h 576942"/>
                  <a:gd name="connsiteX2" fmla="*/ 936171 w 1132114"/>
                  <a:gd name="connsiteY2" fmla="*/ 435428 h 576942"/>
                  <a:gd name="connsiteX3" fmla="*/ 1132114 w 1132114"/>
                  <a:gd name="connsiteY3" fmla="*/ 0 h 576942"/>
                  <a:gd name="connsiteX4" fmla="*/ 1043372 w 1132114"/>
                  <a:gd name="connsiteY4" fmla="*/ 216995 h 576942"/>
                  <a:gd name="connsiteX5" fmla="*/ 1062388 w 1132114"/>
                  <a:gd name="connsiteY5" fmla="*/ 199864 h 576942"/>
                  <a:gd name="connsiteX0" fmla="*/ 0 w 1081404"/>
                  <a:gd name="connsiteY0" fmla="*/ 411341 h 411341"/>
                  <a:gd name="connsiteX1" fmla="*/ 718457 w 1081404"/>
                  <a:gd name="connsiteY1" fmla="*/ 400456 h 411341"/>
                  <a:gd name="connsiteX2" fmla="*/ 936171 w 1081404"/>
                  <a:gd name="connsiteY2" fmla="*/ 269827 h 411341"/>
                  <a:gd name="connsiteX3" fmla="*/ 1081404 w 1081404"/>
                  <a:gd name="connsiteY3" fmla="*/ 0 h 411341"/>
                  <a:gd name="connsiteX4" fmla="*/ 1043372 w 1081404"/>
                  <a:gd name="connsiteY4" fmla="*/ 51394 h 411341"/>
                  <a:gd name="connsiteX5" fmla="*/ 1062388 w 1081404"/>
                  <a:gd name="connsiteY5" fmla="*/ 34263 h 411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81404" h="411341">
                    <a:moveTo>
                      <a:pt x="0" y="411341"/>
                    </a:moveTo>
                    <a:lnTo>
                      <a:pt x="718457" y="400456"/>
                    </a:lnTo>
                    <a:cubicBezTo>
                      <a:pt x="874486" y="376870"/>
                      <a:pt x="875680" y="336570"/>
                      <a:pt x="936171" y="269827"/>
                    </a:cubicBezTo>
                    <a:cubicBezTo>
                      <a:pt x="996662" y="203084"/>
                      <a:pt x="1081404" y="0"/>
                      <a:pt x="1081404" y="0"/>
                    </a:cubicBezTo>
                    <a:lnTo>
                      <a:pt x="1043372" y="51394"/>
                    </a:lnTo>
                    <a:lnTo>
                      <a:pt x="1062388" y="34263"/>
                    </a:lnTo>
                  </a:path>
                </a:pathLst>
              </a:custGeom>
              <a:ln w="4445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85" name="Freeform 84"/>
              <p:cNvSpPr/>
              <p:nvPr/>
            </p:nvSpPr>
            <p:spPr>
              <a:xfrm>
                <a:off x="1641655" y="4734437"/>
                <a:ext cx="4769551" cy="354271"/>
              </a:xfrm>
              <a:custGeom>
                <a:avLst/>
                <a:gdLst>
                  <a:gd name="connsiteX0" fmla="*/ 0 w 5344885"/>
                  <a:gd name="connsiteY0" fmla="*/ 72572 h 426358"/>
                  <a:gd name="connsiteX1" fmla="*/ 97971 w 5344885"/>
                  <a:gd name="connsiteY1" fmla="*/ 7257 h 426358"/>
                  <a:gd name="connsiteX2" fmla="*/ 239485 w 5344885"/>
                  <a:gd name="connsiteY2" fmla="*/ 116114 h 426358"/>
                  <a:gd name="connsiteX3" fmla="*/ 478971 w 5344885"/>
                  <a:gd name="connsiteY3" fmla="*/ 377372 h 426358"/>
                  <a:gd name="connsiteX4" fmla="*/ 674914 w 5344885"/>
                  <a:gd name="connsiteY4" fmla="*/ 410029 h 426358"/>
                  <a:gd name="connsiteX5" fmla="*/ 990600 w 5344885"/>
                  <a:gd name="connsiteY5" fmla="*/ 410029 h 426358"/>
                  <a:gd name="connsiteX6" fmla="*/ 2982685 w 5344885"/>
                  <a:gd name="connsiteY6" fmla="*/ 420914 h 426358"/>
                  <a:gd name="connsiteX7" fmla="*/ 5344885 w 5344885"/>
                  <a:gd name="connsiteY7" fmla="*/ 410029 h 426358"/>
                  <a:gd name="connsiteX0" fmla="*/ 0 w 6346370"/>
                  <a:gd name="connsiteY0" fmla="*/ 72572 h 426358"/>
                  <a:gd name="connsiteX1" fmla="*/ 97971 w 6346370"/>
                  <a:gd name="connsiteY1" fmla="*/ 7257 h 426358"/>
                  <a:gd name="connsiteX2" fmla="*/ 239485 w 6346370"/>
                  <a:gd name="connsiteY2" fmla="*/ 116114 h 426358"/>
                  <a:gd name="connsiteX3" fmla="*/ 478971 w 6346370"/>
                  <a:gd name="connsiteY3" fmla="*/ 377372 h 426358"/>
                  <a:gd name="connsiteX4" fmla="*/ 674914 w 6346370"/>
                  <a:gd name="connsiteY4" fmla="*/ 410029 h 426358"/>
                  <a:gd name="connsiteX5" fmla="*/ 990600 w 6346370"/>
                  <a:gd name="connsiteY5" fmla="*/ 410029 h 426358"/>
                  <a:gd name="connsiteX6" fmla="*/ 2982685 w 6346370"/>
                  <a:gd name="connsiteY6" fmla="*/ 420914 h 426358"/>
                  <a:gd name="connsiteX7" fmla="*/ 6346370 w 6346370"/>
                  <a:gd name="connsiteY7" fmla="*/ 399143 h 426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46370" h="426358">
                    <a:moveTo>
                      <a:pt x="0" y="72572"/>
                    </a:moveTo>
                    <a:cubicBezTo>
                      <a:pt x="29028" y="36286"/>
                      <a:pt x="58057" y="0"/>
                      <a:pt x="97971" y="7257"/>
                    </a:cubicBezTo>
                    <a:cubicBezTo>
                      <a:pt x="137885" y="14514"/>
                      <a:pt x="175985" y="54428"/>
                      <a:pt x="239485" y="116114"/>
                    </a:cubicBezTo>
                    <a:cubicBezTo>
                      <a:pt x="302985" y="177800"/>
                      <a:pt x="406400" y="328386"/>
                      <a:pt x="478971" y="377372"/>
                    </a:cubicBezTo>
                    <a:cubicBezTo>
                      <a:pt x="551542" y="426358"/>
                      <a:pt x="589643" y="404586"/>
                      <a:pt x="674914" y="410029"/>
                    </a:cubicBezTo>
                    <a:cubicBezTo>
                      <a:pt x="760186" y="415472"/>
                      <a:pt x="990600" y="410029"/>
                      <a:pt x="990600" y="410029"/>
                    </a:cubicBezTo>
                    <a:lnTo>
                      <a:pt x="2982685" y="420914"/>
                    </a:lnTo>
                    <a:lnTo>
                      <a:pt x="6346370" y="399143"/>
                    </a:lnTo>
                  </a:path>
                </a:pathLst>
              </a:custGeom>
              <a:ln w="44450">
                <a:solidFill>
                  <a:schemeClr val="accent1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6784262" y="1447800"/>
            <a:ext cx="2246089" cy="44958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58002" y="5140173"/>
            <a:ext cx="2246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A. No ecosystem effects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58002" y="4173787"/>
            <a:ext cx="2246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. Transient impacts with rapid recovery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858002" y="2743202"/>
            <a:ext cx="2246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C. Prolonged recovery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858002" y="1790219"/>
            <a:ext cx="2246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D. State change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Did we observe an extreme climatic event?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6731961" y="3917851"/>
            <a:ext cx="2372130" cy="10500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914401" y="2805100"/>
            <a:ext cx="1431114" cy="890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itle 1"/>
          <p:cNvSpPr txBox="1">
            <a:spLocks/>
          </p:cNvSpPr>
          <p:nvPr/>
        </p:nvSpPr>
        <p:spPr>
          <a:xfrm>
            <a:off x="0" y="0"/>
            <a:ext cx="9144000" cy="868361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We did observe an ECE but…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94732" y="2667000"/>
            <a:ext cx="4219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?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67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1" grpId="0" animBg="1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xtreme-weathe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4" r="432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chemeClr val="bg1"/>
                </a:solidFill>
              </a:rPr>
              <a:t>Outline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 framework for climate extremes research</a:t>
            </a:r>
          </a:p>
          <a:p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Case study of the ecological impacts of climate extremes</a:t>
            </a:r>
          </a:p>
          <a:p>
            <a:pPr lvl="1"/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limate extreme or extreme climatic event?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Future research </a:t>
            </a:r>
            <a:r>
              <a:rPr lang="en-US" sz="2800" b="1" dirty="0" smtClean="0">
                <a:solidFill>
                  <a:schemeClr val="bg1"/>
                </a:solidFill>
              </a:rPr>
              <a:t>challenges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609600"/>
            <a:ext cx="9144000" cy="53340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90000"/>
                  <a:shade val="30000"/>
                  <a:satMod val="115000"/>
                </a:schemeClr>
              </a:gs>
              <a:gs pos="50000">
                <a:schemeClr val="bg2">
                  <a:lumMod val="90000"/>
                  <a:shade val="67500"/>
                  <a:satMod val="115000"/>
                </a:schemeClr>
              </a:gs>
              <a:gs pos="100000">
                <a:schemeClr val="bg2">
                  <a:lumMod val="9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mtClean="0">
                <a:solidFill>
                  <a:schemeClr val="bg1"/>
                </a:solidFill>
              </a:rPr>
              <a:t>	Outline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59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extreme-weathe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4" r="432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52400"/>
            <a:ext cx="9144000" cy="144780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90000"/>
                  <a:shade val="30000"/>
                  <a:satMod val="115000"/>
                </a:schemeClr>
              </a:gs>
              <a:gs pos="50000">
                <a:schemeClr val="bg2">
                  <a:lumMod val="90000"/>
                  <a:shade val="67500"/>
                  <a:satMod val="115000"/>
                </a:schemeClr>
              </a:gs>
              <a:gs pos="100000">
                <a:schemeClr val="bg2">
                  <a:lumMod val="9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chemeClr val="bg1"/>
                </a:solidFill>
              </a:rPr>
              <a:t>Often we do not have the historic context to assess ecological extremity…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39994" y="1752600"/>
            <a:ext cx="8229600" cy="4953000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Need experiments that can assess ecological thresholds heuristically</a:t>
            </a:r>
          </a:p>
          <a:p>
            <a:pPr marL="914400" lvl="1" indent="-514350">
              <a:buFont typeface="Arial" pitchFamily="34" charset="0"/>
              <a:buChar char="•"/>
            </a:pPr>
            <a:r>
              <a:rPr lang="en-US" dirty="0" smtClean="0"/>
              <a:t>Regression rather ANOVA approaches</a:t>
            </a:r>
          </a:p>
          <a:p>
            <a:pPr marL="914400" lvl="1" indent="-514350">
              <a:buFont typeface="Arial" pitchFamily="34" charset="0"/>
              <a:buChar char="•"/>
            </a:pPr>
            <a:r>
              <a:rPr lang="en-US" dirty="0" smtClean="0"/>
              <a:t>E.g., Include a broad range of drought levels (moderate to extreme from a statistical perspective)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Need to be able to assess recovery dynamics over the long-term</a:t>
            </a:r>
          </a:p>
          <a:p>
            <a:pPr marL="914400" lvl="1" indent="-514350">
              <a:buFont typeface="Arial" pitchFamily="34" charset="0"/>
              <a:buChar char="•"/>
            </a:pPr>
            <a:r>
              <a:rPr lang="en-US" dirty="0" smtClean="0"/>
              <a:t>Difficult to identify mechanisms without assessing both response and recovery dynamics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3110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45" r="38331"/>
          <a:stretch/>
        </p:blipFill>
        <p:spPr>
          <a:xfrm rot="5400000">
            <a:off x="1102003" y="-2321202"/>
            <a:ext cx="6858000" cy="11500406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52400"/>
            <a:ext cx="9144000" cy="144780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90000"/>
                  <a:shade val="30000"/>
                  <a:satMod val="115000"/>
                </a:schemeClr>
              </a:gs>
              <a:gs pos="50000">
                <a:schemeClr val="bg2">
                  <a:lumMod val="90000"/>
                  <a:shade val="67500"/>
                  <a:satMod val="115000"/>
                </a:schemeClr>
              </a:gs>
              <a:gs pos="100000">
                <a:schemeClr val="bg2">
                  <a:lumMod val="9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chemeClr val="bg1"/>
                </a:solidFill>
              </a:rPr>
              <a:t>How do </a:t>
            </a:r>
            <a:r>
              <a:rPr lang="en-US" sz="3200" b="1" dirty="0" smtClean="0">
                <a:solidFill>
                  <a:schemeClr val="bg1"/>
                </a:solidFill>
              </a:rPr>
              <a:t>we make </a:t>
            </a:r>
            <a:r>
              <a:rPr lang="en-US" sz="3200" b="1" dirty="0" smtClean="0">
                <a:solidFill>
                  <a:schemeClr val="bg1"/>
                </a:solidFill>
              </a:rPr>
              <a:t>small-scale </a:t>
            </a:r>
            <a:r>
              <a:rPr lang="en-US" sz="3200" b="1" dirty="0" smtClean="0">
                <a:solidFill>
                  <a:schemeClr val="bg1"/>
                </a:solidFill>
              </a:rPr>
              <a:t>experiments relevant </a:t>
            </a:r>
            <a:r>
              <a:rPr lang="en-US" sz="3200" b="1" dirty="0" smtClean="0">
                <a:solidFill>
                  <a:schemeClr val="bg1"/>
                </a:solidFill>
              </a:rPr>
              <a:t>for large-scale models?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038600" y="5105400"/>
            <a:ext cx="1066800" cy="60960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39994" y="1752600"/>
            <a:ext cx="8229600" cy="3505200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Are ecological responses similar or different within and between biome types?</a:t>
            </a:r>
          </a:p>
          <a:p>
            <a:pPr marL="514350" indent="-514350">
              <a:buFont typeface="+mj-lt"/>
              <a:buAutoNum type="arabicPeriod"/>
            </a:pPr>
            <a:endParaRPr lang="en-US" sz="2000" dirty="0" smtClean="0"/>
          </a:p>
          <a:p>
            <a:pPr marL="514350" indent="-514350">
              <a:buFont typeface="+mj-lt"/>
              <a:buAutoNum type="arabicPeriod"/>
            </a:pPr>
            <a:endParaRPr lang="en-US" sz="2000" dirty="0" smtClean="0"/>
          </a:p>
          <a:p>
            <a:pPr marL="514350" indent="-514350">
              <a:buFont typeface="+mj-lt"/>
              <a:buAutoNum type="arabicPeriod"/>
            </a:pPr>
            <a:endParaRPr lang="en-US" sz="2000" dirty="0"/>
          </a:p>
          <a:p>
            <a:pPr marL="514350" indent="-514350">
              <a:buFont typeface="+mj-lt"/>
              <a:buAutoNum type="arabicPeriod"/>
            </a:pPr>
            <a:endParaRPr lang="en-US" sz="20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Are the mechanisms driving responses similar or different?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88194" y="2362200"/>
            <a:ext cx="3674806" cy="156966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Meta-analyses can assess generality in responses but are limited in their ability to elucidate mechanisms.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105400" y="4625370"/>
            <a:ext cx="3657600" cy="120032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Coordinated experiments can assess generality in responses </a:t>
            </a:r>
            <a:r>
              <a:rPr lang="en-US" sz="2400" u="sng" dirty="0" smtClean="0"/>
              <a:t>and</a:t>
            </a:r>
            <a:r>
              <a:rPr lang="en-US" sz="2400" dirty="0" smtClean="0"/>
              <a:t> mechanisms.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4302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/>
          <p:cNvSpPr txBox="1">
            <a:spLocks/>
          </p:cNvSpPr>
          <p:nvPr/>
        </p:nvSpPr>
        <p:spPr>
          <a:xfrm>
            <a:off x="304800" y="838200"/>
            <a:ext cx="8229600" cy="1066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What are the mechanisms of differential sensitivity of terrestrial ecosystems to </a:t>
            </a:r>
            <a:r>
              <a:rPr lang="en-US" sz="2800" dirty="0" smtClean="0"/>
              <a:t>severe drought?</a:t>
            </a:r>
            <a:endParaRPr lang="en-US" sz="2800" dirty="0"/>
          </a:p>
          <a:p>
            <a:endParaRPr lang="en-US" sz="2800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68361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Ecosystem Sensitivity to Rainfall Experiment (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</a:rPr>
              <a:t>EcoSeRE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886406" y="1905000"/>
            <a:ext cx="7224704" cy="3372088"/>
            <a:chOff x="886406" y="2350532"/>
            <a:chExt cx="7224704" cy="3372088"/>
          </a:xfrm>
        </p:grpSpPr>
        <p:pic>
          <p:nvPicPr>
            <p:cNvPr id="11" name="Picture 10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6406" y="2350532"/>
              <a:ext cx="7224704" cy="33720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4603955" y="2406444"/>
              <a:ext cx="228536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The Nutrient Network</a:t>
              </a:r>
              <a:endParaRPr lang="en-US" b="1" dirty="0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6" t="22795" r="11296"/>
          <a:stretch/>
        </p:blipFill>
        <p:spPr>
          <a:xfrm>
            <a:off x="1758745" y="868680"/>
            <a:ext cx="5690420" cy="4029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0" y="4549676"/>
            <a:ext cx="9144000" cy="23083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/>
              <a:t>Distributed, highly coordinated network capturing a broad range of ecosystem types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Core treatment: 67% reduction in annual rainfall using passive rainfall shelters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Minimum of three years duration for the drought, with one year of pre-treatment data collection</a:t>
            </a:r>
          </a:p>
        </p:txBody>
      </p:sp>
    </p:spTree>
    <p:extLst>
      <p:ext uri="{BB962C8B-B14F-4D97-AF65-F5344CB8AC3E}">
        <p14:creationId xmlns:p14="http://schemas.microsoft.com/office/powerpoint/2010/main" val="355465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xtreme-weathe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4" r="432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533400"/>
          </a:xfrm>
          <a:gradFill flip="none" rotWithShape="1">
            <a:gsLst>
              <a:gs pos="0">
                <a:schemeClr val="bg2">
                  <a:lumMod val="90000"/>
                  <a:shade val="30000"/>
                  <a:satMod val="115000"/>
                </a:schemeClr>
              </a:gs>
              <a:gs pos="50000">
                <a:schemeClr val="bg2">
                  <a:lumMod val="90000"/>
                  <a:shade val="67500"/>
                  <a:satMod val="115000"/>
                </a:schemeClr>
              </a:gs>
              <a:gs pos="100000">
                <a:schemeClr val="bg2">
                  <a:lumMod val="9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>
            <a:noAutofit/>
          </a:bodyPr>
          <a:lstStyle/>
          <a:p>
            <a:pPr algn="l"/>
            <a:r>
              <a:rPr lang="en-US" sz="3200" b="1" dirty="0" smtClean="0">
                <a:solidFill>
                  <a:schemeClr val="bg1"/>
                </a:solidFill>
              </a:rPr>
              <a:t>	Outline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A conceptual framework for climate extremes research</a:t>
            </a:r>
          </a:p>
          <a:p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 case study of the ecological consequences of climate extremes</a:t>
            </a:r>
          </a:p>
          <a:p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Future research </a:t>
            </a: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challenges</a:t>
            </a:r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66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8361"/>
          </a:xfr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What are climate extremes?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28599" y="958375"/>
            <a:ext cx="2133603" cy="5747225"/>
            <a:chOff x="228599" y="958375"/>
            <a:chExt cx="2133603" cy="5747225"/>
          </a:xfrm>
        </p:grpSpPr>
        <p:grpSp>
          <p:nvGrpSpPr>
            <p:cNvPr id="3" name="Group 2"/>
            <p:cNvGrpSpPr/>
            <p:nvPr/>
          </p:nvGrpSpPr>
          <p:grpSpPr>
            <a:xfrm>
              <a:off x="228600" y="958375"/>
              <a:ext cx="2133601" cy="1464390"/>
              <a:chOff x="228600" y="958375"/>
              <a:chExt cx="2133601" cy="1464390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600" y="958375"/>
                <a:ext cx="2133601" cy="146439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228600" y="2036500"/>
                <a:ext cx="8082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Floods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228599" y="2480384"/>
              <a:ext cx="2127689" cy="1676400"/>
              <a:chOff x="228599" y="2480384"/>
              <a:chExt cx="2127689" cy="167640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63"/>
              <a:stretch/>
            </p:blipFill>
            <p:spPr>
              <a:xfrm>
                <a:off x="228600" y="2480384"/>
                <a:ext cx="2127688" cy="16764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228599" y="3787452"/>
                <a:ext cx="17526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Hurricane Sandy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228599" y="4199191"/>
              <a:ext cx="2127689" cy="1219200"/>
              <a:chOff x="228599" y="4199191"/>
              <a:chExt cx="2127689" cy="1219200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1"/>
              <a:stretch/>
            </p:blipFill>
            <p:spPr>
              <a:xfrm>
                <a:off x="228600" y="4199191"/>
                <a:ext cx="2127688" cy="12192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228599" y="5049059"/>
                <a:ext cx="7633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err="1" smtClean="0"/>
                  <a:t>Nemo</a:t>
                </a:r>
                <a:endParaRPr lang="en-US" b="1" dirty="0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228600" y="5486400"/>
              <a:ext cx="2133602" cy="1219200"/>
              <a:chOff x="228600" y="5486400"/>
              <a:chExt cx="2133602" cy="121920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600" y="5486400"/>
                <a:ext cx="2133602" cy="117348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381000" y="6336268"/>
                <a:ext cx="19587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Snow in Jerusalem</a:t>
                </a:r>
                <a:endParaRPr lang="en-US" b="1" dirty="0"/>
              </a:p>
            </p:txBody>
          </p:sp>
        </p:grpSp>
      </p:grpSp>
      <p:pic>
        <p:nvPicPr>
          <p:cNvPr id="18" name="Content Placeholder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76" b="14817"/>
          <a:stretch/>
        </p:blipFill>
        <p:spPr>
          <a:xfrm>
            <a:off x="2743200" y="867696"/>
            <a:ext cx="3579404" cy="414513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838950" y="958375"/>
            <a:ext cx="2000250" cy="1406939"/>
            <a:chOff x="6838950" y="958375"/>
            <a:chExt cx="2000250" cy="140693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0"/>
            <a:stretch/>
          </p:blipFill>
          <p:spPr>
            <a:xfrm>
              <a:off x="6838950" y="958375"/>
              <a:ext cx="2000250" cy="14069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9" name="TextBox 18"/>
            <p:cNvSpPr txBox="1"/>
            <p:nvPr/>
          </p:nvSpPr>
          <p:spPr>
            <a:xfrm>
              <a:off x="6881797" y="1995982"/>
              <a:ext cx="966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Drought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895600" y="5012829"/>
            <a:ext cx="6019800" cy="16927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600" dirty="0"/>
              <a:t>A weather or climate event or period that, with respect to the long-term record of climate, is notable, rare, unique, profound or otherwise </a:t>
            </a:r>
            <a:r>
              <a:rPr lang="en-US" sz="2600" dirty="0" smtClean="0"/>
              <a:t>significant.</a:t>
            </a:r>
            <a:endParaRPr lang="en-US" sz="2600" dirty="0"/>
          </a:p>
        </p:txBody>
      </p:sp>
      <p:pic>
        <p:nvPicPr>
          <p:cNvPr id="23" name="Content Placeholder 3" descr="european_heatwave.jpg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8948" y="2465005"/>
            <a:ext cx="1996476" cy="2166810"/>
          </a:xfrm>
        </p:spPr>
      </p:pic>
      <p:sp>
        <p:nvSpPr>
          <p:cNvPr id="24" name="TextBox 23"/>
          <p:cNvSpPr txBox="1"/>
          <p:nvPr/>
        </p:nvSpPr>
        <p:spPr>
          <a:xfrm>
            <a:off x="7478082" y="4126468"/>
            <a:ext cx="1192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Heat wave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0432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199" y="953631"/>
            <a:ext cx="4394200" cy="22467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With </a:t>
            </a:r>
            <a:r>
              <a:rPr lang="en-US" sz="2800" dirty="0"/>
              <a:t>forecast climate </a:t>
            </a:r>
            <a:r>
              <a:rPr lang="en-US" sz="2800" dirty="0" smtClean="0"/>
              <a:t>changes, there is a high probability of increased frequency and magnitude of climate extremes.</a:t>
            </a:r>
            <a:endParaRPr lang="en-US" sz="28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4953001" y="928302"/>
            <a:ext cx="3840372" cy="2195898"/>
            <a:chOff x="533400" y="3429000"/>
            <a:chExt cx="3840372" cy="2195897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862"/>
            <a:stretch/>
          </p:blipFill>
          <p:spPr bwMode="auto">
            <a:xfrm>
              <a:off x="533400" y="3429000"/>
              <a:ext cx="3840372" cy="2027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Right Arrow 7"/>
            <p:cNvSpPr/>
            <p:nvPr/>
          </p:nvSpPr>
          <p:spPr>
            <a:xfrm>
              <a:off x="2529786" y="5105400"/>
              <a:ext cx="137214" cy="152400"/>
            </a:xfrm>
            <a:prstGeom prst="right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371600" y="3977867"/>
              <a:ext cx="8312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Current</a:t>
              </a:r>
              <a:endParaRPr lang="en-US" sz="16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980316" y="3979411"/>
              <a:ext cx="7389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1" dirty="0" smtClean="0">
                  <a:solidFill>
                    <a:srgbClr val="FF0000"/>
                  </a:solidFill>
                </a:rPr>
                <a:t>Future</a:t>
              </a:r>
              <a:endParaRPr lang="en-US" sz="16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239039" y="5347898"/>
              <a:ext cx="5549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Mean</a:t>
              </a:r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82600" y="3245623"/>
            <a:ext cx="3840370" cy="2207400"/>
            <a:chOff x="5135119" y="1066800"/>
            <a:chExt cx="3840370" cy="2207400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268" b="38219"/>
            <a:stretch/>
          </p:blipFill>
          <p:spPr bwMode="auto">
            <a:xfrm>
              <a:off x="5135119" y="1066800"/>
              <a:ext cx="3840370" cy="20533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Up Arrow 11"/>
            <p:cNvSpPr/>
            <p:nvPr/>
          </p:nvSpPr>
          <p:spPr>
            <a:xfrm flipV="1">
              <a:off x="7029079" y="1447800"/>
              <a:ext cx="167586" cy="304800"/>
            </a:xfrm>
            <a:prstGeom prst="up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835392" y="2997201"/>
              <a:ext cx="5549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Mean</a:t>
              </a:r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953002" y="3202801"/>
            <a:ext cx="3840371" cy="2283599"/>
            <a:chOff x="5151229" y="3403600"/>
            <a:chExt cx="3840371" cy="2283599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121" b="3873"/>
            <a:stretch/>
          </p:blipFill>
          <p:spPr bwMode="auto">
            <a:xfrm>
              <a:off x="5151229" y="3403600"/>
              <a:ext cx="3840371" cy="22267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6844907" y="5410200"/>
              <a:ext cx="55496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Mean</a:t>
              </a:r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57200" y="2263489"/>
            <a:ext cx="8254181" cy="4423240"/>
            <a:chOff x="457200" y="2263489"/>
            <a:chExt cx="8254181" cy="4423240"/>
          </a:xfrm>
        </p:grpSpPr>
        <p:sp>
          <p:nvSpPr>
            <p:cNvPr id="21" name="TextBox 20"/>
            <p:cNvSpPr txBox="1"/>
            <p:nvPr/>
          </p:nvSpPr>
          <p:spPr>
            <a:xfrm>
              <a:off x="457200" y="5486400"/>
              <a:ext cx="8216816" cy="120032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With changes in means, variability and distributions of </a:t>
              </a:r>
              <a:r>
                <a:rPr lang="en-US" sz="2400" dirty="0" smtClean="0"/>
                <a:t>climate parameters</a:t>
              </a:r>
              <a:r>
                <a:rPr lang="en-US" sz="2400" dirty="0" smtClean="0"/>
                <a:t>, </a:t>
              </a:r>
              <a:r>
                <a:rPr lang="en-US" sz="2400" dirty="0" smtClean="0"/>
                <a:t>the expectation is an increase in extreme </a:t>
              </a:r>
              <a:r>
                <a:rPr lang="en-US" sz="2400" dirty="0" smtClean="0"/>
                <a:t>climate conditions</a:t>
              </a:r>
              <a:r>
                <a:rPr lang="en-US" sz="2400" dirty="0" smtClean="0"/>
                <a:t>, </a:t>
              </a:r>
              <a:r>
                <a:rPr lang="en-US" sz="2400" dirty="0" smtClean="0"/>
                <a:t>such as  heat waves </a:t>
              </a:r>
              <a:r>
                <a:rPr lang="en-US" sz="2400" dirty="0" smtClean="0"/>
                <a:t>and drought (IPCC </a:t>
              </a:r>
              <a:r>
                <a:rPr lang="en-US" sz="2400" dirty="0" smtClean="0"/>
                <a:t>2012).</a:t>
              </a:r>
              <a:endParaRPr lang="en-US" sz="2400" dirty="0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3276600" y="2263489"/>
              <a:ext cx="5434781" cy="3084411"/>
              <a:chOff x="3276600" y="2100222"/>
              <a:chExt cx="5434781" cy="3084411"/>
            </a:xfrm>
          </p:grpSpPr>
          <p:sp>
            <p:nvSpPr>
              <p:cNvPr id="2" name="Oval 1"/>
              <p:cNvSpPr/>
              <p:nvPr/>
            </p:nvSpPr>
            <p:spPr>
              <a:xfrm>
                <a:off x="3276600" y="4343400"/>
                <a:ext cx="1023996" cy="841233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7687385" y="2100222"/>
                <a:ext cx="1023996" cy="841233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7650020" y="4328651"/>
                <a:ext cx="1023996" cy="841233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6" name="Title 1"/>
          <p:cNvSpPr txBox="1">
            <a:spLocks/>
          </p:cNvSpPr>
          <p:nvPr/>
        </p:nvSpPr>
        <p:spPr>
          <a:xfrm>
            <a:off x="0" y="0"/>
            <a:ext cx="9144000" cy="868361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Climate change and climate extremes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534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4864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Naturally-occurring climate extremes are difficult to study due to their unpredictability and rarity </a:t>
            </a:r>
          </a:p>
          <a:p>
            <a:endParaRPr lang="en-US" sz="2000" dirty="0" smtClean="0"/>
          </a:p>
          <a:p>
            <a:r>
              <a:rPr lang="en-US" sz="2800" dirty="0" smtClean="0"/>
              <a:t>Until recently, most studies have been observational and have focused on those climate extremes that have resulted in large (“extreme”) ecological impacts</a:t>
            </a:r>
          </a:p>
          <a:p>
            <a:endParaRPr lang="en-US" sz="1800" dirty="0" smtClean="0"/>
          </a:p>
          <a:p>
            <a:r>
              <a:rPr lang="en-US" sz="2800" dirty="0" smtClean="0"/>
              <a:t>Surprisingly, recent experiments often show moderate to little effects of climate extremes, such as drought and heat waves.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868361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Ecological impacts of climate extremes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55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9144000" cy="868361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Ecological impacts of climate extremes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143000"/>
            <a:ext cx="8229600" cy="54102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The variable responses to climate extremes may, in part, be caused by species- or system-specific attributes that make them more or less susceptible to particular climate extremes. </a:t>
            </a:r>
          </a:p>
          <a:p>
            <a:endParaRPr lang="en-US" sz="2000" dirty="0" smtClean="0"/>
          </a:p>
          <a:p>
            <a:r>
              <a:rPr lang="en-US" sz="2800" dirty="0" smtClean="0"/>
              <a:t>Alternatively, it may be that a climate extreme was actually not imposed on the system. </a:t>
            </a:r>
          </a:p>
          <a:p>
            <a:endParaRPr lang="en-US" sz="2000" dirty="0" smtClean="0"/>
          </a:p>
          <a:p>
            <a:r>
              <a:rPr lang="en-US" sz="2800" dirty="0" smtClean="0"/>
              <a:t>Both point to the complexity of studying climate extremes, particularly their </a:t>
            </a:r>
            <a:r>
              <a:rPr lang="en-US" sz="2800" b="1" i="1" dirty="0" smtClean="0"/>
              <a:t>context-dependence</a:t>
            </a:r>
          </a:p>
          <a:p>
            <a:pPr lvl="1"/>
            <a:r>
              <a:rPr lang="en-US" sz="2400" dirty="0" smtClean="0"/>
              <a:t>With respect to the climate record and what the system has experienced in the past</a:t>
            </a:r>
          </a:p>
          <a:p>
            <a:pPr marL="457200" lvl="1" indent="0">
              <a:buNone/>
            </a:pPr>
            <a:endParaRPr lang="en-US" sz="2400" dirty="0" smtClean="0"/>
          </a:p>
          <a:p>
            <a:pPr marL="0" indent="0">
              <a:buFont typeface="Arial" pitchFamily="34" charset="0"/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825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6848866" y="3619640"/>
            <a:ext cx="2207433" cy="286232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Extreme ecological response </a:t>
            </a:r>
            <a:r>
              <a:rPr lang="en-US" sz="2000" dirty="0" smtClean="0"/>
              <a:t>– statistically rare or unusual occurrence with respect to the historic distribution of ecological response(s) of a system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59766" y="3585952"/>
            <a:ext cx="2271742" cy="286232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Climate extreme </a:t>
            </a:r>
            <a:r>
              <a:rPr lang="en-US" sz="2000" dirty="0" smtClean="0"/>
              <a:t>– statistically rare or unusual occurrence with respect to the historic distribution of climate parameters of a system (e.g., heat waves, drought)</a:t>
            </a:r>
            <a:endParaRPr lang="en-US" sz="20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2302150" y="2937081"/>
            <a:ext cx="4495800" cy="1176755"/>
            <a:chOff x="2302150" y="3057525"/>
            <a:chExt cx="4495800" cy="1176755"/>
          </a:xfrm>
        </p:grpSpPr>
        <p:sp>
          <p:nvSpPr>
            <p:cNvPr id="96" name="Rectangle 95"/>
            <p:cNvSpPr/>
            <p:nvPr/>
          </p:nvSpPr>
          <p:spPr>
            <a:xfrm>
              <a:off x="2302150" y="3057525"/>
              <a:ext cx="4495800" cy="11430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3515028" y="3895726"/>
              <a:ext cx="2068708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i="1" dirty="0">
                  <a:ln>
                    <a:solidFill>
                      <a:schemeClr val="accent1">
                        <a:lumMod val="75000"/>
                      </a:schemeClr>
                    </a:solidFill>
                  </a:ln>
                  <a:latin typeface="+mn-lt"/>
                  <a:cs typeface="+mn-cs"/>
                </a:rPr>
                <a:t>Extreme climatic event</a:t>
              </a:r>
            </a:p>
          </p:txBody>
        </p:sp>
      </p:grpSp>
      <p:cxnSp>
        <p:nvCxnSpPr>
          <p:cNvPr id="47" name="Curved Connector 46"/>
          <p:cNvCxnSpPr/>
          <p:nvPr/>
        </p:nvCxnSpPr>
        <p:spPr>
          <a:xfrm flipV="1">
            <a:off x="3526369" y="1513094"/>
            <a:ext cx="1719263" cy="1936751"/>
          </a:xfrm>
          <a:prstGeom prst="curvedConnector3">
            <a:avLst>
              <a:gd name="adj1" fmla="val 59774"/>
            </a:avLst>
          </a:prstGeom>
          <a:ln w="76200">
            <a:solidFill>
              <a:schemeClr val="tx1"/>
            </a:solidFill>
            <a:prstDash val="sysDash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Freeform 64"/>
          <p:cNvSpPr/>
          <p:nvPr/>
        </p:nvSpPr>
        <p:spPr bwMode="auto">
          <a:xfrm>
            <a:off x="8380942" y="2927557"/>
            <a:ext cx="304800" cy="295275"/>
          </a:xfrm>
          <a:custGeom>
            <a:avLst/>
            <a:gdLst>
              <a:gd name="connsiteX0" fmla="*/ 0 w 423863"/>
              <a:gd name="connsiteY0" fmla="*/ 409575 h 409575"/>
              <a:gd name="connsiteX1" fmla="*/ 0 w 423863"/>
              <a:gd name="connsiteY1" fmla="*/ 0 h 409575"/>
              <a:gd name="connsiteX2" fmla="*/ 114300 w 423863"/>
              <a:gd name="connsiteY2" fmla="*/ 128587 h 409575"/>
              <a:gd name="connsiteX3" fmla="*/ 295275 w 423863"/>
              <a:gd name="connsiteY3" fmla="*/ 314325 h 409575"/>
              <a:gd name="connsiteX4" fmla="*/ 423863 w 423863"/>
              <a:gd name="connsiteY4" fmla="*/ 404812 h 409575"/>
              <a:gd name="connsiteX5" fmla="*/ 0 w 423863"/>
              <a:gd name="connsiteY5" fmla="*/ 409575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3863" h="409575">
                <a:moveTo>
                  <a:pt x="0" y="409575"/>
                </a:moveTo>
                <a:lnTo>
                  <a:pt x="0" y="0"/>
                </a:lnTo>
                <a:lnTo>
                  <a:pt x="114300" y="128587"/>
                </a:lnTo>
                <a:lnTo>
                  <a:pt x="295275" y="314325"/>
                </a:lnTo>
                <a:lnTo>
                  <a:pt x="423863" y="404812"/>
                </a:lnTo>
                <a:lnTo>
                  <a:pt x="0" y="40957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3" name="Curved Connector 32"/>
          <p:cNvCxnSpPr/>
          <p:nvPr/>
        </p:nvCxnSpPr>
        <p:spPr>
          <a:xfrm>
            <a:off x="3754969" y="1513094"/>
            <a:ext cx="1704975" cy="1947863"/>
          </a:xfrm>
          <a:prstGeom prst="curvedConnector3">
            <a:avLst>
              <a:gd name="adj1" fmla="val 46608"/>
            </a:avLst>
          </a:prstGeom>
          <a:ln w="38100">
            <a:solidFill>
              <a:schemeClr val="accent2">
                <a:lumMod val="60000"/>
                <a:lumOff val="40000"/>
              </a:schemeClr>
            </a:solidFill>
            <a:prstDash val="sysDash"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 bwMode="auto">
          <a:xfrm flipV="1">
            <a:off x="3754969" y="1513095"/>
            <a:ext cx="1508125" cy="0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 bwMode="auto">
          <a:xfrm>
            <a:off x="237067" y="1940131"/>
            <a:ext cx="1917700" cy="12827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2298" name="TextBox 44"/>
          <p:cNvSpPr txBox="1">
            <a:spLocks noChangeArrowheads="1"/>
          </p:cNvSpPr>
          <p:nvPr/>
        </p:nvSpPr>
        <p:spPr bwMode="auto">
          <a:xfrm>
            <a:off x="597431" y="3222831"/>
            <a:ext cx="1295547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>
                <a:latin typeface="Arial" pitchFamily="34" charset="0"/>
                <a:cs typeface="Arial" pitchFamily="34" charset="0"/>
              </a:rPr>
              <a:t>Climate parameter</a:t>
            </a:r>
          </a:p>
        </p:txBody>
      </p:sp>
      <p:sp>
        <p:nvSpPr>
          <p:cNvPr id="13" name="Freeform 12"/>
          <p:cNvSpPr/>
          <p:nvPr/>
        </p:nvSpPr>
        <p:spPr bwMode="auto">
          <a:xfrm>
            <a:off x="433917" y="3000581"/>
            <a:ext cx="228600" cy="211139"/>
          </a:xfrm>
          <a:custGeom>
            <a:avLst/>
            <a:gdLst>
              <a:gd name="connsiteX0" fmla="*/ 0 w 561975"/>
              <a:gd name="connsiteY0" fmla="*/ 452437 h 452437"/>
              <a:gd name="connsiteX1" fmla="*/ 157163 w 561975"/>
              <a:gd name="connsiteY1" fmla="*/ 390525 h 452437"/>
              <a:gd name="connsiteX2" fmla="*/ 295275 w 561975"/>
              <a:gd name="connsiteY2" fmla="*/ 300037 h 452437"/>
              <a:gd name="connsiteX3" fmla="*/ 438150 w 561975"/>
              <a:gd name="connsiteY3" fmla="*/ 180975 h 452437"/>
              <a:gd name="connsiteX4" fmla="*/ 552450 w 561975"/>
              <a:gd name="connsiteY4" fmla="*/ 0 h 452437"/>
              <a:gd name="connsiteX5" fmla="*/ 561975 w 561975"/>
              <a:gd name="connsiteY5" fmla="*/ 285750 h 452437"/>
              <a:gd name="connsiteX6" fmla="*/ 404813 w 561975"/>
              <a:gd name="connsiteY6" fmla="*/ 342900 h 452437"/>
              <a:gd name="connsiteX7" fmla="*/ 190500 w 561975"/>
              <a:gd name="connsiteY7" fmla="*/ 423862 h 452437"/>
              <a:gd name="connsiteX8" fmla="*/ 0 w 561975"/>
              <a:gd name="connsiteY8" fmla="*/ 452437 h 452437"/>
              <a:gd name="connsiteX0" fmla="*/ 0 w 561975"/>
              <a:gd name="connsiteY0" fmla="*/ 452437 h 452437"/>
              <a:gd name="connsiteX1" fmla="*/ 157163 w 561975"/>
              <a:gd name="connsiteY1" fmla="*/ 390525 h 452437"/>
              <a:gd name="connsiteX2" fmla="*/ 295275 w 561975"/>
              <a:gd name="connsiteY2" fmla="*/ 300037 h 452437"/>
              <a:gd name="connsiteX3" fmla="*/ 438150 w 561975"/>
              <a:gd name="connsiteY3" fmla="*/ 180975 h 452437"/>
              <a:gd name="connsiteX4" fmla="*/ 552450 w 561975"/>
              <a:gd name="connsiteY4" fmla="*/ 0 h 452437"/>
              <a:gd name="connsiteX5" fmla="*/ 561975 w 561975"/>
              <a:gd name="connsiteY5" fmla="*/ 285750 h 452437"/>
              <a:gd name="connsiteX6" fmla="*/ 457200 w 561975"/>
              <a:gd name="connsiteY6" fmla="*/ 395287 h 452437"/>
              <a:gd name="connsiteX7" fmla="*/ 190500 w 561975"/>
              <a:gd name="connsiteY7" fmla="*/ 423862 h 452437"/>
              <a:gd name="connsiteX8" fmla="*/ 0 w 561975"/>
              <a:gd name="connsiteY8" fmla="*/ 452437 h 452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1975" h="452437">
                <a:moveTo>
                  <a:pt x="0" y="452437"/>
                </a:moveTo>
                <a:lnTo>
                  <a:pt x="157163" y="390525"/>
                </a:lnTo>
                <a:lnTo>
                  <a:pt x="295275" y="300037"/>
                </a:lnTo>
                <a:lnTo>
                  <a:pt x="438150" y="180975"/>
                </a:lnTo>
                <a:lnTo>
                  <a:pt x="552450" y="0"/>
                </a:lnTo>
                <a:lnTo>
                  <a:pt x="561975" y="285750"/>
                </a:lnTo>
                <a:lnTo>
                  <a:pt x="457200" y="395287"/>
                </a:lnTo>
                <a:lnTo>
                  <a:pt x="190500" y="423862"/>
                </a:lnTo>
                <a:lnTo>
                  <a:pt x="0" y="452437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Freeform 15"/>
          <p:cNvSpPr/>
          <p:nvPr/>
        </p:nvSpPr>
        <p:spPr bwMode="auto">
          <a:xfrm>
            <a:off x="1464205" y="3022807"/>
            <a:ext cx="171450" cy="190500"/>
          </a:xfrm>
          <a:custGeom>
            <a:avLst/>
            <a:gdLst>
              <a:gd name="connsiteX0" fmla="*/ 0 w 423863"/>
              <a:gd name="connsiteY0" fmla="*/ 409575 h 409575"/>
              <a:gd name="connsiteX1" fmla="*/ 0 w 423863"/>
              <a:gd name="connsiteY1" fmla="*/ 0 h 409575"/>
              <a:gd name="connsiteX2" fmla="*/ 114300 w 423863"/>
              <a:gd name="connsiteY2" fmla="*/ 128587 h 409575"/>
              <a:gd name="connsiteX3" fmla="*/ 295275 w 423863"/>
              <a:gd name="connsiteY3" fmla="*/ 314325 h 409575"/>
              <a:gd name="connsiteX4" fmla="*/ 423863 w 423863"/>
              <a:gd name="connsiteY4" fmla="*/ 404812 h 409575"/>
              <a:gd name="connsiteX5" fmla="*/ 0 w 423863"/>
              <a:gd name="connsiteY5" fmla="*/ 409575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3863" h="409575">
                <a:moveTo>
                  <a:pt x="0" y="409575"/>
                </a:moveTo>
                <a:lnTo>
                  <a:pt x="0" y="0"/>
                </a:lnTo>
                <a:lnTo>
                  <a:pt x="114300" y="128587"/>
                </a:lnTo>
                <a:lnTo>
                  <a:pt x="295275" y="314325"/>
                </a:lnTo>
                <a:lnTo>
                  <a:pt x="423863" y="404812"/>
                </a:lnTo>
                <a:lnTo>
                  <a:pt x="0" y="409575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Freeform 16"/>
          <p:cNvSpPr/>
          <p:nvPr/>
        </p:nvSpPr>
        <p:spPr bwMode="auto">
          <a:xfrm>
            <a:off x="1464205" y="2506869"/>
            <a:ext cx="633412" cy="715963"/>
          </a:xfrm>
          <a:custGeom>
            <a:avLst/>
            <a:gdLst>
              <a:gd name="connsiteX0" fmla="*/ 4763 w 1562100"/>
              <a:gd name="connsiteY0" fmla="*/ 1095375 h 1533525"/>
              <a:gd name="connsiteX1" fmla="*/ 0 w 1562100"/>
              <a:gd name="connsiteY1" fmla="*/ 0 h 1533525"/>
              <a:gd name="connsiteX2" fmla="*/ 223838 w 1562100"/>
              <a:gd name="connsiteY2" fmla="*/ 261937 h 1533525"/>
              <a:gd name="connsiteX3" fmla="*/ 371475 w 1562100"/>
              <a:gd name="connsiteY3" fmla="*/ 461962 h 1533525"/>
              <a:gd name="connsiteX4" fmla="*/ 647700 w 1562100"/>
              <a:gd name="connsiteY4" fmla="*/ 838200 h 1533525"/>
              <a:gd name="connsiteX5" fmla="*/ 819150 w 1562100"/>
              <a:gd name="connsiteY5" fmla="*/ 1042987 h 1533525"/>
              <a:gd name="connsiteX6" fmla="*/ 990600 w 1562100"/>
              <a:gd name="connsiteY6" fmla="*/ 1181100 h 1533525"/>
              <a:gd name="connsiteX7" fmla="*/ 1200150 w 1562100"/>
              <a:gd name="connsiteY7" fmla="*/ 1343025 h 1533525"/>
              <a:gd name="connsiteX8" fmla="*/ 1381125 w 1562100"/>
              <a:gd name="connsiteY8" fmla="*/ 1457325 h 1533525"/>
              <a:gd name="connsiteX9" fmla="*/ 1562100 w 1562100"/>
              <a:gd name="connsiteY9" fmla="*/ 1533525 h 1533525"/>
              <a:gd name="connsiteX10" fmla="*/ 442913 w 1562100"/>
              <a:gd name="connsiteY10" fmla="*/ 1514475 h 1533525"/>
              <a:gd name="connsiteX11" fmla="*/ 314325 w 1562100"/>
              <a:gd name="connsiteY11" fmla="*/ 1433512 h 1533525"/>
              <a:gd name="connsiteX12" fmla="*/ 204788 w 1562100"/>
              <a:gd name="connsiteY12" fmla="*/ 1319212 h 1533525"/>
              <a:gd name="connsiteX13" fmla="*/ 100013 w 1562100"/>
              <a:gd name="connsiteY13" fmla="*/ 1214437 h 1533525"/>
              <a:gd name="connsiteX14" fmla="*/ 4763 w 1562100"/>
              <a:gd name="connsiteY14" fmla="*/ 1095375 h 153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62100" h="1533525">
                <a:moveTo>
                  <a:pt x="4763" y="1095375"/>
                </a:moveTo>
                <a:cubicBezTo>
                  <a:pt x="3175" y="730250"/>
                  <a:pt x="1588" y="365125"/>
                  <a:pt x="0" y="0"/>
                </a:cubicBezTo>
                <a:lnTo>
                  <a:pt x="223838" y="261937"/>
                </a:lnTo>
                <a:lnTo>
                  <a:pt x="371475" y="461962"/>
                </a:lnTo>
                <a:lnTo>
                  <a:pt x="647700" y="838200"/>
                </a:lnTo>
                <a:lnTo>
                  <a:pt x="819150" y="1042987"/>
                </a:lnTo>
                <a:lnTo>
                  <a:pt x="990600" y="1181100"/>
                </a:lnTo>
                <a:lnTo>
                  <a:pt x="1200150" y="1343025"/>
                </a:lnTo>
                <a:lnTo>
                  <a:pt x="1381125" y="1457325"/>
                </a:lnTo>
                <a:lnTo>
                  <a:pt x="1562100" y="1533525"/>
                </a:lnTo>
                <a:lnTo>
                  <a:pt x="442913" y="1514475"/>
                </a:lnTo>
                <a:lnTo>
                  <a:pt x="314325" y="1433512"/>
                </a:lnTo>
                <a:lnTo>
                  <a:pt x="204788" y="1319212"/>
                </a:lnTo>
                <a:lnTo>
                  <a:pt x="100013" y="1214437"/>
                </a:lnTo>
                <a:lnTo>
                  <a:pt x="4763" y="109537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Freeform 17"/>
          <p:cNvSpPr/>
          <p:nvPr/>
        </p:nvSpPr>
        <p:spPr bwMode="auto">
          <a:xfrm>
            <a:off x="429157" y="3135519"/>
            <a:ext cx="231775" cy="82551"/>
          </a:xfrm>
          <a:custGeom>
            <a:avLst/>
            <a:gdLst>
              <a:gd name="connsiteX0" fmla="*/ 0 w 571500"/>
              <a:gd name="connsiteY0" fmla="*/ 176213 h 176213"/>
              <a:gd name="connsiteX1" fmla="*/ 280987 w 571500"/>
              <a:gd name="connsiteY1" fmla="*/ 114300 h 176213"/>
              <a:gd name="connsiteX2" fmla="*/ 452437 w 571500"/>
              <a:gd name="connsiteY2" fmla="*/ 52388 h 176213"/>
              <a:gd name="connsiteX3" fmla="*/ 571500 w 571500"/>
              <a:gd name="connsiteY3" fmla="*/ 0 h 176213"/>
              <a:gd name="connsiteX4" fmla="*/ 571500 w 571500"/>
              <a:gd name="connsiteY4" fmla="*/ 176213 h 176213"/>
              <a:gd name="connsiteX5" fmla="*/ 0 w 571500"/>
              <a:gd name="connsiteY5" fmla="*/ 176213 h 176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1500" h="176213">
                <a:moveTo>
                  <a:pt x="0" y="176213"/>
                </a:moveTo>
                <a:lnTo>
                  <a:pt x="280987" y="114300"/>
                </a:lnTo>
                <a:lnTo>
                  <a:pt x="452437" y="52388"/>
                </a:lnTo>
                <a:lnTo>
                  <a:pt x="571500" y="0"/>
                </a:lnTo>
                <a:lnTo>
                  <a:pt x="571500" y="176213"/>
                </a:lnTo>
                <a:lnTo>
                  <a:pt x="0" y="176213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Freeform 19"/>
          <p:cNvSpPr/>
          <p:nvPr/>
        </p:nvSpPr>
        <p:spPr bwMode="auto">
          <a:xfrm>
            <a:off x="421217" y="1968707"/>
            <a:ext cx="1220788" cy="1249363"/>
          </a:xfrm>
          <a:custGeom>
            <a:avLst/>
            <a:gdLst>
              <a:gd name="connsiteX0" fmla="*/ 0 w 3005137"/>
              <a:gd name="connsiteY0" fmla="*/ 2672557 h 2672557"/>
              <a:gd name="connsiteX1" fmla="*/ 190500 w 3005137"/>
              <a:gd name="connsiteY1" fmla="*/ 2596357 h 2672557"/>
              <a:gd name="connsiteX2" fmla="*/ 419100 w 3005137"/>
              <a:gd name="connsiteY2" fmla="*/ 2429669 h 2672557"/>
              <a:gd name="connsiteX3" fmla="*/ 581025 w 3005137"/>
              <a:gd name="connsiteY3" fmla="*/ 2210594 h 2672557"/>
              <a:gd name="connsiteX4" fmla="*/ 804862 w 3005137"/>
              <a:gd name="connsiteY4" fmla="*/ 1705769 h 2672557"/>
              <a:gd name="connsiteX5" fmla="*/ 1000125 w 3005137"/>
              <a:gd name="connsiteY5" fmla="*/ 1134269 h 2672557"/>
              <a:gd name="connsiteX6" fmla="*/ 1147762 w 3005137"/>
              <a:gd name="connsiteY6" fmla="*/ 638969 h 2672557"/>
              <a:gd name="connsiteX7" fmla="*/ 1300162 w 3005137"/>
              <a:gd name="connsiteY7" fmla="*/ 267494 h 2672557"/>
              <a:gd name="connsiteX8" fmla="*/ 1447800 w 3005137"/>
              <a:gd name="connsiteY8" fmla="*/ 62707 h 2672557"/>
              <a:gd name="connsiteX9" fmla="*/ 1504950 w 3005137"/>
              <a:gd name="connsiteY9" fmla="*/ 19844 h 2672557"/>
              <a:gd name="connsiteX10" fmla="*/ 1562100 w 3005137"/>
              <a:gd name="connsiteY10" fmla="*/ 794 h 2672557"/>
              <a:gd name="connsiteX11" fmla="*/ 1657350 w 3005137"/>
              <a:gd name="connsiteY11" fmla="*/ 24607 h 2672557"/>
              <a:gd name="connsiteX12" fmla="*/ 1738312 w 3005137"/>
              <a:gd name="connsiteY12" fmla="*/ 124619 h 2672557"/>
              <a:gd name="connsiteX13" fmla="*/ 1905000 w 3005137"/>
              <a:gd name="connsiteY13" fmla="*/ 538957 h 2672557"/>
              <a:gd name="connsiteX14" fmla="*/ 2014537 w 3005137"/>
              <a:gd name="connsiteY14" fmla="*/ 929482 h 2672557"/>
              <a:gd name="connsiteX15" fmla="*/ 2119312 w 3005137"/>
              <a:gd name="connsiteY15" fmla="*/ 1277144 h 2672557"/>
              <a:gd name="connsiteX16" fmla="*/ 2209800 w 3005137"/>
              <a:gd name="connsiteY16" fmla="*/ 1591469 h 2672557"/>
              <a:gd name="connsiteX17" fmla="*/ 2343150 w 3005137"/>
              <a:gd name="connsiteY17" fmla="*/ 1881982 h 2672557"/>
              <a:gd name="connsiteX18" fmla="*/ 2500312 w 3005137"/>
              <a:gd name="connsiteY18" fmla="*/ 2153444 h 2672557"/>
              <a:gd name="connsiteX19" fmla="*/ 2681287 w 3005137"/>
              <a:gd name="connsiteY19" fmla="*/ 2386807 h 2672557"/>
              <a:gd name="connsiteX20" fmla="*/ 2905125 w 3005137"/>
              <a:gd name="connsiteY20" fmla="*/ 2596357 h 2672557"/>
              <a:gd name="connsiteX21" fmla="*/ 3005137 w 3005137"/>
              <a:gd name="connsiteY21" fmla="*/ 2663032 h 2672557"/>
              <a:gd name="connsiteX22" fmla="*/ 3005137 w 3005137"/>
              <a:gd name="connsiteY22" fmla="*/ 2663032 h 2672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005137" h="2672557">
                <a:moveTo>
                  <a:pt x="0" y="2672557"/>
                </a:moveTo>
                <a:cubicBezTo>
                  <a:pt x="60325" y="2654697"/>
                  <a:pt x="120650" y="2636838"/>
                  <a:pt x="190500" y="2596357"/>
                </a:cubicBezTo>
                <a:cubicBezTo>
                  <a:pt x="260350" y="2555876"/>
                  <a:pt x="354013" y="2493963"/>
                  <a:pt x="419100" y="2429669"/>
                </a:cubicBezTo>
                <a:cubicBezTo>
                  <a:pt x="484187" y="2365375"/>
                  <a:pt x="516731" y="2331244"/>
                  <a:pt x="581025" y="2210594"/>
                </a:cubicBezTo>
                <a:cubicBezTo>
                  <a:pt x="645319" y="2089944"/>
                  <a:pt x="735012" y="1885156"/>
                  <a:pt x="804862" y="1705769"/>
                </a:cubicBezTo>
                <a:cubicBezTo>
                  <a:pt x="874712" y="1526382"/>
                  <a:pt x="942975" y="1312069"/>
                  <a:pt x="1000125" y="1134269"/>
                </a:cubicBezTo>
                <a:cubicBezTo>
                  <a:pt x="1057275" y="956469"/>
                  <a:pt x="1097756" y="783431"/>
                  <a:pt x="1147762" y="638969"/>
                </a:cubicBezTo>
                <a:cubicBezTo>
                  <a:pt x="1197768" y="494507"/>
                  <a:pt x="1250156" y="363538"/>
                  <a:pt x="1300162" y="267494"/>
                </a:cubicBezTo>
                <a:cubicBezTo>
                  <a:pt x="1350168" y="171450"/>
                  <a:pt x="1413669" y="103982"/>
                  <a:pt x="1447800" y="62707"/>
                </a:cubicBezTo>
                <a:cubicBezTo>
                  <a:pt x="1481931" y="21432"/>
                  <a:pt x="1485900" y="30163"/>
                  <a:pt x="1504950" y="19844"/>
                </a:cubicBezTo>
                <a:cubicBezTo>
                  <a:pt x="1524000" y="9525"/>
                  <a:pt x="1536700" y="0"/>
                  <a:pt x="1562100" y="794"/>
                </a:cubicBezTo>
                <a:cubicBezTo>
                  <a:pt x="1587500" y="1588"/>
                  <a:pt x="1627981" y="3970"/>
                  <a:pt x="1657350" y="24607"/>
                </a:cubicBezTo>
                <a:cubicBezTo>
                  <a:pt x="1686719" y="45244"/>
                  <a:pt x="1697037" y="38894"/>
                  <a:pt x="1738312" y="124619"/>
                </a:cubicBezTo>
                <a:cubicBezTo>
                  <a:pt x="1779587" y="210344"/>
                  <a:pt x="1858963" y="404813"/>
                  <a:pt x="1905000" y="538957"/>
                </a:cubicBezTo>
                <a:cubicBezTo>
                  <a:pt x="1951037" y="673101"/>
                  <a:pt x="1978818" y="806451"/>
                  <a:pt x="2014537" y="929482"/>
                </a:cubicBezTo>
                <a:cubicBezTo>
                  <a:pt x="2050256" y="1052513"/>
                  <a:pt x="2086768" y="1166813"/>
                  <a:pt x="2119312" y="1277144"/>
                </a:cubicBezTo>
                <a:cubicBezTo>
                  <a:pt x="2151856" y="1387475"/>
                  <a:pt x="2172494" y="1490663"/>
                  <a:pt x="2209800" y="1591469"/>
                </a:cubicBezTo>
                <a:cubicBezTo>
                  <a:pt x="2247106" y="1692275"/>
                  <a:pt x="2294731" y="1788320"/>
                  <a:pt x="2343150" y="1881982"/>
                </a:cubicBezTo>
                <a:cubicBezTo>
                  <a:pt x="2391569" y="1975645"/>
                  <a:pt x="2443956" y="2069307"/>
                  <a:pt x="2500312" y="2153444"/>
                </a:cubicBezTo>
                <a:cubicBezTo>
                  <a:pt x="2556668" y="2237582"/>
                  <a:pt x="2613818" y="2312988"/>
                  <a:pt x="2681287" y="2386807"/>
                </a:cubicBezTo>
                <a:cubicBezTo>
                  <a:pt x="2748756" y="2460626"/>
                  <a:pt x="2851150" y="2550320"/>
                  <a:pt x="2905125" y="2596357"/>
                </a:cubicBezTo>
                <a:cubicBezTo>
                  <a:pt x="2959100" y="2642394"/>
                  <a:pt x="3005137" y="2663032"/>
                  <a:pt x="3005137" y="2663032"/>
                </a:cubicBezTo>
                <a:lnTo>
                  <a:pt x="3005137" y="2663032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Freeform 20"/>
          <p:cNvSpPr/>
          <p:nvPr/>
        </p:nvSpPr>
        <p:spPr bwMode="auto">
          <a:xfrm>
            <a:off x="430744" y="2376696"/>
            <a:ext cx="1673225" cy="846137"/>
          </a:xfrm>
          <a:custGeom>
            <a:avLst/>
            <a:gdLst>
              <a:gd name="connsiteX0" fmla="*/ 0 w 4119563"/>
              <a:gd name="connsiteY0" fmla="*/ 1795462 h 1809750"/>
              <a:gd name="connsiteX1" fmla="*/ 457200 w 4119563"/>
              <a:gd name="connsiteY1" fmla="*/ 1685925 h 1809750"/>
              <a:gd name="connsiteX2" fmla="*/ 681038 w 4119563"/>
              <a:gd name="connsiteY2" fmla="*/ 1562100 h 1809750"/>
              <a:gd name="connsiteX3" fmla="*/ 876300 w 4119563"/>
              <a:gd name="connsiteY3" fmla="*/ 1409700 h 1809750"/>
              <a:gd name="connsiteX4" fmla="*/ 1252538 w 4119563"/>
              <a:gd name="connsiteY4" fmla="*/ 928687 h 1809750"/>
              <a:gd name="connsiteX5" fmla="*/ 1547813 w 4119563"/>
              <a:gd name="connsiteY5" fmla="*/ 476250 h 1809750"/>
              <a:gd name="connsiteX6" fmla="*/ 1771650 w 4119563"/>
              <a:gd name="connsiteY6" fmla="*/ 195262 h 1809750"/>
              <a:gd name="connsiteX7" fmla="*/ 1933575 w 4119563"/>
              <a:gd name="connsiteY7" fmla="*/ 61912 h 1809750"/>
              <a:gd name="connsiteX8" fmla="*/ 2033588 w 4119563"/>
              <a:gd name="connsiteY8" fmla="*/ 19050 h 1809750"/>
              <a:gd name="connsiteX9" fmla="*/ 2124075 w 4119563"/>
              <a:gd name="connsiteY9" fmla="*/ 4762 h 1809750"/>
              <a:gd name="connsiteX10" fmla="*/ 2290763 w 4119563"/>
              <a:gd name="connsiteY10" fmla="*/ 47625 h 1809750"/>
              <a:gd name="connsiteX11" fmla="*/ 2543175 w 4119563"/>
              <a:gd name="connsiteY11" fmla="*/ 271462 h 1809750"/>
              <a:gd name="connsiteX12" fmla="*/ 2762250 w 4119563"/>
              <a:gd name="connsiteY12" fmla="*/ 523875 h 1809750"/>
              <a:gd name="connsiteX13" fmla="*/ 2981325 w 4119563"/>
              <a:gd name="connsiteY13" fmla="*/ 819150 h 1809750"/>
              <a:gd name="connsiteX14" fmla="*/ 3176588 w 4119563"/>
              <a:gd name="connsiteY14" fmla="*/ 1081087 h 1809750"/>
              <a:gd name="connsiteX15" fmla="*/ 3324225 w 4119563"/>
              <a:gd name="connsiteY15" fmla="*/ 1285875 h 1809750"/>
              <a:gd name="connsiteX16" fmla="*/ 3490913 w 4119563"/>
              <a:gd name="connsiteY16" fmla="*/ 1428750 h 1809750"/>
              <a:gd name="connsiteX17" fmla="*/ 3700463 w 4119563"/>
              <a:gd name="connsiteY17" fmla="*/ 1590675 h 1809750"/>
              <a:gd name="connsiteX18" fmla="*/ 3929063 w 4119563"/>
              <a:gd name="connsiteY18" fmla="*/ 1738312 h 1809750"/>
              <a:gd name="connsiteX19" fmla="*/ 4119563 w 4119563"/>
              <a:gd name="connsiteY19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119563" h="1809750">
                <a:moveTo>
                  <a:pt x="0" y="1795462"/>
                </a:moveTo>
                <a:cubicBezTo>
                  <a:pt x="171847" y="1760140"/>
                  <a:pt x="343694" y="1724819"/>
                  <a:pt x="457200" y="1685925"/>
                </a:cubicBezTo>
                <a:cubicBezTo>
                  <a:pt x="570706" y="1647031"/>
                  <a:pt x="611188" y="1608137"/>
                  <a:pt x="681038" y="1562100"/>
                </a:cubicBezTo>
                <a:cubicBezTo>
                  <a:pt x="750888" y="1516063"/>
                  <a:pt x="781050" y="1515269"/>
                  <a:pt x="876300" y="1409700"/>
                </a:cubicBezTo>
                <a:cubicBezTo>
                  <a:pt x="971550" y="1304131"/>
                  <a:pt x="1140619" y="1084262"/>
                  <a:pt x="1252538" y="928687"/>
                </a:cubicBezTo>
                <a:cubicBezTo>
                  <a:pt x="1364457" y="773112"/>
                  <a:pt x="1461294" y="598488"/>
                  <a:pt x="1547813" y="476250"/>
                </a:cubicBezTo>
                <a:cubicBezTo>
                  <a:pt x="1634332" y="354013"/>
                  <a:pt x="1707356" y="264318"/>
                  <a:pt x="1771650" y="195262"/>
                </a:cubicBezTo>
                <a:cubicBezTo>
                  <a:pt x="1835944" y="126206"/>
                  <a:pt x="1889919" y="91281"/>
                  <a:pt x="1933575" y="61912"/>
                </a:cubicBezTo>
                <a:cubicBezTo>
                  <a:pt x="1977231" y="32543"/>
                  <a:pt x="2001838" y="28575"/>
                  <a:pt x="2033588" y="19050"/>
                </a:cubicBezTo>
                <a:cubicBezTo>
                  <a:pt x="2065338" y="9525"/>
                  <a:pt x="2081213" y="0"/>
                  <a:pt x="2124075" y="4762"/>
                </a:cubicBezTo>
                <a:cubicBezTo>
                  <a:pt x="2166938" y="9525"/>
                  <a:pt x="2220913" y="3175"/>
                  <a:pt x="2290763" y="47625"/>
                </a:cubicBezTo>
                <a:cubicBezTo>
                  <a:pt x="2360613" y="92075"/>
                  <a:pt x="2464594" y="192087"/>
                  <a:pt x="2543175" y="271462"/>
                </a:cubicBezTo>
                <a:cubicBezTo>
                  <a:pt x="2621756" y="350837"/>
                  <a:pt x="2689225" y="432594"/>
                  <a:pt x="2762250" y="523875"/>
                </a:cubicBezTo>
                <a:cubicBezTo>
                  <a:pt x="2835275" y="615156"/>
                  <a:pt x="2981325" y="819150"/>
                  <a:pt x="2981325" y="819150"/>
                </a:cubicBezTo>
                <a:lnTo>
                  <a:pt x="3176588" y="1081087"/>
                </a:lnTo>
                <a:cubicBezTo>
                  <a:pt x="3233738" y="1158874"/>
                  <a:pt x="3271838" y="1227931"/>
                  <a:pt x="3324225" y="1285875"/>
                </a:cubicBezTo>
                <a:cubicBezTo>
                  <a:pt x="3376612" y="1343819"/>
                  <a:pt x="3428207" y="1377950"/>
                  <a:pt x="3490913" y="1428750"/>
                </a:cubicBezTo>
                <a:cubicBezTo>
                  <a:pt x="3553619" y="1479550"/>
                  <a:pt x="3627438" y="1539081"/>
                  <a:pt x="3700463" y="1590675"/>
                </a:cubicBezTo>
                <a:cubicBezTo>
                  <a:pt x="3773488" y="1642269"/>
                  <a:pt x="3859213" y="1701799"/>
                  <a:pt x="3929063" y="1738312"/>
                </a:cubicBezTo>
                <a:cubicBezTo>
                  <a:pt x="3998913" y="1774825"/>
                  <a:pt x="4059238" y="1792287"/>
                  <a:pt x="4119563" y="1809750"/>
                </a:cubicBezTo>
              </a:path>
            </a:pathLst>
          </a:custGeom>
          <a:noFill/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>
              <a:latin typeface="Arial" pitchFamily="34" charset="0"/>
              <a:cs typeface="Arial" pitchFamily="34" charset="0"/>
            </a:endParaRPr>
          </a:p>
        </p:txBody>
      </p:sp>
      <p:sp>
        <p:nvSpPr>
          <p:cNvPr id="12305" name="TextBox 46"/>
          <p:cNvSpPr txBox="1">
            <a:spLocks noChangeArrowheads="1"/>
          </p:cNvSpPr>
          <p:nvPr/>
        </p:nvSpPr>
        <p:spPr bwMode="auto">
          <a:xfrm>
            <a:off x="1599142" y="2579895"/>
            <a:ext cx="574196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i="1" dirty="0">
                <a:latin typeface="Arial" pitchFamily="34" charset="0"/>
                <a:cs typeface="Arial" pitchFamily="34" charset="0"/>
              </a:rPr>
              <a:t>Future</a:t>
            </a:r>
          </a:p>
        </p:txBody>
      </p:sp>
      <p:sp>
        <p:nvSpPr>
          <p:cNvPr id="12306" name="TextBox 46"/>
          <p:cNvSpPr txBox="1">
            <a:spLocks noChangeArrowheads="1"/>
          </p:cNvSpPr>
          <p:nvPr/>
        </p:nvSpPr>
        <p:spPr bwMode="auto">
          <a:xfrm>
            <a:off x="249767" y="2232231"/>
            <a:ext cx="63511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latin typeface="Arial" pitchFamily="34" charset="0"/>
                <a:cs typeface="Arial" pitchFamily="34" charset="0"/>
              </a:rPr>
              <a:t>Current</a:t>
            </a:r>
          </a:p>
        </p:txBody>
      </p:sp>
      <p:sp>
        <p:nvSpPr>
          <p:cNvPr id="63" name="TextBox 44"/>
          <p:cNvSpPr txBox="1">
            <a:spLocks noChangeArrowheads="1"/>
          </p:cNvSpPr>
          <p:nvPr/>
        </p:nvSpPr>
        <p:spPr bwMode="auto">
          <a:xfrm>
            <a:off x="7228418" y="3229181"/>
            <a:ext cx="144623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latin typeface="Arial" pitchFamily="34" charset="0"/>
                <a:cs typeface="Arial" pitchFamily="34" charset="0"/>
              </a:rPr>
              <a:t>Response parameter</a:t>
            </a:r>
          </a:p>
        </p:txBody>
      </p:sp>
      <p:sp>
        <p:nvSpPr>
          <p:cNvPr id="67" name="Freeform 66"/>
          <p:cNvSpPr/>
          <p:nvPr/>
        </p:nvSpPr>
        <p:spPr bwMode="auto">
          <a:xfrm>
            <a:off x="7190319" y="2932321"/>
            <a:ext cx="352425" cy="287337"/>
          </a:xfrm>
          <a:custGeom>
            <a:avLst/>
            <a:gdLst>
              <a:gd name="connsiteX0" fmla="*/ 0 w 571500"/>
              <a:gd name="connsiteY0" fmla="*/ 176213 h 176213"/>
              <a:gd name="connsiteX1" fmla="*/ 280987 w 571500"/>
              <a:gd name="connsiteY1" fmla="*/ 114300 h 176213"/>
              <a:gd name="connsiteX2" fmla="*/ 452437 w 571500"/>
              <a:gd name="connsiteY2" fmla="*/ 52388 h 176213"/>
              <a:gd name="connsiteX3" fmla="*/ 571500 w 571500"/>
              <a:gd name="connsiteY3" fmla="*/ 0 h 176213"/>
              <a:gd name="connsiteX4" fmla="*/ 571500 w 571500"/>
              <a:gd name="connsiteY4" fmla="*/ 176213 h 176213"/>
              <a:gd name="connsiteX5" fmla="*/ 0 w 571500"/>
              <a:gd name="connsiteY5" fmla="*/ 176213 h 176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1500" h="176213">
                <a:moveTo>
                  <a:pt x="0" y="176213"/>
                </a:moveTo>
                <a:lnTo>
                  <a:pt x="280987" y="114300"/>
                </a:lnTo>
                <a:lnTo>
                  <a:pt x="452437" y="52388"/>
                </a:lnTo>
                <a:lnTo>
                  <a:pt x="571500" y="0"/>
                </a:lnTo>
                <a:lnTo>
                  <a:pt x="571500" y="176213"/>
                </a:lnTo>
                <a:lnTo>
                  <a:pt x="0" y="176213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Freeform 67"/>
          <p:cNvSpPr/>
          <p:nvPr/>
        </p:nvSpPr>
        <p:spPr bwMode="auto">
          <a:xfrm>
            <a:off x="7180792" y="2022681"/>
            <a:ext cx="1504950" cy="1201739"/>
          </a:xfrm>
          <a:custGeom>
            <a:avLst/>
            <a:gdLst>
              <a:gd name="connsiteX0" fmla="*/ 0 w 3005137"/>
              <a:gd name="connsiteY0" fmla="*/ 2672557 h 2672557"/>
              <a:gd name="connsiteX1" fmla="*/ 190500 w 3005137"/>
              <a:gd name="connsiteY1" fmla="*/ 2596357 h 2672557"/>
              <a:gd name="connsiteX2" fmla="*/ 419100 w 3005137"/>
              <a:gd name="connsiteY2" fmla="*/ 2429669 h 2672557"/>
              <a:gd name="connsiteX3" fmla="*/ 581025 w 3005137"/>
              <a:gd name="connsiteY3" fmla="*/ 2210594 h 2672557"/>
              <a:gd name="connsiteX4" fmla="*/ 804862 w 3005137"/>
              <a:gd name="connsiteY4" fmla="*/ 1705769 h 2672557"/>
              <a:gd name="connsiteX5" fmla="*/ 1000125 w 3005137"/>
              <a:gd name="connsiteY5" fmla="*/ 1134269 h 2672557"/>
              <a:gd name="connsiteX6" fmla="*/ 1147762 w 3005137"/>
              <a:gd name="connsiteY6" fmla="*/ 638969 h 2672557"/>
              <a:gd name="connsiteX7" fmla="*/ 1300162 w 3005137"/>
              <a:gd name="connsiteY7" fmla="*/ 267494 h 2672557"/>
              <a:gd name="connsiteX8" fmla="*/ 1447800 w 3005137"/>
              <a:gd name="connsiteY8" fmla="*/ 62707 h 2672557"/>
              <a:gd name="connsiteX9" fmla="*/ 1504950 w 3005137"/>
              <a:gd name="connsiteY9" fmla="*/ 19844 h 2672557"/>
              <a:gd name="connsiteX10" fmla="*/ 1562100 w 3005137"/>
              <a:gd name="connsiteY10" fmla="*/ 794 h 2672557"/>
              <a:gd name="connsiteX11" fmla="*/ 1657350 w 3005137"/>
              <a:gd name="connsiteY11" fmla="*/ 24607 h 2672557"/>
              <a:gd name="connsiteX12" fmla="*/ 1738312 w 3005137"/>
              <a:gd name="connsiteY12" fmla="*/ 124619 h 2672557"/>
              <a:gd name="connsiteX13" fmla="*/ 1905000 w 3005137"/>
              <a:gd name="connsiteY13" fmla="*/ 538957 h 2672557"/>
              <a:gd name="connsiteX14" fmla="*/ 2014537 w 3005137"/>
              <a:gd name="connsiteY14" fmla="*/ 929482 h 2672557"/>
              <a:gd name="connsiteX15" fmla="*/ 2119312 w 3005137"/>
              <a:gd name="connsiteY15" fmla="*/ 1277144 h 2672557"/>
              <a:gd name="connsiteX16" fmla="*/ 2209800 w 3005137"/>
              <a:gd name="connsiteY16" fmla="*/ 1591469 h 2672557"/>
              <a:gd name="connsiteX17" fmla="*/ 2343150 w 3005137"/>
              <a:gd name="connsiteY17" fmla="*/ 1881982 h 2672557"/>
              <a:gd name="connsiteX18" fmla="*/ 2500312 w 3005137"/>
              <a:gd name="connsiteY18" fmla="*/ 2153444 h 2672557"/>
              <a:gd name="connsiteX19" fmla="*/ 2681287 w 3005137"/>
              <a:gd name="connsiteY19" fmla="*/ 2386807 h 2672557"/>
              <a:gd name="connsiteX20" fmla="*/ 2905125 w 3005137"/>
              <a:gd name="connsiteY20" fmla="*/ 2596357 h 2672557"/>
              <a:gd name="connsiteX21" fmla="*/ 3005137 w 3005137"/>
              <a:gd name="connsiteY21" fmla="*/ 2663032 h 2672557"/>
              <a:gd name="connsiteX22" fmla="*/ 3005137 w 3005137"/>
              <a:gd name="connsiteY22" fmla="*/ 2663032 h 2672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005137" h="2672557">
                <a:moveTo>
                  <a:pt x="0" y="2672557"/>
                </a:moveTo>
                <a:cubicBezTo>
                  <a:pt x="60325" y="2654697"/>
                  <a:pt x="120650" y="2636838"/>
                  <a:pt x="190500" y="2596357"/>
                </a:cubicBezTo>
                <a:cubicBezTo>
                  <a:pt x="260350" y="2555876"/>
                  <a:pt x="354013" y="2493963"/>
                  <a:pt x="419100" y="2429669"/>
                </a:cubicBezTo>
                <a:cubicBezTo>
                  <a:pt x="484187" y="2365375"/>
                  <a:pt x="516731" y="2331244"/>
                  <a:pt x="581025" y="2210594"/>
                </a:cubicBezTo>
                <a:cubicBezTo>
                  <a:pt x="645319" y="2089944"/>
                  <a:pt x="735012" y="1885156"/>
                  <a:pt x="804862" y="1705769"/>
                </a:cubicBezTo>
                <a:cubicBezTo>
                  <a:pt x="874712" y="1526382"/>
                  <a:pt x="942975" y="1312069"/>
                  <a:pt x="1000125" y="1134269"/>
                </a:cubicBezTo>
                <a:cubicBezTo>
                  <a:pt x="1057275" y="956469"/>
                  <a:pt x="1097756" y="783431"/>
                  <a:pt x="1147762" y="638969"/>
                </a:cubicBezTo>
                <a:cubicBezTo>
                  <a:pt x="1197768" y="494507"/>
                  <a:pt x="1250156" y="363538"/>
                  <a:pt x="1300162" y="267494"/>
                </a:cubicBezTo>
                <a:cubicBezTo>
                  <a:pt x="1350168" y="171450"/>
                  <a:pt x="1413669" y="103982"/>
                  <a:pt x="1447800" y="62707"/>
                </a:cubicBezTo>
                <a:cubicBezTo>
                  <a:pt x="1481931" y="21432"/>
                  <a:pt x="1485900" y="30163"/>
                  <a:pt x="1504950" y="19844"/>
                </a:cubicBezTo>
                <a:cubicBezTo>
                  <a:pt x="1524000" y="9525"/>
                  <a:pt x="1536700" y="0"/>
                  <a:pt x="1562100" y="794"/>
                </a:cubicBezTo>
                <a:cubicBezTo>
                  <a:pt x="1587500" y="1588"/>
                  <a:pt x="1627981" y="3970"/>
                  <a:pt x="1657350" y="24607"/>
                </a:cubicBezTo>
                <a:cubicBezTo>
                  <a:pt x="1686719" y="45244"/>
                  <a:pt x="1697037" y="38894"/>
                  <a:pt x="1738312" y="124619"/>
                </a:cubicBezTo>
                <a:cubicBezTo>
                  <a:pt x="1779587" y="210344"/>
                  <a:pt x="1858963" y="404813"/>
                  <a:pt x="1905000" y="538957"/>
                </a:cubicBezTo>
                <a:cubicBezTo>
                  <a:pt x="1951037" y="673101"/>
                  <a:pt x="1978818" y="806451"/>
                  <a:pt x="2014537" y="929482"/>
                </a:cubicBezTo>
                <a:cubicBezTo>
                  <a:pt x="2050256" y="1052513"/>
                  <a:pt x="2086768" y="1166813"/>
                  <a:pt x="2119312" y="1277144"/>
                </a:cubicBezTo>
                <a:cubicBezTo>
                  <a:pt x="2151856" y="1387475"/>
                  <a:pt x="2172494" y="1490663"/>
                  <a:pt x="2209800" y="1591469"/>
                </a:cubicBezTo>
                <a:cubicBezTo>
                  <a:pt x="2247106" y="1692275"/>
                  <a:pt x="2294731" y="1788320"/>
                  <a:pt x="2343150" y="1881982"/>
                </a:cubicBezTo>
                <a:cubicBezTo>
                  <a:pt x="2391569" y="1975645"/>
                  <a:pt x="2443956" y="2069307"/>
                  <a:pt x="2500312" y="2153444"/>
                </a:cubicBezTo>
                <a:cubicBezTo>
                  <a:pt x="2556668" y="2237582"/>
                  <a:pt x="2613818" y="2312988"/>
                  <a:pt x="2681287" y="2386807"/>
                </a:cubicBezTo>
                <a:cubicBezTo>
                  <a:pt x="2748756" y="2460626"/>
                  <a:pt x="2851150" y="2550320"/>
                  <a:pt x="2905125" y="2596357"/>
                </a:cubicBezTo>
                <a:cubicBezTo>
                  <a:pt x="2959100" y="2642394"/>
                  <a:pt x="3005137" y="2663032"/>
                  <a:pt x="3005137" y="2663032"/>
                </a:cubicBezTo>
                <a:lnTo>
                  <a:pt x="3005137" y="2663032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Rectangle 61"/>
          <p:cNvSpPr/>
          <p:nvPr/>
        </p:nvSpPr>
        <p:spPr bwMode="auto">
          <a:xfrm>
            <a:off x="7009342" y="1946482"/>
            <a:ext cx="1917700" cy="12827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198007" y="1479561"/>
            <a:ext cx="2246312" cy="2362395"/>
            <a:chOff x="5198007" y="1600005"/>
            <a:chExt cx="2246312" cy="2362395"/>
          </a:xfrm>
        </p:grpSpPr>
        <p:sp>
          <p:nvSpPr>
            <p:cNvPr id="55" name="Trapezoid 54"/>
            <p:cNvSpPr/>
            <p:nvPr/>
          </p:nvSpPr>
          <p:spPr bwMode="auto">
            <a:xfrm rot="10800000">
              <a:off x="5198007" y="1600005"/>
              <a:ext cx="1774825" cy="2362395"/>
            </a:xfrm>
            <a:prstGeom prst="trapezoid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 bwMode="auto">
            <a:xfrm>
              <a:off x="5459332" y="3200337"/>
              <a:ext cx="1252176" cy="762063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‘Extreme’ Response</a:t>
              </a:r>
            </a:p>
          </p:txBody>
        </p:sp>
        <p:cxnSp>
          <p:nvCxnSpPr>
            <p:cNvPr id="75" name="Curved Connector 74"/>
            <p:cNvCxnSpPr/>
            <p:nvPr/>
          </p:nvCxnSpPr>
          <p:spPr>
            <a:xfrm rot="10800000" flipV="1">
              <a:off x="6704544" y="3281363"/>
              <a:ext cx="739775" cy="309563"/>
            </a:xfrm>
            <a:prstGeom prst="curvedConnector3">
              <a:avLst>
                <a:gd name="adj1" fmla="val 38235"/>
              </a:avLst>
            </a:prstGeom>
            <a:ln w="28575">
              <a:solidFill>
                <a:schemeClr val="accent3">
                  <a:lumMod val="75000"/>
                </a:schemeClr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2035970" y="4389081"/>
            <a:ext cx="5145880" cy="19389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Extreme climatic event (ECE) </a:t>
            </a:r>
            <a:r>
              <a:rPr lang="en-US" sz="2000" dirty="0" smtClean="0"/>
              <a:t>– an episode or occurrence in which a statistically rare or unusual climatic period alters ecosystem structure and/or function well outside the bounds of what is considered typical or normal variability.</a:t>
            </a:r>
            <a:endParaRPr lang="en-US" sz="2000" dirty="0"/>
          </a:p>
        </p:txBody>
      </p:sp>
      <p:sp>
        <p:nvSpPr>
          <p:cNvPr id="37" name="TextBox 36"/>
          <p:cNvSpPr txBox="1"/>
          <p:nvPr/>
        </p:nvSpPr>
        <p:spPr>
          <a:xfrm>
            <a:off x="278790" y="6428498"/>
            <a:ext cx="124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Smith 2011</a:t>
            </a:r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3605742" y="3224182"/>
            <a:ext cx="1878990" cy="49618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599142" y="1327181"/>
            <a:ext cx="2198914" cy="2460801"/>
            <a:chOff x="1599142" y="1447625"/>
            <a:chExt cx="2198914" cy="2460801"/>
          </a:xfrm>
        </p:grpSpPr>
        <p:sp>
          <p:nvSpPr>
            <p:cNvPr id="54" name="Trapezoid 53"/>
            <p:cNvSpPr/>
            <p:nvPr/>
          </p:nvSpPr>
          <p:spPr bwMode="auto">
            <a:xfrm rot="10800000">
              <a:off x="2208742" y="1447625"/>
              <a:ext cx="1589314" cy="2439025"/>
            </a:xfrm>
            <a:prstGeom prst="trapezoid">
              <a:avLst/>
            </a:prstGeom>
            <a:gradFill flip="none" rotWithShape="0">
              <a:gsLst>
                <a:gs pos="23000">
                  <a:schemeClr val="accent1">
                    <a:lumMod val="20000"/>
                    <a:lumOff val="8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 bwMode="auto">
            <a:xfrm>
              <a:off x="2469998" y="3233339"/>
              <a:ext cx="1110344" cy="675087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latin typeface="Arial" pitchFamily="34" charset="0"/>
                  <a:cs typeface="Arial" pitchFamily="34" charset="0"/>
                </a:rPr>
                <a:t>Climate extreme</a:t>
              </a:r>
            </a:p>
          </p:txBody>
        </p:sp>
        <p:cxnSp>
          <p:nvCxnSpPr>
            <p:cNvPr id="51" name="Curved Connector 50"/>
            <p:cNvCxnSpPr/>
            <p:nvPr/>
          </p:nvCxnSpPr>
          <p:spPr>
            <a:xfrm>
              <a:off x="1599142" y="3057525"/>
              <a:ext cx="871538" cy="512763"/>
            </a:xfrm>
            <a:prstGeom prst="curvedConnector3">
              <a:avLst>
                <a:gd name="adj1" fmla="val 27500"/>
              </a:avLst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  <a:headEnd type="oval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1119719" y="1132095"/>
            <a:ext cx="2689223" cy="1119187"/>
            <a:chOff x="1119719" y="1252539"/>
            <a:chExt cx="2689223" cy="1119187"/>
          </a:xfrm>
        </p:grpSpPr>
        <p:sp>
          <p:nvSpPr>
            <p:cNvPr id="4" name="Rounded Rectangle 3"/>
            <p:cNvSpPr/>
            <p:nvPr/>
          </p:nvSpPr>
          <p:spPr bwMode="auto">
            <a:xfrm>
              <a:off x="2208742" y="1252539"/>
              <a:ext cx="1600200" cy="762000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>
                  <a:latin typeface="Arial" pitchFamily="34" charset="0"/>
                  <a:cs typeface="Arial" pitchFamily="34" charset="0"/>
                </a:rPr>
                <a:t>Climate</a:t>
              </a:r>
            </a:p>
          </p:txBody>
        </p:sp>
        <p:cxnSp>
          <p:nvCxnSpPr>
            <p:cNvPr id="59" name="Curved Connector 58"/>
            <p:cNvCxnSpPr>
              <a:endCxn id="4" idx="1"/>
            </p:cNvCxnSpPr>
            <p:nvPr/>
          </p:nvCxnSpPr>
          <p:spPr>
            <a:xfrm flipV="1">
              <a:off x="1119719" y="1633539"/>
              <a:ext cx="1089025" cy="738187"/>
            </a:xfrm>
            <a:prstGeom prst="curvedConnector3">
              <a:avLst>
                <a:gd name="adj1" fmla="val 50000"/>
              </a:avLst>
            </a:prstGeom>
            <a:ln w="28575">
              <a:solidFill>
                <a:schemeClr val="tx2">
                  <a:lumMod val="75000"/>
                </a:schemeClr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5263094" y="1098756"/>
            <a:ext cx="2660648" cy="1228726"/>
            <a:chOff x="5263094" y="1219200"/>
            <a:chExt cx="2660648" cy="1228726"/>
          </a:xfrm>
        </p:grpSpPr>
        <p:sp>
          <p:nvSpPr>
            <p:cNvPr id="5" name="Rounded Rectangle 4"/>
            <p:cNvSpPr/>
            <p:nvPr/>
          </p:nvSpPr>
          <p:spPr bwMode="auto">
            <a:xfrm>
              <a:off x="5263094" y="1219200"/>
              <a:ext cx="1676400" cy="827088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>
                  <a:latin typeface="Arial" pitchFamily="34" charset="0"/>
                  <a:cs typeface="Arial" pitchFamily="34" charset="0"/>
                </a:rPr>
                <a:t>Response</a:t>
              </a:r>
            </a:p>
          </p:txBody>
        </p:sp>
        <p:cxnSp>
          <p:nvCxnSpPr>
            <p:cNvPr id="73" name="Curved Connector 72"/>
            <p:cNvCxnSpPr>
              <a:endCxn id="5" idx="3"/>
            </p:cNvCxnSpPr>
            <p:nvPr/>
          </p:nvCxnSpPr>
          <p:spPr>
            <a:xfrm rot="10800000">
              <a:off x="6939492" y="1633539"/>
              <a:ext cx="984250" cy="814387"/>
            </a:xfrm>
            <a:prstGeom prst="curvedConnector3">
              <a:avLst>
                <a:gd name="adj1" fmla="val 50000"/>
              </a:avLst>
            </a:prstGeom>
            <a:ln w="28575">
              <a:solidFill>
                <a:schemeClr val="accent3">
                  <a:lumMod val="50000"/>
                </a:schemeClr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itle 1"/>
          <p:cNvSpPr txBox="1">
            <a:spLocks/>
          </p:cNvSpPr>
          <p:nvPr/>
        </p:nvSpPr>
        <p:spPr>
          <a:xfrm>
            <a:off x="0" y="0"/>
            <a:ext cx="9144000" cy="868361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Climate extremes vs. extreme climatic events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31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2" grpId="0" animBg="1"/>
      <p:bldP spid="2" grpId="1" animBg="1"/>
      <p:bldP spid="38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802" y="1371600"/>
            <a:ext cx="6427159" cy="4495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>
            <a:stCxn id="67" idx="0"/>
          </p:cNvCxnSpPr>
          <p:nvPr/>
        </p:nvCxnSpPr>
        <p:spPr>
          <a:xfrm>
            <a:off x="856671" y="5084741"/>
            <a:ext cx="628703" cy="5288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8" name="Text Box 9"/>
          <p:cNvSpPr txBox="1">
            <a:spLocks noChangeArrowheads="1"/>
          </p:cNvSpPr>
          <p:nvPr/>
        </p:nvSpPr>
        <p:spPr bwMode="auto">
          <a:xfrm rot="16200000">
            <a:off x="-822429" y="3222766"/>
            <a:ext cx="25314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 dirty="0"/>
              <a:t>Ecosystem response (+/-)</a:t>
            </a:r>
          </a:p>
        </p:txBody>
      </p:sp>
      <p:sp>
        <p:nvSpPr>
          <p:cNvPr id="4099" name="Text Box 15"/>
          <p:cNvSpPr txBox="1">
            <a:spLocks noChangeArrowheads="1"/>
          </p:cNvSpPr>
          <p:nvPr/>
        </p:nvSpPr>
        <p:spPr bwMode="auto">
          <a:xfrm>
            <a:off x="1143000" y="2107371"/>
            <a:ext cx="14852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 b="1" dirty="0"/>
              <a:t>Species loss/ </a:t>
            </a:r>
          </a:p>
          <a:p>
            <a:pPr algn="ctr" eaLnBrk="1" hangingPunct="1"/>
            <a:r>
              <a:rPr lang="en-US" sz="1400" b="1" dirty="0"/>
              <a:t>invasion</a:t>
            </a:r>
          </a:p>
        </p:txBody>
      </p:sp>
      <p:sp>
        <p:nvSpPr>
          <p:cNvPr id="4100" name="Text Box 16"/>
          <p:cNvSpPr txBox="1">
            <a:spLocks noChangeArrowheads="1"/>
          </p:cNvSpPr>
          <p:nvPr/>
        </p:nvSpPr>
        <p:spPr bwMode="auto">
          <a:xfrm>
            <a:off x="838200" y="2971800"/>
            <a:ext cx="14625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 b="1" dirty="0"/>
              <a:t>Species </a:t>
            </a:r>
          </a:p>
          <a:p>
            <a:pPr algn="ctr" eaLnBrk="1" hangingPunct="1"/>
            <a:r>
              <a:rPr lang="en-US" sz="1400" b="1" dirty="0"/>
              <a:t>re-ordering</a:t>
            </a:r>
          </a:p>
        </p:txBody>
      </p:sp>
      <p:sp>
        <p:nvSpPr>
          <p:cNvPr id="4101" name="Text Box 19"/>
          <p:cNvSpPr txBox="1">
            <a:spLocks noChangeArrowheads="1"/>
          </p:cNvSpPr>
          <p:nvPr/>
        </p:nvSpPr>
        <p:spPr bwMode="auto">
          <a:xfrm>
            <a:off x="486696" y="4114800"/>
            <a:ext cx="15496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 b="1" dirty="0"/>
              <a:t>Individual/</a:t>
            </a:r>
          </a:p>
          <a:p>
            <a:pPr algn="ctr" eaLnBrk="1" hangingPunct="1"/>
            <a:r>
              <a:rPr lang="en-US" sz="1400" b="1" dirty="0"/>
              <a:t>population </a:t>
            </a:r>
          </a:p>
        </p:txBody>
      </p:sp>
      <p:cxnSp>
        <p:nvCxnSpPr>
          <p:cNvPr id="16" name="Straight Connector 15"/>
          <p:cNvCxnSpPr/>
          <p:nvPr/>
        </p:nvCxnSpPr>
        <p:spPr bwMode="auto">
          <a:xfrm rot="5400000">
            <a:off x="-1117552" y="3385932"/>
            <a:ext cx="3592938" cy="2147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 bwMode="auto">
          <a:xfrm>
            <a:off x="653864" y="5181241"/>
            <a:ext cx="5871868" cy="1189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877586" y="5419184"/>
            <a:ext cx="1374318" cy="1321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5" name="Text Box 10"/>
          <p:cNvSpPr txBox="1">
            <a:spLocks noChangeArrowheads="1"/>
          </p:cNvSpPr>
          <p:nvPr/>
        </p:nvSpPr>
        <p:spPr bwMode="auto">
          <a:xfrm>
            <a:off x="3245832" y="5235364"/>
            <a:ext cx="689035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/>
              <a:t>Time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842149" y="5193137"/>
            <a:ext cx="1301958" cy="575749"/>
            <a:chOff x="842149" y="5193137"/>
            <a:chExt cx="1301958" cy="575749"/>
          </a:xfrm>
        </p:grpSpPr>
        <p:cxnSp>
          <p:nvCxnSpPr>
            <p:cNvPr id="50" name="Straight Arrow Connector 49"/>
            <p:cNvCxnSpPr/>
            <p:nvPr/>
          </p:nvCxnSpPr>
          <p:spPr>
            <a:xfrm rot="5400000" flipH="1" flipV="1">
              <a:off x="1327342" y="5351169"/>
              <a:ext cx="317257" cy="1193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08" name="TextBox 50"/>
            <p:cNvSpPr txBox="1">
              <a:spLocks noChangeArrowheads="1"/>
            </p:cNvSpPr>
            <p:nvPr/>
          </p:nvSpPr>
          <p:spPr bwMode="auto">
            <a:xfrm>
              <a:off x="842149" y="5491887"/>
              <a:ext cx="130195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200">
                  <a:solidFill>
                    <a:srgbClr val="FF0000"/>
                  </a:solidFill>
                </a:rPr>
                <a:t>Climate extreme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85800" y="3747505"/>
            <a:ext cx="5867400" cy="519695"/>
            <a:chOff x="685800" y="3747505"/>
            <a:chExt cx="5867400" cy="519695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685800" y="3747505"/>
              <a:ext cx="5726324" cy="0"/>
            </a:xfrm>
            <a:prstGeom prst="line">
              <a:avLst/>
            </a:prstGeom>
            <a:ln w="444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09" name="TextBox 52"/>
            <p:cNvSpPr txBox="1">
              <a:spLocks noChangeArrowheads="1"/>
            </p:cNvSpPr>
            <p:nvPr/>
          </p:nvSpPr>
          <p:spPr bwMode="auto">
            <a:xfrm>
              <a:off x="5123000" y="3805535"/>
              <a:ext cx="1430200" cy="4616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200" dirty="0">
                  <a:solidFill>
                    <a:srgbClr val="FF0000"/>
                  </a:solidFill>
                </a:rPr>
                <a:t>Extreme response</a:t>
              </a:r>
            </a:p>
            <a:p>
              <a:pPr algn="ctr" eaLnBrk="1" hangingPunct="1"/>
              <a:r>
                <a:rPr lang="en-US" sz="1200" dirty="0">
                  <a:solidFill>
                    <a:srgbClr val="FF0000"/>
                  </a:solidFill>
                </a:rPr>
                <a:t>threshold</a:t>
              </a:r>
            </a:p>
          </p:txBody>
        </p:sp>
      </p:grpSp>
      <p:sp>
        <p:nvSpPr>
          <p:cNvPr id="4116" name="TextBox 100"/>
          <p:cNvSpPr txBox="1">
            <a:spLocks noChangeArrowheads="1"/>
          </p:cNvSpPr>
          <p:nvPr/>
        </p:nvSpPr>
        <p:spPr bwMode="auto">
          <a:xfrm>
            <a:off x="5380685" y="2401275"/>
            <a:ext cx="108876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200" dirty="0">
                <a:solidFill>
                  <a:srgbClr val="FF0000"/>
                </a:solidFill>
              </a:rPr>
              <a:t>State change</a:t>
            </a:r>
          </a:p>
        </p:txBody>
      </p:sp>
      <p:cxnSp>
        <p:nvCxnSpPr>
          <p:cNvPr id="103" name="Straight Arrow Connector 102"/>
          <p:cNvCxnSpPr>
            <a:stCxn id="4116" idx="0"/>
          </p:cNvCxnSpPr>
          <p:nvPr/>
        </p:nvCxnSpPr>
        <p:spPr>
          <a:xfrm flipH="1" flipV="1">
            <a:off x="5609521" y="1957116"/>
            <a:ext cx="315544" cy="444159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 flipH="1">
            <a:off x="5924468" y="2655081"/>
            <a:ext cx="28632" cy="392921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2181020" y="1854006"/>
            <a:ext cx="4319795" cy="1445308"/>
            <a:chOff x="2181020" y="1854006"/>
            <a:chExt cx="4319795" cy="1445308"/>
          </a:xfrm>
        </p:grpSpPr>
        <p:sp>
          <p:nvSpPr>
            <p:cNvPr id="75" name="Freeform 74"/>
            <p:cNvSpPr/>
            <p:nvPr/>
          </p:nvSpPr>
          <p:spPr>
            <a:xfrm>
              <a:off x="2181020" y="3108960"/>
              <a:ext cx="4319795" cy="190354"/>
            </a:xfrm>
            <a:custGeom>
              <a:avLst/>
              <a:gdLst>
                <a:gd name="connsiteX0" fmla="*/ 0 w 3799114"/>
                <a:gd name="connsiteY0" fmla="*/ 239486 h 239486"/>
                <a:gd name="connsiteX1" fmla="*/ 87086 w 3799114"/>
                <a:gd name="connsiteY1" fmla="*/ 119743 h 239486"/>
                <a:gd name="connsiteX2" fmla="*/ 402771 w 3799114"/>
                <a:gd name="connsiteY2" fmla="*/ 54429 h 239486"/>
                <a:gd name="connsiteX3" fmla="*/ 1774371 w 3799114"/>
                <a:gd name="connsiteY3" fmla="*/ 10886 h 239486"/>
                <a:gd name="connsiteX4" fmla="*/ 3799114 w 3799114"/>
                <a:gd name="connsiteY4" fmla="*/ 0 h 239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99114" h="239486">
                  <a:moveTo>
                    <a:pt x="0" y="239486"/>
                  </a:moveTo>
                  <a:cubicBezTo>
                    <a:pt x="9979" y="195036"/>
                    <a:pt x="19958" y="150586"/>
                    <a:pt x="87086" y="119743"/>
                  </a:cubicBezTo>
                  <a:cubicBezTo>
                    <a:pt x="154214" y="88900"/>
                    <a:pt x="121557" y="72572"/>
                    <a:pt x="402771" y="54429"/>
                  </a:cubicBezTo>
                  <a:cubicBezTo>
                    <a:pt x="683985" y="36286"/>
                    <a:pt x="1208314" y="19957"/>
                    <a:pt x="1774371" y="10886"/>
                  </a:cubicBezTo>
                  <a:cubicBezTo>
                    <a:pt x="2340428" y="1815"/>
                    <a:pt x="3069771" y="907"/>
                    <a:pt x="3799114" y="0"/>
                  </a:cubicBezTo>
                </a:path>
              </a:pathLst>
            </a:custGeom>
            <a:ln w="44450">
              <a:solidFill>
                <a:schemeClr val="accent1">
                  <a:lumMod val="75000"/>
                </a:schemeClr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147" name="Freeform 146"/>
            <p:cNvSpPr/>
            <p:nvPr/>
          </p:nvSpPr>
          <p:spPr>
            <a:xfrm>
              <a:off x="2877586" y="1854006"/>
              <a:ext cx="3476356" cy="38336"/>
            </a:xfrm>
            <a:custGeom>
              <a:avLst/>
              <a:gdLst>
                <a:gd name="connsiteX0" fmla="*/ 0 w 4517571"/>
                <a:gd name="connsiteY0" fmla="*/ 32657 h 32657"/>
                <a:gd name="connsiteX1" fmla="*/ 805543 w 4517571"/>
                <a:gd name="connsiteY1" fmla="*/ 21771 h 32657"/>
                <a:gd name="connsiteX2" fmla="*/ 4517571 w 4517571"/>
                <a:gd name="connsiteY2" fmla="*/ 0 h 32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17571" h="32657">
                  <a:moveTo>
                    <a:pt x="0" y="32657"/>
                  </a:moveTo>
                  <a:lnTo>
                    <a:pt x="805543" y="21771"/>
                  </a:lnTo>
                  <a:lnTo>
                    <a:pt x="4517571" y="0"/>
                  </a:lnTo>
                </a:path>
              </a:pathLst>
            </a:custGeom>
            <a:ln w="41275">
              <a:solidFill>
                <a:schemeClr val="accent1">
                  <a:lumMod val="50000"/>
                </a:schemeClr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56671" y="4911571"/>
            <a:ext cx="8247420" cy="646331"/>
            <a:chOff x="856671" y="4911571"/>
            <a:chExt cx="8247420" cy="646331"/>
          </a:xfrm>
        </p:grpSpPr>
        <p:cxnSp>
          <p:nvCxnSpPr>
            <p:cNvPr id="3" name="Straight Arrow Connector 2"/>
            <p:cNvCxnSpPr>
              <a:endCxn id="145" idx="12"/>
            </p:cNvCxnSpPr>
            <p:nvPr/>
          </p:nvCxnSpPr>
          <p:spPr>
            <a:xfrm flipV="1">
              <a:off x="856671" y="5065863"/>
              <a:ext cx="5611797" cy="24166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6858002" y="4911571"/>
              <a:ext cx="22460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A. No ecosystem effects</a:t>
              </a:r>
              <a:endParaRPr lang="en-US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079063" y="1892837"/>
            <a:ext cx="7025028" cy="3173026"/>
            <a:chOff x="2079063" y="1892837"/>
            <a:chExt cx="7025028" cy="3173026"/>
          </a:xfrm>
        </p:grpSpPr>
        <p:cxnSp>
          <p:nvCxnSpPr>
            <p:cNvPr id="144" name="Straight Arrow Connector 143"/>
            <p:cNvCxnSpPr/>
            <p:nvPr/>
          </p:nvCxnSpPr>
          <p:spPr>
            <a:xfrm rot="5400000" flipH="1" flipV="1">
              <a:off x="2344776" y="3050474"/>
              <a:ext cx="1776640" cy="858949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/>
            <p:cNvGrpSpPr/>
            <p:nvPr/>
          </p:nvGrpSpPr>
          <p:grpSpPr>
            <a:xfrm>
              <a:off x="2079063" y="1892837"/>
              <a:ext cx="4389405" cy="3173026"/>
              <a:chOff x="2079063" y="1892837"/>
              <a:chExt cx="4389405" cy="3173026"/>
            </a:xfrm>
          </p:grpSpPr>
          <p:cxnSp>
            <p:nvCxnSpPr>
              <p:cNvPr id="73" name="Straight Connector 72"/>
              <p:cNvCxnSpPr/>
              <p:nvPr/>
            </p:nvCxnSpPr>
            <p:spPr>
              <a:xfrm rot="5400000" flipH="1" flipV="1">
                <a:off x="1620033" y="2639211"/>
                <a:ext cx="1401219" cy="483159"/>
              </a:xfrm>
              <a:prstGeom prst="line">
                <a:avLst/>
              </a:prstGeom>
              <a:ln w="44450">
                <a:solidFill>
                  <a:schemeClr val="accent1">
                    <a:lumMod val="5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5" name="Freeform 144"/>
              <p:cNvSpPr/>
              <p:nvPr/>
            </p:nvSpPr>
            <p:spPr>
              <a:xfrm>
                <a:off x="2566284" y="1892837"/>
                <a:ext cx="3902184" cy="3173026"/>
              </a:xfrm>
              <a:custGeom>
                <a:avLst/>
                <a:gdLst>
                  <a:gd name="connsiteX0" fmla="*/ 0 w 5040086"/>
                  <a:gd name="connsiteY0" fmla="*/ 221342 h 3842656"/>
                  <a:gd name="connsiteX1" fmla="*/ 76200 w 5040086"/>
                  <a:gd name="connsiteY1" fmla="*/ 101599 h 3842656"/>
                  <a:gd name="connsiteX2" fmla="*/ 195943 w 5040086"/>
                  <a:gd name="connsiteY2" fmla="*/ 47171 h 3842656"/>
                  <a:gd name="connsiteX3" fmla="*/ 424543 w 5040086"/>
                  <a:gd name="connsiteY3" fmla="*/ 3628 h 3842656"/>
                  <a:gd name="connsiteX4" fmla="*/ 772886 w 5040086"/>
                  <a:gd name="connsiteY4" fmla="*/ 68942 h 3842656"/>
                  <a:gd name="connsiteX5" fmla="*/ 1066800 w 5040086"/>
                  <a:gd name="connsiteY5" fmla="*/ 275771 h 3842656"/>
                  <a:gd name="connsiteX6" fmla="*/ 1502229 w 5040086"/>
                  <a:gd name="connsiteY6" fmla="*/ 722085 h 3842656"/>
                  <a:gd name="connsiteX7" fmla="*/ 2884714 w 5040086"/>
                  <a:gd name="connsiteY7" fmla="*/ 2158999 h 3842656"/>
                  <a:gd name="connsiteX8" fmla="*/ 3657600 w 5040086"/>
                  <a:gd name="connsiteY8" fmla="*/ 2877457 h 3842656"/>
                  <a:gd name="connsiteX9" fmla="*/ 4528457 w 5040086"/>
                  <a:gd name="connsiteY9" fmla="*/ 3693885 h 3842656"/>
                  <a:gd name="connsiteX10" fmla="*/ 4648200 w 5040086"/>
                  <a:gd name="connsiteY10" fmla="*/ 3770085 h 3842656"/>
                  <a:gd name="connsiteX11" fmla="*/ 4767943 w 5040086"/>
                  <a:gd name="connsiteY11" fmla="*/ 3802742 h 3842656"/>
                  <a:gd name="connsiteX12" fmla="*/ 5040086 w 5040086"/>
                  <a:gd name="connsiteY12" fmla="*/ 3813628 h 3842656"/>
                  <a:gd name="connsiteX0" fmla="*/ 0 w 5148943"/>
                  <a:gd name="connsiteY0" fmla="*/ 221342 h 3842656"/>
                  <a:gd name="connsiteX1" fmla="*/ 76200 w 5148943"/>
                  <a:gd name="connsiteY1" fmla="*/ 101599 h 3842656"/>
                  <a:gd name="connsiteX2" fmla="*/ 195943 w 5148943"/>
                  <a:gd name="connsiteY2" fmla="*/ 47171 h 3842656"/>
                  <a:gd name="connsiteX3" fmla="*/ 424543 w 5148943"/>
                  <a:gd name="connsiteY3" fmla="*/ 3628 h 3842656"/>
                  <a:gd name="connsiteX4" fmla="*/ 772886 w 5148943"/>
                  <a:gd name="connsiteY4" fmla="*/ 68942 h 3842656"/>
                  <a:gd name="connsiteX5" fmla="*/ 1066800 w 5148943"/>
                  <a:gd name="connsiteY5" fmla="*/ 275771 h 3842656"/>
                  <a:gd name="connsiteX6" fmla="*/ 1502229 w 5148943"/>
                  <a:gd name="connsiteY6" fmla="*/ 722085 h 3842656"/>
                  <a:gd name="connsiteX7" fmla="*/ 2884714 w 5148943"/>
                  <a:gd name="connsiteY7" fmla="*/ 2158999 h 3842656"/>
                  <a:gd name="connsiteX8" fmla="*/ 3657600 w 5148943"/>
                  <a:gd name="connsiteY8" fmla="*/ 2877457 h 3842656"/>
                  <a:gd name="connsiteX9" fmla="*/ 4528457 w 5148943"/>
                  <a:gd name="connsiteY9" fmla="*/ 3693885 h 3842656"/>
                  <a:gd name="connsiteX10" fmla="*/ 4648200 w 5148943"/>
                  <a:gd name="connsiteY10" fmla="*/ 3770085 h 3842656"/>
                  <a:gd name="connsiteX11" fmla="*/ 4767943 w 5148943"/>
                  <a:gd name="connsiteY11" fmla="*/ 3802742 h 3842656"/>
                  <a:gd name="connsiteX12" fmla="*/ 5148943 w 5148943"/>
                  <a:gd name="connsiteY12" fmla="*/ 3813628 h 3842656"/>
                  <a:gd name="connsiteX0" fmla="*/ 0 w 5193310"/>
                  <a:gd name="connsiteY0" fmla="*/ 355304 h 3810293"/>
                  <a:gd name="connsiteX1" fmla="*/ 120567 w 5193310"/>
                  <a:gd name="connsiteY1" fmla="*/ 98264 h 3810293"/>
                  <a:gd name="connsiteX2" fmla="*/ 240310 w 5193310"/>
                  <a:gd name="connsiteY2" fmla="*/ 43836 h 3810293"/>
                  <a:gd name="connsiteX3" fmla="*/ 468910 w 5193310"/>
                  <a:gd name="connsiteY3" fmla="*/ 293 h 3810293"/>
                  <a:gd name="connsiteX4" fmla="*/ 817253 w 5193310"/>
                  <a:gd name="connsiteY4" fmla="*/ 65607 h 3810293"/>
                  <a:gd name="connsiteX5" fmla="*/ 1111167 w 5193310"/>
                  <a:gd name="connsiteY5" fmla="*/ 272436 h 3810293"/>
                  <a:gd name="connsiteX6" fmla="*/ 1546596 w 5193310"/>
                  <a:gd name="connsiteY6" fmla="*/ 718750 h 3810293"/>
                  <a:gd name="connsiteX7" fmla="*/ 2929081 w 5193310"/>
                  <a:gd name="connsiteY7" fmla="*/ 2155664 h 3810293"/>
                  <a:gd name="connsiteX8" fmla="*/ 3701967 w 5193310"/>
                  <a:gd name="connsiteY8" fmla="*/ 2874122 h 3810293"/>
                  <a:gd name="connsiteX9" fmla="*/ 4572824 w 5193310"/>
                  <a:gd name="connsiteY9" fmla="*/ 3690550 h 3810293"/>
                  <a:gd name="connsiteX10" fmla="*/ 4692567 w 5193310"/>
                  <a:gd name="connsiteY10" fmla="*/ 3766750 h 3810293"/>
                  <a:gd name="connsiteX11" fmla="*/ 4812310 w 5193310"/>
                  <a:gd name="connsiteY11" fmla="*/ 3799407 h 3810293"/>
                  <a:gd name="connsiteX12" fmla="*/ 5193310 w 5193310"/>
                  <a:gd name="connsiteY12" fmla="*/ 3810293 h 3810293"/>
                  <a:gd name="connsiteX0" fmla="*/ 0 w 5193310"/>
                  <a:gd name="connsiteY0" fmla="*/ 356455 h 3811444"/>
                  <a:gd name="connsiteX1" fmla="*/ 120567 w 5193310"/>
                  <a:gd name="connsiteY1" fmla="*/ 99415 h 3811444"/>
                  <a:gd name="connsiteX2" fmla="*/ 284679 w 5193310"/>
                  <a:gd name="connsiteY2" fmla="*/ 27824 h 3811444"/>
                  <a:gd name="connsiteX3" fmla="*/ 468910 w 5193310"/>
                  <a:gd name="connsiteY3" fmla="*/ 1444 h 3811444"/>
                  <a:gd name="connsiteX4" fmla="*/ 817253 w 5193310"/>
                  <a:gd name="connsiteY4" fmla="*/ 66758 h 3811444"/>
                  <a:gd name="connsiteX5" fmla="*/ 1111167 w 5193310"/>
                  <a:gd name="connsiteY5" fmla="*/ 273587 h 3811444"/>
                  <a:gd name="connsiteX6" fmla="*/ 1546596 w 5193310"/>
                  <a:gd name="connsiteY6" fmla="*/ 719901 h 3811444"/>
                  <a:gd name="connsiteX7" fmla="*/ 2929081 w 5193310"/>
                  <a:gd name="connsiteY7" fmla="*/ 2156815 h 3811444"/>
                  <a:gd name="connsiteX8" fmla="*/ 3701967 w 5193310"/>
                  <a:gd name="connsiteY8" fmla="*/ 2875273 h 3811444"/>
                  <a:gd name="connsiteX9" fmla="*/ 4572824 w 5193310"/>
                  <a:gd name="connsiteY9" fmla="*/ 3691701 h 3811444"/>
                  <a:gd name="connsiteX10" fmla="*/ 4692567 w 5193310"/>
                  <a:gd name="connsiteY10" fmla="*/ 3767901 h 3811444"/>
                  <a:gd name="connsiteX11" fmla="*/ 4812310 w 5193310"/>
                  <a:gd name="connsiteY11" fmla="*/ 3800558 h 3811444"/>
                  <a:gd name="connsiteX12" fmla="*/ 5193310 w 5193310"/>
                  <a:gd name="connsiteY12" fmla="*/ 3811444 h 3811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93310" h="3811444">
                    <a:moveTo>
                      <a:pt x="0" y="356455"/>
                    </a:moveTo>
                    <a:cubicBezTo>
                      <a:pt x="21771" y="311097"/>
                      <a:pt x="73120" y="154187"/>
                      <a:pt x="120567" y="99415"/>
                    </a:cubicBezTo>
                    <a:cubicBezTo>
                      <a:pt x="168014" y="44643"/>
                      <a:pt x="226622" y="44152"/>
                      <a:pt x="284679" y="27824"/>
                    </a:cubicBezTo>
                    <a:cubicBezTo>
                      <a:pt x="342736" y="11496"/>
                      <a:pt x="380148" y="-5045"/>
                      <a:pt x="468910" y="1444"/>
                    </a:cubicBezTo>
                    <a:cubicBezTo>
                      <a:pt x="557672" y="7933"/>
                      <a:pt x="710210" y="21401"/>
                      <a:pt x="817253" y="66758"/>
                    </a:cubicBezTo>
                    <a:cubicBezTo>
                      <a:pt x="924296" y="112115"/>
                      <a:pt x="989610" y="164730"/>
                      <a:pt x="1111167" y="273587"/>
                    </a:cubicBezTo>
                    <a:cubicBezTo>
                      <a:pt x="1232724" y="382444"/>
                      <a:pt x="1546596" y="719901"/>
                      <a:pt x="1546596" y="719901"/>
                    </a:cubicBezTo>
                    <a:cubicBezTo>
                      <a:pt x="1849582" y="1033772"/>
                      <a:pt x="2569853" y="1797586"/>
                      <a:pt x="2929081" y="2156815"/>
                    </a:cubicBezTo>
                    <a:cubicBezTo>
                      <a:pt x="3288309" y="2516044"/>
                      <a:pt x="3701967" y="2875273"/>
                      <a:pt x="3701967" y="2875273"/>
                    </a:cubicBezTo>
                    <a:lnTo>
                      <a:pt x="4572824" y="3691701"/>
                    </a:lnTo>
                    <a:cubicBezTo>
                      <a:pt x="4737924" y="3840472"/>
                      <a:pt x="4652653" y="3749758"/>
                      <a:pt x="4692567" y="3767901"/>
                    </a:cubicBezTo>
                    <a:cubicBezTo>
                      <a:pt x="4732481" y="3786044"/>
                      <a:pt x="4728853" y="3793301"/>
                      <a:pt x="4812310" y="3800558"/>
                    </a:cubicBezTo>
                    <a:cubicBezTo>
                      <a:pt x="4895767" y="3807815"/>
                      <a:pt x="5089895" y="3809629"/>
                      <a:pt x="5193310" y="3811444"/>
                    </a:cubicBezTo>
                  </a:path>
                </a:pathLst>
              </a:custGeom>
              <a:ln w="41275">
                <a:solidFill>
                  <a:schemeClr val="accent1">
                    <a:lumMod val="50000"/>
                  </a:schemeClr>
                </a:solidFill>
                <a:prstDash val="sysDash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</p:grpSp>
        <p:sp>
          <p:nvSpPr>
            <p:cNvPr id="35" name="TextBox 34"/>
            <p:cNvSpPr txBox="1"/>
            <p:nvPr/>
          </p:nvSpPr>
          <p:spPr>
            <a:xfrm>
              <a:off x="6858002" y="2514600"/>
              <a:ext cx="22460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accent1">
                      <a:lumMod val="50000"/>
                    </a:schemeClr>
                  </a:solidFill>
                </a:rPr>
                <a:t>C. Prolonged recovery</a:t>
              </a:r>
              <a:endParaRPr lang="en-US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6858002" y="1561618"/>
            <a:ext cx="2246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D. State change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8790" y="6367046"/>
            <a:ext cx="124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Smith 2011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856671" y="3497134"/>
            <a:ext cx="8247420" cy="1591574"/>
            <a:chOff x="856671" y="3497134"/>
            <a:chExt cx="8247420" cy="1591574"/>
          </a:xfrm>
        </p:grpSpPr>
        <p:grpSp>
          <p:nvGrpSpPr>
            <p:cNvPr id="10" name="Group 9"/>
            <p:cNvGrpSpPr/>
            <p:nvPr/>
          </p:nvGrpSpPr>
          <p:grpSpPr>
            <a:xfrm>
              <a:off x="1675058" y="3497134"/>
              <a:ext cx="4736147" cy="1587607"/>
              <a:chOff x="1675058" y="3497134"/>
              <a:chExt cx="4736147" cy="1587607"/>
            </a:xfrm>
          </p:grpSpPr>
          <p:sp>
            <p:nvSpPr>
              <p:cNvPr id="68" name="Freeform 67"/>
              <p:cNvSpPr/>
              <p:nvPr/>
            </p:nvSpPr>
            <p:spPr>
              <a:xfrm>
                <a:off x="1675058" y="3544272"/>
                <a:ext cx="416417" cy="1159762"/>
              </a:xfrm>
              <a:custGeom>
                <a:avLst/>
                <a:gdLst>
                  <a:gd name="connsiteX0" fmla="*/ 0 w 598714"/>
                  <a:gd name="connsiteY0" fmla="*/ 1513114 h 1513114"/>
                  <a:gd name="connsiteX1" fmla="*/ 598714 w 598714"/>
                  <a:gd name="connsiteY1" fmla="*/ 0 h 1513114"/>
                  <a:gd name="connsiteX0" fmla="*/ 0 w 554334"/>
                  <a:gd name="connsiteY0" fmla="*/ 1392989 h 1392989"/>
                  <a:gd name="connsiteX1" fmla="*/ 554334 w 554334"/>
                  <a:gd name="connsiteY1" fmla="*/ 0 h 1392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54334" h="1392989">
                    <a:moveTo>
                      <a:pt x="0" y="1392989"/>
                    </a:moveTo>
                    <a:cubicBezTo>
                      <a:pt x="199571" y="888618"/>
                      <a:pt x="354763" y="504371"/>
                      <a:pt x="554334" y="0"/>
                    </a:cubicBezTo>
                  </a:path>
                </a:pathLst>
              </a:custGeom>
              <a:ln w="444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78" name="Freeform 77"/>
              <p:cNvSpPr/>
              <p:nvPr/>
            </p:nvSpPr>
            <p:spPr>
              <a:xfrm>
                <a:off x="2067550" y="3497134"/>
                <a:ext cx="4343655" cy="1587607"/>
              </a:xfrm>
              <a:custGeom>
                <a:avLst/>
                <a:gdLst>
                  <a:gd name="connsiteX0" fmla="*/ 0 w 3962400"/>
                  <a:gd name="connsiteY0" fmla="*/ 132443 h 1906815"/>
                  <a:gd name="connsiteX1" fmla="*/ 97971 w 3962400"/>
                  <a:gd name="connsiteY1" fmla="*/ 34472 h 1906815"/>
                  <a:gd name="connsiteX2" fmla="*/ 283028 w 3962400"/>
                  <a:gd name="connsiteY2" fmla="*/ 12700 h 1906815"/>
                  <a:gd name="connsiteX3" fmla="*/ 544285 w 3962400"/>
                  <a:gd name="connsiteY3" fmla="*/ 110672 h 1906815"/>
                  <a:gd name="connsiteX4" fmla="*/ 957943 w 3962400"/>
                  <a:gd name="connsiteY4" fmla="*/ 524329 h 1906815"/>
                  <a:gd name="connsiteX5" fmla="*/ 1458685 w 3962400"/>
                  <a:gd name="connsiteY5" fmla="*/ 1199243 h 1906815"/>
                  <a:gd name="connsiteX6" fmla="*/ 1850571 w 3962400"/>
                  <a:gd name="connsiteY6" fmla="*/ 1678214 h 1906815"/>
                  <a:gd name="connsiteX7" fmla="*/ 2024743 w 3962400"/>
                  <a:gd name="connsiteY7" fmla="*/ 1841500 h 1906815"/>
                  <a:gd name="connsiteX8" fmla="*/ 2209800 w 3962400"/>
                  <a:gd name="connsiteY8" fmla="*/ 1895929 h 1906815"/>
                  <a:gd name="connsiteX9" fmla="*/ 2536371 w 3962400"/>
                  <a:gd name="connsiteY9" fmla="*/ 1906814 h 1906815"/>
                  <a:gd name="connsiteX10" fmla="*/ 3962400 w 3962400"/>
                  <a:gd name="connsiteY10" fmla="*/ 1895929 h 1906815"/>
                  <a:gd name="connsiteX0" fmla="*/ 0 w 4781897"/>
                  <a:gd name="connsiteY0" fmla="*/ 132443 h 1906815"/>
                  <a:gd name="connsiteX1" fmla="*/ 97971 w 4781897"/>
                  <a:gd name="connsiteY1" fmla="*/ 34472 h 1906815"/>
                  <a:gd name="connsiteX2" fmla="*/ 283028 w 4781897"/>
                  <a:gd name="connsiteY2" fmla="*/ 12700 h 1906815"/>
                  <a:gd name="connsiteX3" fmla="*/ 544285 w 4781897"/>
                  <a:gd name="connsiteY3" fmla="*/ 110672 h 1906815"/>
                  <a:gd name="connsiteX4" fmla="*/ 957943 w 4781897"/>
                  <a:gd name="connsiteY4" fmla="*/ 524329 h 1906815"/>
                  <a:gd name="connsiteX5" fmla="*/ 1458685 w 4781897"/>
                  <a:gd name="connsiteY5" fmla="*/ 1199243 h 1906815"/>
                  <a:gd name="connsiteX6" fmla="*/ 1850571 w 4781897"/>
                  <a:gd name="connsiteY6" fmla="*/ 1678214 h 1906815"/>
                  <a:gd name="connsiteX7" fmla="*/ 2024743 w 4781897"/>
                  <a:gd name="connsiteY7" fmla="*/ 1841500 h 1906815"/>
                  <a:gd name="connsiteX8" fmla="*/ 2209800 w 4781897"/>
                  <a:gd name="connsiteY8" fmla="*/ 1895929 h 1906815"/>
                  <a:gd name="connsiteX9" fmla="*/ 2536371 w 4781897"/>
                  <a:gd name="connsiteY9" fmla="*/ 1906814 h 1906815"/>
                  <a:gd name="connsiteX10" fmla="*/ 4781897 w 4781897"/>
                  <a:gd name="connsiteY10" fmla="*/ 1885043 h 1906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81897" h="1906815">
                    <a:moveTo>
                      <a:pt x="0" y="132443"/>
                    </a:moveTo>
                    <a:cubicBezTo>
                      <a:pt x="25400" y="93436"/>
                      <a:pt x="50800" y="54429"/>
                      <a:pt x="97971" y="34472"/>
                    </a:cubicBezTo>
                    <a:cubicBezTo>
                      <a:pt x="145142" y="14515"/>
                      <a:pt x="208642" y="0"/>
                      <a:pt x="283028" y="12700"/>
                    </a:cubicBezTo>
                    <a:cubicBezTo>
                      <a:pt x="357414" y="25400"/>
                      <a:pt x="431799" y="25401"/>
                      <a:pt x="544285" y="110672"/>
                    </a:cubicBezTo>
                    <a:cubicBezTo>
                      <a:pt x="656771" y="195943"/>
                      <a:pt x="805543" y="342901"/>
                      <a:pt x="957943" y="524329"/>
                    </a:cubicBezTo>
                    <a:cubicBezTo>
                      <a:pt x="1110343" y="705757"/>
                      <a:pt x="1309914" y="1006929"/>
                      <a:pt x="1458685" y="1199243"/>
                    </a:cubicBezTo>
                    <a:cubicBezTo>
                      <a:pt x="1607456" y="1391557"/>
                      <a:pt x="1756228" y="1571171"/>
                      <a:pt x="1850571" y="1678214"/>
                    </a:cubicBezTo>
                    <a:cubicBezTo>
                      <a:pt x="1944914" y="1785257"/>
                      <a:pt x="1964871" y="1805214"/>
                      <a:pt x="2024743" y="1841500"/>
                    </a:cubicBezTo>
                    <a:cubicBezTo>
                      <a:pt x="2084615" y="1877786"/>
                      <a:pt x="2124529" y="1885043"/>
                      <a:pt x="2209800" y="1895929"/>
                    </a:cubicBezTo>
                    <a:cubicBezTo>
                      <a:pt x="2295071" y="1906815"/>
                      <a:pt x="2536371" y="1906814"/>
                      <a:pt x="2536371" y="1906814"/>
                    </a:cubicBezTo>
                    <a:lnTo>
                      <a:pt x="4781897" y="1885043"/>
                    </a:lnTo>
                  </a:path>
                </a:pathLst>
              </a:custGeom>
              <a:ln w="4445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</p:grpSp>
        <p:sp>
          <p:nvSpPr>
            <p:cNvPr id="4119" name="TextBox 106"/>
            <p:cNvSpPr txBox="1">
              <a:spLocks noChangeArrowheads="1"/>
            </p:cNvSpPr>
            <p:nvPr/>
          </p:nvSpPr>
          <p:spPr bwMode="auto">
            <a:xfrm>
              <a:off x="2345515" y="4368269"/>
              <a:ext cx="83227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200" dirty="0"/>
                <a:t>Recovery</a:t>
              </a:r>
            </a:p>
          </p:txBody>
        </p:sp>
        <p:cxnSp>
          <p:nvCxnSpPr>
            <p:cNvPr id="109" name="Straight Arrow Connector 108"/>
            <p:cNvCxnSpPr/>
            <p:nvPr/>
          </p:nvCxnSpPr>
          <p:spPr>
            <a:xfrm rot="10800000" flipV="1">
              <a:off x="2001936" y="4574486"/>
              <a:ext cx="515369" cy="317257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/>
            <p:cNvCxnSpPr>
              <a:stCxn id="4119" idx="0"/>
            </p:cNvCxnSpPr>
            <p:nvPr/>
          </p:nvCxnSpPr>
          <p:spPr>
            <a:xfrm flipH="1" flipV="1">
              <a:off x="2746359" y="3860659"/>
              <a:ext cx="15296" cy="50761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6858002" y="3945187"/>
              <a:ext cx="22460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1">
                      <a:lumMod val="75000"/>
                    </a:schemeClr>
                  </a:solidFill>
                </a:rPr>
                <a:t>B</a:t>
              </a:r>
              <a:r>
                <a:rPr lang="en-US" b="1" dirty="0" smtClean="0">
                  <a:solidFill>
                    <a:schemeClr val="accent1">
                      <a:lumMod val="75000"/>
                    </a:schemeClr>
                  </a:solidFill>
                </a:rPr>
                <a:t>. Transient impacts with rapid recovery</a:t>
              </a:r>
              <a:endParaRPr lang="en-US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856671" y="4734437"/>
              <a:ext cx="5554535" cy="354271"/>
              <a:chOff x="856671" y="4734437"/>
              <a:chExt cx="5554535" cy="354271"/>
            </a:xfrm>
          </p:grpSpPr>
          <p:sp>
            <p:nvSpPr>
              <p:cNvPr id="67" name="Freeform 66"/>
              <p:cNvSpPr/>
              <p:nvPr/>
            </p:nvSpPr>
            <p:spPr>
              <a:xfrm>
                <a:off x="856671" y="4741680"/>
                <a:ext cx="812498" cy="343061"/>
              </a:xfrm>
              <a:custGeom>
                <a:avLst/>
                <a:gdLst>
                  <a:gd name="connsiteX0" fmla="*/ 0 w 1132114"/>
                  <a:gd name="connsiteY0" fmla="*/ 576942 h 576942"/>
                  <a:gd name="connsiteX1" fmla="*/ 718457 w 1132114"/>
                  <a:gd name="connsiteY1" fmla="*/ 566057 h 576942"/>
                  <a:gd name="connsiteX2" fmla="*/ 936171 w 1132114"/>
                  <a:gd name="connsiteY2" fmla="*/ 435428 h 576942"/>
                  <a:gd name="connsiteX3" fmla="*/ 1132114 w 1132114"/>
                  <a:gd name="connsiteY3" fmla="*/ 0 h 576942"/>
                  <a:gd name="connsiteX4" fmla="*/ 1132114 w 1132114"/>
                  <a:gd name="connsiteY4" fmla="*/ 0 h 576942"/>
                  <a:gd name="connsiteX5" fmla="*/ 1132114 w 1132114"/>
                  <a:gd name="connsiteY5" fmla="*/ 0 h 576942"/>
                  <a:gd name="connsiteX0" fmla="*/ 0 w 1132114"/>
                  <a:gd name="connsiteY0" fmla="*/ 576942 h 576942"/>
                  <a:gd name="connsiteX1" fmla="*/ 718457 w 1132114"/>
                  <a:gd name="connsiteY1" fmla="*/ 566057 h 576942"/>
                  <a:gd name="connsiteX2" fmla="*/ 936171 w 1132114"/>
                  <a:gd name="connsiteY2" fmla="*/ 435428 h 576942"/>
                  <a:gd name="connsiteX3" fmla="*/ 1132114 w 1132114"/>
                  <a:gd name="connsiteY3" fmla="*/ 0 h 576942"/>
                  <a:gd name="connsiteX4" fmla="*/ 1132114 w 1132114"/>
                  <a:gd name="connsiteY4" fmla="*/ 0 h 576942"/>
                  <a:gd name="connsiteX5" fmla="*/ 1062388 w 1132114"/>
                  <a:gd name="connsiteY5" fmla="*/ 199864 h 576942"/>
                  <a:gd name="connsiteX0" fmla="*/ 0 w 1132114"/>
                  <a:gd name="connsiteY0" fmla="*/ 576942 h 576942"/>
                  <a:gd name="connsiteX1" fmla="*/ 718457 w 1132114"/>
                  <a:gd name="connsiteY1" fmla="*/ 566057 h 576942"/>
                  <a:gd name="connsiteX2" fmla="*/ 936171 w 1132114"/>
                  <a:gd name="connsiteY2" fmla="*/ 435428 h 576942"/>
                  <a:gd name="connsiteX3" fmla="*/ 1132114 w 1132114"/>
                  <a:gd name="connsiteY3" fmla="*/ 0 h 576942"/>
                  <a:gd name="connsiteX4" fmla="*/ 1043372 w 1132114"/>
                  <a:gd name="connsiteY4" fmla="*/ 216995 h 576942"/>
                  <a:gd name="connsiteX5" fmla="*/ 1062388 w 1132114"/>
                  <a:gd name="connsiteY5" fmla="*/ 199864 h 576942"/>
                  <a:gd name="connsiteX0" fmla="*/ 0 w 1081404"/>
                  <a:gd name="connsiteY0" fmla="*/ 411341 h 411341"/>
                  <a:gd name="connsiteX1" fmla="*/ 718457 w 1081404"/>
                  <a:gd name="connsiteY1" fmla="*/ 400456 h 411341"/>
                  <a:gd name="connsiteX2" fmla="*/ 936171 w 1081404"/>
                  <a:gd name="connsiteY2" fmla="*/ 269827 h 411341"/>
                  <a:gd name="connsiteX3" fmla="*/ 1081404 w 1081404"/>
                  <a:gd name="connsiteY3" fmla="*/ 0 h 411341"/>
                  <a:gd name="connsiteX4" fmla="*/ 1043372 w 1081404"/>
                  <a:gd name="connsiteY4" fmla="*/ 51394 h 411341"/>
                  <a:gd name="connsiteX5" fmla="*/ 1062388 w 1081404"/>
                  <a:gd name="connsiteY5" fmla="*/ 34263 h 411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81404" h="411341">
                    <a:moveTo>
                      <a:pt x="0" y="411341"/>
                    </a:moveTo>
                    <a:lnTo>
                      <a:pt x="718457" y="400456"/>
                    </a:lnTo>
                    <a:cubicBezTo>
                      <a:pt x="874486" y="376870"/>
                      <a:pt x="875680" y="336570"/>
                      <a:pt x="936171" y="269827"/>
                    </a:cubicBezTo>
                    <a:cubicBezTo>
                      <a:pt x="996662" y="203084"/>
                      <a:pt x="1081404" y="0"/>
                      <a:pt x="1081404" y="0"/>
                    </a:cubicBezTo>
                    <a:lnTo>
                      <a:pt x="1043372" y="51394"/>
                    </a:lnTo>
                    <a:lnTo>
                      <a:pt x="1062388" y="34263"/>
                    </a:lnTo>
                  </a:path>
                </a:pathLst>
              </a:custGeom>
              <a:ln w="4445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sp>
            <p:nvSpPr>
              <p:cNvPr id="80" name="Freeform 79"/>
              <p:cNvSpPr/>
              <p:nvPr/>
            </p:nvSpPr>
            <p:spPr>
              <a:xfrm>
                <a:off x="1641655" y="4734437"/>
                <a:ext cx="4769551" cy="354271"/>
              </a:xfrm>
              <a:custGeom>
                <a:avLst/>
                <a:gdLst>
                  <a:gd name="connsiteX0" fmla="*/ 0 w 5344885"/>
                  <a:gd name="connsiteY0" fmla="*/ 72572 h 426358"/>
                  <a:gd name="connsiteX1" fmla="*/ 97971 w 5344885"/>
                  <a:gd name="connsiteY1" fmla="*/ 7257 h 426358"/>
                  <a:gd name="connsiteX2" fmla="*/ 239485 w 5344885"/>
                  <a:gd name="connsiteY2" fmla="*/ 116114 h 426358"/>
                  <a:gd name="connsiteX3" fmla="*/ 478971 w 5344885"/>
                  <a:gd name="connsiteY3" fmla="*/ 377372 h 426358"/>
                  <a:gd name="connsiteX4" fmla="*/ 674914 w 5344885"/>
                  <a:gd name="connsiteY4" fmla="*/ 410029 h 426358"/>
                  <a:gd name="connsiteX5" fmla="*/ 990600 w 5344885"/>
                  <a:gd name="connsiteY5" fmla="*/ 410029 h 426358"/>
                  <a:gd name="connsiteX6" fmla="*/ 2982685 w 5344885"/>
                  <a:gd name="connsiteY6" fmla="*/ 420914 h 426358"/>
                  <a:gd name="connsiteX7" fmla="*/ 5344885 w 5344885"/>
                  <a:gd name="connsiteY7" fmla="*/ 410029 h 426358"/>
                  <a:gd name="connsiteX0" fmla="*/ 0 w 6346370"/>
                  <a:gd name="connsiteY0" fmla="*/ 72572 h 426358"/>
                  <a:gd name="connsiteX1" fmla="*/ 97971 w 6346370"/>
                  <a:gd name="connsiteY1" fmla="*/ 7257 h 426358"/>
                  <a:gd name="connsiteX2" fmla="*/ 239485 w 6346370"/>
                  <a:gd name="connsiteY2" fmla="*/ 116114 h 426358"/>
                  <a:gd name="connsiteX3" fmla="*/ 478971 w 6346370"/>
                  <a:gd name="connsiteY3" fmla="*/ 377372 h 426358"/>
                  <a:gd name="connsiteX4" fmla="*/ 674914 w 6346370"/>
                  <a:gd name="connsiteY4" fmla="*/ 410029 h 426358"/>
                  <a:gd name="connsiteX5" fmla="*/ 990600 w 6346370"/>
                  <a:gd name="connsiteY5" fmla="*/ 410029 h 426358"/>
                  <a:gd name="connsiteX6" fmla="*/ 2982685 w 6346370"/>
                  <a:gd name="connsiteY6" fmla="*/ 420914 h 426358"/>
                  <a:gd name="connsiteX7" fmla="*/ 6346370 w 6346370"/>
                  <a:gd name="connsiteY7" fmla="*/ 399143 h 426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46370" h="426358">
                    <a:moveTo>
                      <a:pt x="0" y="72572"/>
                    </a:moveTo>
                    <a:cubicBezTo>
                      <a:pt x="29028" y="36286"/>
                      <a:pt x="58057" y="0"/>
                      <a:pt x="97971" y="7257"/>
                    </a:cubicBezTo>
                    <a:cubicBezTo>
                      <a:pt x="137885" y="14514"/>
                      <a:pt x="175985" y="54428"/>
                      <a:pt x="239485" y="116114"/>
                    </a:cubicBezTo>
                    <a:cubicBezTo>
                      <a:pt x="302985" y="177800"/>
                      <a:pt x="406400" y="328386"/>
                      <a:pt x="478971" y="377372"/>
                    </a:cubicBezTo>
                    <a:cubicBezTo>
                      <a:pt x="551542" y="426358"/>
                      <a:pt x="589643" y="404586"/>
                      <a:pt x="674914" y="410029"/>
                    </a:cubicBezTo>
                    <a:cubicBezTo>
                      <a:pt x="760186" y="415472"/>
                      <a:pt x="990600" y="410029"/>
                      <a:pt x="990600" y="410029"/>
                    </a:cubicBezTo>
                    <a:lnTo>
                      <a:pt x="2982685" y="420914"/>
                    </a:lnTo>
                    <a:lnTo>
                      <a:pt x="6346370" y="399143"/>
                    </a:lnTo>
                  </a:path>
                </a:pathLst>
              </a:custGeom>
              <a:ln w="44450">
                <a:solidFill>
                  <a:schemeClr val="accent1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</p:grpSp>
      </p:grp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1669169" y="3048002"/>
            <a:ext cx="6660101" cy="3627909"/>
          </a:xfr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Characteristics of an ECE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Statistically extreme climate conditions leading to…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Ecosystem response outside the bounds of typical variation with the…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Potential for prolonged recovery and/or state change with hysteresis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A framework for identifying extreme climatic events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671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/>
      <p:bldP spid="4100" grpId="0"/>
      <p:bldP spid="4101" grpId="0"/>
      <p:bldP spid="4116" grpId="0"/>
      <p:bldP spid="36" grpId="0"/>
      <p:bldP spid="8" grpId="0" build="p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3176</TotalTime>
  <Words>1314</Words>
  <Application>Microsoft Office PowerPoint</Application>
  <PresentationFormat>On-screen Show (4:3)</PresentationFormat>
  <Paragraphs>269</Paragraphs>
  <Slides>29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Office Theme</vt:lpstr>
      <vt:lpstr>SPW 10.0 Graph</vt:lpstr>
      <vt:lpstr>SigmaPlot 10.0 Graph</vt:lpstr>
      <vt:lpstr>Conceptual understanding of the ecological consequences of climate extremes and extreme climatic events</vt:lpstr>
      <vt:lpstr> Outline</vt:lpstr>
      <vt:lpstr> Outline</vt:lpstr>
      <vt:lpstr>What are climate extremes?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Ecosystem Responses: ANPP</vt:lpstr>
      <vt:lpstr>PowerPoint Presentation</vt:lpstr>
      <vt:lpstr>Was the response in ANPP extreme?</vt:lpstr>
      <vt:lpstr>PowerPoint Presentation</vt:lpstr>
      <vt:lpstr>Did we observe an extreme climatic event?</vt:lpstr>
      <vt:lpstr>PowerPoint Presentation</vt:lpstr>
      <vt:lpstr>Did we observe an extreme climatic event?</vt:lpstr>
      <vt:lpstr>PowerPoint Presentation</vt:lpstr>
      <vt:lpstr>PowerPoint Presentation</vt:lpstr>
      <vt:lpstr>PowerPoint Presentation</vt:lpstr>
      <vt:lpstr>Did we observe an extreme climatic event?</vt:lpstr>
      <vt:lpstr>Outline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Biogeochemical Consequences of Climate Extremes:  A Framework for Future Research</dc:title>
  <dc:creator>smithmd</dc:creator>
  <cp:lastModifiedBy>smithmd</cp:lastModifiedBy>
  <cp:revision>176</cp:revision>
  <dcterms:created xsi:type="dcterms:W3CDTF">2012-10-15T20:27:06Z</dcterms:created>
  <dcterms:modified xsi:type="dcterms:W3CDTF">2013-06-06T06:22:44Z</dcterms:modified>
</cp:coreProperties>
</file>