
<file path=[Content_Types].xml><?xml version="1.0" encoding="utf-8"?>
<Types xmlns="http://schemas.openxmlformats.org/package/2006/content-types">
  <Default Extension="tmp" ContentType="image/png"/>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2"/>
  </p:notesMasterIdLst>
  <p:handoutMasterIdLst>
    <p:handoutMasterId r:id="rId23"/>
  </p:handoutMasterIdLst>
  <p:sldIdLst>
    <p:sldId id="256" r:id="rId2"/>
    <p:sldId id="258" r:id="rId3"/>
    <p:sldId id="283" r:id="rId4"/>
    <p:sldId id="259" r:id="rId5"/>
    <p:sldId id="284" r:id="rId6"/>
    <p:sldId id="261" r:id="rId7"/>
    <p:sldId id="262" r:id="rId8"/>
    <p:sldId id="263" r:id="rId9"/>
    <p:sldId id="272" r:id="rId10"/>
    <p:sldId id="274" r:id="rId11"/>
    <p:sldId id="288" r:id="rId12"/>
    <p:sldId id="281" r:id="rId13"/>
    <p:sldId id="278" r:id="rId14"/>
    <p:sldId id="289" r:id="rId15"/>
    <p:sldId id="279" r:id="rId16"/>
    <p:sldId id="280" r:id="rId17"/>
    <p:sldId id="285" r:id="rId18"/>
    <p:sldId id="267" r:id="rId19"/>
    <p:sldId id="286" r:id="rId20"/>
    <p:sldId id="270" r:id="rId21"/>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hil Fay" initials="PF" lastIdx="4" clrIdx="0"/>
  <p:cmAuthor id="1" name="Phil Fay" initials="PAF" lastIdx="3"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703" autoAdjust="0"/>
  </p:normalViewPr>
  <p:slideViewPr>
    <p:cSldViewPr>
      <p:cViewPr>
        <p:scale>
          <a:sx n="80" d="100"/>
          <a:sy n="80" d="100"/>
        </p:scale>
        <p:origin x="-1176" y="1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121536-0466-4B68-905C-C58F432C4CE2}" type="doc">
      <dgm:prSet loTypeId="urn:microsoft.com/office/officeart/2005/8/layout/arrow1" loCatId="process" qsTypeId="urn:microsoft.com/office/officeart/2005/8/quickstyle/3d4" qsCatId="3D" csTypeId="urn:microsoft.com/office/officeart/2005/8/colors/accent3_2" csCatId="accent3" phldr="1"/>
      <dgm:spPr/>
      <dgm:t>
        <a:bodyPr/>
        <a:lstStyle/>
        <a:p>
          <a:endParaRPr lang="en-US"/>
        </a:p>
      </dgm:t>
    </dgm:pt>
    <dgm:pt modelId="{4D7925CD-5703-4BAD-AD2C-A3EB0B5DAE05}">
      <dgm:prSet phldrT="[Text]" phldr="1"/>
      <dgm:spPr/>
      <dgm:t>
        <a:bodyPr/>
        <a:lstStyle/>
        <a:p>
          <a:endParaRPr lang="en-US"/>
        </a:p>
      </dgm:t>
    </dgm:pt>
    <dgm:pt modelId="{A464B28F-8A3D-4272-8E5C-02C24B6C7976}" type="parTrans" cxnId="{D4088BC0-A593-4873-A6A9-40EA00733B97}">
      <dgm:prSet/>
      <dgm:spPr/>
      <dgm:t>
        <a:bodyPr/>
        <a:lstStyle/>
        <a:p>
          <a:endParaRPr lang="en-US"/>
        </a:p>
      </dgm:t>
    </dgm:pt>
    <dgm:pt modelId="{A8BF3299-9DB5-40CF-8361-EADB9341798D}" type="sibTrans" cxnId="{D4088BC0-A593-4873-A6A9-40EA00733B97}">
      <dgm:prSet/>
      <dgm:spPr/>
      <dgm:t>
        <a:bodyPr/>
        <a:lstStyle/>
        <a:p>
          <a:endParaRPr lang="en-US"/>
        </a:p>
      </dgm:t>
    </dgm:pt>
    <dgm:pt modelId="{CF89F560-0BE1-4ECA-984B-BEB9B20D3CB7}">
      <dgm:prSet phldrT="[Text]" phldr="1"/>
      <dgm:spPr/>
      <dgm:t>
        <a:bodyPr/>
        <a:lstStyle/>
        <a:p>
          <a:endParaRPr lang="en-US" dirty="0"/>
        </a:p>
      </dgm:t>
    </dgm:pt>
    <dgm:pt modelId="{367A026A-D655-4079-89C2-3BA40CC50279}" type="parTrans" cxnId="{A1DD97D9-2539-4B49-B17C-1976245E1774}">
      <dgm:prSet/>
      <dgm:spPr/>
      <dgm:t>
        <a:bodyPr/>
        <a:lstStyle/>
        <a:p>
          <a:endParaRPr lang="en-US"/>
        </a:p>
      </dgm:t>
    </dgm:pt>
    <dgm:pt modelId="{78A56134-3FA7-4291-8597-F1FBA026C237}" type="sibTrans" cxnId="{A1DD97D9-2539-4B49-B17C-1976245E1774}">
      <dgm:prSet/>
      <dgm:spPr/>
      <dgm:t>
        <a:bodyPr/>
        <a:lstStyle/>
        <a:p>
          <a:endParaRPr lang="en-US"/>
        </a:p>
      </dgm:t>
    </dgm:pt>
    <dgm:pt modelId="{1827DC00-319F-409A-8780-28F6635A29D2}" type="pres">
      <dgm:prSet presAssocID="{B4121536-0466-4B68-905C-C58F432C4CE2}" presName="cycle" presStyleCnt="0">
        <dgm:presLayoutVars>
          <dgm:dir/>
          <dgm:resizeHandles val="exact"/>
        </dgm:presLayoutVars>
      </dgm:prSet>
      <dgm:spPr/>
      <dgm:t>
        <a:bodyPr/>
        <a:lstStyle/>
        <a:p>
          <a:endParaRPr lang="en-US"/>
        </a:p>
      </dgm:t>
    </dgm:pt>
    <dgm:pt modelId="{72E4A0B6-5334-4112-BC9E-53F87FD201D3}" type="pres">
      <dgm:prSet presAssocID="{4D7925CD-5703-4BAD-AD2C-A3EB0B5DAE05}" presName="arrow" presStyleLbl="node1" presStyleIdx="0" presStyleCnt="2" custAng="0" custScaleX="9011" custScaleY="27033" custRadScaleRad="132933" custRadScaleInc="3327">
        <dgm:presLayoutVars>
          <dgm:bulletEnabled val="1"/>
        </dgm:presLayoutVars>
      </dgm:prSet>
      <dgm:spPr/>
      <dgm:t>
        <a:bodyPr/>
        <a:lstStyle/>
        <a:p>
          <a:endParaRPr lang="en-US"/>
        </a:p>
      </dgm:t>
    </dgm:pt>
    <dgm:pt modelId="{E7811D4D-221D-40F0-9444-382FBAAE81C5}" type="pres">
      <dgm:prSet presAssocID="{CF89F560-0BE1-4ECA-984B-BEB9B20D3CB7}" presName="arrow" presStyleLbl="node1" presStyleIdx="1" presStyleCnt="2" custScaleX="9011" custScaleY="27033" custRadScaleRad="142008" custRadScaleInc="-3640">
        <dgm:presLayoutVars>
          <dgm:bulletEnabled val="1"/>
        </dgm:presLayoutVars>
      </dgm:prSet>
      <dgm:spPr/>
      <dgm:t>
        <a:bodyPr/>
        <a:lstStyle/>
        <a:p>
          <a:endParaRPr lang="en-US"/>
        </a:p>
      </dgm:t>
    </dgm:pt>
  </dgm:ptLst>
  <dgm:cxnLst>
    <dgm:cxn modelId="{5949255E-464A-4E44-B201-B3CB46B4EE63}" type="presOf" srcId="{B4121536-0466-4B68-905C-C58F432C4CE2}" destId="{1827DC00-319F-409A-8780-28F6635A29D2}" srcOrd="0" destOrd="0" presId="urn:microsoft.com/office/officeart/2005/8/layout/arrow1"/>
    <dgm:cxn modelId="{D4088BC0-A593-4873-A6A9-40EA00733B97}" srcId="{B4121536-0466-4B68-905C-C58F432C4CE2}" destId="{4D7925CD-5703-4BAD-AD2C-A3EB0B5DAE05}" srcOrd="0" destOrd="0" parTransId="{A464B28F-8A3D-4272-8E5C-02C24B6C7976}" sibTransId="{A8BF3299-9DB5-40CF-8361-EADB9341798D}"/>
    <dgm:cxn modelId="{A1DD97D9-2539-4B49-B17C-1976245E1774}" srcId="{B4121536-0466-4B68-905C-C58F432C4CE2}" destId="{CF89F560-0BE1-4ECA-984B-BEB9B20D3CB7}" srcOrd="1" destOrd="0" parTransId="{367A026A-D655-4079-89C2-3BA40CC50279}" sibTransId="{78A56134-3FA7-4291-8597-F1FBA026C237}"/>
    <dgm:cxn modelId="{F29C6C4B-4A41-414B-8279-387669322D4D}" type="presOf" srcId="{CF89F560-0BE1-4ECA-984B-BEB9B20D3CB7}" destId="{E7811D4D-221D-40F0-9444-382FBAAE81C5}" srcOrd="0" destOrd="0" presId="urn:microsoft.com/office/officeart/2005/8/layout/arrow1"/>
    <dgm:cxn modelId="{10550525-76AE-4D86-B82C-A8FA0811565C}" type="presOf" srcId="{4D7925CD-5703-4BAD-AD2C-A3EB0B5DAE05}" destId="{72E4A0B6-5334-4112-BC9E-53F87FD201D3}" srcOrd="0" destOrd="0" presId="urn:microsoft.com/office/officeart/2005/8/layout/arrow1"/>
    <dgm:cxn modelId="{517786BD-6AA3-4A0B-87DD-AFD4FB56F1C2}" type="presParOf" srcId="{1827DC00-319F-409A-8780-28F6635A29D2}" destId="{72E4A0B6-5334-4112-BC9E-53F87FD201D3}" srcOrd="0" destOrd="0" presId="urn:microsoft.com/office/officeart/2005/8/layout/arrow1"/>
    <dgm:cxn modelId="{ADCBA3AE-0757-4EB4-A9AA-81B76177EE07}" type="presParOf" srcId="{1827DC00-319F-409A-8780-28F6635A29D2}" destId="{E7811D4D-221D-40F0-9444-382FBAAE81C5}" srcOrd="1" destOrd="0" presId="urn:microsoft.com/office/officeart/2005/8/layout/arrow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E4A0B6-5334-4112-BC9E-53F87FD201D3}">
      <dsp:nvSpPr>
        <dsp:cNvPr id="0" name=""/>
        <dsp:cNvSpPr/>
      </dsp:nvSpPr>
      <dsp:spPr>
        <a:xfrm rot="16200000">
          <a:off x="1127755" y="1207293"/>
          <a:ext cx="365762" cy="1097286"/>
        </a:xfrm>
        <a:prstGeom prst="upArrow">
          <a:avLst>
            <a:gd name="adj1" fmla="val 50000"/>
            <a:gd name="adj2" fmla="val 35000"/>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2672" tIns="42672" rIns="42672" bIns="42672" numCol="1" spcCol="1270" anchor="ctr" anchorCtr="0">
          <a:noAutofit/>
        </a:bodyPr>
        <a:lstStyle/>
        <a:p>
          <a:pPr lvl="0" algn="ctr" defTabSz="266700">
            <a:lnSpc>
              <a:spcPct val="90000"/>
            </a:lnSpc>
            <a:spcBef>
              <a:spcPct val="0"/>
            </a:spcBef>
            <a:spcAft>
              <a:spcPct val="35000"/>
            </a:spcAft>
          </a:pPr>
          <a:endParaRPr lang="en-US" sz="600" kern="1200"/>
        </a:p>
      </dsp:txBody>
      <dsp:txXfrm rot="5400000">
        <a:off x="826002" y="1664495"/>
        <a:ext cx="1033278" cy="182881"/>
      </dsp:txXfrm>
    </dsp:sp>
    <dsp:sp modelId="{E7811D4D-221D-40F0-9444-382FBAAE81C5}">
      <dsp:nvSpPr>
        <dsp:cNvPr id="0" name=""/>
        <dsp:cNvSpPr/>
      </dsp:nvSpPr>
      <dsp:spPr>
        <a:xfrm rot="5400000">
          <a:off x="7230747" y="1155152"/>
          <a:ext cx="365762" cy="1097286"/>
        </a:xfrm>
        <a:prstGeom prst="upArrow">
          <a:avLst>
            <a:gd name="adj1" fmla="val 50000"/>
            <a:gd name="adj2" fmla="val 35000"/>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2672" tIns="42672" rIns="42672" bIns="42672" numCol="1" spcCol="1270" anchor="ctr" anchorCtr="0">
          <a:noAutofit/>
        </a:bodyPr>
        <a:lstStyle/>
        <a:p>
          <a:pPr lvl="0" algn="ctr" defTabSz="266700">
            <a:lnSpc>
              <a:spcPct val="90000"/>
            </a:lnSpc>
            <a:spcBef>
              <a:spcPct val="0"/>
            </a:spcBef>
            <a:spcAft>
              <a:spcPct val="35000"/>
            </a:spcAft>
          </a:pPr>
          <a:endParaRPr lang="en-US" sz="600" kern="1200" dirty="0"/>
        </a:p>
      </dsp:txBody>
      <dsp:txXfrm rot="-5400000">
        <a:off x="6864986" y="1612355"/>
        <a:ext cx="1033278" cy="182881"/>
      </dsp:txXfrm>
    </dsp:sp>
  </dsp:spTree>
</dsp:drawing>
</file>

<file path=ppt/diagrams/layout1.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71800" cy="465138"/>
          </a:xfrm>
          <a:prstGeom prst="rect">
            <a:avLst/>
          </a:prstGeom>
        </p:spPr>
        <p:txBody>
          <a:bodyPr vert="horz" lIns="91420" tIns="45711" rIns="91420" bIns="45711" rtlCol="0"/>
          <a:lstStyle>
            <a:lvl1pPr algn="l">
              <a:defRPr sz="1200"/>
            </a:lvl1pPr>
          </a:lstStyle>
          <a:p>
            <a:endParaRPr lang="en-US"/>
          </a:p>
        </p:txBody>
      </p:sp>
      <p:sp>
        <p:nvSpPr>
          <p:cNvPr id="3" name="Date Placeholder 2"/>
          <p:cNvSpPr>
            <a:spLocks noGrp="1"/>
          </p:cNvSpPr>
          <p:nvPr>
            <p:ph type="dt" sz="quarter" idx="1"/>
          </p:nvPr>
        </p:nvSpPr>
        <p:spPr>
          <a:xfrm>
            <a:off x="3884615" y="0"/>
            <a:ext cx="2971800" cy="465138"/>
          </a:xfrm>
          <a:prstGeom prst="rect">
            <a:avLst/>
          </a:prstGeom>
        </p:spPr>
        <p:txBody>
          <a:bodyPr vert="horz" lIns="91420" tIns="45711" rIns="91420" bIns="45711" rtlCol="0"/>
          <a:lstStyle>
            <a:lvl1pPr algn="r">
              <a:defRPr sz="1200"/>
            </a:lvl1pPr>
          </a:lstStyle>
          <a:p>
            <a:fld id="{75F2D112-C336-47CA-ADA8-A4620E7C3897}" type="datetimeFigureOut">
              <a:rPr lang="en-US" smtClean="0"/>
              <a:t>6/4/2013</a:t>
            </a:fld>
            <a:endParaRPr lang="en-US"/>
          </a:p>
        </p:txBody>
      </p:sp>
      <p:sp>
        <p:nvSpPr>
          <p:cNvPr id="4" name="Footer Placeholder 3"/>
          <p:cNvSpPr>
            <a:spLocks noGrp="1"/>
          </p:cNvSpPr>
          <p:nvPr>
            <p:ph type="ftr" sz="quarter" idx="2"/>
          </p:nvPr>
        </p:nvSpPr>
        <p:spPr>
          <a:xfrm>
            <a:off x="2" y="8829675"/>
            <a:ext cx="2971800" cy="465138"/>
          </a:xfrm>
          <a:prstGeom prst="rect">
            <a:avLst/>
          </a:prstGeom>
        </p:spPr>
        <p:txBody>
          <a:bodyPr vert="horz" lIns="91420" tIns="45711" rIns="91420" bIns="45711" rtlCol="0" anchor="b"/>
          <a:lstStyle>
            <a:lvl1pPr algn="l">
              <a:defRPr sz="1200"/>
            </a:lvl1pPr>
          </a:lstStyle>
          <a:p>
            <a:endParaRPr lang="en-US"/>
          </a:p>
        </p:txBody>
      </p:sp>
      <p:sp>
        <p:nvSpPr>
          <p:cNvPr id="5" name="Slide Number Placeholder 4"/>
          <p:cNvSpPr>
            <a:spLocks noGrp="1"/>
          </p:cNvSpPr>
          <p:nvPr>
            <p:ph type="sldNum" sz="quarter" idx="3"/>
          </p:nvPr>
        </p:nvSpPr>
        <p:spPr>
          <a:xfrm>
            <a:off x="3884615" y="8829675"/>
            <a:ext cx="2971800" cy="465138"/>
          </a:xfrm>
          <a:prstGeom prst="rect">
            <a:avLst/>
          </a:prstGeom>
        </p:spPr>
        <p:txBody>
          <a:bodyPr vert="horz" lIns="91420" tIns="45711" rIns="91420" bIns="45711" rtlCol="0" anchor="b"/>
          <a:lstStyle>
            <a:lvl1pPr algn="r">
              <a:defRPr sz="1200"/>
            </a:lvl1pPr>
          </a:lstStyle>
          <a:p>
            <a:fld id="{C43D5BEF-978D-4641-9BF6-454191FC8D88}" type="slidenum">
              <a:rPr lang="en-US" smtClean="0"/>
              <a:t>‹#›</a:t>
            </a:fld>
            <a:endParaRPr lang="en-US"/>
          </a:p>
        </p:txBody>
      </p:sp>
    </p:spTree>
    <p:extLst>
      <p:ext uri="{BB962C8B-B14F-4D97-AF65-F5344CB8AC3E}">
        <p14:creationId xmlns:p14="http://schemas.microsoft.com/office/powerpoint/2010/main" val="36959076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2971800" cy="464820"/>
          </a:xfrm>
          <a:prstGeom prst="rect">
            <a:avLst/>
          </a:prstGeom>
        </p:spPr>
        <p:txBody>
          <a:bodyPr vert="horz" lIns="91410" tIns="45707" rIns="91410" bIns="45707" rtlCol="0"/>
          <a:lstStyle>
            <a:lvl1pPr algn="l">
              <a:defRPr sz="1200"/>
            </a:lvl1pPr>
          </a:lstStyle>
          <a:p>
            <a:endParaRPr lang="en-US"/>
          </a:p>
        </p:txBody>
      </p:sp>
      <p:sp>
        <p:nvSpPr>
          <p:cNvPr id="3" name="Date Placeholder 2"/>
          <p:cNvSpPr>
            <a:spLocks noGrp="1"/>
          </p:cNvSpPr>
          <p:nvPr>
            <p:ph type="dt" idx="1"/>
          </p:nvPr>
        </p:nvSpPr>
        <p:spPr>
          <a:xfrm>
            <a:off x="3884616" y="0"/>
            <a:ext cx="2971800" cy="464820"/>
          </a:xfrm>
          <a:prstGeom prst="rect">
            <a:avLst/>
          </a:prstGeom>
        </p:spPr>
        <p:txBody>
          <a:bodyPr vert="horz" lIns="91410" tIns="45707" rIns="91410" bIns="45707" rtlCol="0"/>
          <a:lstStyle>
            <a:lvl1pPr algn="r">
              <a:defRPr sz="1200"/>
            </a:lvl1pPr>
          </a:lstStyle>
          <a:p>
            <a:fld id="{A4B13C6D-18FB-4C08-9D66-96704A410E1B}" type="datetimeFigureOut">
              <a:rPr lang="en-US" smtClean="0"/>
              <a:t>6/4/2013</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10" tIns="45707" rIns="91410" bIns="45707"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10" tIns="45707" rIns="91410" bIns="4570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3" y="8829967"/>
            <a:ext cx="2971800" cy="464820"/>
          </a:xfrm>
          <a:prstGeom prst="rect">
            <a:avLst/>
          </a:prstGeom>
        </p:spPr>
        <p:txBody>
          <a:bodyPr vert="horz" lIns="91410" tIns="45707" rIns="91410" bIns="45707" rtlCol="0" anchor="b"/>
          <a:lstStyle>
            <a:lvl1pPr algn="l">
              <a:defRPr sz="1200"/>
            </a:lvl1pPr>
          </a:lstStyle>
          <a:p>
            <a:endParaRPr lang="en-US"/>
          </a:p>
        </p:txBody>
      </p:sp>
      <p:sp>
        <p:nvSpPr>
          <p:cNvPr id="7" name="Slide Number Placeholder 6"/>
          <p:cNvSpPr>
            <a:spLocks noGrp="1"/>
          </p:cNvSpPr>
          <p:nvPr>
            <p:ph type="sldNum" sz="quarter" idx="5"/>
          </p:nvPr>
        </p:nvSpPr>
        <p:spPr>
          <a:xfrm>
            <a:off x="3884616" y="8829967"/>
            <a:ext cx="2971800" cy="464820"/>
          </a:xfrm>
          <a:prstGeom prst="rect">
            <a:avLst/>
          </a:prstGeom>
        </p:spPr>
        <p:txBody>
          <a:bodyPr vert="horz" lIns="91410" tIns="45707" rIns="91410" bIns="45707" rtlCol="0" anchor="b"/>
          <a:lstStyle>
            <a:lvl1pPr algn="r">
              <a:defRPr sz="1200"/>
            </a:lvl1pPr>
          </a:lstStyle>
          <a:p>
            <a:fld id="{51E92CD5-13E3-4942-920A-7B3DDF8B0936}" type="slidenum">
              <a:rPr lang="en-US" smtClean="0"/>
              <a:t>‹#›</a:t>
            </a:fld>
            <a:endParaRPr lang="en-US"/>
          </a:p>
        </p:txBody>
      </p:sp>
    </p:spTree>
    <p:extLst>
      <p:ext uri="{BB962C8B-B14F-4D97-AF65-F5344CB8AC3E}">
        <p14:creationId xmlns:p14="http://schemas.microsoft.com/office/powerpoint/2010/main" val="36548469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Good afternoon</a:t>
            </a:r>
          </a:p>
          <a:p>
            <a:r>
              <a:rPr lang="en-US" dirty="0" smtClean="0"/>
              <a:t>I’d like to thank the organizers for the opportunity to participate in </a:t>
            </a:r>
            <a:r>
              <a:rPr lang="en-US" baseline="0" dirty="0" smtClean="0"/>
              <a:t>this workshop.</a:t>
            </a:r>
          </a:p>
          <a:p>
            <a:r>
              <a:rPr lang="en-US" baseline="0" dirty="0" smtClean="0"/>
              <a:t>In my talk I’d like to review our work on a CO2 concentration gradient in a mesic grassland. </a:t>
            </a:r>
          </a:p>
          <a:p>
            <a:r>
              <a:rPr lang="en-US" baseline="0" dirty="0" smtClean="0"/>
              <a:t>Our findings illustrate some potential ways that soils may create spatial variability in the trajectory of grassland responses to CO</a:t>
            </a:r>
            <a:r>
              <a:rPr lang="en-US" baseline="-25000" dirty="0" smtClean="0"/>
              <a:t>2</a:t>
            </a:r>
            <a:r>
              <a:rPr lang="en-US" baseline="0" dirty="0" smtClean="0"/>
              <a:t> enrichment.</a:t>
            </a:r>
          </a:p>
          <a:p>
            <a:pPr defTabSz="914302">
              <a:defRPr/>
            </a:pPr>
            <a:r>
              <a:rPr lang="en-US" baseline="0" dirty="0" smtClean="0"/>
              <a:t>I’ll compare our findings with those of CO</a:t>
            </a:r>
            <a:r>
              <a:rPr lang="en-US" baseline="-25000" dirty="0" smtClean="0"/>
              <a:t>2</a:t>
            </a:r>
            <a:r>
              <a:rPr lang="en-US" baseline="0" dirty="0" smtClean="0"/>
              <a:t> experiments from more arid systems to examine how these </a:t>
            </a:r>
            <a:r>
              <a:rPr lang="en-US" baseline="0" dirty="0" err="1" smtClean="0"/>
              <a:t>trajectorys</a:t>
            </a:r>
            <a:r>
              <a:rPr lang="en-US" baseline="0" dirty="0" smtClean="0"/>
              <a:t> and their drivers may vary on larger climatic gradients</a:t>
            </a:r>
          </a:p>
          <a:p>
            <a:pPr marL="168449" indent="-168449">
              <a:buFontTx/>
              <a:buChar char="-"/>
            </a:pPr>
            <a:endParaRPr lang="en-US" baseline="0" dirty="0" smtClean="0"/>
          </a:p>
          <a:p>
            <a:pPr marL="168449" indent="-168449">
              <a:buFontTx/>
              <a:buChar char="-"/>
            </a:pPr>
            <a:r>
              <a:rPr lang="en-US" baseline="0" dirty="0" smtClean="0"/>
              <a:t>I hope you’ll find this study to illustrate some  sources of spatial variability we might observe in CO2 effects in this ecosystem.</a:t>
            </a:r>
          </a:p>
          <a:p>
            <a:pPr marL="168449" indent="-168449">
              <a:buFontTx/>
              <a:buChar char="-"/>
            </a:pPr>
            <a:endParaRPr lang="en-US" baseline="0" dirty="0" smtClean="0"/>
          </a:p>
          <a:p>
            <a:pPr marL="168449" indent="-168449">
              <a:buFontTx/>
              <a:buChar char="-"/>
            </a:pPr>
            <a:endParaRPr lang="en-US" baseline="0" dirty="0" smtClean="0"/>
          </a:p>
          <a:p>
            <a:pPr marL="168449" indent="-168449">
              <a:buFontTx/>
              <a:buChar char="-"/>
            </a:pPr>
            <a:r>
              <a:rPr lang="en-US" baseline="0" dirty="0" smtClean="0"/>
              <a:t>----------------------------------------</a:t>
            </a:r>
          </a:p>
        </p:txBody>
      </p:sp>
      <p:sp>
        <p:nvSpPr>
          <p:cNvPr id="4" name="Slide Number Placeholder 3"/>
          <p:cNvSpPr>
            <a:spLocks noGrp="1"/>
          </p:cNvSpPr>
          <p:nvPr>
            <p:ph type="sldNum" sz="quarter" idx="10"/>
          </p:nvPr>
        </p:nvSpPr>
        <p:spPr/>
        <p:txBody>
          <a:bodyPr/>
          <a:lstStyle/>
          <a:p>
            <a:fld id="{51E92CD5-13E3-4942-920A-7B3DDF8B0936}" type="slidenum">
              <a:rPr lang="en-US" smtClean="0"/>
              <a:t>1</a:t>
            </a:fld>
            <a:endParaRPr lang="en-US"/>
          </a:p>
        </p:txBody>
      </p:sp>
    </p:spTree>
    <p:extLst>
      <p:ext uri="{BB962C8B-B14F-4D97-AF65-F5344CB8AC3E}">
        <p14:creationId xmlns:p14="http://schemas.microsoft.com/office/powerpoint/2010/main" val="30166820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6"/>
          <p:cNvSpPr>
            <a:spLocks noGrp="1" noChangeArrowheads="1"/>
          </p:cNvSpPr>
          <p:nvPr>
            <p:ph type="sldNum" sz="quarter"/>
          </p:nvPr>
        </p:nvSpPr>
        <p:spPr>
          <a:noFill/>
        </p:spPr>
        <p:txBody>
          <a:bodyPr/>
          <a:lstStyle/>
          <a:p>
            <a:fld id="{0E78A471-D789-41F3-8A64-F8CE717DD838}" type="slidenum">
              <a:rPr lang="en-GB"/>
              <a:t>10</a:t>
            </a:fld>
            <a:endParaRPr lang="en-GB"/>
          </a:p>
        </p:txBody>
      </p:sp>
      <p:sp>
        <p:nvSpPr>
          <p:cNvPr id="4099" name="Rectangle 1"/>
          <p:cNvSpPr txBox="1">
            <a:spLocks noGrp="1" noRot="1" noChangeAspect="1" noChangeArrowheads="1" noTextEdit="1"/>
          </p:cNvSpPr>
          <p:nvPr>
            <p:ph type="sldImg"/>
          </p:nvPr>
        </p:nvSpPr>
        <p:spPr>
          <a:xfrm>
            <a:off x="1104900" y="706438"/>
            <a:ext cx="4646613" cy="3486150"/>
          </a:xfrm>
          <a:solidFill>
            <a:srgbClr val="FFFFFF"/>
          </a:solidFill>
          <a:ln>
            <a:solidFill>
              <a:srgbClr val="000000"/>
            </a:solidFill>
            <a:miter lim="800000"/>
          </a:ln>
        </p:spPr>
      </p:sp>
      <p:sp>
        <p:nvSpPr>
          <p:cNvPr id="4100" name="Text Box 2"/>
          <p:cNvSpPr txBox="1">
            <a:spLocks noGrp="1" noChangeArrowheads="1"/>
          </p:cNvSpPr>
          <p:nvPr>
            <p:ph type="body" idx="1"/>
          </p:nvPr>
        </p:nvSpPr>
        <p:spPr>
          <a:xfrm>
            <a:off x="685512" y="4415619"/>
            <a:ext cx="5486976" cy="4183725"/>
          </a:xfrm>
          <a:noFill/>
          <a:ln/>
        </p:spPr>
        <p:txBody>
          <a:bodyPr tIns="9366"/>
          <a:lstStyle/>
          <a:p>
            <a:pPr algn="just">
              <a:lnSpc>
                <a:spcPct val="93000"/>
              </a:lnSpc>
              <a:spcBef>
                <a:spcPct val="0"/>
              </a:spcBef>
              <a:tabLst>
                <a:tab pos="640604" algn="l"/>
                <a:tab pos="1281207" algn="l"/>
                <a:tab pos="1921810" algn="l"/>
                <a:tab pos="2562414" algn="l"/>
                <a:tab pos="3203019" algn="l"/>
                <a:tab pos="3843621" algn="l"/>
                <a:tab pos="4484225" algn="l"/>
                <a:tab pos="5124829" algn="l"/>
              </a:tabLst>
            </a:pPr>
            <a:r>
              <a:rPr lang="en-GB" dirty="0" smtClean="0">
                <a:latin typeface="Arial" charset="0"/>
                <a:ea typeface="DejaVu Sans" charset="0"/>
                <a:cs typeface="DejaVu Sans" charset="0"/>
              </a:rPr>
              <a:t>Wayne</a:t>
            </a:r>
            <a:r>
              <a:rPr lang="en-GB" baseline="0" dirty="0" smtClean="0">
                <a:latin typeface="Arial" charset="0"/>
                <a:ea typeface="DejaVu Sans" charset="0"/>
                <a:cs typeface="DejaVu Sans" charset="0"/>
              </a:rPr>
              <a:t> then went on to use structural equation </a:t>
            </a:r>
            <a:r>
              <a:rPr lang="en-GB" baseline="0" dirty="0" err="1" smtClean="0">
                <a:latin typeface="Arial" charset="0"/>
                <a:ea typeface="DejaVu Sans" charset="0"/>
                <a:cs typeface="DejaVu Sans" charset="0"/>
              </a:rPr>
              <a:t>modeling</a:t>
            </a:r>
            <a:r>
              <a:rPr lang="en-GB" baseline="0" dirty="0" smtClean="0">
                <a:latin typeface="Arial" charset="0"/>
                <a:ea typeface="DejaVu Sans" charset="0"/>
                <a:cs typeface="DejaVu Sans" charset="0"/>
              </a:rPr>
              <a:t> to partition the contributions to the  ANPP response to CO2 into Direct CO2 effects, indirect effects mediated by water, and indirect effects mediated by the change in </a:t>
            </a:r>
            <a:r>
              <a:rPr lang="en-GB" i="1" baseline="0" dirty="0" err="1" smtClean="0">
                <a:latin typeface="Arial" charset="0"/>
                <a:ea typeface="DejaVu Sans" charset="0"/>
                <a:cs typeface="DejaVu Sans" charset="0"/>
              </a:rPr>
              <a:t>Sorghastrum</a:t>
            </a:r>
            <a:r>
              <a:rPr lang="en-GB" i="0" baseline="0" dirty="0" smtClean="0">
                <a:latin typeface="Arial" charset="0"/>
                <a:ea typeface="DejaVu Sans" charset="0"/>
                <a:cs typeface="DejaVu Sans" charset="0"/>
              </a:rPr>
              <a:t> .</a:t>
            </a:r>
          </a:p>
          <a:p>
            <a:pPr algn="just">
              <a:lnSpc>
                <a:spcPct val="93000"/>
              </a:lnSpc>
              <a:spcBef>
                <a:spcPct val="0"/>
              </a:spcBef>
              <a:tabLst>
                <a:tab pos="640604" algn="l"/>
                <a:tab pos="1281207" algn="l"/>
                <a:tab pos="1921810" algn="l"/>
                <a:tab pos="2562414" algn="l"/>
                <a:tab pos="3203019" algn="l"/>
                <a:tab pos="3843621" algn="l"/>
                <a:tab pos="4484225" algn="l"/>
                <a:tab pos="5124829" algn="l"/>
              </a:tabLst>
            </a:pPr>
            <a:endParaRPr lang="en-GB" i="0" baseline="0" dirty="0" smtClean="0">
              <a:latin typeface="Arial" charset="0"/>
              <a:ea typeface="DejaVu Sans" charset="0"/>
              <a:cs typeface="DejaVu Sans" charset="0"/>
            </a:endParaRPr>
          </a:p>
          <a:p>
            <a:pPr algn="just">
              <a:lnSpc>
                <a:spcPct val="93000"/>
              </a:lnSpc>
              <a:spcBef>
                <a:spcPct val="0"/>
              </a:spcBef>
              <a:tabLst>
                <a:tab pos="640604" algn="l"/>
                <a:tab pos="1281207" algn="l"/>
                <a:tab pos="1921810" algn="l"/>
                <a:tab pos="2562414" algn="l"/>
                <a:tab pos="3203019" algn="l"/>
                <a:tab pos="3843621" algn="l"/>
                <a:tab pos="4484225" algn="l"/>
                <a:tab pos="5124829" algn="l"/>
              </a:tabLst>
            </a:pPr>
            <a:r>
              <a:rPr lang="en-GB" i="0" baseline="0" dirty="0" smtClean="0">
                <a:latin typeface="Arial" charset="0"/>
                <a:ea typeface="DejaVu Sans" charset="0"/>
                <a:cs typeface="DejaVu Sans" charset="0"/>
              </a:rPr>
              <a:t>The </a:t>
            </a:r>
            <a:r>
              <a:rPr lang="en-GB" i="1" baseline="0" dirty="0" err="1" smtClean="0">
                <a:latin typeface="Arial" charset="0"/>
                <a:ea typeface="DejaVu Sans" charset="0"/>
                <a:cs typeface="DejaVu Sans" charset="0"/>
              </a:rPr>
              <a:t>Sorghastrum</a:t>
            </a:r>
            <a:r>
              <a:rPr lang="en-GB" i="0" baseline="0" dirty="0" smtClean="0">
                <a:latin typeface="Arial" charset="0"/>
                <a:ea typeface="DejaVu Sans" charset="0"/>
                <a:cs typeface="DejaVu Sans" charset="0"/>
              </a:rPr>
              <a:t> fraction grew to be an important contributor to the CO2 ANPP response over the first five years of treatment, especially on the two clay soils, while on the sandy soil water was the dominant. </a:t>
            </a:r>
          </a:p>
          <a:p>
            <a:pPr algn="just">
              <a:lnSpc>
                <a:spcPct val="93000"/>
              </a:lnSpc>
              <a:spcBef>
                <a:spcPct val="0"/>
              </a:spcBef>
              <a:tabLst>
                <a:tab pos="640604" algn="l"/>
                <a:tab pos="1281207" algn="l"/>
                <a:tab pos="1921810" algn="l"/>
                <a:tab pos="2562414" algn="l"/>
                <a:tab pos="3203019" algn="l"/>
                <a:tab pos="3843621" algn="l"/>
                <a:tab pos="4484225" algn="l"/>
                <a:tab pos="5124829" algn="l"/>
              </a:tabLst>
            </a:pPr>
            <a:endParaRPr lang="en-GB" i="0" baseline="0" dirty="0" smtClean="0">
              <a:latin typeface="Arial" charset="0"/>
              <a:ea typeface="DejaVu Sans" charset="0"/>
              <a:cs typeface="DejaVu Sans" charset="0"/>
            </a:endParaRPr>
          </a:p>
          <a:p>
            <a:pPr algn="just">
              <a:lnSpc>
                <a:spcPct val="93000"/>
              </a:lnSpc>
              <a:spcBef>
                <a:spcPct val="0"/>
              </a:spcBef>
              <a:tabLst>
                <a:tab pos="640604" algn="l"/>
                <a:tab pos="1281207" algn="l"/>
                <a:tab pos="1921810" algn="l"/>
                <a:tab pos="2562414" algn="l"/>
                <a:tab pos="3203019" algn="l"/>
                <a:tab pos="3843621" algn="l"/>
                <a:tab pos="4484225" algn="l"/>
                <a:tab pos="5124829" algn="l"/>
              </a:tabLst>
            </a:pPr>
            <a:r>
              <a:rPr lang="en-GB" i="0" baseline="0" dirty="0" smtClean="0">
                <a:latin typeface="Arial" charset="0"/>
                <a:ea typeface="DejaVu Sans" charset="0"/>
                <a:cs typeface="DejaVu Sans" charset="0"/>
              </a:rPr>
              <a:t>Suggesting there will be considerable spatial variation in the controls on ANPP response to CO2 on a spatial scale corresponding to variation in soil series. Similar degrees of soil variation can be found on a scale of a few hundred meters or less.</a:t>
            </a:r>
            <a:endParaRPr lang="en-GB" i="0" dirty="0" smtClean="0">
              <a:latin typeface="Arial" charset="0"/>
              <a:ea typeface="DejaVu Sans" charset="0"/>
              <a:cs typeface="DejaVu Sans" charset="0"/>
            </a:endParaRPr>
          </a:p>
          <a:p>
            <a:pPr algn="just">
              <a:lnSpc>
                <a:spcPct val="93000"/>
              </a:lnSpc>
              <a:spcBef>
                <a:spcPct val="0"/>
              </a:spcBef>
              <a:tabLst>
                <a:tab pos="640604" algn="l"/>
                <a:tab pos="1281207" algn="l"/>
                <a:tab pos="1921810" algn="l"/>
                <a:tab pos="2562414" algn="l"/>
                <a:tab pos="3203019" algn="l"/>
                <a:tab pos="3843621" algn="l"/>
                <a:tab pos="4484225" algn="l"/>
                <a:tab pos="5124829" algn="l"/>
              </a:tabLst>
            </a:pPr>
            <a:endParaRPr lang="en-GB" dirty="0" smtClean="0">
              <a:latin typeface="Arial" charset="0"/>
              <a:ea typeface="DejaVu Sans" charset="0"/>
              <a:cs typeface="DejaVu Sans" charset="0"/>
            </a:endParaRPr>
          </a:p>
          <a:p>
            <a:pPr algn="just">
              <a:lnSpc>
                <a:spcPct val="93000"/>
              </a:lnSpc>
              <a:spcBef>
                <a:spcPct val="0"/>
              </a:spcBef>
              <a:tabLst>
                <a:tab pos="640604" algn="l"/>
                <a:tab pos="1281207" algn="l"/>
                <a:tab pos="1921810" algn="l"/>
                <a:tab pos="2562414" algn="l"/>
                <a:tab pos="3203019" algn="l"/>
                <a:tab pos="3843621" algn="l"/>
                <a:tab pos="4484225" algn="l"/>
                <a:tab pos="5124829" algn="l"/>
              </a:tabLst>
            </a:pPr>
            <a:endParaRPr lang="en-GB" dirty="0" smtClean="0">
              <a:latin typeface="Arial" charset="0"/>
              <a:ea typeface="DejaVu Sans" charset="0"/>
              <a:cs typeface="DejaVu Sans" charset="0"/>
            </a:endParaRPr>
          </a:p>
          <a:p>
            <a:pPr algn="just">
              <a:lnSpc>
                <a:spcPct val="93000"/>
              </a:lnSpc>
              <a:spcBef>
                <a:spcPct val="0"/>
              </a:spcBef>
              <a:tabLst>
                <a:tab pos="640604" algn="l"/>
                <a:tab pos="1281207" algn="l"/>
                <a:tab pos="1921810" algn="l"/>
                <a:tab pos="2562414" algn="l"/>
                <a:tab pos="3203019" algn="l"/>
                <a:tab pos="3843621" algn="l"/>
                <a:tab pos="4484225" algn="l"/>
                <a:tab pos="5124829" algn="l"/>
              </a:tabLst>
            </a:pPr>
            <a:r>
              <a:rPr dirty="0"/>
              <a:t>Direct and indirect components of the CO
</a:t>
            </a:r>
            <a:r>
              <a:rPr baseline="-25000" dirty="0"/>
              <a:t>2</a:t>
            </a:r>
            <a:r>
              <a:rPr dirty="0"/>
              <a:t> effect on ANPP of prairie communities that were grown on each of three soil types for 5 years. CO
</a:t>
            </a:r>
            <a:r>
              <a:rPr baseline="-25000" dirty="0"/>
              <a:t>2</a:t>
            </a:r>
            <a:r>
              <a:rPr dirty="0"/>
              <a:t> effects were partitioned using SEM (Table S1, Fig. S1). Indirect effects of CO
</a:t>
            </a:r>
            <a:r>
              <a:rPr baseline="-25000" dirty="0"/>
              <a:t>2</a:t>
            </a:r>
            <a:r>
              <a:rPr dirty="0"/>
              <a:t> on ANPP were mediated through changes in soil water content (H</a:t>
            </a:r>
            <a:r>
              <a:rPr baseline="-25000" dirty="0"/>
              <a:t>2</a:t>
            </a:r>
            <a:r>
              <a:rPr dirty="0"/>
              <a:t>O) and the fractional contribution of the dominant C</a:t>
            </a:r>
            <a:r>
              <a:rPr baseline="-25000" dirty="0"/>
              <a:t>4</a:t>
            </a:r>
            <a:r>
              <a:rPr dirty="0"/>
              <a:t> grass species </a:t>
            </a:r>
            <a:r>
              <a:rPr i="1" dirty="0"/>
              <a:t>
</a:t>
            </a:r>
            <a:r>
              <a:rPr i="1" dirty="0" err="1"/>
              <a:t>Sorghastrum</a:t>
            </a:r>
            <a:r>
              <a:rPr dirty="0"/>
              <a:t> to community productivity (fraction). Values for each effect were calculated using unstandardized path coefficients and are expressed as the change in ANPP (g m</a:t>
            </a:r>
            <a:r>
              <a:rPr baseline="30000" dirty="0"/>
              <a:t>−2</a:t>
            </a:r>
            <a:r>
              <a:rPr dirty="0"/>
              <a:t>) per 100 </a:t>
            </a:r>
            <a:r>
              <a:rPr dirty="0" err="1"/>
              <a:t>μL</a:t>
            </a:r>
            <a:r>
              <a:rPr dirty="0"/>
              <a:t> L</a:t>
            </a:r>
            <a:r>
              <a:rPr baseline="30000" dirty="0"/>
              <a:t>−1</a:t>
            </a:r>
            <a:r>
              <a:rPr dirty="0"/>
              <a:t> increase in CO
</a:t>
            </a:r>
            <a:r>
              <a:rPr baseline="-25000" dirty="0"/>
              <a:t>2</a:t>
            </a:r>
            <a:r>
              <a:rPr dirty="0"/>
              <a:t> concentration. Significant effects are denoted with an asterisk. An indirect effect was considered significant if coefficients for one or more pathways linking CO
</a:t>
            </a:r>
            <a:r>
              <a:rPr baseline="-25000" dirty="0"/>
              <a:t>2</a:t>
            </a:r>
            <a:r>
              <a:rPr dirty="0"/>
              <a:t> to ANPP were significant. The overall effect of CO
</a:t>
            </a:r>
            <a:r>
              <a:rPr baseline="-25000" dirty="0"/>
              <a:t>2</a:t>
            </a:r>
            <a:r>
              <a:rPr dirty="0"/>
              <a:t> on ANPP as mediated by species change, for example, represents the sum of the effects derived from paths linking CO
</a:t>
            </a:r>
            <a:r>
              <a:rPr baseline="-25000" dirty="0"/>
              <a:t>2</a:t>
            </a:r>
            <a:r>
              <a:rPr dirty="0"/>
              <a:t> to ANPP through the </a:t>
            </a:r>
            <a:r>
              <a:rPr i="1" dirty="0"/>
              <a:t>
</a:t>
            </a:r>
            <a:r>
              <a:rPr i="1" dirty="0" err="1"/>
              <a:t>Sorghastrum</a:t>
            </a:r>
            <a:r>
              <a:rPr dirty="0"/>
              <a:t> fraction. Chi‐square (χ</a:t>
            </a:r>
            <a:r>
              <a:rPr baseline="30000" dirty="0"/>
              <a:t>2</a:t>
            </a:r>
            <a:r>
              <a:rPr dirty="0"/>
              <a:t>) and </a:t>
            </a:r>
            <a:r>
              <a:rPr i="1" dirty="0"/>
              <a:t>P</a:t>
            </a:r>
            <a:r>
              <a:rPr dirty="0"/>
              <a:t>‐values for the full SEM model are listed. The full model is considered to be consistent with data when the </a:t>
            </a:r>
            <a:r>
              <a:rPr i="1" dirty="0"/>
              <a:t>P</a:t>
            </a:r>
            <a:r>
              <a:rPr dirty="0"/>
              <a:t>‐value of the chi‐squared statistic is &gt;0.05. The </a:t>
            </a:r>
            <a:r>
              <a:rPr dirty="0" err="1"/>
              <a:t>df</a:t>
            </a:r>
            <a:r>
              <a:rPr dirty="0"/>
              <a:t> = 3 for all soils except the </a:t>
            </a:r>
            <a:r>
              <a:rPr dirty="0" err="1"/>
              <a:t>Alfisol</a:t>
            </a:r>
            <a:r>
              <a:rPr dirty="0"/>
              <a:t> in 2007–2008 for which a simplified version of the SEM was required (</a:t>
            </a:r>
            <a:r>
              <a:rPr dirty="0" err="1"/>
              <a:t>df</a:t>
            </a:r>
            <a:r>
              <a:rPr dirty="0"/>
              <a:t> = 1).</a:t>
            </a:r>
          </a:p>
          <a:p>
            <a:endParaRPr dirty="0"/>
          </a:p>
          <a:p>
            <a:r>
              <a:rPr lang="en-GB" dirty="0"/>
              <a:t>© This slide is made available for non-commercial use only. Please note that permission may be required for re-use of images in which the copyright is owned by a third party.</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briefly consider a</a:t>
            </a:r>
            <a:r>
              <a:rPr lang="en-US" baseline="0" dirty="0" smtClean="0"/>
              <a:t> couple of additional systems where CO2 experiments have been conducted. These are some data from the Prairie Heating and CO2 experiment that were kindly provided by Jack Morgan. This is a mid-grass prairie, drier than the tallgrass prairie at about 400 mm yr_1 rainfall.</a:t>
            </a:r>
          </a:p>
          <a:p>
            <a:endParaRPr lang="en-US" baseline="0" dirty="0" smtClean="0"/>
          </a:p>
          <a:p>
            <a:r>
              <a:rPr lang="en-US" baseline="0" dirty="0" smtClean="0"/>
              <a:t>Here, over three years of CO2 manipulation, elevated CO</a:t>
            </a:r>
            <a:r>
              <a:rPr lang="en-US" baseline="-25000" dirty="0" smtClean="0"/>
              <a:t>2</a:t>
            </a:r>
            <a:r>
              <a:rPr lang="en-US" baseline="0" dirty="0" smtClean="0"/>
              <a:t> increased both soil moisture and total ANPP, and so far they see no change in </a:t>
            </a:r>
            <a:r>
              <a:rPr lang="en-US" baseline="0" dirty="0" err="1" smtClean="0"/>
              <a:t>plantN</a:t>
            </a:r>
            <a:r>
              <a:rPr lang="en-US" baseline="0" dirty="0" smtClean="0"/>
              <a:t>, or in community composition, suggesting that, at least so far, nutrient limitation or species change have not been big factors in the overall CO2 response. (confirming this with Jack).</a:t>
            </a:r>
          </a:p>
          <a:p>
            <a:endParaRPr lang="en-US" dirty="0" smtClean="0"/>
          </a:p>
          <a:p>
            <a:endParaRPr lang="en-US" dirty="0" smtClean="0"/>
          </a:p>
          <a:p>
            <a:r>
              <a:rPr lang="en-US" dirty="0" smtClean="0"/>
              <a:t>Here are data from the PHACE experiment from 2007 – 2009.</a:t>
            </a:r>
          </a:p>
          <a:p>
            <a:r>
              <a:rPr lang="en-US" dirty="0" smtClean="0"/>
              <a:t>Elevated</a:t>
            </a:r>
            <a:r>
              <a:rPr lang="en-US" baseline="0" dirty="0" smtClean="0"/>
              <a:t> CO2 significantly increased soil moisture and total aboveground biomass overall, with total biomass more responsive in the drier years. </a:t>
            </a:r>
          </a:p>
          <a:p>
            <a:endParaRPr lang="en-US" baseline="0" dirty="0" smtClean="0"/>
          </a:p>
          <a:p>
            <a:r>
              <a:rPr lang="en-US" baseline="0" dirty="0" smtClean="0"/>
              <a:t>There was also a trend (p = 0.06)  toward an increase in biomass of C3 grasses averaged over all years, all though no significant CO2 effects on other components of the plant community. </a:t>
            </a:r>
          </a:p>
          <a:p>
            <a:endParaRPr lang="en-US" baseline="0" dirty="0" smtClean="0"/>
          </a:p>
          <a:p>
            <a:r>
              <a:rPr lang="en-US" baseline="0" dirty="0" smtClean="0"/>
              <a:t>In addition, there is evidence for a CO2 effect on root biomass.</a:t>
            </a:r>
          </a:p>
          <a:p>
            <a:endParaRPr lang="en-US" baseline="0" dirty="0" smtClean="0"/>
          </a:p>
          <a:p>
            <a:r>
              <a:rPr lang="en-US" dirty="0" smtClean="0"/>
              <a:t>So in this semi-arid mixed</a:t>
            </a:r>
            <a:r>
              <a:rPr lang="en-US" baseline="0" dirty="0" smtClean="0"/>
              <a:t> grass prairie, the evidence suggests a role for both CO2 (direct) effects and indirect effects mediated by soil moisture. Morgan et al. Nature 2011.</a:t>
            </a:r>
            <a:endParaRPr lang="en-US" dirty="0"/>
          </a:p>
        </p:txBody>
      </p:sp>
      <p:sp>
        <p:nvSpPr>
          <p:cNvPr id="4" name="Slide Number Placeholder 3"/>
          <p:cNvSpPr>
            <a:spLocks noGrp="1"/>
          </p:cNvSpPr>
          <p:nvPr>
            <p:ph type="sldNum" sz="quarter" idx="10"/>
          </p:nvPr>
        </p:nvSpPr>
        <p:spPr/>
        <p:txBody>
          <a:bodyPr/>
          <a:lstStyle/>
          <a:p>
            <a:fld id="{51E92CD5-13E3-4942-920A-7B3DDF8B0936}" type="slidenum">
              <a:rPr lang="en-US" smtClean="0"/>
              <a:t>11</a:t>
            </a:fld>
            <a:endParaRPr lang="en-US"/>
          </a:p>
        </p:txBody>
      </p:sp>
    </p:spTree>
    <p:extLst>
      <p:ext uri="{BB962C8B-B14F-4D97-AF65-F5344CB8AC3E}">
        <p14:creationId xmlns:p14="http://schemas.microsoft.com/office/powerpoint/2010/main" val="30088936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briefly consider a</a:t>
            </a:r>
            <a:r>
              <a:rPr lang="en-US" baseline="0" dirty="0" smtClean="0"/>
              <a:t> couple of additional systems where CO2 experiments have been conducted. These are some data from the Prairie Heating and CO2 experiment that were kindly provided by Jack Morgan. This is a mid-grass prairie, drier than the tallgrass prairie at about 400 mm yr_1 rainfall.</a:t>
            </a:r>
          </a:p>
          <a:p>
            <a:endParaRPr lang="en-US" baseline="0" dirty="0" smtClean="0"/>
          </a:p>
          <a:p>
            <a:r>
              <a:rPr lang="en-US" baseline="0" dirty="0" smtClean="0"/>
              <a:t>Here, over three years of CO2 manipulation, elevated CO</a:t>
            </a:r>
            <a:r>
              <a:rPr lang="en-US" baseline="-25000" dirty="0" smtClean="0"/>
              <a:t>2</a:t>
            </a:r>
            <a:r>
              <a:rPr lang="en-US" baseline="0" dirty="0" smtClean="0"/>
              <a:t> increased both soil moisture and total ANPP, and so far they see no change in </a:t>
            </a:r>
            <a:r>
              <a:rPr lang="en-US" baseline="0" dirty="0" err="1" smtClean="0"/>
              <a:t>plantN</a:t>
            </a:r>
            <a:r>
              <a:rPr lang="en-US" baseline="0" dirty="0" smtClean="0"/>
              <a:t>, or in community composition, suggesting that, at least so far, nutrient limitation or species change have not been big factors in the overall CO2 response. (confirming this with Jack).</a:t>
            </a:r>
          </a:p>
          <a:p>
            <a:endParaRPr lang="en-US" dirty="0" smtClean="0"/>
          </a:p>
          <a:p>
            <a:endParaRPr lang="en-US" dirty="0" smtClean="0"/>
          </a:p>
          <a:p>
            <a:r>
              <a:rPr lang="en-US" dirty="0" smtClean="0"/>
              <a:t>Here are data from the PHACE experiment from 2007 – 2009.</a:t>
            </a:r>
          </a:p>
          <a:p>
            <a:r>
              <a:rPr lang="en-US" dirty="0" smtClean="0"/>
              <a:t>Elevated</a:t>
            </a:r>
            <a:r>
              <a:rPr lang="en-US" baseline="0" dirty="0" smtClean="0"/>
              <a:t> CO2 significantly increased soil moisture and total aboveground biomass overall, with total biomass more responsive in the drier years. </a:t>
            </a:r>
          </a:p>
          <a:p>
            <a:endParaRPr lang="en-US" baseline="0" dirty="0" smtClean="0"/>
          </a:p>
          <a:p>
            <a:r>
              <a:rPr lang="en-US" baseline="0" dirty="0" smtClean="0"/>
              <a:t>There was also a trend (p = 0.06)  toward an increase in biomass of C3 grasses averaged over all years, all though no significant CO2 effects on other components of the plant community. </a:t>
            </a:r>
          </a:p>
          <a:p>
            <a:endParaRPr lang="en-US" baseline="0" dirty="0" smtClean="0"/>
          </a:p>
          <a:p>
            <a:r>
              <a:rPr lang="en-US" baseline="0" dirty="0" smtClean="0"/>
              <a:t>In addition, there is evidence for a CO2 effect on root biomass.</a:t>
            </a:r>
          </a:p>
          <a:p>
            <a:endParaRPr lang="en-US" baseline="0" dirty="0" smtClean="0"/>
          </a:p>
          <a:p>
            <a:r>
              <a:rPr lang="en-US" dirty="0" smtClean="0"/>
              <a:t>So in this semi-arid mixed</a:t>
            </a:r>
            <a:r>
              <a:rPr lang="en-US" baseline="0" dirty="0" smtClean="0"/>
              <a:t> grass prairie, the evidence suggests a role for both CO2 (direct) effects and indirect effects mediated by soil moisture. Morgan et al. Nature 2011.</a:t>
            </a:r>
            <a:endParaRPr lang="en-US" dirty="0"/>
          </a:p>
        </p:txBody>
      </p:sp>
      <p:sp>
        <p:nvSpPr>
          <p:cNvPr id="4" name="Slide Number Placeholder 3"/>
          <p:cNvSpPr>
            <a:spLocks noGrp="1"/>
          </p:cNvSpPr>
          <p:nvPr>
            <p:ph type="sldNum" sz="quarter" idx="10"/>
          </p:nvPr>
        </p:nvSpPr>
        <p:spPr/>
        <p:txBody>
          <a:bodyPr/>
          <a:lstStyle/>
          <a:p>
            <a:fld id="{51E92CD5-13E3-4942-920A-7B3DDF8B0936}" type="slidenum">
              <a:rPr lang="en-US" smtClean="0"/>
              <a:t>12</a:t>
            </a:fld>
            <a:endParaRPr lang="en-US"/>
          </a:p>
        </p:txBody>
      </p:sp>
    </p:spTree>
    <p:extLst>
      <p:ext uri="{BB962C8B-B14F-4D97-AF65-F5344CB8AC3E}">
        <p14:creationId xmlns:p14="http://schemas.microsoft.com/office/powerpoint/2010/main" val="30088936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summarize,</a:t>
            </a:r>
          </a:p>
          <a:p>
            <a:r>
              <a:rPr lang="en-US" baseline="0" dirty="0" smtClean="0"/>
              <a:t>A comparative review of these three CO2 experiments suggests: </a:t>
            </a:r>
          </a:p>
          <a:p>
            <a:r>
              <a:rPr lang="en-US" baseline="0" dirty="0" smtClean="0"/>
              <a:t>In mesic our mesic system, CO2 effects on ecosystem function (here, ANPP)  appear to be stronger when direct effects are augmented by  indirect effects. In the midgrass prairie, these multiple effects are not evident; it’s a soil moisture story; at the driest site, CO2 effects at the physiological level can no longer cause soil moisture accrual or other indirect effects. Only a direct effect remains. </a:t>
            </a:r>
          </a:p>
          <a:p>
            <a:r>
              <a:rPr lang="en-US" baseline="0" dirty="0" smtClean="0"/>
              <a:t>Caveat: these are the overall patterns…year to year variation in these effects occurs and is important.</a:t>
            </a:r>
          </a:p>
          <a:p>
            <a:r>
              <a:rPr lang="en-US" baseline="0" dirty="0" smtClean="0"/>
              <a:t>We plan to use an SEM approach to test these models for the three different sites to learn more about how the causal influences of CO2, soil moisture, and other factors may be changing across this range of water limitation.</a:t>
            </a:r>
          </a:p>
          <a:p>
            <a:endParaRPr lang="en-US" dirty="0"/>
          </a:p>
        </p:txBody>
      </p:sp>
      <p:sp>
        <p:nvSpPr>
          <p:cNvPr id="4" name="Slide Number Placeholder 3"/>
          <p:cNvSpPr>
            <a:spLocks noGrp="1"/>
          </p:cNvSpPr>
          <p:nvPr>
            <p:ph type="sldNum" sz="quarter" idx="10"/>
          </p:nvPr>
        </p:nvSpPr>
        <p:spPr/>
        <p:txBody>
          <a:bodyPr/>
          <a:lstStyle/>
          <a:p>
            <a:fld id="{51E92CD5-13E3-4942-920A-7B3DDF8B0936}" type="slidenum">
              <a:rPr lang="en-US" smtClean="0"/>
              <a:t>13</a:t>
            </a:fld>
            <a:endParaRPr lang="en-US"/>
          </a:p>
        </p:txBody>
      </p:sp>
    </p:spTree>
    <p:extLst>
      <p:ext uri="{BB962C8B-B14F-4D97-AF65-F5344CB8AC3E}">
        <p14:creationId xmlns:p14="http://schemas.microsoft.com/office/powerpoint/2010/main" val="34432351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E92CD5-13E3-4942-920A-7B3DDF8B0936}" type="slidenum">
              <a:rPr lang="en-US" smtClean="0"/>
              <a:t>14</a:t>
            </a:fld>
            <a:endParaRPr lang="en-US"/>
          </a:p>
        </p:txBody>
      </p:sp>
    </p:spTree>
    <p:extLst>
      <p:ext uri="{BB962C8B-B14F-4D97-AF65-F5344CB8AC3E}">
        <p14:creationId xmlns:p14="http://schemas.microsoft.com/office/powerpoint/2010/main" val="34432351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8393">
              <a:defRPr/>
            </a:pPr>
            <a:endParaRPr lang="en-US" baseline="0" dirty="0" smtClean="0"/>
          </a:p>
        </p:txBody>
      </p:sp>
      <p:sp>
        <p:nvSpPr>
          <p:cNvPr id="4" name="Slide Number Placeholder 3"/>
          <p:cNvSpPr>
            <a:spLocks noGrp="1"/>
          </p:cNvSpPr>
          <p:nvPr>
            <p:ph type="sldNum" sz="quarter" idx="10"/>
          </p:nvPr>
        </p:nvSpPr>
        <p:spPr/>
        <p:txBody>
          <a:bodyPr/>
          <a:lstStyle/>
          <a:p>
            <a:fld id="{51E92CD5-13E3-4942-920A-7B3DDF8B0936}" type="slidenum">
              <a:rPr lang="en-US" smtClean="0"/>
              <a:t>15</a:t>
            </a:fld>
            <a:endParaRPr lang="en-US"/>
          </a:p>
        </p:txBody>
      </p:sp>
    </p:spTree>
    <p:extLst>
      <p:ext uri="{BB962C8B-B14F-4D97-AF65-F5344CB8AC3E}">
        <p14:creationId xmlns:p14="http://schemas.microsoft.com/office/powerpoint/2010/main" val="38579307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used a structural equation modeling</a:t>
            </a:r>
            <a:r>
              <a:rPr lang="en-US" baseline="0" dirty="0" smtClean="0"/>
              <a:t> approach to ascertain the causal relationships among CO2, soil moisture, species change and ANPP. We also considered soil N in our study. </a:t>
            </a:r>
          </a:p>
          <a:p>
            <a:endParaRPr lang="en-US" baseline="0" dirty="0" smtClean="0"/>
          </a:p>
          <a:p>
            <a:r>
              <a:rPr lang="en-US" baseline="0" dirty="0" smtClean="0"/>
              <a:t>The models showed that one the two more responsive soils, a direct Co2 effect was accompanied by a second, indirect effect:</a:t>
            </a:r>
          </a:p>
          <a:p>
            <a:r>
              <a:rPr lang="en-US" baseline="0" dirty="0" smtClean="0"/>
              <a:t>	soil water content on the sandy loam, and by change in dominant grass species on the silty clay.  In contrast, on the less responsive soil, only the direct effect was found…there were no significant indirect effects of CO2 on ANPP.</a:t>
            </a:r>
          </a:p>
          <a:p>
            <a:endParaRPr lang="en-US" baseline="0" dirty="0" smtClean="0"/>
          </a:p>
          <a:p>
            <a:r>
              <a:rPr lang="en-US" baseline="0" dirty="0" smtClean="0"/>
              <a:t>So the importance of soil moisture varied among the soils, and was generally higher on the most coarse-textured soil.</a:t>
            </a:r>
          </a:p>
          <a:p>
            <a:endParaRPr lang="en-US" baseline="0" dirty="0" smtClean="0"/>
          </a:p>
          <a:p>
            <a:r>
              <a:rPr lang="en-US" baseline="0" dirty="0" smtClean="0"/>
              <a:t>What about in the semi-arid grassland?</a:t>
            </a:r>
            <a:endParaRPr lang="en-US" dirty="0"/>
          </a:p>
        </p:txBody>
      </p:sp>
      <p:sp>
        <p:nvSpPr>
          <p:cNvPr id="4" name="Slide Number Placeholder 3"/>
          <p:cNvSpPr>
            <a:spLocks noGrp="1"/>
          </p:cNvSpPr>
          <p:nvPr>
            <p:ph type="sldNum" sz="quarter" idx="10"/>
          </p:nvPr>
        </p:nvSpPr>
        <p:spPr/>
        <p:txBody>
          <a:bodyPr/>
          <a:lstStyle/>
          <a:p>
            <a:fld id="{51E92CD5-13E3-4942-920A-7B3DDF8B0936}" type="slidenum">
              <a:rPr lang="en-US" smtClean="0"/>
              <a:t>16</a:t>
            </a:fld>
            <a:endParaRPr lang="en-US"/>
          </a:p>
        </p:txBody>
      </p:sp>
    </p:spTree>
    <p:extLst>
      <p:ext uri="{BB962C8B-B14F-4D97-AF65-F5344CB8AC3E}">
        <p14:creationId xmlns:p14="http://schemas.microsoft.com/office/powerpoint/2010/main" val="15443538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6"/>
          <p:cNvSpPr>
            <a:spLocks noGrp="1" noChangeArrowheads="1"/>
          </p:cNvSpPr>
          <p:nvPr>
            <p:ph type="sldNum" sz="quarter"/>
          </p:nvPr>
        </p:nvSpPr>
        <p:spPr>
          <a:noFill/>
        </p:spPr>
        <p:txBody>
          <a:bodyPr/>
          <a:lstStyle/>
          <a:p>
            <a:fld id="{0E78A471-D789-41F3-8A64-F8CE717DD838}" type="slidenum">
              <a:rPr lang="en-GB"/>
              <a:t>17</a:t>
            </a:fld>
            <a:endParaRPr lang="en-GB"/>
          </a:p>
        </p:txBody>
      </p:sp>
      <p:sp>
        <p:nvSpPr>
          <p:cNvPr id="4099" name="Rectangle 1"/>
          <p:cNvSpPr txBox="1">
            <a:spLocks noGrp="1" noRot="1" noChangeAspect="1" noChangeArrowheads="1" noTextEdit="1"/>
          </p:cNvSpPr>
          <p:nvPr>
            <p:ph type="sldImg"/>
          </p:nvPr>
        </p:nvSpPr>
        <p:spPr>
          <a:xfrm>
            <a:off x="1104900" y="706438"/>
            <a:ext cx="4648200" cy="3486150"/>
          </a:xfrm>
          <a:solidFill>
            <a:srgbClr val="FFFFFF"/>
          </a:solidFill>
          <a:ln>
            <a:solidFill>
              <a:srgbClr val="000000"/>
            </a:solidFill>
            <a:miter lim="800000"/>
          </a:ln>
        </p:spPr>
      </p:sp>
      <p:sp>
        <p:nvSpPr>
          <p:cNvPr id="4100" name="Text Box 2"/>
          <p:cNvSpPr txBox="1">
            <a:spLocks noGrp="1" noChangeArrowheads="1"/>
          </p:cNvSpPr>
          <p:nvPr>
            <p:ph type="body" idx="1"/>
          </p:nvPr>
        </p:nvSpPr>
        <p:spPr>
          <a:xfrm>
            <a:off x="685512" y="4415619"/>
            <a:ext cx="5486976" cy="4183725"/>
          </a:xfrm>
          <a:noFill/>
          <a:ln/>
        </p:spPr>
        <p:txBody>
          <a:bodyPr tIns="9366"/>
          <a:lstStyle/>
          <a:p>
            <a:pPr algn="just">
              <a:lnSpc>
                <a:spcPct val="93000"/>
              </a:lnSpc>
              <a:spcBef>
                <a:spcPct val="0"/>
              </a:spcBef>
              <a:tabLst>
                <a:tab pos="640604" algn="l"/>
                <a:tab pos="1281207" algn="l"/>
                <a:tab pos="1921810" algn="l"/>
                <a:tab pos="2562414" algn="l"/>
                <a:tab pos="3203019" algn="l"/>
                <a:tab pos="3843621" algn="l"/>
                <a:tab pos="4484225" algn="l"/>
                <a:tab pos="5124829" algn="l"/>
              </a:tabLst>
            </a:pPr>
            <a:endParaRPr lang="en-GB" dirty="0" smtClean="0">
              <a:latin typeface="Arial" charset="0"/>
              <a:ea typeface="DejaVu Sans" charset="0"/>
              <a:cs typeface="DejaVu Sans" charset="0"/>
            </a:endParaRPr>
          </a:p>
          <a:p>
            <a:pPr algn="just">
              <a:lnSpc>
                <a:spcPct val="93000"/>
              </a:lnSpc>
              <a:spcBef>
                <a:spcPct val="0"/>
              </a:spcBef>
              <a:tabLst>
                <a:tab pos="640604" algn="l"/>
                <a:tab pos="1281207" algn="l"/>
                <a:tab pos="1921810" algn="l"/>
                <a:tab pos="2562414" algn="l"/>
                <a:tab pos="3203019" algn="l"/>
                <a:tab pos="3843621" algn="l"/>
                <a:tab pos="4484225" algn="l"/>
                <a:tab pos="5124829" algn="l"/>
              </a:tabLst>
            </a:pPr>
            <a:endParaRPr lang="en-GB" dirty="0" smtClean="0">
              <a:latin typeface="Arial" charset="0"/>
              <a:ea typeface="DejaVu Sans" charset="0"/>
              <a:cs typeface="DejaVu Sans" charset="0"/>
            </a:endParaRPr>
          </a:p>
          <a:p>
            <a:pPr algn="just">
              <a:lnSpc>
                <a:spcPct val="93000"/>
              </a:lnSpc>
              <a:spcBef>
                <a:spcPct val="0"/>
              </a:spcBef>
              <a:tabLst>
                <a:tab pos="640604" algn="l"/>
                <a:tab pos="1281207" algn="l"/>
                <a:tab pos="1921810" algn="l"/>
                <a:tab pos="2562414" algn="l"/>
                <a:tab pos="3203019" algn="l"/>
                <a:tab pos="3843621" algn="l"/>
                <a:tab pos="4484225" algn="l"/>
                <a:tab pos="5124829" algn="l"/>
              </a:tabLst>
            </a:pPr>
            <a:r>
              <a:rPr dirty="0"/>
              <a:t>Relationships between the 5‐year change in ANPP of prairie communities and change in the fractional contribution of </a:t>
            </a:r>
            <a:r>
              <a:rPr i="1" dirty="0"/>
              <a:t>
</a:t>
            </a:r>
            <a:r>
              <a:rPr i="1" dirty="0" err="1"/>
              <a:t>Sorghastrum</a:t>
            </a:r>
            <a:r>
              <a:rPr dirty="0"/>
              <a:t> to community ANPP for each of three soil types. Change in ANPP or </a:t>
            </a:r>
            <a:r>
              <a:rPr i="1" dirty="0"/>
              <a:t>
</a:t>
            </a:r>
            <a:r>
              <a:rPr i="1" dirty="0" err="1"/>
              <a:t>Sorghastrum</a:t>
            </a:r>
            <a:r>
              <a:rPr dirty="0"/>
              <a:t> fraction was calculated by subtracting values measured the year prior to CO
</a:t>
            </a:r>
            <a:r>
              <a:rPr baseline="-25000" dirty="0"/>
              <a:t>2</a:t>
            </a:r>
            <a:r>
              <a:rPr dirty="0"/>
              <a:t> treatment (2005) from values measured after 5 years of treatment (2010). Lines are exponential regression fits to changes in community ANPP for </a:t>
            </a:r>
            <a:r>
              <a:rPr dirty="0" err="1"/>
              <a:t>Mollisol</a:t>
            </a:r>
            <a:r>
              <a:rPr dirty="0"/>
              <a:t> (</a:t>
            </a:r>
            <a:r>
              <a:rPr i="1" dirty="0"/>
              <a:t>r</a:t>
            </a:r>
            <a:r>
              <a:rPr dirty="0"/>
              <a:t>
</a:t>
            </a:r>
            <a:r>
              <a:rPr baseline="30000" dirty="0"/>
              <a:t>2</a:t>
            </a:r>
            <a:r>
              <a:rPr dirty="0"/>
              <a:t> = 0.53, </a:t>
            </a:r>
            <a:r>
              <a:rPr i="1" dirty="0"/>
              <a:t>P</a:t>
            </a:r>
            <a:r>
              <a:rPr dirty="0"/>
              <a:t> &lt; 0.0001, </a:t>
            </a:r>
            <a:r>
              <a:rPr i="1" dirty="0"/>
              <a:t>n</a:t>
            </a:r>
            <a:r>
              <a:rPr dirty="0"/>
              <a:t> = 23), </a:t>
            </a:r>
            <a:r>
              <a:rPr dirty="0" err="1"/>
              <a:t>Alfisol</a:t>
            </a:r>
            <a:r>
              <a:rPr dirty="0"/>
              <a:t> (</a:t>
            </a:r>
            <a:r>
              <a:rPr i="1" dirty="0"/>
              <a:t>r</a:t>
            </a:r>
            <a:r>
              <a:rPr dirty="0"/>
              <a:t>
</a:t>
            </a:r>
            <a:r>
              <a:rPr baseline="30000" dirty="0"/>
              <a:t>2</a:t>
            </a:r>
            <a:r>
              <a:rPr dirty="0"/>
              <a:t> = 0.45, </a:t>
            </a:r>
            <a:r>
              <a:rPr i="1" dirty="0"/>
              <a:t>P</a:t>
            </a:r>
            <a:r>
              <a:rPr dirty="0"/>
              <a:t> = 0.003, </a:t>
            </a:r>
            <a:r>
              <a:rPr i="1" dirty="0"/>
              <a:t>n</a:t>
            </a:r>
            <a:r>
              <a:rPr dirty="0"/>
              <a:t> = 16), and </a:t>
            </a:r>
            <a:r>
              <a:rPr dirty="0" err="1"/>
              <a:t>Vertisol</a:t>
            </a:r>
            <a:r>
              <a:rPr dirty="0"/>
              <a:t> soils, respectively (</a:t>
            </a:r>
            <a:r>
              <a:rPr i="1" dirty="0"/>
              <a:t>r</a:t>
            </a:r>
            <a:r>
              <a:rPr dirty="0"/>
              <a:t>
</a:t>
            </a:r>
            <a:r>
              <a:rPr baseline="30000" dirty="0"/>
              <a:t>2</a:t>
            </a:r>
            <a:r>
              <a:rPr dirty="0"/>
              <a:t> = 0.66, </a:t>
            </a:r>
            <a:r>
              <a:rPr i="1" dirty="0"/>
              <a:t>P</a:t>
            </a:r>
            <a:r>
              <a:rPr dirty="0"/>
              <a:t> &lt; 0.0001, </a:t>
            </a:r>
            <a:r>
              <a:rPr i="1" dirty="0"/>
              <a:t>n</a:t>
            </a:r>
            <a:r>
              <a:rPr dirty="0"/>
              <a:t> = 19).</a:t>
            </a:r>
          </a:p>
          <a:p>
            <a:endParaRPr dirty="0"/>
          </a:p>
          <a:p>
            <a:r>
              <a:rPr lang="en-GB" dirty="0"/>
              <a:t>© This slide is made available for non-commercial use only. Please note that permission may be required for re-use of images in which the copyright is owned by a third party.</a:t>
            </a: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take this one step further, and consider an even drier system, the Mojave</a:t>
            </a:r>
            <a:r>
              <a:rPr lang="en-US" baseline="0" dirty="0" smtClean="0"/>
              <a:t> desert and the Nevada Desert FACE facility. MAP here is ~135 mm yr</a:t>
            </a:r>
            <a:r>
              <a:rPr lang="en-US" baseline="30000" dirty="0" smtClean="0"/>
              <a:t>-1</a:t>
            </a:r>
            <a:r>
              <a:rPr lang="en-US" baseline="0" dirty="0" smtClean="0"/>
              <a:t>.</a:t>
            </a:r>
          </a:p>
          <a:p>
            <a:endParaRPr lang="en-US" baseline="0" dirty="0" smtClean="0"/>
          </a:p>
          <a:p>
            <a:r>
              <a:rPr lang="en-US" baseline="0" dirty="0" smtClean="0"/>
              <a:t>Here, CO2 causes no overall effect on soil moisture, and </a:t>
            </a:r>
            <a:r>
              <a:rPr lang="en-US" baseline="0" dirty="0" err="1" smtClean="0"/>
              <a:t>wehre</a:t>
            </a:r>
            <a:r>
              <a:rPr lang="en-US" baseline="0" dirty="0" smtClean="0"/>
              <a:t> there were occasionally dates with significant differences, elevated CO2 reduced soil moisture.</a:t>
            </a:r>
          </a:p>
          <a:p>
            <a:r>
              <a:rPr lang="en-US" baseline="0" dirty="0" smtClean="0"/>
              <a:t>s</a:t>
            </a:r>
            <a:endParaRPr lang="en-US" dirty="0" smtClean="0"/>
          </a:p>
          <a:p>
            <a:endParaRPr lang="en-US" dirty="0" smtClean="0"/>
          </a:p>
          <a:p>
            <a:r>
              <a:rPr lang="en-US" dirty="0" smtClean="0"/>
              <a:t>Soil moisture-</a:t>
            </a:r>
          </a:p>
          <a:p>
            <a:r>
              <a:rPr lang="en-US" dirty="0" smtClean="0"/>
              <a:t>Soil moisture was not significantly</a:t>
            </a:r>
            <a:r>
              <a:rPr lang="en-US" baseline="0" dirty="0" smtClean="0"/>
              <a:t> different between ambient and elevated CO2 overall at 0-20cm, 0-50cm, or below this to 1.75m. </a:t>
            </a:r>
          </a:p>
          <a:p>
            <a:r>
              <a:rPr lang="en-US" dirty="0" smtClean="0"/>
              <a:t>On individual</a:t>
            </a:r>
            <a:r>
              <a:rPr lang="en-US" baseline="0" dirty="0" smtClean="0"/>
              <a:t> dates, where the CO2 effect was significant, elevated CO2 was drier than ambient.</a:t>
            </a:r>
            <a:endParaRPr lang="en-US" dirty="0"/>
          </a:p>
        </p:txBody>
      </p:sp>
      <p:sp>
        <p:nvSpPr>
          <p:cNvPr id="4" name="Slide Number Placeholder 3"/>
          <p:cNvSpPr>
            <a:spLocks noGrp="1"/>
          </p:cNvSpPr>
          <p:nvPr>
            <p:ph type="sldNum" sz="quarter" idx="10"/>
          </p:nvPr>
        </p:nvSpPr>
        <p:spPr/>
        <p:txBody>
          <a:bodyPr/>
          <a:lstStyle/>
          <a:p>
            <a:fld id="{51E92CD5-13E3-4942-920A-7B3DDF8B0936}" type="slidenum">
              <a:rPr lang="en-US" smtClean="0"/>
              <a:t>18</a:t>
            </a:fld>
            <a:endParaRPr lang="en-US"/>
          </a:p>
        </p:txBody>
      </p:sp>
    </p:spTree>
    <p:extLst>
      <p:ext uri="{BB962C8B-B14F-4D97-AF65-F5344CB8AC3E}">
        <p14:creationId xmlns:p14="http://schemas.microsoft.com/office/powerpoint/2010/main" val="25864743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summarize,</a:t>
            </a:r>
          </a:p>
          <a:p>
            <a:r>
              <a:rPr lang="en-US" baseline="0" dirty="0" smtClean="0"/>
              <a:t>A comparative review of these three CO2 experiments suggests: </a:t>
            </a:r>
          </a:p>
          <a:p>
            <a:r>
              <a:rPr lang="en-US" baseline="0" dirty="0" smtClean="0"/>
              <a:t>In mesic our mesic system, CO2 effects on ecosystem function (here, ANPP)  appear to be stronger when direct effects are augmented by  indirect effects. In the midgrass prairie, these multiple effects are not evident; it’s a soil moisture story; at the driest site, CO2 effects at the physiological level can no longer cause soil moisture accrual or other indirect effects. Only a direct effect remains. </a:t>
            </a:r>
          </a:p>
          <a:p>
            <a:r>
              <a:rPr lang="en-US" baseline="0" dirty="0" smtClean="0"/>
              <a:t>Caveat: these are the overall patterns…year to year variation in these effects occurs and is important.</a:t>
            </a:r>
          </a:p>
          <a:p>
            <a:r>
              <a:rPr lang="en-US" baseline="0" dirty="0" smtClean="0"/>
              <a:t>We plan to use an SEM approach to test these models for the three different sites to learn more about how the causal influences of CO2, soil moisture, and other factors may be changing across this range of water limitation.</a:t>
            </a:r>
          </a:p>
          <a:p>
            <a:endParaRPr lang="en-US" dirty="0"/>
          </a:p>
        </p:txBody>
      </p:sp>
      <p:sp>
        <p:nvSpPr>
          <p:cNvPr id="4" name="Slide Number Placeholder 3"/>
          <p:cNvSpPr>
            <a:spLocks noGrp="1"/>
          </p:cNvSpPr>
          <p:nvPr>
            <p:ph type="sldNum" sz="quarter" idx="10"/>
          </p:nvPr>
        </p:nvSpPr>
        <p:spPr/>
        <p:txBody>
          <a:bodyPr/>
          <a:lstStyle/>
          <a:p>
            <a:fld id="{51E92CD5-13E3-4942-920A-7B3DDF8B0936}" type="slidenum">
              <a:rPr lang="en-US" smtClean="0"/>
              <a:t>19</a:t>
            </a:fld>
            <a:endParaRPr lang="en-US"/>
          </a:p>
        </p:txBody>
      </p:sp>
    </p:spTree>
    <p:extLst>
      <p:ext uri="{BB962C8B-B14F-4D97-AF65-F5344CB8AC3E}">
        <p14:creationId xmlns:p14="http://schemas.microsoft.com/office/powerpoint/2010/main" val="34432351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all recognize that are multiple interacting factors that can influence the trajectory</a:t>
            </a:r>
            <a:r>
              <a:rPr lang="en-US" baseline="0" dirty="0" smtClean="0"/>
              <a:t> of ecosystem responses to CO</a:t>
            </a:r>
            <a:r>
              <a:rPr lang="en-US" baseline="-25000" dirty="0" smtClean="0"/>
              <a:t>2</a:t>
            </a:r>
            <a:r>
              <a:rPr lang="en-US" baseline="0" dirty="0" smtClean="0"/>
              <a:t>.</a:t>
            </a:r>
          </a:p>
          <a:p>
            <a:r>
              <a:rPr lang="en-US" baseline="0" dirty="0" smtClean="0"/>
              <a:t>We have plenty of theory and field evidence now for nutrients and water as mediators of CO2 effects on ecosystems, and for the culmination of resource changes into species changes that can ultimately affect ecosystem processes.</a:t>
            </a:r>
          </a:p>
        </p:txBody>
      </p:sp>
      <p:sp>
        <p:nvSpPr>
          <p:cNvPr id="4" name="Slide Number Placeholder 3"/>
          <p:cNvSpPr>
            <a:spLocks noGrp="1"/>
          </p:cNvSpPr>
          <p:nvPr>
            <p:ph type="sldNum" sz="quarter" idx="10"/>
          </p:nvPr>
        </p:nvSpPr>
        <p:spPr/>
        <p:txBody>
          <a:bodyPr/>
          <a:lstStyle/>
          <a:p>
            <a:fld id="{51E92CD5-13E3-4942-920A-7B3DDF8B0936}" type="slidenum">
              <a:rPr lang="en-US" smtClean="0"/>
              <a:t>2</a:t>
            </a:fld>
            <a:endParaRPr lang="en-US"/>
          </a:p>
        </p:txBody>
      </p:sp>
    </p:spTree>
    <p:extLst>
      <p:ext uri="{BB962C8B-B14F-4D97-AF65-F5344CB8AC3E}">
        <p14:creationId xmlns:p14="http://schemas.microsoft.com/office/powerpoint/2010/main" val="26577053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summarize,</a:t>
            </a:r>
          </a:p>
          <a:p>
            <a:r>
              <a:rPr lang="en-US" baseline="0" dirty="0" smtClean="0"/>
              <a:t>A comparative review of these three CO2 experiments suggests: </a:t>
            </a:r>
          </a:p>
          <a:p>
            <a:r>
              <a:rPr lang="en-US" baseline="0" dirty="0" smtClean="0"/>
              <a:t>In mesic our mesic system, CO2 effects on ecosystem function (here, ANPP)  appear to be stronger when direct effects are augmented by  indirect effects. In the midgrass prairie, these multiple effects are not evident; it’s a soil moisture story; at the driest site, CO2 effects at the physiological level can no longer cause soil moisture accrual or other indirect effects. Only a direct effect remains. </a:t>
            </a:r>
          </a:p>
          <a:p>
            <a:r>
              <a:rPr lang="en-US" baseline="0" dirty="0" smtClean="0"/>
              <a:t>Caveat: these are the overall patterns…year to year variation in these effects occurs and is important.</a:t>
            </a:r>
          </a:p>
          <a:p>
            <a:r>
              <a:rPr lang="en-US" baseline="0" dirty="0" smtClean="0"/>
              <a:t>We plan to use an SEM approach to test these models for the three different sites to learn more about how the causal influences of CO2, soil moisture, and other factors may be changing across this range of water limitation.</a:t>
            </a:r>
          </a:p>
          <a:p>
            <a:endParaRPr lang="en-US" dirty="0"/>
          </a:p>
        </p:txBody>
      </p:sp>
      <p:sp>
        <p:nvSpPr>
          <p:cNvPr id="4" name="Slide Number Placeholder 3"/>
          <p:cNvSpPr>
            <a:spLocks noGrp="1"/>
          </p:cNvSpPr>
          <p:nvPr>
            <p:ph type="sldNum" sz="quarter" idx="10"/>
          </p:nvPr>
        </p:nvSpPr>
        <p:spPr/>
        <p:txBody>
          <a:bodyPr/>
          <a:lstStyle/>
          <a:p>
            <a:fld id="{51E92CD5-13E3-4942-920A-7B3DDF8B0936}" type="slidenum">
              <a:rPr lang="en-US" smtClean="0"/>
              <a:t>20</a:t>
            </a:fld>
            <a:endParaRPr lang="en-US"/>
          </a:p>
        </p:txBody>
      </p:sp>
    </p:spTree>
    <p:extLst>
      <p:ext uri="{BB962C8B-B14F-4D97-AF65-F5344CB8AC3E}">
        <p14:creationId xmlns:p14="http://schemas.microsoft.com/office/powerpoint/2010/main" val="3443235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 questions remain. </a:t>
            </a:r>
          </a:p>
          <a:p>
            <a:r>
              <a:rPr lang="en-US" baseline="0" dirty="0" smtClean="0"/>
              <a:t>We might boil these down to: Which, When, and Where. </a:t>
            </a:r>
          </a:p>
          <a:p>
            <a:r>
              <a:rPr lang="en-US" baseline="0" dirty="0" smtClean="0"/>
              <a:t>Which resources? </a:t>
            </a:r>
          </a:p>
          <a:p>
            <a:r>
              <a:rPr lang="en-US" baseline="0" dirty="0" smtClean="0"/>
              <a:t>Which species? </a:t>
            </a:r>
          </a:p>
          <a:p>
            <a:r>
              <a:rPr lang="en-US" baseline="0" dirty="0" smtClean="0"/>
              <a:t>Where and when do species/resources become important to the CO2 response. </a:t>
            </a:r>
          </a:p>
          <a:p>
            <a:endParaRPr lang="en-US" baseline="0" dirty="0" smtClean="0"/>
          </a:p>
          <a:p>
            <a:r>
              <a:rPr lang="en-US" baseline="0" dirty="0" smtClean="0"/>
              <a:t>To approach these questions I’ll focus on two among many possible gradients: </a:t>
            </a:r>
          </a:p>
        </p:txBody>
      </p:sp>
      <p:sp>
        <p:nvSpPr>
          <p:cNvPr id="4" name="Slide Number Placeholder 3"/>
          <p:cNvSpPr>
            <a:spLocks noGrp="1"/>
          </p:cNvSpPr>
          <p:nvPr>
            <p:ph type="sldNum" sz="quarter" idx="10"/>
          </p:nvPr>
        </p:nvSpPr>
        <p:spPr/>
        <p:txBody>
          <a:bodyPr/>
          <a:lstStyle/>
          <a:p>
            <a:fld id="{51E92CD5-13E3-4942-920A-7B3DDF8B0936}" type="slidenum">
              <a:rPr lang="en-US" smtClean="0"/>
              <a:t>3</a:t>
            </a:fld>
            <a:endParaRPr lang="en-US"/>
          </a:p>
        </p:txBody>
      </p:sp>
    </p:spTree>
    <p:extLst>
      <p:ext uri="{BB962C8B-B14F-4D97-AF65-F5344CB8AC3E}">
        <p14:creationId xmlns:p14="http://schemas.microsoft.com/office/powerpoint/2010/main" val="26577053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8393">
              <a:defRPr/>
            </a:pPr>
            <a:r>
              <a:rPr lang="en-US" baseline="0" dirty="0" smtClean="0"/>
              <a:t>To do this, I’m going </a:t>
            </a:r>
            <a:r>
              <a:rPr lang="en-US" baseline="0" dirty="0" err="1" smtClean="0"/>
              <a:t>nto</a:t>
            </a:r>
            <a:r>
              <a:rPr lang="en-US" baseline="0" dirty="0" smtClean="0"/>
              <a:t> us </a:t>
            </a:r>
            <a:r>
              <a:rPr lang="en-US" baseline="0" dirty="0" err="1" smtClean="0"/>
              <a:t>ethis</a:t>
            </a:r>
            <a:r>
              <a:rPr lang="en-US" baseline="0" dirty="0" smtClean="0"/>
              <a:t> simple conceptual model, </a:t>
            </a:r>
          </a:p>
          <a:p>
            <a:pPr defTabSz="898393">
              <a:defRPr/>
            </a:pPr>
            <a:r>
              <a:rPr lang="en-US" baseline="0" dirty="0" smtClean="0"/>
              <a:t>Where we can think of CO2 directly altering ecosystem function such as ANPP, as a consequence of basic plant physiological responses</a:t>
            </a:r>
          </a:p>
          <a:p>
            <a:pPr defTabSz="898393">
              <a:defRPr/>
            </a:pPr>
            <a:r>
              <a:rPr lang="en-US" baseline="0" dirty="0" smtClean="0"/>
              <a:t>And we can also think of those physiological responses altering resources and species, which in turn alter ecosystem function.</a:t>
            </a:r>
          </a:p>
          <a:p>
            <a:pPr defTabSz="898393">
              <a:defRPr/>
            </a:pPr>
            <a:endParaRPr lang="en-US" baseline="0" dirty="0" smtClean="0"/>
          </a:p>
          <a:p>
            <a:pPr defTabSz="898393">
              <a:defRPr/>
            </a:pPr>
            <a:r>
              <a:rPr lang="en-US" baseline="0" dirty="0" smtClean="0"/>
              <a:t>And I want to consider how these various </a:t>
            </a:r>
            <a:r>
              <a:rPr lang="en-US" baseline="0" dirty="0" err="1" smtClean="0"/>
              <a:t>intereactions</a:t>
            </a:r>
            <a:r>
              <a:rPr lang="en-US" baseline="0" dirty="0" smtClean="0"/>
              <a:t> are altered as move along </a:t>
            </a:r>
            <a:r>
              <a:rPr lang="en-US" baseline="0" dirty="0" err="1" smtClean="0"/>
              <a:t>grandients</a:t>
            </a:r>
            <a:r>
              <a:rPr lang="en-US" baseline="0" dirty="0" smtClean="0"/>
              <a:t> in soils, say from fine textured to coarse textured, holding climate constant</a:t>
            </a:r>
          </a:p>
          <a:p>
            <a:pPr defTabSz="898393">
              <a:defRPr/>
            </a:pPr>
            <a:endParaRPr lang="en-US" baseline="0" dirty="0" smtClean="0"/>
          </a:p>
          <a:p>
            <a:pPr defTabSz="898393">
              <a:defRPr/>
            </a:pPr>
            <a:r>
              <a:rPr lang="en-US" baseline="0" dirty="0" smtClean="0"/>
              <a:t>And how these interactions are altered as we move from more mesic to more xeric ecosystems.</a:t>
            </a:r>
          </a:p>
        </p:txBody>
      </p:sp>
      <p:sp>
        <p:nvSpPr>
          <p:cNvPr id="4" name="Slide Number Placeholder 3"/>
          <p:cNvSpPr>
            <a:spLocks noGrp="1"/>
          </p:cNvSpPr>
          <p:nvPr>
            <p:ph type="sldNum" sz="quarter" idx="10"/>
          </p:nvPr>
        </p:nvSpPr>
        <p:spPr/>
        <p:txBody>
          <a:bodyPr/>
          <a:lstStyle/>
          <a:p>
            <a:fld id="{51E92CD5-13E3-4942-920A-7B3DDF8B0936}" type="slidenum">
              <a:rPr lang="en-US" smtClean="0"/>
              <a:t>4</a:t>
            </a:fld>
            <a:endParaRPr lang="en-US"/>
          </a:p>
        </p:txBody>
      </p:sp>
    </p:spTree>
    <p:extLst>
      <p:ext uri="{BB962C8B-B14F-4D97-AF65-F5344CB8AC3E}">
        <p14:creationId xmlns:p14="http://schemas.microsoft.com/office/powerpoint/2010/main" val="24615292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05">
              <a:defRPr/>
            </a:pPr>
            <a:r>
              <a:rPr lang="en-US" baseline="0" dirty="0" smtClean="0"/>
              <a:t>To do that, I’ll consider three CO2 experiments in the U.S., differing widely in rainfall and aridity:</a:t>
            </a:r>
          </a:p>
          <a:p>
            <a:pPr marL="228526" indent="-228526">
              <a:buFont typeface="+mj-lt"/>
              <a:buAutoNum type="arabicPeriod"/>
            </a:pPr>
            <a:r>
              <a:rPr lang="en-US" baseline="0" dirty="0" smtClean="0"/>
              <a:t>Tallgrass prairie in Texas, the wettest of the three experiments at 850 mm per year, and exposed for five years to CO2 enrichment.</a:t>
            </a:r>
          </a:p>
          <a:p>
            <a:pPr marL="228526" indent="-228526">
              <a:buFont typeface="+mj-lt"/>
              <a:buAutoNum type="arabicPeriod"/>
            </a:pPr>
            <a:r>
              <a:rPr lang="en-US" baseline="0" dirty="0" smtClean="0"/>
              <a:t>Second, in semi arid mixed-grass prairie in southeastern Wyoming receiving about 400 mm per year precipitation, also treated for five years to CO2 enrichment.</a:t>
            </a:r>
          </a:p>
          <a:p>
            <a:pPr marL="228526" indent="-228526">
              <a:buFont typeface="+mj-lt"/>
              <a:buAutoNum type="arabicPeriod"/>
            </a:pPr>
            <a:r>
              <a:rPr lang="en-US" baseline="0" dirty="0" smtClean="0"/>
              <a:t>Third, in the Mojave desert in southern Nevada, the driest ecosystem in North America at 135 mm per year rainfall, and exposed for 11 years to CO2.</a:t>
            </a:r>
          </a:p>
          <a:p>
            <a:pPr marL="228526" indent="-228526">
              <a:buFont typeface="+mj-lt"/>
              <a:buAutoNum type="arabicPeriod"/>
            </a:pPr>
            <a:endParaRPr lang="en-US" baseline="0" dirty="0" smtClean="0"/>
          </a:p>
          <a:p>
            <a:pPr marL="228526" indent="-228526">
              <a:buFont typeface="+mj-lt"/>
              <a:buAutoNum type="arabicPeriod"/>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1E92CD5-13E3-4942-920A-7B3DDF8B0936}" type="slidenum">
              <a:rPr lang="en-US" smtClean="0"/>
              <a:t>5</a:t>
            </a:fld>
            <a:endParaRPr lang="en-US"/>
          </a:p>
        </p:txBody>
      </p:sp>
    </p:spTree>
    <p:extLst>
      <p:ext uri="{BB962C8B-B14F-4D97-AF65-F5344CB8AC3E}">
        <p14:creationId xmlns:p14="http://schemas.microsoft.com/office/powerpoint/2010/main" val="24385019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a:t>
            </a:r>
            <a:r>
              <a:rPr lang="en-US" baseline="0" dirty="0" smtClean="0"/>
              <a:t>CO2 experiment that I work on together with my colleague Wayne Polley. </a:t>
            </a:r>
          </a:p>
          <a:p>
            <a:r>
              <a:rPr lang="en-US" baseline="0" dirty="0" smtClean="0"/>
              <a:t>Maintain a continuous subambient to enriched CO2 gradient on experimental prairie communities planted on intact hydrologically isolated soil monoliths of three soils</a:t>
            </a:r>
          </a:p>
          <a:p>
            <a:r>
              <a:rPr lang="en-US" baseline="0" dirty="0" smtClean="0"/>
              <a:t>A mixture of C4 grasses and forbs</a:t>
            </a:r>
            <a:endParaRPr lang="en-US" dirty="0"/>
          </a:p>
        </p:txBody>
      </p:sp>
      <p:sp>
        <p:nvSpPr>
          <p:cNvPr id="4" name="Slide Number Placeholder 3"/>
          <p:cNvSpPr>
            <a:spLocks noGrp="1"/>
          </p:cNvSpPr>
          <p:nvPr>
            <p:ph type="sldNum" sz="quarter" idx="10"/>
          </p:nvPr>
        </p:nvSpPr>
        <p:spPr/>
        <p:txBody>
          <a:bodyPr/>
          <a:lstStyle/>
          <a:p>
            <a:fld id="{51E92CD5-13E3-4942-920A-7B3DDF8B0936}" type="slidenum">
              <a:rPr lang="en-US" smtClean="0"/>
              <a:t>6</a:t>
            </a:fld>
            <a:endParaRPr lang="en-US"/>
          </a:p>
        </p:txBody>
      </p:sp>
    </p:spTree>
    <p:extLst>
      <p:ext uri="{BB962C8B-B14F-4D97-AF65-F5344CB8AC3E}">
        <p14:creationId xmlns:p14="http://schemas.microsoft.com/office/powerpoint/2010/main" val="39364109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ANPP </a:t>
            </a:r>
            <a:r>
              <a:rPr lang="en-US" baseline="0" dirty="0" smtClean="0"/>
              <a:t> (here corrected for pre-CO2 productivity) increased strongly with CO2 on the silty clay and sandy loam, soils, which were the more coarse-textured, and had high soil water potential. The response was attenuated on fine-textured clay, which had high soil water content but relatively lower soil water potential.</a:t>
            </a:r>
          </a:p>
          <a:p>
            <a:endParaRPr lang="en-US" baseline="0" dirty="0" smtClean="0"/>
          </a:p>
          <a:p>
            <a:r>
              <a:rPr lang="en-US" baseline="0" dirty="0" smtClean="0"/>
              <a:t>At the same time, on the two more responsive soils there was a major switch in grass dominance, with a more productive tallgrass assuming dominance at high CO2, and a more drought adapted midgrass assuming dominance at depleted CO2. This species switch did not occur on the clay soil.</a:t>
            </a:r>
            <a:endParaRPr lang="en-US" dirty="0"/>
          </a:p>
        </p:txBody>
      </p:sp>
      <p:sp>
        <p:nvSpPr>
          <p:cNvPr id="4" name="Slide Number Placeholder 3"/>
          <p:cNvSpPr>
            <a:spLocks noGrp="1"/>
          </p:cNvSpPr>
          <p:nvPr>
            <p:ph type="sldNum" sz="quarter" idx="10"/>
          </p:nvPr>
        </p:nvSpPr>
        <p:spPr/>
        <p:txBody>
          <a:bodyPr/>
          <a:lstStyle/>
          <a:p>
            <a:fld id="{51E92CD5-13E3-4942-920A-7B3DDF8B0936}" type="slidenum">
              <a:rPr lang="en-US" smtClean="0"/>
              <a:t>7</a:t>
            </a:fld>
            <a:endParaRPr lang="en-US"/>
          </a:p>
        </p:txBody>
      </p:sp>
    </p:spTree>
    <p:extLst>
      <p:ext uri="{BB962C8B-B14F-4D97-AF65-F5344CB8AC3E}">
        <p14:creationId xmlns:p14="http://schemas.microsoft.com/office/powerpoint/2010/main" val="12290780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used a structural equation modeling</a:t>
            </a:r>
            <a:r>
              <a:rPr lang="en-US" baseline="0" dirty="0" smtClean="0"/>
              <a:t> approach to ascertain the causal relationships among CO2, soil moisture, species change and ANPP. We also considered soil N in our study. </a:t>
            </a:r>
          </a:p>
          <a:p>
            <a:endParaRPr lang="en-US" baseline="0" dirty="0" smtClean="0"/>
          </a:p>
          <a:p>
            <a:r>
              <a:rPr lang="en-US" baseline="0" dirty="0" smtClean="0"/>
              <a:t>The models showed that one the two more responsive soils, a direct Co2 effect was accompanied by a second, indirect effect:</a:t>
            </a:r>
          </a:p>
          <a:p>
            <a:r>
              <a:rPr lang="en-US" baseline="0" dirty="0" smtClean="0"/>
              <a:t>	soil water content on the sandy loam, and by change in dominant grass species on the silty clay.  In contrast, on the less responsive soil, only the direct effect was found…there were no significant indirect effects of CO2 on ANPP.</a:t>
            </a:r>
          </a:p>
          <a:p>
            <a:endParaRPr lang="en-US" baseline="0" dirty="0" smtClean="0"/>
          </a:p>
          <a:p>
            <a:r>
              <a:rPr lang="en-US" baseline="0" dirty="0" smtClean="0"/>
              <a:t>So the importance of soil moisture varied among the soils, and was generally higher on the most coarse-textured soil.</a:t>
            </a:r>
          </a:p>
          <a:p>
            <a:endParaRPr lang="en-US" baseline="0" dirty="0" smtClean="0"/>
          </a:p>
          <a:p>
            <a:r>
              <a:rPr lang="en-US" baseline="0" dirty="0" smtClean="0"/>
              <a:t>What about in the semi-arid grassland?</a:t>
            </a:r>
            <a:endParaRPr lang="en-US" dirty="0"/>
          </a:p>
        </p:txBody>
      </p:sp>
      <p:sp>
        <p:nvSpPr>
          <p:cNvPr id="4" name="Slide Number Placeholder 3"/>
          <p:cNvSpPr>
            <a:spLocks noGrp="1"/>
          </p:cNvSpPr>
          <p:nvPr>
            <p:ph type="sldNum" sz="quarter" idx="10"/>
          </p:nvPr>
        </p:nvSpPr>
        <p:spPr/>
        <p:txBody>
          <a:bodyPr/>
          <a:lstStyle/>
          <a:p>
            <a:fld id="{51E92CD5-13E3-4942-920A-7B3DDF8B0936}" type="slidenum">
              <a:rPr lang="en-US" smtClean="0"/>
              <a:t>8</a:t>
            </a:fld>
            <a:endParaRPr lang="en-US"/>
          </a:p>
        </p:txBody>
      </p:sp>
    </p:spTree>
    <p:extLst>
      <p:ext uri="{BB962C8B-B14F-4D97-AF65-F5344CB8AC3E}">
        <p14:creationId xmlns:p14="http://schemas.microsoft.com/office/powerpoint/2010/main" val="15443538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6"/>
          <p:cNvSpPr>
            <a:spLocks noGrp="1" noChangeArrowheads="1"/>
          </p:cNvSpPr>
          <p:nvPr>
            <p:ph type="sldNum" sz="quarter"/>
          </p:nvPr>
        </p:nvSpPr>
        <p:spPr>
          <a:noFill/>
        </p:spPr>
        <p:txBody>
          <a:bodyPr/>
          <a:lstStyle/>
          <a:p>
            <a:fld id="{0E78A471-D789-41F3-8A64-F8CE717DD838}" type="slidenum">
              <a:rPr lang="en-GB"/>
              <a:t>9</a:t>
            </a:fld>
            <a:endParaRPr lang="en-GB"/>
          </a:p>
        </p:txBody>
      </p:sp>
      <p:sp>
        <p:nvSpPr>
          <p:cNvPr id="4099" name="Rectangle 1"/>
          <p:cNvSpPr txBox="1">
            <a:spLocks noGrp="1" noRot="1" noChangeAspect="1" noChangeArrowheads="1" noTextEdit="1"/>
          </p:cNvSpPr>
          <p:nvPr>
            <p:ph type="sldImg"/>
          </p:nvPr>
        </p:nvSpPr>
        <p:spPr>
          <a:xfrm>
            <a:off x="1104900" y="706438"/>
            <a:ext cx="4648200" cy="3486150"/>
          </a:xfrm>
          <a:solidFill>
            <a:srgbClr val="FFFFFF"/>
          </a:solidFill>
          <a:ln>
            <a:solidFill>
              <a:srgbClr val="000000"/>
            </a:solidFill>
            <a:miter lim="800000"/>
          </a:ln>
        </p:spPr>
      </p:sp>
      <p:sp>
        <p:nvSpPr>
          <p:cNvPr id="4100" name="Text Box 2"/>
          <p:cNvSpPr txBox="1">
            <a:spLocks noGrp="1" noChangeArrowheads="1"/>
          </p:cNvSpPr>
          <p:nvPr>
            <p:ph type="body" idx="1"/>
          </p:nvPr>
        </p:nvSpPr>
        <p:spPr>
          <a:xfrm>
            <a:off x="685512" y="4415619"/>
            <a:ext cx="5486976" cy="4183725"/>
          </a:xfrm>
          <a:noFill/>
          <a:ln/>
        </p:spPr>
        <p:txBody>
          <a:bodyPr tIns="9366"/>
          <a:lstStyle/>
          <a:p>
            <a:pPr algn="just">
              <a:lnSpc>
                <a:spcPct val="93000"/>
              </a:lnSpc>
              <a:spcBef>
                <a:spcPct val="0"/>
              </a:spcBef>
              <a:tabLst>
                <a:tab pos="640604" algn="l"/>
                <a:tab pos="1281207" algn="l"/>
                <a:tab pos="1921810" algn="l"/>
                <a:tab pos="2562414" algn="l"/>
                <a:tab pos="3203019" algn="l"/>
                <a:tab pos="3843621" algn="l"/>
                <a:tab pos="4484225" algn="l"/>
                <a:tab pos="5124829" algn="l"/>
              </a:tabLst>
            </a:pPr>
            <a:r>
              <a:rPr lang="en-GB" dirty="0" smtClean="0">
                <a:latin typeface="Arial" charset="0"/>
                <a:ea typeface="DejaVu Sans" charset="0"/>
                <a:cs typeface="DejaVu Sans" charset="0"/>
              </a:rPr>
              <a:t>Lets look in more detail at the species change. This is Wayne </a:t>
            </a:r>
            <a:r>
              <a:rPr lang="en-GB" dirty="0" err="1" smtClean="0">
                <a:latin typeface="Arial" charset="0"/>
                <a:ea typeface="DejaVu Sans" charset="0"/>
                <a:cs typeface="DejaVu Sans" charset="0"/>
              </a:rPr>
              <a:t>Polley’s</a:t>
            </a:r>
            <a:r>
              <a:rPr lang="en-GB" dirty="0" smtClean="0">
                <a:latin typeface="Arial" charset="0"/>
                <a:ea typeface="DejaVu Sans" charset="0"/>
                <a:cs typeface="DejaVu Sans" charset="0"/>
              </a:rPr>
              <a:t> work. One</a:t>
            </a:r>
            <a:r>
              <a:rPr lang="en-GB" baseline="0" dirty="0" smtClean="0">
                <a:latin typeface="Arial" charset="0"/>
                <a:ea typeface="DejaVu Sans" charset="0"/>
                <a:cs typeface="DejaVu Sans" charset="0"/>
              </a:rPr>
              <a:t> of the C4 grasses, </a:t>
            </a:r>
            <a:r>
              <a:rPr lang="en-GB" i="1" baseline="0" dirty="0" err="1" smtClean="0">
                <a:latin typeface="Arial" charset="0"/>
                <a:ea typeface="DejaVu Sans" charset="0"/>
                <a:cs typeface="DejaVu Sans" charset="0"/>
              </a:rPr>
              <a:t>Sorghastrum</a:t>
            </a:r>
            <a:r>
              <a:rPr lang="en-GB" i="1" baseline="0" dirty="0" smtClean="0">
                <a:latin typeface="Arial" charset="0"/>
                <a:ea typeface="DejaVu Sans" charset="0"/>
                <a:cs typeface="DejaVu Sans" charset="0"/>
              </a:rPr>
              <a:t> </a:t>
            </a:r>
            <a:r>
              <a:rPr lang="en-GB" i="1" baseline="0" dirty="0" err="1" smtClean="0">
                <a:latin typeface="Arial" charset="0"/>
                <a:ea typeface="DejaVu Sans" charset="0"/>
                <a:cs typeface="DejaVu Sans" charset="0"/>
              </a:rPr>
              <a:t>nutans</a:t>
            </a:r>
            <a:r>
              <a:rPr lang="en-GB" i="0" baseline="0" dirty="0" smtClean="0">
                <a:latin typeface="Arial" charset="0"/>
                <a:ea typeface="DejaVu Sans" charset="0"/>
                <a:cs typeface="DejaVu Sans" charset="0"/>
              </a:rPr>
              <a:t>, clearly stands out as the major player. On each of the soils, the biomass of </a:t>
            </a:r>
            <a:r>
              <a:rPr lang="en-GB" i="1" baseline="0" dirty="0" err="1" smtClean="0">
                <a:latin typeface="Arial" charset="0"/>
                <a:ea typeface="DejaVu Sans" charset="0"/>
                <a:cs typeface="DejaVu Sans" charset="0"/>
              </a:rPr>
              <a:t>Sorghastrum</a:t>
            </a:r>
            <a:r>
              <a:rPr lang="en-GB" i="0" baseline="0" dirty="0" smtClean="0">
                <a:latin typeface="Arial" charset="0"/>
                <a:ea typeface="DejaVu Sans" charset="0"/>
                <a:cs typeface="DejaVu Sans" charset="0"/>
              </a:rPr>
              <a:t> strongly increases with CO</a:t>
            </a:r>
            <a:r>
              <a:rPr lang="en-GB" i="0" baseline="-25000" dirty="0" smtClean="0">
                <a:latin typeface="Arial" charset="0"/>
                <a:ea typeface="DejaVu Sans" charset="0"/>
                <a:cs typeface="DejaVu Sans" charset="0"/>
              </a:rPr>
              <a:t>2</a:t>
            </a:r>
            <a:r>
              <a:rPr lang="en-GB" i="0" baseline="0" dirty="0" smtClean="0">
                <a:latin typeface="Arial" charset="0"/>
                <a:ea typeface="DejaVu Sans" charset="0"/>
                <a:cs typeface="DejaVu Sans" charset="0"/>
              </a:rPr>
              <a:t> concentration, and on the two soils  change in ANPP over five years of CO</a:t>
            </a:r>
            <a:r>
              <a:rPr lang="en-GB" i="0" baseline="-25000" dirty="0" smtClean="0">
                <a:latin typeface="Arial" charset="0"/>
                <a:ea typeface="DejaVu Sans" charset="0"/>
                <a:cs typeface="DejaVu Sans" charset="0"/>
              </a:rPr>
              <a:t>2</a:t>
            </a:r>
            <a:r>
              <a:rPr lang="en-GB" i="0" baseline="0" dirty="0" smtClean="0">
                <a:latin typeface="Arial" charset="0"/>
                <a:ea typeface="DejaVu Sans" charset="0"/>
                <a:cs typeface="DejaVu Sans" charset="0"/>
              </a:rPr>
              <a:t> treatment is clearly associated with changes in </a:t>
            </a:r>
            <a:r>
              <a:rPr lang="en-GB" i="1" baseline="0" dirty="0" err="1" smtClean="0">
                <a:latin typeface="Arial" charset="0"/>
                <a:ea typeface="DejaVu Sans" charset="0"/>
                <a:cs typeface="DejaVu Sans" charset="0"/>
              </a:rPr>
              <a:t>Sorghastrum</a:t>
            </a:r>
            <a:r>
              <a:rPr lang="en-GB" i="1" baseline="0" dirty="0" smtClean="0">
                <a:latin typeface="Arial" charset="0"/>
                <a:ea typeface="DejaVu Sans" charset="0"/>
                <a:cs typeface="DejaVu Sans" charset="0"/>
              </a:rPr>
              <a:t>. </a:t>
            </a:r>
            <a:r>
              <a:rPr lang="en-GB" i="0" baseline="0" dirty="0" smtClean="0">
                <a:latin typeface="Arial" charset="0"/>
                <a:ea typeface="DejaVu Sans" charset="0"/>
                <a:cs typeface="DejaVu Sans" charset="0"/>
              </a:rPr>
              <a:t>Furthermore, on the two soils where ANPP responded more strongly to CO</a:t>
            </a:r>
            <a:r>
              <a:rPr lang="en-GB" i="0" baseline="-25000" dirty="0" smtClean="0">
                <a:latin typeface="Arial" charset="0"/>
                <a:ea typeface="DejaVu Sans" charset="0"/>
                <a:cs typeface="DejaVu Sans" charset="0"/>
              </a:rPr>
              <a:t>2</a:t>
            </a:r>
            <a:r>
              <a:rPr lang="en-GB" i="0" baseline="0" dirty="0" smtClean="0">
                <a:latin typeface="Arial" charset="0"/>
                <a:ea typeface="DejaVu Sans" charset="0"/>
                <a:cs typeface="DejaVu Sans" charset="0"/>
              </a:rPr>
              <a:t>, the </a:t>
            </a:r>
            <a:r>
              <a:rPr lang="en-GB" i="1" baseline="0" dirty="0" err="1" smtClean="0">
                <a:latin typeface="Arial" charset="0"/>
                <a:ea typeface="DejaVu Sans" charset="0"/>
                <a:cs typeface="DejaVu Sans" charset="0"/>
              </a:rPr>
              <a:t>Sorghastrum</a:t>
            </a:r>
            <a:r>
              <a:rPr lang="en-GB" i="0" baseline="0" dirty="0" smtClean="0">
                <a:latin typeface="Arial" charset="0"/>
                <a:ea typeface="DejaVu Sans" charset="0"/>
                <a:cs typeface="DejaVu Sans" charset="0"/>
              </a:rPr>
              <a:t> increase is strong and linear, and on the water limited sandy soil other species declined while </a:t>
            </a:r>
            <a:r>
              <a:rPr lang="en-GB" i="1" baseline="0" dirty="0" err="1" smtClean="0">
                <a:latin typeface="Arial" charset="0"/>
                <a:ea typeface="DejaVu Sans" charset="0"/>
                <a:cs typeface="DejaVu Sans" charset="0"/>
              </a:rPr>
              <a:t>Sorghastrum</a:t>
            </a:r>
            <a:r>
              <a:rPr lang="en-GB" i="0" baseline="0" dirty="0" smtClean="0">
                <a:latin typeface="Arial" charset="0"/>
                <a:ea typeface="DejaVu Sans" charset="0"/>
                <a:cs typeface="DejaVu Sans" charset="0"/>
              </a:rPr>
              <a:t> increased.</a:t>
            </a:r>
            <a:endParaRPr lang="en-GB" i="0" dirty="0" smtClean="0">
              <a:latin typeface="Arial" charset="0"/>
              <a:ea typeface="DejaVu Sans" charset="0"/>
              <a:cs typeface="DejaVu Sans" charset="0"/>
            </a:endParaRPr>
          </a:p>
          <a:p>
            <a:pPr algn="just">
              <a:lnSpc>
                <a:spcPct val="93000"/>
              </a:lnSpc>
              <a:spcBef>
                <a:spcPct val="0"/>
              </a:spcBef>
              <a:tabLst>
                <a:tab pos="640604" algn="l"/>
                <a:tab pos="1281207" algn="l"/>
                <a:tab pos="1921810" algn="l"/>
                <a:tab pos="2562414" algn="l"/>
                <a:tab pos="3203019" algn="l"/>
                <a:tab pos="3843621" algn="l"/>
                <a:tab pos="4484225" algn="l"/>
                <a:tab pos="5124829" algn="l"/>
              </a:tabLst>
            </a:pPr>
            <a:endParaRPr lang="en-GB" dirty="0" smtClean="0">
              <a:latin typeface="Arial" charset="0"/>
              <a:ea typeface="DejaVu Sans" charset="0"/>
              <a:cs typeface="DejaVu Sans" charset="0"/>
            </a:endParaRPr>
          </a:p>
          <a:p>
            <a:pPr algn="just" defTabSz="898393">
              <a:lnSpc>
                <a:spcPct val="93000"/>
              </a:lnSpc>
              <a:spcBef>
                <a:spcPct val="0"/>
              </a:spcBef>
              <a:tabLst>
                <a:tab pos="640604" algn="l"/>
                <a:tab pos="1281207" algn="l"/>
                <a:tab pos="1921810" algn="l"/>
                <a:tab pos="2562414" algn="l"/>
                <a:tab pos="3203019" algn="l"/>
                <a:tab pos="3843621" algn="l"/>
                <a:tab pos="4484225" algn="l"/>
                <a:tab pos="5124829" algn="l"/>
              </a:tabLst>
              <a:defRPr/>
            </a:pPr>
            <a:r>
              <a:rPr lang="en-GB" dirty="0" smtClean="0">
                <a:latin typeface="Arial" charset="0"/>
                <a:ea typeface="DejaVu Sans" charset="0"/>
                <a:cs typeface="DejaVu Sans" charset="0"/>
              </a:rPr>
              <a:t>And the change</a:t>
            </a:r>
            <a:r>
              <a:rPr lang="en-GB" baseline="0" dirty="0" smtClean="0">
                <a:latin typeface="Arial" charset="0"/>
                <a:ea typeface="DejaVu Sans" charset="0"/>
                <a:cs typeface="DejaVu Sans" charset="0"/>
              </a:rPr>
              <a:t> in the abundance of </a:t>
            </a:r>
            <a:r>
              <a:rPr lang="en-GB" i="1" baseline="0" dirty="0" err="1" smtClean="0">
                <a:latin typeface="Arial" charset="0"/>
                <a:ea typeface="DejaVu Sans" charset="0"/>
                <a:cs typeface="DejaVu Sans" charset="0"/>
              </a:rPr>
              <a:t>Sorghastrum</a:t>
            </a:r>
            <a:r>
              <a:rPr lang="en-GB" i="0" baseline="0" dirty="0" smtClean="0">
                <a:latin typeface="Arial" charset="0"/>
                <a:ea typeface="DejaVu Sans" charset="0"/>
                <a:cs typeface="DejaVu Sans" charset="0"/>
              </a:rPr>
              <a:t> explains 45 to 65% of the variation in total ANPP.</a:t>
            </a:r>
            <a:endParaRPr lang="en-GB" dirty="0" smtClean="0">
              <a:latin typeface="Arial" charset="0"/>
              <a:ea typeface="DejaVu Sans" charset="0"/>
              <a:cs typeface="DejaVu Sans" charset="0"/>
            </a:endParaRPr>
          </a:p>
          <a:p>
            <a:pPr algn="just">
              <a:lnSpc>
                <a:spcPct val="93000"/>
              </a:lnSpc>
              <a:spcBef>
                <a:spcPct val="0"/>
              </a:spcBef>
              <a:tabLst>
                <a:tab pos="640604" algn="l"/>
                <a:tab pos="1281207" algn="l"/>
                <a:tab pos="1921810" algn="l"/>
                <a:tab pos="2562414" algn="l"/>
                <a:tab pos="3203019" algn="l"/>
                <a:tab pos="3843621" algn="l"/>
                <a:tab pos="4484225" algn="l"/>
                <a:tab pos="5124829" algn="l"/>
              </a:tabLst>
            </a:pPr>
            <a:endParaRPr lang="en-GB" dirty="0" smtClean="0">
              <a:latin typeface="Arial" charset="0"/>
              <a:ea typeface="DejaVu Sans" charset="0"/>
              <a:cs typeface="DejaVu Sans" charset="0"/>
            </a:endParaRPr>
          </a:p>
          <a:p>
            <a:pPr algn="just">
              <a:lnSpc>
                <a:spcPct val="93000"/>
              </a:lnSpc>
              <a:spcBef>
                <a:spcPct val="0"/>
              </a:spcBef>
              <a:tabLst>
                <a:tab pos="640604" algn="l"/>
                <a:tab pos="1281207" algn="l"/>
                <a:tab pos="1921810" algn="l"/>
                <a:tab pos="2562414" algn="l"/>
                <a:tab pos="3203019" algn="l"/>
                <a:tab pos="3843621" algn="l"/>
                <a:tab pos="4484225" algn="l"/>
                <a:tab pos="5124829" algn="l"/>
              </a:tabLst>
            </a:pPr>
            <a:endParaRPr lang="en-GB" dirty="0" smtClean="0">
              <a:latin typeface="Arial" charset="0"/>
              <a:ea typeface="DejaVu Sans" charset="0"/>
              <a:cs typeface="DejaVu Sans" charset="0"/>
            </a:endParaRPr>
          </a:p>
          <a:p>
            <a:pPr algn="just">
              <a:lnSpc>
                <a:spcPct val="93000"/>
              </a:lnSpc>
              <a:spcBef>
                <a:spcPct val="0"/>
              </a:spcBef>
              <a:tabLst>
                <a:tab pos="640604" algn="l"/>
                <a:tab pos="1281207" algn="l"/>
                <a:tab pos="1921810" algn="l"/>
                <a:tab pos="2562414" algn="l"/>
                <a:tab pos="3203019" algn="l"/>
                <a:tab pos="3843621" algn="l"/>
                <a:tab pos="4484225" algn="l"/>
                <a:tab pos="5124829" algn="l"/>
              </a:tabLst>
            </a:pPr>
            <a:endParaRPr lang="en-GB" dirty="0" smtClean="0">
              <a:latin typeface="Arial" charset="0"/>
              <a:ea typeface="DejaVu Sans" charset="0"/>
              <a:cs typeface="DejaVu Sans" charset="0"/>
            </a:endParaRPr>
          </a:p>
          <a:p>
            <a:pPr algn="just">
              <a:lnSpc>
                <a:spcPct val="93000"/>
              </a:lnSpc>
              <a:spcBef>
                <a:spcPct val="0"/>
              </a:spcBef>
              <a:tabLst>
                <a:tab pos="640604" algn="l"/>
                <a:tab pos="1281207" algn="l"/>
                <a:tab pos="1921810" algn="l"/>
                <a:tab pos="2562414" algn="l"/>
                <a:tab pos="3203019" algn="l"/>
                <a:tab pos="3843621" algn="l"/>
                <a:tab pos="4484225" algn="l"/>
                <a:tab pos="5124829" algn="l"/>
              </a:tabLst>
            </a:pPr>
            <a:endParaRPr lang="en-GB" dirty="0" smtClean="0">
              <a:latin typeface="Arial" charset="0"/>
              <a:ea typeface="DejaVu Sans" charset="0"/>
              <a:cs typeface="DejaVu Sans" charset="0"/>
            </a:endParaRPr>
          </a:p>
          <a:p>
            <a:pPr algn="just">
              <a:lnSpc>
                <a:spcPct val="93000"/>
              </a:lnSpc>
              <a:spcBef>
                <a:spcPct val="0"/>
              </a:spcBef>
              <a:tabLst>
                <a:tab pos="640604" algn="l"/>
                <a:tab pos="1281207" algn="l"/>
                <a:tab pos="1921810" algn="l"/>
                <a:tab pos="2562414" algn="l"/>
                <a:tab pos="3203019" algn="l"/>
                <a:tab pos="3843621" algn="l"/>
                <a:tab pos="4484225" algn="l"/>
                <a:tab pos="5124829" algn="l"/>
              </a:tabLst>
            </a:pPr>
            <a:endParaRPr lang="en-GB" dirty="0" smtClean="0">
              <a:latin typeface="Arial" charset="0"/>
              <a:ea typeface="DejaVu Sans" charset="0"/>
              <a:cs typeface="DejaVu Sans" charset="0"/>
            </a:endParaRPr>
          </a:p>
          <a:p>
            <a:pPr algn="just">
              <a:lnSpc>
                <a:spcPct val="93000"/>
              </a:lnSpc>
              <a:spcBef>
                <a:spcPct val="0"/>
              </a:spcBef>
              <a:tabLst>
                <a:tab pos="640604" algn="l"/>
                <a:tab pos="1281207" algn="l"/>
                <a:tab pos="1921810" algn="l"/>
                <a:tab pos="2562414" algn="l"/>
                <a:tab pos="3203019" algn="l"/>
                <a:tab pos="3843621" algn="l"/>
                <a:tab pos="4484225" algn="l"/>
                <a:tab pos="5124829" algn="l"/>
              </a:tabLst>
            </a:pPr>
            <a:r>
              <a:rPr dirty="0"/>
              <a:t>Relationships between the 5‐year change in ANPP of the dominant grass species </a:t>
            </a:r>
            <a:r>
              <a:rPr i="1" dirty="0"/>
              <a:t>
</a:t>
            </a:r>
            <a:r>
              <a:rPr i="1" dirty="0" err="1"/>
              <a:t>Sorghastrum</a:t>
            </a:r>
            <a:r>
              <a:rPr dirty="0"/>
              <a:t> and of all remaining (other) species in prairie communities combined and CO
</a:t>
            </a:r>
            <a:r>
              <a:rPr baseline="-25000" dirty="0"/>
              <a:t>2</a:t>
            </a:r>
            <a:r>
              <a:rPr dirty="0"/>
              <a:t> concentration for each of three soil types. Change in ANPP was calculated by subtracting the ANPP for the year prior to CO
</a:t>
            </a:r>
            <a:r>
              <a:rPr baseline="-25000" dirty="0"/>
              <a:t>2</a:t>
            </a:r>
            <a:r>
              <a:rPr dirty="0"/>
              <a:t> treatment (2005) from ANPP following year 5 of treatment (2010). Lines are significant linear or exponential regression fits to changes in species ANPP for </a:t>
            </a:r>
            <a:r>
              <a:rPr dirty="0" err="1"/>
              <a:t>Mollisol</a:t>
            </a:r>
            <a:r>
              <a:rPr dirty="0"/>
              <a:t> (</a:t>
            </a:r>
            <a:r>
              <a:rPr i="1" dirty="0"/>
              <a:t>
</a:t>
            </a:r>
            <a:r>
              <a:rPr i="1" dirty="0" err="1"/>
              <a:t>Sorghastrum</a:t>
            </a:r>
            <a:r>
              <a:rPr dirty="0"/>
              <a:t>,</a:t>
            </a:r>
            <a:r>
              <a:rPr i="1" dirty="0"/>
              <a:t> r</a:t>
            </a:r>
            <a:r>
              <a:rPr dirty="0"/>
              <a:t>
</a:t>
            </a:r>
            <a:r>
              <a:rPr baseline="30000" dirty="0"/>
              <a:t>2</a:t>
            </a:r>
            <a:r>
              <a:rPr dirty="0"/>
              <a:t> = 0.45, </a:t>
            </a:r>
            <a:r>
              <a:rPr i="1" dirty="0"/>
              <a:t>P</a:t>
            </a:r>
            <a:r>
              <a:rPr dirty="0"/>
              <a:t> = 0.0003, </a:t>
            </a:r>
            <a:r>
              <a:rPr i="1" dirty="0"/>
              <a:t>n</a:t>
            </a:r>
            <a:r>
              <a:rPr dirty="0"/>
              <a:t> = 23), </a:t>
            </a:r>
            <a:r>
              <a:rPr dirty="0" err="1"/>
              <a:t>Alfisol</a:t>
            </a:r>
            <a:r>
              <a:rPr dirty="0"/>
              <a:t> (</a:t>
            </a:r>
            <a:r>
              <a:rPr i="1" dirty="0"/>
              <a:t>
</a:t>
            </a:r>
            <a:r>
              <a:rPr i="1" dirty="0" err="1"/>
              <a:t>Sorghastrum</a:t>
            </a:r>
            <a:r>
              <a:rPr dirty="0"/>
              <a:t>,</a:t>
            </a:r>
            <a:r>
              <a:rPr i="1" dirty="0"/>
              <a:t> r</a:t>
            </a:r>
            <a:r>
              <a:rPr dirty="0"/>
              <a:t>
</a:t>
            </a:r>
            <a:r>
              <a:rPr baseline="30000" dirty="0"/>
              <a:t>2</a:t>
            </a:r>
            <a:r>
              <a:rPr dirty="0"/>
              <a:t> = 0.39, </a:t>
            </a:r>
            <a:r>
              <a:rPr i="1" dirty="0"/>
              <a:t>P</a:t>
            </a:r>
            <a:r>
              <a:rPr dirty="0"/>
              <a:t> = 0.006; other species, </a:t>
            </a:r>
            <a:r>
              <a:rPr i="1" dirty="0"/>
              <a:t>r</a:t>
            </a:r>
            <a:r>
              <a:rPr dirty="0"/>
              <a:t>
</a:t>
            </a:r>
            <a:r>
              <a:rPr baseline="30000" dirty="0"/>
              <a:t>2</a:t>
            </a:r>
            <a:r>
              <a:rPr dirty="0"/>
              <a:t> = 0.16, </a:t>
            </a:r>
            <a:r>
              <a:rPr i="1" dirty="0"/>
              <a:t>P</a:t>
            </a:r>
            <a:r>
              <a:rPr dirty="0"/>
              <a:t> = 0.07, </a:t>
            </a:r>
            <a:r>
              <a:rPr i="1" dirty="0"/>
              <a:t>n</a:t>
            </a:r>
            <a:r>
              <a:rPr dirty="0"/>
              <a:t> = 16), and </a:t>
            </a:r>
            <a:r>
              <a:rPr dirty="0" err="1"/>
              <a:t>Vertisol</a:t>
            </a:r>
            <a:r>
              <a:rPr dirty="0"/>
              <a:t> soils, respectively (</a:t>
            </a:r>
            <a:r>
              <a:rPr i="1" dirty="0"/>
              <a:t>
</a:t>
            </a:r>
            <a:r>
              <a:rPr i="1" dirty="0" err="1"/>
              <a:t>Sorghastrum</a:t>
            </a:r>
            <a:r>
              <a:rPr dirty="0"/>
              <a:t>,</a:t>
            </a:r>
            <a:r>
              <a:rPr i="1" dirty="0"/>
              <a:t> r</a:t>
            </a:r>
            <a:r>
              <a:rPr dirty="0"/>
              <a:t>
</a:t>
            </a:r>
            <a:r>
              <a:rPr baseline="30000" dirty="0"/>
              <a:t>2</a:t>
            </a:r>
            <a:r>
              <a:rPr dirty="0"/>
              <a:t> = 0.29, </a:t>
            </a:r>
            <a:r>
              <a:rPr i="1" dirty="0"/>
              <a:t>P</a:t>
            </a:r>
            <a:r>
              <a:rPr dirty="0"/>
              <a:t> = 0.02, </a:t>
            </a:r>
            <a:r>
              <a:rPr i="1" dirty="0"/>
              <a:t>n</a:t>
            </a:r>
            <a:r>
              <a:rPr dirty="0"/>
              <a:t> = 20; </a:t>
            </a:r>
            <a:r>
              <a:rPr i="1" dirty="0"/>
              <a:t>r</a:t>
            </a:r>
            <a:r>
              <a:rPr dirty="0"/>
              <a:t>
</a:t>
            </a:r>
            <a:r>
              <a:rPr baseline="30000" dirty="0"/>
              <a:t>2</a:t>
            </a:r>
            <a:r>
              <a:rPr dirty="0"/>
              <a:t> = 0.17, </a:t>
            </a:r>
            <a:r>
              <a:rPr i="1" dirty="0"/>
              <a:t>P</a:t>
            </a:r>
            <a:r>
              <a:rPr dirty="0"/>
              <a:t> = 0.09 following exclusion of a single point for which the change in ANPP &gt; 600 g m</a:t>
            </a:r>
            <a:r>
              <a:rPr baseline="30000" dirty="0"/>
              <a:t>−2</a:t>
            </a:r>
            <a:r>
              <a:rPr dirty="0"/>
              <a:t>). The regression model with greatest </a:t>
            </a:r>
            <a:r>
              <a:rPr i="1" dirty="0"/>
              <a:t>r</a:t>
            </a:r>
            <a:r>
              <a:rPr dirty="0"/>
              <a:t>
</a:t>
            </a:r>
            <a:r>
              <a:rPr baseline="30000" dirty="0"/>
              <a:t>2</a:t>
            </a:r>
            <a:r>
              <a:rPr dirty="0"/>
              <a:t> value was selected. The change in combined ANPP of species other than </a:t>
            </a:r>
            <a:r>
              <a:rPr i="1" dirty="0"/>
              <a:t>
</a:t>
            </a:r>
            <a:r>
              <a:rPr i="1" dirty="0" err="1"/>
              <a:t>Sorghastrum</a:t>
            </a:r>
            <a:r>
              <a:rPr dirty="0"/>
              <a:t> was not related to CO
</a:t>
            </a:r>
            <a:r>
              <a:rPr baseline="-25000" dirty="0"/>
              <a:t>2</a:t>
            </a:r>
            <a:r>
              <a:rPr dirty="0"/>
              <a:t> for the </a:t>
            </a:r>
            <a:r>
              <a:rPr dirty="0" err="1"/>
              <a:t>Mollisol</a:t>
            </a:r>
            <a:r>
              <a:rPr dirty="0"/>
              <a:t> (</a:t>
            </a:r>
            <a:r>
              <a:rPr i="1" dirty="0"/>
              <a:t>P</a:t>
            </a:r>
            <a:r>
              <a:rPr dirty="0"/>
              <a:t> = 0.29) or </a:t>
            </a:r>
            <a:r>
              <a:rPr dirty="0" err="1"/>
              <a:t>Vertisol</a:t>
            </a:r>
            <a:r>
              <a:rPr dirty="0"/>
              <a:t> soils (</a:t>
            </a:r>
            <a:r>
              <a:rPr i="1" dirty="0"/>
              <a:t>P</a:t>
            </a:r>
            <a:r>
              <a:rPr dirty="0"/>
              <a:t> = 0.72), consequently no lines are shown.</a:t>
            </a:r>
          </a:p>
          <a:p>
            <a:endParaRPr dirty="0"/>
          </a:p>
          <a:p>
            <a:r>
              <a:rPr lang="en-GB" dirty="0"/>
              <a:t>© This slide is made available for non-commercial use only. Please note that permission may be required for re-use of images in which the copyright is owned by a third party.</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1"/>
            <a:ext cx="7467600" cy="1066800"/>
          </a:xfrm>
        </p:spPr>
        <p:txBody>
          <a:bodyPr>
            <a:normAutofit/>
          </a:bodyPr>
          <a:lstStyle>
            <a:lvl1pPr>
              <a:defRPr sz="3600"/>
            </a:lvl1pPr>
          </a:lstStyle>
          <a:p>
            <a:r>
              <a:rPr lang="en-US" dirty="0" smtClean="0"/>
              <a:t>Click to edit Master title style</a:t>
            </a:r>
            <a:endParaRPr lang="en-US" dirty="0"/>
          </a:p>
        </p:txBody>
      </p:sp>
      <p:sp>
        <p:nvSpPr>
          <p:cNvPr id="3" name="Subtitle 2"/>
          <p:cNvSpPr>
            <a:spLocks noGrp="1"/>
          </p:cNvSpPr>
          <p:nvPr>
            <p:ph type="subTitle" idx="1"/>
          </p:nvPr>
        </p:nvSpPr>
        <p:spPr>
          <a:xfrm>
            <a:off x="1295400" y="2209800"/>
            <a:ext cx="6324600" cy="1066800"/>
          </a:xfrm>
        </p:spPr>
        <p:txBody>
          <a:bodyPr>
            <a:normAutofit/>
          </a:bodyPr>
          <a:lstStyle>
            <a:lvl1pPr marL="0" indent="0" algn="ctr">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105CA50-5E50-453D-83FA-B6E34F0D8A6F}" type="datetimeFigureOut">
              <a:rPr lang="en-US" smtClean="0"/>
              <a:t>6/4/2013</a:t>
            </a:fld>
            <a:endParaRPr lang="en-US"/>
          </a:p>
        </p:txBody>
      </p:sp>
      <p:pic>
        <p:nvPicPr>
          <p:cNvPr id="4098"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1320800" y="-1752600"/>
            <a:ext cx="13512800" cy="10134600"/>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6A7541-4D1D-40D5-962D-B8A50EBC301D}" type="slidenum">
              <a:rPr lang="en-US" smtClean="0"/>
              <a:t>‹#›</a:t>
            </a:fld>
            <a:endParaRPr lang="en-US"/>
          </a:p>
        </p:txBody>
      </p:sp>
    </p:spTree>
    <p:extLst>
      <p:ext uri="{BB962C8B-B14F-4D97-AF65-F5344CB8AC3E}">
        <p14:creationId xmlns:p14="http://schemas.microsoft.com/office/powerpoint/2010/main" val="323351500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05CA50-5E50-453D-83FA-B6E34F0D8A6F}" type="datetimeFigureOut">
              <a:rPr lang="en-US" smtClean="0"/>
              <a:t>6/4/2013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6A7541-4D1D-40D5-962D-B8A50EBC301D}" type="slidenum">
              <a:rPr lang="en-US" smtClean="0"/>
              <a:t>‹#›</a:t>
            </a:fld>
            <a:endParaRPr lang="en-US"/>
          </a:p>
        </p:txBody>
      </p:sp>
    </p:spTree>
    <p:extLst>
      <p:ext uri="{BB962C8B-B14F-4D97-AF65-F5344CB8AC3E}">
        <p14:creationId xmlns:p14="http://schemas.microsoft.com/office/powerpoint/2010/main" val="16013305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05CA50-5E50-453D-83FA-B6E34F0D8A6F}" type="datetimeFigureOut">
              <a:rPr lang="en-US" smtClean="0"/>
              <a:t>6/4/2013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6A7541-4D1D-40D5-962D-B8A50EBC301D}" type="slidenum">
              <a:rPr lang="en-US" smtClean="0"/>
              <a:t>‹#›</a:t>
            </a:fld>
            <a:endParaRPr lang="en-US"/>
          </a:p>
        </p:txBody>
      </p:sp>
    </p:spTree>
    <p:extLst>
      <p:ext uri="{BB962C8B-B14F-4D97-AF65-F5344CB8AC3E}">
        <p14:creationId xmlns:p14="http://schemas.microsoft.com/office/powerpoint/2010/main" val="6102913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6481" y="273629"/>
            <a:ext cx="8226720" cy="114348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6481" y="1604329"/>
            <a:ext cx="8226720" cy="219335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6481" y="3935934"/>
            <a:ext cx="8226720" cy="21933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endParaRPr lang="en-US"/>
          </a:p>
        </p:txBody>
      </p:sp>
      <p:sp>
        <p:nvSpPr>
          <p:cNvPr id="6" name="Rectangle 4"/>
          <p:cNvSpPr>
            <a:spLocks noGrp="1" noChangeArrowheads="1"/>
          </p:cNvSpPr>
          <p:nvPr>
            <p:ph type="ftr" idx="11"/>
          </p:nvPr>
        </p:nvSpPr>
        <p:spPr>
          <a:ln/>
        </p:spPr>
        <p:txBody>
          <a:bodyPr/>
          <a:lstStyle>
            <a:lvl1pPr>
              <a:defRPr/>
            </a:lvl1pPr>
          </a:lstStyle>
          <a:p>
            <a:endParaRPr lang="en-US"/>
          </a:p>
        </p:txBody>
      </p:sp>
      <p:sp>
        <p:nvSpPr>
          <p:cNvPr id="7" name="Rectangle 5"/>
          <p:cNvSpPr>
            <a:spLocks noGrp="1" noChangeArrowheads="1"/>
          </p:cNvSpPr>
          <p:nvPr>
            <p:ph type="sldNum" idx="12"/>
          </p:nvPr>
        </p:nvSpPr>
        <p:spPr>
          <a:ln/>
        </p:spPr>
        <p:txBody>
          <a:bodyPr/>
          <a:lstStyle>
            <a:lvl1pPr>
              <a:defRPr/>
            </a:lvl1pPr>
          </a:lstStyle>
          <a:p>
            <a:fld id="{D165E9B0-7DA8-466E-963D-86F25D5E43BA}" type="slidenum">
              <a:rPr lang="en-GB"/>
              <a:pPr/>
              <a:t>‹#›</a:t>
            </a:fld>
            <a:endParaRPr lang="en-GB"/>
          </a:p>
        </p:txBody>
      </p:sp>
    </p:spTree>
    <p:extLst>
      <p:ext uri="{BB962C8B-B14F-4D97-AF65-F5344CB8AC3E}">
        <p14:creationId xmlns:p14="http://schemas.microsoft.com/office/powerpoint/2010/main" val="1179342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63562"/>
          </a:xfrm>
          <a:solidFill>
            <a:schemeClr val="tx2">
              <a:lumMod val="40000"/>
              <a:lumOff val="60000"/>
            </a:schemeClr>
          </a:solidFill>
          <a:ln>
            <a:noFill/>
          </a:ln>
          <a:effectLst/>
          <a:scene3d>
            <a:camera prst="orthographicFront">
              <a:rot lat="0" lon="0" rev="0"/>
            </a:camera>
            <a:lightRig rig="contrasting" dir="t">
              <a:rot lat="0" lon="0" rev="7800000"/>
            </a:lightRig>
          </a:scene3d>
          <a:sp3d>
            <a:bevelT w="139700" h="139700"/>
          </a:sp3d>
        </p:spPr>
        <p:txBody>
          <a:bodyPr>
            <a:normAutofit/>
          </a:bodyPr>
          <a:lstStyle>
            <a:lvl1pPr>
              <a:defRPr sz="3200"/>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05CA50-5E50-453D-83FA-B6E34F0D8A6F}" type="datetimeFigureOut">
              <a:rPr lang="en-US" smtClean="0"/>
              <a:t>6/4/2013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6A7541-4D1D-40D5-962D-B8A50EBC301D}" type="slidenum">
              <a:rPr lang="en-US" smtClean="0"/>
              <a:t>‹#›</a:t>
            </a:fld>
            <a:endParaRPr lang="en-US"/>
          </a:p>
        </p:txBody>
      </p:sp>
    </p:spTree>
    <p:extLst>
      <p:ext uri="{BB962C8B-B14F-4D97-AF65-F5344CB8AC3E}">
        <p14:creationId xmlns:p14="http://schemas.microsoft.com/office/powerpoint/2010/main" val="257963978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105CA50-5E50-453D-83FA-B6E34F0D8A6F}" type="datetimeFigureOut">
              <a:rPr lang="en-US" smtClean="0"/>
              <a:t>6/4/2013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6A7541-4D1D-40D5-962D-B8A50EBC301D}" type="slidenum">
              <a:rPr lang="en-US" smtClean="0"/>
              <a:t>‹#›</a:t>
            </a:fld>
            <a:endParaRPr lang="en-US"/>
          </a:p>
        </p:txBody>
      </p:sp>
    </p:spTree>
    <p:extLst>
      <p:ext uri="{BB962C8B-B14F-4D97-AF65-F5344CB8AC3E}">
        <p14:creationId xmlns:p14="http://schemas.microsoft.com/office/powerpoint/2010/main" val="207020743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105CA50-5E50-453D-83FA-B6E34F0D8A6F}" type="datetimeFigureOut">
              <a:rPr lang="en-US" smtClean="0"/>
              <a:t>6/4/2013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6A7541-4D1D-40D5-962D-B8A50EBC301D}" type="slidenum">
              <a:rPr lang="en-US" smtClean="0"/>
              <a:t>‹#›</a:t>
            </a:fld>
            <a:endParaRPr lang="en-US"/>
          </a:p>
        </p:txBody>
      </p:sp>
    </p:spTree>
    <p:extLst>
      <p:ext uri="{BB962C8B-B14F-4D97-AF65-F5344CB8AC3E}">
        <p14:creationId xmlns:p14="http://schemas.microsoft.com/office/powerpoint/2010/main" val="1763238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105CA50-5E50-453D-83FA-B6E34F0D8A6F}" type="datetimeFigureOut">
              <a:rPr lang="en-US" smtClean="0"/>
              <a:t>6/4/2013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86A7541-4D1D-40D5-962D-B8A50EBC301D}" type="slidenum">
              <a:rPr lang="en-US" smtClean="0"/>
              <a:t>‹#›</a:t>
            </a:fld>
            <a:endParaRPr lang="en-US"/>
          </a:p>
        </p:txBody>
      </p:sp>
    </p:spTree>
    <p:extLst>
      <p:ext uri="{BB962C8B-B14F-4D97-AF65-F5344CB8AC3E}">
        <p14:creationId xmlns:p14="http://schemas.microsoft.com/office/powerpoint/2010/main" val="1662513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105CA50-5E50-453D-83FA-B6E34F0D8A6F}" type="datetimeFigureOut">
              <a:rPr lang="en-US" smtClean="0"/>
              <a:t>6/4/2013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86A7541-4D1D-40D5-962D-B8A50EBC301D}" type="slidenum">
              <a:rPr lang="en-US" smtClean="0"/>
              <a:t>‹#›</a:t>
            </a:fld>
            <a:endParaRPr lang="en-US"/>
          </a:p>
        </p:txBody>
      </p:sp>
    </p:spTree>
    <p:extLst>
      <p:ext uri="{BB962C8B-B14F-4D97-AF65-F5344CB8AC3E}">
        <p14:creationId xmlns:p14="http://schemas.microsoft.com/office/powerpoint/2010/main" val="1432875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05CA50-5E50-453D-83FA-B6E34F0D8A6F}" type="datetimeFigureOut">
              <a:rPr lang="en-US" smtClean="0"/>
              <a:t>6/4/2013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86A7541-4D1D-40D5-962D-B8A50EBC301D}" type="slidenum">
              <a:rPr lang="en-US" smtClean="0"/>
              <a:t>‹#›</a:t>
            </a:fld>
            <a:endParaRPr lang="en-US"/>
          </a:p>
        </p:txBody>
      </p:sp>
    </p:spTree>
    <p:extLst>
      <p:ext uri="{BB962C8B-B14F-4D97-AF65-F5344CB8AC3E}">
        <p14:creationId xmlns:p14="http://schemas.microsoft.com/office/powerpoint/2010/main" val="39205379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05CA50-5E50-453D-83FA-B6E34F0D8A6F}" type="datetimeFigureOut">
              <a:rPr lang="en-US" smtClean="0"/>
              <a:t>6/4/2013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6A7541-4D1D-40D5-962D-B8A50EBC301D}" type="slidenum">
              <a:rPr lang="en-US" smtClean="0"/>
              <a:t>‹#›</a:t>
            </a:fld>
            <a:endParaRPr lang="en-US"/>
          </a:p>
        </p:txBody>
      </p:sp>
    </p:spTree>
    <p:extLst>
      <p:ext uri="{BB962C8B-B14F-4D97-AF65-F5344CB8AC3E}">
        <p14:creationId xmlns:p14="http://schemas.microsoft.com/office/powerpoint/2010/main" val="4030755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05CA50-5E50-453D-83FA-B6E34F0D8A6F}" type="datetimeFigureOut">
              <a:rPr lang="en-US" smtClean="0"/>
              <a:t>6/4/2013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6A7541-4D1D-40D5-962D-B8A50EBC301D}" type="slidenum">
              <a:rPr lang="en-US" smtClean="0"/>
              <a:t>‹#›</a:t>
            </a:fld>
            <a:endParaRPr lang="en-US"/>
          </a:p>
        </p:txBody>
      </p:sp>
    </p:spTree>
    <p:extLst>
      <p:ext uri="{BB962C8B-B14F-4D97-AF65-F5344CB8AC3E}">
        <p14:creationId xmlns:p14="http://schemas.microsoft.com/office/powerpoint/2010/main" val="5755680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05CA50-5E50-453D-83FA-B6E34F0D8A6F}" type="datetimeFigureOut">
              <a:rPr lang="en-US" smtClean="0"/>
              <a:t>6/4/2013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6A7541-4D1D-40D5-962D-B8A50EBC301D}" type="slidenum">
              <a:rPr lang="en-US" smtClean="0"/>
              <a:t>‹#›</a:t>
            </a:fld>
            <a:endParaRPr lang="en-US"/>
          </a:p>
        </p:txBody>
      </p:sp>
    </p:spTree>
    <p:extLst>
      <p:ext uri="{BB962C8B-B14F-4D97-AF65-F5344CB8AC3E}">
        <p14:creationId xmlns:p14="http://schemas.microsoft.com/office/powerpoint/2010/main" val="343684969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9.e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69275"/>
            <a:ext cx="9144000" cy="7140416"/>
          </a:xfrm>
          <a:solidFill>
            <a:schemeClr val="lt1">
              <a:alpha val="50000"/>
            </a:schemeClr>
          </a:solidFill>
        </p:spPr>
        <p:style>
          <a:lnRef idx="2">
            <a:schemeClr val="accent5"/>
          </a:lnRef>
          <a:fillRef idx="1">
            <a:schemeClr val="lt1"/>
          </a:fillRef>
          <a:effectRef idx="0">
            <a:schemeClr val="accent5"/>
          </a:effectRef>
          <a:fontRef idx="minor">
            <a:schemeClr val="dk1"/>
          </a:fontRef>
        </p:style>
        <p:txBody>
          <a:bodyPr wrap="square">
            <a:spAutoFit/>
          </a:bodyPr>
          <a:lstStyle/>
          <a:p>
            <a:r>
              <a:rPr lang="en-US" sz="3200" dirty="0" smtClean="0">
                <a:solidFill>
                  <a:schemeClr val="tx1"/>
                </a:solidFill>
              </a:rPr>
              <a:t>Soil-mediated effects of a CO</a:t>
            </a:r>
            <a:r>
              <a:rPr lang="en-US" sz="3200" baseline="-25000" dirty="0" smtClean="0">
                <a:solidFill>
                  <a:schemeClr val="tx1"/>
                </a:solidFill>
              </a:rPr>
              <a:t>2</a:t>
            </a:r>
            <a:r>
              <a:rPr lang="en-US" sz="3200" dirty="0" smtClean="0">
                <a:solidFill>
                  <a:schemeClr val="tx1"/>
                </a:solidFill>
              </a:rPr>
              <a:t> gradient on grassland productivity: Interactions with resources and species change.</a:t>
            </a:r>
            <a:br>
              <a:rPr lang="en-US" sz="3200" dirty="0" smtClean="0">
                <a:solidFill>
                  <a:schemeClr val="tx1"/>
                </a:solidFill>
              </a:rPr>
            </a:br>
            <a:r>
              <a:rPr lang="en-US" sz="3200" dirty="0" smtClean="0">
                <a:solidFill>
                  <a:schemeClr val="tx1"/>
                </a:solidFill>
              </a:rPr>
              <a:t/>
            </a:r>
            <a:br>
              <a:rPr lang="en-US" sz="3200" dirty="0" smtClean="0">
                <a:solidFill>
                  <a:schemeClr val="tx1"/>
                </a:solidFill>
              </a:rPr>
            </a:br>
            <a:r>
              <a:rPr lang="en-US" sz="2800" dirty="0" smtClean="0">
                <a:solidFill>
                  <a:schemeClr val="tx1"/>
                </a:solidFill>
              </a:rPr>
              <a:t>Philip </a:t>
            </a:r>
            <a:r>
              <a:rPr lang="en-US" sz="2800" dirty="0">
                <a:solidFill>
                  <a:schemeClr val="tx1"/>
                </a:solidFill>
              </a:rPr>
              <a:t>A. Fay</a:t>
            </a:r>
            <a:br>
              <a:rPr lang="en-US" sz="2800" dirty="0">
                <a:solidFill>
                  <a:schemeClr val="tx1"/>
                </a:solidFill>
              </a:rPr>
            </a:br>
            <a:r>
              <a:rPr lang="en-US" sz="2800" dirty="0">
                <a:solidFill>
                  <a:schemeClr val="tx1"/>
                </a:solidFill>
              </a:rPr>
              <a:t>USDA-ARS Grassland, Soil, and Water Lab</a:t>
            </a:r>
            <a:br>
              <a:rPr lang="en-US" sz="2800" dirty="0">
                <a:solidFill>
                  <a:schemeClr val="tx1"/>
                </a:solidFill>
              </a:rPr>
            </a:br>
            <a:r>
              <a:rPr lang="en-US" sz="2800" dirty="0">
                <a:solidFill>
                  <a:schemeClr val="tx1"/>
                </a:solidFill>
              </a:rPr>
              <a:t>Temple, Texas U.S.A</a:t>
            </a:r>
            <a:r>
              <a:rPr lang="en-US" sz="2800" dirty="0" smtClean="0">
                <a:solidFill>
                  <a:schemeClr val="tx1"/>
                </a:solidFill>
              </a:rPr>
              <a:t>.</a:t>
            </a:r>
            <a:br>
              <a:rPr lang="en-US" sz="2800" dirty="0" smtClean="0">
                <a:solidFill>
                  <a:schemeClr val="tx1"/>
                </a:solidFill>
              </a:rPr>
            </a:br>
            <a:r>
              <a:rPr lang="en-US" sz="2400" dirty="0" smtClean="0">
                <a:solidFill>
                  <a:schemeClr val="tx1"/>
                </a:solidFill>
              </a:rPr>
              <a:t/>
            </a:r>
            <a:br>
              <a:rPr lang="en-US" sz="2400" dirty="0" smtClean="0">
                <a:solidFill>
                  <a:schemeClr val="tx1"/>
                </a:solidFill>
              </a:rPr>
            </a:br>
            <a:r>
              <a:rPr lang="en-US" sz="2400" dirty="0" smtClean="0">
                <a:solidFill>
                  <a:schemeClr val="tx1"/>
                </a:solidFill>
              </a:rPr>
              <a:t>Collaborators: </a:t>
            </a:r>
            <a:r>
              <a:rPr lang="en-US" sz="2000" dirty="0">
                <a:solidFill>
                  <a:schemeClr val="tx1"/>
                </a:solidFill>
              </a:rPr>
              <a:t/>
            </a:r>
            <a:br>
              <a:rPr lang="en-US" sz="2000" dirty="0">
                <a:solidFill>
                  <a:schemeClr val="tx1"/>
                </a:solidFill>
              </a:rPr>
            </a:br>
            <a:r>
              <a:rPr lang="en-US" sz="2000" dirty="0" smtClean="0">
                <a:solidFill>
                  <a:schemeClr val="tx1"/>
                </a:solidFill>
              </a:rPr>
              <a:t>Wayne </a:t>
            </a:r>
            <a:r>
              <a:rPr lang="en-US" sz="2000" dirty="0">
                <a:solidFill>
                  <a:schemeClr val="tx1"/>
                </a:solidFill>
              </a:rPr>
              <a:t>Polley (</a:t>
            </a:r>
            <a:r>
              <a:rPr lang="en-US" sz="2000" dirty="0" smtClean="0">
                <a:solidFill>
                  <a:schemeClr val="tx1"/>
                </a:solidFill>
              </a:rPr>
              <a:t>USDA-ARS)</a:t>
            </a:r>
            <a:r>
              <a:rPr lang="en-US" sz="2000" dirty="0">
                <a:solidFill>
                  <a:schemeClr val="tx1"/>
                </a:solidFill>
              </a:rPr>
              <a:t/>
            </a:r>
            <a:br>
              <a:rPr lang="en-US" sz="2000" dirty="0">
                <a:solidFill>
                  <a:schemeClr val="tx1"/>
                </a:solidFill>
              </a:rPr>
            </a:br>
            <a:r>
              <a:rPr lang="en-US" sz="2000" dirty="0" smtClean="0">
                <a:solidFill>
                  <a:schemeClr val="tx1"/>
                </a:solidFill>
              </a:rPr>
              <a:t>Virginia Jin (USDA-ARS)</a:t>
            </a:r>
            <a:br>
              <a:rPr lang="en-US" sz="2000" dirty="0" smtClean="0">
                <a:solidFill>
                  <a:schemeClr val="tx1"/>
                </a:solidFill>
              </a:rPr>
            </a:br>
            <a:r>
              <a:rPr lang="en-US" sz="2000" dirty="0" smtClean="0">
                <a:solidFill>
                  <a:schemeClr val="tx1"/>
                </a:solidFill>
              </a:rPr>
              <a:t>Robert Jackson (Duke University)</a:t>
            </a:r>
            <a:br>
              <a:rPr lang="en-US" sz="2000" dirty="0" smtClean="0">
                <a:solidFill>
                  <a:schemeClr val="tx1"/>
                </a:solidFill>
              </a:rPr>
            </a:br>
            <a:r>
              <a:rPr lang="en-US" sz="2000" dirty="0" smtClean="0">
                <a:solidFill>
                  <a:schemeClr val="tx1"/>
                </a:solidFill>
              </a:rPr>
              <a:t>Richard Gill (Brigham Young University)</a:t>
            </a:r>
            <a:br>
              <a:rPr lang="en-US" sz="2000" dirty="0" smtClean="0">
                <a:solidFill>
                  <a:schemeClr val="tx1"/>
                </a:solidFill>
              </a:rPr>
            </a:br>
            <a:r>
              <a:rPr lang="en-US" sz="2000" dirty="0">
                <a:solidFill>
                  <a:schemeClr val="tx1"/>
                </a:solidFill>
              </a:rPr>
              <a:t/>
            </a:r>
            <a:br>
              <a:rPr lang="en-US" sz="2000" dirty="0">
                <a:solidFill>
                  <a:schemeClr val="tx1"/>
                </a:solidFill>
              </a:rPr>
            </a:br>
            <a:r>
              <a:rPr lang="en-US" sz="2000" dirty="0" smtClean="0">
                <a:solidFill>
                  <a:schemeClr val="tx1"/>
                </a:solidFill>
              </a:rPr>
              <a:t>Jack Morgan (USDA_ARS)</a:t>
            </a:r>
            <a:br>
              <a:rPr lang="en-US" sz="2000" dirty="0" smtClean="0">
                <a:solidFill>
                  <a:schemeClr val="tx1"/>
                </a:solidFill>
              </a:rPr>
            </a:br>
            <a:r>
              <a:rPr lang="en-US" sz="2000" dirty="0" smtClean="0">
                <a:solidFill>
                  <a:schemeClr val="tx1"/>
                </a:solidFill>
              </a:rPr>
              <a:t>Beth Newingham (University of Idaho)</a:t>
            </a:r>
            <a:r>
              <a:rPr lang="en-US" sz="1800" dirty="0" smtClean="0">
                <a:solidFill>
                  <a:schemeClr val="tx1"/>
                </a:solidFill>
              </a:rPr>
              <a:t/>
            </a:r>
            <a:br>
              <a:rPr lang="en-US" sz="1800" dirty="0" smtClean="0">
                <a:solidFill>
                  <a:schemeClr val="tx1"/>
                </a:solidFill>
              </a:rPr>
            </a:br>
            <a:r>
              <a:rPr lang="en-US" sz="2000" dirty="0">
                <a:solidFill>
                  <a:schemeClr val="tx1"/>
                </a:solidFill>
              </a:rPr>
              <a:t/>
            </a:r>
            <a:br>
              <a:rPr lang="en-US" sz="2000" dirty="0">
                <a:solidFill>
                  <a:schemeClr val="tx1"/>
                </a:solidFill>
              </a:rPr>
            </a:br>
            <a:endParaRPr lang="en-US" sz="4000" dirty="0">
              <a:solidFill>
                <a:schemeClr val="tx1"/>
              </a:solidFill>
            </a:endParaRPr>
          </a:p>
        </p:txBody>
      </p:sp>
    </p:spTree>
    <p:extLst>
      <p:ext uri="{BB962C8B-B14F-4D97-AF65-F5344CB8AC3E}">
        <p14:creationId xmlns:p14="http://schemas.microsoft.com/office/powerpoint/2010/main" val="41404539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2"/>
          <p:cNvPicPr>
            <a:picLocks noChangeAspect="1" noChangeArrowheads="1"/>
          </p:cNvPicPr>
          <p:nvPr/>
        </p:nvPicPr>
        <p:blipFill>
          <a:blip r:embed="rId3" cstate="print"/>
          <a:srcRect/>
          <a:stretch>
            <a:fillRect/>
          </a:stretch>
        </p:blipFill>
        <p:spPr bwMode="auto">
          <a:xfrm>
            <a:off x="3586811" y="914400"/>
            <a:ext cx="4566589" cy="5257800"/>
          </a:xfrm>
          <a:prstGeom prst="rect">
            <a:avLst/>
          </a:prstGeom>
          <a:noFill/>
          <a:ln w="9525">
            <a:noFill/>
            <a:round/>
            <a:headEnd/>
            <a:tailEnd/>
          </a:ln>
        </p:spPr>
      </p:pic>
      <p:grpSp>
        <p:nvGrpSpPr>
          <p:cNvPr id="8" name="Group 7"/>
          <p:cNvGrpSpPr/>
          <p:nvPr/>
        </p:nvGrpSpPr>
        <p:grpSpPr>
          <a:xfrm>
            <a:off x="1057416" y="1560111"/>
            <a:ext cx="6756780" cy="4733925"/>
            <a:chOff x="-3988275" y="2124075"/>
            <a:chExt cx="6756780" cy="4733925"/>
          </a:xfrm>
        </p:grpSpPr>
        <p:sp>
          <p:nvSpPr>
            <p:cNvPr id="7" name="TextBox 6"/>
            <p:cNvSpPr txBox="1"/>
            <p:nvPr/>
          </p:nvSpPr>
          <p:spPr>
            <a:xfrm>
              <a:off x="-3988275" y="2562225"/>
              <a:ext cx="1945375" cy="647700"/>
            </a:xfrm>
            <a:prstGeom prst="rect">
              <a:avLst/>
            </a:prstGeom>
          </p:spPr>
          <p:txBody>
            <a:bodyPr vert="horz" lIns="91440" tIns="45720" rIns="91440" bIns="45720" rtlCol="0">
              <a:noAutofit/>
            </a:bodyPr>
            <a:lstStyle>
              <a:lvl1pPr marL="342900" indent="-342900">
                <a:spcBef>
                  <a:spcPct val="20000"/>
                </a:spcBef>
                <a:buFont typeface="Arial" pitchFamily="34" charset="0"/>
                <a:buChar char="•"/>
                <a:defRPr sz="2000"/>
              </a:lvl1pPr>
              <a:lvl2pPr marL="398463" lvl="1" indent="-117475">
                <a:spcBef>
                  <a:spcPct val="20000"/>
                </a:spcBef>
                <a:buFont typeface="Arial" pitchFamily="34" charset="0"/>
                <a:buChar char="–"/>
                <a:defRPr sz="1600" i="1"/>
              </a:lvl2pPr>
              <a:lvl3pPr marL="1143000" indent="-228600">
                <a:spcBef>
                  <a:spcPct val="20000"/>
                </a:spcBef>
                <a:buFont typeface="Arial" pitchFamily="34" charset="0"/>
                <a:buChar char="•"/>
                <a:defRPr sz="2400"/>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sz="2400" b="1" i="1" dirty="0" smtClean="0">
                  <a:solidFill>
                    <a:srgbClr val="C00000"/>
                  </a:solidFill>
                </a:rPr>
                <a:t>Species</a:t>
              </a:r>
              <a:endParaRPr lang="en-US" sz="2400" b="1" i="1" dirty="0">
                <a:solidFill>
                  <a:srgbClr val="C00000"/>
                </a:solidFill>
              </a:endParaRPr>
            </a:p>
          </p:txBody>
        </p:sp>
        <p:sp>
          <p:nvSpPr>
            <p:cNvPr id="2" name="Oval 1"/>
            <p:cNvSpPr/>
            <p:nvPr/>
          </p:nvSpPr>
          <p:spPr>
            <a:xfrm>
              <a:off x="866210" y="2124075"/>
              <a:ext cx="1828800" cy="108585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863505" y="6477000"/>
              <a:ext cx="1905000" cy="381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052" name="Picture 3"/>
          <p:cNvPicPr>
            <a:picLocks noChangeAspect="1" noChangeArrowheads="1"/>
          </p:cNvPicPr>
          <p:nvPr/>
        </p:nvPicPr>
        <p:blipFill>
          <a:blip r:embed="rId4" cstate="print"/>
          <a:srcRect/>
          <a:stretch>
            <a:fillRect/>
          </a:stretch>
        </p:blipFill>
        <p:spPr bwMode="auto">
          <a:xfrm>
            <a:off x="0" y="0"/>
            <a:ext cx="0" cy="0"/>
          </a:xfrm>
          <a:prstGeom prst="rect">
            <a:avLst/>
          </a:prstGeom>
          <a:noFill/>
          <a:ln w="9525">
            <a:noFill/>
            <a:round/>
            <a:headEnd/>
            <a:tailEnd/>
          </a:ln>
        </p:spPr>
      </p:pic>
      <p:sp>
        <p:nvSpPr>
          <p:cNvPr id="6" name="Title 1"/>
          <p:cNvSpPr txBox="1">
            <a:spLocks/>
          </p:cNvSpPr>
          <p:nvPr/>
        </p:nvSpPr>
        <p:spPr>
          <a:xfrm>
            <a:off x="0" y="0"/>
            <a:ext cx="9144000" cy="563562"/>
          </a:xfrm>
          <a:prstGeom prst="rect">
            <a:avLst/>
          </a:prstGeom>
          <a:solidFill>
            <a:schemeClr val="tx2">
              <a:lumMod val="40000"/>
              <a:lumOff val="60000"/>
            </a:schemeClr>
          </a:solidFill>
          <a:ln>
            <a:noFill/>
          </a:ln>
          <a:effectLst/>
          <a:scene3d>
            <a:camera prst="orthographicFront">
              <a:rot lat="0" lon="0" rev="0"/>
            </a:camera>
            <a:lightRig rig="contrasting" dir="t">
              <a:rot lat="0" lon="0" rev="7800000"/>
            </a:lightRig>
          </a:scene3d>
          <a:sp3d>
            <a:bevelT w="139700" h="139700"/>
          </a:sp3d>
        </p:spPr>
        <p:txBody>
          <a:bodyPr vert="horz" lIns="91440" tIns="45720" rIns="91440" bIns="45720" rtlCol="0" anchor="ctr">
            <a:normAutofit fontScale="97500"/>
          </a:bodyPr>
          <a:lstStyle>
            <a:defPPr>
              <a:defRPr lang="en-US"/>
            </a:defPPr>
            <a:lvl1pPr algn="ctr">
              <a:spcBef>
                <a:spcPct val="0"/>
              </a:spcBef>
              <a:buNone/>
              <a:defRPr sz="3200">
                <a:latin typeface="+mj-lt"/>
                <a:ea typeface="+mj-ea"/>
                <a:cs typeface="+mj-cs"/>
              </a:defRPr>
            </a:lvl1pPr>
          </a:lstStyle>
          <a:p>
            <a:r>
              <a:rPr lang="en-US" sz="2900" dirty="0"/>
              <a:t>Mesic grassland</a:t>
            </a:r>
          </a:p>
        </p:txBody>
      </p:sp>
      <p:sp>
        <p:nvSpPr>
          <p:cNvPr id="5" name="TextBox 4"/>
          <p:cNvSpPr txBox="1"/>
          <p:nvPr/>
        </p:nvSpPr>
        <p:spPr>
          <a:xfrm>
            <a:off x="152400" y="838200"/>
            <a:ext cx="2971800" cy="466015"/>
          </a:xfrm>
          <a:prstGeom prst="rect">
            <a:avLst/>
          </a:prstGeom>
        </p:spPr>
        <p:txBody>
          <a:bodyPr vert="horz" lIns="91440" tIns="45720" rIns="91440" bIns="45720" rtlCol="0">
            <a:normAutofit/>
          </a:bodyPr>
          <a:lstStyle>
            <a:lvl1pPr marL="342900" indent="-342900">
              <a:spcBef>
                <a:spcPct val="20000"/>
              </a:spcBef>
              <a:buFont typeface="Arial" pitchFamily="34" charset="0"/>
              <a:buChar char="•"/>
              <a:defRPr sz="2000"/>
            </a:lvl1pPr>
            <a:lvl2pPr marL="398463" lvl="1" indent="-117475">
              <a:spcBef>
                <a:spcPct val="20000"/>
              </a:spcBef>
              <a:buFont typeface="Arial" pitchFamily="34" charset="0"/>
              <a:buChar char="–"/>
              <a:defRPr sz="1600" i="1"/>
            </a:lvl2pPr>
            <a:lvl3pPr marL="1143000" indent="-228600">
              <a:spcBef>
                <a:spcPct val="20000"/>
              </a:spcBef>
              <a:buFont typeface="Arial" pitchFamily="34" charset="0"/>
              <a:buChar char="•"/>
              <a:defRPr sz="2400"/>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b="1" i="1" dirty="0" smtClean="0"/>
              <a:t>When?</a:t>
            </a:r>
            <a:endParaRPr lang="en-US" b="1" i="1" dirty="0"/>
          </a:p>
        </p:txBody>
      </p:sp>
      <p:grpSp>
        <p:nvGrpSpPr>
          <p:cNvPr id="10" name="Group 9"/>
          <p:cNvGrpSpPr/>
          <p:nvPr/>
        </p:nvGrpSpPr>
        <p:grpSpPr>
          <a:xfrm>
            <a:off x="1057417" y="1304215"/>
            <a:ext cx="7029165" cy="5210174"/>
            <a:chOff x="1009934" y="1269242"/>
            <a:chExt cx="7029165" cy="5210174"/>
          </a:xfrm>
        </p:grpSpPr>
        <p:sp>
          <p:nvSpPr>
            <p:cNvPr id="11" name="TextBox 10"/>
            <p:cNvSpPr txBox="1"/>
            <p:nvPr/>
          </p:nvSpPr>
          <p:spPr>
            <a:xfrm>
              <a:off x="1009934" y="1269242"/>
              <a:ext cx="1945375" cy="647700"/>
            </a:xfrm>
            <a:prstGeom prst="rect">
              <a:avLst/>
            </a:prstGeom>
          </p:spPr>
          <p:txBody>
            <a:bodyPr vert="horz" lIns="91440" tIns="45720" rIns="91440" bIns="45720" rtlCol="0">
              <a:noAutofit/>
            </a:bodyPr>
            <a:lstStyle>
              <a:lvl1pPr marL="342900" indent="-342900">
                <a:spcBef>
                  <a:spcPct val="20000"/>
                </a:spcBef>
                <a:buFont typeface="Arial" pitchFamily="34" charset="0"/>
                <a:buChar char="•"/>
                <a:defRPr sz="2000"/>
              </a:lvl1pPr>
              <a:lvl2pPr marL="398463" lvl="1" indent="-117475">
                <a:spcBef>
                  <a:spcPct val="20000"/>
                </a:spcBef>
                <a:buFont typeface="Arial" pitchFamily="34" charset="0"/>
                <a:buChar char="–"/>
                <a:defRPr sz="1600" i="1"/>
              </a:lvl2pPr>
              <a:lvl3pPr marL="1143000" indent="-228600">
                <a:spcBef>
                  <a:spcPct val="20000"/>
                </a:spcBef>
                <a:buFont typeface="Arial" pitchFamily="34" charset="0"/>
                <a:buChar char="•"/>
                <a:defRPr sz="2400"/>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sz="2400" b="1" i="1" dirty="0" smtClean="0">
                  <a:solidFill>
                    <a:srgbClr val="0070C0"/>
                  </a:solidFill>
                </a:rPr>
                <a:t>Soil water</a:t>
              </a:r>
              <a:endParaRPr lang="en-US" sz="2400" b="1" i="1" dirty="0">
                <a:solidFill>
                  <a:srgbClr val="0070C0"/>
                </a:solidFill>
              </a:endParaRPr>
            </a:p>
          </p:txBody>
        </p:sp>
        <p:sp>
          <p:nvSpPr>
            <p:cNvPr id="12" name="Oval 11"/>
            <p:cNvSpPr/>
            <p:nvPr/>
          </p:nvSpPr>
          <p:spPr>
            <a:xfrm>
              <a:off x="4381500" y="2978339"/>
              <a:ext cx="3657599" cy="1367478"/>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13" name="Oval 12"/>
            <p:cNvSpPr/>
            <p:nvPr/>
          </p:nvSpPr>
          <p:spPr>
            <a:xfrm>
              <a:off x="4457700" y="5793617"/>
              <a:ext cx="3314700" cy="685799"/>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grpSp>
      <p:sp>
        <p:nvSpPr>
          <p:cNvPr id="14" name="TextBox 13"/>
          <p:cNvSpPr txBox="1"/>
          <p:nvPr/>
        </p:nvSpPr>
        <p:spPr>
          <a:xfrm>
            <a:off x="8181975" y="1071207"/>
            <a:ext cx="685800" cy="584775"/>
          </a:xfrm>
          <a:prstGeom prst="rect">
            <a:avLst/>
          </a:prstGeom>
          <a:noFill/>
        </p:spPr>
        <p:txBody>
          <a:bodyPr wrap="square" rtlCol="0" anchor="ctr" anchorCtr="0">
            <a:spAutoFit/>
          </a:bodyPr>
          <a:lstStyle/>
          <a:p>
            <a:pPr algn="ctr"/>
            <a:r>
              <a:rPr lang="en-US" sz="1600" b="1" dirty="0" smtClean="0">
                <a:latin typeface="Calibri" pitchFamily="34" charset="0"/>
                <a:cs typeface="Calibri" pitchFamily="34" charset="0"/>
              </a:rPr>
              <a:t>Silty Clay</a:t>
            </a:r>
            <a:endParaRPr lang="en-US" sz="1600" b="1" dirty="0">
              <a:latin typeface="Calibri" pitchFamily="34" charset="0"/>
              <a:cs typeface="Calibri" pitchFamily="34" charset="0"/>
            </a:endParaRPr>
          </a:p>
        </p:txBody>
      </p:sp>
      <p:sp>
        <p:nvSpPr>
          <p:cNvPr id="15" name="TextBox 14"/>
          <p:cNvSpPr txBox="1"/>
          <p:nvPr/>
        </p:nvSpPr>
        <p:spPr>
          <a:xfrm>
            <a:off x="8115300" y="2819400"/>
            <a:ext cx="800100" cy="584775"/>
          </a:xfrm>
          <a:prstGeom prst="rect">
            <a:avLst/>
          </a:prstGeom>
          <a:noFill/>
        </p:spPr>
        <p:txBody>
          <a:bodyPr wrap="square" rtlCol="0" anchor="ctr" anchorCtr="0">
            <a:spAutoFit/>
          </a:bodyPr>
          <a:lstStyle/>
          <a:p>
            <a:pPr algn="ctr"/>
            <a:r>
              <a:rPr lang="en-US" sz="1600" b="1" dirty="0" smtClean="0">
                <a:latin typeface="Calibri" pitchFamily="34" charset="0"/>
                <a:cs typeface="Calibri" pitchFamily="34" charset="0"/>
              </a:rPr>
              <a:t>Sandy Loam</a:t>
            </a:r>
            <a:endParaRPr lang="en-US" sz="1600" b="1" dirty="0">
              <a:latin typeface="Calibri" pitchFamily="34" charset="0"/>
              <a:cs typeface="Calibri" pitchFamily="34" charset="0"/>
            </a:endParaRPr>
          </a:p>
        </p:txBody>
      </p:sp>
      <p:sp>
        <p:nvSpPr>
          <p:cNvPr id="16" name="TextBox 15"/>
          <p:cNvSpPr txBox="1"/>
          <p:nvPr/>
        </p:nvSpPr>
        <p:spPr>
          <a:xfrm>
            <a:off x="8181975" y="4495800"/>
            <a:ext cx="685800" cy="338554"/>
          </a:xfrm>
          <a:prstGeom prst="rect">
            <a:avLst/>
          </a:prstGeom>
          <a:noFill/>
        </p:spPr>
        <p:txBody>
          <a:bodyPr wrap="square" rtlCol="0" anchor="ctr" anchorCtr="0">
            <a:spAutoFit/>
          </a:bodyPr>
          <a:lstStyle/>
          <a:p>
            <a:pPr algn="ctr"/>
            <a:r>
              <a:rPr lang="en-US" sz="1600" b="1" dirty="0" smtClean="0">
                <a:latin typeface="Calibri" pitchFamily="34" charset="0"/>
                <a:cs typeface="Calibri" pitchFamily="34" charset="0"/>
              </a:rPr>
              <a:t>Clay</a:t>
            </a:r>
            <a:endParaRPr lang="en-US" sz="1600" b="1" dirty="0">
              <a:latin typeface="Calibri" pitchFamily="34" charset="0"/>
              <a:cs typeface="Calibri" pitchFamily="34" charset="0"/>
            </a:endParaRPr>
          </a:p>
        </p:txBody>
      </p:sp>
      <p:sp>
        <p:nvSpPr>
          <p:cNvPr id="17" name="TextBox 16"/>
          <p:cNvSpPr txBox="1"/>
          <p:nvPr/>
        </p:nvSpPr>
        <p:spPr>
          <a:xfrm>
            <a:off x="1981200" y="6273225"/>
            <a:ext cx="2514600" cy="584775"/>
          </a:xfrm>
          <a:prstGeom prst="rect">
            <a:avLst/>
          </a:prstGeom>
          <a:noFill/>
        </p:spPr>
        <p:txBody>
          <a:bodyPr wrap="square" rtlCol="0" anchor="ctr" anchorCtr="0">
            <a:spAutoFit/>
          </a:bodyPr>
          <a:lstStyle/>
          <a:p>
            <a:pPr algn="ctr"/>
            <a:r>
              <a:rPr lang="en-US" sz="1600" dirty="0" smtClean="0">
                <a:latin typeface="Calibri" pitchFamily="34" charset="0"/>
                <a:cs typeface="Calibri" pitchFamily="34" charset="0"/>
              </a:rPr>
              <a:t>Polley et al.  2012,</a:t>
            </a:r>
            <a:endParaRPr lang="en-US" sz="1600" dirty="0">
              <a:latin typeface="Calibri" pitchFamily="34" charset="0"/>
              <a:cs typeface="Calibri" pitchFamily="34" charset="0"/>
            </a:endParaRPr>
          </a:p>
          <a:p>
            <a:pPr algn="ctr"/>
            <a:r>
              <a:rPr lang="en-US" sz="1600" dirty="0" smtClean="0">
                <a:latin typeface="Calibri" pitchFamily="34" charset="0"/>
                <a:cs typeface="Calibri" pitchFamily="34" charset="0"/>
              </a:rPr>
              <a:t>Global Change Biol.</a:t>
            </a:r>
            <a:endParaRPr lang="en-US" sz="1600" dirty="0">
              <a:latin typeface="Calibri" pitchFamily="34" charset="0"/>
              <a:cs typeface="Calibri" pitchFamily="34" charset="0"/>
            </a:endParaRPr>
          </a:p>
        </p:txBody>
      </p:sp>
    </p:spTree>
    <p:extLst>
      <p:ext uri="{BB962C8B-B14F-4D97-AF65-F5344CB8AC3E}">
        <p14:creationId xmlns:p14="http://schemas.microsoft.com/office/powerpoint/2010/main" val="63795543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Semi-arid grassland</a:t>
            </a:r>
            <a:endParaRPr lang="en-US" dirty="0"/>
          </a:p>
        </p:txBody>
      </p:sp>
      <p:sp>
        <p:nvSpPr>
          <p:cNvPr id="4" name="Content Placeholder 3"/>
          <p:cNvSpPr>
            <a:spLocks noGrp="1"/>
          </p:cNvSpPr>
          <p:nvPr>
            <p:ph idx="1"/>
          </p:nvPr>
        </p:nvSpPr>
        <p:spPr>
          <a:xfrm>
            <a:off x="10236" y="903052"/>
            <a:ext cx="5257800" cy="1916348"/>
          </a:xfrm>
        </p:spPr>
        <p:txBody>
          <a:bodyPr vert="horz" lIns="91440" tIns="45720" rIns="91440" bIns="45720" rtlCol="0">
            <a:normAutofit fontScale="92500" lnSpcReduction="10000"/>
          </a:bodyPr>
          <a:lstStyle/>
          <a:p>
            <a:r>
              <a:rPr lang="en-US" sz="2000" dirty="0" smtClean="0"/>
              <a:t>Mixed-grass prairie: 400 mm yr</a:t>
            </a:r>
            <a:r>
              <a:rPr lang="en-US" sz="2000" baseline="30000" dirty="0" smtClean="0"/>
              <a:t>-1</a:t>
            </a:r>
            <a:r>
              <a:rPr lang="en-US" sz="2000" dirty="0" smtClean="0"/>
              <a:t> MAP </a:t>
            </a:r>
          </a:p>
          <a:p>
            <a:r>
              <a:rPr lang="en-US" sz="2000" dirty="0" smtClean="0"/>
              <a:t>C</a:t>
            </a:r>
            <a:r>
              <a:rPr lang="en-US" sz="2000" baseline="-25000" dirty="0" smtClean="0"/>
              <a:t>3</a:t>
            </a:r>
            <a:r>
              <a:rPr lang="en-US" sz="2000" dirty="0" smtClean="0"/>
              <a:t> dominated, 600 ppm CO</a:t>
            </a:r>
            <a:r>
              <a:rPr lang="en-US" sz="2000" baseline="-25000" dirty="0" smtClean="0"/>
              <a:t>2</a:t>
            </a:r>
            <a:r>
              <a:rPr lang="en-US" sz="2000" dirty="0" smtClean="0"/>
              <a:t> treatment</a:t>
            </a:r>
          </a:p>
          <a:p>
            <a:r>
              <a:rPr lang="en-US" sz="2000" dirty="0"/>
              <a:t>CO</a:t>
            </a:r>
            <a:r>
              <a:rPr lang="en-US" sz="2000" baseline="-25000" dirty="0"/>
              <a:t>2</a:t>
            </a:r>
            <a:r>
              <a:rPr lang="en-US" sz="2000" dirty="0"/>
              <a:t> enrichment: increased: photosynthesis, </a:t>
            </a:r>
            <a:r>
              <a:rPr lang="en-US" sz="2000" dirty="0" smtClean="0"/>
              <a:t>soil </a:t>
            </a:r>
            <a:r>
              <a:rPr lang="en-US" sz="2000" dirty="0"/>
              <a:t>moisture and aboveground </a:t>
            </a:r>
            <a:r>
              <a:rPr lang="en-US" sz="2000" dirty="0" smtClean="0"/>
              <a:t>biomass.</a:t>
            </a:r>
          </a:p>
          <a:p>
            <a:r>
              <a:rPr lang="en-US" sz="2000" dirty="0" smtClean="0"/>
              <a:t>No change in plant N or community composition</a:t>
            </a:r>
            <a:endParaRPr lang="en-US" sz="2000" dirty="0"/>
          </a:p>
        </p:txBody>
      </p:sp>
      <p:grpSp>
        <p:nvGrpSpPr>
          <p:cNvPr id="56" name="Group 55"/>
          <p:cNvGrpSpPr>
            <a:grpSpLocks noChangeAspect="1"/>
          </p:cNvGrpSpPr>
          <p:nvPr/>
        </p:nvGrpSpPr>
        <p:grpSpPr>
          <a:xfrm>
            <a:off x="4061510" y="3603678"/>
            <a:ext cx="4641378" cy="1981201"/>
            <a:chOff x="4749507" y="4539448"/>
            <a:chExt cx="4110651" cy="1480353"/>
          </a:xfrm>
        </p:grpSpPr>
        <p:grpSp>
          <p:nvGrpSpPr>
            <p:cNvPr id="8" name="Group 7"/>
            <p:cNvGrpSpPr/>
            <p:nvPr/>
          </p:nvGrpSpPr>
          <p:grpSpPr>
            <a:xfrm>
              <a:off x="4749507" y="4539448"/>
              <a:ext cx="4110651" cy="1480353"/>
              <a:chOff x="5889833" y="7001692"/>
              <a:chExt cx="4609194" cy="1659895"/>
            </a:xfrm>
          </p:grpSpPr>
          <p:sp>
            <p:nvSpPr>
              <p:cNvPr id="9" name="Freeform 8"/>
              <p:cNvSpPr/>
              <p:nvPr/>
            </p:nvSpPr>
            <p:spPr>
              <a:xfrm>
                <a:off x="6163491" y="7001692"/>
                <a:ext cx="704240" cy="326084"/>
              </a:xfrm>
              <a:custGeom>
                <a:avLst/>
                <a:gdLst>
                  <a:gd name="connsiteX0" fmla="*/ 0 w 718836"/>
                  <a:gd name="connsiteY0" fmla="*/ 31859 h 318586"/>
                  <a:gd name="connsiteX1" fmla="*/ 9331 w 718836"/>
                  <a:gd name="connsiteY1" fmla="*/ 9331 h 318586"/>
                  <a:gd name="connsiteX2" fmla="*/ 31859 w 718836"/>
                  <a:gd name="connsiteY2" fmla="*/ 0 h 318586"/>
                  <a:gd name="connsiteX3" fmla="*/ 686977 w 718836"/>
                  <a:gd name="connsiteY3" fmla="*/ 0 h 318586"/>
                  <a:gd name="connsiteX4" fmla="*/ 709505 w 718836"/>
                  <a:gd name="connsiteY4" fmla="*/ 9331 h 318586"/>
                  <a:gd name="connsiteX5" fmla="*/ 718836 w 718836"/>
                  <a:gd name="connsiteY5" fmla="*/ 31859 h 318586"/>
                  <a:gd name="connsiteX6" fmla="*/ 718836 w 718836"/>
                  <a:gd name="connsiteY6" fmla="*/ 286727 h 318586"/>
                  <a:gd name="connsiteX7" fmla="*/ 709505 w 718836"/>
                  <a:gd name="connsiteY7" fmla="*/ 309255 h 318586"/>
                  <a:gd name="connsiteX8" fmla="*/ 686977 w 718836"/>
                  <a:gd name="connsiteY8" fmla="*/ 318586 h 318586"/>
                  <a:gd name="connsiteX9" fmla="*/ 31859 w 718836"/>
                  <a:gd name="connsiteY9" fmla="*/ 318586 h 318586"/>
                  <a:gd name="connsiteX10" fmla="*/ 9331 w 718836"/>
                  <a:gd name="connsiteY10" fmla="*/ 309255 h 318586"/>
                  <a:gd name="connsiteX11" fmla="*/ 0 w 718836"/>
                  <a:gd name="connsiteY11" fmla="*/ 286727 h 318586"/>
                  <a:gd name="connsiteX12" fmla="*/ 0 w 718836"/>
                  <a:gd name="connsiteY12" fmla="*/ 31859 h 318586"/>
                  <a:gd name="connsiteX0" fmla="*/ 0 w 718850"/>
                  <a:gd name="connsiteY0" fmla="*/ 31859 h 318586"/>
                  <a:gd name="connsiteX1" fmla="*/ 9331 w 718850"/>
                  <a:gd name="connsiteY1" fmla="*/ 9331 h 318586"/>
                  <a:gd name="connsiteX2" fmla="*/ 31859 w 718850"/>
                  <a:gd name="connsiteY2" fmla="*/ 0 h 318586"/>
                  <a:gd name="connsiteX3" fmla="*/ 686977 w 718850"/>
                  <a:gd name="connsiteY3" fmla="*/ 0 h 318586"/>
                  <a:gd name="connsiteX4" fmla="*/ 709505 w 718850"/>
                  <a:gd name="connsiteY4" fmla="*/ 9331 h 318586"/>
                  <a:gd name="connsiteX5" fmla="*/ 718836 w 718850"/>
                  <a:gd name="connsiteY5" fmla="*/ 31859 h 318586"/>
                  <a:gd name="connsiteX6" fmla="*/ 707854 w 718850"/>
                  <a:gd name="connsiteY6" fmla="*/ 150360 h 318586"/>
                  <a:gd name="connsiteX7" fmla="*/ 718836 w 718850"/>
                  <a:gd name="connsiteY7" fmla="*/ 286727 h 318586"/>
                  <a:gd name="connsiteX8" fmla="*/ 709505 w 718850"/>
                  <a:gd name="connsiteY8" fmla="*/ 309255 h 318586"/>
                  <a:gd name="connsiteX9" fmla="*/ 686977 w 718850"/>
                  <a:gd name="connsiteY9" fmla="*/ 318586 h 318586"/>
                  <a:gd name="connsiteX10" fmla="*/ 31859 w 718850"/>
                  <a:gd name="connsiteY10" fmla="*/ 318586 h 318586"/>
                  <a:gd name="connsiteX11" fmla="*/ 9331 w 718850"/>
                  <a:gd name="connsiteY11" fmla="*/ 309255 h 318586"/>
                  <a:gd name="connsiteX12" fmla="*/ 0 w 718850"/>
                  <a:gd name="connsiteY12" fmla="*/ 286727 h 318586"/>
                  <a:gd name="connsiteX13" fmla="*/ 0 w 718850"/>
                  <a:gd name="connsiteY13" fmla="*/ 31859 h 318586"/>
                  <a:gd name="connsiteX0" fmla="*/ 0 w 719017"/>
                  <a:gd name="connsiteY0" fmla="*/ 31859 h 319171"/>
                  <a:gd name="connsiteX1" fmla="*/ 9331 w 719017"/>
                  <a:gd name="connsiteY1" fmla="*/ 9331 h 319171"/>
                  <a:gd name="connsiteX2" fmla="*/ 31859 w 719017"/>
                  <a:gd name="connsiteY2" fmla="*/ 0 h 319171"/>
                  <a:gd name="connsiteX3" fmla="*/ 686977 w 719017"/>
                  <a:gd name="connsiteY3" fmla="*/ 0 h 319171"/>
                  <a:gd name="connsiteX4" fmla="*/ 709505 w 719017"/>
                  <a:gd name="connsiteY4" fmla="*/ 9331 h 319171"/>
                  <a:gd name="connsiteX5" fmla="*/ 718836 w 719017"/>
                  <a:gd name="connsiteY5" fmla="*/ 31859 h 319171"/>
                  <a:gd name="connsiteX6" fmla="*/ 707854 w 719017"/>
                  <a:gd name="connsiteY6" fmla="*/ 150360 h 319171"/>
                  <a:gd name="connsiteX7" fmla="*/ 718836 w 719017"/>
                  <a:gd name="connsiteY7" fmla="*/ 286727 h 319171"/>
                  <a:gd name="connsiteX8" fmla="*/ 709505 w 719017"/>
                  <a:gd name="connsiteY8" fmla="*/ 309255 h 319171"/>
                  <a:gd name="connsiteX9" fmla="*/ 686977 w 719017"/>
                  <a:gd name="connsiteY9" fmla="*/ 318586 h 319171"/>
                  <a:gd name="connsiteX10" fmla="*/ 351507 w 719017"/>
                  <a:gd name="connsiteY10" fmla="*/ 319171 h 319171"/>
                  <a:gd name="connsiteX11" fmla="*/ 31859 w 719017"/>
                  <a:gd name="connsiteY11" fmla="*/ 318586 h 319171"/>
                  <a:gd name="connsiteX12" fmla="*/ 9331 w 719017"/>
                  <a:gd name="connsiteY12" fmla="*/ 309255 h 319171"/>
                  <a:gd name="connsiteX13" fmla="*/ 0 w 719017"/>
                  <a:gd name="connsiteY13" fmla="*/ 286727 h 319171"/>
                  <a:gd name="connsiteX14" fmla="*/ 0 w 719017"/>
                  <a:gd name="connsiteY14" fmla="*/ 31859 h 319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19017" h="319171">
                    <a:moveTo>
                      <a:pt x="0" y="31859"/>
                    </a:moveTo>
                    <a:cubicBezTo>
                      <a:pt x="0" y="23409"/>
                      <a:pt x="3357" y="15306"/>
                      <a:pt x="9331" y="9331"/>
                    </a:cubicBezTo>
                    <a:cubicBezTo>
                      <a:pt x="15306" y="3356"/>
                      <a:pt x="23409" y="0"/>
                      <a:pt x="31859" y="0"/>
                    </a:cubicBezTo>
                    <a:lnTo>
                      <a:pt x="686977" y="0"/>
                    </a:lnTo>
                    <a:cubicBezTo>
                      <a:pt x="695427" y="0"/>
                      <a:pt x="703530" y="3357"/>
                      <a:pt x="709505" y="9331"/>
                    </a:cubicBezTo>
                    <a:cubicBezTo>
                      <a:pt x="715480" y="15306"/>
                      <a:pt x="719111" y="8354"/>
                      <a:pt x="718836" y="31859"/>
                    </a:cubicBezTo>
                    <a:lnTo>
                      <a:pt x="707854" y="150360"/>
                    </a:lnTo>
                    <a:lnTo>
                      <a:pt x="718836" y="286727"/>
                    </a:lnTo>
                    <a:cubicBezTo>
                      <a:pt x="718836" y="295177"/>
                      <a:pt x="715479" y="303280"/>
                      <a:pt x="709505" y="309255"/>
                    </a:cubicBezTo>
                    <a:cubicBezTo>
                      <a:pt x="703530" y="315230"/>
                      <a:pt x="746643" y="316933"/>
                      <a:pt x="686977" y="318586"/>
                    </a:cubicBezTo>
                    <a:lnTo>
                      <a:pt x="351507" y="319171"/>
                    </a:lnTo>
                    <a:lnTo>
                      <a:pt x="31859" y="318586"/>
                    </a:lnTo>
                    <a:cubicBezTo>
                      <a:pt x="23409" y="318586"/>
                      <a:pt x="15306" y="315229"/>
                      <a:pt x="9331" y="309255"/>
                    </a:cubicBezTo>
                    <a:cubicBezTo>
                      <a:pt x="3356" y="303280"/>
                      <a:pt x="0" y="295177"/>
                      <a:pt x="0" y="286727"/>
                    </a:cubicBezTo>
                    <a:lnTo>
                      <a:pt x="0" y="31859"/>
                    </a:lnTo>
                    <a:close/>
                  </a:path>
                </a:pathLst>
              </a:cu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spcFirstLastPara="0" vert="horz" wrap="square" lIns="19491" tIns="19491" rIns="19491" bIns="19491" numCol="1" spcCol="1270" anchor="ctr" anchorCtr="0">
                <a:noAutofit/>
              </a:bodyPr>
              <a:lstStyle/>
              <a:p>
                <a:pPr marL="0" marR="0" lvl="0" indent="0" algn="ctr" defTabSz="711200" eaLnBrk="1" fontAlgn="auto" latinLnBrk="0" hangingPunct="1">
                  <a:lnSpc>
                    <a:spcPct val="90000"/>
                  </a:lnSpc>
                  <a:spcBef>
                    <a:spcPct val="0"/>
                  </a:spcBef>
                  <a:spcAft>
                    <a:spcPct val="35000"/>
                  </a:spcAft>
                  <a:buClrTx/>
                  <a:buSzTx/>
                  <a:buFontTx/>
                  <a:buNone/>
                  <a:tabLst/>
                  <a:defRPr/>
                </a:pPr>
                <a:r>
                  <a:rPr kumimoji="0" lang="en-US" sz="1400" b="1" i="0" u="none" strike="noStrike" kern="1200" cap="none" spc="0" normalizeH="0" baseline="0" noProof="0" dirty="0" smtClean="0">
                    <a:ln>
                      <a:noFill/>
                    </a:ln>
                    <a:solidFill>
                      <a:sysClr val="windowText" lastClr="000000"/>
                    </a:solidFill>
                    <a:effectLst/>
                    <a:uLnTx/>
                    <a:uFillTx/>
                    <a:latin typeface="Calibri"/>
                    <a:ea typeface="+mn-ea"/>
                    <a:cs typeface="+mn-cs"/>
                  </a:rPr>
                  <a:t>CO</a:t>
                </a:r>
                <a:r>
                  <a:rPr kumimoji="0" lang="en-US" sz="1400" b="1" i="0" u="none" strike="noStrike" kern="1200" cap="none" spc="0" normalizeH="0" baseline="-25000" noProof="0" dirty="0" smtClean="0">
                    <a:ln>
                      <a:noFill/>
                    </a:ln>
                    <a:solidFill>
                      <a:sysClr val="windowText" lastClr="000000"/>
                    </a:solidFill>
                    <a:effectLst/>
                    <a:uLnTx/>
                    <a:uFillTx/>
                    <a:latin typeface="Calibri"/>
                    <a:ea typeface="+mn-ea"/>
                    <a:cs typeface="+mn-cs"/>
                  </a:rPr>
                  <a:t>2</a:t>
                </a:r>
                <a:endParaRPr kumimoji="0" lang="en-US" sz="1400" b="1" i="0" u="none" strike="noStrike" kern="1200" cap="none" spc="0" normalizeH="0" baseline="-25000" noProof="0" dirty="0">
                  <a:ln>
                    <a:noFill/>
                  </a:ln>
                  <a:solidFill>
                    <a:sysClr val="windowText" lastClr="000000"/>
                  </a:solidFill>
                  <a:effectLst/>
                  <a:uLnTx/>
                  <a:uFillTx/>
                  <a:latin typeface="Calibri"/>
                  <a:ea typeface="+mn-ea"/>
                  <a:cs typeface="+mn-cs"/>
                </a:endParaRPr>
              </a:p>
            </p:txBody>
          </p:sp>
          <p:sp>
            <p:nvSpPr>
              <p:cNvPr id="10" name="Freeform 9"/>
              <p:cNvSpPr/>
              <p:nvPr/>
            </p:nvSpPr>
            <p:spPr>
              <a:xfrm>
                <a:off x="7304843" y="7118691"/>
                <a:ext cx="1227456" cy="401012"/>
              </a:xfrm>
              <a:custGeom>
                <a:avLst/>
                <a:gdLst>
                  <a:gd name="connsiteX0" fmla="*/ 0 w 2185418"/>
                  <a:gd name="connsiteY0" fmla="*/ 31107 h 311071"/>
                  <a:gd name="connsiteX1" fmla="*/ 9111 w 2185418"/>
                  <a:gd name="connsiteY1" fmla="*/ 9111 h 311071"/>
                  <a:gd name="connsiteX2" fmla="*/ 31107 w 2185418"/>
                  <a:gd name="connsiteY2" fmla="*/ 0 h 311071"/>
                  <a:gd name="connsiteX3" fmla="*/ 2154311 w 2185418"/>
                  <a:gd name="connsiteY3" fmla="*/ 0 h 311071"/>
                  <a:gd name="connsiteX4" fmla="*/ 2176307 w 2185418"/>
                  <a:gd name="connsiteY4" fmla="*/ 9111 h 311071"/>
                  <a:gd name="connsiteX5" fmla="*/ 2185418 w 2185418"/>
                  <a:gd name="connsiteY5" fmla="*/ 31107 h 311071"/>
                  <a:gd name="connsiteX6" fmla="*/ 2185418 w 2185418"/>
                  <a:gd name="connsiteY6" fmla="*/ 279964 h 311071"/>
                  <a:gd name="connsiteX7" fmla="*/ 2176307 w 2185418"/>
                  <a:gd name="connsiteY7" fmla="*/ 301960 h 311071"/>
                  <a:gd name="connsiteX8" fmla="*/ 2154311 w 2185418"/>
                  <a:gd name="connsiteY8" fmla="*/ 311071 h 311071"/>
                  <a:gd name="connsiteX9" fmla="*/ 31107 w 2185418"/>
                  <a:gd name="connsiteY9" fmla="*/ 311071 h 311071"/>
                  <a:gd name="connsiteX10" fmla="*/ 9111 w 2185418"/>
                  <a:gd name="connsiteY10" fmla="*/ 301960 h 311071"/>
                  <a:gd name="connsiteX11" fmla="*/ 0 w 2185418"/>
                  <a:gd name="connsiteY11" fmla="*/ 279964 h 311071"/>
                  <a:gd name="connsiteX12" fmla="*/ 0 w 2185418"/>
                  <a:gd name="connsiteY12" fmla="*/ 31107 h 311071"/>
                  <a:gd name="connsiteX0" fmla="*/ 6391 w 2191809"/>
                  <a:gd name="connsiteY0" fmla="*/ 31107 h 311071"/>
                  <a:gd name="connsiteX1" fmla="*/ 15502 w 2191809"/>
                  <a:gd name="connsiteY1" fmla="*/ 9111 h 311071"/>
                  <a:gd name="connsiteX2" fmla="*/ 37498 w 2191809"/>
                  <a:gd name="connsiteY2" fmla="*/ 0 h 311071"/>
                  <a:gd name="connsiteX3" fmla="*/ 2160702 w 2191809"/>
                  <a:gd name="connsiteY3" fmla="*/ 0 h 311071"/>
                  <a:gd name="connsiteX4" fmla="*/ 2182698 w 2191809"/>
                  <a:gd name="connsiteY4" fmla="*/ 9111 h 311071"/>
                  <a:gd name="connsiteX5" fmla="*/ 2191809 w 2191809"/>
                  <a:gd name="connsiteY5" fmla="*/ 31107 h 311071"/>
                  <a:gd name="connsiteX6" fmla="*/ 2191809 w 2191809"/>
                  <a:gd name="connsiteY6" fmla="*/ 279964 h 311071"/>
                  <a:gd name="connsiteX7" fmla="*/ 2182698 w 2191809"/>
                  <a:gd name="connsiteY7" fmla="*/ 301960 h 311071"/>
                  <a:gd name="connsiteX8" fmla="*/ 2160702 w 2191809"/>
                  <a:gd name="connsiteY8" fmla="*/ 311071 h 311071"/>
                  <a:gd name="connsiteX9" fmla="*/ 37498 w 2191809"/>
                  <a:gd name="connsiteY9" fmla="*/ 311071 h 311071"/>
                  <a:gd name="connsiteX10" fmla="*/ 15502 w 2191809"/>
                  <a:gd name="connsiteY10" fmla="*/ 301960 h 311071"/>
                  <a:gd name="connsiteX11" fmla="*/ 6391 w 2191809"/>
                  <a:gd name="connsiteY11" fmla="*/ 279964 h 311071"/>
                  <a:gd name="connsiteX12" fmla="*/ 0 w 2191809"/>
                  <a:gd name="connsiteY12" fmla="*/ 152813 h 311071"/>
                  <a:gd name="connsiteX13" fmla="*/ 6391 w 2191809"/>
                  <a:gd name="connsiteY13" fmla="*/ 31107 h 311071"/>
                  <a:gd name="connsiteX0" fmla="*/ 6391 w 2191809"/>
                  <a:gd name="connsiteY0" fmla="*/ 31107 h 311071"/>
                  <a:gd name="connsiteX1" fmla="*/ 15502 w 2191809"/>
                  <a:gd name="connsiteY1" fmla="*/ 9111 h 311071"/>
                  <a:gd name="connsiteX2" fmla="*/ 37498 w 2191809"/>
                  <a:gd name="connsiteY2" fmla="*/ 0 h 311071"/>
                  <a:gd name="connsiteX3" fmla="*/ 2160702 w 2191809"/>
                  <a:gd name="connsiteY3" fmla="*/ 0 h 311071"/>
                  <a:gd name="connsiteX4" fmla="*/ 2182698 w 2191809"/>
                  <a:gd name="connsiteY4" fmla="*/ 9111 h 311071"/>
                  <a:gd name="connsiteX5" fmla="*/ 2191809 w 2191809"/>
                  <a:gd name="connsiteY5" fmla="*/ 31107 h 311071"/>
                  <a:gd name="connsiteX6" fmla="*/ 2185468 w 2191809"/>
                  <a:gd name="connsiteY6" fmla="*/ 142961 h 311071"/>
                  <a:gd name="connsiteX7" fmla="*/ 2191809 w 2191809"/>
                  <a:gd name="connsiteY7" fmla="*/ 279964 h 311071"/>
                  <a:gd name="connsiteX8" fmla="*/ 2182698 w 2191809"/>
                  <a:gd name="connsiteY8" fmla="*/ 301960 h 311071"/>
                  <a:gd name="connsiteX9" fmla="*/ 2160702 w 2191809"/>
                  <a:gd name="connsiteY9" fmla="*/ 311071 h 311071"/>
                  <a:gd name="connsiteX10" fmla="*/ 37498 w 2191809"/>
                  <a:gd name="connsiteY10" fmla="*/ 311071 h 311071"/>
                  <a:gd name="connsiteX11" fmla="*/ 15502 w 2191809"/>
                  <a:gd name="connsiteY11" fmla="*/ 301960 h 311071"/>
                  <a:gd name="connsiteX12" fmla="*/ 6391 w 2191809"/>
                  <a:gd name="connsiteY12" fmla="*/ 279964 h 311071"/>
                  <a:gd name="connsiteX13" fmla="*/ 0 w 2191809"/>
                  <a:gd name="connsiteY13" fmla="*/ 152813 h 311071"/>
                  <a:gd name="connsiteX14" fmla="*/ 6391 w 2191809"/>
                  <a:gd name="connsiteY14" fmla="*/ 31107 h 311071"/>
                  <a:gd name="connsiteX0" fmla="*/ 6391 w 2271244"/>
                  <a:gd name="connsiteY0" fmla="*/ 31107 h 311071"/>
                  <a:gd name="connsiteX1" fmla="*/ 15502 w 2271244"/>
                  <a:gd name="connsiteY1" fmla="*/ 9111 h 311071"/>
                  <a:gd name="connsiteX2" fmla="*/ 37498 w 2271244"/>
                  <a:gd name="connsiteY2" fmla="*/ 0 h 311071"/>
                  <a:gd name="connsiteX3" fmla="*/ 2160702 w 2271244"/>
                  <a:gd name="connsiteY3" fmla="*/ 0 h 311071"/>
                  <a:gd name="connsiteX4" fmla="*/ 2182698 w 2271244"/>
                  <a:gd name="connsiteY4" fmla="*/ 9111 h 311071"/>
                  <a:gd name="connsiteX5" fmla="*/ 2191809 w 2271244"/>
                  <a:gd name="connsiteY5" fmla="*/ 31107 h 311071"/>
                  <a:gd name="connsiteX6" fmla="*/ 2185468 w 2271244"/>
                  <a:gd name="connsiteY6" fmla="*/ 142961 h 311071"/>
                  <a:gd name="connsiteX7" fmla="*/ 2191809 w 2271244"/>
                  <a:gd name="connsiteY7" fmla="*/ 279964 h 311071"/>
                  <a:gd name="connsiteX8" fmla="*/ 2182698 w 2271244"/>
                  <a:gd name="connsiteY8" fmla="*/ 301960 h 311071"/>
                  <a:gd name="connsiteX9" fmla="*/ 2160702 w 2271244"/>
                  <a:gd name="connsiteY9" fmla="*/ 311071 h 311071"/>
                  <a:gd name="connsiteX10" fmla="*/ 752609 w 2271244"/>
                  <a:gd name="connsiteY10" fmla="*/ 309520 h 311071"/>
                  <a:gd name="connsiteX11" fmla="*/ 37498 w 2271244"/>
                  <a:gd name="connsiteY11" fmla="*/ 311071 h 311071"/>
                  <a:gd name="connsiteX12" fmla="*/ 15502 w 2271244"/>
                  <a:gd name="connsiteY12" fmla="*/ 301960 h 311071"/>
                  <a:gd name="connsiteX13" fmla="*/ 6391 w 2271244"/>
                  <a:gd name="connsiteY13" fmla="*/ 279964 h 311071"/>
                  <a:gd name="connsiteX14" fmla="*/ 0 w 2271244"/>
                  <a:gd name="connsiteY14" fmla="*/ 152813 h 311071"/>
                  <a:gd name="connsiteX15" fmla="*/ 6391 w 2271244"/>
                  <a:gd name="connsiteY15" fmla="*/ 31107 h 311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71244" h="311071">
                    <a:moveTo>
                      <a:pt x="6391" y="31107"/>
                    </a:moveTo>
                    <a:cubicBezTo>
                      <a:pt x="6391" y="22857"/>
                      <a:pt x="9668" y="14945"/>
                      <a:pt x="15502" y="9111"/>
                    </a:cubicBezTo>
                    <a:cubicBezTo>
                      <a:pt x="21336" y="3277"/>
                      <a:pt x="29248" y="0"/>
                      <a:pt x="37498" y="0"/>
                    </a:cubicBezTo>
                    <a:lnTo>
                      <a:pt x="2160702" y="0"/>
                    </a:lnTo>
                    <a:cubicBezTo>
                      <a:pt x="2168952" y="0"/>
                      <a:pt x="2176864" y="3277"/>
                      <a:pt x="2182698" y="9111"/>
                    </a:cubicBezTo>
                    <a:cubicBezTo>
                      <a:pt x="2188532" y="14945"/>
                      <a:pt x="2191347" y="8799"/>
                      <a:pt x="2191809" y="31107"/>
                    </a:cubicBezTo>
                    <a:lnTo>
                      <a:pt x="2185468" y="142961"/>
                    </a:lnTo>
                    <a:lnTo>
                      <a:pt x="2191809" y="279964"/>
                    </a:lnTo>
                    <a:cubicBezTo>
                      <a:pt x="2191809" y="288214"/>
                      <a:pt x="2188532" y="296126"/>
                      <a:pt x="2182698" y="301960"/>
                    </a:cubicBezTo>
                    <a:cubicBezTo>
                      <a:pt x="2176864" y="307794"/>
                      <a:pt x="2399050" y="309811"/>
                      <a:pt x="2160702" y="311071"/>
                    </a:cubicBezTo>
                    <a:lnTo>
                      <a:pt x="752609" y="309520"/>
                    </a:lnTo>
                    <a:lnTo>
                      <a:pt x="37498" y="311071"/>
                    </a:lnTo>
                    <a:cubicBezTo>
                      <a:pt x="29248" y="311071"/>
                      <a:pt x="21336" y="307794"/>
                      <a:pt x="15502" y="301960"/>
                    </a:cubicBezTo>
                    <a:cubicBezTo>
                      <a:pt x="9668" y="296126"/>
                      <a:pt x="8975" y="304822"/>
                      <a:pt x="6391" y="279964"/>
                    </a:cubicBezTo>
                    <a:lnTo>
                      <a:pt x="0" y="152813"/>
                    </a:lnTo>
                    <a:lnTo>
                      <a:pt x="6391" y="31107"/>
                    </a:lnTo>
                    <a:close/>
                  </a:path>
                </a:pathLst>
              </a:cu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spcFirstLastPara="0" vert="horz" wrap="square" lIns="19271" tIns="19271" rIns="19271" bIns="19271" numCol="1" spcCol="1270" anchor="ctr" anchorCtr="0">
                <a:noAutofit/>
              </a:bodyPr>
              <a:lstStyle/>
              <a:p>
                <a:pPr marL="0" marR="0" lvl="0" indent="0" algn="ctr" defTabSz="711200" eaLnBrk="1" fontAlgn="auto" latinLnBrk="0" hangingPunct="1">
                  <a:lnSpc>
                    <a:spcPct val="90000"/>
                  </a:lnSpc>
                  <a:spcBef>
                    <a:spcPct val="0"/>
                  </a:spcBef>
                  <a:spcAft>
                    <a:spcPct val="35000"/>
                  </a:spcAft>
                  <a:buClrTx/>
                  <a:buSzTx/>
                  <a:buFontTx/>
                  <a:buNone/>
                  <a:tabLst/>
                  <a:defRPr/>
                </a:pPr>
                <a:r>
                  <a:rPr kumimoji="0" lang="en-US" sz="1400" b="1" i="0" u="none" strike="noStrike" kern="1200" cap="none" spc="0" normalizeH="0" baseline="0" noProof="0" dirty="0" smtClean="0">
                    <a:ln>
                      <a:noFill/>
                    </a:ln>
                    <a:solidFill>
                      <a:sysClr val="windowText" lastClr="000000"/>
                    </a:solidFill>
                    <a:effectLst/>
                    <a:uLnTx/>
                    <a:uFillTx/>
                    <a:latin typeface="Calibri"/>
                    <a:ea typeface="+mn-ea"/>
                    <a:cs typeface="+mn-cs"/>
                    <a:sym typeface="Symbol"/>
                  </a:rPr>
                  <a:t>Soil</a:t>
                </a:r>
                <a:r>
                  <a:rPr kumimoji="0" lang="en-US" sz="1400" b="1" i="0" u="none" strike="noStrike" kern="1200" cap="none" spc="0" normalizeH="0" noProof="0" dirty="0" smtClean="0">
                    <a:ln>
                      <a:noFill/>
                    </a:ln>
                    <a:solidFill>
                      <a:sysClr val="windowText" lastClr="000000"/>
                    </a:solidFill>
                    <a:effectLst/>
                    <a:uLnTx/>
                    <a:uFillTx/>
                    <a:latin typeface="Calibri"/>
                    <a:ea typeface="+mn-ea"/>
                    <a:cs typeface="+mn-cs"/>
                    <a:sym typeface="Symbol"/>
                  </a:rPr>
                  <a:t> Water</a:t>
                </a:r>
                <a:endParaRPr kumimoji="0" lang="en-US" sz="1400" b="1"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11" name="Freeform 10"/>
              <p:cNvSpPr/>
              <p:nvPr/>
            </p:nvSpPr>
            <p:spPr>
              <a:xfrm>
                <a:off x="9392521" y="7661666"/>
                <a:ext cx="1106506" cy="559502"/>
              </a:xfrm>
              <a:custGeom>
                <a:avLst/>
                <a:gdLst>
                  <a:gd name="connsiteX0" fmla="*/ 0 w 1265279"/>
                  <a:gd name="connsiteY0" fmla="*/ 22295 h 222945"/>
                  <a:gd name="connsiteX1" fmla="*/ 6530 w 1265279"/>
                  <a:gd name="connsiteY1" fmla="*/ 6530 h 222945"/>
                  <a:gd name="connsiteX2" fmla="*/ 22295 w 1265279"/>
                  <a:gd name="connsiteY2" fmla="*/ 0 h 222945"/>
                  <a:gd name="connsiteX3" fmla="*/ 1242984 w 1265279"/>
                  <a:gd name="connsiteY3" fmla="*/ 0 h 222945"/>
                  <a:gd name="connsiteX4" fmla="*/ 1258749 w 1265279"/>
                  <a:gd name="connsiteY4" fmla="*/ 6530 h 222945"/>
                  <a:gd name="connsiteX5" fmla="*/ 1265279 w 1265279"/>
                  <a:gd name="connsiteY5" fmla="*/ 22295 h 222945"/>
                  <a:gd name="connsiteX6" fmla="*/ 1265279 w 1265279"/>
                  <a:gd name="connsiteY6" fmla="*/ 200650 h 222945"/>
                  <a:gd name="connsiteX7" fmla="*/ 1258749 w 1265279"/>
                  <a:gd name="connsiteY7" fmla="*/ 216415 h 222945"/>
                  <a:gd name="connsiteX8" fmla="*/ 1242984 w 1265279"/>
                  <a:gd name="connsiteY8" fmla="*/ 222945 h 222945"/>
                  <a:gd name="connsiteX9" fmla="*/ 22295 w 1265279"/>
                  <a:gd name="connsiteY9" fmla="*/ 222945 h 222945"/>
                  <a:gd name="connsiteX10" fmla="*/ 6530 w 1265279"/>
                  <a:gd name="connsiteY10" fmla="*/ 216415 h 222945"/>
                  <a:gd name="connsiteX11" fmla="*/ 0 w 1265279"/>
                  <a:gd name="connsiteY11" fmla="*/ 200650 h 222945"/>
                  <a:gd name="connsiteX12" fmla="*/ 0 w 1265279"/>
                  <a:gd name="connsiteY12" fmla="*/ 22295 h 222945"/>
                  <a:gd name="connsiteX0" fmla="*/ 0 w 1265279"/>
                  <a:gd name="connsiteY0" fmla="*/ 22295 h 222945"/>
                  <a:gd name="connsiteX1" fmla="*/ 6530 w 1265279"/>
                  <a:gd name="connsiteY1" fmla="*/ 6530 h 222945"/>
                  <a:gd name="connsiteX2" fmla="*/ 22295 w 1265279"/>
                  <a:gd name="connsiteY2" fmla="*/ 0 h 222945"/>
                  <a:gd name="connsiteX3" fmla="*/ 1242984 w 1265279"/>
                  <a:gd name="connsiteY3" fmla="*/ 0 h 222945"/>
                  <a:gd name="connsiteX4" fmla="*/ 1258749 w 1265279"/>
                  <a:gd name="connsiteY4" fmla="*/ 6530 h 222945"/>
                  <a:gd name="connsiteX5" fmla="*/ 1265279 w 1265279"/>
                  <a:gd name="connsiteY5" fmla="*/ 22295 h 222945"/>
                  <a:gd name="connsiteX6" fmla="*/ 1265279 w 1265279"/>
                  <a:gd name="connsiteY6" fmla="*/ 200650 h 222945"/>
                  <a:gd name="connsiteX7" fmla="*/ 1258749 w 1265279"/>
                  <a:gd name="connsiteY7" fmla="*/ 216415 h 222945"/>
                  <a:gd name="connsiteX8" fmla="*/ 1242984 w 1265279"/>
                  <a:gd name="connsiteY8" fmla="*/ 222945 h 222945"/>
                  <a:gd name="connsiteX9" fmla="*/ 22295 w 1265279"/>
                  <a:gd name="connsiteY9" fmla="*/ 222945 h 222945"/>
                  <a:gd name="connsiteX10" fmla="*/ 6530 w 1265279"/>
                  <a:gd name="connsiteY10" fmla="*/ 216415 h 222945"/>
                  <a:gd name="connsiteX11" fmla="*/ 0 w 1265279"/>
                  <a:gd name="connsiteY11" fmla="*/ 200650 h 222945"/>
                  <a:gd name="connsiteX12" fmla="*/ 3453 w 1265279"/>
                  <a:gd name="connsiteY12" fmla="*/ 117561 h 222945"/>
                  <a:gd name="connsiteX13" fmla="*/ 0 w 1265279"/>
                  <a:gd name="connsiteY13" fmla="*/ 22295 h 222945"/>
                  <a:gd name="connsiteX0" fmla="*/ 0 w 1292734"/>
                  <a:gd name="connsiteY0" fmla="*/ 22295 h 222945"/>
                  <a:gd name="connsiteX1" fmla="*/ 6530 w 1292734"/>
                  <a:gd name="connsiteY1" fmla="*/ 6530 h 222945"/>
                  <a:gd name="connsiteX2" fmla="*/ 22295 w 1292734"/>
                  <a:gd name="connsiteY2" fmla="*/ 0 h 222945"/>
                  <a:gd name="connsiteX3" fmla="*/ 1242984 w 1292734"/>
                  <a:gd name="connsiteY3" fmla="*/ 0 h 222945"/>
                  <a:gd name="connsiteX4" fmla="*/ 1258749 w 1292734"/>
                  <a:gd name="connsiteY4" fmla="*/ 6530 h 222945"/>
                  <a:gd name="connsiteX5" fmla="*/ 1265279 w 1292734"/>
                  <a:gd name="connsiteY5" fmla="*/ 22295 h 222945"/>
                  <a:gd name="connsiteX6" fmla="*/ 1265279 w 1292734"/>
                  <a:gd name="connsiteY6" fmla="*/ 200650 h 222945"/>
                  <a:gd name="connsiteX7" fmla="*/ 1258749 w 1292734"/>
                  <a:gd name="connsiteY7" fmla="*/ 216415 h 222945"/>
                  <a:gd name="connsiteX8" fmla="*/ 1242984 w 1292734"/>
                  <a:gd name="connsiteY8" fmla="*/ 222945 h 222945"/>
                  <a:gd name="connsiteX9" fmla="*/ 633075 w 1292734"/>
                  <a:gd name="connsiteY9" fmla="*/ 222534 h 222945"/>
                  <a:gd name="connsiteX10" fmla="*/ 22295 w 1292734"/>
                  <a:gd name="connsiteY10" fmla="*/ 222945 h 222945"/>
                  <a:gd name="connsiteX11" fmla="*/ 6530 w 1292734"/>
                  <a:gd name="connsiteY11" fmla="*/ 216415 h 222945"/>
                  <a:gd name="connsiteX12" fmla="*/ 0 w 1292734"/>
                  <a:gd name="connsiteY12" fmla="*/ 200650 h 222945"/>
                  <a:gd name="connsiteX13" fmla="*/ 3453 w 1292734"/>
                  <a:gd name="connsiteY13" fmla="*/ 117561 h 222945"/>
                  <a:gd name="connsiteX14" fmla="*/ 0 w 1292734"/>
                  <a:gd name="connsiteY14" fmla="*/ 22295 h 222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92734" h="222945">
                    <a:moveTo>
                      <a:pt x="0" y="22295"/>
                    </a:moveTo>
                    <a:cubicBezTo>
                      <a:pt x="0" y="16382"/>
                      <a:pt x="2349" y="10711"/>
                      <a:pt x="6530" y="6530"/>
                    </a:cubicBezTo>
                    <a:cubicBezTo>
                      <a:pt x="10711" y="2349"/>
                      <a:pt x="16382" y="0"/>
                      <a:pt x="22295" y="0"/>
                    </a:cubicBezTo>
                    <a:lnTo>
                      <a:pt x="1242984" y="0"/>
                    </a:lnTo>
                    <a:cubicBezTo>
                      <a:pt x="1248897" y="0"/>
                      <a:pt x="1254568" y="2349"/>
                      <a:pt x="1258749" y="6530"/>
                    </a:cubicBezTo>
                    <a:cubicBezTo>
                      <a:pt x="1262930" y="10711"/>
                      <a:pt x="1265279" y="16382"/>
                      <a:pt x="1265279" y="22295"/>
                    </a:cubicBezTo>
                    <a:lnTo>
                      <a:pt x="1265279" y="200650"/>
                    </a:lnTo>
                    <a:cubicBezTo>
                      <a:pt x="1265279" y="206563"/>
                      <a:pt x="1262930" y="212234"/>
                      <a:pt x="1258749" y="216415"/>
                    </a:cubicBezTo>
                    <a:cubicBezTo>
                      <a:pt x="1254568" y="220596"/>
                      <a:pt x="1347263" y="221925"/>
                      <a:pt x="1242984" y="222945"/>
                    </a:cubicBezTo>
                    <a:lnTo>
                      <a:pt x="633075" y="222534"/>
                    </a:lnTo>
                    <a:lnTo>
                      <a:pt x="22295" y="222945"/>
                    </a:lnTo>
                    <a:cubicBezTo>
                      <a:pt x="16382" y="222945"/>
                      <a:pt x="10711" y="220596"/>
                      <a:pt x="6530" y="216415"/>
                    </a:cubicBezTo>
                    <a:cubicBezTo>
                      <a:pt x="2349" y="212234"/>
                      <a:pt x="513" y="217126"/>
                      <a:pt x="0" y="200650"/>
                    </a:cubicBezTo>
                    <a:lnTo>
                      <a:pt x="3453" y="117561"/>
                    </a:lnTo>
                    <a:lnTo>
                      <a:pt x="0" y="22295"/>
                    </a:lnTo>
                    <a:close/>
                  </a:path>
                </a:pathLst>
              </a:cu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spcFirstLastPara="0" vert="horz" wrap="square" lIns="16690" tIns="16690" rIns="16690" bIns="16690" numCol="1" spcCol="1270" anchor="ctr" anchorCtr="0">
                <a:noAutofit/>
              </a:bodyPr>
              <a:lstStyle/>
              <a:p>
                <a:pPr marL="0" marR="0" lvl="0" indent="0" algn="ctr" defTabSz="711200" eaLnBrk="1" fontAlgn="auto" latinLnBrk="0" hangingPunct="1">
                  <a:lnSpc>
                    <a:spcPct val="90000"/>
                  </a:lnSpc>
                  <a:spcBef>
                    <a:spcPct val="0"/>
                  </a:spcBef>
                  <a:spcAft>
                    <a:spcPct val="35000"/>
                  </a:spcAft>
                  <a:buClrTx/>
                  <a:buSzTx/>
                  <a:buFontTx/>
                  <a:buNone/>
                  <a:tabLst/>
                  <a:defRPr/>
                </a:pPr>
                <a:r>
                  <a:rPr kumimoji="0" lang="en-US" sz="1400" b="1" i="0" u="none" strike="noStrike" kern="1200" cap="none" spc="0" normalizeH="0" baseline="0" noProof="0" dirty="0" smtClean="0">
                    <a:ln>
                      <a:noFill/>
                    </a:ln>
                    <a:solidFill>
                      <a:sysClr val="windowText" lastClr="000000"/>
                    </a:solidFill>
                    <a:effectLst/>
                    <a:uLnTx/>
                    <a:uFillTx/>
                    <a:latin typeface="Calibri"/>
                    <a:ea typeface="+mn-ea"/>
                    <a:cs typeface="+mn-cs"/>
                  </a:rPr>
                  <a:t>ANPP</a:t>
                </a:r>
                <a:endParaRPr kumimoji="0" lang="en-US" sz="1400" b="1"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12" name="Freeform 11"/>
              <p:cNvSpPr/>
              <p:nvPr/>
            </p:nvSpPr>
            <p:spPr>
              <a:xfrm>
                <a:off x="7932769" y="7729433"/>
                <a:ext cx="1112521" cy="423969"/>
              </a:xfrm>
              <a:custGeom>
                <a:avLst/>
                <a:gdLst>
                  <a:gd name="connsiteX0" fmla="*/ 0 w 1292934"/>
                  <a:gd name="connsiteY0" fmla="*/ 31816 h 318161"/>
                  <a:gd name="connsiteX1" fmla="*/ 9319 w 1292934"/>
                  <a:gd name="connsiteY1" fmla="*/ 9319 h 318161"/>
                  <a:gd name="connsiteX2" fmla="*/ 31816 w 1292934"/>
                  <a:gd name="connsiteY2" fmla="*/ 0 h 318161"/>
                  <a:gd name="connsiteX3" fmla="*/ 1261118 w 1292934"/>
                  <a:gd name="connsiteY3" fmla="*/ 0 h 318161"/>
                  <a:gd name="connsiteX4" fmla="*/ 1283615 w 1292934"/>
                  <a:gd name="connsiteY4" fmla="*/ 9319 h 318161"/>
                  <a:gd name="connsiteX5" fmla="*/ 1292934 w 1292934"/>
                  <a:gd name="connsiteY5" fmla="*/ 31816 h 318161"/>
                  <a:gd name="connsiteX6" fmla="*/ 1292934 w 1292934"/>
                  <a:gd name="connsiteY6" fmla="*/ 286345 h 318161"/>
                  <a:gd name="connsiteX7" fmla="*/ 1283615 w 1292934"/>
                  <a:gd name="connsiteY7" fmla="*/ 308842 h 318161"/>
                  <a:gd name="connsiteX8" fmla="*/ 1261118 w 1292934"/>
                  <a:gd name="connsiteY8" fmla="*/ 318161 h 318161"/>
                  <a:gd name="connsiteX9" fmla="*/ 31816 w 1292934"/>
                  <a:gd name="connsiteY9" fmla="*/ 318161 h 318161"/>
                  <a:gd name="connsiteX10" fmla="*/ 9319 w 1292934"/>
                  <a:gd name="connsiteY10" fmla="*/ 308842 h 318161"/>
                  <a:gd name="connsiteX11" fmla="*/ 0 w 1292934"/>
                  <a:gd name="connsiteY11" fmla="*/ 286345 h 318161"/>
                  <a:gd name="connsiteX12" fmla="*/ 0 w 1292934"/>
                  <a:gd name="connsiteY12" fmla="*/ 31816 h 318161"/>
                  <a:gd name="connsiteX0" fmla="*/ 5861 w 1298795"/>
                  <a:gd name="connsiteY0" fmla="*/ 31816 h 318161"/>
                  <a:gd name="connsiteX1" fmla="*/ 15180 w 1298795"/>
                  <a:gd name="connsiteY1" fmla="*/ 9319 h 318161"/>
                  <a:gd name="connsiteX2" fmla="*/ 37677 w 1298795"/>
                  <a:gd name="connsiteY2" fmla="*/ 0 h 318161"/>
                  <a:gd name="connsiteX3" fmla="*/ 1266979 w 1298795"/>
                  <a:gd name="connsiteY3" fmla="*/ 0 h 318161"/>
                  <a:gd name="connsiteX4" fmla="*/ 1289476 w 1298795"/>
                  <a:gd name="connsiteY4" fmla="*/ 9319 h 318161"/>
                  <a:gd name="connsiteX5" fmla="*/ 1298795 w 1298795"/>
                  <a:gd name="connsiteY5" fmla="*/ 31816 h 318161"/>
                  <a:gd name="connsiteX6" fmla="*/ 1298795 w 1298795"/>
                  <a:gd name="connsiteY6" fmla="*/ 286345 h 318161"/>
                  <a:gd name="connsiteX7" fmla="*/ 1289476 w 1298795"/>
                  <a:gd name="connsiteY7" fmla="*/ 308842 h 318161"/>
                  <a:gd name="connsiteX8" fmla="*/ 1266979 w 1298795"/>
                  <a:gd name="connsiteY8" fmla="*/ 318161 h 318161"/>
                  <a:gd name="connsiteX9" fmla="*/ 37677 w 1298795"/>
                  <a:gd name="connsiteY9" fmla="*/ 318161 h 318161"/>
                  <a:gd name="connsiteX10" fmla="*/ 15180 w 1298795"/>
                  <a:gd name="connsiteY10" fmla="*/ 308842 h 318161"/>
                  <a:gd name="connsiteX11" fmla="*/ 5861 w 1298795"/>
                  <a:gd name="connsiteY11" fmla="*/ 286345 h 318161"/>
                  <a:gd name="connsiteX12" fmla="*/ 0 w 1298795"/>
                  <a:gd name="connsiteY12" fmla="*/ 159773 h 318161"/>
                  <a:gd name="connsiteX13" fmla="*/ 5861 w 1298795"/>
                  <a:gd name="connsiteY13" fmla="*/ 31816 h 318161"/>
                  <a:gd name="connsiteX0" fmla="*/ 5861 w 1299760"/>
                  <a:gd name="connsiteY0" fmla="*/ 31816 h 318161"/>
                  <a:gd name="connsiteX1" fmla="*/ 15180 w 1299760"/>
                  <a:gd name="connsiteY1" fmla="*/ 9319 h 318161"/>
                  <a:gd name="connsiteX2" fmla="*/ 37677 w 1299760"/>
                  <a:gd name="connsiteY2" fmla="*/ 0 h 318161"/>
                  <a:gd name="connsiteX3" fmla="*/ 1266979 w 1299760"/>
                  <a:gd name="connsiteY3" fmla="*/ 0 h 318161"/>
                  <a:gd name="connsiteX4" fmla="*/ 1289476 w 1299760"/>
                  <a:gd name="connsiteY4" fmla="*/ 9319 h 318161"/>
                  <a:gd name="connsiteX5" fmla="*/ 1298795 w 1299760"/>
                  <a:gd name="connsiteY5" fmla="*/ 31816 h 318161"/>
                  <a:gd name="connsiteX6" fmla="*/ 1299760 w 1299760"/>
                  <a:gd name="connsiteY6" fmla="*/ 154054 h 318161"/>
                  <a:gd name="connsiteX7" fmla="*/ 1298795 w 1299760"/>
                  <a:gd name="connsiteY7" fmla="*/ 286345 h 318161"/>
                  <a:gd name="connsiteX8" fmla="*/ 1289476 w 1299760"/>
                  <a:gd name="connsiteY8" fmla="*/ 308842 h 318161"/>
                  <a:gd name="connsiteX9" fmla="*/ 1266979 w 1299760"/>
                  <a:gd name="connsiteY9" fmla="*/ 318161 h 318161"/>
                  <a:gd name="connsiteX10" fmla="*/ 37677 w 1299760"/>
                  <a:gd name="connsiteY10" fmla="*/ 318161 h 318161"/>
                  <a:gd name="connsiteX11" fmla="*/ 15180 w 1299760"/>
                  <a:gd name="connsiteY11" fmla="*/ 308842 h 318161"/>
                  <a:gd name="connsiteX12" fmla="*/ 5861 w 1299760"/>
                  <a:gd name="connsiteY12" fmla="*/ 286345 h 318161"/>
                  <a:gd name="connsiteX13" fmla="*/ 0 w 1299760"/>
                  <a:gd name="connsiteY13" fmla="*/ 159773 h 318161"/>
                  <a:gd name="connsiteX14" fmla="*/ 5861 w 1299760"/>
                  <a:gd name="connsiteY14" fmla="*/ 31816 h 318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99760" h="318161">
                    <a:moveTo>
                      <a:pt x="5861" y="31816"/>
                    </a:moveTo>
                    <a:cubicBezTo>
                      <a:pt x="5861" y="23378"/>
                      <a:pt x="9213" y="15285"/>
                      <a:pt x="15180" y="9319"/>
                    </a:cubicBezTo>
                    <a:cubicBezTo>
                      <a:pt x="21147" y="3352"/>
                      <a:pt x="29239" y="0"/>
                      <a:pt x="37677" y="0"/>
                    </a:cubicBezTo>
                    <a:lnTo>
                      <a:pt x="1266979" y="0"/>
                    </a:lnTo>
                    <a:cubicBezTo>
                      <a:pt x="1275417" y="0"/>
                      <a:pt x="1283510" y="3352"/>
                      <a:pt x="1289476" y="9319"/>
                    </a:cubicBezTo>
                    <a:cubicBezTo>
                      <a:pt x="1295443" y="15286"/>
                      <a:pt x="1297081" y="7694"/>
                      <a:pt x="1298795" y="31816"/>
                    </a:cubicBezTo>
                    <a:cubicBezTo>
                      <a:pt x="1299117" y="72562"/>
                      <a:pt x="1299438" y="113308"/>
                      <a:pt x="1299760" y="154054"/>
                    </a:cubicBezTo>
                    <a:cubicBezTo>
                      <a:pt x="1299438" y="198151"/>
                      <a:pt x="1299117" y="242248"/>
                      <a:pt x="1298795" y="286345"/>
                    </a:cubicBezTo>
                    <a:cubicBezTo>
                      <a:pt x="1298795" y="294783"/>
                      <a:pt x="1295443" y="302876"/>
                      <a:pt x="1289476" y="308842"/>
                    </a:cubicBezTo>
                    <a:cubicBezTo>
                      <a:pt x="1283509" y="314809"/>
                      <a:pt x="1275417" y="318161"/>
                      <a:pt x="1266979" y="318161"/>
                    </a:cubicBezTo>
                    <a:lnTo>
                      <a:pt x="37677" y="318161"/>
                    </a:lnTo>
                    <a:cubicBezTo>
                      <a:pt x="29239" y="318161"/>
                      <a:pt x="21146" y="314809"/>
                      <a:pt x="15180" y="308842"/>
                    </a:cubicBezTo>
                    <a:cubicBezTo>
                      <a:pt x="9213" y="302875"/>
                      <a:pt x="8391" y="311190"/>
                      <a:pt x="5861" y="286345"/>
                    </a:cubicBezTo>
                    <a:lnTo>
                      <a:pt x="0" y="159773"/>
                    </a:lnTo>
                    <a:lnTo>
                      <a:pt x="5861" y="31816"/>
                    </a:lnTo>
                    <a:close/>
                  </a:path>
                </a:pathLst>
              </a:custGeom>
              <a:solidFill>
                <a:sysClr val="window" lastClr="FFFFFF">
                  <a:lumMod val="95000"/>
                </a:sysClr>
              </a:solidFill>
              <a:ln w="9525" cap="flat" cmpd="sng" algn="ctr">
                <a:noFill/>
                <a:prstDash val="solid"/>
              </a:ln>
              <a:effectLst>
                <a:outerShdw blurRad="40000" dist="20000" dir="5400000" rotWithShape="0">
                  <a:srgbClr val="000000">
                    <a:alpha val="38000"/>
                  </a:srgbClr>
                </a:outerShdw>
              </a:effectLst>
            </p:spPr>
            <p:txBody>
              <a:bodyPr spcFirstLastPara="0" vert="horz" wrap="square" lIns="20162" tIns="20162" rIns="20162" bIns="20162" numCol="1" spcCol="1270" anchor="ctr" anchorCtr="0">
                <a:noAutofit/>
              </a:bodyPr>
              <a:lstStyle/>
              <a:p>
                <a:pPr marL="0" marR="0" lvl="0" indent="0" algn="ctr" defTabSz="711200" eaLnBrk="1" fontAlgn="auto" latinLnBrk="0" hangingPunct="1">
                  <a:lnSpc>
                    <a:spcPct val="90000"/>
                  </a:lnSpc>
                  <a:spcBef>
                    <a:spcPct val="0"/>
                  </a:spcBef>
                  <a:spcAft>
                    <a:spcPct val="35000"/>
                  </a:spcAft>
                  <a:buClrTx/>
                  <a:buSzTx/>
                  <a:buFontTx/>
                  <a:buNone/>
                  <a:tabLst/>
                  <a:defRPr/>
                </a:pPr>
                <a:r>
                  <a:rPr lang="en-US" sz="1400" b="1" kern="0" dirty="0" smtClean="0">
                    <a:solidFill>
                      <a:sysClr val="window" lastClr="FFFFFF">
                        <a:lumMod val="65000"/>
                      </a:sysClr>
                    </a:solidFill>
                    <a:latin typeface="Calibri"/>
                  </a:rPr>
                  <a:t>Species</a:t>
                </a:r>
                <a:endParaRPr kumimoji="0" lang="en-US" sz="1400" b="1" i="0" u="none" strike="noStrike" kern="0" cap="none" spc="0" normalizeH="0" baseline="0" noProof="0" dirty="0">
                  <a:ln>
                    <a:noFill/>
                  </a:ln>
                  <a:solidFill>
                    <a:sysClr val="window" lastClr="FFFFFF">
                      <a:lumMod val="65000"/>
                    </a:sysClr>
                  </a:solidFill>
                  <a:effectLst/>
                  <a:uLnTx/>
                  <a:uFillTx/>
                  <a:latin typeface="Calibri"/>
                  <a:ea typeface="+mn-ea"/>
                  <a:cs typeface="+mn-cs"/>
                </a:endParaRPr>
              </a:p>
            </p:txBody>
          </p:sp>
          <p:sp>
            <p:nvSpPr>
              <p:cNvPr id="13" name="Freeform 12"/>
              <p:cNvSpPr/>
              <p:nvPr/>
            </p:nvSpPr>
            <p:spPr>
              <a:xfrm>
                <a:off x="7223439" y="8323711"/>
                <a:ext cx="1326126" cy="337876"/>
              </a:xfrm>
              <a:custGeom>
                <a:avLst/>
                <a:gdLst>
                  <a:gd name="connsiteX0" fmla="*/ 0 w 1535068"/>
                  <a:gd name="connsiteY0" fmla="*/ 34151 h 341507"/>
                  <a:gd name="connsiteX1" fmla="*/ 10003 w 1535068"/>
                  <a:gd name="connsiteY1" fmla="*/ 10003 h 341507"/>
                  <a:gd name="connsiteX2" fmla="*/ 34151 w 1535068"/>
                  <a:gd name="connsiteY2" fmla="*/ 0 h 341507"/>
                  <a:gd name="connsiteX3" fmla="*/ 1500917 w 1535068"/>
                  <a:gd name="connsiteY3" fmla="*/ 0 h 341507"/>
                  <a:gd name="connsiteX4" fmla="*/ 1525065 w 1535068"/>
                  <a:gd name="connsiteY4" fmla="*/ 10003 h 341507"/>
                  <a:gd name="connsiteX5" fmla="*/ 1535068 w 1535068"/>
                  <a:gd name="connsiteY5" fmla="*/ 34151 h 341507"/>
                  <a:gd name="connsiteX6" fmla="*/ 1535068 w 1535068"/>
                  <a:gd name="connsiteY6" fmla="*/ 307356 h 341507"/>
                  <a:gd name="connsiteX7" fmla="*/ 1525065 w 1535068"/>
                  <a:gd name="connsiteY7" fmla="*/ 331504 h 341507"/>
                  <a:gd name="connsiteX8" fmla="*/ 1500917 w 1535068"/>
                  <a:gd name="connsiteY8" fmla="*/ 341507 h 341507"/>
                  <a:gd name="connsiteX9" fmla="*/ 34151 w 1535068"/>
                  <a:gd name="connsiteY9" fmla="*/ 341507 h 341507"/>
                  <a:gd name="connsiteX10" fmla="*/ 10003 w 1535068"/>
                  <a:gd name="connsiteY10" fmla="*/ 331504 h 341507"/>
                  <a:gd name="connsiteX11" fmla="*/ 0 w 1535068"/>
                  <a:gd name="connsiteY11" fmla="*/ 307356 h 341507"/>
                  <a:gd name="connsiteX12" fmla="*/ 0 w 1535068"/>
                  <a:gd name="connsiteY12" fmla="*/ 34151 h 341507"/>
                  <a:gd name="connsiteX0" fmla="*/ 7552 w 1542620"/>
                  <a:gd name="connsiteY0" fmla="*/ 34151 h 341507"/>
                  <a:gd name="connsiteX1" fmla="*/ 17555 w 1542620"/>
                  <a:gd name="connsiteY1" fmla="*/ 10003 h 341507"/>
                  <a:gd name="connsiteX2" fmla="*/ 41703 w 1542620"/>
                  <a:gd name="connsiteY2" fmla="*/ 0 h 341507"/>
                  <a:gd name="connsiteX3" fmla="*/ 1508469 w 1542620"/>
                  <a:gd name="connsiteY3" fmla="*/ 0 h 341507"/>
                  <a:gd name="connsiteX4" fmla="*/ 1532617 w 1542620"/>
                  <a:gd name="connsiteY4" fmla="*/ 10003 h 341507"/>
                  <a:gd name="connsiteX5" fmla="*/ 1542620 w 1542620"/>
                  <a:gd name="connsiteY5" fmla="*/ 34151 h 341507"/>
                  <a:gd name="connsiteX6" fmla="*/ 1542620 w 1542620"/>
                  <a:gd name="connsiteY6" fmla="*/ 307356 h 341507"/>
                  <a:gd name="connsiteX7" fmla="*/ 1532617 w 1542620"/>
                  <a:gd name="connsiteY7" fmla="*/ 331504 h 341507"/>
                  <a:gd name="connsiteX8" fmla="*/ 1508469 w 1542620"/>
                  <a:gd name="connsiteY8" fmla="*/ 341507 h 341507"/>
                  <a:gd name="connsiteX9" fmla="*/ 41703 w 1542620"/>
                  <a:gd name="connsiteY9" fmla="*/ 341507 h 341507"/>
                  <a:gd name="connsiteX10" fmla="*/ 17555 w 1542620"/>
                  <a:gd name="connsiteY10" fmla="*/ 331504 h 341507"/>
                  <a:gd name="connsiteX11" fmla="*/ 7552 w 1542620"/>
                  <a:gd name="connsiteY11" fmla="*/ 307356 h 341507"/>
                  <a:gd name="connsiteX12" fmla="*/ 0 w 1542620"/>
                  <a:gd name="connsiteY12" fmla="*/ 152617 h 341507"/>
                  <a:gd name="connsiteX13" fmla="*/ 7552 w 1542620"/>
                  <a:gd name="connsiteY13" fmla="*/ 34151 h 341507"/>
                  <a:gd name="connsiteX0" fmla="*/ 7552 w 1542620"/>
                  <a:gd name="connsiteY0" fmla="*/ 34151 h 341507"/>
                  <a:gd name="connsiteX1" fmla="*/ 17555 w 1542620"/>
                  <a:gd name="connsiteY1" fmla="*/ 10003 h 341507"/>
                  <a:gd name="connsiteX2" fmla="*/ 41703 w 1542620"/>
                  <a:gd name="connsiteY2" fmla="*/ 0 h 341507"/>
                  <a:gd name="connsiteX3" fmla="*/ 1508469 w 1542620"/>
                  <a:gd name="connsiteY3" fmla="*/ 0 h 341507"/>
                  <a:gd name="connsiteX4" fmla="*/ 1532617 w 1542620"/>
                  <a:gd name="connsiteY4" fmla="*/ 10003 h 341507"/>
                  <a:gd name="connsiteX5" fmla="*/ 1542620 w 1542620"/>
                  <a:gd name="connsiteY5" fmla="*/ 34151 h 341507"/>
                  <a:gd name="connsiteX6" fmla="*/ 1540127 w 1542620"/>
                  <a:gd name="connsiteY6" fmla="*/ 160579 h 341507"/>
                  <a:gd name="connsiteX7" fmla="*/ 1542620 w 1542620"/>
                  <a:gd name="connsiteY7" fmla="*/ 307356 h 341507"/>
                  <a:gd name="connsiteX8" fmla="*/ 1532617 w 1542620"/>
                  <a:gd name="connsiteY8" fmla="*/ 331504 h 341507"/>
                  <a:gd name="connsiteX9" fmla="*/ 1508469 w 1542620"/>
                  <a:gd name="connsiteY9" fmla="*/ 341507 h 341507"/>
                  <a:gd name="connsiteX10" fmla="*/ 41703 w 1542620"/>
                  <a:gd name="connsiteY10" fmla="*/ 341507 h 341507"/>
                  <a:gd name="connsiteX11" fmla="*/ 17555 w 1542620"/>
                  <a:gd name="connsiteY11" fmla="*/ 331504 h 341507"/>
                  <a:gd name="connsiteX12" fmla="*/ 7552 w 1542620"/>
                  <a:gd name="connsiteY12" fmla="*/ 307356 h 341507"/>
                  <a:gd name="connsiteX13" fmla="*/ 0 w 1542620"/>
                  <a:gd name="connsiteY13" fmla="*/ 152617 h 341507"/>
                  <a:gd name="connsiteX14" fmla="*/ 7552 w 1542620"/>
                  <a:gd name="connsiteY14" fmla="*/ 34151 h 341507"/>
                  <a:gd name="connsiteX0" fmla="*/ 14249 w 1549317"/>
                  <a:gd name="connsiteY0" fmla="*/ 45724 h 353080"/>
                  <a:gd name="connsiteX1" fmla="*/ 24252 w 1549317"/>
                  <a:gd name="connsiteY1" fmla="*/ 21576 h 353080"/>
                  <a:gd name="connsiteX2" fmla="*/ 48400 w 1549317"/>
                  <a:gd name="connsiteY2" fmla="*/ 11573 h 353080"/>
                  <a:gd name="connsiteX3" fmla="*/ 603447 w 1549317"/>
                  <a:gd name="connsiteY3" fmla="*/ 0 h 353080"/>
                  <a:gd name="connsiteX4" fmla="*/ 1515166 w 1549317"/>
                  <a:gd name="connsiteY4" fmla="*/ 11573 h 353080"/>
                  <a:gd name="connsiteX5" fmla="*/ 1539314 w 1549317"/>
                  <a:gd name="connsiteY5" fmla="*/ 21576 h 353080"/>
                  <a:gd name="connsiteX6" fmla="*/ 1549317 w 1549317"/>
                  <a:gd name="connsiteY6" fmla="*/ 45724 h 353080"/>
                  <a:gd name="connsiteX7" fmla="*/ 1546824 w 1549317"/>
                  <a:gd name="connsiteY7" fmla="*/ 172152 h 353080"/>
                  <a:gd name="connsiteX8" fmla="*/ 1549317 w 1549317"/>
                  <a:gd name="connsiteY8" fmla="*/ 318929 h 353080"/>
                  <a:gd name="connsiteX9" fmla="*/ 1539314 w 1549317"/>
                  <a:gd name="connsiteY9" fmla="*/ 343077 h 353080"/>
                  <a:gd name="connsiteX10" fmla="*/ 1515166 w 1549317"/>
                  <a:gd name="connsiteY10" fmla="*/ 353080 h 353080"/>
                  <a:gd name="connsiteX11" fmla="*/ 48400 w 1549317"/>
                  <a:gd name="connsiteY11" fmla="*/ 353080 h 353080"/>
                  <a:gd name="connsiteX12" fmla="*/ 24252 w 1549317"/>
                  <a:gd name="connsiteY12" fmla="*/ 343077 h 353080"/>
                  <a:gd name="connsiteX13" fmla="*/ 14249 w 1549317"/>
                  <a:gd name="connsiteY13" fmla="*/ 318929 h 353080"/>
                  <a:gd name="connsiteX14" fmla="*/ 6697 w 1549317"/>
                  <a:gd name="connsiteY14" fmla="*/ 164190 h 353080"/>
                  <a:gd name="connsiteX15" fmla="*/ 14249 w 1549317"/>
                  <a:gd name="connsiteY15" fmla="*/ 45724 h 353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49317" h="353080">
                    <a:moveTo>
                      <a:pt x="14249" y="45724"/>
                    </a:moveTo>
                    <a:cubicBezTo>
                      <a:pt x="14249" y="36667"/>
                      <a:pt x="17847" y="27980"/>
                      <a:pt x="24252" y="21576"/>
                    </a:cubicBezTo>
                    <a:cubicBezTo>
                      <a:pt x="30657" y="15171"/>
                      <a:pt x="-48132" y="15169"/>
                      <a:pt x="48400" y="11573"/>
                    </a:cubicBezTo>
                    <a:lnTo>
                      <a:pt x="603447" y="0"/>
                    </a:lnTo>
                    <a:lnTo>
                      <a:pt x="1515166" y="11573"/>
                    </a:lnTo>
                    <a:cubicBezTo>
                      <a:pt x="1524223" y="11573"/>
                      <a:pt x="1532910" y="15171"/>
                      <a:pt x="1539314" y="21576"/>
                    </a:cubicBezTo>
                    <a:cubicBezTo>
                      <a:pt x="1545719" y="27981"/>
                      <a:pt x="1548065" y="20628"/>
                      <a:pt x="1549317" y="45724"/>
                    </a:cubicBezTo>
                    <a:lnTo>
                      <a:pt x="1546824" y="172152"/>
                    </a:lnTo>
                    <a:lnTo>
                      <a:pt x="1549317" y="318929"/>
                    </a:lnTo>
                    <a:cubicBezTo>
                      <a:pt x="1549317" y="327986"/>
                      <a:pt x="1545719" y="336673"/>
                      <a:pt x="1539314" y="343077"/>
                    </a:cubicBezTo>
                    <a:cubicBezTo>
                      <a:pt x="1532909" y="349482"/>
                      <a:pt x="1524223" y="353080"/>
                      <a:pt x="1515166" y="353080"/>
                    </a:cubicBezTo>
                    <a:lnTo>
                      <a:pt x="48400" y="353080"/>
                    </a:lnTo>
                    <a:cubicBezTo>
                      <a:pt x="39343" y="353080"/>
                      <a:pt x="30656" y="349482"/>
                      <a:pt x="24252" y="343077"/>
                    </a:cubicBezTo>
                    <a:cubicBezTo>
                      <a:pt x="17847" y="336672"/>
                      <a:pt x="17175" y="348743"/>
                      <a:pt x="14249" y="318929"/>
                    </a:cubicBezTo>
                    <a:lnTo>
                      <a:pt x="6697" y="164190"/>
                    </a:lnTo>
                    <a:lnTo>
                      <a:pt x="14249" y="45724"/>
                    </a:lnTo>
                    <a:close/>
                  </a:path>
                </a:pathLst>
              </a:custGeom>
              <a:solidFill>
                <a:sysClr val="window" lastClr="FFFFFF">
                  <a:lumMod val="95000"/>
                </a:sysClr>
              </a:solidFill>
              <a:ln w="9525" cap="flat" cmpd="sng" algn="ctr">
                <a:noFill/>
                <a:prstDash val="solid"/>
              </a:ln>
              <a:effectLst>
                <a:outerShdw blurRad="40000" dist="20000" dir="5400000" rotWithShape="0">
                  <a:srgbClr val="000000">
                    <a:alpha val="38000"/>
                  </a:srgbClr>
                </a:outerShdw>
              </a:effectLst>
            </p:spPr>
            <p:txBody>
              <a:bodyPr spcFirstLastPara="0" vert="horz" wrap="square" lIns="20162" tIns="20162" rIns="20162" bIns="20162" numCol="1" spcCol="1270" anchor="ctr" anchorCtr="0">
                <a:noAutofit/>
              </a:bodyPr>
              <a:lstStyle/>
              <a:p>
                <a:pPr marL="0" marR="0" lvl="0" indent="0" algn="ctr" defTabSz="711200" eaLnBrk="1" fontAlgn="auto" latinLnBrk="0" hangingPunct="1">
                  <a:lnSpc>
                    <a:spcPct val="90000"/>
                  </a:lnSpc>
                  <a:spcBef>
                    <a:spcPct val="0"/>
                  </a:spcBef>
                  <a:spcAft>
                    <a:spcPct val="35000"/>
                  </a:spcAft>
                  <a:buClrTx/>
                  <a:buSzTx/>
                  <a:buFontTx/>
                  <a:buNone/>
                  <a:tabLst/>
                  <a:defRPr/>
                </a:pPr>
                <a:r>
                  <a:rPr kumimoji="0" lang="en-US" sz="1400" b="1" i="0" u="none" strike="noStrike" kern="1200" cap="none" spc="0" normalizeH="0" baseline="0" noProof="0" dirty="0" smtClean="0">
                    <a:ln>
                      <a:noFill/>
                    </a:ln>
                    <a:solidFill>
                      <a:sysClr val="window" lastClr="FFFFFF">
                        <a:lumMod val="65000"/>
                      </a:sysClr>
                    </a:solidFill>
                    <a:effectLst/>
                    <a:uLnTx/>
                    <a:uFillTx/>
                    <a:latin typeface="Calibri"/>
                    <a:ea typeface="+mn-ea"/>
                    <a:cs typeface="+mn-cs"/>
                  </a:rPr>
                  <a:t>Nitrogen</a:t>
                </a:r>
                <a:endParaRPr kumimoji="0" lang="en-US" sz="1400" b="1" i="0" u="none" strike="noStrike" kern="1200" cap="none" spc="0" normalizeH="0" baseline="0" noProof="0" dirty="0">
                  <a:ln>
                    <a:noFill/>
                  </a:ln>
                  <a:solidFill>
                    <a:sysClr val="window" lastClr="FFFFFF">
                      <a:lumMod val="65000"/>
                    </a:sysClr>
                  </a:solidFill>
                  <a:effectLst/>
                  <a:uLnTx/>
                  <a:uFillTx/>
                  <a:latin typeface="Calibri"/>
                  <a:ea typeface="+mn-ea"/>
                  <a:cs typeface="+mn-cs"/>
                </a:endParaRPr>
              </a:p>
            </p:txBody>
          </p:sp>
          <p:cxnSp>
            <p:nvCxnSpPr>
              <p:cNvPr id="14" name="Straight Arrow Connector 13"/>
              <p:cNvCxnSpPr>
                <a:stCxn id="12" idx="6"/>
                <a:endCxn id="11" idx="13"/>
              </p:cNvCxnSpPr>
              <p:nvPr/>
            </p:nvCxnSpPr>
            <p:spPr>
              <a:xfrm>
                <a:off x="9045290" y="7934720"/>
                <a:ext cx="350187" cy="21977"/>
              </a:xfrm>
              <a:prstGeom prst="straightConnector1">
                <a:avLst/>
              </a:prstGeom>
              <a:noFill/>
              <a:ln w="28575" cap="flat" cmpd="sng" algn="ctr">
                <a:solidFill>
                  <a:sysClr val="window" lastClr="FFFFFF">
                    <a:lumMod val="75000"/>
                  </a:sysClr>
                </a:solidFill>
                <a:prstDash val="solid"/>
                <a:tailEnd type="arrow" w="med" len="med"/>
              </a:ln>
              <a:effectLst/>
            </p:spPr>
          </p:cxnSp>
          <p:cxnSp>
            <p:nvCxnSpPr>
              <p:cNvPr id="15" name="Straight Arrow Connector 14"/>
              <p:cNvCxnSpPr>
                <a:stCxn id="13" idx="6"/>
                <a:endCxn id="11" idx="12"/>
              </p:cNvCxnSpPr>
              <p:nvPr/>
            </p:nvCxnSpPr>
            <p:spPr>
              <a:xfrm flipV="1">
                <a:off x="8549565" y="8165216"/>
                <a:ext cx="842956" cy="202250"/>
              </a:xfrm>
              <a:prstGeom prst="straightConnector1">
                <a:avLst/>
              </a:prstGeom>
              <a:noFill/>
              <a:ln w="28575" cap="flat" cmpd="sng" algn="ctr">
                <a:solidFill>
                  <a:sysClr val="window" lastClr="FFFFFF">
                    <a:lumMod val="75000"/>
                  </a:sysClr>
                </a:solidFill>
                <a:prstDash val="solid"/>
                <a:tailEnd type="arrow" w="med" len="med"/>
              </a:ln>
              <a:effectLst/>
            </p:spPr>
          </p:cxnSp>
          <p:cxnSp>
            <p:nvCxnSpPr>
              <p:cNvPr id="16" name="Straight Arrow Connector 15"/>
              <p:cNvCxnSpPr>
                <a:stCxn id="18" idx="7"/>
                <a:endCxn id="13" idx="2"/>
              </p:cNvCxnSpPr>
              <p:nvPr/>
            </p:nvCxnSpPr>
            <p:spPr>
              <a:xfrm>
                <a:off x="7096424" y="7932920"/>
                <a:ext cx="168443" cy="401865"/>
              </a:xfrm>
              <a:prstGeom prst="straightConnector1">
                <a:avLst/>
              </a:prstGeom>
              <a:noFill/>
              <a:ln w="28575" cap="flat" cmpd="sng" algn="ctr">
                <a:solidFill>
                  <a:sysClr val="window" lastClr="FFFFFF">
                    <a:lumMod val="75000"/>
                  </a:sysClr>
                </a:solidFill>
                <a:prstDash val="solid"/>
                <a:tailEnd type="arrow" w="med" len="med"/>
              </a:ln>
              <a:effectLst/>
            </p:spPr>
          </p:cxnSp>
          <p:cxnSp>
            <p:nvCxnSpPr>
              <p:cNvPr id="17" name="Straight Arrow Connector 16"/>
              <p:cNvCxnSpPr>
                <a:stCxn id="9" idx="10"/>
                <a:endCxn id="18" idx="3"/>
              </p:cNvCxnSpPr>
              <p:nvPr/>
            </p:nvCxnSpPr>
            <p:spPr>
              <a:xfrm>
                <a:off x="6507775" y="7327776"/>
                <a:ext cx="22071" cy="414963"/>
              </a:xfrm>
              <a:prstGeom prst="straightConnector1">
                <a:avLst/>
              </a:prstGeom>
              <a:noFill/>
              <a:ln w="28575" cap="flat" cmpd="sng" algn="ctr">
                <a:solidFill>
                  <a:sysClr val="windowText" lastClr="000000"/>
                </a:solidFill>
                <a:prstDash val="solid"/>
                <a:tailEnd type="arrow" w="med" len="med"/>
              </a:ln>
              <a:effectLst/>
            </p:spPr>
          </p:cxnSp>
          <p:sp>
            <p:nvSpPr>
              <p:cNvPr id="18" name="Freeform 17"/>
              <p:cNvSpPr/>
              <p:nvPr/>
            </p:nvSpPr>
            <p:spPr>
              <a:xfrm>
                <a:off x="5889833" y="7740912"/>
                <a:ext cx="1206591" cy="401013"/>
              </a:xfrm>
              <a:custGeom>
                <a:avLst/>
                <a:gdLst>
                  <a:gd name="connsiteX0" fmla="*/ 0 w 2185418"/>
                  <a:gd name="connsiteY0" fmla="*/ 31107 h 311071"/>
                  <a:gd name="connsiteX1" fmla="*/ 9111 w 2185418"/>
                  <a:gd name="connsiteY1" fmla="*/ 9111 h 311071"/>
                  <a:gd name="connsiteX2" fmla="*/ 31107 w 2185418"/>
                  <a:gd name="connsiteY2" fmla="*/ 0 h 311071"/>
                  <a:gd name="connsiteX3" fmla="*/ 2154311 w 2185418"/>
                  <a:gd name="connsiteY3" fmla="*/ 0 h 311071"/>
                  <a:gd name="connsiteX4" fmla="*/ 2176307 w 2185418"/>
                  <a:gd name="connsiteY4" fmla="*/ 9111 h 311071"/>
                  <a:gd name="connsiteX5" fmla="*/ 2185418 w 2185418"/>
                  <a:gd name="connsiteY5" fmla="*/ 31107 h 311071"/>
                  <a:gd name="connsiteX6" fmla="*/ 2185418 w 2185418"/>
                  <a:gd name="connsiteY6" fmla="*/ 279964 h 311071"/>
                  <a:gd name="connsiteX7" fmla="*/ 2176307 w 2185418"/>
                  <a:gd name="connsiteY7" fmla="*/ 301960 h 311071"/>
                  <a:gd name="connsiteX8" fmla="*/ 2154311 w 2185418"/>
                  <a:gd name="connsiteY8" fmla="*/ 311071 h 311071"/>
                  <a:gd name="connsiteX9" fmla="*/ 31107 w 2185418"/>
                  <a:gd name="connsiteY9" fmla="*/ 311071 h 311071"/>
                  <a:gd name="connsiteX10" fmla="*/ 9111 w 2185418"/>
                  <a:gd name="connsiteY10" fmla="*/ 301960 h 311071"/>
                  <a:gd name="connsiteX11" fmla="*/ 0 w 2185418"/>
                  <a:gd name="connsiteY11" fmla="*/ 279964 h 311071"/>
                  <a:gd name="connsiteX12" fmla="*/ 0 w 2185418"/>
                  <a:gd name="connsiteY12" fmla="*/ 31107 h 311071"/>
                  <a:gd name="connsiteX0" fmla="*/ 45773 w 2231191"/>
                  <a:gd name="connsiteY0" fmla="*/ 31107 h 311071"/>
                  <a:gd name="connsiteX1" fmla="*/ 54884 w 2231191"/>
                  <a:gd name="connsiteY1" fmla="*/ 9111 h 311071"/>
                  <a:gd name="connsiteX2" fmla="*/ 76880 w 2231191"/>
                  <a:gd name="connsiteY2" fmla="*/ 0 h 311071"/>
                  <a:gd name="connsiteX3" fmla="*/ 1029163 w 2231191"/>
                  <a:gd name="connsiteY3" fmla="*/ 1417 h 311071"/>
                  <a:gd name="connsiteX4" fmla="*/ 2200084 w 2231191"/>
                  <a:gd name="connsiteY4" fmla="*/ 0 h 311071"/>
                  <a:gd name="connsiteX5" fmla="*/ 2222080 w 2231191"/>
                  <a:gd name="connsiteY5" fmla="*/ 9111 h 311071"/>
                  <a:gd name="connsiteX6" fmla="*/ 2231191 w 2231191"/>
                  <a:gd name="connsiteY6" fmla="*/ 31107 h 311071"/>
                  <a:gd name="connsiteX7" fmla="*/ 2231191 w 2231191"/>
                  <a:gd name="connsiteY7" fmla="*/ 279964 h 311071"/>
                  <a:gd name="connsiteX8" fmla="*/ 2222080 w 2231191"/>
                  <a:gd name="connsiteY8" fmla="*/ 301960 h 311071"/>
                  <a:gd name="connsiteX9" fmla="*/ 2200084 w 2231191"/>
                  <a:gd name="connsiteY9" fmla="*/ 311071 h 311071"/>
                  <a:gd name="connsiteX10" fmla="*/ 76880 w 2231191"/>
                  <a:gd name="connsiteY10" fmla="*/ 311071 h 311071"/>
                  <a:gd name="connsiteX11" fmla="*/ 54884 w 2231191"/>
                  <a:gd name="connsiteY11" fmla="*/ 301960 h 311071"/>
                  <a:gd name="connsiteX12" fmla="*/ 45773 w 2231191"/>
                  <a:gd name="connsiteY12" fmla="*/ 279964 h 311071"/>
                  <a:gd name="connsiteX13" fmla="*/ 45773 w 2231191"/>
                  <a:gd name="connsiteY13" fmla="*/ 31107 h 311071"/>
                  <a:gd name="connsiteX0" fmla="*/ 45773 w 2232636"/>
                  <a:gd name="connsiteY0" fmla="*/ 31107 h 311071"/>
                  <a:gd name="connsiteX1" fmla="*/ 54884 w 2232636"/>
                  <a:gd name="connsiteY1" fmla="*/ 9111 h 311071"/>
                  <a:gd name="connsiteX2" fmla="*/ 76880 w 2232636"/>
                  <a:gd name="connsiteY2" fmla="*/ 0 h 311071"/>
                  <a:gd name="connsiteX3" fmla="*/ 1029163 w 2232636"/>
                  <a:gd name="connsiteY3" fmla="*/ 1417 h 311071"/>
                  <a:gd name="connsiteX4" fmla="*/ 2200084 w 2232636"/>
                  <a:gd name="connsiteY4" fmla="*/ 0 h 311071"/>
                  <a:gd name="connsiteX5" fmla="*/ 2222080 w 2232636"/>
                  <a:gd name="connsiteY5" fmla="*/ 9111 h 311071"/>
                  <a:gd name="connsiteX6" fmla="*/ 2231191 w 2232636"/>
                  <a:gd name="connsiteY6" fmla="*/ 31107 h 311071"/>
                  <a:gd name="connsiteX7" fmla="*/ 2232636 w 2232636"/>
                  <a:gd name="connsiteY7" fmla="*/ 148943 h 311071"/>
                  <a:gd name="connsiteX8" fmla="*/ 2231191 w 2232636"/>
                  <a:gd name="connsiteY8" fmla="*/ 279964 h 311071"/>
                  <a:gd name="connsiteX9" fmla="*/ 2222080 w 2232636"/>
                  <a:gd name="connsiteY9" fmla="*/ 301960 h 311071"/>
                  <a:gd name="connsiteX10" fmla="*/ 2200084 w 2232636"/>
                  <a:gd name="connsiteY10" fmla="*/ 311071 h 311071"/>
                  <a:gd name="connsiteX11" fmla="*/ 76880 w 2232636"/>
                  <a:gd name="connsiteY11" fmla="*/ 311071 h 311071"/>
                  <a:gd name="connsiteX12" fmla="*/ 54884 w 2232636"/>
                  <a:gd name="connsiteY12" fmla="*/ 301960 h 311071"/>
                  <a:gd name="connsiteX13" fmla="*/ 45773 w 2232636"/>
                  <a:gd name="connsiteY13" fmla="*/ 279964 h 311071"/>
                  <a:gd name="connsiteX14" fmla="*/ 45773 w 2232636"/>
                  <a:gd name="connsiteY14" fmla="*/ 31107 h 311071"/>
                  <a:gd name="connsiteX0" fmla="*/ 45773 w 2232636"/>
                  <a:gd name="connsiteY0" fmla="*/ 31107 h 311071"/>
                  <a:gd name="connsiteX1" fmla="*/ 54884 w 2232636"/>
                  <a:gd name="connsiteY1" fmla="*/ 9111 h 311071"/>
                  <a:gd name="connsiteX2" fmla="*/ 76880 w 2232636"/>
                  <a:gd name="connsiteY2" fmla="*/ 0 h 311071"/>
                  <a:gd name="connsiteX3" fmla="*/ 1184261 w 2232636"/>
                  <a:gd name="connsiteY3" fmla="*/ 1417 h 311071"/>
                  <a:gd name="connsiteX4" fmla="*/ 2200084 w 2232636"/>
                  <a:gd name="connsiteY4" fmla="*/ 0 h 311071"/>
                  <a:gd name="connsiteX5" fmla="*/ 2222080 w 2232636"/>
                  <a:gd name="connsiteY5" fmla="*/ 9111 h 311071"/>
                  <a:gd name="connsiteX6" fmla="*/ 2231191 w 2232636"/>
                  <a:gd name="connsiteY6" fmla="*/ 31107 h 311071"/>
                  <a:gd name="connsiteX7" fmla="*/ 2232636 w 2232636"/>
                  <a:gd name="connsiteY7" fmla="*/ 148943 h 311071"/>
                  <a:gd name="connsiteX8" fmla="*/ 2231191 w 2232636"/>
                  <a:gd name="connsiteY8" fmla="*/ 279964 h 311071"/>
                  <a:gd name="connsiteX9" fmla="*/ 2222080 w 2232636"/>
                  <a:gd name="connsiteY9" fmla="*/ 301960 h 311071"/>
                  <a:gd name="connsiteX10" fmla="*/ 2200084 w 2232636"/>
                  <a:gd name="connsiteY10" fmla="*/ 311071 h 311071"/>
                  <a:gd name="connsiteX11" fmla="*/ 76880 w 2232636"/>
                  <a:gd name="connsiteY11" fmla="*/ 311071 h 311071"/>
                  <a:gd name="connsiteX12" fmla="*/ 54884 w 2232636"/>
                  <a:gd name="connsiteY12" fmla="*/ 301960 h 311071"/>
                  <a:gd name="connsiteX13" fmla="*/ 45773 w 2232636"/>
                  <a:gd name="connsiteY13" fmla="*/ 279964 h 311071"/>
                  <a:gd name="connsiteX14" fmla="*/ 45773 w 2232636"/>
                  <a:gd name="connsiteY14" fmla="*/ 31107 h 311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32636" h="311071">
                    <a:moveTo>
                      <a:pt x="45773" y="31107"/>
                    </a:moveTo>
                    <a:cubicBezTo>
                      <a:pt x="45773" y="22857"/>
                      <a:pt x="49050" y="14945"/>
                      <a:pt x="54884" y="9111"/>
                    </a:cubicBezTo>
                    <a:cubicBezTo>
                      <a:pt x="60718" y="3277"/>
                      <a:pt x="-85500" y="1282"/>
                      <a:pt x="76880" y="0"/>
                    </a:cubicBezTo>
                    <a:lnTo>
                      <a:pt x="1184261" y="1417"/>
                    </a:lnTo>
                    <a:lnTo>
                      <a:pt x="2200084" y="0"/>
                    </a:lnTo>
                    <a:cubicBezTo>
                      <a:pt x="2208334" y="0"/>
                      <a:pt x="2216246" y="3277"/>
                      <a:pt x="2222080" y="9111"/>
                    </a:cubicBezTo>
                    <a:cubicBezTo>
                      <a:pt x="2227914" y="14945"/>
                      <a:pt x="2229432" y="7802"/>
                      <a:pt x="2231191" y="31107"/>
                    </a:cubicBezTo>
                    <a:cubicBezTo>
                      <a:pt x="2231673" y="70386"/>
                      <a:pt x="2232154" y="109664"/>
                      <a:pt x="2232636" y="148943"/>
                    </a:cubicBezTo>
                    <a:cubicBezTo>
                      <a:pt x="2232154" y="192617"/>
                      <a:pt x="2231673" y="236290"/>
                      <a:pt x="2231191" y="279964"/>
                    </a:cubicBezTo>
                    <a:cubicBezTo>
                      <a:pt x="2231191" y="288214"/>
                      <a:pt x="2227914" y="296126"/>
                      <a:pt x="2222080" y="301960"/>
                    </a:cubicBezTo>
                    <a:cubicBezTo>
                      <a:pt x="2216246" y="307794"/>
                      <a:pt x="2208334" y="311071"/>
                      <a:pt x="2200084" y="311071"/>
                    </a:cubicBezTo>
                    <a:lnTo>
                      <a:pt x="76880" y="311071"/>
                    </a:lnTo>
                    <a:cubicBezTo>
                      <a:pt x="68630" y="311071"/>
                      <a:pt x="60718" y="307794"/>
                      <a:pt x="54884" y="301960"/>
                    </a:cubicBezTo>
                    <a:cubicBezTo>
                      <a:pt x="49050" y="296126"/>
                      <a:pt x="45773" y="288214"/>
                      <a:pt x="45773" y="279964"/>
                    </a:cubicBezTo>
                    <a:lnTo>
                      <a:pt x="45773" y="31107"/>
                    </a:lnTo>
                    <a:close/>
                  </a:path>
                </a:pathLst>
              </a:cu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spcFirstLastPara="0" vert="horz" wrap="square" lIns="19271" tIns="19271" rIns="19271" bIns="19271" numCol="1" spcCol="1270" anchor="ctr" anchorCtr="0">
                <a:noAutofit/>
              </a:bodyPr>
              <a:lstStyle/>
              <a:p>
                <a:pPr marL="0" marR="0" lvl="0" indent="0" algn="ctr" defTabSz="711200" eaLnBrk="1" fontAlgn="auto" latinLnBrk="0" hangingPunct="1">
                  <a:lnSpc>
                    <a:spcPct val="90000"/>
                  </a:lnSpc>
                  <a:spcBef>
                    <a:spcPct val="0"/>
                  </a:spcBef>
                  <a:spcAft>
                    <a:spcPct val="35000"/>
                  </a:spcAft>
                  <a:buClrTx/>
                  <a:buSzTx/>
                  <a:buFontTx/>
                  <a:buNone/>
                  <a:tabLst/>
                  <a:defRPr/>
                </a:pPr>
                <a:r>
                  <a:rPr kumimoji="0" lang="en-US" sz="1400" b="1" i="0" u="none" strike="noStrike" kern="1200" cap="none" spc="0" normalizeH="0" baseline="0" noProof="0" dirty="0" smtClean="0">
                    <a:ln>
                      <a:noFill/>
                    </a:ln>
                    <a:solidFill>
                      <a:sysClr val="windowText" lastClr="000000"/>
                    </a:solidFill>
                    <a:effectLst/>
                    <a:uLnTx/>
                    <a:uFillTx/>
                    <a:latin typeface="Calibri"/>
                    <a:ea typeface="+mn-ea"/>
                    <a:cs typeface="+mn-cs"/>
                    <a:sym typeface="Symbol"/>
                  </a:rPr>
                  <a:t>Physiology</a:t>
                </a:r>
                <a:endParaRPr kumimoji="0" lang="en-US" sz="1400" b="1" i="0" u="none" strike="noStrike" kern="1200" cap="none" spc="0" normalizeH="0" baseline="0" noProof="0" dirty="0">
                  <a:ln>
                    <a:noFill/>
                  </a:ln>
                  <a:solidFill>
                    <a:sysClr val="windowText" lastClr="000000"/>
                  </a:solidFill>
                  <a:effectLst/>
                  <a:uLnTx/>
                  <a:uFillTx/>
                  <a:latin typeface="Calibri"/>
                  <a:ea typeface="+mn-ea"/>
                  <a:cs typeface="+mn-cs"/>
                </a:endParaRPr>
              </a:p>
            </p:txBody>
          </p:sp>
          <p:cxnSp>
            <p:nvCxnSpPr>
              <p:cNvPr id="19" name="Straight Arrow Connector 18"/>
              <p:cNvCxnSpPr>
                <a:stCxn id="18" idx="7"/>
                <a:endCxn id="10" idx="13"/>
              </p:cNvCxnSpPr>
              <p:nvPr/>
            </p:nvCxnSpPr>
            <p:spPr>
              <a:xfrm flipV="1">
                <a:off x="7096424" y="7479603"/>
                <a:ext cx="211873" cy="453317"/>
              </a:xfrm>
              <a:prstGeom prst="straightConnector1">
                <a:avLst/>
              </a:prstGeom>
              <a:noFill/>
              <a:ln w="28575" cap="flat" cmpd="sng" algn="ctr">
                <a:solidFill>
                  <a:sysClr val="windowText" lastClr="000000"/>
                </a:solidFill>
                <a:prstDash val="solid"/>
                <a:tailEnd type="arrow" w="med" len="med"/>
              </a:ln>
              <a:effectLst/>
            </p:spPr>
          </p:cxnSp>
          <p:cxnSp>
            <p:nvCxnSpPr>
              <p:cNvPr id="20" name="Straight Arrow Connector 19"/>
              <p:cNvCxnSpPr>
                <a:stCxn id="18" idx="7"/>
                <a:endCxn id="12" idx="13"/>
              </p:cNvCxnSpPr>
              <p:nvPr/>
            </p:nvCxnSpPr>
            <p:spPr>
              <a:xfrm>
                <a:off x="7096424" y="7932920"/>
                <a:ext cx="836345" cy="9420"/>
              </a:xfrm>
              <a:prstGeom prst="straightConnector1">
                <a:avLst/>
              </a:prstGeom>
              <a:noFill/>
              <a:ln w="28575" cap="flat" cmpd="sng" algn="ctr">
                <a:solidFill>
                  <a:sysClr val="window" lastClr="FFFFFF">
                    <a:lumMod val="75000"/>
                  </a:sysClr>
                </a:solidFill>
                <a:prstDash val="solid"/>
                <a:tailEnd type="arrow" w="med" len="med"/>
              </a:ln>
              <a:effectLst/>
            </p:spPr>
          </p:cxnSp>
          <p:cxnSp>
            <p:nvCxnSpPr>
              <p:cNvPr id="21" name="Straight Arrow Connector 20"/>
              <p:cNvCxnSpPr>
                <a:stCxn id="10" idx="6"/>
                <a:endCxn id="11" idx="0"/>
              </p:cNvCxnSpPr>
              <p:nvPr/>
            </p:nvCxnSpPr>
            <p:spPr>
              <a:xfrm>
                <a:off x="8485942" y="7302987"/>
                <a:ext cx="906579" cy="414630"/>
              </a:xfrm>
              <a:prstGeom prst="straightConnector1">
                <a:avLst/>
              </a:prstGeom>
              <a:noFill/>
              <a:ln w="28575" cap="flat" cmpd="sng" algn="ctr">
                <a:solidFill>
                  <a:sysClr val="windowText" lastClr="000000"/>
                </a:solidFill>
                <a:prstDash val="solid"/>
                <a:tailEnd type="arrow" w="med" len="med"/>
              </a:ln>
              <a:effectLst/>
            </p:spPr>
          </p:cxnSp>
        </p:grpSp>
        <p:cxnSp>
          <p:nvCxnSpPr>
            <p:cNvPr id="22" name="Elbow Connector 21"/>
            <p:cNvCxnSpPr>
              <a:endCxn id="11" idx="9"/>
            </p:cNvCxnSpPr>
            <p:nvPr/>
          </p:nvCxnSpPr>
          <p:spPr>
            <a:xfrm>
              <a:off x="5307599" y="5603508"/>
              <a:ext cx="3049001" cy="22591"/>
            </a:xfrm>
            <a:prstGeom prst="bentConnector5">
              <a:avLst>
                <a:gd name="adj1" fmla="val 5"/>
                <a:gd name="adj2" fmla="val 2690058"/>
                <a:gd name="adj3" fmla="val 100000"/>
              </a:avLst>
            </a:prstGeom>
            <a:noFill/>
            <a:ln w="28575" cap="flat" cmpd="sng" algn="ctr">
              <a:solidFill>
                <a:sysClr val="windowText" lastClr="000000"/>
              </a:solidFill>
              <a:prstDash val="solid"/>
              <a:tailEnd type="arrow" w="med" len="med"/>
            </a:ln>
            <a:effectLst/>
          </p:spPr>
        </p:cxnSp>
      </p:grpSp>
      <p:pic>
        <p:nvPicPr>
          <p:cNvPr id="3076"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r="41291"/>
          <a:stretch/>
        </p:blipFill>
        <p:spPr bwMode="auto">
          <a:xfrm>
            <a:off x="914400" y="2828004"/>
            <a:ext cx="2932388" cy="3585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02166" y="612474"/>
            <a:ext cx="3729134" cy="2486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8" name="TextBox 57"/>
          <p:cNvSpPr txBox="1"/>
          <p:nvPr/>
        </p:nvSpPr>
        <p:spPr>
          <a:xfrm>
            <a:off x="6477000" y="6120825"/>
            <a:ext cx="2514600" cy="584775"/>
          </a:xfrm>
          <a:prstGeom prst="rect">
            <a:avLst/>
          </a:prstGeom>
          <a:noFill/>
        </p:spPr>
        <p:txBody>
          <a:bodyPr wrap="square" rtlCol="0" anchor="ctr" anchorCtr="0">
            <a:spAutoFit/>
          </a:bodyPr>
          <a:lstStyle/>
          <a:p>
            <a:pPr algn="ctr"/>
            <a:r>
              <a:rPr lang="en-US" sz="1600" dirty="0" smtClean="0">
                <a:latin typeface="Calibri" pitchFamily="34" charset="0"/>
                <a:cs typeface="Calibri" pitchFamily="34" charset="0"/>
              </a:rPr>
              <a:t>Morgan et al. 2011,</a:t>
            </a:r>
          </a:p>
          <a:p>
            <a:pPr algn="ctr"/>
            <a:r>
              <a:rPr lang="en-US" sz="1600" dirty="0" smtClean="0">
                <a:latin typeface="Calibri" pitchFamily="34" charset="0"/>
                <a:cs typeface="Calibri" pitchFamily="34" charset="0"/>
              </a:rPr>
              <a:t> J. Morgan pers. Comm.</a:t>
            </a:r>
            <a:endParaRPr lang="en-US" sz="1600" dirty="0">
              <a:latin typeface="Calibri" pitchFamily="34" charset="0"/>
              <a:cs typeface="Calibri" pitchFamily="34" charset="0"/>
            </a:endParaRPr>
          </a:p>
        </p:txBody>
      </p:sp>
      <p:cxnSp>
        <p:nvCxnSpPr>
          <p:cNvPr id="29" name="Straight Arrow Connector 28"/>
          <p:cNvCxnSpPr>
            <a:stCxn id="10" idx="10"/>
            <a:endCxn id="12" idx="13"/>
          </p:cNvCxnSpPr>
          <p:nvPr/>
        </p:nvCxnSpPr>
        <p:spPr>
          <a:xfrm>
            <a:off x="5895975" y="4219575"/>
            <a:ext cx="222736" cy="506833"/>
          </a:xfrm>
          <a:prstGeom prst="straightConnector1">
            <a:avLst/>
          </a:prstGeom>
          <a:noFill/>
          <a:ln w="28575" cap="flat" cmpd="sng" algn="ctr">
            <a:solidFill>
              <a:sysClr val="window" lastClr="FFFFFF">
                <a:lumMod val="75000"/>
              </a:sysClr>
            </a:solidFill>
            <a:prstDash val="solid"/>
            <a:tailEnd type="arrow" w="med" len="med"/>
          </a:ln>
          <a:effectLst/>
        </p:spPr>
      </p:cxnSp>
      <p:cxnSp>
        <p:nvCxnSpPr>
          <p:cNvPr id="32" name="Straight Arrow Connector 31"/>
          <p:cNvCxnSpPr>
            <a:stCxn id="13" idx="3"/>
            <a:endCxn id="12" idx="13"/>
          </p:cNvCxnSpPr>
          <p:nvPr/>
        </p:nvCxnSpPr>
        <p:spPr>
          <a:xfrm flipV="1">
            <a:off x="5924551" y="4726408"/>
            <a:ext cx="194160" cy="455192"/>
          </a:xfrm>
          <a:prstGeom prst="straightConnector1">
            <a:avLst/>
          </a:prstGeom>
          <a:noFill/>
          <a:ln w="28575" cap="flat" cmpd="sng" algn="ctr">
            <a:solidFill>
              <a:sysClr val="window" lastClr="FFFFFF">
                <a:lumMod val="75000"/>
              </a:sysClr>
            </a:solidFill>
            <a:prstDash val="solid"/>
            <a:tailEnd type="arrow" w="med" len="med"/>
          </a:ln>
          <a:effectLst/>
        </p:spPr>
      </p:cxnSp>
    </p:spTree>
    <p:extLst>
      <p:ext uri="{BB962C8B-B14F-4D97-AF65-F5344CB8AC3E}">
        <p14:creationId xmlns:p14="http://schemas.microsoft.com/office/powerpoint/2010/main" val="30236464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More xeric systems</a:t>
            </a:r>
            <a:endParaRPr lang="en-US" dirty="0"/>
          </a:p>
        </p:txBody>
      </p:sp>
      <p:sp>
        <p:nvSpPr>
          <p:cNvPr id="41" name="Content Placeholder 3"/>
          <p:cNvSpPr txBox="1">
            <a:spLocks/>
          </p:cNvSpPr>
          <p:nvPr/>
        </p:nvSpPr>
        <p:spPr>
          <a:xfrm>
            <a:off x="133493" y="654976"/>
            <a:ext cx="4133707" cy="2240624"/>
          </a:xfrm>
          <a:prstGeom prst="rect">
            <a:avLst/>
          </a:prstGeom>
          <a:noFill/>
          <a:ln w="28575" cap="flat" cmpd="sng" algn="ctr">
            <a:noFill/>
            <a:prstDash val="solid"/>
            <a:tailEnd type="arrow" w="med" len="med"/>
          </a:ln>
          <a:effectLst/>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smtClean="0"/>
              <a:t>Mojave Desert: 135 mm yr</a:t>
            </a:r>
            <a:r>
              <a:rPr lang="en-US" sz="2000" baseline="30000" dirty="0" smtClean="0"/>
              <a:t>-1</a:t>
            </a:r>
            <a:r>
              <a:rPr lang="en-US" sz="2000" dirty="0" smtClean="0"/>
              <a:t> MAP</a:t>
            </a:r>
          </a:p>
          <a:p>
            <a:r>
              <a:rPr lang="en-US" sz="2000" dirty="0" smtClean="0"/>
              <a:t>550 ppm CO</a:t>
            </a:r>
            <a:r>
              <a:rPr lang="en-US" sz="2000" baseline="-25000" dirty="0" smtClean="0"/>
              <a:t>2</a:t>
            </a:r>
            <a:r>
              <a:rPr lang="en-US" sz="2000" dirty="0" smtClean="0"/>
              <a:t> enrichment (FACE):</a:t>
            </a:r>
          </a:p>
          <a:p>
            <a:pPr lvl="1"/>
            <a:r>
              <a:rPr lang="en-US" sz="1600" dirty="0" smtClean="0"/>
              <a:t>Increased photosynthesis (wet years)</a:t>
            </a:r>
          </a:p>
          <a:p>
            <a:pPr lvl="1"/>
            <a:r>
              <a:rPr lang="en-US" sz="1600" dirty="0" smtClean="0"/>
              <a:t>Increased LAI</a:t>
            </a:r>
          </a:p>
          <a:p>
            <a:pPr lvl="1"/>
            <a:r>
              <a:rPr lang="en-US" sz="1600" dirty="0" smtClean="0"/>
              <a:t>No effect on soil moisture, total aboveground biomass, or species biomass or cover.</a:t>
            </a:r>
          </a:p>
        </p:txBody>
      </p:sp>
      <p:pic>
        <p:nvPicPr>
          <p:cNvPr id="44" name="Picture 1001" descr="\\Main c\main e\Smith\photo dlds\06-03-03\P101000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07403" y="584201"/>
            <a:ext cx="3568700" cy="266523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4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922" y="3171597"/>
            <a:ext cx="4579478" cy="2942547"/>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8" name="TextBox 47"/>
          <p:cNvSpPr txBox="1"/>
          <p:nvPr/>
        </p:nvSpPr>
        <p:spPr>
          <a:xfrm>
            <a:off x="2057400" y="3566105"/>
            <a:ext cx="1885836" cy="646331"/>
          </a:xfrm>
          <a:prstGeom prst="rect">
            <a:avLst/>
          </a:prstGeom>
          <a:noFill/>
        </p:spPr>
        <p:txBody>
          <a:bodyPr wrap="none">
            <a:spAutoFit/>
          </a:bodyPr>
          <a:lstStyle/>
          <a:p>
            <a:pPr algn="r">
              <a:defRPr/>
            </a:pPr>
            <a:r>
              <a:rPr lang="en-US" sz="1200" b="1" dirty="0">
                <a:ea typeface="+mn-ea"/>
              </a:rPr>
              <a:t>Treatment = 0.81</a:t>
            </a:r>
          </a:p>
          <a:p>
            <a:pPr algn="r">
              <a:defRPr/>
            </a:pPr>
            <a:r>
              <a:rPr lang="en-US" sz="1200" b="1" dirty="0">
                <a:ea typeface="+mn-ea"/>
              </a:rPr>
              <a:t>Species &lt; 0.0001</a:t>
            </a:r>
          </a:p>
          <a:p>
            <a:pPr algn="r">
              <a:defRPr/>
            </a:pPr>
            <a:r>
              <a:rPr lang="en-US" sz="1200" b="1" dirty="0">
                <a:ea typeface="+mn-ea"/>
              </a:rPr>
              <a:t>Treatment x Species = 0.84</a:t>
            </a:r>
          </a:p>
        </p:txBody>
      </p:sp>
      <p:sp>
        <p:nvSpPr>
          <p:cNvPr id="23" name="TextBox 22"/>
          <p:cNvSpPr txBox="1"/>
          <p:nvPr/>
        </p:nvSpPr>
        <p:spPr>
          <a:xfrm>
            <a:off x="6130469" y="5820490"/>
            <a:ext cx="2514600" cy="584775"/>
          </a:xfrm>
          <a:prstGeom prst="rect">
            <a:avLst/>
          </a:prstGeom>
          <a:noFill/>
        </p:spPr>
        <p:txBody>
          <a:bodyPr wrap="square" rtlCol="0" anchor="ctr" anchorCtr="0">
            <a:spAutoFit/>
          </a:bodyPr>
          <a:lstStyle/>
          <a:p>
            <a:pPr algn="ctr"/>
            <a:r>
              <a:rPr lang="en-US" sz="1600" dirty="0" smtClean="0">
                <a:latin typeface="Calibri" pitchFamily="34" charset="0"/>
                <a:cs typeface="Calibri" pitchFamily="34" charset="0"/>
              </a:rPr>
              <a:t>Nowak et al. 2004</a:t>
            </a:r>
          </a:p>
          <a:p>
            <a:pPr algn="ctr"/>
            <a:r>
              <a:rPr lang="en-US" sz="1600" dirty="0" smtClean="0">
                <a:latin typeface="Calibri" pitchFamily="34" charset="0"/>
                <a:cs typeface="Calibri" pitchFamily="34" charset="0"/>
              </a:rPr>
              <a:t>Newingham et al.  2012.</a:t>
            </a:r>
            <a:endParaRPr lang="en-US" sz="1600" dirty="0">
              <a:latin typeface="Calibri" pitchFamily="34" charset="0"/>
              <a:cs typeface="Calibri" pitchFamily="34" charset="0"/>
            </a:endParaRPr>
          </a:p>
        </p:txBody>
      </p:sp>
      <p:grpSp>
        <p:nvGrpSpPr>
          <p:cNvPr id="3" name="Group 2"/>
          <p:cNvGrpSpPr/>
          <p:nvPr/>
        </p:nvGrpSpPr>
        <p:grpSpPr>
          <a:xfrm>
            <a:off x="4860977" y="3733800"/>
            <a:ext cx="4072805" cy="1841554"/>
            <a:chOff x="4109135" y="3603678"/>
            <a:chExt cx="4641378" cy="1981201"/>
          </a:xfrm>
        </p:grpSpPr>
        <p:grpSp>
          <p:nvGrpSpPr>
            <p:cNvPr id="24" name="Group 23"/>
            <p:cNvGrpSpPr>
              <a:grpSpLocks noChangeAspect="1"/>
            </p:cNvGrpSpPr>
            <p:nvPr/>
          </p:nvGrpSpPr>
          <p:grpSpPr>
            <a:xfrm>
              <a:off x="4109135" y="3603678"/>
              <a:ext cx="4641378" cy="1981201"/>
              <a:chOff x="4749507" y="4539448"/>
              <a:chExt cx="4110651" cy="1480353"/>
            </a:xfrm>
          </p:grpSpPr>
          <p:grpSp>
            <p:nvGrpSpPr>
              <p:cNvPr id="25" name="Group 24"/>
              <p:cNvGrpSpPr/>
              <p:nvPr/>
            </p:nvGrpSpPr>
            <p:grpSpPr>
              <a:xfrm>
                <a:off x="4749507" y="4539448"/>
                <a:ext cx="4110651" cy="1480353"/>
                <a:chOff x="5889833" y="7001692"/>
                <a:chExt cx="4609194" cy="1659895"/>
              </a:xfrm>
            </p:grpSpPr>
            <p:sp>
              <p:nvSpPr>
                <p:cNvPr id="43" name="Freeform 42"/>
                <p:cNvSpPr/>
                <p:nvPr/>
              </p:nvSpPr>
              <p:spPr>
                <a:xfrm>
                  <a:off x="6163491" y="7001692"/>
                  <a:ext cx="704240" cy="326084"/>
                </a:xfrm>
                <a:custGeom>
                  <a:avLst/>
                  <a:gdLst>
                    <a:gd name="connsiteX0" fmla="*/ 0 w 718836"/>
                    <a:gd name="connsiteY0" fmla="*/ 31859 h 318586"/>
                    <a:gd name="connsiteX1" fmla="*/ 9331 w 718836"/>
                    <a:gd name="connsiteY1" fmla="*/ 9331 h 318586"/>
                    <a:gd name="connsiteX2" fmla="*/ 31859 w 718836"/>
                    <a:gd name="connsiteY2" fmla="*/ 0 h 318586"/>
                    <a:gd name="connsiteX3" fmla="*/ 686977 w 718836"/>
                    <a:gd name="connsiteY3" fmla="*/ 0 h 318586"/>
                    <a:gd name="connsiteX4" fmla="*/ 709505 w 718836"/>
                    <a:gd name="connsiteY4" fmla="*/ 9331 h 318586"/>
                    <a:gd name="connsiteX5" fmla="*/ 718836 w 718836"/>
                    <a:gd name="connsiteY5" fmla="*/ 31859 h 318586"/>
                    <a:gd name="connsiteX6" fmla="*/ 718836 w 718836"/>
                    <a:gd name="connsiteY6" fmla="*/ 286727 h 318586"/>
                    <a:gd name="connsiteX7" fmla="*/ 709505 w 718836"/>
                    <a:gd name="connsiteY7" fmla="*/ 309255 h 318586"/>
                    <a:gd name="connsiteX8" fmla="*/ 686977 w 718836"/>
                    <a:gd name="connsiteY8" fmla="*/ 318586 h 318586"/>
                    <a:gd name="connsiteX9" fmla="*/ 31859 w 718836"/>
                    <a:gd name="connsiteY9" fmla="*/ 318586 h 318586"/>
                    <a:gd name="connsiteX10" fmla="*/ 9331 w 718836"/>
                    <a:gd name="connsiteY10" fmla="*/ 309255 h 318586"/>
                    <a:gd name="connsiteX11" fmla="*/ 0 w 718836"/>
                    <a:gd name="connsiteY11" fmla="*/ 286727 h 318586"/>
                    <a:gd name="connsiteX12" fmla="*/ 0 w 718836"/>
                    <a:gd name="connsiteY12" fmla="*/ 31859 h 318586"/>
                    <a:gd name="connsiteX0" fmla="*/ 0 w 718850"/>
                    <a:gd name="connsiteY0" fmla="*/ 31859 h 318586"/>
                    <a:gd name="connsiteX1" fmla="*/ 9331 w 718850"/>
                    <a:gd name="connsiteY1" fmla="*/ 9331 h 318586"/>
                    <a:gd name="connsiteX2" fmla="*/ 31859 w 718850"/>
                    <a:gd name="connsiteY2" fmla="*/ 0 h 318586"/>
                    <a:gd name="connsiteX3" fmla="*/ 686977 w 718850"/>
                    <a:gd name="connsiteY3" fmla="*/ 0 h 318586"/>
                    <a:gd name="connsiteX4" fmla="*/ 709505 w 718850"/>
                    <a:gd name="connsiteY4" fmla="*/ 9331 h 318586"/>
                    <a:gd name="connsiteX5" fmla="*/ 718836 w 718850"/>
                    <a:gd name="connsiteY5" fmla="*/ 31859 h 318586"/>
                    <a:gd name="connsiteX6" fmla="*/ 707854 w 718850"/>
                    <a:gd name="connsiteY6" fmla="*/ 150360 h 318586"/>
                    <a:gd name="connsiteX7" fmla="*/ 718836 w 718850"/>
                    <a:gd name="connsiteY7" fmla="*/ 286727 h 318586"/>
                    <a:gd name="connsiteX8" fmla="*/ 709505 w 718850"/>
                    <a:gd name="connsiteY8" fmla="*/ 309255 h 318586"/>
                    <a:gd name="connsiteX9" fmla="*/ 686977 w 718850"/>
                    <a:gd name="connsiteY9" fmla="*/ 318586 h 318586"/>
                    <a:gd name="connsiteX10" fmla="*/ 31859 w 718850"/>
                    <a:gd name="connsiteY10" fmla="*/ 318586 h 318586"/>
                    <a:gd name="connsiteX11" fmla="*/ 9331 w 718850"/>
                    <a:gd name="connsiteY11" fmla="*/ 309255 h 318586"/>
                    <a:gd name="connsiteX12" fmla="*/ 0 w 718850"/>
                    <a:gd name="connsiteY12" fmla="*/ 286727 h 318586"/>
                    <a:gd name="connsiteX13" fmla="*/ 0 w 718850"/>
                    <a:gd name="connsiteY13" fmla="*/ 31859 h 318586"/>
                    <a:gd name="connsiteX0" fmla="*/ 0 w 719017"/>
                    <a:gd name="connsiteY0" fmla="*/ 31859 h 319171"/>
                    <a:gd name="connsiteX1" fmla="*/ 9331 w 719017"/>
                    <a:gd name="connsiteY1" fmla="*/ 9331 h 319171"/>
                    <a:gd name="connsiteX2" fmla="*/ 31859 w 719017"/>
                    <a:gd name="connsiteY2" fmla="*/ 0 h 319171"/>
                    <a:gd name="connsiteX3" fmla="*/ 686977 w 719017"/>
                    <a:gd name="connsiteY3" fmla="*/ 0 h 319171"/>
                    <a:gd name="connsiteX4" fmla="*/ 709505 w 719017"/>
                    <a:gd name="connsiteY4" fmla="*/ 9331 h 319171"/>
                    <a:gd name="connsiteX5" fmla="*/ 718836 w 719017"/>
                    <a:gd name="connsiteY5" fmla="*/ 31859 h 319171"/>
                    <a:gd name="connsiteX6" fmla="*/ 707854 w 719017"/>
                    <a:gd name="connsiteY6" fmla="*/ 150360 h 319171"/>
                    <a:gd name="connsiteX7" fmla="*/ 718836 w 719017"/>
                    <a:gd name="connsiteY7" fmla="*/ 286727 h 319171"/>
                    <a:gd name="connsiteX8" fmla="*/ 709505 w 719017"/>
                    <a:gd name="connsiteY8" fmla="*/ 309255 h 319171"/>
                    <a:gd name="connsiteX9" fmla="*/ 686977 w 719017"/>
                    <a:gd name="connsiteY9" fmla="*/ 318586 h 319171"/>
                    <a:gd name="connsiteX10" fmla="*/ 351507 w 719017"/>
                    <a:gd name="connsiteY10" fmla="*/ 319171 h 319171"/>
                    <a:gd name="connsiteX11" fmla="*/ 31859 w 719017"/>
                    <a:gd name="connsiteY11" fmla="*/ 318586 h 319171"/>
                    <a:gd name="connsiteX12" fmla="*/ 9331 w 719017"/>
                    <a:gd name="connsiteY12" fmla="*/ 309255 h 319171"/>
                    <a:gd name="connsiteX13" fmla="*/ 0 w 719017"/>
                    <a:gd name="connsiteY13" fmla="*/ 286727 h 319171"/>
                    <a:gd name="connsiteX14" fmla="*/ 0 w 719017"/>
                    <a:gd name="connsiteY14" fmla="*/ 31859 h 319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19017" h="319171">
                      <a:moveTo>
                        <a:pt x="0" y="31859"/>
                      </a:moveTo>
                      <a:cubicBezTo>
                        <a:pt x="0" y="23409"/>
                        <a:pt x="3357" y="15306"/>
                        <a:pt x="9331" y="9331"/>
                      </a:cubicBezTo>
                      <a:cubicBezTo>
                        <a:pt x="15306" y="3356"/>
                        <a:pt x="23409" y="0"/>
                        <a:pt x="31859" y="0"/>
                      </a:cubicBezTo>
                      <a:lnTo>
                        <a:pt x="686977" y="0"/>
                      </a:lnTo>
                      <a:cubicBezTo>
                        <a:pt x="695427" y="0"/>
                        <a:pt x="703530" y="3357"/>
                        <a:pt x="709505" y="9331"/>
                      </a:cubicBezTo>
                      <a:cubicBezTo>
                        <a:pt x="715480" y="15306"/>
                        <a:pt x="719111" y="8354"/>
                        <a:pt x="718836" y="31859"/>
                      </a:cubicBezTo>
                      <a:lnTo>
                        <a:pt x="707854" y="150360"/>
                      </a:lnTo>
                      <a:lnTo>
                        <a:pt x="718836" y="286727"/>
                      </a:lnTo>
                      <a:cubicBezTo>
                        <a:pt x="718836" y="295177"/>
                        <a:pt x="715479" y="303280"/>
                        <a:pt x="709505" y="309255"/>
                      </a:cubicBezTo>
                      <a:cubicBezTo>
                        <a:pt x="703530" y="315230"/>
                        <a:pt x="746643" y="316933"/>
                        <a:pt x="686977" y="318586"/>
                      </a:cubicBezTo>
                      <a:lnTo>
                        <a:pt x="351507" y="319171"/>
                      </a:lnTo>
                      <a:lnTo>
                        <a:pt x="31859" y="318586"/>
                      </a:lnTo>
                      <a:cubicBezTo>
                        <a:pt x="23409" y="318586"/>
                        <a:pt x="15306" y="315229"/>
                        <a:pt x="9331" y="309255"/>
                      </a:cubicBezTo>
                      <a:cubicBezTo>
                        <a:pt x="3356" y="303280"/>
                        <a:pt x="0" y="295177"/>
                        <a:pt x="0" y="286727"/>
                      </a:cubicBezTo>
                      <a:lnTo>
                        <a:pt x="0" y="31859"/>
                      </a:lnTo>
                      <a:close/>
                    </a:path>
                  </a:pathLst>
                </a:cu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spcFirstLastPara="0" vert="horz" wrap="square" lIns="19491" tIns="19491" rIns="19491" bIns="19491" numCol="1" spcCol="1270" anchor="ctr" anchorCtr="0">
                  <a:noAutofit/>
                </a:bodyPr>
                <a:lstStyle/>
                <a:p>
                  <a:pPr marL="0" marR="0" lvl="0" indent="0" algn="ctr" defTabSz="711200" eaLnBrk="1" fontAlgn="auto" latinLnBrk="0" hangingPunct="1">
                    <a:lnSpc>
                      <a:spcPct val="90000"/>
                    </a:lnSpc>
                    <a:spcBef>
                      <a:spcPct val="0"/>
                    </a:spcBef>
                    <a:spcAft>
                      <a:spcPct val="35000"/>
                    </a:spcAft>
                    <a:buClrTx/>
                    <a:buSzTx/>
                    <a:buFontTx/>
                    <a:buNone/>
                    <a:tabLst/>
                    <a:defRPr/>
                  </a:pPr>
                  <a:r>
                    <a:rPr kumimoji="0" lang="en-US" sz="1400" b="1" i="0" u="none" strike="noStrike" kern="1200" cap="none" spc="0" normalizeH="0" baseline="0" noProof="0" dirty="0" smtClean="0">
                      <a:ln>
                        <a:noFill/>
                      </a:ln>
                      <a:solidFill>
                        <a:sysClr val="windowText" lastClr="000000"/>
                      </a:solidFill>
                      <a:effectLst/>
                      <a:uLnTx/>
                      <a:uFillTx/>
                      <a:latin typeface="Calibri"/>
                      <a:ea typeface="+mn-ea"/>
                      <a:cs typeface="+mn-cs"/>
                    </a:rPr>
                    <a:t>CO</a:t>
                  </a:r>
                  <a:r>
                    <a:rPr kumimoji="0" lang="en-US" sz="1400" b="1" i="0" u="none" strike="noStrike" kern="1200" cap="none" spc="0" normalizeH="0" baseline="-25000" noProof="0" dirty="0" smtClean="0">
                      <a:ln>
                        <a:noFill/>
                      </a:ln>
                      <a:solidFill>
                        <a:sysClr val="windowText" lastClr="000000"/>
                      </a:solidFill>
                      <a:effectLst/>
                      <a:uLnTx/>
                      <a:uFillTx/>
                      <a:latin typeface="Calibri"/>
                      <a:ea typeface="+mn-ea"/>
                      <a:cs typeface="+mn-cs"/>
                    </a:rPr>
                    <a:t>2</a:t>
                  </a:r>
                  <a:endParaRPr kumimoji="0" lang="en-US" sz="1400" b="1" i="0" u="none" strike="noStrike" kern="1200" cap="none" spc="0" normalizeH="0" baseline="-25000" noProof="0" dirty="0">
                    <a:ln>
                      <a:noFill/>
                    </a:ln>
                    <a:solidFill>
                      <a:sysClr val="windowText" lastClr="000000"/>
                    </a:solidFill>
                    <a:effectLst/>
                    <a:uLnTx/>
                    <a:uFillTx/>
                    <a:latin typeface="Calibri"/>
                    <a:ea typeface="+mn-ea"/>
                    <a:cs typeface="+mn-cs"/>
                  </a:endParaRPr>
                </a:p>
              </p:txBody>
            </p:sp>
            <p:sp>
              <p:nvSpPr>
                <p:cNvPr id="45" name="Freeform 44"/>
                <p:cNvSpPr/>
                <p:nvPr/>
              </p:nvSpPr>
              <p:spPr>
                <a:xfrm>
                  <a:off x="7304843" y="7118691"/>
                  <a:ext cx="1227456" cy="401012"/>
                </a:xfrm>
                <a:custGeom>
                  <a:avLst/>
                  <a:gdLst>
                    <a:gd name="connsiteX0" fmla="*/ 0 w 2185418"/>
                    <a:gd name="connsiteY0" fmla="*/ 31107 h 311071"/>
                    <a:gd name="connsiteX1" fmla="*/ 9111 w 2185418"/>
                    <a:gd name="connsiteY1" fmla="*/ 9111 h 311071"/>
                    <a:gd name="connsiteX2" fmla="*/ 31107 w 2185418"/>
                    <a:gd name="connsiteY2" fmla="*/ 0 h 311071"/>
                    <a:gd name="connsiteX3" fmla="*/ 2154311 w 2185418"/>
                    <a:gd name="connsiteY3" fmla="*/ 0 h 311071"/>
                    <a:gd name="connsiteX4" fmla="*/ 2176307 w 2185418"/>
                    <a:gd name="connsiteY4" fmla="*/ 9111 h 311071"/>
                    <a:gd name="connsiteX5" fmla="*/ 2185418 w 2185418"/>
                    <a:gd name="connsiteY5" fmla="*/ 31107 h 311071"/>
                    <a:gd name="connsiteX6" fmla="*/ 2185418 w 2185418"/>
                    <a:gd name="connsiteY6" fmla="*/ 279964 h 311071"/>
                    <a:gd name="connsiteX7" fmla="*/ 2176307 w 2185418"/>
                    <a:gd name="connsiteY7" fmla="*/ 301960 h 311071"/>
                    <a:gd name="connsiteX8" fmla="*/ 2154311 w 2185418"/>
                    <a:gd name="connsiteY8" fmla="*/ 311071 h 311071"/>
                    <a:gd name="connsiteX9" fmla="*/ 31107 w 2185418"/>
                    <a:gd name="connsiteY9" fmla="*/ 311071 h 311071"/>
                    <a:gd name="connsiteX10" fmla="*/ 9111 w 2185418"/>
                    <a:gd name="connsiteY10" fmla="*/ 301960 h 311071"/>
                    <a:gd name="connsiteX11" fmla="*/ 0 w 2185418"/>
                    <a:gd name="connsiteY11" fmla="*/ 279964 h 311071"/>
                    <a:gd name="connsiteX12" fmla="*/ 0 w 2185418"/>
                    <a:gd name="connsiteY12" fmla="*/ 31107 h 311071"/>
                    <a:gd name="connsiteX0" fmla="*/ 6391 w 2191809"/>
                    <a:gd name="connsiteY0" fmla="*/ 31107 h 311071"/>
                    <a:gd name="connsiteX1" fmla="*/ 15502 w 2191809"/>
                    <a:gd name="connsiteY1" fmla="*/ 9111 h 311071"/>
                    <a:gd name="connsiteX2" fmla="*/ 37498 w 2191809"/>
                    <a:gd name="connsiteY2" fmla="*/ 0 h 311071"/>
                    <a:gd name="connsiteX3" fmla="*/ 2160702 w 2191809"/>
                    <a:gd name="connsiteY3" fmla="*/ 0 h 311071"/>
                    <a:gd name="connsiteX4" fmla="*/ 2182698 w 2191809"/>
                    <a:gd name="connsiteY4" fmla="*/ 9111 h 311071"/>
                    <a:gd name="connsiteX5" fmla="*/ 2191809 w 2191809"/>
                    <a:gd name="connsiteY5" fmla="*/ 31107 h 311071"/>
                    <a:gd name="connsiteX6" fmla="*/ 2191809 w 2191809"/>
                    <a:gd name="connsiteY6" fmla="*/ 279964 h 311071"/>
                    <a:gd name="connsiteX7" fmla="*/ 2182698 w 2191809"/>
                    <a:gd name="connsiteY7" fmla="*/ 301960 h 311071"/>
                    <a:gd name="connsiteX8" fmla="*/ 2160702 w 2191809"/>
                    <a:gd name="connsiteY8" fmla="*/ 311071 h 311071"/>
                    <a:gd name="connsiteX9" fmla="*/ 37498 w 2191809"/>
                    <a:gd name="connsiteY9" fmla="*/ 311071 h 311071"/>
                    <a:gd name="connsiteX10" fmla="*/ 15502 w 2191809"/>
                    <a:gd name="connsiteY10" fmla="*/ 301960 h 311071"/>
                    <a:gd name="connsiteX11" fmla="*/ 6391 w 2191809"/>
                    <a:gd name="connsiteY11" fmla="*/ 279964 h 311071"/>
                    <a:gd name="connsiteX12" fmla="*/ 0 w 2191809"/>
                    <a:gd name="connsiteY12" fmla="*/ 152813 h 311071"/>
                    <a:gd name="connsiteX13" fmla="*/ 6391 w 2191809"/>
                    <a:gd name="connsiteY13" fmla="*/ 31107 h 311071"/>
                    <a:gd name="connsiteX0" fmla="*/ 6391 w 2191809"/>
                    <a:gd name="connsiteY0" fmla="*/ 31107 h 311071"/>
                    <a:gd name="connsiteX1" fmla="*/ 15502 w 2191809"/>
                    <a:gd name="connsiteY1" fmla="*/ 9111 h 311071"/>
                    <a:gd name="connsiteX2" fmla="*/ 37498 w 2191809"/>
                    <a:gd name="connsiteY2" fmla="*/ 0 h 311071"/>
                    <a:gd name="connsiteX3" fmla="*/ 2160702 w 2191809"/>
                    <a:gd name="connsiteY3" fmla="*/ 0 h 311071"/>
                    <a:gd name="connsiteX4" fmla="*/ 2182698 w 2191809"/>
                    <a:gd name="connsiteY4" fmla="*/ 9111 h 311071"/>
                    <a:gd name="connsiteX5" fmla="*/ 2191809 w 2191809"/>
                    <a:gd name="connsiteY5" fmla="*/ 31107 h 311071"/>
                    <a:gd name="connsiteX6" fmla="*/ 2185468 w 2191809"/>
                    <a:gd name="connsiteY6" fmla="*/ 142961 h 311071"/>
                    <a:gd name="connsiteX7" fmla="*/ 2191809 w 2191809"/>
                    <a:gd name="connsiteY7" fmla="*/ 279964 h 311071"/>
                    <a:gd name="connsiteX8" fmla="*/ 2182698 w 2191809"/>
                    <a:gd name="connsiteY8" fmla="*/ 301960 h 311071"/>
                    <a:gd name="connsiteX9" fmla="*/ 2160702 w 2191809"/>
                    <a:gd name="connsiteY9" fmla="*/ 311071 h 311071"/>
                    <a:gd name="connsiteX10" fmla="*/ 37498 w 2191809"/>
                    <a:gd name="connsiteY10" fmla="*/ 311071 h 311071"/>
                    <a:gd name="connsiteX11" fmla="*/ 15502 w 2191809"/>
                    <a:gd name="connsiteY11" fmla="*/ 301960 h 311071"/>
                    <a:gd name="connsiteX12" fmla="*/ 6391 w 2191809"/>
                    <a:gd name="connsiteY12" fmla="*/ 279964 h 311071"/>
                    <a:gd name="connsiteX13" fmla="*/ 0 w 2191809"/>
                    <a:gd name="connsiteY13" fmla="*/ 152813 h 311071"/>
                    <a:gd name="connsiteX14" fmla="*/ 6391 w 2191809"/>
                    <a:gd name="connsiteY14" fmla="*/ 31107 h 311071"/>
                    <a:gd name="connsiteX0" fmla="*/ 6391 w 2271244"/>
                    <a:gd name="connsiteY0" fmla="*/ 31107 h 311071"/>
                    <a:gd name="connsiteX1" fmla="*/ 15502 w 2271244"/>
                    <a:gd name="connsiteY1" fmla="*/ 9111 h 311071"/>
                    <a:gd name="connsiteX2" fmla="*/ 37498 w 2271244"/>
                    <a:gd name="connsiteY2" fmla="*/ 0 h 311071"/>
                    <a:gd name="connsiteX3" fmla="*/ 2160702 w 2271244"/>
                    <a:gd name="connsiteY3" fmla="*/ 0 h 311071"/>
                    <a:gd name="connsiteX4" fmla="*/ 2182698 w 2271244"/>
                    <a:gd name="connsiteY4" fmla="*/ 9111 h 311071"/>
                    <a:gd name="connsiteX5" fmla="*/ 2191809 w 2271244"/>
                    <a:gd name="connsiteY5" fmla="*/ 31107 h 311071"/>
                    <a:gd name="connsiteX6" fmla="*/ 2185468 w 2271244"/>
                    <a:gd name="connsiteY6" fmla="*/ 142961 h 311071"/>
                    <a:gd name="connsiteX7" fmla="*/ 2191809 w 2271244"/>
                    <a:gd name="connsiteY7" fmla="*/ 279964 h 311071"/>
                    <a:gd name="connsiteX8" fmla="*/ 2182698 w 2271244"/>
                    <a:gd name="connsiteY8" fmla="*/ 301960 h 311071"/>
                    <a:gd name="connsiteX9" fmla="*/ 2160702 w 2271244"/>
                    <a:gd name="connsiteY9" fmla="*/ 311071 h 311071"/>
                    <a:gd name="connsiteX10" fmla="*/ 752609 w 2271244"/>
                    <a:gd name="connsiteY10" fmla="*/ 309520 h 311071"/>
                    <a:gd name="connsiteX11" fmla="*/ 37498 w 2271244"/>
                    <a:gd name="connsiteY11" fmla="*/ 311071 h 311071"/>
                    <a:gd name="connsiteX12" fmla="*/ 15502 w 2271244"/>
                    <a:gd name="connsiteY12" fmla="*/ 301960 h 311071"/>
                    <a:gd name="connsiteX13" fmla="*/ 6391 w 2271244"/>
                    <a:gd name="connsiteY13" fmla="*/ 279964 h 311071"/>
                    <a:gd name="connsiteX14" fmla="*/ 0 w 2271244"/>
                    <a:gd name="connsiteY14" fmla="*/ 152813 h 311071"/>
                    <a:gd name="connsiteX15" fmla="*/ 6391 w 2271244"/>
                    <a:gd name="connsiteY15" fmla="*/ 31107 h 311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71244" h="311071">
                      <a:moveTo>
                        <a:pt x="6391" y="31107"/>
                      </a:moveTo>
                      <a:cubicBezTo>
                        <a:pt x="6391" y="22857"/>
                        <a:pt x="9668" y="14945"/>
                        <a:pt x="15502" y="9111"/>
                      </a:cubicBezTo>
                      <a:cubicBezTo>
                        <a:pt x="21336" y="3277"/>
                        <a:pt x="29248" y="0"/>
                        <a:pt x="37498" y="0"/>
                      </a:cubicBezTo>
                      <a:lnTo>
                        <a:pt x="2160702" y="0"/>
                      </a:lnTo>
                      <a:cubicBezTo>
                        <a:pt x="2168952" y="0"/>
                        <a:pt x="2176864" y="3277"/>
                        <a:pt x="2182698" y="9111"/>
                      </a:cubicBezTo>
                      <a:cubicBezTo>
                        <a:pt x="2188532" y="14945"/>
                        <a:pt x="2191347" y="8799"/>
                        <a:pt x="2191809" y="31107"/>
                      </a:cubicBezTo>
                      <a:lnTo>
                        <a:pt x="2185468" y="142961"/>
                      </a:lnTo>
                      <a:lnTo>
                        <a:pt x="2191809" y="279964"/>
                      </a:lnTo>
                      <a:cubicBezTo>
                        <a:pt x="2191809" y="288214"/>
                        <a:pt x="2188532" y="296126"/>
                        <a:pt x="2182698" y="301960"/>
                      </a:cubicBezTo>
                      <a:cubicBezTo>
                        <a:pt x="2176864" y="307794"/>
                        <a:pt x="2399050" y="309811"/>
                        <a:pt x="2160702" y="311071"/>
                      </a:cubicBezTo>
                      <a:lnTo>
                        <a:pt x="752609" y="309520"/>
                      </a:lnTo>
                      <a:lnTo>
                        <a:pt x="37498" y="311071"/>
                      </a:lnTo>
                      <a:cubicBezTo>
                        <a:pt x="29248" y="311071"/>
                        <a:pt x="21336" y="307794"/>
                        <a:pt x="15502" y="301960"/>
                      </a:cubicBezTo>
                      <a:cubicBezTo>
                        <a:pt x="9668" y="296126"/>
                        <a:pt x="8975" y="304822"/>
                        <a:pt x="6391" y="279964"/>
                      </a:cubicBezTo>
                      <a:lnTo>
                        <a:pt x="0" y="152813"/>
                      </a:lnTo>
                      <a:lnTo>
                        <a:pt x="6391" y="31107"/>
                      </a:lnTo>
                      <a:close/>
                    </a:path>
                  </a:pathLst>
                </a:custGeom>
                <a:solidFill>
                  <a:sysClr val="window" lastClr="FFFFFF">
                    <a:lumMod val="95000"/>
                  </a:sysClr>
                </a:solidFill>
                <a:ln w="9525" cap="flat" cmpd="sng" algn="ctr">
                  <a:noFill/>
                  <a:prstDash val="solid"/>
                </a:ln>
                <a:effectLst>
                  <a:outerShdw blurRad="40000" dist="20000" dir="5400000" rotWithShape="0">
                    <a:srgbClr val="000000">
                      <a:alpha val="38000"/>
                    </a:srgbClr>
                  </a:outerShdw>
                </a:effectLst>
              </p:spPr>
              <p:txBody>
                <a:bodyPr spcFirstLastPara="0" vert="horz" wrap="square" lIns="20162" tIns="20162" rIns="20162" bIns="20162" numCol="1" spcCol="1270" anchor="ctr" anchorCtr="0">
                  <a:noAutofit/>
                </a:bodyPr>
                <a:lstStyle/>
                <a:p>
                  <a:pPr algn="ctr" defTabSz="711200">
                    <a:lnSpc>
                      <a:spcPct val="90000"/>
                    </a:lnSpc>
                    <a:spcBef>
                      <a:spcPct val="0"/>
                    </a:spcBef>
                    <a:spcAft>
                      <a:spcPct val="35000"/>
                    </a:spcAft>
                  </a:pPr>
                  <a:r>
                    <a:rPr lang="en-US" sz="1400" b="1" dirty="0">
                      <a:solidFill>
                        <a:sysClr val="window" lastClr="FFFFFF">
                          <a:lumMod val="65000"/>
                        </a:sysClr>
                      </a:solidFill>
                      <a:latin typeface="Calibri"/>
                      <a:sym typeface="Symbol"/>
                    </a:rPr>
                    <a:t>Soil Water</a:t>
                  </a:r>
                  <a:endParaRPr lang="en-US" sz="1400" b="1" dirty="0">
                    <a:solidFill>
                      <a:sysClr val="window" lastClr="FFFFFF">
                        <a:lumMod val="65000"/>
                      </a:sysClr>
                    </a:solidFill>
                    <a:latin typeface="Calibri"/>
                  </a:endParaRPr>
                </a:p>
              </p:txBody>
            </p:sp>
            <p:sp>
              <p:nvSpPr>
                <p:cNvPr id="46" name="Freeform 45"/>
                <p:cNvSpPr/>
                <p:nvPr/>
              </p:nvSpPr>
              <p:spPr>
                <a:xfrm>
                  <a:off x="9392521" y="7661666"/>
                  <a:ext cx="1106506" cy="559502"/>
                </a:xfrm>
                <a:custGeom>
                  <a:avLst/>
                  <a:gdLst>
                    <a:gd name="connsiteX0" fmla="*/ 0 w 1265279"/>
                    <a:gd name="connsiteY0" fmla="*/ 22295 h 222945"/>
                    <a:gd name="connsiteX1" fmla="*/ 6530 w 1265279"/>
                    <a:gd name="connsiteY1" fmla="*/ 6530 h 222945"/>
                    <a:gd name="connsiteX2" fmla="*/ 22295 w 1265279"/>
                    <a:gd name="connsiteY2" fmla="*/ 0 h 222945"/>
                    <a:gd name="connsiteX3" fmla="*/ 1242984 w 1265279"/>
                    <a:gd name="connsiteY3" fmla="*/ 0 h 222945"/>
                    <a:gd name="connsiteX4" fmla="*/ 1258749 w 1265279"/>
                    <a:gd name="connsiteY4" fmla="*/ 6530 h 222945"/>
                    <a:gd name="connsiteX5" fmla="*/ 1265279 w 1265279"/>
                    <a:gd name="connsiteY5" fmla="*/ 22295 h 222945"/>
                    <a:gd name="connsiteX6" fmla="*/ 1265279 w 1265279"/>
                    <a:gd name="connsiteY6" fmla="*/ 200650 h 222945"/>
                    <a:gd name="connsiteX7" fmla="*/ 1258749 w 1265279"/>
                    <a:gd name="connsiteY7" fmla="*/ 216415 h 222945"/>
                    <a:gd name="connsiteX8" fmla="*/ 1242984 w 1265279"/>
                    <a:gd name="connsiteY8" fmla="*/ 222945 h 222945"/>
                    <a:gd name="connsiteX9" fmla="*/ 22295 w 1265279"/>
                    <a:gd name="connsiteY9" fmla="*/ 222945 h 222945"/>
                    <a:gd name="connsiteX10" fmla="*/ 6530 w 1265279"/>
                    <a:gd name="connsiteY10" fmla="*/ 216415 h 222945"/>
                    <a:gd name="connsiteX11" fmla="*/ 0 w 1265279"/>
                    <a:gd name="connsiteY11" fmla="*/ 200650 h 222945"/>
                    <a:gd name="connsiteX12" fmla="*/ 0 w 1265279"/>
                    <a:gd name="connsiteY12" fmla="*/ 22295 h 222945"/>
                    <a:gd name="connsiteX0" fmla="*/ 0 w 1265279"/>
                    <a:gd name="connsiteY0" fmla="*/ 22295 h 222945"/>
                    <a:gd name="connsiteX1" fmla="*/ 6530 w 1265279"/>
                    <a:gd name="connsiteY1" fmla="*/ 6530 h 222945"/>
                    <a:gd name="connsiteX2" fmla="*/ 22295 w 1265279"/>
                    <a:gd name="connsiteY2" fmla="*/ 0 h 222945"/>
                    <a:gd name="connsiteX3" fmla="*/ 1242984 w 1265279"/>
                    <a:gd name="connsiteY3" fmla="*/ 0 h 222945"/>
                    <a:gd name="connsiteX4" fmla="*/ 1258749 w 1265279"/>
                    <a:gd name="connsiteY4" fmla="*/ 6530 h 222945"/>
                    <a:gd name="connsiteX5" fmla="*/ 1265279 w 1265279"/>
                    <a:gd name="connsiteY5" fmla="*/ 22295 h 222945"/>
                    <a:gd name="connsiteX6" fmla="*/ 1265279 w 1265279"/>
                    <a:gd name="connsiteY6" fmla="*/ 200650 h 222945"/>
                    <a:gd name="connsiteX7" fmla="*/ 1258749 w 1265279"/>
                    <a:gd name="connsiteY7" fmla="*/ 216415 h 222945"/>
                    <a:gd name="connsiteX8" fmla="*/ 1242984 w 1265279"/>
                    <a:gd name="connsiteY8" fmla="*/ 222945 h 222945"/>
                    <a:gd name="connsiteX9" fmla="*/ 22295 w 1265279"/>
                    <a:gd name="connsiteY9" fmla="*/ 222945 h 222945"/>
                    <a:gd name="connsiteX10" fmla="*/ 6530 w 1265279"/>
                    <a:gd name="connsiteY10" fmla="*/ 216415 h 222945"/>
                    <a:gd name="connsiteX11" fmla="*/ 0 w 1265279"/>
                    <a:gd name="connsiteY11" fmla="*/ 200650 h 222945"/>
                    <a:gd name="connsiteX12" fmla="*/ 3453 w 1265279"/>
                    <a:gd name="connsiteY12" fmla="*/ 117561 h 222945"/>
                    <a:gd name="connsiteX13" fmla="*/ 0 w 1265279"/>
                    <a:gd name="connsiteY13" fmla="*/ 22295 h 222945"/>
                    <a:gd name="connsiteX0" fmla="*/ 0 w 1292734"/>
                    <a:gd name="connsiteY0" fmla="*/ 22295 h 222945"/>
                    <a:gd name="connsiteX1" fmla="*/ 6530 w 1292734"/>
                    <a:gd name="connsiteY1" fmla="*/ 6530 h 222945"/>
                    <a:gd name="connsiteX2" fmla="*/ 22295 w 1292734"/>
                    <a:gd name="connsiteY2" fmla="*/ 0 h 222945"/>
                    <a:gd name="connsiteX3" fmla="*/ 1242984 w 1292734"/>
                    <a:gd name="connsiteY3" fmla="*/ 0 h 222945"/>
                    <a:gd name="connsiteX4" fmla="*/ 1258749 w 1292734"/>
                    <a:gd name="connsiteY4" fmla="*/ 6530 h 222945"/>
                    <a:gd name="connsiteX5" fmla="*/ 1265279 w 1292734"/>
                    <a:gd name="connsiteY5" fmla="*/ 22295 h 222945"/>
                    <a:gd name="connsiteX6" fmla="*/ 1265279 w 1292734"/>
                    <a:gd name="connsiteY6" fmla="*/ 200650 h 222945"/>
                    <a:gd name="connsiteX7" fmla="*/ 1258749 w 1292734"/>
                    <a:gd name="connsiteY7" fmla="*/ 216415 h 222945"/>
                    <a:gd name="connsiteX8" fmla="*/ 1242984 w 1292734"/>
                    <a:gd name="connsiteY8" fmla="*/ 222945 h 222945"/>
                    <a:gd name="connsiteX9" fmla="*/ 633075 w 1292734"/>
                    <a:gd name="connsiteY9" fmla="*/ 222534 h 222945"/>
                    <a:gd name="connsiteX10" fmla="*/ 22295 w 1292734"/>
                    <a:gd name="connsiteY10" fmla="*/ 222945 h 222945"/>
                    <a:gd name="connsiteX11" fmla="*/ 6530 w 1292734"/>
                    <a:gd name="connsiteY11" fmla="*/ 216415 h 222945"/>
                    <a:gd name="connsiteX12" fmla="*/ 0 w 1292734"/>
                    <a:gd name="connsiteY12" fmla="*/ 200650 h 222945"/>
                    <a:gd name="connsiteX13" fmla="*/ 3453 w 1292734"/>
                    <a:gd name="connsiteY13" fmla="*/ 117561 h 222945"/>
                    <a:gd name="connsiteX14" fmla="*/ 0 w 1292734"/>
                    <a:gd name="connsiteY14" fmla="*/ 22295 h 222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92734" h="222945">
                      <a:moveTo>
                        <a:pt x="0" y="22295"/>
                      </a:moveTo>
                      <a:cubicBezTo>
                        <a:pt x="0" y="16382"/>
                        <a:pt x="2349" y="10711"/>
                        <a:pt x="6530" y="6530"/>
                      </a:cubicBezTo>
                      <a:cubicBezTo>
                        <a:pt x="10711" y="2349"/>
                        <a:pt x="16382" y="0"/>
                        <a:pt x="22295" y="0"/>
                      </a:cubicBezTo>
                      <a:lnTo>
                        <a:pt x="1242984" y="0"/>
                      </a:lnTo>
                      <a:cubicBezTo>
                        <a:pt x="1248897" y="0"/>
                        <a:pt x="1254568" y="2349"/>
                        <a:pt x="1258749" y="6530"/>
                      </a:cubicBezTo>
                      <a:cubicBezTo>
                        <a:pt x="1262930" y="10711"/>
                        <a:pt x="1265279" y="16382"/>
                        <a:pt x="1265279" y="22295"/>
                      </a:cubicBezTo>
                      <a:lnTo>
                        <a:pt x="1265279" y="200650"/>
                      </a:lnTo>
                      <a:cubicBezTo>
                        <a:pt x="1265279" y="206563"/>
                        <a:pt x="1262930" y="212234"/>
                        <a:pt x="1258749" y="216415"/>
                      </a:cubicBezTo>
                      <a:cubicBezTo>
                        <a:pt x="1254568" y="220596"/>
                        <a:pt x="1347263" y="221925"/>
                        <a:pt x="1242984" y="222945"/>
                      </a:cubicBezTo>
                      <a:lnTo>
                        <a:pt x="633075" y="222534"/>
                      </a:lnTo>
                      <a:lnTo>
                        <a:pt x="22295" y="222945"/>
                      </a:lnTo>
                      <a:cubicBezTo>
                        <a:pt x="16382" y="222945"/>
                        <a:pt x="10711" y="220596"/>
                        <a:pt x="6530" y="216415"/>
                      </a:cubicBezTo>
                      <a:cubicBezTo>
                        <a:pt x="2349" y="212234"/>
                        <a:pt x="513" y="217126"/>
                        <a:pt x="0" y="200650"/>
                      </a:cubicBezTo>
                      <a:lnTo>
                        <a:pt x="3453" y="117561"/>
                      </a:lnTo>
                      <a:lnTo>
                        <a:pt x="0" y="22295"/>
                      </a:lnTo>
                      <a:close/>
                    </a:path>
                  </a:pathLst>
                </a:custGeom>
                <a:solidFill>
                  <a:sysClr val="window" lastClr="FFFFFF">
                    <a:lumMod val="95000"/>
                  </a:sysClr>
                </a:solidFill>
                <a:ln w="9525" cap="flat" cmpd="sng" algn="ctr">
                  <a:noFill/>
                  <a:prstDash val="solid"/>
                </a:ln>
                <a:effectLst>
                  <a:outerShdw blurRad="40000" dist="20000" dir="5400000" rotWithShape="0">
                    <a:srgbClr val="000000">
                      <a:alpha val="38000"/>
                    </a:srgbClr>
                  </a:outerShdw>
                </a:effectLst>
              </p:spPr>
              <p:txBody>
                <a:bodyPr spcFirstLastPara="0" vert="horz" wrap="square" lIns="20162" tIns="20162" rIns="20162" bIns="20162" numCol="1" spcCol="1270" anchor="ctr" anchorCtr="0">
                  <a:noAutofit/>
                </a:bodyPr>
                <a:lstStyle/>
                <a:p>
                  <a:pPr algn="ctr" defTabSz="711200">
                    <a:lnSpc>
                      <a:spcPct val="90000"/>
                    </a:lnSpc>
                    <a:spcBef>
                      <a:spcPct val="0"/>
                    </a:spcBef>
                    <a:spcAft>
                      <a:spcPct val="35000"/>
                    </a:spcAft>
                  </a:pPr>
                  <a:r>
                    <a:rPr lang="en-US" sz="1400" b="1" dirty="0">
                      <a:solidFill>
                        <a:sysClr val="window" lastClr="FFFFFF">
                          <a:lumMod val="65000"/>
                        </a:sysClr>
                      </a:solidFill>
                      <a:latin typeface="Calibri"/>
                    </a:rPr>
                    <a:t>ANPP</a:t>
                  </a:r>
                </a:p>
              </p:txBody>
            </p:sp>
            <p:sp>
              <p:nvSpPr>
                <p:cNvPr id="49" name="Freeform 48"/>
                <p:cNvSpPr/>
                <p:nvPr/>
              </p:nvSpPr>
              <p:spPr>
                <a:xfrm>
                  <a:off x="7932769" y="7729433"/>
                  <a:ext cx="1112521" cy="423969"/>
                </a:xfrm>
                <a:custGeom>
                  <a:avLst/>
                  <a:gdLst>
                    <a:gd name="connsiteX0" fmla="*/ 0 w 1292934"/>
                    <a:gd name="connsiteY0" fmla="*/ 31816 h 318161"/>
                    <a:gd name="connsiteX1" fmla="*/ 9319 w 1292934"/>
                    <a:gd name="connsiteY1" fmla="*/ 9319 h 318161"/>
                    <a:gd name="connsiteX2" fmla="*/ 31816 w 1292934"/>
                    <a:gd name="connsiteY2" fmla="*/ 0 h 318161"/>
                    <a:gd name="connsiteX3" fmla="*/ 1261118 w 1292934"/>
                    <a:gd name="connsiteY3" fmla="*/ 0 h 318161"/>
                    <a:gd name="connsiteX4" fmla="*/ 1283615 w 1292934"/>
                    <a:gd name="connsiteY4" fmla="*/ 9319 h 318161"/>
                    <a:gd name="connsiteX5" fmla="*/ 1292934 w 1292934"/>
                    <a:gd name="connsiteY5" fmla="*/ 31816 h 318161"/>
                    <a:gd name="connsiteX6" fmla="*/ 1292934 w 1292934"/>
                    <a:gd name="connsiteY6" fmla="*/ 286345 h 318161"/>
                    <a:gd name="connsiteX7" fmla="*/ 1283615 w 1292934"/>
                    <a:gd name="connsiteY7" fmla="*/ 308842 h 318161"/>
                    <a:gd name="connsiteX8" fmla="*/ 1261118 w 1292934"/>
                    <a:gd name="connsiteY8" fmla="*/ 318161 h 318161"/>
                    <a:gd name="connsiteX9" fmla="*/ 31816 w 1292934"/>
                    <a:gd name="connsiteY9" fmla="*/ 318161 h 318161"/>
                    <a:gd name="connsiteX10" fmla="*/ 9319 w 1292934"/>
                    <a:gd name="connsiteY10" fmla="*/ 308842 h 318161"/>
                    <a:gd name="connsiteX11" fmla="*/ 0 w 1292934"/>
                    <a:gd name="connsiteY11" fmla="*/ 286345 h 318161"/>
                    <a:gd name="connsiteX12" fmla="*/ 0 w 1292934"/>
                    <a:gd name="connsiteY12" fmla="*/ 31816 h 318161"/>
                    <a:gd name="connsiteX0" fmla="*/ 5861 w 1298795"/>
                    <a:gd name="connsiteY0" fmla="*/ 31816 h 318161"/>
                    <a:gd name="connsiteX1" fmla="*/ 15180 w 1298795"/>
                    <a:gd name="connsiteY1" fmla="*/ 9319 h 318161"/>
                    <a:gd name="connsiteX2" fmla="*/ 37677 w 1298795"/>
                    <a:gd name="connsiteY2" fmla="*/ 0 h 318161"/>
                    <a:gd name="connsiteX3" fmla="*/ 1266979 w 1298795"/>
                    <a:gd name="connsiteY3" fmla="*/ 0 h 318161"/>
                    <a:gd name="connsiteX4" fmla="*/ 1289476 w 1298795"/>
                    <a:gd name="connsiteY4" fmla="*/ 9319 h 318161"/>
                    <a:gd name="connsiteX5" fmla="*/ 1298795 w 1298795"/>
                    <a:gd name="connsiteY5" fmla="*/ 31816 h 318161"/>
                    <a:gd name="connsiteX6" fmla="*/ 1298795 w 1298795"/>
                    <a:gd name="connsiteY6" fmla="*/ 286345 h 318161"/>
                    <a:gd name="connsiteX7" fmla="*/ 1289476 w 1298795"/>
                    <a:gd name="connsiteY7" fmla="*/ 308842 h 318161"/>
                    <a:gd name="connsiteX8" fmla="*/ 1266979 w 1298795"/>
                    <a:gd name="connsiteY8" fmla="*/ 318161 h 318161"/>
                    <a:gd name="connsiteX9" fmla="*/ 37677 w 1298795"/>
                    <a:gd name="connsiteY9" fmla="*/ 318161 h 318161"/>
                    <a:gd name="connsiteX10" fmla="*/ 15180 w 1298795"/>
                    <a:gd name="connsiteY10" fmla="*/ 308842 h 318161"/>
                    <a:gd name="connsiteX11" fmla="*/ 5861 w 1298795"/>
                    <a:gd name="connsiteY11" fmla="*/ 286345 h 318161"/>
                    <a:gd name="connsiteX12" fmla="*/ 0 w 1298795"/>
                    <a:gd name="connsiteY12" fmla="*/ 159773 h 318161"/>
                    <a:gd name="connsiteX13" fmla="*/ 5861 w 1298795"/>
                    <a:gd name="connsiteY13" fmla="*/ 31816 h 318161"/>
                    <a:gd name="connsiteX0" fmla="*/ 5861 w 1299760"/>
                    <a:gd name="connsiteY0" fmla="*/ 31816 h 318161"/>
                    <a:gd name="connsiteX1" fmla="*/ 15180 w 1299760"/>
                    <a:gd name="connsiteY1" fmla="*/ 9319 h 318161"/>
                    <a:gd name="connsiteX2" fmla="*/ 37677 w 1299760"/>
                    <a:gd name="connsiteY2" fmla="*/ 0 h 318161"/>
                    <a:gd name="connsiteX3" fmla="*/ 1266979 w 1299760"/>
                    <a:gd name="connsiteY3" fmla="*/ 0 h 318161"/>
                    <a:gd name="connsiteX4" fmla="*/ 1289476 w 1299760"/>
                    <a:gd name="connsiteY4" fmla="*/ 9319 h 318161"/>
                    <a:gd name="connsiteX5" fmla="*/ 1298795 w 1299760"/>
                    <a:gd name="connsiteY5" fmla="*/ 31816 h 318161"/>
                    <a:gd name="connsiteX6" fmla="*/ 1299760 w 1299760"/>
                    <a:gd name="connsiteY6" fmla="*/ 154054 h 318161"/>
                    <a:gd name="connsiteX7" fmla="*/ 1298795 w 1299760"/>
                    <a:gd name="connsiteY7" fmla="*/ 286345 h 318161"/>
                    <a:gd name="connsiteX8" fmla="*/ 1289476 w 1299760"/>
                    <a:gd name="connsiteY8" fmla="*/ 308842 h 318161"/>
                    <a:gd name="connsiteX9" fmla="*/ 1266979 w 1299760"/>
                    <a:gd name="connsiteY9" fmla="*/ 318161 h 318161"/>
                    <a:gd name="connsiteX10" fmla="*/ 37677 w 1299760"/>
                    <a:gd name="connsiteY10" fmla="*/ 318161 h 318161"/>
                    <a:gd name="connsiteX11" fmla="*/ 15180 w 1299760"/>
                    <a:gd name="connsiteY11" fmla="*/ 308842 h 318161"/>
                    <a:gd name="connsiteX12" fmla="*/ 5861 w 1299760"/>
                    <a:gd name="connsiteY12" fmla="*/ 286345 h 318161"/>
                    <a:gd name="connsiteX13" fmla="*/ 0 w 1299760"/>
                    <a:gd name="connsiteY13" fmla="*/ 159773 h 318161"/>
                    <a:gd name="connsiteX14" fmla="*/ 5861 w 1299760"/>
                    <a:gd name="connsiteY14" fmla="*/ 31816 h 318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99760" h="318161">
                      <a:moveTo>
                        <a:pt x="5861" y="31816"/>
                      </a:moveTo>
                      <a:cubicBezTo>
                        <a:pt x="5861" y="23378"/>
                        <a:pt x="9213" y="15285"/>
                        <a:pt x="15180" y="9319"/>
                      </a:cubicBezTo>
                      <a:cubicBezTo>
                        <a:pt x="21147" y="3352"/>
                        <a:pt x="29239" y="0"/>
                        <a:pt x="37677" y="0"/>
                      </a:cubicBezTo>
                      <a:lnTo>
                        <a:pt x="1266979" y="0"/>
                      </a:lnTo>
                      <a:cubicBezTo>
                        <a:pt x="1275417" y="0"/>
                        <a:pt x="1283510" y="3352"/>
                        <a:pt x="1289476" y="9319"/>
                      </a:cubicBezTo>
                      <a:cubicBezTo>
                        <a:pt x="1295443" y="15286"/>
                        <a:pt x="1297081" y="7694"/>
                        <a:pt x="1298795" y="31816"/>
                      </a:cubicBezTo>
                      <a:cubicBezTo>
                        <a:pt x="1299117" y="72562"/>
                        <a:pt x="1299438" y="113308"/>
                        <a:pt x="1299760" y="154054"/>
                      </a:cubicBezTo>
                      <a:cubicBezTo>
                        <a:pt x="1299438" y="198151"/>
                        <a:pt x="1299117" y="242248"/>
                        <a:pt x="1298795" y="286345"/>
                      </a:cubicBezTo>
                      <a:cubicBezTo>
                        <a:pt x="1298795" y="294783"/>
                        <a:pt x="1295443" y="302876"/>
                        <a:pt x="1289476" y="308842"/>
                      </a:cubicBezTo>
                      <a:cubicBezTo>
                        <a:pt x="1283509" y="314809"/>
                        <a:pt x="1275417" y="318161"/>
                        <a:pt x="1266979" y="318161"/>
                      </a:cubicBezTo>
                      <a:lnTo>
                        <a:pt x="37677" y="318161"/>
                      </a:lnTo>
                      <a:cubicBezTo>
                        <a:pt x="29239" y="318161"/>
                        <a:pt x="21146" y="314809"/>
                        <a:pt x="15180" y="308842"/>
                      </a:cubicBezTo>
                      <a:cubicBezTo>
                        <a:pt x="9213" y="302875"/>
                        <a:pt x="8391" y="311190"/>
                        <a:pt x="5861" y="286345"/>
                      </a:cubicBezTo>
                      <a:lnTo>
                        <a:pt x="0" y="159773"/>
                      </a:lnTo>
                      <a:lnTo>
                        <a:pt x="5861" y="31816"/>
                      </a:lnTo>
                      <a:close/>
                    </a:path>
                  </a:pathLst>
                </a:custGeom>
                <a:solidFill>
                  <a:sysClr val="window" lastClr="FFFFFF">
                    <a:lumMod val="95000"/>
                  </a:sysClr>
                </a:solidFill>
                <a:ln w="9525" cap="flat" cmpd="sng" algn="ctr">
                  <a:noFill/>
                  <a:prstDash val="solid"/>
                </a:ln>
                <a:effectLst>
                  <a:outerShdw blurRad="40000" dist="20000" dir="5400000" rotWithShape="0">
                    <a:srgbClr val="000000">
                      <a:alpha val="38000"/>
                    </a:srgbClr>
                  </a:outerShdw>
                </a:effectLst>
              </p:spPr>
              <p:txBody>
                <a:bodyPr spcFirstLastPara="0" vert="horz" wrap="square" lIns="20162" tIns="20162" rIns="20162" bIns="20162" numCol="1" spcCol="1270" anchor="ctr" anchorCtr="0">
                  <a:noAutofit/>
                </a:bodyPr>
                <a:lstStyle/>
                <a:p>
                  <a:pPr marL="0" marR="0" lvl="0" indent="0" algn="ctr" defTabSz="711200" eaLnBrk="1" fontAlgn="auto" latinLnBrk="0" hangingPunct="1">
                    <a:lnSpc>
                      <a:spcPct val="90000"/>
                    </a:lnSpc>
                    <a:spcBef>
                      <a:spcPct val="0"/>
                    </a:spcBef>
                    <a:spcAft>
                      <a:spcPct val="35000"/>
                    </a:spcAft>
                    <a:buClrTx/>
                    <a:buSzTx/>
                    <a:buFontTx/>
                    <a:buNone/>
                    <a:tabLst/>
                    <a:defRPr/>
                  </a:pPr>
                  <a:r>
                    <a:rPr lang="en-US" sz="1400" b="1" kern="0" dirty="0" smtClean="0">
                      <a:solidFill>
                        <a:sysClr val="window" lastClr="FFFFFF">
                          <a:lumMod val="65000"/>
                        </a:sysClr>
                      </a:solidFill>
                      <a:latin typeface="Calibri"/>
                    </a:rPr>
                    <a:t>Species</a:t>
                  </a:r>
                  <a:endParaRPr kumimoji="0" lang="en-US" sz="1400" b="1" i="0" u="none" strike="noStrike" kern="0" cap="none" spc="0" normalizeH="0" baseline="0" noProof="0" dirty="0">
                    <a:ln>
                      <a:noFill/>
                    </a:ln>
                    <a:solidFill>
                      <a:sysClr val="window" lastClr="FFFFFF">
                        <a:lumMod val="65000"/>
                      </a:sysClr>
                    </a:solidFill>
                    <a:effectLst/>
                    <a:uLnTx/>
                    <a:uFillTx/>
                    <a:latin typeface="Calibri"/>
                    <a:ea typeface="+mn-ea"/>
                    <a:cs typeface="+mn-cs"/>
                  </a:endParaRPr>
                </a:p>
              </p:txBody>
            </p:sp>
            <p:sp>
              <p:nvSpPr>
                <p:cNvPr id="50" name="Freeform 49"/>
                <p:cNvSpPr/>
                <p:nvPr/>
              </p:nvSpPr>
              <p:spPr>
                <a:xfrm>
                  <a:off x="7223439" y="8323711"/>
                  <a:ext cx="1326126" cy="337876"/>
                </a:xfrm>
                <a:custGeom>
                  <a:avLst/>
                  <a:gdLst>
                    <a:gd name="connsiteX0" fmla="*/ 0 w 1535068"/>
                    <a:gd name="connsiteY0" fmla="*/ 34151 h 341507"/>
                    <a:gd name="connsiteX1" fmla="*/ 10003 w 1535068"/>
                    <a:gd name="connsiteY1" fmla="*/ 10003 h 341507"/>
                    <a:gd name="connsiteX2" fmla="*/ 34151 w 1535068"/>
                    <a:gd name="connsiteY2" fmla="*/ 0 h 341507"/>
                    <a:gd name="connsiteX3" fmla="*/ 1500917 w 1535068"/>
                    <a:gd name="connsiteY3" fmla="*/ 0 h 341507"/>
                    <a:gd name="connsiteX4" fmla="*/ 1525065 w 1535068"/>
                    <a:gd name="connsiteY4" fmla="*/ 10003 h 341507"/>
                    <a:gd name="connsiteX5" fmla="*/ 1535068 w 1535068"/>
                    <a:gd name="connsiteY5" fmla="*/ 34151 h 341507"/>
                    <a:gd name="connsiteX6" fmla="*/ 1535068 w 1535068"/>
                    <a:gd name="connsiteY6" fmla="*/ 307356 h 341507"/>
                    <a:gd name="connsiteX7" fmla="*/ 1525065 w 1535068"/>
                    <a:gd name="connsiteY7" fmla="*/ 331504 h 341507"/>
                    <a:gd name="connsiteX8" fmla="*/ 1500917 w 1535068"/>
                    <a:gd name="connsiteY8" fmla="*/ 341507 h 341507"/>
                    <a:gd name="connsiteX9" fmla="*/ 34151 w 1535068"/>
                    <a:gd name="connsiteY9" fmla="*/ 341507 h 341507"/>
                    <a:gd name="connsiteX10" fmla="*/ 10003 w 1535068"/>
                    <a:gd name="connsiteY10" fmla="*/ 331504 h 341507"/>
                    <a:gd name="connsiteX11" fmla="*/ 0 w 1535068"/>
                    <a:gd name="connsiteY11" fmla="*/ 307356 h 341507"/>
                    <a:gd name="connsiteX12" fmla="*/ 0 w 1535068"/>
                    <a:gd name="connsiteY12" fmla="*/ 34151 h 341507"/>
                    <a:gd name="connsiteX0" fmla="*/ 7552 w 1542620"/>
                    <a:gd name="connsiteY0" fmla="*/ 34151 h 341507"/>
                    <a:gd name="connsiteX1" fmla="*/ 17555 w 1542620"/>
                    <a:gd name="connsiteY1" fmla="*/ 10003 h 341507"/>
                    <a:gd name="connsiteX2" fmla="*/ 41703 w 1542620"/>
                    <a:gd name="connsiteY2" fmla="*/ 0 h 341507"/>
                    <a:gd name="connsiteX3" fmla="*/ 1508469 w 1542620"/>
                    <a:gd name="connsiteY3" fmla="*/ 0 h 341507"/>
                    <a:gd name="connsiteX4" fmla="*/ 1532617 w 1542620"/>
                    <a:gd name="connsiteY4" fmla="*/ 10003 h 341507"/>
                    <a:gd name="connsiteX5" fmla="*/ 1542620 w 1542620"/>
                    <a:gd name="connsiteY5" fmla="*/ 34151 h 341507"/>
                    <a:gd name="connsiteX6" fmla="*/ 1542620 w 1542620"/>
                    <a:gd name="connsiteY6" fmla="*/ 307356 h 341507"/>
                    <a:gd name="connsiteX7" fmla="*/ 1532617 w 1542620"/>
                    <a:gd name="connsiteY7" fmla="*/ 331504 h 341507"/>
                    <a:gd name="connsiteX8" fmla="*/ 1508469 w 1542620"/>
                    <a:gd name="connsiteY8" fmla="*/ 341507 h 341507"/>
                    <a:gd name="connsiteX9" fmla="*/ 41703 w 1542620"/>
                    <a:gd name="connsiteY9" fmla="*/ 341507 h 341507"/>
                    <a:gd name="connsiteX10" fmla="*/ 17555 w 1542620"/>
                    <a:gd name="connsiteY10" fmla="*/ 331504 h 341507"/>
                    <a:gd name="connsiteX11" fmla="*/ 7552 w 1542620"/>
                    <a:gd name="connsiteY11" fmla="*/ 307356 h 341507"/>
                    <a:gd name="connsiteX12" fmla="*/ 0 w 1542620"/>
                    <a:gd name="connsiteY12" fmla="*/ 152617 h 341507"/>
                    <a:gd name="connsiteX13" fmla="*/ 7552 w 1542620"/>
                    <a:gd name="connsiteY13" fmla="*/ 34151 h 341507"/>
                    <a:gd name="connsiteX0" fmla="*/ 7552 w 1542620"/>
                    <a:gd name="connsiteY0" fmla="*/ 34151 h 341507"/>
                    <a:gd name="connsiteX1" fmla="*/ 17555 w 1542620"/>
                    <a:gd name="connsiteY1" fmla="*/ 10003 h 341507"/>
                    <a:gd name="connsiteX2" fmla="*/ 41703 w 1542620"/>
                    <a:gd name="connsiteY2" fmla="*/ 0 h 341507"/>
                    <a:gd name="connsiteX3" fmla="*/ 1508469 w 1542620"/>
                    <a:gd name="connsiteY3" fmla="*/ 0 h 341507"/>
                    <a:gd name="connsiteX4" fmla="*/ 1532617 w 1542620"/>
                    <a:gd name="connsiteY4" fmla="*/ 10003 h 341507"/>
                    <a:gd name="connsiteX5" fmla="*/ 1542620 w 1542620"/>
                    <a:gd name="connsiteY5" fmla="*/ 34151 h 341507"/>
                    <a:gd name="connsiteX6" fmla="*/ 1540127 w 1542620"/>
                    <a:gd name="connsiteY6" fmla="*/ 160579 h 341507"/>
                    <a:gd name="connsiteX7" fmla="*/ 1542620 w 1542620"/>
                    <a:gd name="connsiteY7" fmla="*/ 307356 h 341507"/>
                    <a:gd name="connsiteX8" fmla="*/ 1532617 w 1542620"/>
                    <a:gd name="connsiteY8" fmla="*/ 331504 h 341507"/>
                    <a:gd name="connsiteX9" fmla="*/ 1508469 w 1542620"/>
                    <a:gd name="connsiteY9" fmla="*/ 341507 h 341507"/>
                    <a:gd name="connsiteX10" fmla="*/ 41703 w 1542620"/>
                    <a:gd name="connsiteY10" fmla="*/ 341507 h 341507"/>
                    <a:gd name="connsiteX11" fmla="*/ 17555 w 1542620"/>
                    <a:gd name="connsiteY11" fmla="*/ 331504 h 341507"/>
                    <a:gd name="connsiteX12" fmla="*/ 7552 w 1542620"/>
                    <a:gd name="connsiteY12" fmla="*/ 307356 h 341507"/>
                    <a:gd name="connsiteX13" fmla="*/ 0 w 1542620"/>
                    <a:gd name="connsiteY13" fmla="*/ 152617 h 341507"/>
                    <a:gd name="connsiteX14" fmla="*/ 7552 w 1542620"/>
                    <a:gd name="connsiteY14" fmla="*/ 34151 h 341507"/>
                    <a:gd name="connsiteX0" fmla="*/ 14249 w 1549317"/>
                    <a:gd name="connsiteY0" fmla="*/ 45724 h 353080"/>
                    <a:gd name="connsiteX1" fmla="*/ 24252 w 1549317"/>
                    <a:gd name="connsiteY1" fmla="*/ 21576 h 353080"/>
                    <a:gd name="connsiteX2" fmla="*/ 48400 w 1549317"/>
                    <a:gd name="connsiteY2" fmla="*/ 11573 h 353080"/>
                    <a:gd name="connsiteX3" fmla="*/ 603447 w 1549317"/>
                    <a:gd name="connsiteY3" fmla="*/ 0 h 353080"/>
                    <a:gd name="connsiteX4" fmla="*/ 1515166 w 1549317"/>
                    <a:gd name="connsiteY4" fmla="*/ 11573 h 353080"/>
                    <a:gd name="connsiteX5" fmla="*/ 1539314 w 1549317"/>
                    <a:gd name="connsiteY5" fmla="*/ 21576 h 353080"/>
                    <a:gd name="connsiteX6" fmla="*/ 1549317 w 1549317"/>
                    <a:gd name="connsiteY6" fmla="*/ 45724 h 353080"/>
                    <a:gd name="connsiteX7" fmla="*/ 1546824 w 1549317"/>
                    <a:gd name="connsiteY7" fmla="*/ 172152 h 353080"/>
                    <a:gd name="connsiteX8" fmla="*/ 1549317 w 1549317"/>
                    <a:gd name="connsiteY8" fmla="*/ 318929 h 353080"/>
                    <a:gd name="connsiteX9" fmla="*/ 1539314 w 1549317"/>
                    <a:gd name="connsiteY9" fmla="*/ 343077 h 353080"/>
                    <a:gd name="connsiteX10" fmla="*/ 1515166 w 1549317"/>
                    <a:gd name="connsiteY10" fmla="*/ 353080 h 353080"/>
                    <a:gd name="connsiteX11" fmla="*/ 48400 w 1549317"/>
                    <a:gd name="connsiteY11" fmla="*/ 353080 h 353080"/>
                    <a:gd name="connsiteX12" fmla="*/ 24252 w 1549317"/>
                    <a:gd name="connsiteY12" fmla="*/ 343077 h 353080"/>
                    <a:gd name="connsiteX13" fmla="*/ 14249 w 1549317"/>
                    <a:gd name="connsiteY13" fmla="*/ 318929 h 353080"/>
                    <a:gd name="connsiteX14" fmla="*/ 6697 w 1549317"/>
                    <a:gd name="connsiteY14" fmla="*/ 164190 h 353080"/>
                    <a:gd name="connsiteX15" fmla="*/ 14249 w 1549317"/>
                    <a:gd name="connsiteY15" fmla="*/ 45724 h 353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49317" h="353080">
                      <a:moveTo>
                        <a:pt x="14249" y="45724"/>
                      </a:moveTo>
                      <a:cubicBezTo>
                        <a:pt x="14249" y="36667"/>
                        <a:pt x="17847" y="27980"/>
                        <a:pt x="24252" y="21576"/>
                      </a:cubicBezTo>
                      <a:cubicBezTo>
                        <a:pt x="30657" y="15171"/>
                        <a:pt x="-48132" y="15169"/>
                        <a:pt x="48400" y="11573"/>
                      </a:cubicBezTo>
                      <a:lnTo>
                        <a:pt x="603447" y="0"/>
                      </a:lnTo>
                      <a:lnTo>
                        <a:pt x="1515166" y="11573"/>
                      </a:lnTo>
                      <a:cubicBezTo>
                        <a:pt x="1524223" y="11573"/>
                        <a:pt x="1532910" y="15171"/>
                        <a:pt x="1539314" y="21576"/>
                      </a:cubicBezTo>
                      <a:cubicBezTo>
                        <a:pt x="1545719" y="27981"/>
                        <a:pt x="1548065" y="20628"/>
                        <a:pt x="1549317" y="45724"/>
                      </a:cubicBezTo>
                      <a:lnTo>
                        <a:pt x="1546824" y="172152"/>
                      </a:lnTo>
                      <a:lnTo>
                        <a:pt x="1549317" y="318929"/>
                      </a:lnTo>
                      <a:cubicBezTo>
                        <a:pt x="1549317" y="327986"/>
                        <a:pt x="1545719" y="336673"/>
                        <a:pt x="1539314" y="343077"/>
                      </a:cubicBezTo>
                      <a:cubicBezTo>
                        <a:pt x="1532909" y="349482"/>
                        <a:pt x="1524223" y="353080"/>
                        <a:pt x="1515166" y="353080"/>
                      </a:cubicBezTo>
                      <a:lnTo>
                        <a:pt x="48400" y="353080"/>
                      </a:lnTo>
                      <a:cubicBezTo>
                        <a:pt x="39343" y="353080"/>
                        <a:pt x="30656" y="349482"/>
                        <a:pt x="24252" y="343077"/>
                      </a:cubicBezTo>
                      <a:cubicBezTo>
                        <a:pt x="17847" y="336672"/>
                        <a:pt x="17175" y="348743"/>
                        <a:pt x="14249" y="318929"/>
                      </a:cubicBezTo>
                      <a:lnTo>
                        <a:pt x="6697" y="164190"/>
                      </a:lnTo>
                      <a:lnTo>
                        <a:pt x="14249" y="45724"/>
                      </a:lnTo>
                      <a:close/>
                    </a:path>
                  </a:pathLst>
                </a:custGeom>
                <a:solidFill>
                  <a:sysClr val="window" lastClr="FFFFFF">
                    <a:lumMod val="95000"/>
                  </a:sysClr>
                </a:solidFill>
                <a:ln w="9525" cap="flat" cmpd="sng" algn="ctr">
                  <a:noFill/>
                  <a:prstDash val="solid"/>
                </a:ln>
                <a:effectLst>
                  <a:outerShdw blurRad="40000" dist="20000" dir="5400000" rotWithShape="0">
                    <a:srgbClr val="000000">
                      <a:alpha val="38000"/>
                    </a:srgbClr>
                  </a:outerShdw>
                </a:effectLst>
              </p:spPr>
              <p:txBody>
                <a:bodyPr spcFirstLastPara="0" vert="horz" wrap="square" lIns="20162" tIns="20162" rIns="20162" bIns="20162" numCol="1" spcCol="1270" anchor="ctr" anchorCtr="0">
                  <a:noAutofit/>
                </a:bodyPr>
                <a:lstStyle/>
                <a:p>
                  <a:pPr marL="0" marR="0" lvl="0" indent="0" algn="ctr" defTabSz="711200" eaLnBrk="1" fontAlgn="auto" latinLnBrk="0" hangingPunct="1">
                    <a:lnSpc>
                      <a:spcPct val="90000"/>
                    </a:lnSpc>
                    <a:spcBef>
                      <a:spcPct val="0"/>
                    </a:spcBef>
                    <a:spcAft>
                      <a:spcPct val="35000"/>
                    </a:spcAft>
                    <a:buClrTx/>
                    <a:buSzTx/>
                    <a:buFontTx/>
                    <a:buNone/>
                    <a:tabLst/>
                    <a:defRPr/>
                  </a:pPr>
                  <a:r>
                    <a:rPr kumimoji="0" lang="en-US" sz="1400" b="1" i="0" u="none" strike="noStrike" kern="1200" cap="none" spc="0" normalizeH="0" baseline="0" noProof="0" dirty="0" smtClean="0">
                      <a:ln>
                        <a:noFill/>
                      </a:ln>
                      <a:solidFill>
                        <a:sysClr val="window" lastClr="FFFFFF">
                          <a:lumMod val="65000"/>
                        </a:sysClr>
                      </a:solidFill>
                      <a:effectLst/>
                      <a:uLnTx/>
                      <a:uFillTx/>
                      <a:latin typeface="Calibri"/>
                      <a:ea typeface="+mn-ea"/>
                      <a:cs typeface="+mn-cs"/>
                    </a:rPr>
                    <a:t>Nitrogen</a:t>
                  </a:r>
                  <a:endParaRPr kumimoji="0" lang="en-US" sz="1400" b="1" i="0" u="none" strike="noStrike" kern="1200" cap="none" spc="0" normalizeH="0" baseline="0" noProof="0" dirty="0">
                    <a:ln>
                      <a:noFill/>
                    </a:ln>
                    <a:solidFill>
                      <a:sysClr val="window" lastClr="FFFFFF">
                        <a:lumMod val="65000"/>
                      </a:sysClr>
                    </a:solidFill>
                    <a:effectLst/>
                    <a:uLnTx/>
                    <a:uFillTx/>
                    <a:latin typeface="Calibri"/>
                    <a:ea typeface="+mn-ea"/>
                    <a:cs typeface="+mn-cs"/>
                  </a:endParaRPr>
                </a:p>
              </p:txBody>
            </p:sp>
            <p:cxnSp>
              <p:nvCxnSpPr>
                <p:cNvPr id="51" name="Straight Arrow Connector 50"/>
                <p:cNvCxnSpPr>
                  <a:stCxn id="49" idx="6"/>
                  <a:endCxn id="46" idx="13"/>
                </p:cNvCxnSpPr>
                <p:nvPr/>
              </p:nvCxnSpPr>
              <p:spPr>
                <a:xfrm>
                  <a:off x="9045290" y="7934720"/>
                  <a:ext cx="350187" cy="21977"/>
                </a:xfrm>
                <a:prstGeom prst="straightConnector1">
                  <a:avLst/>
                </a:prstGeom>
                <a:noFill/>
                <a:ln w="28575" cap="flat" cmpd="sng" algn="ctr">
                  <a:solidFill>
                    <a:sysClr val="window" lastClr="FFFFFF">
                      <a:lumMod val="75000"/>
                    </a:sysClr>
                  </a:solidFill>
                  <a:prstDash val="solid"/>
                  <a:tailEnd type="arrow" w="med" len="med"/>
                </a:ln>
                <a:effectLst/>
              </p:spPr>
            </p:cxnSp>
            <p:cxnSp>
              <p:nvCxnSpPr>
                <p:cNvPr id="52" name="Straight Arrow Connector 51"/>
                <p:cNvCxnSpPr>
                  <a:stCxn id="50" idx="6"/>
                  <a:endCxn id="46" idx="12"/>
                </p:cNvCxnSpPr>
                <p:nvPr/>
              </p:nvCxnSpPr>
              <p:spPr>
                <a:xfrm flipV="1">
                  <a:off x="8549565" y="8165216"/>
                  <a:ext cx="842956" cy="202250"/>
                </a:xfrm>
                <a:prstGeom prst="straightConnector1">
                  <a:avLst/>
                </a:prstGeom>
                <a:noFill/>
                <a:ln w="28575" cap="flat" cmpd="sng" algn="ctr">
                  <a:solidFill>
                    <a:sysClr val="window" lastClr="FFFFFF">
                      <a:lumMod val="75000"/>
                    </a:sysClr>
                  </a:solidFill>
                  <a:prstDash val="solid"/>
                  <a:tailEnd type="arrow" w="med" len="med"/>
                </a:ln>
                <a:effectLst/>
              </p:spPr>
            </p:cxnSp>
            <p:cxnSp>
              <p:nvCxnSpPr>
                <p:cNvPr id="53" name="Straight Arrow Connector 52"/>
                <p:cNvCxnSpPr>
                  <a:stCxn id="55" idx="7"/>
                  <a:endCxn id="50" idx="2"/>
                </p:cNvCxnSpPr>
                <p:nvPr/>
              </p:nvCxnSpPr>
              <p:spPr>
                <a:xfrm>
                  <a:off x="7096424" y="7932920"/>
                  <a:ext cx="168443" cy="401865"/>
                </a:xfrm>
                <a:prstGeom prst="straightConnector1">
                  <a:avLst/>
                </a:prstGeom>
                <a:noFill/>
                <a:ln w="28575" cap="flat" cmpd="sng" algn="ctr">
                  <a:solidFill>
                    <a:sysClr val="window" lastClr="FFFFFF">
                      <a:lumMod val="75000"/>
                    </a:sysClr>
                  </a:solidFill>
                  <a:prstDash val="solid"/>
                  <a:tailEnd type="arrow" w="med" len="med"/>
                </a:ln>
                <a:effectLst/>
              </p:spPr>
            </p:cxnSp>
            <p:cxnSp>
              <p:nvCxnSpPr>
                <p:cNvPr id="54" name="Straight Arrow Connector 53"/>
                <p:cNvCxnSpPr>
                  <a:stCxn id="43" idx="10"/>
                  <a:endCxn id="55" idx="3"/>
                </p:cNvCxnSpPr>
                <p:nvPr/>
              </p:nvCxnSpPr>
              <p:spPr>
                <a:xfrm>
                  <a:off x="6507775" y="7327776"/>
                  <a:ext cx="22071" cy="414963"/>
                </a:xfrm>
                <a:prstGeom prst="straightConnector1">
                  <a:avLst/>
                </a:prstGeom>
                <a:noFill/>
                <a:ln w="28575" cap="flat" cmpd="sng" algn="ctr">
                  <a:solidFill>
                    <a:sysClr val="windowText" lastClr="000000"/>
                  </a:solidFill>
                  <a:prstDash val="solid"/>
                  <a:tailEnd type="arrow" w="med" len="med"/>
                </a:ln>
                <a:effectLst/>
              </p:spPr>
            </p:cxnSp>
            <p:sp>
              <p:nvSpPr>
                <p:cNvPr id="55" name="Freeform 54"/>
                <p:cNvSpPr/>
                <p:nvPr/>
              </p:nvSpPr>
              <p:spPr>
                <a:xfrm>
                  <a:off x="5889833" y="7740912"/>
                  <a:ext cx="1206591" cy="401013"/>
                </a:xfrm>
                <a:custGeom>
                  <a:avLst/>
                  <a:gdLst>
                    <a:gd name="connsiteX0" fmla="*/ 0 w 2185418"/>
                    <a:gd name="connsiteY0" fmla="*/ 31107 h 311071"/>
                    <a:gd name="connsiteX1" fmla="*/ 9111 w 2185418"/>
                    <a:gd name="connsiteY1" fmla="*/ 9111 h 311071"/>
                    <a:gd name="connsiteX2" fmla="*/ 31107 w 2185418"/>
                    <a:gd name="connsiteY2" fmla="*/ 0 h 311071"/>
                    <a:gd name="connsiteX3" fmla="*/ 2154311 w 2185418"/>
                    <a:gd name="connsiteY3" fmla="*/ 0 h 311071"/>
                    <a:gd name="connsiteX4" fmla="*/ 2176307 w 2185418"/>
                    <a:gd name="connsiteY4" fmla="*/ 9111 h 311071"/>
                    <a:gd name="connsiteX5" fmla="*/ 2185418 w 2185418"/>
                    <a:gd name="connsiteY5" fmla="*/ 31107 h 311071"/>
                    <a:gd name="connsiteX6" fmla="*/ 2185418 w 2185418"/>
                    <a:gd name="connsiteY6" fmla="*/ 279964 h 311071"/>
                    <a:gd name="connsiteX7" fmla="*/ 2176307 w 2185418"/>
                    <a:gd name="connsiteY7" fmla="*/ 301960 h 311071"/>
                    <a:gd name="connsiteX8" fmla="*/ 2154311 w 2185418"/>
                    <a:gd name="connsiteY8" fmla="*/ 311071 h 311071"/>
                    <a:gd name="connsiteX9" fmla="*/ 31107 w 2185418"/>
                    <a:gd name="connsiteY9" fmla="*/ 311071 h 311071"/>
                    <a:gd name="connsiteX10" fmla="*/ 9111 w 2185418"/>
                    <a:gd name="connsiteY10" fmla="*/ 301960 h 311071"/>
                    <a:gd name="connsiteX11" fmla="*/ 0 w 2185418"/>
                    <a:gd name="connsiteY11" fmla="*/ 279964 h 311071"/>
                    <a:gd name="connsiteX12" fmla="*/ 0 w 2185418"/>
                    <a:gd name="connsiteY12" fmla="*/ 31107 h 311071"/>
                    <a:gd name="connsiteX0" fmla="*/ 45773 w 2231191"/>
                    <a:gd name="connsiteY0" fmla="*/ 31107 h 311071"/>
                    <a:gd name="connsiteX1" fmla="*/ 54884 w 2231191"/>
                    <a:gd name="connsiteY1" fmla="*/ 9111 h 311071"/>
                    <a:gd name="connsiteX2" fmla="*/ 76880 w 2231191"/>
                    <a:gd name="connsiteY2" fmla="*/ 0 h 311071"/>
                    <a:gd name="connsiteX3" fmla="*/ 1029163 w 2231191"/>
                    <a:gd name="connsiteY3" fmla="*/ 1417 h 311071"/>
                    <a:gd name="connsiteX4" fmla="*/ 2200084 w 2231191"/>
                    <a:gd name="connsiteY4" fmla="*/ 0 h 311071"/>
                    <a:gd name="connsiteX5" fmla="*/ 2222080 w 2231191"/>
                    <a:gd name="connsiteY5" fmla="*/ 9111 h 311071"/>
                    <a:gd name="connsiteX6" fmla="*/ 2231191 w 2231191"/>
                    <a:gd name="connsiteY6" fmla="*/ 31107 h 311071"/>
                    <a:gd name="connsiteX7" fmla="*/ 2231191 w 2231191"/>
                    <a:gd name="connsiteY7" fmla="*/ 279964 h 311071"/>
                    <a:gd name="connsiteX8" fmla="*/ 2222080 w 2231191"/>
                    <a:gd name="connsiteY8" fmla="*/ 301960 h 311071"/>
                    <a:gd name="connsiteX9" fmla="*/ 2200084 w 2231191"/>
                    <a:gd name="connsiteY9" fmla="*/ 311071 h 311071"/>
                    <a:gd name="connsiteX10" fmla="*/ 76880 w 2231191"/>
                    <a:gd name="connsiteY10" fmla="*/ 311071 h 311071"/>
                    <a:gd name="connsiteX11" fmla="*/ 54884 w 2231191"/>
                    <a:gd name="connsiteY11" fmla="*/ 301960 h 311071"/>
                    <a:gd name="connsiteX12" fmla="*/ 45773 w 2231191"/>
                    <a:gd name="connsiteY12" fmla="*/ 279964 h 311071"/>
                    <a:gd name="connsiteX13" fmla="*/ 45773 w 2231191"/>
                    <a:gd name="connsiteY13" fmla="*/ 31107 h 311071"/>
                    <a:gd name="connsiteX0" fmla="*/ 45773 w 2232636"/>
                    <a:gd name="connsiteY0" fmla="*/ 31107 h 311071"/>
                    <a:gd name="connsiteX1" fmla="*/ 54884 w 2232636"/>
                    <a:gd name="connsiteY1" fmla="*/ 9111 h 311071"/>
                    <a:gd name="connsiteX2" fmla="*/ 76880 w 2232636"/>
                    <a:gd name="connsiteY2" fmla="*/ 0 h 311071"/>
                    <a:gd name="connsiteX3" fmla="*/ 1029163 w 2232636"/>
                    <a:gd name="connsiteY3" fmla="*/ 1417 h 311071"/>
                    <a:gd name="connsiteX4" fmla="*/ 2200084 w 2232636"/>
                    <a:gd name="connsiteY4" fmla="*/ 0 h 311071"/>
                    <a:gd name="connsiteX5" fmla="*/ 2222080 w 2232636"/>
                    <a:gd name="connsiteY5" fmla="*/ 9111 h 311071"/>
                    <a:gd name="connsiteX6" fmla="*/ 2231191 w 2232636"/>
                    <a:gd name="connsiteY6" fmla="*/ 31107 h 311071"/>
                    <a:gd name="connsiteX7" fmla="*/ 2232636 w 2232636"/>
                    <a:gd name="connsiteY7" fmla="*/ 148943 h 311071"/>
                    <a:gd name="connsiteX8" fmla="*/ 2231191 w 2232636"/>
                    <a:gd name="connsiteY8" fmla="*/ 279964 h 311071"/>
                    <a:gd name="connsiteX9" fmla="*/ 2222080 w 2232636"/>
                    <a:gd name="connsiteY9" fmla="*/ 301960 h 311071"/>
                    <a:gd name="connsiteX10" fmla="*/ 2200084 w 2232636"/>
                    <a:gd name="connsiteY10" fmla="*/ 311071 h 311071"/>
                    <a:gd name="connsiteX11" fmla="*/ 76880 w 2232636"/>
                    <a:gd name="connsiteY11" fmla="*/ 311071 h 311071"/>
                    <a:gd name="connsiteX12" fmla="*/ 54884 w 2232636"/>
                    <a:gd name="connsiteY12" fmla="*/ 301960 h 311071"/>
                    <a:gd name="connsiteX13" fmla="*/ 45773 w 2232636"/>
                    <a:gd name="connsiteY13" fmla="*/ 279964 h 311071"/>
                    <a:gd name="connsiteX14" fmla="*/ 45773 w 2232636"/>
                    <a:gd name="connsiteY14" fmla="*/ 31107 h 311071"/>
                    <a:gd name="connsiteX0" fmla="*/ 45773 w 2232636"/>
                    <a:gd name="connsiteY0" fmla="*/ 31107 h 311071"/>
                    <a:gd name="connsiteX1" fmla="*/ 54884 w 2232636"/>
                    <a:gd name="connsiteY1" fmla="*/ 9111 h 311071"/>
                    <a:gd name="connsiteX2" fmla="*/ 76880 w 2232636"/>
                    <a:gd name="connsiteY2" fmla="*/ 0 h 311071"/>
                    <a:gd name="connsiteX3" fmla="*/ 1184261 w 2232636"/>
                    <a:gd name="connsiteY3" fmla="*/ 1417 h 311071"/>
                    <a:gd name="connsiteX4" fmla="*/ 2200084 w 2232636"/>
                    <a:gd name="connsiteY4" fmla="*/ 0 h 311071"/>
                    <a:gd name="connsiteX5" fmla="*/ 2222080 w 2232636"/>
                    <a:gd name="connsiteY5" fmla="*/ 9111 h 311071"/>
                    <a:gd name="connsiteX6" fmla="*/ 2231191 w 2232636"/>
                    <a:gd name="connsiteY6" fmla="*/ 31107 h 311071"/>
                    <a:gd name="connsiteX7" fmla="*/ 2232636 w 2232636"/>
                    <a:gd name="connsiteY7" fmla="*/ 148943 h 311071"/>
                    <a:gd name="connsiteX8" fmla="*/ 2231191 w 2232636"/>
                    <a:gd name="connsiteY8" fmla="*/ 279964 h 311071"/>
                    <a:gd name="connsiteX9" fmla="*/ 2222080 w 2232636"/>
                    <a:gd name="connsiteY9" fmla="*/ 301960 h 311071"/>
                    <a:gd name="connsiteX10" fmla="*/ 2200084 w 2232636"/>
                    <a:gd name="connsiteY10" fmla="*/ 311071 h 311071"/>
                    <a:gd name="connsiteX11" fmla="*/ 76880 w 2232636"/>
                    <a:gd name="connsiteY11" fmla="*/ 311071 h 311071"/>
                    <a:gd name="connsiteX12" fmla="*/ 54884 w 2232636"/>
                    <a:gd name="connsiteY12" fmla="*/ 301960 h 311071"/>
                    <a:gd name="connsiteX13" fmla="*/ 45773 w 2232636"/>
                    <a:gd name="connsiteY13" fmla="*/ 279964 h 311071"/>
                    <a:gd name="connsiteX14" fmla="*/ 45773 w 2232636"/>
                    <a:gd name="connsiteY14" fmla="*/ 31107 h 311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32636" h="311071">
                      <a:moveTo>
                        <a:pt x="45773" y="31107"/>
                      </a:moveTo>
                      <a:cubicBezTo>
                        <a:pt x="45773" y="22857"/>
                        <a:pt x="49050" y="14945"/>
                        <a:pt x="54884" y="9111"/>
                      </a:cubicBezTo>
                      <a:cubicBezTo>
                        <a:pt x="60718" y="3277"/>
                        <a:pt x="-85500" y="1282"/>
                        <a:pt x="76880" y="0"/>
                      </a:cubicBezTo>
                      <a:lnTo>
                        <a:pt x="1184261" y="1417"/>
                      </a:lnTo>
                      <a:lnTo>
                        <a:pt x="2200084" y="0"/>
                      </a:lnTo>
                      <a:cubicBezTo>
                        <a:pt x="2208334" y="0"/>
                        <a:pt x="2216246" y="3277"/>
                        <a:pt x="2222080" y="9111"/>
                      </a:cubicBezTo>
                      <a:cubicBezTo>
                        <a:pt x="2227914" y="14945"/>
                        <a:pt x="2229432" y="7802"/>
                        <a:pt x="2231191" y="31107"/>
                      </a:cubicBezTo>
                      <a:cubicBezTo>
                        <a:pt x="2231673" y="70386"/>
                        <a:pt x="2232154" y="109664"/>
                        <a:pt x="2232636" y="148943"/>
                      </a:cubicBezTo>
                      <a:cubicBezTo>
                        <a:pt x="2232154" y="192617"/>
                        <a:pt x="2231673" y="236290"/>
                        <a:pt x="2231191" y="279964"/>
                      </a:cubicBezTo>
                      <a:cubicBezTo>
                        <a:pt x="2231191" y="288214"/>
                        <a:pt x="2227914" y="296126"/>
                        <a:pt x="2222080" y="301960"/>
                      </a:cubicBezTo>
                      <a:cubicBezTo>
                        <a:pt x="2216246" y="307794"/>
                        <a:pt x="2208334" y="311071"/>
                        <a:pt x="2200084" y="311071"/>
                      </a:cubicBezTo>
                      <a:lnTo>
                        <a:pt x="76880" y="311071"/>
                      </a:lnTo>
                      <a:cubicBezTo>
                        <a:pt x="68630" y="311071"/>
                        <a:pt x="60718" y="307794"/>
                        <a:pt x="54884" y="301960"/>
                      </a:cubicBezTo>
                      <a:cubicBezTo>
                        <a:pt x="49050" y="296126"/>
                        <a:pt x="45773" y="288214"/>
                        <a:pt x="45773" y="279964"/>
                      </a:cubicBezTo>
                      <a:lnTo>
                        <a:pt x="45773" y="31107"/>
                      </a:lnTo>
                      <a:close/>
                    </a:path>
                  </a:pathLst>
                </a:cu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spcFirstLastPara="0" vert="horz" wrap="square" lIns="19271" tIns="19271" rIns="19271" bIns="19271" numCol="1" spcCol="1270" anchor="ctr" anchorCtr="0">
                  <a:noAutofit/>
                </a:bodyPr>
                <a:lstStyle/>
                <a:p>
                  <a:pPr marL="0" marR="0" lvl="0" indent="0" algn="ctr" defTabSz="711200" eaLnBrk="1" fontAlgn="auto" latinLnBrk="0" hangingPunct="1">
                    <a:lnSpc>
                      <a:spcPct val="90000"/>
                    </a:lnSpc>
                    <a:spcBef>
                      <a:spcPct val="0"/>
                    </a:spcBef>
                    <a:spcAft>
                      <a:spcPct val="35000"/>
                    </a:spcAft>
                    <a:buClrTx/>
                    <a:buSzTx/>
                    <a:buFontTx/>
                    <a:buNone/>
                    <a:tabLst/>
                    <a:defRPr/>
                  </a:pPr>
                  <a:r>
                    <a:rPr kumimoji="0" lang="en-US" sz="1400" b="1" i="0" u="none" strike="noStrike" kern="1200" cap="none" spc="0" normalizeH="0" baseline="0" noProof="0" dirty="0" smtClean="0">
                      <a:ln>
                        <a:noFill/>
                      </a:ln>
                      <a:solidFill>
                        <a:sysClr val="windowText" lastClr="000000"/>
                      </a:solidFill>
                      <a:effectLst/>
                      <a:uLnTx/>
                      <a:uFillTx/>
                      <a:latin typeface="Calibri"/>
                      <a:ea typeface="+mn-ea"/>
                      <a:cs typeface="+mn-cs"/>
                      <a:sym typeface="Symbol"/>
                    </a:rPr>
                    <a:t>Physiology</a:t>
                  </a:r>
                  <a:endParaRPr kumimoji="0" lang="en-US" sz="1400" b="1" i="0" u="none" strike="noStrike" kern="1200" cap="none" spc="0" normalizeH="0" baseline="0" noProof="0" dirty="0">
                    <a:ln>
                      <a:noFill/>
                    </a:ln>
                    <a:solidFill>
                      <a:sysClr val="windowText" lastClr="000000"/>
                    </a:solidFill>
                    <a:effectLst/>
                    <a:uLnTx/>
                    <a:uFillTx/>
                    <a:latin typeface="Calibri"/>
                    <a:ea typeface="+mn-ea"/>
                    <a:cs typeface="+mn-cs"/>
                  </a:endParaRPr>
                </a:p>
              </p:txBody>
            </p:sp>
            <p:cxnSp>
              <p:nvCxnSpPr>
                <p:cNvPr id="56" name="Straight Arrow Connector 55"/>
                <p:cNvCxnSpPr>
                  <a:stCxn id="55" idx="7"/>
                  <a:endCxn id="45" idx="13"/>
                </p:cNvCxnSpPr>
                <p:nvPr/>
              </p:nvCxnSpPr>
              <p:spPr>
                <a:xfrm flipV="1">
                  <a:off x="7096424" y="7479603"/>
                  <a:ext cx="211873" cy="453317"/>
                </a:xfrm>
                <a:prstGeom prst="straightConnector1">
                  <a:avLst/>
                </a:prstGeom>
                <a:noFill/>
                <a:ln w="28575" cap="flat" cmpd="sng" algn="ctr">
                  <a:solidFill>
                    <a:sysClr val="window" lastClr="FFFFFF">
                      <a:lumMod val="75000"/>
                    </a:sysClr>
                  </a:solidFill>
                  <a:prstDash val="solid"/>
                  <a:tailEnd type="arrow" w="med" len="med"/>
                </a:ln>
                <a:effectLst/>
              </p:spPr>
            </p:cxnSp>
            <p:cxnSp>
              <p:nvCxnSpPr>
                <p:cNvPr id="57" name="Straight Arrow Connector 56"/>
                <p:cNvCxnSpPr>
                  <a:stCxn id="55" idx="7"/>
                  <a:endCxn id="49" idx="13"/>
                </p:cNvCxnSpPr>
                <p:nvPr/>
              </p:nvCxnSpPr>
              <p:spPr>
                <a:xfrm>
                  <a:off x="7096424" y="7932920"/>
                  <a:ext cx="836345" cy="9420"/>
                </a:xfrm>
                <a:prstGeom prst="straightConnector1">
                  <a:avLst/>
                </a:prstGeom>
                <a:noFill/>
                <a:ln w="28575" cap="flat" cmpd="sng" algn="ctr">
                  <a:solidFill>
                    <a:sysClr val="window" lastClr="FFFFFF">
                      <a:lumMod val="75000"/>
                    </a:sysClr>
                  </a:solidFill>
                  <a:prstDash val="solid"/>
                  <a:tailEnd type="arrow" w="med" len="med"/>
                </a:ln>
                <a:effectLst/>
              </p:spPr>
            </p:cxnSp>
            <p:cxnSp>
              <p:nvCxnSpPr>
                <p:cNvPr id="58" name="Straight Arrow Connector 57"/>
                <p:cNvCxnSpPr>
                  <a:stCxn id="45" idx="6"/>
                  <a:endCxn id="46" idx="0"/>
                </p:cNvCxnSpPr>
                <p:nvPr/>
              </p:nvCxnSpPr>
              <p:spPr>
                <a:xfrm>
                  <a:off x="8485942" y="7302987"/>
                  <a:ext cx="906579" cy="414630"/>
                </a:xfrm>
                <a:prstGeom prst="straightConnector1">
                  <a:avLst/>
                </a:prstGeom>
                <a:noFill/>
                <a:ln w="28575" cap="flat" cmpd="sng" algn="ctr">
                  <a:solidFill>
                    <a:sysClr val="window" lastClr="FFFFFF">
                      <a:lumMod val="75000"/>
                    </a:sysClr>
                  </a:solidFill>
                  <a:prstDash val="solid"/>
                  <a:tailEnd type="arrow" w="med" len="med"/>
                </a:ln>
                <a:effectLst/>
              </p:spPr>
            </p:cxnSp>
          </p:grpSp>
          <p:cxnSp>
            <p:nvCxnSpPr>
              <p:cNvPr id="42" name="Elbow Connector 41"/>
              <p:cNvCxnSpPr>
                <a:endCxn id="46" idx="9"/>
              </p:cNvCxnSpPr>
              <p:nvPr/>
            </p:nvCxnSpPr>
            <p:spPr>
              <a:xfrm>
                <a:off x="5307599" y="5603508"/>
                <a:ext cx="3049001" cy="22591"/>
              </a:xfrm>
              <a:prstGeom prst="bentConnector5">
                <a:avLst>
                  <a:gd name="adj1" fmla="val 5"/>
                  <a:gd name="adj2" fmla="val 2690058"/>
                  <a:gd name="adj3" fmla="val 100000"/>
                </a:avLst>
              </a:prstGeom>
              <a:noFill/>
              <a:ln w="28575" cap="flat" cmpd="sng" algn="ctr">
                <a:solidFill>
                  <a:sysClr val="window" lastClr="FFFFFF">
                    <a:lumMod val="75000"/>
                  </a:sysClr>
                </a:solidFill>
                <a:prstDash val="solid"/>
                <a:tailEnd type="arrow" w="med" len="med"/>
              </a:ln>
              <a:effectLst/>
            </p:spPr>
          </p:cxnSp>
        </p:grpSp>
        <p:cxnSp>
          <p:nvCxnSpPr>
            <p:cNvPr id="59" name="Straight Arrow Connector 58"/>
            <p:cNvCxnSpPr/>
            <p:nvPr/>
          </p:nvCxnSpPr>
          <p:spPr>
            <a:xfrm>
              <a:off x="5895975" y="4219575"/>
              <a:ext cx="222736" cy="506833"/>
            </a:xfrm>
            <a:prstGeom prst="straightConnector1">
              <a:avLst/>
            </a:prstGeom>
            <a:noFill/>
            <a:ln w="28575" cap="flat" cmpd="sng" algn="ctr">
              <a:solidFill>
                <a:sysClr val="window" lastClr="FFFFFF">
                  <a:lumMod val="75000"/>
                </a:sysClr>
              </a:solidFill>
              <a:prstDash val="solid"/>
              <a:tailEnd type="arrow" w="med" len="med"/>
            </a:ln>
            <a:effectLst/>
          </p:spPr>
        </p:cxnSp>
        <p:cxnSp>
          <p:nvCxnSpPr>
            <p:cNvPr id="60" name="Straight Arrow Connector 59"/>
            <p:cNvCxnSpPr/>
            <p:nvPr/>
          </p:nvCxnSpPr>
          <p:spPr>
            <a:xfrm flipV="1">
              <a:off x="5924551" y="4726408"/>
              <a:ext cx="194160" cy="455192"/>
            </a:xfrm>
            <a:prstGeom prst="straightConnector1">
              <a:avLst/>
            </a:prstGeom>
            <a:noFill/>
            <a:ln w="28575" cap="flat" cmpd="sng" algn="ctr">
              <a:solidFill>
                <a:sysClr val="window" lastClr="FFFFFF">
                  <a:lumMod val="75000"/>
                </a:sysClr>
              </a:solidFill>
              <a:prstDash val="solid"/>
              <a:tailEnd type="arrow" w="med" len="med"/>
            </a:ln>
            <a:effectLst/>
          </p:spPr>
        </p:cxnSp>
      </p:grpSp>
    </p:spTree>
    <p:extLst>
      <p:ext uri="{BB962C8B-B14F-4D97-AF65-F5344CB8AC3E}">
        <p14:creationId xmlns:p14="http://schemas.microsoft.com/office/powerpoint/2010/main" val="28671839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Summary</a:t>
            </a:r>
            <a:endParaRPr lang="en-US" dirty="0"/>
          </a:p>
        </p:txBody>
      </p:sp>
      <p:cxnSp>
        <p:nvCxnSpPr>
          <p:cNvPr id="52" name="Straight Arrow Connector 51"/>
          <p:cNvCxnSpPr/>
          <p:nvPr/>
        </p:nvCxnSpPr>
        <p:spPr>
          <a:xfrm>
            <a:off x="1738074" y="4038600"/>
            <a:ext cx="5857863"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3" name="Freeform 52"/>
          <p:cNvSpPr/>
          <p:nvPr/>
        </p:nvSpPr>
        <p:spPr>
          <a:xfrm>
            <a:off x="584283" y="3893553"/>
            <a:ext cx="1144254" cy="288217"/>
          </a:xfrm>
          <a:custGeom>
            <a:avLst/>
            <a:gdLst>
              <a:gd name="connsiteX0" fmla="*/ 0 w 2185418"/>
              <a:gd name="connsiteY0" fmla="*/ 31107 h 311071"/>
              <a:gd name="connsiteX1" fmla="*/ 9111 w 2185418"/>
              <a:gd name="connsiteY1" fmla="*/ 9111 h 311071"/>
              <a:gd name="connsiteX2" fmla="*/ 31107 w 2185418"/>
              <a:gd name="connsiteY2" fmla="*/ 0 h 311071"/>
              <a:gd name="connsiteX3" fmla="*/ 2154311 w 2185418"/>
              <a:gd name="connsiteY3" fmla="*/ 0 h 311071"/>
              <a:gd name="connsiteX4" fmla="*/ 2176307 w 2185418"/>
              <a:gd name="connsiteY4" fmla="*/ 9111 h 311071"/>
              <a:gd name="connsiteX5" fmla="*/ 2185418 w 2185418"/>
              <a:gd name="connsiteY5" fmla="*/ 31107 h 311071"/>
              <a:gd name="connsiteX6" fmla="*/ 2185418 w 2185418"/>
              <a:gd name="connsiteY6" fmla="*/ 279964 h 311071"/>
              <a:gd name="connsiteX7" fmla="*/ 2176307 w 2185418"/>
              <a:gd name="connsiteY7" fmla="*/ 301960 h 311071"/>
              <a:gd name="connsiteX8" fmla="*/ 2154311 w 2185418"/>
              <a:gd name="connsiteY8" fmla="*/ 311071 h 311071"/>
              <a:gd name="connsiteX9" fmla="*/ 31107 w 2185418"/>
              <a:gd name="connsiteY9" fmla="*/ 311071 h 311071"/>
              <a:gd name="connsiteX10" fmla="*/ 9111 w 2185418"/>
              <a:gd name="connsiteY10" fmla="*/ 301960 h 311071"/>
              <a:gd name="connsiteX11" fmla="*/ 0 w 2185418"/>
              <a:gd name="connsiteY11" fmla="*/ 279964 h 311071"/>
              <a:gd name="connsiteX12" fmla="*/ 0 w 2185418"/>
              <a:gd name="connsiteY12" fmla="*/ 31107 h 311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85418" h="311071">
                <a:moveTo>
                  <a:pt x="0" y="31107"/>
                </a:moveTo>
                <a:cubicBezTo>
                  <a:pt x="0" y="22857"/>
                  <a:pt x="3277" y="14945"/>
                  <a:pt x="9111" y="9111"/>
                </a:cubicBezTo>
                <a:cubicBezTo>
                  <a:pt x="14945" y="3277"/>
                  <a:pt x="22857" y="0"/>
                  <a:pt x="31107" y="0"/>
                </a:cubicBezTo>
                <a:lnTo>
                  <a:pt x="2154311" y="0"/>
                </a:lnTo>
                <a:cubicBezTo>
                  <a:pt x="2162561" y="0"/>
                  <a:pt x="2170473" y="3277"/>
                  <a:pt x="2176307" y="9111"/>
                </a:cubicBezTo>
                <a:cubicBezTo>
                  <a:pt x="2182141" y="14945"/>
                  <a:pt x="2185418" y="22857"/>
                  <a:pt x="2185418" y="31107"/>
                </a:cubicBezTo>
                <a:lnTo>
                  <a:pt x="2185418" y="279964"/>
                </a:lnTo>
                <a:cubicBezTo>
                  <a:pt x="2185418" y="288214"/>
                  <a:pt x="2182141" y="296126"/>
                  <a:pt x="2176307" y="301960"/>
                </a:cubicBezTo>
                <a:cubicBezTo>
                  <a:pt x="2170473" y="307794"/>
                  <a:pt x="2162561" y="311071"/>
                  <a:pt x="2154311" y="311071"/>
                </a:cubicBezTo>
                <a:lnTo>
                  <a:pt x="31107" y="311071"/>
                </a:lnTo>
                <a:cubicBezTo>
                  <a:pt x="22857" y="311071"/>
                  <a:pt x="14945" y="307794"/>
                  <a:pt x="9111" y="301960"/>
                </a:cubicBezTo>
                <a:cubicBezTo>
                  <a:pt x="3277" y="296126"/>
                  <a:pt x="0" y="288214"/>
                  <a:pt x="0" y="279964"/>
                </a:cubicBezTo>
                <a:lnTo>
                  <a:pt x="0" y="31107"/>
                </a:lnTo>
                <a:close/>
              </a:path>
            </a:pathLst>
          </a:custGeom>
          <a:noFill/>
          <a:ln w="25400" cap="flat" cmpd="sng" algn="ctr">
            <a:noFill/>
            <a:prstDash val="solid"/>
          </a:ln>
          <a:effectLst/>
        </p:spPr>
        <p:txBody>
          <a:bodyPr spcFirstLastPara="0" vert="horz" wrap="square" lIns="19271" tIns="19271" rIns="19271" bIns="19271" numCol="1" spcCol="1270" anchor="ctr" anchorCtr="0">
            <a:spAutoFit/>
          </a:bodyPr>
          <a:lstStyle/>
          <a:p>
            <a:pPr algn="ctr" defTabSz="711200">
              <a:lnSpc>
                <a:spcPct val="90000"/>
              </a:lnSpc>
              <a:spcBef>
                <a:spcPct val="0"/>
              </a:spcBef>
              <a:spcAft>
                <a:spcPct val="35000"/>
              </a:spcAft>
            </a:pPr>
            <a:r>
              <a:rPr lang="en-US" b="1" dirty="0">
                <a:solidFill>
                  <a:sysClr val="windowText" lastClr="000000">
                    <a:hueOff val="0"/>
                    <a:satOff val="0"/>
                    <a:lumOff val="0"/>
                    <a:alphaOff val="0"/>
                  </a:sysClr>
                </a:solidFill>
                <a:latin typeface="Trebuchet MS" pitchFamily="34" charset="0"/>
                <a:sym typeface="Symbol"/>
              </a:rPr>
              <a:t>Mesic</a:t>
            </a:r>
            <a:endParaRPr lang="en-US" b="1" dirty="0">
              <a:solidFill>
                <a:sysClr val="windowText" lastClr="000000">
                  <a:hueOff val="0"/>
                  <a:satOff val="0"/>
                  <a:lumOff val="0"/>
                  <a:alphaOff val="0"/>
                </a:sysClr>
              </a:solidFill>
              <a:latin typeface="Trebuchet MS" pitchFamily="34" charset="0"/>
            </a:endParaRPr>
          </a:p>
        </p:txBody>
      </p:sp>
      <p:sp>
        <p:nvSpPr>
          <p:cNvPr id="54" name="Freeform 53"/>
          <p:cNvSpPr/>
          <p:nvPr/>
        </p:nvSpPr>
        <p:spPr>
          <a:xfrm>
            <a:off x="7594683" y="3926678"/>
            <a:ext cx="1144254" cy="188122"/>
          </a:xfrm>
          <a:custGeom>
            <a:avLst/>
            <a:gdLst>
              <a:gd name="connsiteX0" fmla="*/ 0 w 2185418"/>
              <a:gd name="connsiteY0" fmla="*/ 31107 h 311071"/>
              <a:gd name="connsiteX1" fmla="*/ 9111 w 2185418"/>
              <a:gd name="connsiteY1" fmla="*/ 9111 h 311071"/>
              <a:gd name="connsiteX2" fmla="*/ 31107 w 2185418"/>
              <a:gd name="connsiteY2" fmla="*/ 0 h 311071"/>
              <a:gd name="connsiteX3" fmla="*/ 2154311 w 2185418"/>
              <a:gd name="connsiteY3" fmla="*/ 0 h 311071"/>
              <a:gd name="connsiteX4" fmla="*/ 2176307 w 2185418"/>
              <a:gd name="connsiteY4" fmla="*/ 9111 h 311071"/>
              <a:gd name="connsiteX5" fmla="*/ 2185418 w 2185418"/>
              <a:gd name="connsiteY5" fmla="*/ 31107 h 311071"/>
              <a:gd name="connsiteX6" fmla="*/ 2185418 w 2185418"/>
              <a:gd name="connsiteY6" fmla="*/ 279964 h 311071"/>
              <a:gd name="connsiteX7" fmla="*/ 2176307 w 2185418"/>
              <a:gd name="connsiteY7" fmla="*/ 301960 h 311071"/>
              <a:gd name="connsiteX8" fmla="*/ 2154311 w 2185418"/>
              <a:gd name="connsiteY8" fmla="*/ 311071 h 311071"/>
              <a:gd name="connsiteX9" fmla="*/ 31107 w 2185418"/>
              <a:gd name="connsiteY9" fmla="*/ 311071 h 311071"/>
              <a:gd name="connsiteX10" fmla="*/ 9111 w 2185418"/>
              <a:gd name="connsiteY10" fmla="*/ 301960 h 311071"/>
              <a:gd name="connsiteX11" fmla="*/ 0 w 2185418"/>
              <a:gd name="connsiteY11" fmla="*/ 279964 h 311071"/>
              <a:gd name="connsiteX12" fmla="*/ 0 w 2185418"/>
              <a:gd name="connsiteY12" fmla="*/ 31107 h 311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85418" h="311071">
                <a:moveTo>
                  <a:pt x="0" y="31107"/>
                </a:moveTo>
                <a:cubicBezTo>
                  <a:pt x="0" y="22857"/>
                  <a:pt x="3277" y="14945"/>
                  <a:pt x="9111" y="9111"/>
                </a:cubicBezTo>
                <a:cubicBezTo>
                  <a:pt x="14945" y="3277"/>
                  <a:pt x="22857" y="0"/>
                  <a:pt x="31107" y="0"/>
                </a:cubicBezTo>
                <a:lnTo>
                  <a:pt x="2154311" y="0"/>
                </a:lnTo>
                <a:cubicBezTo>
                  <a:pt x="2162561" y="0"/>
                  <a:pt x="2170473" y="3277"/>
                  <a:pt x="2176307" y="9111"/>
                </a:cubicBezTo>
                <a:cubicBezTo>
                  <a:pt x="2182141" y="14945"/>
                  <a:pt x="2185418" y="22857"/>
                  <a:pt x="2185418" y="31107"/>
                </a:cubicBezTo>
                <a:lnTo>
                  <a:pt x="2185418" y="279964"/>
                </a:lnTo>
                <a:cubicBezTo>
                  <a:pt x="2185418" y="288214"/>
                  <a:pt x="2182141" y="296126"/>
                  <a:pt x="2176307" y="301960"/>
                </a:cubicBezTo>
                <a:cubicBezTo>
                  <a:pt x="2170473" y="307794"/>
                  <a:pt x="2162561" y="311071"/>
                  <a:pt x="2154311" y="311071"/>
                </a:cubicBezTo>
                <a:lnTo>
                  <a:pt x="31107" y="311071"/>
                </a:lnTo>
                <a:cubicBezTo>
                  <a:pt x="22857" y="311071"/>
                  <a:pt x="14945" y="307794"/>
                  <a:pt x="9111" y="301960"/>
                </a:cubicBezTo>
                <a:cubicBezTo>
                  <a:pt x="3277" y="296126"/>
                  <a:pt x="0" y="288214"/>
                  <a:pt x="0" y="279964"/>
                </a:cubicBezTo>
                <a:lnTo>
                  <a:pt x="0" y="31107"/>
                </a:lnTo>
                <a:close/>
              </a:path>
            </a:pathLst>
          </a:custGeom>
          <a:noFill/>
          <a:ln>
            <a:no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9271" tIns="19271" rIns="19271" bIns="19271" numCol="1" spcCol="1270" anchor="ctr" anchorCtr="0">
            <a:noAutofit/>
          </a:bodyPr>
          <a:lstStyle/>
          <a:p>
            <a:pPr lvl="0" algn="ctr" defTabSz="711200">
              <a:lnSpc>
                <a:spcPct val="90000"/>
              </a:lnSpc>
              <a:spcBef>
                <a:spcPct val="0"/>
              </a:spcBef>
              <a:spcAft>
                <a:spcPct val="35000"/>
              </a:spcAft>
            </a:pPr>
            <a:r>
              <a:rPr lang="en-US" b="1" dirty="0">
                <a:solidFill>
                  <a:sysClr val="windowText" lastClr="000000">
                    <a:hueOff val="0"/>
                    <a:satOff val="0"/>
                    <a:lumOff val="0"/>
                    <a:alphaOff val="0"/>
                  </a:sysClr>
                </a:solidFill>
                <a:latin typeface="Trebuchet MS" pitchFamily="34" charset="0"/>
                <a:sym typeface="Symbol"/>
              </a:rPr>
              <a:t>Xeric</a:t>
            </a:r>
            <a:endParaRPr lang="en-US" b="1" dirty="0">
              <a:solidFill>
                <a:sysClr val="windowText" lastClr="000000">
                  <a:hueOff val="0"/>
                  <a:satOff val="0"/>
                  <a:lumOff val="0"/>
                  <a:alphaOff val="0"/>
                </a:sysClr>
              </a:solidFill>
              <a:latin typeface="Trebuchet MS" pitchFamily="34" charset="0"/>
            </a:endParaRPr>
          </a:p>
        </p:txBody>
      </p:sp>
      <p:sp>
        <p:nvSpPr>
          <p:cNvPr id="190" name="Freeform 189"/>
          <p:cNvSpPr/>
          <p:nvPr/>
        </p:nvSpPr>
        <p:spPr>
          <a:xfrm>
            <a:off x="7076700" y="1295400"/>
            <a:ext cx="935675" cy="205118"/>
          </a:xfrm>
          <a:custGeom>
            <a:avLst/>
            <a:gdLst>
              <a:gd name="connsiteX0" fmla="*/ 0 w 2185418"/>
              <a:gd name="connsiteY0" fmla="*/ 31107 h 311071"/>
              <a:gd name="connsiteX1" fmla="*/ 9111 w 2185418"/>
              <a:gd name="connsiteY1" fmla="*/ 9111 h 311071"/>
              <a:gd name="connsiteX2" fmla="*/ 31107 w 2185418"/>
              <a:gd name="connsiteY2" fmla="*/ 0 h 311071"/>
              <a:gd name="connsiteX3" fmla="*/ 2154311 w 2185418"/>
              <a:gd name="connsiteY3" fmla="*/ 0 h 311071"/>
              <a:gd name="connsiteX4" fmla="*/ 2176307 w 2185418"/>
              <a:gd name="connsiteY4" fmla="*/ 9111 h 311071"/>
              <a:gd name="connsiteX5" fmla="*/ 2185418 w 2185418"/>
              <a:gd name="connsiteY5" fmla="*/ 31107 h 311071"/>
              <a:gd name="connsiteX6" fmla="*/ 2185418 w 2185418"/>
              <a:gd name="connsiteY6" fmla="*/ 279964 h 311071"/>
              <a:gd name="connsiteX7" fmla="*/ 2176307 w 2185418"/>
              <a:gd name="connsiteY7" fmla="*/ 301960 h 311071"/>
              <a:gd name="connsiteX8" fmla="*/ 2154311 w 2185418"/>
              <a:gd name="connsiteY8" fmla="*/ 311071 h 311071"/>
              <a:gd name="connsiteX9" fmla="*/ 31107 w 2185418"/>
              <a:gd name="connsiteY9" fmla="*/ 311071 h 311071"/>
              <a:gd name="connsiteX10" fmla="*/ 9111 w 2185418"/>
              <a:gd name="connsiteY10" fmla="*/ 301960 h 311071"/>
              <a:gd name="connsiteX11" fmla="*/ 0 w 2185418"/>
              <a:gd name="connsiteY11" fmla="*/ 279964 h 311071"/>
              <a:gd name="connsiteX12" fmla="*/ 0 w 2185418"/>
              <a:gd name="connsiteY12" fmla="*/ 31107 h 311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85418" h="311071">
                <a:moveTo>
                  <a:pt x="0" y="31107"/>
                </a:moveTo>
                <a:cubicBezTo>
                  <a:pt x="0" y="22857"/>
                  <a:pt x="3277" y="14945"/>
                  <a:pt x="9111" y="9111"/>
                </a:cubicBezTo>
                <a:cubicBezTo>
                  <a:pt x="14945" y="3277"/>
                  <a:pt x="22857" y="0"/>
                  <a:pt x="31107" y="0"/>
                </a:cubicBezTo>
                <a:lnTo>
                  <a:pt x="2154311" y="0"/>
                </a:lnTo>
                <a:cubicBezTo>
                  <a:pt x="2162561" y="0"/>
                  <a:pt x="2170473" y="3277"/>
                  <a:pt x="2176307" y="9111"/>
                </a:cubicBezTo>
                <a:cubicBezTo>
                  <a:pt x="2182141" y="14945"/>
                  <a:pt x="2185418" y="22857"/>
                  <a:pt x="2185418" y="31107"/>
                </a:cubicBezTo>
                <a:lnTo>
                  <a:pt x="2185418" y="279964"/>
                </a:lnTo>
                <a:cubicBezTo>
                  <a:pt x="2185418" y="288214"/>
                  <a:pt x="2182141" y="296126"/>
                  <a:pt x="2176307" y="301960"/>
                </a:cubicBezTo>
                <a:cubicBezTo>
                  <a:pt x="2170473" y="307794"/>
                  <a:pt x="2162561" y="311071"/>
                  <a:pt x="2154311" y="311071"/>
                </a:cubicBezTo>
                <a:lnTo>
                  <a:pt x="31107" y="311071"/>
                </a:lnTo>
                <a:cubicBezTo>
                  <a:pt x="22857" y="311071"/>
                  <a:pt x="14945" y="307794"/>
                  <a:pt x="9111" y="301960"/>
                </a:cubicBezTo>
                <a:cubicBezTo>
                  <a:pt x="3277" y="296126"/>
                  <a:pt x="0" y="288214"/>
                  <a:pt x="0" y="279964"/>
                </a:cubicBezTo>
                <a:lnTo>
                  <a:pt x="0" y="31107"/>
                </a:lnTo>
                <a:close/>
              </a:path>
            </a:pathLst>
          </a:custGeom>
          <a:noFill/>
          <a:ln w="25400" cap="flat" cmpd="sng" algn="ctr">
            <a:noFill/>
            <a:prstDash val="solid"/>
          </a:ln>
          <a:effectLst/>
        </p:spPr>
        <p:txBody>
          <a:bodyPr spcFirstLastPara="0" vert="horz" wrap="square" lIns="19271" tIns="19271" rIns="19271" bIns="19271" numCol="1" spcCol="1270" anchor="ctr" anchorCtr="0">
            <a:spAutoFit/>
          </a:bodyPr>
          <a:lstStyle/>
          <a:p>
            <a:pPr marL="0" marR="0" lvl="0" indent="0" algn="ctr" defTabSz="711200" eaLnBrk="1" fontAlgn="auto" latinLnBrk="0" hangingPunct="1">
              <a:lnSpc>
                <a:spcPct val="90000"/>
              </a:lnSpc>
              <a:spcBef>
                <a:spcPct val="0"/>
              </a:spcBef>
              <a:spcAft>
                <a:spcPct val="35000"/>
              </a:spcAft>
              <a:buClrTx/>
              <a:buSzTx/>
              <a:buFontTx/>
              <a:buNone/>
              <a:tabLst/>
              <a:defRPr/>
            </a:pPr>
            <a:r>
              <a:rPr lang="en-US" sz="1200" b="1" dirty="0" smtClean="0">
                <a:solidFill>
                  <a:sysClr val="windowText" lastClr="000000">
                    <a:hueOff val="0"/>
                    <a:satOff val="0"/>
                    <a:lumOff val="0"/>
                    <a:alphaOff val="0"/>
                  </a:sysClr>
                </a:solidFill>
                <a:latin typeface="Trebuchet MS" pitchFamily="34" charset="0"/>
                <a:sym typeface="Symbol"/>
              </a:rPr>
              <a:t>Sandy Loam</a:t>
            </a:r>
            <a:endParaRPr kumimoji="0" lang="en-US" sz="1400" b="1" i="0" u="none" strike="noStrike" kern="1200" cap="none" spc="0" normalizeH="0" baseline="0" noProof="0" dirty="0">
              <a:ln>
                <a:noFill/>
              </a:ln>
              <a:solidFill>
                <a:sysClr val="windowText" lastClr="000000">
                  <a:hueOff val="0"/>
                  <a:satOff val="0"/>
                  <a:lumOff val="0"/>
                  <a:alphaOff val="0"/>
                </a:sysClr>
              </a:solidFill>
              <a:effectLst/>
              <a:uLnTx/>
              <a:uFillTx/>
              <a:latin typeface="Trebuchet MS" pitchFamily="34" charset="0"/>
              <a:ea typeface="+mn-ea"/>
              <a:cs typeface="+mn-cs"/>
            </a:endParaRPr>
          </a:p>
        </p:txBody>
      </p:sp>
      <p:sp>
        <p:nvSpPr>
          <p:cNvPr id="191" name="Freeform 190"/>
          <p:cNvSpPr/>
          <p:nvPr/>
        </p:nvSpPr>
        <p:spPr>
          <a:xfrm>
            <a:off x="6367473" y="1457592"/>
            <a:ext cx="416126" cy="192678"/>
          </a:xfrm>
          <a:custGeom>
            <a:avLst/>
            <a:gdLst>
              <a:gd name="connsiteX0" fmla="*/ 0 w 718836"/>
              <a:gd name="connsiteY0" fmla="*/ 31859 h 318586"/>
              <a:gd name="connsiteX1" fmla="*/ 9331 w 718836"/>
              <a:gd name="connsiteY1" fmla="*/ 9331 h 318586"/>
              <a:gd name="connsiteX2" fmla="*/ 31859 w 718836"/>
              <a:gd name="connsiteY2" fmla="*/ 0 h 318586"/>
              <a:gd name="connsiteX3" fmla="*/ 686977 w 718836"/>
              <a:gd name="connsiteY3" fmla="*/ 0 h 318586"/>
              <a:gd name="connsiteX4" fmla="*/ 709505 w 718836"/>
              <a:gd name="connsiteY4" fmla="*/ 9331 h 318586"/>
              <a:gd name="connsiteX5" fmla="*/ 718836 w 718836"/>
              <a:gd name="connsiteY5" fmla="*/ 31859 h 318586"/>
              <a:gd name="connsiteX6" fmla="*/ 718836 w 718836"/>
              <a:gd name="connsiteY6" fmla="*/ 286727 h 318586"/>
              <a:gd name="connsiteX7" fmla="*/ 709505 w 718836"/>
              <a:gd name="connsiteY7" fmla="*/ 309255 h 318586"/>
              <a:gd name="connsiteX8" fmla="*/ 686977 w 718836"/>
              <a:gd name="connsiteY8" fmla="*/ 318586 h 318586"/>
              <a:gd name="connsiteX9" fmla="*/ 31859 w 718836"/>
              <a:gd name="connsiteY9" fmla="*/ 318586 h 318586"/>
              <a:gd name="connsiteX10" fmla="*/ 9331 w 718836"/>
              <a:gd name="connsiteY10" fmla="*/ 309255 h 318586"/>
              <a:gd name="connsiteX11" fmla="*/ 0 w 718836"/>
              <a:gd name="connsiteY11" fmla="*/ 286727 h 318586"/>
              <a:gd name="connsiteX12" fmla="*/ 0 w 718836"/>
              <a:gd name="connsiteY12" fmla="*/ 31859 h 318586"/>
              <a:gd name="connsiteX0" fmla="*/ 0 w 718850"/>
              <a:gd name="connsiteY0" fmla="*/ 31859 h 318586"/>
              <a:gd name="connsiteX1" fmla="*/ 9331 w 718850"/>
              <a:gd name="connsiteY1" fmla="*/ 9331 h 318586"/>
              <a:gd name="connsiteX2" fmla="*/ 31859 w 718850"/>
              <a:gd name="connsiteY2" fmla="*/ 0 h 318586"/>
              <a:gd name="connsiteX3" fmla="*/ 686977 w 718850"/>
              <a:gd name="connsiteY3" fmla="*/ 0 h 318586"/>
              <a:gd name="connsiteX4" fmla="*/ 709505 w 718850"/>
              <a:gd name="connsiteY4" fmla="*/ 9331 h 318586"/>
              <a:gd name="connsiteX5" fmla="*/ 718836 w 718850"/>
              <a:gd name="connsiteY5" fmla="*/ 31859 h 318586"/>
              <a:gd name="connsiteX6" fmla="*/ 707854 w 718850"/>
              <a:gd name="connsiteY6" fmla="*/ 150360 h 318586"/>
              <a:gd name="connsiteX7" fmla="*/ 718836 w 718850"/>
              <a:gd name="connsiteY7" fmla="*/ 286727 h 318586"/>
              <a:gd name="connsiteX8" fmla="*/ 709505 w 718850"/>
              <a:gd name="connsiteY8" fmla="*/ 309255 h 318586"/>
              <a:gd name="connsiteX9" fmla="*/ 686977 w 718850"/>
              <a:gd name="connsiteY9" fmla="*/ 318586 h 318586"/>
              <a:gd name="connsiteX10" fmla="*/ 31859 w 718850"/>
              <a:gd name="connsiteY10" fmla="*/ 318586 h 318586"/>
              <a:gd name="connsiteX11" fmla="*/ 9331 w 718850"/>
              <a:gd name="connsiteY11" fmla="*/ 309255 h 318586"/>
              <a:gd name="connsiteX12" fmla="*/ 0 w 718850"/>
              <a:gd name="connsiteY12" fmla="*/ 286727 h 318586"/>
              <a:gd name="connsiteX13" fmla="*/ 0 w 718850"/>
              <a:gd name="connsiteY13" fmla="*/ 31859 h 318586"/>
              <a:gd name="connsiteX0" fmla="*/ 0 w 719017"/>
              <a:gd name="connsiteY0" fmla="*/ 31859 h 319171"/>
              <a:gd name="connsiteX1" fmla="*/ 9331 w 719017"/>
              <a:gd name="connsiteY1" fmla="*/ 9331 h 319171"/>
              <a:gd name="connsiteX2" fmla="*/ 31859 w 719017"/>
              <a:gd name="connsiteY2" fmla="*/ 0 h 319171"/>
              <a:gd name="connsiteX3" fmla="*/ 686977 w 719017"/>
              <a:gd name="connsiteY3" fmla="*/ 0 h 319171"/>
              <a:gd name="connsiteX4" fmla="*/ 709505 w 719017"/>
              <a:gd name="connsiteY4" fmla="*/ 9331 h 319171"/>
              <a:gd name="connsiteX5" fmla="*/ 718836 w 719017"/>
              <a:gd name="connsiteY5" fmla="*/ 31859 h 319171"/>
              <a:gd name="connsiteX6" fmla="*/ 707854 w 719017"/>
              <a:gd name="connsiteY6" fmla="*/ 150360 h 319171"/>
              <a:gd name="connsiteX7" fmla="*/ 718836 w 719017"/>
              <a:gd name="connsiteY7" fmla="*/ 286727 h 319171"/>
              <a:gd name="connsiteX8" fmla="*/ 709505 w 719017"/>
              <a:gd name="connsiteY8" fmla="*/ 309255 h 319171"/>
              <a:gd name="connsiteX9" fmla="*/ 686977 w 719017"/>
              <a:gd name="connsiteY9" fmla="*/ 318586 h 319171"/>
              <a:gd name="connsiteX10" fmla="*/ 351507 w 719017"/>
              <a:gd name="connsiteY10" fmla="*/ 319171 h 319171"/>
              <a:gd name="connsiteX11" fmla="*/ 31859 w 719017"/>
              <a:gd name="connsiteY11" fmla="*/ 318586 h 319171"/>
              <a:gd name="connsiteX12" fmla="*/ 9331 w 719017"/>
              <a:gd name="connsiteY12" fmla="*/ 309255 h 319171"/>
              <a:gd name="connsiteX13" fmla="*/ 0 w 719017"/>
              <a:gd name="connsiteY13" fmla="*/ 286727 h 319171"/>
              <a:gd name="connsiteX14" fmla="*/ 0 w 719017"/>
              <a:gd name="connsiteY14" fmla="*/ 31859 h 319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19017" h="319171">
                <a:moveTo>
                  <a:pt x="0" y="31859"/>
                </a:moveTo>
                <a:cubicBezTo>
                  <a:pt x="0" y="23409"/>
                  <a:pt x="3357" y="15306"/>
                  <a:pt x="9331" y="9331"/>
                </a:cubicBezTo>
                <a:cubicBezTo>
                  <a:pt x="15306" y="3356"/>
                  <a:pt x="23409" y="0"/>
                  <a:pt x="31859" y="0"/>
                </a:cubicBezTo>
                <a:lnTo>
                  <a:pt x="686977" y="0"/>
                </a:lnTo>
                <a:cubicBezTo>
                  <a:pt x="695427" y="0"/>
                  <a:pt x="703530" y="3357"/>
                  <a:pt x="709505" y="9331"/>
                </a:cubicBezTo>
                <a:cubicBezTo>
                  <a:pt x="715480" y="15306"/>
                  <a:pt x="719111" y="8354"/>
                  <a:pt x="718836" y="31859"/>
                </a:cubicBezTo>
                <a:lnTo>
                  <a:pt x="707854" y="150360"/>
                </a:lnTo>
                <a:lnTo>
                  <a:pt x="718836" y="286727"/>
                </a:lnTo>
                <a:cubicBezTo>
                  <a:pt x="718836" y="295177"/>
                  <a:pt x="715479" y="303280"/>
                  <a:pt x="709505" y="309255"/>
                </a:cubicBezTo>
                <a:cubicBezTo>
                  <a:pt x="703530" y="315230"/>
                  <a:pt x="746643" y="316933"/>
                  <a:pt x="686977" y="318586"/>
                </a:cubicBezTo>
                <a:lnTo>
                  <a:pt x="351507" y="319171"/>
                </a:lnTo>
                <a:lnTo>
                  <a:pt x="31859" y="318586"/>
                </a:lnTo>
                <a:cubicBezTo>
                  <a:pt x="23409" y="318586"/>
                  <a:pt x="15306" y="315229"/>
                  <a:pt x="9331" y="309255"/>
                </a:cubicBezTo>
                <a:cubicBezTo>
                  <a:pt x="3356" y="303280"/>
                  <a:pt x="0" y="295177"/>
                  <a:pt x="0" y="286727"/>
                </a:cubicBezTo>
                <a:lnTo>
                  <a:pt x="0" y="31859"/>
                </a:lnTo>
                <a:close/>
              </a:path>
            </a:pathLst>
          </a:cu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spcFirstLastPara="0" vert="horz" wrap="square" lIns="19491" tIns="19491" rIns="19491" bIns="19491" numCol="1" spcCol="1270" anchor="ctr" anchorCtr="0">
            <a:noAutofit/>
          </a:bodyPr>
          <a:lstStyle/>
          <a:p>
            <a:pPr marL="0" marR="0" lvl="0" indent="0" algn="ctr" defTabSz="711200" eaLnBrk="1" fontAlgn="auto" latinLnBrk="0" hangingPunct="1">
              <a:lnSpc>
                <a:spcPct val="90000"/>
              </a:lnSpc>
              <a:spcBef>
                <a:spcPct val="0"/>
              </a:spcBef>
              <a:spcAft>
                <a:spcPct val="35000"/>
              </a:spcAft>
              <a:buClrTx/>
              <a:buSzTx/>
              <a:buFontTx/>
              <a:buNone/>
              <a:tabLst/>
              <a:defRPr/>
            </a:pPr>
            <a:r>
              <a:rPr kumimoji="0" lang="en-US" sz="900" b="1" i="0" u="none" strike="noStrike" kern="1200" cap="none" spc="0" normalizeH="0" baseline="0" noProof="0" dirty="0" smtClean="0">
                <a:ln>
                  <a:noFill/>
                </a:ln>
                <a:solidFill>
                  <a:sysClr val="windowText" lastClr="000000"/>
                </a:solidFill>
                <a:effectLst/>
                <a:uLnTx/>
                <a:uFillTx/>
                <a:latin typeface="Calibri"/>
                <a:ea typeface="+mn-ea"/>
                <a:cs typeface="+mn-cs"/>
              </a:rPr>
              <a:t>CO</a:t>
            </a:r>
            <a:r>
              <a:rPr kumimoji="0" lang="en-US" sz="900" b="1" i="0" u="none" strike="noStrike" kern="1200" cap="none" spc="0" normalizeH="0" baseline="-25000" noProof="0" dirty="0" smtClean="0">
                <a:ln>
                  <a:noFill/>
                </a:ln>
                <a:solidFill>
                  <a:sysClr val="windowText" lastClr="000000"/>
                </a:solidFill>
                <a:effectLst/>
                <a:uLnTx/>
                <a:uFillTx/>
                <a:latin typeface="Calibri"/>
                <a:ea typeface="+mn-ea"/>
                <a:cs typeface="+mn-cs"/>
              </a:rPr>
              <a:t>2</a:t>
            </a:r>
            <a:endParaRPr kumimoji="0" lang="en-US" sz="900" b="1" i="0" u="none" strike="noStrike" kern="1200" cap="none" spc="0" normalizeH="0" baseline="-25000" noProof="0" dirty="0">
              <a:ln>
                <a:noFill/>
              </a:ln>
              <a:solidFill>
                <a:sysClr val="windowText" lastClr="000000"/>
              </a:solidFill>
              <a:effectLst/>
              <a:uLnTx/>
              <a:uFillTx/>
              <a:latin typeface="Calibri"/>
              <a:ea typeface="+mn-ea"/>
              <a:cs typeface="+mn-cs"/>
            </a:endParaRPr>
          </a:p>
        </p:txBody>
      </p:sp>
      <p:sp>
        <p:nvSpPr>
          <p:cNvPr id="192" name="Freeform 191"/>
          <p:cNvSpPr/>
          <p:nvPr/>
        </p:nvSpPr>
        <p:spPr>
          <a:xfrm>
            <a:off x="7225814" y="1577573"/>
            <a:ext cx="699922" cy="236952"/>
          </a:xfrm>
          <a:custGeom>
            <a:avLst/>
            <a:gdLst>
              <a:gd name="connsiteX0" fmla="*/ 0 w 2185418"/>
              <a:gd name="connsiteY0" fmla="*/ 31107 h 311071"/>
              <a:gd name="connsiteX1" fmla="*/ 9111 w 2185418"/>
              <a:gd name="connsiteY1" fmla="*/ 9111 h 311071"/>
              <a:gd name="connsiteX2" fmla="*/ 31107 w 2185418"/>
              <a:gd name="connsiteY2" fmla="*/ 0 h 311071"/>
              <a:gd name="connsiteX3" fmla="*/ 2154311 w 2185418"/>
              <a:gd name="connsiteY3" fmla="*/ 0 h 311071"/>
              <a:gd name="connsiteX4" fmla="*/ 2176307 w 2185418"/>
              <a:gd name="connsiteY4" fmla="*/ 9111 h 311071"/>
              <a:gd name="connsiteX5" fmla="*/ 2185418 w 2185418"/>
              <a:gd name="connsiteY5" fmla="*/ 31107 h 311071"/>
              <a:gd name="connsiteX6" fmla="*/ 2185418 w 2185418"/>
              <a:gd name="connsiteY6" fmla="*/ 279964 h 311071"/>
              <a:gd name="connsiteX7" fmla="*/ 2176307 w 2185418"/>
              <a:gd name="connsiteY7" fmla="*/ 301960 h 311071"/>
              <a:gd name="connsiteX8" fmla="*/ 2154311 w 2185418"/>
              <a:gd name="connsiteY8" fmla="*/ 311071 h 311071"/>
              <a:gd name="connsiteX9" fmla="*/ 31107 w 2185418"/>
              <a:gd name="connsiteY9" fmla="*/ 311071 h 311071"/>
              <a:gd name="connsiteX10" fmla="*/ 9111 w 2185418"/>
              <a:gd name="connsiteY10" fmla="*/ 301960 h 311071"/>
              <a:gd name="connsiteX11" fmla="*/ 0 w 2185418"/>
              <a:gd name="connsiteY11" fmla="*/ 279964 h 311071"/>
              <a:gd name="connsiteX12" fmla="*/ 0 w 2185418"/>
              <a:gd name="connsiteY12" fmla="*/ 31107 h 311071"/>
              <a:gd name="connsiteX0" fmla="*/ 6391 w 2191809"/>
              <a:gd name="connsiteY0" fmla="*/ 31107 h 311071"/>
              <a:gd name="connsiteX1" fmla="*/ 15502 w 2191809"/>
              <a:gd name="connsiteY1" fmla="*/ 9111 h 311071"/>
              <a:gd name="connsiteX2" fmla="*/ 37498 w 2191809"/>
              <a:gd name="connsiteY2" fmla="*/ 0 h 311071"/>
              <a:gd name="connsiteX3" fmla="*/ 2160702 w 2191809"/>
              <a:gd name="connsiteY3" fmla="*/ 0 h 311071"/>
              <a:gd name="connsiteX4" fmla="*/ 2182698 w 2191809"/>
              <a:gd name="connsiteY4" fmla="*/ 9111 h 311071"/>
              <a:gd name="connsiteX5" fmla="*/ 2191809 w 2191809"/>
              <a:gd name="connsiteY5" fmla="*/ 31107 h 311071"/>
              <a:gd name="connsiteX6" fmla="*/ 2191809 w 2191809"/>
              <a:gd name="connsiteY6" fmla="*/ 279964 h 311071"/>
              <a:gd name="connsiteX7" fmla="*/ 2182698 w 2191809"/>
              <a:gd name="connsiteY7" fmla="*/ 301960 h 311071"/>
              <a:gd name="connsiteX8" fmla="*/ 2160702 w 2191809"/>
              <a:gd name="connsiteY8" fmla="*/ 311071 h 311071"/>
              <a:gd name="connsiteX9" fmla="*/ 37498 w 2191809"/>
              <a:gd name="connsiteY9" fmla="*/ 311071 h 311071"/>
              <a:gd name="connsiteX10" fmla="*/ 15502 w 2191809"/>
              <a:gd name="connsiteY10" fmla="*/ 301960 h 311071"/>
              <a:gd name="connsiteX11" fmla="*/ 6391 w 2191809"/>
              <a:gd name="connsiteY11" fmla="*/ 279964 h 311071"/>
              <a:gd name="connsiteX12" fmla="*/ 0 w 2191809"/>
              <a:gd name="connsiteY12" fmla="*/ 152813 h 311071"/>
              <a:gd name="connsiteX13" fmla="*/ 6391 w 2191809"/>
              <a:gd name="connsiteY13" fmla="*/ 31107 h 311071"/>
              <a:gd name="connsiteX0" fmla="*/ 6391 w 2191809"/>
              <a:gd name="connsiteY0" fmla="*/ 31107 h 311071"/>
              <a:gd name="connsiteX1" fmla="*/ 15502 w 2191809"/>
              <a:gd name="connsiteY1" fmla="*/ 9111 h 311071"/>
              <a:gd name="connsiteX2" fmla="*/ 37498 w 2191809"/>
              <a:gd name="connsiteY2" fmla="*/ 0 h 311071"/>
              <a:gd name="connsiteX3" fmla="*/ 2160702 w 2191809"/>
              <a:gd name="connsiteY3" fmla="*/ 0 h 311071"/>
              <a:gd name="connsiteX4" fmla="*/ 2182698 w 2191809"/>
              <a:gd name="connsiteY4" fmla="*/ 9111 h 311071"/>
              <a:gd name="connsiteX5" fmla="*/ 2191809 w 2191809"/>
              <a:gd name="connsiteY5" fmla="*/ 31107 h 311071"/>
              <a:gd name="connsiteX6" fmla="*/ 2185468 w 2191809"/>
              <a:gd name="connsiteY6" fmla="*/ 142961 h 311071"/>
              <a:gd name="connsiteX7" fmla="*/ 2191809 w 2191809"/>
              <a:gd name="connsiteY7" fmla="*/ 279964 h 311071"/>
              <a:gd name="connsiteX8" fmla="*/ 2182698 w 2191809"/>
              <a:gd name="connsiteY8" fmla="*/ 301960 h 311071"/>
              <a:gd name="connsiteX9" fmla="*/ 2160702 w 2191809"/>
              <a:gd name="connsiteY9" fmla="*/ 311071 h 311071"/>
              <a:gd name="connsiteX10" fmla="*/ 37498 w 2191809"/>
              <a:gd name="connsiteY10" fmla="*/ 311071 h 311071"/>
              <a:gd name="connsiteX11" fmla="*/ 15502 w 2191809"/>
              <a:gd name="connsiteY11" fmla="*/ 301960 h 311071"/>
              <a:gd name="connsiteX12" fmla="*/ 6391 w 2191809"/>
              <a:gd name="connsiteY12" fmla="*/ 279964 h 311071"/>
              <a:gd name="connsiteX13" fmla="*/ 0 w 2191809"/>
              <a:gd name="connsiteY13" fmla="*/ 152813 h 311071"/>
              <a:gd name="connsiteX14" fmla="*/ 6391 w 2191809"/>
              <a:gd name="connsiteY14" fmla="*/ 31107 h 311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1809" h="311071">
                <a:moveTo>
                  <a:pt x="6391" y="31107"/>
                </a:moveTo>
                <a:cubicBezTo>
                  <a:pt x="6391" y="22857"/>
                  <a:pt x="9668" y="14945"/>
                  <a:pt x="15502" y="9111"/>
                </a:cubicBezTo>
                <a:cubicBezTo>
                  <a:pt x="21336" y="3277"/>
                  <a:pt x="29248" y="0"/>
                  <a:pt x="37498" y="0"/>
                </a:cubicBezTo>
                <a:lnTo>
                  <a:pt x="2160702" y="0"/>
                </a:lnTo>
                <a:cubicBezTo>
                  <a:pt x="2168952" y="0"/>
                  <a:pt x="2176864" y="3277"/>
                  <a:pt x="2182698" y="9111"/>
                </a:cubicBezTo>
                <a:cubicBezTo>
                  <a:pt x="2188532" y="14945"/>
                  <a:pt x="2191347" y="8799"/>
                  <a:pt x="2191809" y="31107"/>
                </a:cubicBezTo>
                <a:lnTo>
                  <a:pt x="2185468" y="142961"/>
                </a:lnTo>
                <a:lnTo>
                  <a:pt x="2191809" y="279964"/>
                </a:lnTo>
                <a:cubicBezTo>
                  <a:pt x="2191809" y="288214"/>
                  <a:pt x="2188532" y="296126"/>
                  <a:pt x="2182698" y="301960"/>
                </a:cubicBezTo>
                <a:cubicBezTo>
                  <a:pt x="2176864" y="307794"/>
                  <a:pt x="2168952" y="311071"/>
                  <a:pt x="2160702" y="311071"/>
                </a:cubicBezTo>
                <a:lnTo>
                  <a:pt x="37498" y="311071"/>
                </a:lnTo>
                <a:cubicBezTo>
                  <a:pt x="29248" y="311071"/>
                  <a:pt x="21336" y="307794"/>
                  <a:pt x="15502" y="301960"/>
                </a:cubicBezTo>
                <a:cubicBezTo>
                  <a:pt x="9668" y="296126"/>
                  <a:pt x="8975" y="304822"/>
                  <a:pt x="6391" y="279964"/>
                </a:cubicBezTo>
                <a:lnTo>
                  <a:pt x="0" y="152813"/>
                </a:lnTo>
                <a:lnTo>
                  <a:pt x="6391" y="31107"/>
                </a:lnTo>
                <a:close/>
              </a:path>
            </a:pathLst>
          </a:cu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spcFirstLastPara="0" vert="horz" wrap="square" lIns="19271" tIns="19271" rIns="19271" bIns="19271" numCol="1" spcCol="1270" anchor="ctr" anchorCtr="0">
            <a:noAutofit/>
          </a:bodyPr>
          <a:lstStyle/>
          <a:p>
            <a:pPr marL="0" marR="0" lvl="0" indent="0" algn="ctr" defTabSz="711200" eaLnBrk="1" fontAlgn="auto" latinLnBrk="0" hangingPunct="1">
              <a:lnSpc>
                <a:spcPct val="90000"/>
              </a:lnSpc>
              <a:spcBef>
                <a:spcPct val="0"/>
              </a:spcBef>
              <a:spcAft>
                <a:spcPct val="35000"/>
              </a:spcAft>
              <a:buClrTx/>
              <a:buSzTx/>
              <a:buFontTx/>
              <a:buNone/>
              <a:tabLst/>
              <a:defRPr/>
            </a:pPr>
            <a:r>
              <a:rPr kumimoji="0" lang="en-US" sz="900" b="1" i="0" u="none" strike="noStrike" kern="1200" cap="none" spc="0" normalizeH="0" baseline="0" noProof="0" dirty="0" smtClean="0">
                <a:ln>
                  <a:noFill/>
                </a:ln>
                <a:solidFill>
                  <a:sysClr val="windowText" lastClr="000000"/>
                </a:solidFill>
                <a:effectLst/>
                <a:uLnTx/>
                <a:uFillTx/>
                <a:latin typeface="Calibri"/>
                <a:ea typeface="+mn-ea"/>
                <a:cs typeface="+mn-cs"/>
                <a:sym typeface="Symbol"/>
              </a:rPr>
              <a:t>Soil</a:t>
            </a:r>
            <a:r>
              <a:rPr kumimoji="0" lang="en-US" sz="900" b="1" i="0" u="none" strike="noStrike" kern="1200" cap="none" spc="0" normalizeH="0" noProof="0" dirty="0" smtClean="0">
                <a:ln>
                  <a:noFill/>
                </a:ln>
                <a:solidFill>
                  <a:sysClr val="windowText" lastClr="000000"/>
                </a:solidFill>
                <a:effectLst/>
                <a:uLnTx/>
                <a:uFillTx/>
                <a:latin typeface="Calibri"/>
                <a:ea typeface="+mn-ea"/>
                <a:cs typeface="+mn-cs"/>
                <a:sym typeface="Symbol"/>
              </a:rPr>
              <a:t> water</a:t>
            </a:r>
            <a:endParaRPr kumimoji="0" lang="en-US" sz="900" b="1"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193" name="Freeform 192"/>
          <p:cNvSpPr/>
          <p:nvPr/>
        </p:nvSpPr>
        <p:spPr>
          <a:xfrm>
            <a:off x="8275466" y="1847561"/>
            <a:ext cx="639934" cy="330602"/>
          </a:xfrm>
          <a:custGeom>
            <a:avLst/>
            <a:gdLst>
              <a:gd name="connsiteX0" fmla="*/ 0 w 1265279"/>
              <a:gd name="connsiteY0" fmla="*/ 22295 h 222945"/>
              <a:gd name="connsiteX1" fmla="*/ 6530 w 1265279"/>
              <a:gd name="connsiteY1" fmla="*/ 6530 h 222945"/>
              <a:gd name="connsiteX2" fmla="*/ 22295 w 1265279"/>
              <a:gd name="connsiteY2" fmla="*/ 0 h 222945"/>
              <a:gd name="connsiteX3" fmla="*/ 1242984 w 1265279"/>
              <a:gd name="connsiteY3" fmla="*/ 0 h 222945"/>
              <a:gd name="connsiteX4" fmla="*/ 1258749 w 1265279"/>
              <a:gd name="connsiteY4" fmla="*/ 6530 h 222945"/>
              <a:gd name="connsiteX5" fmla="*/ 1265279 w 1265279"/>
              <a:gd name="connsiteY5" fmla="*/ 22295 h 222945"/>
              <a:gd name="connsiteX6" fmla="*/ 1265279 w 1265279"/>
              <a:gd name="connsiteY6" fmla="*/ 200650 h 222945"/>
              <a:gd name="connsiteX7" fmla="*/ 1258749 w 1265279"/>
              <a:gd name="connsiteY7" fmla="*/ 216415 h 222945"/>
              <a:gd name="connsiteX8" fmla="*/ 1242984 w 1265279"/>
              <a:gd name="connsiteY8" fmla="*/ 222945 h 222945"/>
              <a:gd name="connsiteX9" fmla="*/ 22295 w 1265279"/>
              <a:gd name="connsiteY9" fmla="*/ 222945 h 222945"/>
              <a:gd name="connsiteX10" fmla="*/ 6530 w 1265279"/>
              <a:gd name="connsiteY10" fmla="*/ 216415 h 222945"/>
              <a:gd name="connsiteX11" fmla="*/ 0 w 1265279"/>
              <a:gd name="connsiteY11" fmla="*/ 200650 h 222945"/>
              <a:gd name="connsiteX12" fmla="*/ 0 w 1265279"/>
              <a:gd name="connsiteY12" fmla="*/ 22295 h 222945"/>
              <a:gd name="connsiteX0" fmla="*/ 0 w 1265279"/>
              <a:gd name="connsiteY0" fmla="*/ 22295 h 222945"/>
              <a:gd name="connsiteX1" fmla="*/ 6530 w 1265279"/>
              <a:gd name="connsiteY1" fmla="*/ 6530 h 222945"/>
              <a:gd name="connsiteX2" fmla="*/ 22295 w 1265279"/>
              <a:gd name="connsiteY2" fmla="*/ 0 h 222945"/>
              <a:gd name="connsiteX3" fmla="*/ 1242984 w 1265279"/>
              <a:gd name="connsiteY3" fmla="*/ 0 h 222945"/>
              <a:gd name="connsiteX4" fmla="*/ 1258749 w 1265279"/>
              <a:gd name="connsiteY4" fmla="*/ 6530 h 222945"/>
              <a:gd name="connsiteX5" fmla="*/ 1265279 w 1265279"/>
              <a:gd name="connsiteY5" fmla="*/ 22295 h 222945"/>
              <a:gd name="connsiteX6" fmla="*/ 1265279 w 1265279"/>
              <a:gd name="connsiteY6" fmla="*/ 200650 h 222945"/>
              <a:gd name="connsiteX7" fmla="*/ 1258749 w 1265279"/>
              <a:gd name="connsiteY7" fmla="*/ 216415 h 222945"/>
              <a:gd name="connsiteX8" fmla="*/ 1242984 w 1265279"/>
              <a:gd name="connsiteY8" fmla="*/ 222945 h 222945"/>
              <a:gd name="connsiteX9" fmla="*/ 22295 w 1265279"/>
              <a:gd name="connsiteY9" fmla="*/ 222945 h 222945"/>
              <a:gd name="connsiteX10" fmla="*/ 6530 w 1265279"/>
              <a:gd name="connsiteY10" fmla="*/ 216415 h 222945"/>
              <a:gd name="connsiteX11" fmla="*/ 0 w 1265279"/>
              <a:gd name="connsiteY11" fmla="*/ 200650 h 222945"/>
              <a:gd name="connsiteX12" fmla="*/ 3453 w 1265279"/>
              <a:gd name="connsiteY12" fmla="*/ 117561 h 222945"/>
              <a:gd name="connsiteX13" fmla="*/ 0 w 1265279"/>
              <a:gd name="connsiteY13" fmla="*/ 22295 h 222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65279" h="222945">
                <a:moveTo>
                  <a:pt x="0" y="22295"/>
                </a:moveTo>
                <a:cubicBezTo>
                  <a:pt x="0" y="16382"/>
                  <a:pt x="2349" y="10711"/>
                  <a:pt x="6530" y="6530"/>
                </a:cubicBezTo>
                <a:cubicBezTo>
                  <a:pt x="10711" y="2349"/>
                  <a:pt x="16382" y="0"/>
                  <a:pt x="22295" y="0"/>
                </a:cubicBezTo>
                <a:lnTo>
                  <a:pt x="1242984" y="0"/>
                </a:lnTo>
                <a:cubicBezTo>
                  <a:pt x="1248897" y="0"/>
                  <a:pt x="1254568" y="2349"/>
                  <a:pt x="1258749" y="6530"/>
                </a:cubicBezTo>
                <a:cubicBezTo>
                  <a:pt x="1262930" y="10711"/>
                  <a:pt x="1265279" y="16382"/>
                  <a:pt x="1265279" y="22295"/>
                </a:cubicBezTo>
                <a:lnTo>
                  <a:pt x="1265279" y="200650"/>
                </a:lnTo>
                <a:cubicBezTo>
                  <a:pt x="1265279" y="206563"/>
                  <a:pt x="1262930" y="212234"/>
                  <a:pt x="1258749" y="216415"/>
                </a:cubicBezTo>
                <a:cubicBezTo>
                  <a:pt x="1254568" y="220596"/>
                  <a:pt x="1248897" y="222945"/>
                  <a:pt x="1242984" y="222945"/>
                </a:cubicBezTo>
                <a:lnTo>
                  <a:pt x="22295" y="222945"/>
                </a:lnTo>
                <a:cubicBezTo>
                  <a:pt x="16382" y="222945"/>
                  <a:pt x="10711" y="220596"/>
                  <a:pt x="6530" y="216415"/>
                </a:cubicBezTo>
                <a:cubicBezTo>
                  <a:pt x="2349" y="212234"/>
                  <a:pt x="513" y="217126"/>
                  <a:pt x="0" y="200650"/>
                </a:cubicBezTo>
                <a:lnTo>
                  <a:pt x="3453" y="117561"/>
                </a:lnTo>
                <a:lnTo>
                  <a:pt x="0" y="22295"/>
                </a:lnTo>
                <a:close/>
              </a:path>
            </a:pathLst>
          </a:cu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spcFirstLastPara="0" vert="horz" wrap="square" lIns="16690" tIns="16690" rIns="16690" bIns="16690" numCol="1" spcCol="1270" anchor="ctr" anchorCtr="0">
            <a:noAutofit/>
          </a:bodyPr>
          <a:lstStyle/>
          <a:p>
            <a:pPr marL="0" marR="0" lvl="0" indent="0" algn="ctr" defTabSz="711200" eaLnBrk="1" fontAlgn="auto" latinLnBrk="0" hangingPunct="1">
              <a:lnSpc>
                <a:spcPct val="90000"/>
              </a:lnSpc>
              <a:spcBef>
                <a:spcPct val="0"/>
              </a:spcBef>
              <a:spcAft>
                <a:spcPct val="35000"/>
              </a:spcAft>
              <a:buClrTx/>
              <a:buSzTx/>
              <a:buFontTx/>
              <a:buNone/>
              <a:tabLst/>
              <a:defRPr/>
            </a:pPr>
            <a:r>
              <a:rPr kumimoji="0" lang="en-US" sz="900" b="1" i="0" u="none" strike="noStrike" kern="0" cap="none" spc="0" normalizeH="0" baseline="0" noProof="0" dirty="0" smtClean="0">
                <a:ln>
                  <a:noFill/>
                </a:ln>
                <a:solidFill>
                  <a:sysClr val="windowText" lastClr="000000"/>
                </a:solidFill>
                <a:effectLst/>
                <a:uLnTx/>
                <a:uFillTx/>
                <a:latin typeface="Calibri"/>
                <a:ea typeface="+mn-ea"/>
                <a:cs typeface="Calibri"/>
              </a:rPr>
              <a:t>ANPP</a:t>
            </a:r>
            <a:endParaRPr kumimoji="0" lang="en-US" sz="900" b="1" i="0" u="none" strike="noStrike" kern="1200" cap="none" spc="0" normalizeH="0" baseline="0" noProof="0" dirty="0">
              <a:ln>
                <a:noFill/>
              </a:ln>
              <a:solidFill>
                <a:sysClr val="windowText" lastClr="000000"/>
              </a:solidFill>
              <a:effectLst/>
              <a:uLnTx/>
              <a:uFillTx/>
              <a:latin typeface="Calibri"/>
              <a:ea typeface="+mn-ea"/>
            </a:endParaRPr>
          </a:p>
        </p:txBody>
      </p:sp>
      <p:sp>
        <p:nvSpPr>
          <p:cNvPr id="194" name="Freeform 193"/>
          <p:cNvSpPr/>
          <p:nvPr/>
        </p:nvSpPr>
        <p:spPr>
          <a:xfrm>
            <a:off x="7249077" y="1887603"/>
            <a:ext cx="657374" cy="250517"/>
          </a:xfrm>
          <a:custGeom>
            <a:avLst/>
            <a:gdLst>
              <a:gd name="connsiteX0" fmla="*/ 0 w 1292934"/>
              <a:gd name="connsiteY0" fmla="*/ 31816 h 318161"/>
              <a:gd name="connsiteX1" fmla="*/ 9319 w 1292934"/>
              <a:gd name="connsiteY1" fmla="*/ 9319 h 318161"/>
              <a:gd name="connsiteX2" fmla="*/ 31816 w 1292934"/>
              <a:gd name="connsiteY2" fmla="*/ 0 h 318161"/>
              <a:gd name="connsiteX3" fmla="*/ 1261118 w 1292934"/>
              <a:gd name="connsiteY3" fmla="*/ 0 h 318161"/>
              <a:gd name="connsiteX4" fmla="*/ 1283615 w 1292934"/>
              <a:gd name="connsiteY4" fmla="*/ 9319 h 318161"/>
              <a:gd name="connsiteX5" fmla="*/ 1292934 w 1292934"/>
              <a:gd name="connsiteY5" fmla="*/ 31816 h 318161"/>
              <a:gd name="connsiteX6" fmla="*/ 1292934 w 1292934"/>
              <a:gd name="connsiteY6" fmla="*/ 286345 h 318161"/>
              <a:gd name="connsiteX7" fmla="*/ 1283615 w 1292934"/>
              <a:gd name="connsiteY7" fmla="*/ 308842 h 318161"/>
              <a:gd name="connsiteX8" fmla="*/ 1261118 w 1292934"/>
              <a:gd name="connsiteY8" fmla="*/ 318161 h 318161"/>
              <a:gd name="connsiteX9" fmla="*/ 31816 w 1292934"/>
              <a:gd name="connsiteY9" fmla="*/ 318161 h 318161"/>
              <a:gd name="connsiteX10" fmla="*/ 9319 w 1292934"/>
              <a:gd name="connsiteY10" fmla="*/ 308842 h 318161"/>
              <a:gd name="connsiteX11" fmla="*/ 0 w 1292934"/>
              <a:gd name="connsiteY11" fmla="*/ 286345 h 318161"/>
              <a:gd name="connsiteX12" fmla="*/ 0 w 1292934"/>
              <a:gd name="connsiteY12" fmla="*/ 31816 h 318161"/>
              <a:gd name="connsiteX0" fmla="*/ 5861 w 1298795"/>
              <a:gd name="connsiteY0" fmla="*/ 31816 h 318161"/>
              <a:gd name="connsiteX1" fmla="*/ 15180 w 1298795"/>
              <a:gd name="connsiteY1" fmla="*/ 9319 h 318161"/>
              <a:gd name="connsiteX2" fmla="*/ 37677 w 1298795"/>
              <a:gd name="connsiteY2" fmla="*/ 0 h 318161"/>
              <a:gd name="connsiteX3" fmla="*/ 1266979 w 1298795"/>
              <a:gd name="connsiteY3" fmla="*/ 0 h 318161"/>
              <a:gd name="connsiteX4" fmla="*/ 1289476 w 1298795"/>
              <a:gd name="connsiteY4" fmla="*/ 9319 h 318161"/>
              <a:gd name="connsiteX5" fmla="*/ 1298795 w 1298795"/>
              <a:gd name="connsiteY5" fmla="*/ 31816 h 318161"/>
              <a:gd name="connsiteX6" fmla="*/ 1298795 w 1298795"/>
              <a:gd name="connsiteY6" fmla="*/ 286345 h 318161"/>
              <a:gd name="connsiteX7" fmla="*/ 1289476 w 1298795"/>
              <a:gd name="connsiteY7" fmla="*/ 308842 h 318161"/>
              <a:gd name="connsiteX8" fmla="*/ 1266979 w 1298795"/>
              <a:gd name="connsiteY8" fmla="*/ 318161 h 318161"/>
              <a:gd name="connsiteX9" fmla="*/ 37677 w 1298795"/>
              <a:gd name="connsiteY9" fmla="*/ 318161 h 318161"/>
              <a:gd name="connsiteX10" fmla="*/ 15180 w 1298795"/>
              <a:gd name="connsiteY10" fmla="*/ 308842 h 318161"/>
              <a:gd name="connsiteX11" fmla="*/ 5861 w 1298795"/>
              <a:gd name="connsiteY11" fmla="*/ 286345 h 318161"/>
              <a:gd name="connsiteX12" fmla="*/ 0 w 1298795"/>
              <a:gd name="connsiteY12" fmla="*/ 159773 h 318161"/>
              <a:gd name="connsiteX13" fmla="*/ 5861 w 1298795"/>
              <a:gd name="connsiteY13" fmla="*/ 31816 h 318161"/>
              <a:gd name="connsiteX0" fmla="*/ 5861 w 1299760"/>
              <a:gd name="connsiteY0" fmla="*/ 31816 h 318161"/>
              <a:gd name="connsiteX1" fmla="*/ 15180 w 1299760"/>
              <a:gd name="connsiteY1" fmla="*/ 9319 h 318161"/>
              <a:gd name="connsiteX2" fmla="*/ 37677 w 1299760"/>
              <a:gd name="connsiteY2" fmla="*/ 0 h 318161"/>
              <a:gd name="connsiteX3" fmla="*/ 1266979 w 1299760"/>
              <a:gd name="connsiteY3" fmla="*/ 0 h 318161"/>
              <a:gd name="connsiteX4" fmla="*/ 1289476 w 1299760"/>
              <a:gd name="connsiteY4" fmla="*/ 9319 h 318161"/>
              <a:gd name="connsiteX5" fmla="*/ 1298795 w 1299760"/>
              <a:gd name="connsiteY5" fmla="*/ 31816 h 318161"/>
              <a:gd name="connsiteX6" fmla="*/ 1299760 w 1299760"/>
              <a:gd name="connsiteY6" fmla="*/ 154054 h 318161"/>
              <a:gd name="connsiteX7" fmla="*/ 1298795 w 1299760"/>
              <a:gd name="connsiteY7" fmla="*/ 286345 h 318161"/>
              <a:gd name="connsiteX8" fmla="*/ 1289476 w 1299760"/>
              <a:gd name="connsiteY8" fmla="*/ 308842 h 318161"/>
              <a:gd name="connsiteX9" fmla="*/ 1266979 w 1299760"/>
              <a:gd name="connsiteY9" fmla="*/ 318161 h 318161"/>
              <a:gd name="connsiteX10" fmla="*/ 37677 w 1299760"/>
              <a:gd name="connsiteY10" fmla="*/ 318161 h 318161"/>
              <a:gd name="connsiteX11" fmla="*/ 15180 w 1299760"/>
              <a:gd name="connsiteY11" fmla="*/ 308842 h 318161"/>
              <a:gd name="connsiteX12" fmla="*/ 5861 w 1299760"/>
              <a:gd name="connsiteY12" fmla="*/ 286345 h 318161"/>
              <a:gd name="connsiteX13" fmla="*/ 0 w 1299760"/>
              <a:gd name="connsiteY13" fmla="*/ 159773 h 318161"/>
              <a:gd name="connsiteX14" fmla="*/ 5861 w 1299760"/>
              <a:gd name="connsiteY14" fmla="*/ 31816 h 318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99760" h="318161">
                <a:moveTo>
                  <a:pt x="5861" y="31816"/>
                </a:moveTo>
                <a:cubicBezTo>
                  <a:pt x="5861" y="23378"/>
                  <a:pt x="9213" y="15285"/>
                  <a:pt x="15180" y="9319"/>
                </a:cubicBezTo>
                <a:cubicBezTo>
                  <a:pt x="21147" y="3352"/>
                  <a:pt x="29239" y="0"/>
                  <a:pt x="37677" y="0"/>
                </a:cubicBezTo>
                <a:lnTo>
                  <a:pt x="1266979" y="0"/>
                </a:lnTo>
                <a:cubicBezTo>
                  <a:pt x="1275417" y="0"/>
                  <a:pt x="1283510" y="3352"/>
                  <a:pt x="1289476" y="9319"/>
                </a:cubicBezTo>
                <a:cubicBezTo>
                  <a:pt x="1295443" y="15286"/>
                  <a:pt x="1297081" y="7694"/>
                  <a:pt x="1298795" y="31816"/>
                </a:cubicBezTo>
                <a:cubicBezTo>
                  <a:pt x="1299117" y="72562"/>
                  <a:pt x="1299438" y="113308"/>
                  <a:pt x="1299760" y="154054"/>
                </a:cubicBezTo>
                <a:cubicBezTo>
                  <a:pt x="1299438" y="198151"/>
                  <a:pt x="1299117" y="242248"/>
                  <a:pt x="1298795" y="286345"/>
                </a:cubicBezTo>
                <a:cubicBezTo>
                  <a:pt x="1298795" y="294783"/>
                  <a:pt x="1295443" y="302876"/>
                  <a:pt x="1289476" y="308842"/>
                </a:cubicBezTo>
                <a:cubicBezTo>
                  <a:pt x="1283509" y="314809"/>
                  <a:pt x="1275417" y="318161"/>
                  <a:pt x="1266979" y="318161"/>
                </a:cubicBezTo>
                <a:lnTo>
                  <a:pt x="37677" y="318161"/>
                </a:lnTo>
                <a:cubicBezTo>
                  <a:pt x="29239" y="318161"/>
                  <a:pt x="21146" y="314809"/>
                  <a:pt x="15180" y="308842"/>
                </a:cubicBezTo>
                <a:cubicBezTo>
                  <a:pt x="9213" y="302875"/>
                  <a:pt x="8391" y="311190"/>
                  <a:pt x="5861" y="286345"/>
                </a:cubicBezTo>
                <a:lnTo>
                  <a:pt x="0" y="159773"/>
                </a:lnTo>
                <a:lnTo>
                  <a:pt x="5861" y="31816"/>
                </a:lnTo>
                <a:close/>
              </a:path>
            </a:pathLst>
          </a:custGeom>
          <a:solidFill>
            <a:sysClr val="window" lastClr="FFFFFF">
              <a:lumMod val="95000"/>
            </a:sysClr>
          </a:solidFill>
          <a:ln w="9525" cap="flat" cmpd="sng" algn="ctr">
            <a:noFill/>
            <a:prstDash val="solid"/>
          </a:ln>
          <a:effectLst>
            <a:outerShdw blurRad="40000" dist="20000" dir="5400000" rotWithShape="0">
              <a:srgbClr val="000000">
                <a:alpha val="38000"/>
              </a:srgbClr>
            </a:outerShdw>
          </a:effectLst>
        </p:spPr>
        <p:txBody>
          <a:bodyPr spcFirstLastPara="0" vert="horz" wrap="square" lIns="20162" tIns="20162" rIns="20162" bIns="20162" numCol="1" spcCol="1270" anchor="ctr" anchorCtr="0">
            <a:noAutofit/>
          </a:bodyPr>
          <a:lstStyle/>
          <a:p>
            <a:pPr algn="ctr" defTabSz="711200">
              <a:lnSpc>
                <a:spcPct val="90000"/>
              </a:lnSpc>
              <a:spcBef>
                <a:spcPct val="0"/>
              </a:spcBef>
              <a:spcAft>
                <a:spcPct val="35000"/>
              </a:spcAft>
            </a:pPr>
            <a:r>
              <a:rPr lang="en-US" sz="900" b="1" dirty="0">
                <a:solidFill>
                  <a:sysClr val="window" lastClr="FFFFFF">
                    <a:lumMod val="65000"/>
                  </a:sysClr>
                </a:solidFill>
                <a:latin typeface="Calibri"/>
              </a:rPr>
              <a:t>Species</a:t>
            </a:r>
          </a:p>
        </p:txBody>
      </p:sp>
      <p:sp>
        <p:nvSpPr>
          <p:cNvPr id="195" name="Freeform 194"/>
          <p:cNvSpPr/>
          <p:nvPr/>
        </p:nvSpPr>
        <p:spPr>
          <a:xfrm>
            <a:off x="7199549" y="2245297"/>
            <a:ext cx="780204" cy="193103"/>
          </a:xfrm>
          <a:custGeom>
            <a:avLst/>
            <a:gdLst>
              <a:gd name="connsiteX0" fmla="*/ 0 w 1535068"/>
              <a:gd name="connsiteY0" fmla="*/ 34151 h 341507"/>
              <a:gd name="connsiteX1" fmla="*/ 10003 w 1535068"/>
              <a:gd name="connsiteY1" fmla="*/ 10003 h 341507"/>
              <a:gd name="connsiteX2" fmla="*/ 34151 w 1535068"/>
              <a:gd name="connsiteY2" fmla="*/ 0 h 341507"/>
              <a:gd name="connsiteX3" fmla="*/ 1500917 w 1535068"/>
              <a:gd name="connsiteY3" fmla="*/ 0 h 341507"/>
              <a:gd name="connsiteX4" fmla="*/ 1525065 w 1535068"/>
              <a:gd name="connsiteY4" fmla="*/ 10003 h 341507"/>
              <a:gd name="connsiteX5" fmla="*/ 1535068 w 1535068"/>
              <a:gd name="connsiteY5" fmla="*/ 34151 h 341507"/>
              <a:gd name="connsiteX6" fmla="*/ 1535068 w 1535068"/>
              <a:gd name="connsiteY6" fmla="*/ 307356 h 341507"/>
              <a:gd name="connsiteX7" fmla="*/ 1525065 w 1535068"/>
              <a:gd name="connsiteY7" fmla="*/ 331504 h 341507"/>
              <a:gd name="connsiteX8" fmla="*/ 1500917 w 1535068"/>
              <a:gd name="connsiteY8" fmla="*/ 341507 h 341507"/>
              <a:gd name="connsiteX9" fmla="*/ 34151 w 1535068"/>
              <a:gd name="connsiteY9" fmla="*/ 341507 h 341507"/>
              <a:gd name="connsiteX10" fmla="*/ 10003 w 1535068"/>
              <a:gd name="connsiteY10" fmla="*/ 331504 h 341507"/>
              <a:gd name="connsiteX11" fmla="*/ 0 w 1535068"/>
              <a:gd name="connsiteY11" fmla="*/ 307356 h 341507"/>
              <a:gd name="connsiteX12" fmla="*/ 0 w 1535068"/>
              <a:gd name="connsiteY12" fmla="*/ 34151 h 341507"/>
              <a:gd name="connsiteX0" fmla="*/ 7552 w 1542620"/>
              <a:gd name="connsiteY0" fmla="*/ 34151 h 341507"/>
              <a:gd name="connsiteX1" fmla="*/ 17555 w 1542620"/>
              <a:gd name="connsiteY1" fmla="*/ 10003 h 341507"/>
              <a:gd name="connsiteX2" fmla="*/ 41703 w 1542620"/>
              <a:gd name="connsiteY2" fmla="*/ 0 h 341507"/>
              <a:gd name="connsiteX3" fmla="*/ 1508469 w 1542620"/>
              <a:gd name="connsiteY3" fmla="*/ 0 h 341507"/>
              <a:gd name="connsiteX4" fmla="*/ 1532617 w 1542620"/>
              <a:gd name="connsiteY4" fmla="*/ 10003 h 341507"/>
              <a:gd name="connsiteX5" fmla="*/ 1542620 w 1542620"/>
              <a:gd name="connsiteY5" fmla="*/ 34151 h 341507"/>
              <a:gd name="connsiteX6" fmla="*/ 1542620 w 1542620"/>
              <a:gd name="connsiteY6" fmla="*/ 307356 h 341507"/>
              <a:gd name="connsiteX7" fmla="*/ 1532617 w 1542620"/>
              <a:gd name="connsiteY7" fmla="*/ 331504 h 341507"/>
              <a:gd name="connsiteX8" fmla="*/ 1508469 w 1542620"/>
              <a:gd name="connsiteY8" fmla="*/ 341507 h 341507"/>
              <a:gd name="connsiteX9" fmla="*/ 41703 w 1542620"/>
              <a:gd name="connsiteY9" fmla="*/ 341507 h 341507"/>
              <a:gd name="connsiteX10" fmla="*/ 17555 w 1542620"/>
              <a:gd name="connsiteY10" fmla="*/ 331504 h 341507"/>
              <a:gd name="connsiteX11" fmla="*/ 7552 w 1542620"/>
              <a:gd name="connsiteY11" fmla="*/ 307356 h 341507"/>
              <a:gd name="connsiteX12" fmla="*/ 0 w 1542620"/>
              <a:gd name="connsiteY12" fmla="*/ 152617 h 341507"/>
              <a:gd name="connsiteX13" fmla="*/ 7552 w 1542620"/>
              <a:gd name="connsiteY13" fmla="*/ 34151 h 341507"/>
              <a:gd name="connsiteX0" fmla="*/ 7552 w 1542620"/>
              <a:gd name="connsiteY0" fmla="*/ 34151 h 341507"/>
              <a:gd name="connsiteX1" fmla="*/ 17555 w 1542620"/>
              <a:gd name="connsiteY1" fmla="*/ 10003 h 341507"/>
              <a:gd name="connsiteX2" fmla="*/ 41703 w 1542620"/>
              <a:gd name="connsiteY2" fmla="*/ 0 h 341507"/>
              <a:gd name="connsiteX3" fmla="*/ 1508469 w 1542620"/>
              <a:gd name="connsiteY3" fmla="*/ 0 h 341507"/>
              <a:gd name="connsiteX4" fmla="*/ 1532617 w 1542620"/>
              <a:gd name="connsiteY4" fmla="*/ 10003 h 341507"/>
              <a:gd name="connsiteX5" fmla="*/ 1542620 w 1542620"/>
              <a:gd name="connsiteY5" fmla="*/ 34151 h 341507"/>
              <a:gd name="connsiteX6" fmla="*/ 1540127 w 1542620"/>
              <a:gd name="connsiteY6" fmla="*/ 160579 h 341507"/>
              <a:gd name="connsiteX7" fmla="*/ 1542620 w 1542620"/>
              <a:gd name="connsiteY7" fmla="*/ 307356 h 341507"/>
              <a:gd name="connsiteX8" fmla="*/ 1532617 w 1542620"/>
              <a:gd name="connsiteY8" fmla="*/ 331504 h 341507"/>
              <a:gd name="connsiteX9" fmla="*/ 1508469 w 1542620"/>
              <a:gd name="connsiteY9" fmla="*/ 341507 h 341507"/>
              <a:gd name="connsiteX10" fmla="*/ 41703 w 1542620"/>
              <a:gd name="connsiteY10" fmla="*/ 341507 h 341507"/>
              <a:gd name="connsiteX11" fmla="*/ 17555 w 1542620"/>
              <a:gd name="connsiteY11" fmla="*/ 331504 h 341507"/>
              <a:gd name="connsiteX12" fmla="*/ 7552 w 1542620"/>
              <a:gd name="connsiteY12" fmla="*/ 307356 h 341507"/>
              <a:gd name="connsiteX13" fmla="*/ 0 w 1542620"/>
              <a:gd name="connsiteY13" fmla="*/ 152617 h 341507"/>
              <a:gd name="connsiteX14" fmla="*/ 7552 w 1542620"/>
              <a:gd name="connsiteY14" fmla="*/ 34151 h 341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42620" h="341507">
                <a:moveTo>
                  <a:pt x="7552" y="34151"/>
                </a:moveTo>
                <a:cubicBezTo>
                  <a:pt x="7552" y="25094"/>
                  <a:pt x="11150" y="16407"/>
                  <a:pt x="17555" y="10003"/>
                </a:cubicBezTo>
                <a:cubicBezTo>
                  <a:pt x="23960" y="3598"/>
                  <a:pt x="32646" y="0"/>
                  <a:pt x="41703" y="0"/>
                </a:cubicBezTo>
                <a:lnTo>
                  <a:pt x="1508469" y="0"/>
                </a:lnTo>
                <a:cubicBezTo>
                  <a:pt x="1517526" y="0"/>
                  <a:pt x="1526213" y="3598"/>
                  <a:pt x="1532617" y="10003"/>
                </a:cubicBezTo>
                <a:cubicBezTo>
                  <a:pt x="1539022" y="16408"/>
                  <a:pt x="1541368" y="9055"/>
                  <a:pt x="1542620" y="34151"/>
                </a:cubicBezTo>
                <a:lnTo>
                  <a:pt x="1540127" y="160579"/>
                </a:lnTo>
                <a:lnTo>
                  <a:pt x="1542620" y="307356"/>
                </a:lnTo>
                <a:cubicBezTo>
                  <a:pt x="1542620" y="316413"/>
                  <a:pt x="1539022" y="325100"/>
                  <a:pt x="1532617" y="331504"/>
                </a:cubicBezTo>
                <a:cubicBezTo>
                  <a:pt x="1526212" y="337909"/>
                  <a:pt x="1517526" y="341507"/>
                  <a:pt x="1508469" y="341507"/>
                </a:cubicBezTo>
                <a:lnTo>
                  <a:pt x="41703" y="341507"/>
                </a:lnTo>
                <a:cubicBezTo>
                  <a:pt x="32646" y="341507"/>
                  <a:pt x="23959" y="337909"/>
                  <a:pt x="17555" y="331504"/>
                </a:cubicBezTo>
                <a:cubicBezTo>
                  <a:pt x="11150" y="325099"/>
                  <a:pt x="10478" y="337170"/>
                  <a:pt x="7552" y="307356"/>
                </a:cubicBezTo>
                <a:lnTo>
                  <a:pt x="0" y="152617"/>
                </a:lnTo>
                <a:lnTo>
                  <a:pt x="7552" y="34151"/>
                </a:lnTo>
                <a:close/>
              </a:path>
            </a:pathLst>
          </a:custGeom>
          <a:solidFill>
            <a:sysClr val="window" lastClr="FFFFFF">
              <a:lumMod val="95000"/>
            </a:sysClr>
          </a:solidFill>
          <a:ln w="9525" cap="flat" cmpd="sng" algn="ctr">
            <a:noFill/>
            <a:prstDash val="solid"/>
          </a:ln>
          <a:effectLst>
            <a:outerShdw blurRad="40000" dist="20000" dir="5400000" rotWithShape="0">
              <a:srgbClr val="000000">
                <a:alpha val="38000"/>
              </a:srgbClr>
            </a:outerShdw>
          </a:effectLst>
        </p:spPr>
        <p:txBody>
          <a:bodyPr spcFirstLastPara="0" vert="horz" wrap="square" lIns="20162" tIns="20162" rIns="20162" bIns="20162" numCol="1" spcCol="1270" anchor="ctr" anchorCtr="0">
            <a:noAutofit/>
          </a:bodyPr>
          <a:lstStyle/>
          <a:p>
            <a:pPr marL="0" marR="0" lvl="0" indent="0" algn="ctr" defTabSz="711200" eaLnBrk="1" fontAlgn="auto" latinLnBrk="0" hangingPunct="1">
              <a:lnSpc>
                <a:spcPct val="90000"/>
              </a:lnSpc>
              <a:spcBef>
                <a:spcPct val="0"/>
              </a:spcBef>
              <a:spcAft>
                <a:spcPct val="35000"/>
              </a:spcAft>
              <a:buClrTx/>
              <a:buSzTx/>
              <a:buFontTx/>
              <a:buNone/>
              <a:tabLst/>
              <a:defRPr/>
            </a:pPr>
            <a:r>
              <a:rPr kumimoji="0" lang="en-US" sz="900" b="1" i="0" u="none" strike="noStrike" kern="1200" cap="none" spc="0" normalizeH="0" baseline="0" noProof="0" dirty="0" smtClean="0">
                <a:ln>
                  <a:noFill/>
                </a:ln>
                <a:solidFill>
                  <a:sysClr val="window" lastClr="FFFFFF">
                    <a:lumMod val="65000"/>
                  </a:sysClr>
                </a:solidFill>
                <a:effectLst/>
                <a:uLnTx/>
                <a:uFillTx/>
                <a:latin typeface="Calibri"/>
                <a:ea typeface="+mn-ea"/>
                <a:cs typeface="+mn-cs"/>
              </a:rPr>
              <a:t>Nitrogen</a:t>
            </a:r>
            <a:endParaRPr kumimoji="0" lang="en-US" sz="900" b="1" i="0" u="none" strike="noStrike" kern="1200" cap="none" spc="0" normalizeH="0" baseline="0" noProof="0" dirty="0">
              <a:ln>
                <a:noFill/>
              </a:ln>
              <a:solidFill>
                <a:sysClr val="window" lastClr="FFFFFF">
                  <a:lumMod val="65000"/>
                </a:sysClr>
              </a:solidFill>
              <a:effectLst/>
              <a:uLnTx/>
              <a:uFillTx/>
              <a:latin typeface="Calibri"/>
              <a:ea typeface="+mn-ea"/>
              <a:cs typeface="+mn-cs"/>
            </a:endParaRPr>
          </a:p>
        </p:txBody>
      </p:sp>
      <p:cxnSp>
        <p:nvCxnSpPr>
          <p:cNvPr id="196" name="Straight Arrow Connector 195"/>
          <p:cNvCxnSpPr>
            <a:stCxn id="194" idx="6"/>
            <a:endCxn id="193" idx="12"/>
          </p:cNvCxnSpPr>
          <p:nvPr/>
        </p:nvCxnSpPr>
        <p:spPr>
          <a:xfrm>
            <a:off x="7906451" y="2008904"/>
            <a:ext cx="370761" cy="12986"/>
          </a:xfrm>
          <a:prstGeom prst="straightConnector1">
            <a:avLst/>
          </a:prstGeom>
          <a:noFill/>
          <a:ln w="28575" cap="flat" cmpd="sng" algn="ctr">
            <a:solidFill>
              <a:sysClr val="window" lastClr="FFFFFF">
                <a:lumMod val="75000"/>
              </a:sysClr>
            </a:solidFill>
            <a:prstDash val="solid"/>
            <a:tailEnd type="arrow" w="med" len="med"/>
          </a:ln>
          <a:effectLst/>
        </p:spPr>
      </p:cxnSp>
      <p:cxnSp>
        <p:nvCxnSpPr>
          <p:cNvPr id="197" name="Straight Arrow Connector 196"/>
          <p:cNvCxnSpPr>
            <a:stCxn id="195" idx="6"/>
            <a:endCxn id="193" idx="12"/>
          </p:cNvCxnSpPr>
          <p:nvPr/>
        </p:nvCxnSpPr>
        <p:spPr>
          <a:xfrm flipV="1">
            <a:off x="7978492" y="2021890"/>
            <a:ext cx="298720" cy="314205"/>
          </a:xfrm>
          <a:prstGeom prst="straightConnector1">
            <a:avLst/>
          </a:prstGeom>
          <a:noFill/>
          <a:ln w="28575" cap="flat" cmpd="sng" algn="ctr">
            <a:solidFill>
              <a:sysClr val="window" lastClr="FFFFFF">
                <a:lumMod val="75000"/>
              </a:sysClr>
            </a:solidFill>
            <a:prstDash val="solid"/>
            <a:tailEnd type="arrow" w="med" len="med"/>
          </a:ln>
          <a:effectLst/>
        </p:spPr>
      </p:cxnSp>
      <p:cxnSp>
        <p:nvCxnSpPr>
          <p:cNvPr id="198" name="Straight Arrow Connector 197"/>
          <p:cNvCxnSpPr>
            <a:stCxn id="200" idx="7"/>
            <a:endCxn id="195" idx="13"/>
          </p:cNvCxnSpPr>
          <p:nvPr/>
        </p:nvCxnSpPr>
        <p:spPr>
          <a:xfrm>
            <a:off x="6914387" y="2007840"/>
            <a:ext cx="285162" cy="323753"/>
          </a:xfrm>
          <a:prstGeom prst="straightConnector1">
            <a:avLst/>
          </a:prstGeom>
          <a:noFill/>
          <a:ln w="28575" cap="flat" cmpd="sng" algn="ctr">
            <a:solidFill>
              <a:sysClr val="windowText" lastClr="000000"/>
            </a:solidFill>
            <a:prstDash val="solid"/>
            <a:tailEnd type="arrow" w="med" len="med"/>
          </a:ln>
          <a:effectLst/>
        </p:spPr>
      </p:cxnSp>
      <p:cxnSp>
        <p:nvCxnSpPr>
          <p:cNvPr id="199" name="Straight Arrow Connector 198"/>
          <p:cNvCxnSpPr>
            <a:stCxn id="191" idx="10"/>
            <a:endCxn id="200" idx="3"/>
          </p:cNvCxnSpPr>
          <p:nvPr/>
        </p:nvCxnSpPr>
        <p:spPr>
          <a:xfrm>
            <a:off x="6570906" y="1650270"/>
            <a:ext cx="8698" cy="245195"/>
          </a:xfrm>
          <a:prstGeom prst="straightConnector1">
            <a:avLst/>
          </a:prstGeom>
          <a:noFill/>
          <a:ln w="28575" cap="flat" cmpd="sng" algn="ctr">
            <a:solidFill>
              <a:sysClr val="windowText" lastClr="000000"/>
            </a:solidFill>
            <a:prstDash val="solid"/>
            <a:tailEnd type="arrow" w="med" len="med"/>
          </a:ln>
          <a:effectLst/>
        </p:spPr>
      </p:cxnSp>
      <p:sp>
        <p:nvSpPr>
          <p:cNvPr id="200" name="Freeform 199"/>
          <p:cNvSpPr/>
          <p:nvPr/>
        </p:nvSpPr>
        <p:spPr>
          <a:xfrm>
            <a:off x="6201428" y="1894386"/>
            <a:ext cx="712959" cy="236952"/>
          </a:xfrm>
          <a:custGeom>
            <a:avLst/>
            <a:gdLst>
              <a:gd name="connsiteX0" fmla="*/ 0 w 2185418"/>
              <a:gd name="connsiteY0" fmla="*/ 31107 h 311071"/>
              <a:gd name="connsiteX1" fmla="*/ 9111 w 2185418"/>
              <a:gd name="connsiteY1" fmla="*/ 9111 h 311071"/>
              <a:gd name="connsiteX2" fmla="*/ 31107 w 2185418"/>
              <a:gd name="connsiteY2" fmla="*/ 0 h 311071"/>
              <a:gd name="connsiteX3" fmla="*/ 2154311 w 2185418"/>
              <a:gd name="connsiteY3" fmla="*/ 0 h 311071"/>
              <a:gd name="connsiteX4" fmla="*/ 2176307 w 2185418"/>
              <a:gd name="connsiteY4" fmla="*/ 9111 h 311071"/>
              <a:gd name="connsiteX5" fmla="*/ 2185418 w 2185418"/>
              <a:gd name="connsiteY5" fmla="*/ 31107 h 311071"/>
              <a:gd name="connsiteX6" fmla="*/ 2185418 w 2185418"/>
              <a:gd name="connsiteY6" fmla="*/ 279964 h 311071"/>
              <a:gd name="connsiteX7" fmla="*/ 2176307 w 2185418"/>
              <a:gd name="connsiteY7" fmla="*/ 301960 h 311071"/>
              <a:gd name="connsiteX8" fmla="*/ 2154311 w 2185418"/>
              <a:gd name="connsiteY8" fmla="*/ 311071 h 311071"/>
              <a:gd name="connsiteX9" fmla="*/ 31107 w 2185418"/>
              <a:gd name="connsiteY9" fmla="*/ 311071 h 311071"/>
              <a:gd name="connsiteX10" fmla="*/ 9111 w 2185418"/>
              <a:gd name="connsiteY10" fmla="*/ 301960 h 311071"/>
              <a:gd name="connsiteX11" fmla="*/ 0 w 2185418"/>
              <a:gd name="connsiteY11" fmla="*/ 279964 h 311071"/>
              <a:gd name="connsiteX12" fmla="*/ 0 w 2185418"/>
              <a:gd name="connsiteY12" fmla="*/ 31107 h 311071"/>
              <a:gd name="connsiteX0" fmla="*/ 45773 w 2231191"/>
              <a:gd name="connsiteY0" fmla="*/ 31107 h 311071"/>
              <a:gd name="connsiteX1" fmla="*/ 54884 w 2231191"/>
              <a:gd name="connsiteY1" fmla="*/ 9111 h 311071"/>
              <a:gd name="connsiteX2" fmla="*/ 76880 w 2231191"/>
              <a:gd name="connsiteY2" fmla="*/ 0 h 311071"/>
              <a:gd name="connsiteX3" fmla="*/ 1029163 w 2231191"/>
              <a:gd name="connsiteY3" fmla="*/ 1417 h 311071"/>
              <a:gd name="connsiteX4" fmla="*/ 2200084 w 2231191"/>
              <a:gd name="connsiteY4" fmla="*/ 0 h 311071"/>
              <a:gd name="connsiteX5" fmla="*/ 2222080 w 2231191"/>
              <a:gd name="connsiteY5" fmla="*/ 9111 h 311071"/>
              <a:gd name="connsiteX6" fmla="*/ 2231191 w 2231191"/>
              <a:gd name="connsiteY6" fmla="*/ 31107 h 311071"/>
              <a:gd name="connsiteX7" fmla="*/ 2231191 w 2231191"/>
              <a:gd name="connsiteY7" fmla="*/ 279964 h 311071"/>
              <a:gd name="connsiteX8" fmla="*/ 2222080 w 2231191"/>
              <a:gd name="connsiteY8" fmla="*/ 301960 h 311071"/>
              <a:gd name="connsiteX9" fmla="*/ 2200084 w 2231191"/>
              <a:gd name="connsiteY9" fmla="*/ 311071 h 311071"/>
              <a:gd name="connsiteX10" fmla="*/ 76880 w 2231191"/>
              <a:gd name="connsiteY10" fmla="*/ 311071 h 311071"/>
              <a:gd name="connsiteX11" fmla="*/ 54884 w 2231191"/>
              <a:gd name="connsiteY11" fmla="*/ 301960 h 311071"/>
              <a:gd name="connsiteX12" fmla="*/ 45773 w 2231191"/>
              <a:gd name="connsiteY12" fmla="*/ 279964 h 311071"/>
              <a:gd name="connsiteX13" fmla="*/ 45773 w 2231191"/>
              <a:gd name="connsiteY13" fmla="*/ 31107 h 311071"/>
              <a:gd name="connsiteX0" fmla="*/ 45773 w 2232636"/>
              <a:gd name="connsiteY0" fmla="*/ 31107 h 311071"/>
              <a:gd name="connsiteX1" fmla="*/ 54884 w 2232636"/>
              <a:gd name="connsiteY1" fmla="*/ 9111 h 311071"/>
              <a:gd name="connsiteX2" fmla="*/ 76880 w 2232636"/>
              <a:gd name="connsiteY2" fmla="*/ 0 h 311071"/>
              <a:gd name="connsiteX3" fmla="*/ 1029163 w 2232636"/>
              <a:gd name="connsiteY3" fmla="*/ 1417 h 311071"/>
              <a:gd name="connsiteX4" fmla="*/ 2200084 w 2232636"/>
              <a:gd name="connsiteY4" fmla="*/ 0 h 311071"/>
              <a:gd name="connsiteX5" fmla="*/ 2222080 w 2232636"/>
              <a:gd name="connsiteY5" fmla="*/ 9111 h 311071"/>
              <a:gd name="connsiteX6" fmla="*/ 2231191 w 2232636"/>
              <a:gd name="connsiteY6" fmla="*/ 31107 h 311071"/>
              <a:gd name="connsiteX7" fmla="*/ 2232636 w 2232636"/>
              <a:gd name="connsiteY7" fmla="*/ 148943 h 311071"/>
              <a:gd name="connsiteX8" fmla="*/ 2231191 w 2232636"/>
              <a:gd name="connsiteY8" fmla="*/ 279964 h 311071"/>
              <a:gd name="connsiteX9" fmla="*/ 2222080 w 2232636"/>
              <a:gd name="connsiteY9" fmla="*/ 301960 h 311071"/>
              <a:gd name="connsiteX10" fmla="*/ 2200084 w 2232636"/>
              <a:gd name="connsiteY10" fmla="*/ 311071 h 311071"/>
              <a:gd name="connsiteX11" fmla="*/ 76880 w 2232636"/>
              <a:gd name="connsiteY11" fmla="*/ 311071 h 311071"/>
              <a:gd name="connsiteX12" fmla="*/ 54884 w 2232636"/>
              <a:gd name="connsiteY12" fmla="*/ 301960 h 311071"/>
              <a:gd name="connsiteX13" fmla="*/ 45773 w 2232636"/>
              <a:gd name="connsiteY13" fmla="*/ 279964 h 311071"/>
              <a:gd name="connsiteX14" fmla="*/ 45773 w 2232636"/>
              <a:gd name="connsiteY14" fmla="*/ 31107 h 311071"/>
              <a:gd name="connsiteX0" fmla="*/ 45773 w 2232636"/>
              <a:gd name="connsiteY0" fmla="*/ 31107 h 311071"/>
              <a:gd name="connsiteX1" fmla="*/ 54884 w 2232636"/>
              <a:gd name="connsiteY1" fmla="*/ 9111 h 311071"/>
              <a:gd name="connsiteX2" fmla="*/ 76880 w 2232636"/>
              <a:gd name="connsiteY2" fmla="*/ 0 h 311071"/>
              <a:gd name="connsiteX3" fmla="*/ 1184261 w 2232636"/>
              <a:gd name="connsiteY3" fmla="*/ 1417 h 311071"/>
              <a:gd name="connsiteX4" fmla="*/ 2200084 w 2232636"/>
              <a:gd name="connsiteY4" fmla="*/ 0 h 311071"/>
              <a:gd name="connsiteX5" fmla="*/ 2222080 w 2232636"/>
              <a:gd name="connsiteY5" fmla="*/ 9111 h 311071"/>
              <a:gd name="connsiteX6" fmla="*/ 2231191 w 2232636"/>
              <a:gd name="connsiteY6" fmla="*/ 31107 h 311071"/>
              <a:gd name="connsiteX7" fmla="*/ 2232636 w 2232636"/>
              <a:gd name="connsiteY7" fmla="*/ 148943 h 311071"/>
              <a:gd name="connsiteX8" fmla="*/ 2231191 w 2232636"/>
              <a:gd name="connsiteY8" fmla="*/ 279964 h 311071"/>
              <a:gd name="connsiteX9" fmla="*/ 2222080 w 2232636"/>
              <a:gd name="connsiteY9" fmla="*/ 301960 h 311071"/>
              <a:gd name="connsiteX10" fmla="*/ 2200084 w 2232636"/>
              <a:gd name="connsiteY10" fmla="*/ 311071 h 311071"/>
              <a:gd name="connsiteX11" fmla="*/ 76880 w 2232636"/>
              <a:gd name="connsiteY11" fmla="*/ 311071 h 311071"/>
              <a:gd name="connsiteX12" fmla="*/ 54884 w 2232636"/>
              <a:gd name="connsiteY12" fmla="*/ 301960 h 311071"/>
              <a:gd name="connsiteX13" fmla="*/ 45773 w 2232636"/>
              <a:gd name="connsiteY13" fmla="*/ 279964 h 311071"/>
              <a:gd name="connsiteX14" fmla="*/ 45773 w 2232636"/>
              <a:gd name="connsiteY14" fmla="*/ 31107 h 311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32636" h="311071">
                <a:moveTo>
                  <a:pt x="45773" y="31107"/>
                </a:moveTo>
                <a:cubicBezTo>
                  <a:pt x="45773" y="22857"/>
                  <a:pt x="49050" y="14945"/>
                  <a:pt x="54884" y="9111"/>
                </a:cubicBezTo>
                <a:cubicBezTo>
                  <a:pt x="60718" y="3277"/>
                  <a:pt x="-85500" y="1282"/>
                  <a:pt x="76880" y="0"/>
                </a:cubicBezTo>
                <a:lnTo>
                  <a:pt x="1184261" y="1417"/>
                </a:lnTo>
                <a:lnTo>
                  <a:pt x="2200084" y="0"/>
                </a:lnTo>
                <a:cubicBezTo>
                  <a:pt x="2208334" y="0"/>
                  <a:pt x="2216246" y="3277"/>
                  <a:pt x="2222080" y="9111"/>
                </a:cubicBezTo>
                <a:cubicBezTo>
                  <a:pt x="2227914" y="14945"/>
                  <a:pt x="2229432" y="7802"/>
                  <a:pt x="2231191" y="31107"/>
                </a:cubicBezTo>
                <a:cubicBezTo>
                  <a:pt x="2231673" y="70386"/>
                  <a:pt x="2232154" y="109664"/>
                  <a:pt x="2232636" y="148943"/>
                </a:cubicBezTo>
                <a:cubicBezTo>
                  <a:pt x="2232154" y="192617"/>
                  <a:pt x="2231673" y="236290"/>
                  <a:pt x="2231191" y="279964"/>
                </a:cubicBezTo>
                <a:cubicBezTo>
                  <a:pt x="2231191" y="288214"/>
                  <a:pt x="2227914" y="296126"/>
                  <a:pt x="2222080" y="301960"/>
                </a:cubicBezTo>
                <a:cubicBezTo>
                  <a:pt x="2216246" y="307794"/>
                  <a:pt x="2208334" y="311071"/>
                  <a:pt x="2200084" y="311071"/>
                </a:cubicBezTo>
                <a:lnTo>
                  <a:pt x="76880" y="311071"/>
                </a:lnTo>
                <a:cubicBezTo>
                  <a:pt x="68630" y="311071"/>
                  <a:pt x="60718" y="307794"/>
                  <a:pt x="54884" y="301960"/>
                </a:cubicBezTo>
                <a:cubicBezTo>
                  <a:pt x="49050" y="296126"/>
                  <a:pt x="45773" y="288214"/>
                  <a:pt x="45773" y="279964"/>
                </a:cubicBezTo>
                <a:lnTo>
                  <a:pt x="45773" y="31107"/>
                </a:lnTo>
                <a:close/>
              </a:path>
            </a:pathLst>
          </a:cu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spcFirstLastPara="0" vert="horz" wrap="square" lIns="19271" tIns="19271" rIns="19271" bIns="19271" numCol="1" spcCol="1270" anchor="ctr" anchorCtr="0">
            <a:noAutofit/>
          </a:bodyPr>
          <a:lstStyle/>
          <a:p>
            <a:pPr marL="0" marR="0" lvl="0" indent="0" algn="ctr" defTabSz="711200" eaLnBrk="1" fontAlgn="auto" latinLnBrk="0" hangingPunct="1">
              <a:lnSpc>
                <a:spcPct val="90000"/>
              </a:lnSpc>
              <a:spcBef>
                <a:spcPct val="0"/>
              </a:spcBef>
              <a:spcAft>
                <a:spcPct val="35000"/>
              </a:spcAft>
              <a:buClrTx/>
              <a:buSzTx/>
              <a:buFontTx/>
              <a:buNone/>
              <a:tabLst/>
              <a:defRPr/>
            </a:pPr>
            <a:r>
              <a:rPr kumimoji="0" lang="en-US" sz="900" b="1" i="0" u="none" strike="noStrike" kern="1200" cap="none" spc="0" normalizeH="0" baseline="0" noProof="0" dirty="0" smtClean="0">
                <a:ln>
                  <a:noFill/>
                </a:ln>
                <a:solidFill>
                  <a:sysClr val="windowText" lastClr="000000"/>
                </a:solidFill>
                <a:effectLst/>
                <a:uLnTx/>
                <a:uFillTx/>
                <a:latin typeface="Calibri"/>
                <a:ea typeface="+mn-ea"/>
                <a:cs typeface="+mn-cs"/>
              </a:rPr>
              <a:t>Physiology</a:t>
            </a:r>
            <a:endParaRPr kumimoji="0" lang="en-US" sz="900" b="1" i="0" u="none" strike="noStrike" kern="1200" cap="none" spc="0" normalizeH="0" baseline="0" noProof="0" dirty="0">
              <a:ln>
                <a:noFill/>
              </a:ln>
              <a:solidFill>
                <a:sysClr val="windowText" lastClr="000000"/>
              </a:solidFill>
              <a:effectLst/>
              <a:uLnTx/>
              <a:uFillTx/>
              <a:latin typeface="Calibri"/>
              <a:ea typeface="+mn-ea"/>
              <a:cs typeface="+mn-cs"/>
            </a:endParaRPr>
          </a:p>
        </p:txBody>
      </p:sp>
      <p:cxnSp>
        <p:nvCxnSpPr>
          <p:cNvPr id="201" name="Straight Arrow Connector 200"/>
          <p:cNvCxnSpPr>
            <a:stCxn id="200" idx="7"/>
            <a:endCxn id="192" idx="13"/>
          </p:cNvCxnSpPr>
          <p:nvPr/>
        </p:nvCxnSpPr>
        <p:spPr>
          <a:xfrm flipV="1">
            <a:off x="6914387" y="1693975"/>
            <a:ext cx="311427" cy="313864"/>
          </a:xfrm>
          <a:prstGeom prst="straightConnector1">
            <a:avLst/>
          </a:prstGeom>
          <a:noFill/>
          <a:ln w="28575" cap="flat" cmpd="sng" algn="ctr">
            <a:solidFill>
              <a:sysClr val="windowText" lastClr="000000"/>
            </a:solidFill>
            <a:prstDash val="solid"/>
            <a:tailEnd type="arrow" w="med" len="med"/>
          </a:ln>
          <a:effectLst/>
        </p:spPr>
      </p:cxnSp>
      <p:cxnSp>
        <p:nvCxnSpPr>
          <p:cNvPr id="202" name="Straight Arrow Connector 201"/>
          <p:cNvCxnSpPr>
            <a:stCxn id="200" idx="7"/>
            <a:endCxn id="194" idx="13"/>
          </p:cNvCxnSpPr>
          <p:nvPr/>
        </p:nvCxnSpPr>
        <p:spPr>
          <a:xfrm>
            <a:off x="6914387" y="2007840"/>
            <a:ext cx="334690" cy="5567"/>
          </a:xfrm>
          <a:prstGeom prst="straightConnector1">
            <a:avLst/>
          </a:prstGeom>
          <a:noFill/>
          <a:ln w="28575" cap="flat" cmpd="sng" algn="ctr">
            <a:solidFill>
              <a:sysClr val="windowText" lastClr="000000"/>
            </a:solidFill>
            <a:prstDash val="solid"/>
            <a:tailEnd type="arrow" w="med" len="med"/>
          </a:ln>
          <a:effectLst/>
        </p:spPr>
      </p:cxnSp>
      <p:cxnSp>
        <p:nvCxnSpPr>
          <p:cNvPr id="203" name="Straight Arrow Connector 202"/>
          <p:cNvCxnSpPr>
            <a:stCxn id="192" idx="6"/>
            <a:endCxn id="193" idx="12"/>
          </p:cNvCxnSpPr>
          <p:nvPr/>
        </p:nvCxnSpPr>
        <p:spPr>
          <a:xfrm>
            <a:off x="7923711" y="1686471"/>
            <a:ext cx="353501" cy="335419"/>
          </a:xfrm>
          <a:prstGeom prst="straightConnector1">
            <a:avLst/>
          </a:prstGeom>
          <a:noFill/>
          <a:ln w="28575" cap="flat" cmpd="sng" algn="ctr">
            <a:solidFill>
              <a:sysClr val="windowText" lastClr="000000"/>
            </a:solidFill>
            <a:prstDash val="solid"/>
            <a:tailEnd type="arrow" w="med" len="med"/>
          </a:ln>
          <a:effectLst/>
        </p:spPr>
      </p:cxnSp>
      <p:cxnSp>
        <p:nvCxnSpPr>
          <p:cNvPr id="161" name="Elbow Connector 160"/>
          <p:cNvCxnSpPr>
            <a:stCxn id="171" idx="11"/>
            <a:endCxn id="164" idx="9"/>
          </p:cNvCxnSpPr>
          <p:nvPr/>
        </p:nvCxnSpPr>
        <p:spPr>
          <a:xfrm>
            <a:off x="5637743" y="7147451"/>
            <a:ext cx="2017147" cy="49528"/>
          </a:xfrm>
          <a:prstGeom prst="bentConnector5">
            <a:avLst>
              <a:gd name="adj1" fmla="val 33317"/>
              <a:gd name="adj2" fmla="val 566698"/>
              <a:gd name="adj3" fmla="val 111333"/>
            </a:avLst>
          </a:prstGeom>
          <a:noFill/>
          <a:ln w="28575" cap="flat" cmpd="sng" algn="ctr">
            <a:solidFill>
              <a:sysClr val="window" lastClr="FFFFFF">
                <a:lumMod val="75000"/>
              </a:sysClr>
            </a:solidFill>
            <a:prstDash val="solid"/>
            <a:tailEnd type="arrow" w="med" len="med"/>
          </a:ln>
          <a:effectLst/>
        </p:spPr>
      </p:cxnSp>
      <p:sp>
        <p:nvSpPr>
          <p:cNvPr id="205" name="Freeform 204"/>
          <p:cNvSpPr/>
          <p:nvPr/>
        </p:nvSpPr>
        <p:spPr>
          <a:xfrm>
            <a:off x="304800" y="6101259"/>
            <a:ext cx="519465" cy="326084"/>
          </a:xfrm>
          <a:custGeom>
            <a:avLst/>
            <a:gdLst>
              <a:gd name="connsiteX0" fmla="*/ 0 w 718836"/>
              <a:gd name="connsiteY0" fmla="*/ 31859 h 318586"/>
              <a:gd name="connsiteX1" fmla="*/ 9331 w 718836"/>
              <a:gd name="connsiteY1" fmla="*/ 9331 h 318586"/>
              <a:gd name="connsiteX2" fmla="*/ 31859 w 718836"/>
              <a:gd name="connsiteY2" fmla="*/ 0 h 318586"/>
              <a:gd name="connsiteX3" fmla="*/ 686977 w 718836"/>
              <a:gd name="connsiteY3" fmla="*/ 0 h 318586"/>
              <a:gd name="connsiteX4" fmla="*/ 709505 w 718836"/>
              <a:gd name="connsiteY4" fmla="*/ 9331 h 318586"/>
              <a:gd name="connsiteX5" fmla="*/ 718836 w 718836"/>
              <a:gd name="connsiteY5" fmla="*/ 31859 h 318586"/>
              <a:gd name="connsiteX6" fmla="*/ 718836 w 718836"/>
              <a:gd name="connsiteY6" fmla="*/ 286727 h 318586"/>
              <a:gd name="connsiteX7" fmla="*/ 709505 w 718836"/>
              <a:gd name="connsiteY7" fmla="*/ 309255 h 318586"/>
              <a:gd name="connsiteX8" fmla="*/ 686977 w 718836"/>
              <a:gd name="connsiteY8" fmla="*/ 318586 h 318586"/>
              <a:gd name="connsiteX9" fmla="*/ 31859 w 718836"/>
              <a:gd name="connsiteY9" fmla="*/ 318586 h 318586"/>
              <a:gd name="connsiteX10" fmla="*/ 9331 w 718836"/>
              <a:gd name="connsiteY10" fmla="*/ 309255 h 318586"/>
              <a:gd name="connsiteX11" fmla="*/ 0 w 718836"/>
              <a:gd name="connsiteY11" fmla="*/ 286727 h 318586"/>
              <a:gd name="connsiteX12" fmla="*/ 0 w 718836"/>
              <a:gd name="connsiteY12" fmla="*/ 31859 h 318586"/>
              <a:gd name="connsiteX0" fmla="*/ 0 w 718850"/>
              <a:gd name="connsiteY0" fmla="*/ 31859 h 318586"/>
              <a:gd name="connsiteX1" fmla="*/ 9331 w 718850"/>
              <a:gd name="connsiteY1" fmla="*/ 9331 h 318586"/>
              <a:gd name="connsiteX2" fmla="*/ 31859 w 718850"/>
              <a:gd name="connsiteY2" fmla="*/ 0 h 318586"/>
              <a:gd name="connsiteX3" fmla="*/ 686977 w 718850"/>
              <a:gd name="connsiteY3" fmla="*/ 0 h 318586"/>
              <a:gd name="connsiteX4" fmla="*/ 709505 w 718850"/>
              <a:gd name="connsiteY4" fmla="*/ 9331 h 318586"/>
              <a:gd name="connsiteX5" fmla="*/ 718836 w 718850"/>
              <a:gd name="connsiteY5" fmla="*/ 31859 h 318586"/>
              <a:gd name="connsiteX6" fmla="*/ 707854 w 718850"/>
              <a:gd name="connsiteY6" fmla="*/ 150360 h 318586"/>
              <a:gd name="connsiteX7" fmla="*/ 718836 w 718850"/>
              <a:gd name="connsiteY7" fmla="*/ 286727 h 318586"/>
              <a:gd name="connsiteX8" fmla="*/ 709505 w 718850"/>
              <a:gd name="connsiteY8" fmla="*/ 309255 h 318586"/>
              <a:gd name="connsiteX9" fmla="*/ 686977 w 718850"/>
              <a:gd name="connsiteY9" fmla="*/ 318586 h 318586"/>
              <a:gd name="connsiteX10" fmla="*/ 31859 w 718850"/>
              <a:gd name="connsiteY10" fmla="*/ 318586 h 318586"/>
              <a:gd name="connsiteX11" fmla="*/ 9331 w 718850"/>
              <a:gd name="connsiteY11" fmla="*/ 309255 h 318586"/>
              <a:gd name="connsiteX12" fmla="*/ 0 w 718850"/>
              <a:gd name="connsiteY12" fmla="*/ 286727 h 318586"/>
              <a:gd name="connsiteX13" fmla="*/ 0 w 718850"/>
              <a:gd name="connsiteY13" fmla="*/ 31859 h 318586"/>
              <a:gd name="connsiteX0" fmla="*/ 0 w 719017"/>
              <a:gd name="connsiteY0" fmla="*/ 31859 h 319171"/>
              <a:gd name="connsiteX1" fmla="*/ 9331 w 719017"/>
              <a:gd name="connsiteY1" fmla="*/ 9331 h 319171"/>
              <a:gd name="connsiteX2" fmla="*/ 31859 w 719017"/>
              <a:gd name="connsiteY2" fmla="*/ 0 h 319171"/>
              <a:gd name="connsiteX3" fmla="*/ 686977 w 719017"/>
              <a:gd name="connsiteY3" fmla="*/ 0 h 319171"/>
              <a:gd name="connsiteX4" fmla="*/ 709505 w 719017"/>
              <a:gd name="connsiteY4" fmla="*/ 9331 h 319171"/>
              <a:gd name="connsiteX5" fmla="*/ 718836 w 719017"/>
              <a:gd name="connsiteY5" fmla="*/ 31859 h 319171"/>
              <a:gd name="connsiteX6" fmla="*/ 707854 w 719017"/>
              <a:gd name="connsiteY6" fmla="*/ 150360 h 319171"/>
              <a:gd name="connsiteX7" fmla="*/ 718836 w 719017"/>
              <a:gd name="connsiteY7" fmla="*/ 286727 h 319171"/>
              <a:gd name="connsiteX8" fmla="*/ 709505 w 719017"/>
              <a:gd name="connsiteY8" fmla="*/ 309255 h 319171"/>
              <a:gd name="connsiteX9" fmla="*/ 686977 w 719017"/>
              <a:gd name="connsiteY9" fmla="*/ 318586 h 319171"/>
              <a:gd name="connsiteX10" fmla="*/ 351507 w 719017"/>
              <a:gd name="connsiteY10" fmla="*/ 319171 h 319171"/>
              <a:gd name="connsiteX11" fmla="*/ 31859 w 719017"/>
              <a:gd name="connsiteY11" fmla="*/ 318586 h 319171"/>
              <a:gd name="connsiteX12" fmla="*/ 9331 w 719017"/>
              <a:gd name="connsiteY12" fmla="*/ 309255 h 319171"/>
              <a:gd name="connsiteX13" fmla="*/ 0 w 719017"/>
              <a:gd name="connsiteY13" fmla="*/ 286727 h 319171"/>
              <a:gd name="connsiteX14" fmla="*/ 0 w 719017"/>
              <a:gd name="connsiteY14" fmla="*/ 31859 h 319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19017" h="319171">
                <a:moveTo>
                  <a:pt x="0" y="31859"/>
                </a:moveTo>
                <a:cubicBezTo>
                  <a:pt x="0" y="23409"/>
                  <a:pt x="3357" y="15306"/>
                  <a:pt x="9331" y="9331"/>
                </a:cubicBezTo>
                <a:cubicBezTo>
                  <a:pt x="15306" y="3356"/>
                  <a:pt x="23409" y="0"/>
                  <a:pt x="31859" y="0"/>
                </a:cubicBezTo>
                <a:lnTo>
                  <a:pt x="686977" y="0"/>
                </a:lnTo>
                <a:cubicBezTo>
                  <a:pt x="695427" y="0"/>
                  <a:pt x="703530" y="3357"/>
                  <a:pt x="709505" y="9331"/>
                </a:cubicBezTo>
                <a:cubicBezTo>
                  <a:pt x="715480" y="15306"/>
                  <a:pt x="719111" y="8354"/>
                  <a:pt x="718836" y="31859"/>
                </a:cubicBezTo>
                <a:lnTo>
                  <a:pt x="707854" y="150360"/>
                </a:lnTo>
                <a:lnTo>
                  <a:pt x="718836" y="286727"/>
                </a:lnTo>
                <a:cubicBezTo>
                  <a:pt x="718836" y="295177"/>
                  <a:pt x="715479" y="303280"/>
                  <a:pt x="709505" y="309255"/>
                </a:cubicBezTo>
                <a:cubicBezTo>
                  <a:pt x="703530" y="315230"/>
                  <a:pt x="746643" y="316933"/>
                  <a:pt x="686977" y="318586"/>
                </a:cubicBezTo>
                <a:lnTo>
                  <a:pt x="351507" y="319171"/>
                </a:lnTo>
                <a:lnTo>
                  <a:pt x="31859" y="318586"/>
                </a:lnTo>
                <a:cubicBezTo>
                  <a:pt x="23409" y="318586"/>
                  <a:pt x="15306" y="315229"/>
                  <a:pt x="9331" y="309255"/>
                </a:cubicBezTo>
                <a:cubicBezTo>
                  <a:pt x="3356" y="303280"/>
                  <a:pt x="0" y="295177"/>
                  <a:pt x="0" y="286727"/>
                </a:cubicBezTo>
                <a:lnTo>
                  <a:pt x="0" y="31859"/>
                </a:lnTo>
                <a:close/>
              </a:path>
            </a:pathLst>
          </a:cu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spcFirstLastPara="0" vert="horz" wrap="square" lIns="19491" tIns="19491" rIns="19491" bIns="19491" numCol="1" spcCol="1270" anchor="ctr" anchorCtr="0">
            <a:noAutofit/>
          </a:bodyPr>
          <a:lstStyle/>
          <a:p>
            <a:pPr algn="ctr" defTabSz="711200">
              <a:lnSpc>
                <a:spcPct val="90000"/>
              </a:lnSpc>
              <a:spcBef>
                <a:spcPct val="0"/>
              </a:spcBef>
              <a:spcAft>
                <a:spcPct val="35000"/>
              </a:spcAft>
            </a:pPr>
            <a:r>
              <a:rPr lang="en-US" sz="900" b="1" dirty="0">
                <a:solidFill>
                  <a:sysClr val="windowText" lastClr="000000"/>
                </a:solidFill>
                <a:latin typeface="Calibri"/>
              </a:rPr>
              <a:t>Soils</a:t>
            </a:r>
          </a:p>
        </p:txBody>
      </p:sp>
      <p:cxnSp>
        <p:nvCxnSpPr>
          <p:cNvPr id="206" name="Straight Arrow Connector 205"/>
          <p:cNvCxnSpPr/>
          <p:nvPr/>
        </p:nvCxnSpPr>
        <p:spPr>
          <a:xfrm flipV="1">
            <a:off x="693430" y="5715000"/>
            <a:ext cx="171551" cy="379354"/>
          </a:xfrm>
          <a:prstGeom prst="straightConnector1">
            <a:avLst/>
          </a:prstGeom>
          <a:ln w="28575">
            <a:solidFill>
              <a:schemeClr val="tx1"/>
            </a:solidFill>
            <a:prstDash val="solid"/>
            <a:tailEnd type="arrow" w="med" len="med"/>
          </a:ln>
        </p:spPr>
        <p:style>
          <a:lnRef idx="1">
            <a:schemeClr val="accent1"/>
          </a:lnRef>
          <a:fillRef idx="0">
            <a:schemeClr val="accent1"/>
          </a:fillRef>
          <a:effectRef idx="0">
            <a:schemeClr val="accent1"/>
          </a:effectRef>
          <a:fontRef idx="minor">
            <a:schemeClr val="tx1"/>
          </a:fontRef>
        </p:style>
      </p:cxnSp>
      <p:sp>
        <p:nvSpPr>
          <p:cNvPr id="4" name="Content Placeholder 3"/>
          <p:cNvSpPr>
            <a:spLocks noGrp="1"/>
          </p:cNvSpPr>
          <p:nvPr>
            <p:ph idx="1"/>
          </p:nvPr>
        </p:nvSpPr>
        <p:spPr>
          <a:xfrm>
            <a:off x="1682696" y="6035377"/>
            <a:ext cx="5861104" cy="407586"/>
          </a:xfrm>
        </p:spPr>
        <p:txBody>
          <a:bodyPr>
            <a:normAutofit fontScale="92500" lnSpcReduction="10000"/>
          </a:bodyPr>
          <a:lstStyle/>
          <a:p>
            <a:r>
              <a:rPr lang="en-US" sz="2400" dirty="0" smtClean="0"/>
              <a:t>Interactions fewer with increasing aridity</a:t>
            </a:r>
          </a:p>
          <a:p>
            <a:endParaRPr lang="en-US" sz="2400" dirty="0"/>
          </a:p>
        </p:txBody>
      </p:sp>
      <p:grpSp>
        <p:nvGrpSpPr>
          <p:cNvPr id="63" name="Group 62"/>
          <p:cNvGrpSpPr>
            <a:grpSpLocks noChangeAspect="1"/>
          </p:cNvGrpSpPr>
          <p:nvPr/>
        </p:nvGrpSpPr>
        <p:grpSpPr>
          <a:xfrm>
            <a:off x="3281582" y="1143000"/>
            <a:ext cx="2701511" cy="1289050"/>
            <a:chOff x="8064409" y="769620"/>
            <a:chExt cx="4593046" cy="2191611"/>
          </a:xfrm>
        </p:grpSpPr>
        <p:sp>
          <p:nvSpPr>
            <p:cNvPr id="64" name="TextBox 63"/>
            <p:cNvSpPr txBox="1"/>
            <p:nvPr/>
          </p:nvSpPr>
          <p:spPr>
            <a:xfrm>
              <a:off x="9730580" y="769620"/>
              <a:ext cx="1455793" cy="523275"/>
            </a:xfrm>
            <a:prstGeom prst="rect">
              <a:avLst/>
            </a:prstGeom>
            <a:noFill/>
          </p:spPr>
          <p:txBody>
            <a:bodyPr wrap="none" rtlCol="0">
              <a:spAutoFit/>
            </a:bodyPr>
            <a:lstStyle/>
            <a:p>
              <a:r>
                <a:rPr lang="en-US" sz="1400" b="1" dirty="0" smtClean="0"/>
                <a:t>Silty Clay</a:t>
              </a:r>
              <a:endParaRPr lang="en-US" sz="1400" b="1" dirty="0"/>
            </a:p>
          </p:txBody>
        </p:sp>
        <p:grpSp>
          <p:nvGrpSpPr>
            <p:cNvPr id="65" name="Group 64"/>
            <p:cNvGrpSpPr/>
            <p:nvPr/>
          </p:nvGrpSpPr>
          <p:grpSpPr>
            <a:xfrm>
              <a:off x="8064409" y="1219200"/>
              <a:ext cx="4593046" cy="1742031"/>
              <a:chOff x="8064409" y="1219200"/>
              <a:chExt cx="4593046" cy="1742031"/>
            </a:xfrm>
          </p:grpSpPr>
          <p:sp>
            <p:nvSpPr>
              <p:cNvPr id="66" name="Freeform 65"/>
              <p:cNvSpPr/>
              <p:nvPr/>
            </p:nvSpPr>
            <p:spPr>
              <a:xfrm>
                <a:off x="8345419" y="1219200"/>
                <a:ext cx="704240" cy="326084"/>
              </a:xfrm>
              <a:custGeom>
                <a:avLst/>
                <a:gdLst>
                  <a:gd name="connsiteX0" fmla="*/ 0 w 718836"/>
                  <a:gd name="connsiteY0" fmla="*/ 31859 h 318586"/>
                  <a:gd name="connsiteX1" fmla="*/ 9331 w 718836"/>
                  <a:gd name="connsiteY1" fmla="*/ 9331 h 318586"/>
                  <a:gd name="connsiteX2" fmla="*/ 31859 w 718836"/>
                  <a:gd name="connsiteY2" fmla="*/ 0 h 318586"/>
                  <a:gd name="connsiteX3" fmla="*/ 686977 w 718836"/>
                  <a:gd name="connsiteY3" fmla="*/ 0 h 318586"/>
                  <a:gd name="connsiteX4" fmla="*/ 709505 w 718836"/>
                  <a:gd name="connsiteY4" fmla="*/ 9331 h 318586"/>
                  <a:gd name="connsiteX5" fmla="*/ 718836 w 718836"/>
                  <a:gd name="connsiteY5" fmla="*/ 31859 h 318586"/>
                  <a:gd name="connsiteX6" fmla="*/ 718836 w 718836"/>
                  <a:gd name="connsiteY6" fmla="*/ 286727 h 318586"/>
                  <a:gd name="connsiteX7" fmla="*/ 709505 w 718836"/>
                  <a:gd name="connsiteY7" fmla="*/ 309255 h 318586"/>
                  <a:gd name="connsiteX8" fmla="*/ 686977 w 718836"/>
                  <a:gd name="connsiteY8" fmla="*/ 318586 h 318586"/>
                  <a:gd name="connsiteX9" fmla="*/ 31859 w 718836"/>
                  <a:gd name="connsiteY9" fmla="*/ 318586 h 318586"/>
                  <a:gd name="connsiteX10" fmla="*/ 9331 w 718836"/>
                  <a:gd name="connsiteY10" fmla="*/ 309255 h 318586"/>
                  <a:gd name="connsiteX11" fmla="*/ 0 w 718836"/>
                  <a:gd name="connsiteY11" fmla="*/ 286727 h 318586"/>
                  <a:gd name="connsiteX12" fmla="*/ 0 w 718836"/>
                  <a:gd name="connsiteY12" fmla="*/ 31859 h 318586"/>
                  <a:gd name="connsiteX0" fmla="*/ 0 w 718850"/>
                  <a:gd name="connsiteY0" fmla="*/ 31859 h 318586"/>
                  <a:gd name="connsiteX1" fmla="*/ 9331 w 718850"/>
                  <a:gd name="connsiteY1" fmla="*/ 9331 h 318586"/>
                  <a:gd name="connsiteX2" fmla="*/ 31859 w 718850"/>
                  <a:gd name="connsiteY2" fmla="*/ 0 h 318586"/>
                  <a:gd name="connsiteX3" fmla="*/ 686977 w 718850"/>
                  <a:gd name="connsiteY3" fmla="*/ 0 h 318586"/>
                  <a:gd name="connsiteX4" fmla="*/ 709505 w 718850"/>
                  <a:gd name="connsiteY4" fmla="*/ 9331 h 318586"/>
                  <a:gd name="connsiteX5" fmla="*/ 718836 w 718850"/>
                  <a:gd name="connsiteY5" fmla="*/ 31859 h 318586"/>
                  <a:gd name="connsiteX6" fmla="*/ 707854 w 718850"/>
                  <a:gd name="connsiteY6" fmla="*/ 150360 h 318586"/>
                  <a:gd name="connsiteX7" fmla="*/ 718836 w 718850"/>
                  <a:gd name="connsiteY7" fmla="*/ 286727 h 318586"/>
                  <a:gd name="connsiteX8" fmla="*/ 709505 w 718850"/>
                  <a:gd name="connsiteY8" fmla="*/ 309255 h 318586"/>
                  <a:gd name="connsiteX9" fmla="*/ 686977 w 718850"/>
                  <a:gd name="connsiteY9" fmla="*/ 318586 h 318586"/>
                  <a:gd name="connsiteX10" fmla="*/ 31859 w 718850"/>
                  <a:gd name="connsiteY10" fmla="*/ 318586 h 318586"/>
                  <a:gd name="connsiteX11" fmla="*/ 9331 w 718850"/>
                  <a:gd name="connsiteY11" fmla="*/ 309255 h 318586"/>
                  <a:gd name="connsiteX12" fmla="*/ 0 w 718850"/>
                  <a:gd name="connsiteY12" fmla="*/ 286727 h 318586"/>
                  <a:gd name="connsiteX13" fmla="*/ 0 w 718850"/>
                  <a:gd name="connsiteY13" fmla="*/ 31859 h 318586"/>
                  <a:gd name="connsiteX0" fmla="*/ 0 w 719017"/>
                  <a:gd name="connsiteY0" fmla="*/ 31859 h 319171"/>
                  <a:gd name="connsiteX1" fmla="*/ 9331 w 719017"/>
                  <a:gd name="connsiteY1" fmla="*/ 9331 h 319171"/>
                  <a:gd name="connsiteX2" fmla="*/ 31859 w 719017"/>
                  <a:gd name="connsiteY2" fmla="*/ 0 h 319171"/>
                  <a:gd name="connsiteX3" fmla="*/ 686977 w 719017"/>
                  <a:gd name="connsiteY3" fmla="*/ 0 h 319171"/>
                  <a:gd name="connsiteX4" fmla="*/ 709505 w 719017"/>
                  <a:gd name="connsiteY4" fmla="*/ 9331 h 319171"/>
                  <a:gd name="connsiteX5" fmla="*/ 718836 w 719017"/>
                  <a:gd name="connsiteY5" fmla="*/ 31859 h 319171"/>
                  <a:gd name="connsiteX6" fmla="*/ 707854 w 719017"/>
                  <a:gd name="connsiteY6" fmla="*/ 150360 h 319171"/>
                  <a:gd name="connsiteX7" fmla="*/ 718836 w 719017"/>
                  <a:gd name="connsiteY7" fmla="*/ 286727 h 319171"/>
                  <a:gd name="connsiteX8" fmla="*/ 709505 w 719017"/>
                  <a:gd name="connsiteY8" fmla="*/ 309255 h 319171"/>
                  <a:gd name="connsiteX9" fmla="*/ 686977 w 719017"/>
                  <a:gd name="connsiteY9" fmla="*/ 318586 h 319171"/>
                  <a:gd name="connsiteX10" fmla="*/ 351507 w 719017"/>
                  <a:gd name="connsiteY10" fmla="*/ 319171 h 319171"/>
                  <a:gd name="connsiteX11" fmla="*/ 31859 w 719017"/>
                  <a:gd name="connsiteY11" fmla="*/ 318586 h 319171"/>
                  <a:gd name="connsiteX12" fmla="*/ 9331 w 719017"/>
                  <a:gd name="connsiteY12" fmla="*/ 309255 h 319171"/>
                  <a:gd name="connsiteX13" fmla="*/ 0 w 719017"/>
                  <a:gd name="connsiteY13" fmla="*/ 286727 h 319171"/>
                  <a:gd name="connsiteX14" fmla="*/ 0 w 719017"/>
                  <a:gd name="connsiteY14" fmla="*/ 31859 h 319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19017" h="319171">
                    <a:moveTo>
                      <a:pt x="0" y="31859"/>
                    </a:moveTo>
                    <a:cubicBezTo>
                      <a:pt x="0" y="23409"/>
                      <a:pt x="3357" y="15306"/>
                      <a:pt x="9331" y="9331"/>
                    </a:cubicBezTo>
                    <a:cubicBezTo>
                      <a:pt x="15306" y="3356"/>
                      <a:pt x="23409" y="0"/>
                      <a:pt x="31859" y="0"/>
                    </a:cubicBezTo>
                    <a:lnTo>
                      <a:pt x="686977" y="0"/>
                    </a:lnTo>
                    <a:cubicBezTo>
                      <a:pt x="695427" y="0"/>
                      <a:pt x="703530" y="3357"/>
                      <a:pt x="709505" y="9331"/>
                    </a:cubicBezTo>
                    <a:cubicBezTo>
                      <a:pt x="715480" y="15306"/>
                      <a:pt x="719111" y="8354"/>
                      <a:pt x="718836" y="31859"/>
                    </a:cubicBezTo>
                    <a:lnTo>
                      <a:pt x="707854" y="150360"/>
                    </a:lnTo>
                    <a:lnTo>
                      <a:pt x="718836" y="286727"/>
                    </a:lnTo>
                    <a:cubicBezTo>
                      <a:pt x="718836" y="295177"/>
                      <a:pt x="715479" y="303280"/>
                      <a:pt x="709505" y="309255"/>
                    </a:cubicBezTo>
                    <a:cubicBezTo>
                      <a:pt x="703530" y="315230"/>
                      <a:pt x="746643" y="316933"/>
                      <a:pt x="686977" y="318586"/>
                    </a:cubicBezTo>
                    <a:lnTo>
                      <a:pt x="351507" y="319171"/>
                    </a:lnTo>
                    <a:lnTo>
                      <a:pt x="31859" y="318586"/>
                    </a:lnTo>
                    <a:cubicBezTo>
                      <a:pt x="23409" y="318586"/>
                      <a:pt x="15306" y="315229"/>
                      <a:pt x="9331" y="309255"/>
                    </a:cubicBezTo>
                    <a:cubicBezTo>
                      <a:pt x="3356" y="303280"/>
                      <a:pt x="0" y="295177"/>
                      <a:pt x="0" y="286727"/>
                    </a:cubicBezTo>
                    <a:lnTo>
                      <a:pt x="0" y="31859"/>
                    </a:lnTo>
                    <a:close/>
                  </a:path>
                </a:pathLst>
              </a:custGeom>
            </p:spPr>
            <p:style>
              <a:lnRef idx="1">
                <a:schemeClr val="dk1"/>
              </a:lnRef>
              <a:fillRef idx="2">
                <a:schemeClr val="dk1"/>
              </a:fillRef>
              <a:effectRef idx="1">
                <a:schemeClr val="dk1"/>
              </a:effectRef>
              <a:fontRef idx="minor">
                <a:schemeClr val="dk1"/>
              </a:fontRef>
            </p:style>
            <p:txBody>
              <a:bodyPr spcFirstLastPara="0" vert="horz" wrap="square" lIns="19491" tIns="19491" rIns="19491" bIns="19491" numCol="1" spcCol="1270" anchor="ctr" anchorCtr="0">
                <a:noAutofit/>
              </a:bodyPr>
              <a:lstStyle/>
              <a:p>
                <a:pPr lvl="0" algn="ctr" defTabSz="711200">
                  <a:lnSpc>
                    <a:spcPct val="90000"/>
                  </a:lnSpc>
                  <a:spcBef>
                    <a:spcPct val="0"/>
                  </a:spcBef>
                  <a:spcAft>
                    <a:spcPct val="35000"/>
                  </a:spcAft>
                </a:pPr>
                <a:r>
                  <a:rPr lang="en-US" sz="900" kern="1200" dirty="0" smtClean="0"/>
                  <a:t>CO</a:t>
                </a:r>
                <a:r>
                  <a:rPr lang="en-US" sz="900" kern="1200" baseline="-25000" dirty="0" smtClean="0"/>
                  <a:t>2</a:t>
                </a:r>
                <a:endParaRPr lang="en-US" sz="900" kern="1200" baseline="-25000" dirty="0"/>
              </a:p>
            </p:txBody>
          </p:sp>
          <p:sp>
            <p:nvSpPr>
              <p:cNvPr id="67" name="Freeform 66"/>
              <p:cNvSpPr/>
              <p:nvPr/>
            </p:nvSpPr>
            <p:spPr>
              <a:xfrm>
                <a:off x="9426516" y="1287833"/>
                <a:ext cx="1222009" cy="401012"/>
              </a:xfrm>
              <a:custGeom>
                <a:avLst/>
                <a:gdLst>
                  <a:gd name="connsiteX0" fmla="*/ 0 w 2185418"/>
                  <a:gd name="connsiteY0" fmla="*/ 31107 h 311071"/>
                  <a:gd name="connsiteX1" fmla="*/ 9111 w 2185418"/>
                  <a:gd name="connsiteY1" fmla="*/ 9111 h 311071"/>
                  <a:gd name="connsiteX2" fmla="*/ 31107 w 2185418"/>
                  <a:gd name="connsiteY2" fmla="*/ 0 h 311071"/>
                  <a:gd name="connsiteX3" fmla="*/ 2154311 w 2185418"/>
                  <a:gd name="connsiteY3" fmla="*/ 0 h 311071"/>
                  <a:gd name="connsiteX4" fmla="*/ 2176307 w 2185418"/>
                  <a:gd name="connsiteY4" fmla="*/ 9111 h 311071"/>
                  <a:gd name="connsiteX5" fmla="*/ 2185418 w 2185418"/>
                  <a:gd name="connsiteY5" fmla="*/ 31107 h 311071"/>
                  <a:gd name="connsiteX6" fmla="*/ 2185418 w 2185418"/>
                  <a:gd name="connsiteY6" fmla="*/ 279964 h 311071"/>
                  <a:gd name="connsiteX7" fmla="*/ 2176307 w 2185418"/>
                  <a:gd name="connsiteY7" fmla="*/ 301960 h 311071"/>
                  <a:gd name="connsiteX8" fmla="*/ 2154311 w 2185418"/>
                  <a:gd name="connsiteY8" fmla="*/ 311071 h 311071"/>
                  <a:gd name="connsiteX9" fmla="*/ 31107 w 2185418"/>
                  <a:gd name="connsiteY9" fmla="*/ 311071 h 311071"/>
                  <a:gd name="connsiteX10" fmla="*/ 9111 w 2185418"/>
                  <a:gd name="connsiteY10" fmla="*/ 301960 h 311071"/>
                  <a:gd name="connsiteX11" fmla="*/ 0 w 2185418"/>
                  <a:gd name="connsiteY11" fmla="*/ 279964 h 311071"/>
                  <a:gd name="connsiteX12" fmla="*/ 0 w 2185418"/>
                  <a:gd name="connsiteY12" fmla="*/ 31107 h 311071"/>
                  <a:gd name="connsiteX0" fmla="*/ 6391 w 2191809"/>
                  <a:gd name="connsiteY0" fmla="*/ 31107 h 311071"/>
                  <a:gd name="connsiteX1" fmla="*/ 15502 w 2191809"/>
                  <a:gd name="connsiteY1" fmla="*/ 9111 h 311071"/>
                  <a:gd name="connsiteX2" fmla="*/ 37498 w 2191809"/>
                  <a:gd name="connsiteY2" fmla="*/ 0 h 311071"/>
                  <a:gd name="connsiteX3" fmla="*/ 2160702 w 2191809"/>
                  <a:gd name="connsiteY3" fmla="*/ 0 h 311071"/>
                  <a:gd name="connsiteX4" fmla="*/ 2182698 w 2191809"/>
                  <a:gd name="connsiteY4" fmla="*/ 9111 h 311071"/>
                  <a:gd name="connsiteX5" fmla="*/ 2191809 w 2191809"/>
                  <a:gd name="connsiteY5" fmla="*/ 31107 h 311071"/>
                  <a:gd name="connsiteX6" fmla="*/ 2191809 w 2191809"/>
                  <a:gd name="connsiteY6" fmla="*/ 279964 h 311071"/>
                  <a:gd name="connsiteX7" fmla="*/ 2182698 w 2191809"/>
                  <a:gd name="connsiteY7" fmla="*/ 301960 h 311071"/>
                  <a:gd name="connsiteX8" fmla="*/ 2160702 w 2191809"/>
                  <a:gd name="connsiteY8" fmla="*/ 311071 h 311071"/>
                  <a:gd name="connsiteX9" fmla="*/ 37498 w 2191809"/>
                  <a:gd name="connsiteY9" fmla="*/ 311071 h 311071"/>
                  <a:gd name="connsiteX10" fmla="*/ 15502 w 2191809"/>
                  <a:gd name="connsiteY10" fmla="*/ 301960 h 311071"/>
                  <a:gd name="connsiteX11" fmla="*/ 6391 w 2191809"/>
                  <a:gd name="connsiteY11" fmla="*/ 279964 h 311071"/>
                  <a:gd name="connsiteX12" fmla="*/ 0 w 2191809"/>
                  <a:gd name="connsiteY12" fmla="*/ 152813 h 311071"/>
                  <a:gd name="connsiteX13" fmla="*/ 6391 w 2191809"/>
                  <a:gd name="connsiteY13" fmla="*/ 31107 h 311071"/>
                  <a:gd name="connsiteX0" fmla="*/ 6391 w 2191809"/>
                  <a:gd name="connsiteY0" fmla="*/ 31107 h 311071"/>
                  <a:gd name="connsiteX1" fmla="*/ 15502 w 2191809"/>
                  <a:gd name="connsiteY1" fmla="*/ 9111 h 311071"/>
                  <a:gd name="connsiteX2" fmla="*/ 37498 w 2191809"/>
                  <a:gd name="connsiteY2" fmla="*/ 0 h 311071"/>
                  <a:gd name="connsiteX3" fmla="*/ 2160702 w 2191809"/>
                  <a:gd name="connsiteY3" fmla="*/ 0 h 311071"/>
                  <a:gd name="connsiteX4" fmla="*/ 2182698 w 2191809"/>
                  <a:gd name="connsiteY4" fmla="*/ 9111 h 311071"/>
                  <a:gd name="connsiteX5" fmla="*/ 2191809 w 2191809"/>
                  <a:gd name="connsiteY5" fmla="*/ 31107 h 311071"/>
                  <a:gd name="connsiteX6" fmla="*/ 2185468 w 2191809"/>
                  <a:gd name="connsiteY6" fmla="*/ 142961 h 311071"/>
                  <a:gd name="connsiteX7" fmla="*/ 2191809 w 2191809"/>
                  <a:gd name="connsiteY7" fmla="*/ 279964 h 311071"/>
                  <a:gd name="connsiteX8" fmla="*/ 2182698 w 2191809"/>
                  <a:gd name="connsiteY8" fmla="*/ 301960 h 311071"/>
                  <a:gd name="connsiteX9" fmla="*/ 2160702 w 2191809"/>
                  <a:gd name="connsiteY9" fmla="*/ 311071 h 311071"/>
                  <a:gd name="connsiteX10" fmla="*/ 37498 w 2191809"/>
                  <a:gd name="connsiteY10" fmla="*/ 311071 h 311071"/>
                  <a:gd name="connsiteX11" fmla="*/ 15502 w 2191809"/>
                  <a:gd name="connsiteY11" fmla="*/ 301960 h 311071"/>
                  <a:gd name="connsiteX12" fmla="*/ 6391 w 2191809"/>
                  <a:gd name="connsiteY12" fmla="*/ 279964 h 311071"/>
                  <a:gd name="connsiteX13" fmla="*/ 0 w 2191809"/>
                  <a:gd name="connsiteY13" fmla="*/ 152813 h 311071"/>
                  <a:gd name="connsiteX14" fmla="*/ 6391 w 2191809"/>
                  <a:gd name="connsiteY14" fmla="*/ 31107 h 311071"/>
                  <a:gd name="connsiteX0" fmla="*/ 6391 w 2261165"/>
                  <a:gd name="connsiteY0" fmla="*/ 31107 h 311071"/>
                  <a:gd name="connsiteX1" fmla="*/ 15502 w 2261165"/>
                  <a:gd name="connsiteY1" fmla="*/ 9111 h 311071"/>
                  <a:gd name="connsiteX2" fmla="*/ 37498 w 2261165"/>
                  <a:gd name="connsiteY2" fmla="*/ 0 h 311071"/>
                  <a:gd name="connsiteX3" fmla="*/ 2160702 w 2261165"/>
                  <a:gd name="connsiteY3" fmla="*/ 0 h 311071"/>
                  <a:gd name="connsiteX4" fmla="*/ 2182698 w 2261165"/>
                  <a:gd name="connsiteY4" fmla="*/ 9111 h 311071"/>
                  <a:gd name="connsiteX5" fmla="*/ 2191809 w 2261165"/>
                  <a:gd name="connsiteY5" fmla="*/ 31107 h 311071"/>
                  <a:gd name="connsiteX6" fmla="*/ 2185468 w 2261165"/>
                  <a:gd name="connsiteY6" fmla="*/ 142961 h 311071"/>
                  <a:gd name="connsiteX7" fmla="*/ 2191809 w 2261165"/>
                  <a:gd name="connsiteY7" fmla="*/ 279964 h 311071"/>
                  <a:gd name="connsiteX8" fmla="*/ 2182698 w 2261165"/>
                  <a:gd name="connsiteY8" fmla="*/ 301960 h 311071"/>
                  <a:gd name="connsiteX9" fmla="*/ 2160702 w 2261165"/>
                  <a:gd name="connsiteY9" fmla="*/ 311071 h 311071"/>
                  <a:gd name="connsiteX10" fmla="*/ 888967 w 2261165"/>
                  <a:gd name="connsiteY10" fmla="*/ 310276 h 311071"/>
                  <a:gd name="connsiteX11" fmla="*/ 37498 w 2261165"/>
                  <a:gd name="connsiteY11" fmla="*/ 311071 h 311071"/>
                  <a:gd name="connsiteX12" fmla="*/ 15502 w 2261165"/>
                  <a:gd name="connsiteY12" fmla="*/ 301960 h 311071"/>
                  <a:gd name="connsiteX13" fmla="*/ 6391 w 2261165"/>
                  <a:gd name="connsiteY13" fmla="*/ 279964 h 311071"/>
                  <a:gd name="connsiteX14" fmla="*/ 0 w 2261165"/>
                  <a:gd name="connsiteY14" fmla="*/ 152813 h 311071"/>
                  <a:gd name="connsiteX15" fmla="*/ 6391 w 2261165"/>
                  <a:gd name="connsiteY15" fmla="*/ 31107 h 311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61165" h="311071">
                    <a:moveTo>
                      <a:pt x="6391" y="31107"/>
                    </a:moveTo>
                    <a:cubicBezTo>
                      <a:pt x="6391" y="22857"/>
                      <a:pt x="9668" y="14945"/>
                      <a:pt x="15502" y="9111"/>
                    </a:cubicBezTo>
                    <a:cubicBezTo>
                      <a:pt x="21336" y="3277"/>
                      <a:pt x="29248" y="0"/>
                      <a:pt x="37498" y="0"/>
                    </a:cubicBezTo>
                    <a:lnTo>
                      <a:pt x="2160702" y="0"/>
                    </a:lnTo>
                    <a:cubicBezTo>
                      <a:pt x="2168952" y="0"/>
                      <a:pt x="2176864" y="3277"/>
                      <a:pt x="2182698" y="9111"/>
                    </a:cubicBezTo>
                    <a:cubicBezTo>
                      <a:pt x="2188532" y="14945"/>
                      <a:pt x="2191347" y="8799"/>
                      <a:pt x="2191809" y="31107"/>
                    </a:cubicBezTo>
                    <a:lnTo>
                      <a:pt x="2185468" y="142961"/>
                    </a:lnTo>
                    <a:lnTo>
                      <a:pt x="2191809" y="279964"/>
                    </a:lnTo>
                    <a:cubicBezTo>
                      <a:pt x="2191809" y="288214"/>
                      <a:pt x="2188532" y="296126"/>
                      <a:pt x="2182698" y="301960"/>
                    </a:cubicBezTo>
                    <a:cubicBezTo>
                      <a:pt x="2176864" y="307794"/>
                      <a:pt x="2376324" y="309685"/>
                      <a:pt x="2160702" y="311071"/>
                    </a:cubicBezTo>
                    <a:lnTo>
                      <a:pt x="888967" y="310276"/>
                    </a:lnTo>
                    <a:lnTo>
                      <a:pt x="37498" y="311071"/>
                    </a:lnTo>
                    <a:cubicBezTo>
                      <a:pt x="29248" y="311071"/>
                      <a:pt x="21336" y="307794"/>
                      <a:pt x="15502" y="301960"/>
                    </a:cubicBezTo>
                    <a:cubicBezTo>
                      <a:pt x="9668" y="296126"/>
                      <a:pt x="8975" y="304822"/>
                      <a:pt x="6391" y="279964"/>
                    </a:cubicBezTo>
                    <a:lnTo>
                      <a:pt x="0" y="152813"/>
                    </a:lnTo>
                    <a:lnTo>
                      <a:pt x="6391" y="31107"/>
                    </a:lnTo>
                    <a:close/>
                  </a:path>
                </a:pathLst>
              </a:custGeom>
              <a:solidFill>
                <a:sysClr val="window" lastClr="FFFFFF">
                  <a:lumMod val="95000"/>
                </a:sysClr>
              </a:solidFill>
              <a:ln w="9525" cap="flat" cmpd="sng" algn="ctr">
                <a:noFill/>
                <a:prstDash val="solid"/>
              </a:ln>
              <a:effectLst>
                <a:outerShdw blurRad="40000" dist="20000" dir="5400000" rotWithShape="0">
                  <a:srgbClr val="000000">
                    <a:alpha val="38000"/>
                  </a:srgbClr>
                </a:outerShdw>
              </a:effectLst>
            </p:spPr>
            <p:txBody>
              <a:bodyPr spcFirstLastPara="0" vert="horz" wrap="square" lIns="20162" tIns="20162" rIns="20162" bIns="20162" numCol="1" spcCol="1270" anchor="ctr" anchorCtr="0">
                <a:noAutofit/>
              </a:bodyPr>
              <a:lstStyle/>
              <a:p>
                <a:pPr algn="ctr" defTabSz="711200">
                  <a:lnSpc>
                    <a:spcPct val="90000"/>
                  </a:lnSpc>
                  <a:spcBef>
                    <a:spcPct val="0"/>
                  </a:spcBef>
                  <a:spcAft>
                    <a:spcPct val="35000"/>
                  </a:spcAft>
                </a:pPr>
                <a:r>
                  <a:rPr lang="en-US" sz="900" b="1" dirty="0">
                    <a:solidFill>
                      <a:sysClr val="window" lastClr="FFFFFF">
                        <a:lumMod val="65000"/>
                      </a:sysClr>
                    </a:solidFill>
                    <a:latin typeface="Calibri"/>
                    <a:sym typeface="Symbol"/>
                  </a:rPr>
                  <a:t>Soil water</a:t>
                </a:r>
                <a:endParaRPr lang="en-US" sz="900" b="1" dirty="0">
                  <a:solidFill>
                    <a:sysClr val="window" lastClr="FFFFFF">
                      <a:lumMod val="65000"/>
                    </a:sysClr>
                  </a:solidFill>
                  <a:latin typeface="Calibri"/>
                </a:endParaRPr>
              </a:p>
            </p:txBody>
          </p:sp>
          <p:sp>
            <p:nvSpPr>
              <p:cNvPr id="68" name="Freeform 67"/>
              <p:cNvSpPr/>
              <p:nvPr/>
            </p:nvSpPr>
            <p:spPr>
              <a:xfrm>
                <a:off x="11574449" y="1879174"/>
                <a:ext cx="1083006" cy="559502"/>
              </a:xfrm>
              <a:custGeom>
                <a:avLst/>
                <a:gdLst>
                  <a:gd name="connsiteX0" fmla="*/ 0 w 1265279"/>
                  <a:gd name="connsiteY0" fmla="*/ 22295 h 222945"/>
                  <a:gd name="connsiteX1" fmla="*/ 6530 w 1265279"/>
                  <a:gd name="connsiteY1" fmla="*/ 6530 h 222945"/>
                  <a:gd name="connsiteX2" fmla="*/ 22295 w 1265279"/>
                  <a:gd name="connsiteY2" fmla="*/ 0 h 222945"/>
                  <a:gd name="connsiteX3" fmla="*/ 1242984 w 1265279"/>
                  <a:gd name="connsiteY3" fmla="*/ 0 h 222945"/>
                  <a:gd name="connsiteX4" fmla="*/ 1258749 w 1265279"/>
                  <a:gd name="connsiteY4" fmla="*/ 6530 h 222945"/>
                  <a:gd name="connsiteX5" fmla="*/ 1265279 w 1265279"/>
                  <a:gd name="connsiteY5" fmla="*/ 22295 h 222945"/>
                  <a:gd name="connsiteX6" fmla="*/ 1265279 w 1265279"/>
                  <a:gd name="connsiteY6" fmla="*/ 200650 h 222945"/>
                  <a:gd name="connsiteX7" fmla="*/ 1258749 w 1265279"/>
                  <a:gd name="connsiteY7" fmla="*/ 216415 h 222945"/>
                  <a:gd name="connsiteX8" fmla="*/ 1242984 w 1265279"/>
                  <a:gd name="connsiteY8" fmla="*/ 222945 h 222945"/>
                  <a:gd name="connsiteX9" fmla="*/ 22295 w 1265279"/>
                  <a:gd name="connsiteY9" fmla="*/ 222945 h 222945"/>
                  <a:gd name="connsiteX10" fmla="*/ 6530 w 1265279"/>
                  <a:gd name="connsiteY10" fmla="*/ 216415 h 222945"/>
                  <a:gd name="connsiteX11" fmla="*/ 0 w 1265279"/>
                  <a:gd name="connsiteY11" fmla="*/ 200650 h 222945"/>
                  <a:gd name="connsiteX12" fmla="*/ 0 w 1265279"/>
                  <a:gd name="connsiteY12" fmla="*/ 22295 h 222945"/>
                  <a:gd name="connsiteX0" fmla="*/ 0 w 1265279"/>
                  <a:gd name="connsiteY0" fmla="*/ 22295 h 222945"/>
                  <a:gd name="connsiteX1" fmla="*/ 6530 w 1265279"/>
                  <a:gd name="connsiteY1" fmla="*/ 6530 h 222945"/>
                  <a:gd name="connsiteX2" fmla="*/ 22295 w 1265279"/>
                  <a:gd name="connsiteY2" fmla="*/ 0 h 222945"/>
                  <a:gd name="connsiteX3" fmla="*/ 1242984 w 1265279"/>
                  <a:gd name="connsiteY3" fmla="*/ 0 h 222945"/>
                  <a:gd name="connsiteX4" fmla="*/ 1258749 w 1265279"/>
                  <a:gd name="connsiteY4" fmla="*/ 6530 h 222945"/>
                  <a:gd name="connsiteX5" fmla="*/ 1265279 w 1265279"/>
                  <a:gd name="connsiteY5" fmla="*/ 22295 h 222945"/>
                  <a:gd name="connsiteX6" fmla="*/ 1265279 w 1265279"/>
                  <a:gd name="connsiteY6" fmla="*/ 200650 h 222945"/>
                  <a:gd name="connsiteX7" fmla="*/ 1258749 w 1265279"/>
                  <a:gd name="connsiteY7" fmla="*/ 216415 h 222945"/>
                  <a:gd name="connsiteX8" fmla="*/ 1242984 w 1265279"/>
                  <a:gd name="connsiteY8" fmla="*/ 222945 h 222945"/>
                  <a:gd name="connsiteX9" fmla="*/ 22295 w 1265279"/>
                  <a:gd name="connsiteY9" fmla="*/ 222945 h 222945"/>
                  <a:gd name="connsiteX10" fmla="*/ 6530 w 1265279"/>
                  <a:gd name="connsiteY10" fmla="*/ 216415 h 222945"/>
                  <a:gd name="connsiteX11" fmla="*/ 0 w 1265279"/>
                  <a:gd name="connsiteY11" fmla="*/ 200650 h 222945"/>
                  <a:gd name="connsiteX12" fmla="*/ 3453 w 1265279"/>
                  <a:gd name="connsiteY12" fmla="*/ 117561 h 222945"/>
                  <a:gd name="connsiteX13" fmla="*/ 0 w 1265279"/>
                  <a:gd name="connsiteY13" fmla="*/ 22295 h 222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65279" h="222945">
                    <a:moveTo>
                      <a:pt x="0" y="22295"/>
                    </a:moveTo>
                    <a:cubicBezTo>
                      <a:pt x="0" y="16382"/>
                      <a:pt x="2349" y="10711"/>
                      <a:pt x="6530" y="6530"/>
                    </a:cubicBezTo>
                    <a:cubicBezTo>
                      <a:pt x="10711" y="2349"/>
                      <a:pt x="16382" y="0"/>
                      <a:pt x="22295" y="0"/>
                    </a:cubicBezTo>
                    <a:lnTo>
                      <a:pt x="1242984" y="0"/>
                    </a:lnTo>
                    <a:cubicBezTo>
                      <a:pt x="1248897" y="0"/>
                      <a:pt x="1254568" y="2349"/>
                      <a:pt x="1258749" y="6530"/>
                    </a:cubicBezTo>
                    <a:cubicBezTo>
                      <a:pt x="1262930" y="10711"/>
                      <a:pt x="1265279" y="16382"/>
                      <a:pt x="1265279" y="22295"/>
                    </a:cubicBezTo>
                    <a:lnTo>
                      <a:pt x="1265279" y="200650"/>
                    </a:lnTo>
                    <a:cubicBezTo>
                      <a:pt x="1265279" y="206563"/>
                      <a:pt x="1262930" y="212234"/>
                      <a:pt x="1258749" y="216415"/>
                    </a:cubicBezTo>
                    <a:cubicBezTo>
                      <a:pt x="1254568" y="220596"/>
                      <a:pt x="1248897" y="222945"/>
                      <a:pt x="1242984" y="222945"/>
                    </a:cubicBezTo>
                    <a:lnTo>
                      <a:pt x="22295" y="222945"/>
                    </a:lnTo>
                    <a:cubicBezTo>
                      <a:pt x="16382" y="222945"/>
                      <a:pt x="10711" y="220596"/>
                      <a:pt x="6530" y="216415"/>
                    </a:cubicBezTo>
                    <a:cubicBezTo>
                      <a:pt x="2349" y="212234"/>
                      <a:pt x="513" y="217126"/>
                      <a:pt x="0" y="200650"/>
                    </a:cubicBezTo>
                    <a:lnTo>
                      <a:pt x="3453" y="117561"/>
                    </a:lnTo>
                    <a:lnTo>
                      <a:pt x="0" y="22295"/>
                    </a:lnTo>
                    <a:close/>
                  </a:path>
                </a:pathLst>
              </a:custGeom>
            </p:spPr>
            <p:style>
              <a:lnRef idx="1">
                <a:schemeClr val="accent3"/>
              </a:lnRef>
              <a:fillRef idx="2">
                <a:schemeClr val="accent3"/>
              </a:fillRef>
              <a:effectRef idx="1">
                <a:schemeClr val="accent3"/>
              </a:effectRef>
              <a:fontRef idx="minor">
                <a:schemeClr val="dk1"/>
              </a:fontRef>
            </p:style>
            <p:txBody>
              <a:bodyPr spcFirstLastPara="0" vert="horz" wrap="square" lIns="16690" tIns="16690" rIns="16690" bIns="16690" numCol="1" spcCol="1270" anchor="ctr" anchorCtr="0">
                <a:noAutofit/>
              </a:bodyPr>
              <a:lstStyle/>
              <a:p>
                <a:pPr lvl="0" algn="ctr" defTabSz="711200">
                  <a:lnSpc>
                    <a:spcPct val="90000"/>
                  </a:lnSpc>
                  <a:spcBef>
                    <a:spcPct val="0"/>
                  </a:spcBef>
                  <a:spcAft>
                    <a:spcPct val="35000"/>
                  </a:spcAft>
                </a:pPr>
                <a:r>
                  <a:rPr lang="en-US" sz="900" dirty="0" smtClean="0">
                    <a:latin typeface="Calibri"/>
                    <a:cs typeface="Calibri"/>
                  </a:rPr>
                  <a:t>ANPP</a:t>
                </a:r>
                <a:endParaRPr lang="en-US" sz="900" kern="1200" dirty="0"/>
              </a:p>
            </p:txBody>
          </p:sp>
          <p:sp>
            <p:nvSpPr>
              <p:cNvPr id="69" name="Freeform 68"/>
              <p:cNvSpPr/>
              <p:nvPr/>
            </p:nvSpPr>
            <p:spPr>
              <a:xfrm>
                <a:off x="10074283" y="1946941"/>
                <a:ext cx="1112521" cy="423969"/>
              </a:xfrm>
              <a:custGeom>
                <a:avLst/>
                <a:gdLst>
                  <a:gd name="connsiteX0" fmla="*/ 0 w 1292934"/>
                  <a:gd name="connsiteY0" fmla="*/ 31816 h 318161"/>
                  <a:gd name="connsiteX1" fmla="*/ 9319 w 1292934"/>
                  <a:gd name="connsiteY1" fmla="*/ 9319 h 318161"/>
                  <a:gd name="connsiteX2" fmla="*/ 31816 w 1292934"/>
                  <a:gd name="connsiteY2" fmla="*/ 0 h 318161"/>
                  <a:gd name="connsiteX3" fmla="*/ 1261118 w 1292934"/>
                  <a:gd name="connsiteY3" fmla="*/ 0 h 318161"/>
                  <a:gd name="connsiteX4" fmla="*/ 1283615 w 1292934"/>
                  <a:gd name="connsiteY4" fmla="*/ 9319 h 318161"/>
                  <a:gd name="connsiteX5" fmla="*/ 1292934 w 1292934"/>
                  <a:gd name="connsiteY5" fmla="*/ 31816 h 318161"/>
                  <a:gd name="connsiteX6" fmla="*/ 1292934 w 1292934"/>
                  <a:gd name="connsiteY6" fmla="*/ 286345 h 318161"/>
                  <a:gd name="connsiteX7" fmla="*/ 1283615 w 1292934"/>
                  <a:gd name="connsiteY7" fmla="*/ 308842 h 318161"/>
                  <a:gd name="connsiteX8" fmla="*/ 1261118 w 1292934"/>
                  <a:gd name="connsiteY8" fmla="*/ 318161 h 318161"/>
                  <a:gd name="connsiteX9" fmla="*/ 31816 w 1292934"/>
                  <a:gd name="connsiteY9" fmla="*/ 318161 h 318161"/>
                  <a:gd name="connsiteX10" fmla="*/ 9319 w 1292934"/>
                  <a:gd name="connsiteY10" fmla="*/ 308842 h 318161"/>
                  <a:gd name="connsiteX11" fmla="*/ 0 w 1292934"/>
                  <a:gd name="connsiteY11" fmla="*/ 286345 h 318161"/>
                  <a:gd name="connsiteX12" fmla="*/ 0 w 1292934"/>
                  <a:gd name="connsiteY12" fmla="*/ 31816 h 318161"/>
                  <a:gd name="connsiteX0" fmla="*/ 5861 w 1298795"/>
                  <a:gd name="connsiteY0" fmla="*/ 31816 h 318161"/>
                  <a:gd name="connsiteX1" fmla="*/ 15180 w 1298795"/>
                  <a:gd name="connsiteY1" fmla="*/ 9319 h 318161"/>
                  <a:gd name="connsiteX2" fmla="*/ 37677 w 1298795"/>
                  <a:gd name="connsiteY2" fmla="*/ 0 h 318161"/>
                  <a:gd name="connsiteX3" fmla="*/ 1266979 w 1298795"/>
                  <a:gd name="connsiteY3" fmla="*/ 0 h 318161"/>
                  <a:gd name="connsiteX4" fmla="*/ 1289476 w 1298795"/>
                  <a:gd name="connsiteY4" fmla="*/ 9319 h 318161"/>
                  <a:gd name="connsiteX5" fmla="*/ 1298795 w 1298795"/>
                  <a:gd name="connsiteY5" fmla="*/ 31816 h 318161"/>
                  <a:gd name="connsiteX6" fmla="*/ 1298795 w 1298795"/>
                  <a:gd name="connsiteY6" fmla="*/ 286345 h 318161"/>
                  <a:gd name="connsiteX7" fmla="*/ 1289476 w 1298795"/>
                  <a:gd name="connsiteY7" fmla="*/ 308842 h 318161"/>
                  <a:gd name="connsiteX8" fmla="*/ 1266979 w 1298795"/>
                  <a:gd name="connsiteY8" fmla="*/ 318161 h 318161"/>
                  <a:gd name="connsiteX9" fmla="*/ 37677 w 1298795"/>
                  <a:gd name="connsiteY9" fmla="*/ 318161 h 318161"/>
                  <a:gd name="connsiteX10" fmla="*/ 15180 w 1298795"/>
                  <a:gd name="connsiteY10" fmla="*/ 308842 h 318161"/>
                  <a:gd name="connsiteX11" fmla="*/ 5861 w 1298795"/>
                  <a:gd name="connsiteY11" fmla="*/ 286345 h 318161"/>
                  <a:gd name="connsiteX12" fmla="*/ 0 w 1298795"/>
                  <a:gd name="connsiteY12" fmla="*/ 159773 h 318161"/>
                  <a:gd name="connsiteX13" fmla="*/ 5861 w 1298795"/>
                  <a:gd name="connsiteY13" fmla="*/ 31816 h 318161"/>
                  <a:gd name="connsiteX0" fmla="*/ 5861 w 1299760"/>
                  <a:gd name="connsiteY0" fmla="*/ 31816 h 318161"/>
                  <a:gd name="connsiteX1" fmla="*/ 15180 w 1299760"/>
                  <a:gd name="connsiteY1" fmla="*/ 9319 h 318161"/>
                  <a:gd name="connsiteX2" fmla="*/ 37677 w 1299760"/>
                  <a:gd name="connsiteY2" fmla="*/ 0 h 318161"/>
                  <a:gd name="connsiteX3" fmla="*/ 1266979 w 1299760"/>
                  <a:gd name="connsiteY3" fmla="*/ 0 h 318161"/>
                  <a:gd name="connsiteX4" fmla="*/ 1289476 w 1299760"/>
                  <a:gd name="connsiteY4" fmla="*/ 9319 h 318161"/>
                  <a:gd name="connsiteX5" fmla="*/ 1298795 w 1299760"/>
                  <a:gd name="connsiteY5" fmla="*/ 31816 h 318161"/>
                  <a:gd name="connsiteX6" fmla="*/ 1299760 w 1299760"/>
                  <a:gd name="connsiteY6" fmla="*/ 154054 h 318161"/>
                  <a:gd name="connsiteX7" fmla="*/ 1298795 w 1299760"/>
                  <a:gd name="connsiteY7" fmla="*/ 286345 h 318161"/>
                  <a:gd name="connsiteX8" fmla="*/ 1289476 w 1299760"/>
                  <a:gd name="connsiteY8" fmla="*/ 308842 h 318161"/>
                  <a:gd name="connsiteX9" fmla="*/ 1266979 w 1299760"/>
                  <a:gd name="connsiteY9" fmla="*/ 318161 h 318161"/>
                  <a:gd name="connsiteX10" fmla="*/ 37677 w 1299760"/>
                  <a:gd name="connsiteY10" fmla="*/ 318161 h 318161"/>
                  <a:gd name="connsiteX11" fmla="*/ 15180 w 1299760"/>
                  <a:gd name="connsiteY11" fmla="*/ 308842 h 318161"/>
                  <a:gd name="connsiteX12" fmla="*/ 5861 w 1299760"/>
                  <a:gd name="connsiteY12" fmla="*/ 286345 h 318161"/>
                  <a:gd name="connsiteX13" fmla="*/ 0 w 1299760"/>
                  <a:gd name="connsiteY13" fmla="*/ 159773 h 318161"/>
                  <a:gd name="connsiteX14" fmla="*/ 5861 w 1299760"/>
                  <a:gd name="connsiteY14" fmla="*/ 31816 h 318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99760" h="318161">
                    <a:moveTo>
                      <a:pt x="5861" y="31816"/>
                    </a:moveTo>
                    <a:cubicBezTo>
                      <a:pt x="5861" y="23378"/>
                      <a:pt x="9213" y="15285"/>
                      <a:pt x="15180" y="9319"/>
                    </a:cubicBezTo>
                    <a:cubicBezTo>
                      <a:pt x="21147" y="3352"/>
                      <a:pt x="29239" y="0"/>
                      <a:pt x="37677" y="0"/>
                    </a:cubicBezTo>
                    <a:lnTo>
                      <a:pt x="1266979" y="0"/>
                    </a:lnTo>
                    <a:cubicBezTo>
                      <a:pt x="1275417" y="0"/>
                      <a:pt x="1283510" y="3352"/>
                      <a:pt x="1289476" y="9319"/>
                    </a:cubicBezTo>
                    <a:cubicBezTo>
                      <a:pt x="1295443" y="15286"/>
                      <a:pt x="1297081" y="7694"/>
                      <a:pt x="1298795" y="31816"/>
                    </a:cubicBezTo>
                    <a:cubicBezTo>
                      <a:pt x="1299117" y="72562"/>
                      <a:pt x="1299438" y="113308"/>
                      <a:pt x="1299760" y="154054"/>
                    </a:cubicBezTo>
                    <a:cubicBezTo>
                      <a:pt x="1299438" y="198151"/>
                      <a:pt x="1299117" y="242248"/>
                      <a:pt x="1298795" y="286345"/>
                    </a:cubicBezTo>
                    <a:cubicBezTo>
                      <a:pt x="1298795" y="294783"/>
                      <a:pt x="1295443" y="302876"/>
                      <a:pt x="1289476" y="308842"/>
                    </a:cubicBezTo>
                    <a:cubicBezTo>
                      <a:pt x="1283509" y="314809"/>
                      <a:pt x="1275417" y="318161"/>
                      <a:pt x="1266979" y="318161"/>
                    </a:cubicBezTo>
                    <a:lnTo>
                      <a:pt x="37677" y="318161"/>
                    </a:lnTo>
                    <a:cubicBezTo>
                      <a:pt x="29239" y="318161"/>
                      <a:pt x="21146" y="314809"/>
                      <a:pt x="15180" y="308842"/>
                    </a:cubicBezTo>
                    <a:cubicBezTo>
                      <a:pt x="9213" y="302875"/>
                      <a:pt x="8391" y="311190"/>
                      <a:pt x="5861" y="286345"/>
                    </a:cubicBezTo>
                    <a:lnTo>
                      <a:pt x="0" y="159773"/>
                    </a:lnTo>
                    <a:lnTo>
                      <a:pt x="5861" y="31816"/>
                    </a:lnTo>
                    <a:close/>
                  </a:path>
                </a:pathLst>
              </a:custGeom>
            </p:spPr>
            <p:style>
              <a:lnRef idx="1">
                <a:schemeClr val="accent1"/>
              </a:lnRef>
              <a:fillRef idx="2">
                <a:schemeClr val="accent1"/>
              </a:fillRef>
              <a:effectRef idx="1">
                <a:schemeClr val="accent1"/>
              </a:effectRef>
              <a:fontRef idx="minor">
                <a:schemeClr val="dk1"/>
              </a:fontRef>
            </p:style>
            <p:txBody>
              <a:bodyPr spcFirstLastPara="0" vert="horz" wrap="square" lIns="19479" tIns="19479" rIns="19479" bIns="19479" numCol="1" spcCol="1270" anchor="ctr" anchorCtr="0">
                <a:noAutofit/>
              </a:bodyPr>
              <a:lstStyle/>
              <a:p>
                <a:pPr lvl="0" algn="ctr" defTabSz="711200">
                  <a:lnSpc>
                    <a:spcPct val="90000"/>
                  </a:lnSpc>
                  <a:spcBef>
                    <a:spcPct val="0"/>
                  </a:spcBef>
                  <a:spcAft>
                    <a:spcPct val="35000"/>
                  </a:spcAft>
                </a:pPr>
                <a:r>
                  <a:rPr lang="en-US" sz="900" dirty="0" smtClean="0"/>
                  <a:t>Species</a:t>
                </a:r>
                <a:endParaRPr lang="en-US" sz="900" kern="1200" dirty="0"/>
              </a:p>
            </p:txBody>
          </p:sp>
          <p:sp>
            <p:nvSpPr>
              <p:cNvPr id="70" name="Freeform 69"/>
              <p:cNvSpPr/>
              <p:nvPr/>
            </p:nvSpPr>
            <p:spPr>
              <a:xfrm>
                <a:off x="9390414" y="2633114"/>
                <a:ext cx="1331634" cy="328117"/>
              </a:xfrm>
              <a:custGeom>
                <a:avLst/>
                <a:gdLst>
                  <a:gd name="connsiteX0" fmla="*/ 0 w 1535068"/>
                  <a:gd name="connsiteY0" fmla="*/ 34151 h 341507"/>
                  <a:gd name="connsiteX1" fmla="*/ 10003 w 1535068"/>
                  <a:gd name="connsiteY1" fmla="*/ 10003 h 341507"/>
                  <a:gd name="connsiteX2" fmla="*/ 34151 w 1535068"/>
                  <a:gd name="connsiteY2" fmla="*/ 0 h 341507"/>
                  <a:gd name="connsiteX3" fmla="*/ 1500917 w 1535068"/>
                  <a:gd name="connsiteY3" fmla="*/ 0 h 341507"/>
                  <a:gd name="connsiteX4" fmla="*/ 1525065 w 1535068"/>
                  <a:gd name="connsiteY4" fmla="*/ 10003 h 341507"/>
                  <a:gd name="connsiteX5" fmla="*/ 1535068 w 1535068"/>
                  <a:gd name="connsiteY5" fmla="*/ 34151 h 341507"/>
                  <a:gd name="connsiteX6" fmla="*/ 1535068 w 1535068"/>
                  <a:gd name="connsiteY6" fmla="*/ 307356 h 341507"/>
                  <a:gd name="connsiteX7" fmla="*/ 1525065 w 1535068"/>
                  <a:gd name="connsiteY7" fmla="*/ 331504 h 341507"/>
                  <a:gd name="connsiteX8" fmla="*/ 1500917 w 1535068"/>
                  <a:gd name="connsiteY8" fmla="*/ 341507 h 341507"/>
                  <a:gd name="connsiteX9" fmla="*/ 34151 w 1535068"/>
                  <a:gd name="connsiteY9" fmla="*/ 341507 h 341507"/>
                  <a:gd name="connsiteX10" fmla="*/ 10003 w 1535068"/>
                  <a:gd name="connsiteY10" fmla="*/ 331504 h 341507"/>
                  <a:gd name="connsiteX11" fmla="*/ 0 w 1535068"/>
                  <a:gd name="connsiteY11" fmla="*/ 307356 h 341507"/>
                  <a:gd name="connsiteX12" fmla="*/ 0 w 1535068"/>
                  <a:gd name="connsiteY12" fmla="*/ 34151 h 341507"/>
                  <a:gd name="connsiteX0" fmla="*/ 7552 w 1542620"/>
                  <a:gd name="connsiteY0" fmla="*/ 34151 h 341507"/>
                  <a:gd name="connsiteX1" fmla="*/ 17555 w 1542620"/>
                  <a:gd name="connsiteY1" fmla="*/ 10003 h 341507"/>
                  <a:gd name="connsiteX2" fmla="*/ 41703 w 1542620"/>
                  <a:gd name="connsiteY2" fmla="*/ 0 h 341507"/>
                  <a:gd name="connsiteX3" fmla="*/ 1508469 w 1542620"/>
                  <a:gd name="connsiteY3" fmla="*/ 0 h 341507"/>
                  <a:gd name="connsiteX4" fmla="*/ 1532617 w 1542620"/>
                  <a:gd name="connsiteY4" fmla="*/ 10003 h 341507"/>
                  <a:gd name="connsiteX5" fmla="*/ 1542620 w 1542620"/>
                  <a:gd name="connsiteY5" fmla="*/ 34151 h 341507"/>
                  <a:gd name="connsiteX6" fmla="*/ 1542620 w 1542620"/>
                  <a:gd name="connsiteY6" fmla="*/ 307356 h 341507"/>
                  <a:gd name="connsiteX7" fmla="*/ 1532617 w 1542620"/>
                  <a:gd name="connsiteY7" fmla="*/ 331504 h 341507"/>
                  <a:gd name="connsiteX8" fmla="*/ 1508469 w 1542620"/>
                  <a:gd name="connsiteY8" fmla="*/ 341507 h 341507"/>
                  <a:gd name="connsiteX9" fmla="*/ 41703 w 1542620"/>
                  <a:gd name="connsiteY9" fmla="*/ 341507 h 341507"/>
                  <a:gd name="connsiteX10" fmla="*/ 17555 w 1542620"/>
                  <a:gd name="connsiteY10" fmla="*/ 331504 h 341507"/>
                  <a:gd name="connsiteX11" fmla="*/ 7552 w 1542620"/>
                  <a:gd name="connsiteY11" fmla="*/ 307356 h 341507"/>
                  <a:gd name="connsiteX12" fmla="*/ 0 w 1542620"/>
                  <a:gd name="connsiteY12" fmla="*/ 152617 h 341507"/>
                  <a:gd name="connsiteX13" fmla="*/ 7552 w 1542620"/>
                  <a:gd name="connsiteY13" fmla="*/ 34151 h 341507"/>
                  <a:gd name="connsiteX0" fmla="*/ 7552 w 1542620"/>
                  <a:gd name="connsiteY0" fmla="*/ 34151 h 341507"/>
                  <a:gd name="connsiteX1" fmla="*/ 17555 w 1542620"/>
                  <a:gd name="connsiteY1" fmla="*/ 10003 h 341507"/>
                  <a:gd name="connsiteX2" fmla="*/ 41703 w 1542620"/>
                  <a:gd name="connsiteY2" fmla="*/ 0 h 341507"/>
                  <a:gd name="connsiteX3" fmla="*/ 1508469 w 1542620"/>
                  <a:gd name="connsiteY3" fmla="*/ 0 h 341507"/>
                  <a:gd name="connsiteX4" fmla="*/ 1532617 w 1542620"/>
                  <a:gd name="connsiteY4" fmla="*/ 10003 h 341507"/>
                  <a:gd name="connsiteX5" fmla="*/ 1542620 w 1542620"/>
                  <a:gd name="connsiteY5" fmla="*/ 34151 h 341507"/>
                  <a:gd name="connsiteX6" fmla="*/ 1540127 w 1542620"/>
                  <a:gd name="connsiteY6" fmla="*/ 160579 h 341507"/>
                  <a:gd name="connsiteX7" fmla="*/ 1542620 w 1542620"/>
                  <a:gd name="connsiteY7" fmla="*/ 307356 h 341507"/>
                  <a:gd name="connsiteX8" fmla="*/ 1532617 w 1542620"/>
                  <a:gd name="connsiteY8" fmla="*/ 331504 h 341507"/>
                  <a:gd name="connsiteX9" fmla="*/ 1508469 w 1542620"/>
                  <a:gd name="connsiteY9" fmla="*/ 341507 h 341507"/>
                  <a:gd name="connsiteX10" fmla="*/ 41703 w 1542620"/>
                  <a:gd name="connsiteY10" fmla="*/ 341507 h 341507"/>
                  <a:gd name="connsiteX11" fmla="*/ 17555 w 1542620"/>
                  <a:gd name="connsiteY11" fmla="*/ 331504 h 341507"/>
                  <a:gd name="connsiteX12" fmla="*/ 7552 w 1542620"/>
                  <a:gd name="connsiteY12" fmla="*/ 307356 h 341507"/>
                  <a:gd name="connsiteX13" fmla="*/ 0 w 1542620"/>
                  <a:gd name="connsiteY13" fmla="*/ 152617 h 341507"/>
                  <a:gd name="connsiteX14" fmla="*/ 7552 w 1542620"/>
                  <a:gd name="connsiteY14" fmla="*/ 34151 h 341507"/>
                  <a:gd name="connsiteX0" fmla="*/ 20684 w 1555752"/>
                  <a:gd name="connsiteY0" fmla="*/ 41165 h 348521"/>
                  <a:gd name="connsiteX1" fmla="*/ 30687 w 1555752"/>
                  <a:gd name="connsiteY1" fmla="*/ 17017 h 348521"/>
                  <a:gd name="connsiteX2" fmla="*/ 54835 w 1555752"/>
                  <a:gd name="connsiteY2" fmla="*/ 7014 h 348521"/>
                  <a:gd name="connsiteX3" fmla="*/ 698059 w 1555752"/>
                  <a:gd name="connsiteY3" fmla="*/ 0 h 348521"/>
                  <a:gd name="connsiteX4" fmla="*/ 1521601 w 1555752"/>
                  <a:gd name="connsiteY4" fmla="*/ 7014 h 348521"/>
                  <a:gd name="connsiteX5" fmla="*/ 1545749 w 1555752"/>
                  <a:gd name="connsiteY5" fmla="*/ 17017 h 348521"/>
                  <a:gd name="connsiteX6" fmla="*/ 1555752 w 1555752"/>
                  <a:gd name="connsiteY6" fmla="*/ 41165 h 348521"/>
                  <a:gd name="connsiteX7" fmla="*/ 1553259 w 1555752"/>
                  <a:gd name="connsiteY7" fmla="*/ 167593 h 348521"/>
                  <a:gd name="connsiteX8" fmla="*/ 1555752 w 1555752"/>
                  <a:gd name="connsiteY8" fmla="*/ 314370 h 348521"/>
                  <a:gd name="connsiteX9" fmla="*/ 1545749 w 1555752"/>
                  <a:gd name="connsiteY9" fmla="*/ 338518 h 348521"/>
                  <a:gd name="connsiteX10" fmla="*/ 1521601 w 1555752"/>
                  <a:gd name="connsiteY10" fmla="*/ 348521 h 348521"/>
                  <a:gd name="connsiteX11" fmla="*/ 54835 w 1555752"/>
                  <a:gd name="connsiteY11" fmla="*/ 348521 h 348521"/>
                  <a:gd name="connsiteX12" fmla="*/ 30687 w 1555752"/>
                  <a:gd name="connsiteY12" fmla="*/ 338518 h 348521"/>
                  <a:gd name="connsiteX13" fmla="*/ 20684 w 1555752"/>
                  <a:gd name="connsiteY13" fmla="*/ 314370 h 348521"/>
                  <a:gd name="connsiteX14" fmla="*/ 13132 w 1555752"/>
                  <a:gd name="connsiteY14" fmla="*/ 159631 h 348521"/>
                  <a:gd name="connsiteX15" fmla="*/ 20684 w 1555752"/>
                  <a:gd name="connsiteY15" fmla="*/ 41165 h 348521"/>
                  <a:gd name="connsiteX0" fmla="*/ 20684 w 1555752"/>
                  <a:gd name="connsiteY0" fmla="*/ 35524 h 342880"/>
                  <a:gd name="connsiteX1" fmla="*/ 30687 w 1555752"/>
                  <a:gd name="connsiteY1" fmla="*/ 11376 h 342880"/>
                  <a:gd name="connsiteX2" fmla="*/ 54835 w 1555752"/>
                  <a:gd name="connsiteY2" fmla="*/ 1373 h 342880"/>
                  <a:gd name="connsiteX3" fmla="*/ 597154 w 1555752"/>
                  <a:gd name="connsiteY3" fmla="*/ 0 h 342880"/>
                  <a:gd name="connsiteX4" fmla="*/ 1521601 w 1555752"/>
                  <a:gd name="connsiteY4" fmla="*/ 1373 h 342880"/>
                  <a:gd name="connsiteX5" fmla="*/ 1545749 w 1555752"/>
                  <a:gd name="connsiteY5" fmla="*/ 11376 h 342880"/>
                  <a:gd name="connsiteX6" fmla="*/ 1555752 w 1555752"/>
                  <a:gd name="connsiteY6" fmla="*/ 35524 h 342880"/>
                  <a:gd name="connsiteX7" fmla="*/ 1553259 w 1555752"/>
                  <a:gd name="connsiteY7" fmla="*/ 161952 h 342880"/>
                  <a:gd name="connsiteX8" fmla="*/ 1555752 w 1555752"/>
                  <a:gd name="connsiteY8" fmla="*/ 308729 h 342880"/>
                  <a:gd name="connsiteX9" fmla="*/ 1545749 w 1555752"/>
                  <a:gd name="connsiteY9" fmla="*/ 332877 h 342880"/>
                  <a:gd name="connsiteX10" fmla="*/ 1521601 w 1555752"/>
                  <a:gd name="connsiteY10" fmla="*/ 342880 h 342880"/>
                  <a:gd name="connsiteX11" fmla="*/ 54835 w 1555752"/>
                  <a:gd name="connsiteY11" fmla="*/ 342880 h 342880"/>
                  <a:gd name="connsiteX12" fmla="*/ 30687 w 1555752"/>
                  <a:gd name="connsiteY12" fmla="*/ 332877 h 342880"/>
                  <a:gd name="connsiteX13" fmla="*/ 20684 w 1555752"/>
                  <a:gd name="connsiteY13" fmla="*/ 308729 h 342880"/>
                  <a:gd name="connsiteX14" fmla="*/ 13132 w 1555752"/>
                  <a:gd name="connsiteY14" fmla="*/ 153990 h 342880"/>
                  <a:gd name="connsiteX15" fmla="*/ 20684 w 1555752"/>
                  <a:gd name="connsiteY15" fmla="*/ 35524 h 34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55752" h="342880">
                    <a:moveTo>
                      <a:pt x="20684" y="35524"/>
                    </a:moveTo>
                    <a:cubicBezTo>
                      <a:pt x="20684" y="26467"/>
                      <a:pt x="24282" y="17780"/>
                      <a:pt x="30687" y="11376"/>
                    </a:cubicBezTo>
                    <a:cubicBezTo>
                      <a:pt x="37092" y="4971"/>
                      <a:pt x="-56394" y="4209"/>
                      <a:pt x="54835" y="1373"/>
                    </a:cubicBezTo>
                    <a:lnTo>
                      <a:pt x="597154" y="0"/>
                    </a:lnTo>
                    <a:lnTo>
                      <a:pt x="1521601" y="1373"/>
                    </a:lnTo>
                    <a:cubicBezTo>
                      <a:pt x="1530658" y="1373"/>
                      <a:pt x="1539345" y="4971"/>
                      <a:pt x="1545749" y="11376"/>
                    </a:cubicBezTo>
                    <a:cubicBezTo>
                      <a:pt x="1552154" y="17781"/>
                      <a:pt x="1554500" y="10428"/>
                      <a:pt x="1555752" y="35524"/>
                    </a:cubicBezTo>
                    <a:lnTo>
                      <a:pt x="1553259" y="161952"/>
                    </a:lnTo>
                    <a:lnTo>
                      <a:pt x="1555752" y="308729"/>
                    </a:lnTo>
                    <a:cubicBezTo>
                      <a:pt x="1555752" y="317786"/>
                      <a:pt x="1552154" y="326473"/>
                      <a:pt x="1545749" y="332877"/>
                    </a:cubicBezTo>
                    <a:cubicBezTo>
                      <a:pt x="1539344" y="339282"/>
                      <a:pt x="1530658" y="342880"/>
                      <a:pt x="1521601" y="342880"/>
                    </a:cubicBezTo>
                    <a:lnTo>
                      <a:pt x="54835" y="342880"/>
                    </a:lnTo>
                    <a:cubicBezTo>
                      <a:pt x="45778" y="342880"/>
                      <a:pt x="37091" y="339282"/>
                      <a:pt x="30687" y="332877"/>
                    </a:cubicBezTo>
                    <a:cubicBezTo>
                      <a:pt x="24282" y="326472"/>
                      <a:pt x="23610" y="338543"/>
                      <a:pt x="20684" y="308729"/>
                    </a:cubicBezTo>
                    <a:lnTo>
                      <a:pt x="13132" y="153990"/>
                    </a:lnTo>
                    <a:lnTo>
                      <a:pt x="20684" y="35524"/>
                    </a:lnTo>
                    <a:close/>
                  </a:path>
                </a:pathLst>
              </a:custGeom>
              <a:solidFill>
                <a:sysClr val="window" lastClr="FFFFFF">
                  <a:lumMod val="95000"/>
                </a:sysClr>
              </a:solidFill>
              <a:ln w="9525" cap="flat" cmpd="sng" algn="ctr">
                <a:noFill/>
                <a:prstDash val="solid"/>
              </a:ln>
              <a:effectLst>
                <a:outerShdw blurRad="40000" dist="20000" dir="5400000" rotWithShape="0">
                  <a:srgbClr val="000000">
                    <a:alpha val="38000"/>
                  </a:srgbClr>
                </a:outerShdw>
              </a:effectLst>
            </p:spPr>
            <p:txBody>
              <a:bodyPr spcFirstLastPara="0" vert="horz" wrap="square" lIns="20162" tIns="20162" rIns="20162" bIns="20162" numCol="1" spcCol="1270" anchor="ctr" anchorCtr="0">
                <a:noAutofit/>
              </a:bodyPr>
              <a:lstStyle/>
              <a:p>
                <a:pPr algn="ctr" defTabSz="711200">
                  <a:lnSpc>
                    <a:spcPct val="90000"/>
                  </a:lnSpc>
                  <a:spcBef>
                    <a:spcPct val="0"/>
                  </a:spcBef>
                  <a:spcAft>
                    <a:spcPct val="35000"/>
                  </a:spcAft>
                </a:pPr>
                <a:r>
                  <a:rPr lang="en-US" sz="900" b="1" dirty="0">
                    <a:solidFill>
                      <a:sysClr val="window" lastClr="FFFFFF">
                        <a:lumMod val="65000"/>
                      </a:sysClr>
                    </a:solidFill>
                    <a:latin typeface="Calibri"/>
                  </a:rPr>
                  <a:t>Nitrogen</a:t>
                </a:r>
              </a:p>
            </p:txBody>
          </p:sp>
          <p:cxnSp>
            <p:nvCxnSpPr>
              <p:cNvPr id="71" name="Straight Arrow Connector 70"/>
              <p:cNvCxnSpPr>
                <a:stCxn id="70" idx="6"/>
                <a:endCxn id="68" idx="11"/>
              </p:cNvCxnSpPr>
              <p:nvPr/>
            </p:nvCxnSpPr>
            <p:spPr>
              <a:xfrm flipV="1">
                <a:off x="10722049" y="2382726"/>
                <a:ext cx="852401" cy="284383"/>
              </a:xfrm>
              <a:prstGeom prst="straightConnector1">
                <a:avLst/>
              </a:prstGeom>
              <a:ln w="28575">
                <a:solidFill>
                  <a:schemeClr val="bg1">
                    <a:lumMod val="85000"/>
                  </a:schemeClr>
                </a:solidFill>
                <a:prstDash val="solid"/>
                <a:tailEnd type="arrow" w="med"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a:stCxn id="75" idx="7"/>
                <a:endCxn id="70" idx="13"/>
              </p:cNvCxnSpPr>
              <p:nvPr/>
            </p:nvCxnSpPr>
            <p:spPr>
              <a:xfrm>
                <a:off x="9271001" y="2150427"/>
                <a:ext cx="137118" cy="778123"/>
              </a:xfrm>
              <a:prstGeom prst="straightConnector1">
                <a:avLst/>
              </a:prstGeom>
              <a:ln w="28575">
                <a:solidFill>
                  <a:schemeClr val="bg1">
                    <a:lumMod val="85000"/>
                  </a:schemeClr>
                </a:solidFill>
                <a:prstDash val="solid"/>
                <a:tailEnd type="arrow" w="med" len="med"/>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a:stCxn id="67" idx="6"/>
                <a:endCxn id="68" idx="0"/>
              </p:cNvCxnSpPr>
              <p:nvPr/>
            </p:nvCxnSpPr>
            <p:spPr>
              <a:xfrm>
                <a:off x="10607615" y="1472128"/>
                <a:ext cx="966834" cy="462997"/>
              </a:xfrm>
              <a:prstGeom prst="straightConnector1">
                <a:avLst/>
              </a:prstGeom>
              <a:ln w="28575">
                <a:solidFill>
                  <a:schemeClr val="bg1">
                    <a:lumMod val="85000"/>
                  </a:schemeClr>
                </a:solidFill>
                <a:prstDash val="solid"/>
                <a:tailEnd type="arrow" w="med" len="med"/>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a:stCxn id="66" idx="10"/>
                <a:endCxn id="75" idx="3"/>
              </p:cNvCxnSpPr>
              <p:nvPr/>
            </p:nvCxnSpPr>
            <p:spPr>
              <a:xfrm>
                <a:off x="8689702" y="1545284"/>
                <a:ext cx="14721" cy="414962"/>
              </a:xfrm>
              <a:prstGeom prst="straightConnector1">
                <a:avLst/>
              </a:prstGeom>
              <a:ln w="28575">
                <a:solidFill>
                  <a:schemeClr val="tx1"/>
                </a:solidFill>
                <a:prstDash val="solid"/>
                <a:tailEnd type="arrow" w="med" len="med"/>
              </a:ln>
            </p:spPr>
            <p:style>
              <a:lnRef idx="1">
                <a:schemeClr val="accent1"/>
              </a:lnRef>
              <a:fillRef idx="0">
                <a:schemeClr val="accent1"/>
              </a:fillRef>
              <a:effectRef idx="0">
                <a:schemeClr val="accent1"/>
              </a:effectRef>
              <a:fontRef idx="minor">
                <a:schemeClr val="tx1"/>
              </a:fontRef>
            </p:style>
          </p:cxnSp>
          <p:sp>
            <p:nvSpPr>
              <p:cNvPr id="75" name="Freeform 74"/>
              <p:cNvSpPr/>
              <p:nvPr/>
            </p:nvSpPr>
            <p:spPr>
              <a:xfrm>
                <a:off x="8064409" y="1958419"/>
                <a:ext cx="1206591" cy="401012"/>
              </a:xfrm>
              <a:custGeom>
                <a:avLst/>
                <a:gdLst>
                  <a:gd name="connsiteX0" fmla="*/ 0 w 2185418"/>
                  <a:gd name="connsiteY0" fmla="*/ 31107 h 311071"/>
                  <a:gd name="connsiteX1" fmla="*/ 9111 w 2185418"/>
                  <a:gd name="connsiteY1" fmla="*/ 9111 h 311071"/>
                  <a:gd name="connsiteX2" fmla="*/ 31107 w 2185418"/>
                  <a:gd name="connsiteY2" fmla="*/ 0 h 311071"/>
                  <a:gd name="connsiteX3" fmla="*/ 2154311 w 2185418"/>
                  <a:gd name="connsiteY3" fmla="*/ 0 h 311071"/>
                  <a:gd name="connsiteX4" fmla="*/ 2176307 w 2185418"/>
                  <a:gd name="connsiteY4" fmla="*/ 9111 h 311071"/>
                  <a:gd name="connsiteX5" fmla="*/ 2185418 w 2185418"/>
                  <a:gd name="connsiteY5" fmla="*/ 31107 h 311071"/>
                  <a:gd name="connsiteX6" fmla="*/ 2185418 w 2185418"/>
                  <a:gd name="connsiteY6" fmla="*/ 279964 h 311071"/>
                  <a:gd name="connsiteX7" fmla="*/ 2176307 w 2185418"/>
                  <a:gd name="connsiteY7" fmla="*/ 301960 h 311071"/>
                  <a:gd name="connsiteX8" fmla="*/ 2154311 w 2185418"/>
                  <a:gd name="connsiteY8" fmla="*/ 311071 h 311071"/>
                  <a:gd name="connsiteX9" fmla="*/ 31107 w 2185418"/>
                  <a:gd name="connsiteY9" fmla="*/ 311071 h 311071"/>
                  <a:gd name="connsiteX10" fmla="*/ 9111 w 2185418"/>
                  <a:gd name="connsiteY10" fmla="*/ 301960 h 311071"/>
                  <a:gd name="connsiteX11" fmla="*/ 0 w 2185418"/>
                  <a:gd name="connsiteY11" fmla="*/ 279964 h 311071"/>
                  <a:gd name="connsiteX12" fmla="*/ 0 w 2185418"/>
                  <a:gd name="connsiteY12" fmla="*/ 31107 h 311071"/>
                  <a:gd name="connsiteX0" fmla="*/ 45773 w 2231191"/>
                  <a:gd name="connsiteY0" fmla="*/ 31107 h 311071"/>
                  <a:gd name="connsiteX1" fmla="*/ 54884 w 2231191"/>
                  <a:gd name="connsiteY1" fmla="*/ 9111 h 311071"/>
                  <a:gd name="connsiteX2" fmla="*/ 76880 w 2231191"/>
                  <a:gd name="connsiteY2" fmla="*/ 0 h 311071"/>
                  <a:gd name="connsiteX3" fmla="*/ 1029163 w 2231191"/>
                  <a:gd name="connsiteY3" fmla="*/ 1417 h 311071"/>
                  <a:gd name="connsiteX4" fmla="*/ 2200084 w 2231191"/>
                  <a:gd name="connsiteY4" fmla="*/ 0 h 311071"/>
                  <a:gd name="connsiteX5" fmla="*/ 2222080 w 2231191"/>
                  <a:gd name="connsiteY5" fmla="*/ 9111 h 311071"/>
                  <a:gd name="connsiteX6" fmla="*/ 2231191 w 2231191"/>
                  <a:gd name="connsiteY6" fmla="*/ 31107 h 311071"/>
                  <a:gd name="connsiteX7" fmla="*/ 2231191 w 2231191"/>
                  <a:gd name="connsiteY7" fmla="*/ 279964 h 311071"/>
                  <a:gd name="connsiteX8" fmla="*/ 2222080 w 2231191"/>
                  <a:gd name="connsiteY8" fmla="*/ 301960 h 311071"/>
                  <a:gd name="connsiteX9" fmla="*/ 2200084 w 2231191"/>
                  <a:gd name="connsiteY9" fmla="*/ 311071 h 311071"/>
                  <a:gd name="connsiteX10" fmla="*/ 76880 w 2231191"/>
                  <a:gd name="connsiteY10" fmla="*/ 311071 h 311071"/>
                  <a:gd name="connsiteX11" fmla="*/ 54884 w 2231191"/>
                  <a:gd name="connsiteY11" fmla="*/ 301960 h 311071"/>
                  <a:gd name="connsiteX12" fmla="*/ 45773 w 2231191"/>
                  <a:gd name="connsiteY12" fmla="*/ 279964 h 311071"/>
                  <a:gd name="connsiteX13" fmla="*/ 45773 w 2231191"/>
                  <a:gd name="connsiteY13" fmla="*/ 31107 h 311071"/>
                  <a:gd name="connsiteX0" fmla="*/ 45773 w 2232636"/>
                  <a:gd name="connsiteY0" fmla="*/ 31107 h 311071"/>
                  <a:gd name="connsiteX1" fmla="*/ 54884 w 2232636"/>
                  <a:gd name="connsiteY1" fmla="*/ 9111 h 311071"/>
                  <a:gd name="connsiteX2" fmla="*/ 76880 w 2232636"/>
                  <a:gd name="connsiteY2" fmla="*/ 0 h 311071"/>
                  <a:gd name="connsiteX3" fmla="*/ 1029163 w 2232636"/>
                  <a:gd name="connsiteY3" fmla="*/ 1417 h 311071"/>
                  <a:gd name="connsiteX4" fmla="*/ 2200084 w 2232636"/>
                  <a:gd name="connsiteY4" fmla="*/ 0 h 311071"/>
                  <a:gd name="connsiteX5" fmla="*/ 2222080 w 2232636"/>
                  <a:gd name="connsiteY5" fmla="*/ 9111 h 311071"/>
                  <a:gd name="connsiteX6" fmla="*/ 2231191 w 2232636"/>
                  <a:gd name="connsiteY6" fmla="*/ 31107 h 311071"/>
                  <a:gd name="connsiteX7" fmla="*/ 2232636 w 2232636"/>
                  <a:gd name="connsiteY7" fmla="*/ 148943 h 311071"/>
                  <a:gd name="connsiteX8" fmla="*/ 2231191 w 2232636"/>
                  <a:gd name="connsiteY8" fmla="*/ 279964 h 311071"/>
                  <a:gd name="connsiteX9" fmla="*/ 2222080 w 2232636"/>
                  <a:gd name="connsiteY9" fmla="*/ 301960 h 311071"/>
                  <a:gd name="connsiteX10" fmla="*/ 2200084 w 2232636"/>
                  <a:gd name="connsiteY10" fmla="*/ 311071 h 311071"/>
                  <a:gd name="connsiteX11" fmla="*/ 76880 w 2232636"/>
                  <a:gd name="connsiteY11" fmla="*/ 311071 h 311071"/>
                  <a:gd name="connsiteX12" fmla="*/ 54884 w 2232636"/>
                  <a:gd name="connsiteY12" fmla="*/ 301960 h 311071"/>
                  <a:gd name="connsiteX13" fmla="*/ 45773 w 2232636"/>
                  <a:gd name="connsiteY13" fmla="*/ 279964 h 311071"/>
                  <a:gd name="connsiteX14" fmla="*/ 45773 w 2232636"/>
                  <a:gd name="connsiteY14" fmla="*/ 31107 h 311071"/>
                  <a:gd name="connsiteX0" fmla="*/ 45773 w 2232636"/>
                  <a:gd name="connsiteY0" fmla="*/ 31107 h 311071"/>
                  <a:gd name="connsiteX1" fmla="*/ 54884 w 2232636"/>
                  <a:gd name="connsiteY1" fmla="*/ 9111 h 311071"/>
                  <a:gd name="connsiteX2" fmla="*/ 76880 w 2232636"/>
                  <a:gd name="connsiteY2" fmla="*/ 0 h 311071"/>
                  <a:gd name="connsiteX3" fmla="*/ 1184261 w 2232636"/>
                  <a:gd name="connsiteY3" fmla="*/ 1417 h 311071"/>
                  <a:gd name="connsiteX4" fmla="*/ 2200084 w 2232636"/>
                  <a:gd name="connsiteY4" fmla="*/ 0 h 311071"/>
                  <a:gd name="connsiteX5" fmla="*/ 2222080 w 2232636"/>
                  <a:gd name="connsiteY5" fmla="*/ 9111 h 311071"/>
                  <a:gd name="connsiteX6" fmla="*/ 2231191 w 2232636"/>
                  <a:gd name="connsiteY6" fmla="*/ 31107 h 311071"/>
                  <a:gd name="connsiteX7" fmla="*/ 2232636 w 2232636"/>
                  <a:gd name="connsiteY7" fmla="*/ 148943 h 311071"/>
                  <a:gd name="connsiteX8" fmla="*/ 2231191 w 2232636"/>
                  <a:gd name="connsiteY8" fmla="*/ 279964 h 311071"/>
                  <a:gd name="connsiteX9" fmla="*/ 2222080 w 2232636"/>
                  <a:gd name="connsiteY9" fmla="*/ 301960 h 311071"/>
                  <a:gd name="connsiteX10" fmla="*/ 2200084 w 2232636"/>
                  <a:gd name="connsiteY10" fmla="*/ 311071 h 311071"/>
                  <a:gd name="connsiteX11" fmla="*/ 76880 w 2232636"/>
                  <a:gd name="connsiteY11" fmla="*/ 311071 h 311071"/>
                  <a:gd name="connsiteX12" fmla="*/ 54884 w 2232636"/>
                  <a:gd name="connsiteY12" fmla="*/ 301960 h 311071"/>
                  <a:gd name="connsiteX13" fmla="*/ 45773 w 2232636"/>
                  <a:gd name="connsiteY13" fmla="*/ 279964 h 311071"/>
                  <a:gd name="connsiteX14" fmla="*/ 45773 w 2232636"/>
                  <a:gd name="connsiteY14" fmla="*/ 31107 h 311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32636" h="311071">
                    <a:moveTo>
                      <a:pt x="45773" y="31107"/>
                    </a:moveTo>
                    <a:cubicBezTo>
                      <a:pt x="45773" y="22857"/>
                      <a:pt x="49050" y="14945"/>
                      <a:pt x="54884" y="9111"/>
                    </a:cubicBezTo>
                    <a:cubicBezTo>
                      <a:pt x="60718" y="3277"/>
                      <a:pt x="-85500" y="1282"/>
                      <a:pt x="76880" y="0"/>
                    </a:cubicBezTo>
                    <a:lnTo>
                      <a:pt x="1184261" y="1417"/>
                    </a:lnTo>
                    <a:lnTo>
                      <a:pt x="2200084" y="0"/>
                    </a:lnTo>
                    <a:cubicBezTo>
                      <a:pt x="2208334" y="0"/>
                      <a:pt x="2216246" y="3277"/>
                      <a:pt x="2222080" y="9111"/>
                    </a:cubicBezTo>
                    <a:cubicBezTo>
                      <a:pt x="2227914" y="14945"/>
                      <a:pt x="2229432" y="7802"/>
                      <a:pt x="2231191" y="31107"/>
                    </a:cubicBezTo>
                    <a:cubicBezTo>
                      <a:pt x="2231673" y="70386"/>
                      <a:pt x="2232154" y="109664"/>
                      <a:pt x="2232636" y="148943"/>
                    </a:cubicBezTo>
                    <a:cubicBezTo>
                      <a:pt x="2232154" y="192617"/>
                      <a:pt x="2231673" y="236290"/>
                      <a:pt x="2231191" y="279964"/>
                    </a:cubicBezTo>
                    <a:cubicBezTo>
                      <a:pt x="2231191" y="288214"/>
                      <a:pt x="2227914" y="296126"/>
                      <a:pt x="2222080" y="301960"/>
                    </a:cubicBezTo>
                    <a:cubicBezTo>
                      <a:pt x="2216246" y="307794"/>
                      <a:pt x="2208334" y="311071"/>
                      <a:pt x="2200084" y="311071"/>
                    </a:cubicBezTo>
                    <a:lnTo>
                      <a:pt x="76880" y="311071"/>
                    </a:lnTo>
                    <a:cubicBezTo>
                      <a:pt x="68630" y="311071"/>
                      <a:pt x="60718" y="307794"/>
                      <a:pt x="54884" y="301960"/>
                    </a:cubicBezTo>
                    <a:cubicBezTo>
                      <a:pt x="49050" y="296126"/>
                      <a:pt x="45773" y="288214"/>
                      <a:pt x="45773" y="279964"/>
                    </a:cubicBezTo>
                    <a:lnTo>
                      <a:pt x="45773" y="31107"/>
                    </a:lnTo>
                    <a:close/>
                  </a:path>
                </a:pathLst>
              </a:custGeom>
            </p:spPr>
            <p:style>
              <a:lnRef idx="1">
                <a:schemeClr val="dk1"/>
              </a:lnRef>
              <a:fillRef idx="2">
                <a:schemeClr val="dk1"/>
              </a:fillRef>
              <a:effectRef idx="1">
                <a:schemeClr val="dk1"/>
              </a:effectRef>
              <a:fontRef idx="minor">
                <a:schemeClr val="dk1"/>
              </a:fontRef>
            </p:style>
            <p:txBody>
              <a:bodyPr spcFirstLastPara="0" vert="horz" wrap="square" lIns="19271" tIns="19271" rIns="19271" bIns="19271" numCol="1" spcCol="1270" anchor="ctr" anchorCtr="0">
                <a:noAutofit/>
              </a:bodyPr>
              <a:lstStyle/>
              <a:p>
                <a:pPr lvl="0" algn="ctr" defTabSz="711200">
                  <a:lnSpc>
                    <a:spcPct val="90000"/>
                  </a:lnSpc>
                  <a:spcBef>
                    <a:spcPct val="0"/>
                  </a:spcBef>
                  <a:spcAft>
                    <a:spcPct val="35000"/>
                  </a:spcAft>
                </a:pPr>
                <a:r>
                  <a:rPr lang="en-US" sz="900" kern="1200" dirty="0" smtClean="0"/>
                  <a:t>Physiology</a:t>
                </a:r>
                <a:endParaRPr lang="en-US" sz="900" kern="1200" dirty="0"/>
              </a:p>
            </p:txBody>
          </p:sp>
          <p:cxnSp>
            <p:nvCxnSpPr>
              <p:cNvPr id="76" name="Straight Arrow Connector 75"/>
              <p:cNvCxnSpPr>
                <a:stCxn id="69" idx="6"/>
                <a:endCxn id="68" idx="12"/>
              </p:cNvCxnSpPr>
              <p:nvPr/>
            </p:nvCxnSpPr>
            <p:spPr>
              <a:xfrm>
                <a:off x="11186804" y="2152227"/>
                <a:ext cx="390600" cy="21978"/>
              </a:xfrm>
              <a:prstGeom prst="straightConnector1">
                <a:avLst/>
              </a:prstGeom>
              <a:ln w="28575">
                <a:solidFill>
                  <a:schemeClr val="tx1"/>
                </a:solidFill>
                <a:prstDash val="solid"/>
                <a:tailEnd type="arrow" w="med" len="med"/>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a:stCxn id="75" idx="7"/>
                <a:endCxn id="67" idx="13"/>
              </p:cNvCxnSpPr>
              <p:nvPr/>
            </p:nvCxnSpPr>
            <p:spPr>
              <a:xfrm flipV="1">
                <a:off x="9271001" y="1648744"/>
                <a:ext cx="158970" cy="501683"/>
              </a:xfrm>
              <a:prstGeom prst="straightConnector1">
                <a:avLst/>
              </a:prstGeom>
              <a:ln w="28575">
                <a:solidFill>
                  <a:schemeClr val="tx1"/>
                </a:solidFill>
                <a:prstDash val="solid"/>
                <a:tailEnd type="arrow" w="med" len="med"/>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a:stCxn id="75" idx="7"/>
                <a:endCxn id="69" idx="13"/>
              </p:cNvCxnSpPr>
              <p:nvPr/>
            </p:nvCxnSpPr>
            <p:spPr>
              <a:xfrm>
                <a:off x="9271001" y="2150427"/>
                <a:ext cx="803282" cy="9422"/>
              </a:xfrm>
              <a:prstGeom prst="straightConnector1">
                <a:avLst/>
              </a:prstGeom>
              <a:ln w="28575">
                <a:solidFill>
                  <a:schemeClr val="tx1"/>
                </a:solidFill>
                <a:prstDash val="solid"/>
                <a:tailEnd type="arrow" w="med" len="med"/>
              </a:ln>
            </p:spPr>
            <p:style>
              <a:lnRef idx="1">
                <a:schemeClr val="accent1"/>
              </a:lnRef>
              <a:fillRef idx="0">
                <a:schemeClr val="accent1"/>
              </a:fillRef>
              <a:effectRef idx="0">
                <a:schemeClr val="accent1"/>
              </a:effectRef>
              <a:fontRef idx="minor">
                <a:schemeClr val="tx1"/>
              </a:fontRef>
            </p:style>
          </p:cxnSp>
          <p:cxnSp>
            <p:nvCxnSpPr>
              <p:cNvPr id="79" name="Elbow Connector 78"/>
              <p:cNvCxnSpPr/>
              <p:nvPr/>
            </p:nvCxnSpPr>
            <p:spPr>
              <a:xfrm>
                <a:off x="8718097" y="2401981"/>
                <a:ext cx="3428999" cy="76200"/>
              </a:xfrm>
              <a:prstGeom prst="bentConnector5">
                <a:avLst>
                  <a:gd name="adj1" fmla="val 235"/>
                  <a:gd name="adj2" fmla="val 1105356"/>
                  <a:gd name="adj3" fmla="val 100000"/>
                </a:avLst>
              </a:prstGeom>
              <a:noFill/>
              <a:ln w="28575" cap="flat" cmpd="sng" algn="ctr">
                <a:solidFill>
                  <a:sysClr val="windowText" lastClr="000000"/>
                </a:solidFill>
                <a:prstDash val="solid"/>
                <a:tailEnd type="arrow" w="med" len="med"/>
              </a:ln>
              <a:effectLst/>
            </p:spPr>
          </p:cxnSp>
        </p:grpSp>
      </p:grpSp>
      <p:sp>
        <p:nvSpPr>
          <p:cNvPr id="81" name="TextBox 80"/>
          <p:cNvSpPr txBox="1"/>
          <p:nvPr/>
        </p:nvSpPr>
        <p:spPr>
          <a:xfrm>
            <a:off x="1104854" y="4280833"/>
            <a:ext cx="916469" cy="523220"/>
          </a:xfrm>
          <a:prstGeom prst="rect">
            <a:avLst/>
          </a:prstGeom>
          <a:noFill/>
        </p:spPr>
        <p:txBody>
          <a:bodyPr wrap="none" rtlCol="0">
            <a:spAutoFit/>
          </a:bodyPr>
          <a:lstStyle/>
          <a:p>
            <a:pPr algn="ctr"/>
            <a:r>
              <a:rPr lang="en-US" sz="1400" b="1" dirty="0" smtClean="0"/>
              <a:t>Mesic</a:t>
            </a:r>
          </a:p>
          <a:p>
            <a:pPr algn="ctr"/>
            <a:r>
              <a:rPr lang="en-US" sz="1400" b="1" dirty="0" smtClean="0"/>
              <a:t>Grassland</a:t>
            </a:r>
            <a:endParaRPr lang="en-US" sz="1400" b="1" dirty="0"/>
          </a:p>
        </p:txBody>
      </p:sp>
      <p:sp>
        <p:nvSpPr>
          <p:cNvPr id="83" name="Freeform 82"/>
          <p:cNvSpPr/>
          <p:nvPr/>
        </p:nvSpPr>
        <p:spPr>
          <a:xfrm>
            <a:off x="393883" y="4759586"/>
            <a:ext cx="414216" cy="191794"/>
          </a:xfrm>
          <a:custGeom>
            <a:avLst/>
            <a:gdLst>
              <a:gd name="connsiteX0" fmla="*/ 0 w 718836"/>
              <a:gd name="connsiteY0" fmla="*/ 31859 h 318586"/>
              <a:gd name="connsiteX1" fmla="*/ 9331 w 718836"/>
              <a:gd name="connsiteY1" fmla="*/ 9331 h 318586"/>
              <a:gd name="connsiteX2" fmla="*/ 31859 w 718836"/>
              <a:gd name="connsiteY2" fmla="*/ 0 h 318586"/>
              <a:gd name="connsiteX3" fmla="*/ 686977 w 718836"/>
              <a:gd name="connsiteY3" fmla="*/ 0 h 318586"/>
              <a:gd name="connsiteX4" fmla="*/ 709505 w 718836"/>
              <a:gd name="connsiteY4" fmla="*/ 9331 h 318586"/>
              <a:gd name="connsiteX5" fmla="*/ 718836 w 718836"/>
              <a:gd name="connsiteY5" fmla="*/ 31859 h 318586"/>
              <a:gd name="connsiteX6" fmla="*/ 718836 w 718836"/>
              <a:gd name="connsiteY6" fmla="*/ 286727 h 318586"/>
              <a:gd name="connsiteX7" fmla="*/ 709505 w 718836"/>
              <a:gd name="connsiteY7" fmla="*/ 309255 h 318586"/>
              <a:gd name="connsiteX8" fmla="*/ 686977 w 718836"/>
              <a:gd name="connsiteY8" fmla="*/ 318586 h 318586"/>
              <a:gd name="connsiteX9" fmla="*/ 31859 w 718836"/>
              <a:gd name="connsiteY9" fmla="*/ 318586 h 318586"/>
              <a:gd name="connsiteX10" fmla="*/ 9331 w 718836"/>
              <a:gd name="connsiteY10" fmla="*/ 309255 h 318586"/>
              <a:gd name="connsiteX11" fmla="*/ 0 w 718836"/>
              <a:gd name="connsiteY11" fmla="*/ 286727 h 318586"/>
              <a:gd name="connsiteX12" fmla="*/ 0 w 718836"/>
              <a:gd name="connsiteY12" fmla="*/ 31859 h 318586"/>
              <a:gd name="connsiteX0" fmla="*/ 0 w 718850"/>
              <a:gd name="connsiteY0" fmla="*/ 31859 h 318586"/>
              <a:gd name="connsiteX1" fmla="*/ 9331 w 718850"/>
              <a:gd name="connsiteY1" fmla="*/ 9331 h 318586"/>
              <a:gd name="connsiteX2" fmla="*/ 31859 w 718850"/>
              <a:gd name="connsiteY2" fmla="*/ 0 h 318586"/>
              <a:gd name="connsiteX3" fmla="*/ 686977 w 718850"/>
              <a:gd name="connsiteY3" fmla="*/ 0 h 318586"/>
              <a:gd name="connsiteX4" fmla="*/ 709505 w 718850"/>
              <a:gd name="connsiteY4" fmla="*/ 9331 h 318586"/>
              <a:gd name="connsiteX5" fmla="*/ 718836 w 718850"/>
              <a:gd name="connsiteY5" fmla="*/ 31859 h 318586"/>
              <a:gd name="connsiteX6" fmla="*/ 707854 w 718850"/>
              <a:gd name="connsiteY6" fmla="*/ 150360 h 318586"/>
              <a:gd name="connsiteX7" fmla="*/ 718836 w 718850"/>
              <a:gd name="connsiteY7" fmla="*/ 286727 h 318586"/>
              <a:gd name="connsiteX8" fmla="*/ 709505 w 718850"/>
              <a:gd name="connsiteY8" fmla="*/ 309255 h 318586"/>
              <a:gd name="connsiteX9" fmla="*/ 686977 w 718850"/>
              <a:gd name="connsiteY9" fmla="*/ 318586 h 318586"/>
              <a:gd name="connsiteX10" fmla="*/ 31859 w 718850"/>
              <a:gd name="connsiteY10" fmla="*/ 318586 h 318586"/>
              <a:gd name="connsiteX11" fmla="*/ 9331 w 718850"/>
              <a:gd name="connsiteY11" fmla="*/ 309255 h 318586"/>
              <a:gd name="connsiteX12" fmla="*/ 0 w 718850"/>
              <a:gd name="connsiteY12" fmla="*/ 286727 h 318586"/>
              <a:gd name="connsiteX13" fmla="*/ 0 w 718850"/>
              <a:gd name="connsiteY13" fmla="*/ 31859 h 318586"/>
              <a:gd name="connsiteX0" fmla="*/ 0 w 719017"/>
              <a:gd name="connsiteY0" fmla="*/ 31859 h 319171"/>
              <a:gd name="connsiteX1" fmla="*/ 9331 w 719017"/>
              <a:gd name="connsiteY1" fmla="*/ 9331 h 319171"/>
              <a:gd name="connsiteX2" fmla="*/ 31859 w 719017"/>
              <a:gd name="connsiteY2" fmla="*/ 0 h 319171"/>
              <a:gd name="connsiteX3" fmla="*/ 686977 w 719017"/>
              <a:gd name="connsiteY3" fmla="*/ 0 h 319171"/>
              <a:gd name="connsiteX4" fmla="*/ 709505 w 719017"/>
              <a:gd name="connsiteY4" fmla="*/ 9331 h 319171"/>
              <a:gd name="connsiteX5" fmla="*/ 718836 w 719017"/>
              <a:gd name="connsiteY5" fmla="*/ 31859 h 319171"/>
              <a:gd name="connsiteX6" fmla="*/ 707854 w 719017"/>
              <a:gd name="connsiteY6" fmla="*/ 150360 h 319171"/>
              <a:gd name="connsiteX7" fmla="*/ 718836 w 719017"/>
              <a:gd name="connsiteY7" fmla="*/ 286727 h 319171"/>
              <a:gd name="connsiteX8" fmla="*/ 709505 w 719017"/>
              <a:gd name="connsiteY8" fmla="*/ 309255 h 319171"/>
              <a:gd name="connsiteX9" fmla="*/ 686977 w 719017"/>
              <a:gd name="connsiteY9" fmla="*/ 318586 h 319171"/>
              <a:gd name="connsiteX10" fmla="*/ 351507 w 719017"/>
              <a:gd name="connsiteY10" fmla="*/ 319171 h 319171"/>
              <a:gd name="connsiteX11" fmla="*/ 31859 w 719017"/>
              <a:gd name="connsiteY11" fmla="*/ 318586 h 319171"/>
              <a:gd name="connsiteX12" fmla="*/ 9331 w 719017"/>
              <a:gd name="connsiteY12" fmla="*/ 309255 h 319171"/>
              <a:gd name="connsiteX13" fmla="*/ 0 w 719017"/>
              <a:gd name="connsiteY13" fmla="*/ 286727 h 319171"/>
              <a:gd name="connsiteX14" fmla="*/ 0 w 719017"/>
              <a:gd name="connsiteY14" fmla="*/ 31859 h 319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19017" h="319171">
                <a:moveTo>
                  <a:pt x="0" y="31859"/>
                </a:moveTo>
                <a:cubicBezTo>
                  <a:pt x="0" y="23409"/>
                  <a:pt x="3357" y="15306"/>
                  <a:pt x="9331" y="9331"/>
                </a:cubicBezTo>
                <a:cubicBezTo>
                  <a:pt x="15306" y="3356"/>
                  <a:pt x="23409" y="0"/>
                  <a:pt x="31859" y="0"/>
                </a:cubicBezTo>
                <a:lnTo>
                  <a:pt x="686977" y="0"/>
                </a:lnTo>
                <a:cubicBezTo>
                  <a:pt x="695427" y="0"/>
                  <a:pt x="703530" y="3357"/>
                  <a:pt x="709505" y="9331"/>
                </a:cubicBezTo>
                <a:cubicBezTo>
                  <a:pt x="715480" y="15306"/>
                  <a:pt x="719111" y="8354"/>
                  <a:pt x="718836" y="31859"/>
                </a:cubicBezTo>
                <a:lnTo>
                  <a:pt x="707854" y="150360"/>
                </a:lnTo>
                <a:lnTo>
                  <a:pt x="718836" y="286727"/>
                </a:lnTo>
                <a:cubicBezTo>
                  <a:pt x="718836" y="295177"/>
                  <a:pt x="715479" y="303280"/>
                  <a:pt x="709505" y="309255"/>
                </a:cubicBezTo>
                <a:cubicBezTo>
                  <a:pt x="703530" y="315230"/>
                  <a:pt x="746643" y="316933"/>
                  <a:pt x="686977" y="318586"/>
                </a:cubicBezTo>
                <a:lnTo>
                  <a:pt x="351507" y="319171"/>
                </a:lnTo>
                <a:lnTo>
                  <a:pt x="31859" y="318586"/>
                </a:lnTo>
                <a:cubicBezTo>
                  <a:pt x="23409" y="318586"/>
                  <a:pt x="15306" y="315229"/>
                  <a:pt x="9331" y="309255"/>
                </a:cubicBezTo>
                <a:cubicBezTo>
                  <a:pt x="3356" y="303280"/>
                  <a:pt x="0" y="295177"/>
                  <a:pt x="0" y="286727"/>
                </a:cubicBezTo>
                <a:lnTo>
                  <a:pt x="0" y="31859"/>
                </a:lnTo>
                <a:close/>
              </a:path>
            </a:pathLst>
          </a:custGeom>
        </p:spPr>
        <p:style>
          <a:lnRef idx="1">
            <a:schemeClr val="dk1"/>
          </a:lnRef>
          <a:fillRef idx="2">
            <a:schemeClr val="dk1"/>
          </a:fillRef>
          <a:effectRef idx="1">
            <a:schemeClr val="dk1"/>
          </a:effectRef>
          <a:fontRef idx="minor">
            <a:schemeClr val="dk1"/>
          </a:fontRef>
        </p:style>
        <p:txBody>
          <a:bodyPr spcFirstLastPara="0" vert="horz" wrap="square" lIns="19491" tIns="19491" rIns="19491" bIns="19491" numCol="1" spcCol="1270" anchor="ctr" anchorCtr="0">
            <a:noAutofit/>
          </a:bodyPr>
          <a:lstStyle/>
          <a:p>
            <a:pPr lvl="0" algn="ctr" defTabSz="711200">
              <a:lnSpc>
                <a:spcPct val="90000"/>
              </a:lnSpc>
              <a:spcBef>
                <a:spcPct val="0"/>
              </a:spcBef>
              <a:spcAft>
                <a:spcPct val="35000"/>
              </a:spcAft>
            </a:pPr>
            <a:r>
              <a:rPr lang="en-US" sz="900" kern="1200" dirty="0" smtClean="0"/>
              <a:t>CO</a:t>
            </a:r>
            <a:r>
              <a:rPr lang="en-US" sz="900" kern="1200" baseline="-25000" dirty="0" smtClean="0"/>
              <a:t>2</a:t>
            </a:r>
            <a:endParaRPr lang="en-US" sz="900" kern="1200" baseline="-25000" dirty="0"/>
          </a:p>
        </p:txBody>
      </p:sp>
      <p:sp>
        <p:nvSpPr>
          <p:cNvPr id="84" name="Freeform 83"/>
          <p:cNvSpPr/>
          <p:nvPr/>
        </p:nvSpPr>
        <p:spPr>
          <a:xfrm>
            <a:off x="1025111" y="4804053"/>
            <a:ext cx="717112" cy="235865"/>
          </a:xfrm>
          <a:custGeom>
            <a:avLst/>
            <a:gdLst>
              <a:gd name="connsiteX0" fmla="*/ 0 w 2185418"/>
              <a:gd name="connsiteY0" fmla="*/ 31107 h 311071"/>
              <a:gd name="connsiteX1" fmla="*/ 9111 w 2185418"/>
              <a:gd name="connsiteY1" fmla="*/ 9111 h 311071"/>
              <a:gd name="connsiteX2" fmla="*/ 31107 w 2185418"/>
              <a:gd name="connsiteY2" fmla="*/ 0 h 311071"/>
              <a:gd name="connsiteX3" fmla="*/ 2154311 w 2185418"/>
              <a:gd name="connsiteY3" fmla="*/ 0 h 311071"/>
              <a:gd name="connsiteX4" fmla="*/ 2176307 w 2185418"/>
              <a:gd name="connsiteY4" fmla="*/ 9111 h 311071"/>
              <a:gd name="connsiteX5" fmla="*/ 2185418 w 2185418"/>
              <a:gd name="connsiteY5" fmla="*/ 31107 h 311071"/>
              <a:gd name="connsiteX6" fmla="*/ 2185418 w 2185418"/>
              <a:gd name="connsiteY6" fmla="*/ 279964 h 311071"/>
              <a:gd name="connsiteX7" fmla="*/ 2176307 w 2185418"/>
              <a:gd name="connsiteY7" fmla="*/ 301960 h 311071"/>
              <a:gd name="connsiteX8" fmla="*/ 2154311 w 2185418"/>
              <a:gd name="connsiteY8" fmla="*/ 311071 h 311071"/>
              <a:gd name="connsiteX9" fmla="*/ 31107 w 2185418"/>
              <a:gd name="connsiteY9" fmla="*/ 311071 h 311071"/>
              <a:gd name="connsiteX10" fmla="*/ 9111 w 2185418"/>
              <a:gd name="connsiteY10" fmla="*/ 301960 h 311071"/>
              <a:gd name="connsiteX11" fmla="*/ 0 w 2185418"/>
              <a:gd name="connsiteY11" fmla="*/ 279964 h 311071"/>
              <a:gd name="connsiteX12" fmla="*/ 0 w 2185418"/>
              <a:gd name="connsiteY12" fmla="*/ 31107 h 311071"/>
              <a:gd name="connsiteX0" fmla="*/ 6391 w 2191809"/>
              <a:gd name="connsiteY0" fmla="*/ 31107 h 311071"/>
              <a:gd name="connsiteX1" fmla="*/ 15502 w 2191809"/>
              <a:gd name="connsiteY1" fmla="*/ 9111 h 311071"/>
              <a:gd name="connsiteX2" fmla="*/ 37498 w 2191809"/>
              <a:gd name="connsiteY2" fmla="*/ 0 h 311071"/>
              <a:gd name="connsiteX3" fmla="*/ 2160702 w 2191809"/>
              <a:gd name="connsiteY3" fmla="*/ 0 h 311071"/>
              <a:gd name="connsiteX4" fmla="*/ 2182698 w 2191809"/>
              <a:gd name="connsiteY4" fmla="*/ 9111 h 311071"/>
              <a:gd name="connsiteX5" fmla="*/ 2191809 w 2191809"/>
              <a:gd name="connsiteY5" fmla="*/ 31107 h 311071"/>
              <a:gd name="connsiteX6" fmla="*/ 2191809 w 2191809"/>
              <a:gd name="connsiteY6" fmla="*/ 279964 h 311071"/>
              <a:gd name="connsiteX7" fmla="*/ 2182698 w 2191809"/>
              <a:gd name="connsiteY7" fmla="*/ 301960 h 311071"/>
              <a:gd name="connsiteX8" fmla="*/ 2160702 w 2191809"/>
              <a:gd name="connsiteY8" fmla="*/ 311071 h 311071"/>
              <a:gd name="connsiteX9" fmla="*/ 37498 w 2191809"/>
              <a:gd name="connsiteY9" fmla="*/ 311071 h 311071"/>
              <a:gd name="connsiteX10" fmla="*/ 15502 w 2191809"/>
              <a:gd name="connsiteY10" fmla="*/ 301960 h 311071"/>
              <a:gd name="connsiteX11" fmla="*/ 6391 w 2191809"/>
              <a:gd name="connsiteY11" fmla="*/ 279964 h 311071"/>
              <a:gd name="connsiteX12" fmla="*/ 0 w 2191809"/>
              <a:gd name="connsiteY12" fmla="*/ 152813 h 311071"/>
              <a:gd name="connsiteX13" fmla="*/ 6391 w 2191809"/>
              <a:gd name="connsiteY13" fmla="*/ 31107 h 311071"/>
              <a:gd name="connsiteX0" fmla="*/ 6391 w 2191809"/>
              <a:gd name="connsiteY0" fmla="*/ 31107 h 311071"/>
              <a:gd name="connsiteX1" fmla="*/ 15502 w 2191809"/>
              <a:gd name="connsiteY1" fmla="*/ 9111 h 311071"/>
              <a:gd name="connsiteX2" fmla="*/ 37498 w 2191809"/>
              <a:gd name="connsiteY2" fmla="*/ 0 h 311071"/>
              <a:gd name="connsiteX3" fmla="*/ 2160702 w 2191809"/>
              <a:gd name="connsiteY3" fmla="*/ 0 h 311071"/>
              <a:gd name="connsiteX4" fmla="*/ 2182698 w 2191809"/>
              <a:gd name="connsiteY4" fmla="*/ 9111 h 311071"/>
              <a:gd name="connsiteX5" fmla="*/ 2191809 w 2191809"/>
              <a:gd name="connsiteY5" fmla="*/ 31107 h 311071"/>
              <a:gd name="connsiteX6" fmla="*/ 2185468 w 2191809"/>
              <a:gd name="connsiteY6" fmla="*/ 142961 h 311071"/>
              <a:gd name="connsiteX7" fmla="*/ 2191809 w 2191809"/>
              <a:gd name="connsiteY7" fmla="*/ 279964 h 311071"/>
              <a:gd name="connsiteX8" fmla="*/ 2182698 w 2191809"/>
              <a:gd name="connsiteY8" fmla="*/ 301960 h 311071"/>
              <a:gd name="connsiteX9" fmla="*/ 2160702 w 2191809"/>
              <a:gd name="connsiteY9" fmla="*/ 311071 h 311071"/>
              <a:gd name="connsiteX10" fmla="*/ 37498 w 2191809"/>
              <a:gd name="connsiteY10" fmla="*/ 311071 h 311071"/>
              <a:gd name="connsiteX11" fmla="*/ 15502 w 2191809"/>
              <a:gd name="connsiteY11" fmla="*/ 301960 h 311071"/>
              <a:gd name="connsiteX12" fmla="*/ 6391 w 2191809"/>
              <a:gd name="connsiteY12" fmla="*/ 279964 h 311071"/>
              <a:gd name="connsiteX13" fmla="*/ 0 w 2191809"/>
              <a:gd name="connsiteY13" fmla="*/ 152813 h 311071"/>
              <a:gd name="connsiteX14" fmla="*/ 6391 w 2191809"/>
              <a:gd name="connsiteY14" fmla="*/ 31107 h 311071"/>
              <a:gd name="connsiteX0" fmla="*/ 6391 w 2255999"/>
              <a:gd name="connsiteY0" fmla="*/ 31107 h 311071"/>
              <a:gd name="connsiteX1" fmla="*/ 15502 w 2255999"/>
              <a:gd name="connsiteY1" fmla="*/ 9111 h 311071"/>
              <a:gd name="connsiteX2" fmla="*/ 37498 w 2255999"/>
              <a:gd name="connsiteY2" fmla="*/ 0 h 311071"/>
              <a:gd name="connsiteX3" fmla="*/ 2160702 w 2255999"/>
              <a:gd name="connsiteY3" fmla="*/ 0 h 311071"/>
              <a:gd name="connsiteX4" fmla="*/ 2182698 w 2255999"/>
              <a:gd name="connsiteY4" fmla="*/ 9111 h 311071"/>
              <a:gd name="connsiteX5" fmla="*/ 2191809 w 2255999"/>
              <a:gd name="connsiteY5" fmla="*/ 31107 h 311071"/>
              <a:gd name="connsiteX6" fmla="*/ 2185468 w 2255999"/>
              <a:gd name="connsiteY6" fmla="*/ 142961 h 311071"/>
              <a:gd name="connsiteX7" fmla="*/ 2191809 w 2255999"/>
              <a:gd name="connsiteY7" fmla="*/ 279964 h 311071"/>
              <a:gd name="connsiteX8" fmla="*/ 2182698 w 2255999"/>
              <a:gd name="connsiteY8" fmla="*/ 301960 h 311071"/>
              <a:gd name="connsiteX9" fmla="*/ 2160702 w 2255999"/>
              <a:gd name="connsiteY9" fmla="*/ 311071 h 311071"/>
              <a:gd name="connsiteX10" fmla="*/ 958886 w 2255999"/>
              <a:gd name="connsiteY10" fmla="*/ 305677 h 311071"/>
              <a:gd name="connsiteX11" fmla="*/ 37498 w 2255999"/>
              <a:gd name="connsiteY11" fmla="*/ 311071 h 311071"/>
              <a:gd name="connsiteX12" fmla="*/ 15502 w 2255999"/>
              <a:gd name="connsiteY12" fmla="*/ 301960 h 311071"/>
              <a:gd name="connsiteX13" fmla="*/ 6391 w 2255999"/>
              <a:gd name="connsiteY13" fmla="*/ 279964 h 311071"/>
              <a:gd name="connsiteX14" fmla="*/ 0 w 2255999"/>
              <a:gd name="connsiteY14" fmla="*/ 152813 h 311071"/>
              <a:gd name="connsiteX15" fmla="*/ 6391 w 2255999"/>
              <a:gd name="connsiteY15" fmla="*/ 31107 h 311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55999" h="311071">
                <a:moveTo>
                  <a:pt x="6391" y="31107"/>
                </a:moveTo>
                <a:cubicBezTo>
                  <a:pt x="6391" y="22857"/>
                  <a:pt x="9668" y="14945"/>
                  <a:pt x="15502" y="9111"/>
                </a:cubicBezTo>
                <a:cubicBezTo>
                  <a:pt x="21336" y="3277"/>
                  <a:pt x="29248" y="0"/>
                  <a:pt x="37498" y="0"/>
                </a:cubicBezTo>
                <a:lnTo>
                  <a:pt x="2160702" y="0"/>
                </a:lnTo>
                <a:cubicBezTo>
                  <a:pt x="2168952" y="0"/>
                  <a:pt x="2176864" y="3277"/>
                  <a:pt x="2182698" y="9111"/>
                </a:cubicBezTo>
                <a:cubicBezTo>
                  <a:pt x="2188532" y="14945"/>
                  <a:pt x="2191347" y="8799"/>
                  <a:pt x="2191809" y="31107"/>
                </a:cubicBezTo>
                <a:lnTo>
                  <a:pt x="2185468" y="142961"/>
                </a:lnTo>
                <a:lnTo>
                  <a:pt x="2191809" y="279964"/>
                </a:lnTo>
                <a:cubicBezTo>
                  <a:pt x="2191809" y="288214"/>
                  <a:pt x="2188532" y="296126"/>
                  <a:pt x="2182698" y="301960"/>
                </a:cubicBezTo>
                <a:cubicBezTo>
                  <a:pt x="2176864" y="307794"/>
                  <a:pt x="2364671" y="310452"/>
                  <a:pt x="2160702" y="311071"/>
                </a:cubicBezTo>
                <a:lnTo>
                  <a:pt x="958886" y="305677"/>
                </a:lnTo>
                <a:lnTo>
                  <a:pt x="37498" y="311071"/>
                </a:lnTo>
                <a:cubicBezTo>
                  <a:pt x="29248" y="311071"/>
                  <a:pt x="21336" y="307794"/>
                  <a:pt x="15502" y="301960"/>
                </a:cubicBezTo>
                <a:cubicBezTo>
                  <a:pt x="9668" y="296126"/>
                  <a:pt x="8975" y="304822"/>
                  <a:pt x="6391" y="279964"/>
                </a:cubicBezTo>
                <a:lnTo>
                  <a:pt x="0" y="152813"/>
                </a:lnTo>
                <a:lnTo>
                  <a:pt x="6391" y="31107"/>
                </a:lnTo>
                <a:close/>
              </a:path>
            </a:pathLst>
          </a:custGeom>
        </p:spPr>
        <p:style>
          <a:lnRef idx="1">
            <a:schemeClr val="accent1"/>
          </a:lnRef>
          <a:fillRef idx="2">
            <a:schemeClr val="accent1"/>
          </a:fillRef>
          <a:effectRef idx="1">
            <a:schemeClr val="accent1"/>
          </a:effectRef>
          <a:fontRef idx="minor">
            <a:schemeClr val="dk1"/>
          </a:fontRef>
        </p:style>
        <p:txBody>
          <a:bodyPr spcFirstLastPara="0" vert="horz" wrap="square" lIns="19271" tIns="19271" rIns="19271" bIns="19271" numCol="1" spcCol="1270" anchor="ctr" anchorCtr="0">
            <a:noAutofit/>
          </a:bodyPr>
          <a:lstStyle/>
          <a:p>
            <a:pPr lvl="0" algn="ctr" defTabSz="711200">
              <a:lnSpc>
                <a:spcPct val="90000"/>
              </a:lnSpc>
              <a:spcBef>
                <a:spcPct val="0"/>
              </a:spcBef>
              <a:spcAft>
                <a:spcPct val="35000"/>
              </a:spcAft>
            </a:pPr>
            <a:r>
              <a:rPr lang="en-US" sz="900" dirty="0" smtClean="0">
                <a:sym typeface="Symbol"/>
              </a:rPr>
              <a:t>Soil water</a:t>
            </a:r>
            <a:endParaRPr lang="en-US" sz="900" kern="1200" dirty="0"/>
          </a:p>
        </p:txBody>
      </p:sp>
      <p:sp>
        <p:nvSpPr>
          <p:cNvPr id="85" name="Freeform 84"/>
          <p:cNvSpPr/>
          <p:nvPr/>
        </p:nvSpPr>
        <p:spPr>
          <a:xfrm>
            <a:off x="2293115" y="5147766"/>
            <a:ext cx="636996" cy="329085"/>
          </a:xfrm>
          <a:custGeom>
            <a:avLst/>
            <a:gdLst>
              <a:gd name="connsiteX0" fmla="*/ 0 w 1265279"/>
              <a:gd name="connsiteY0" fmla="*/ 22295 h 222945"/>
              <a:gd name="connsiteX1" fmla="*/ 6530 w 1265279"/>
              <a:gd name="connsiteY1" fmla="*/ 6530 h 222945"/>
              <a:gd name="connsiteX2" fmla="*/ 22295 w 1265279"/>
              <a:gd name="connsiteY2" fmla="*/ 0 h 222945"/>
              <a:gd name="connsiteX3" fmla="*/ 1242984 w 1265279"/>
              <a:gd name="connsiteY3" fmla="*/ 0 h 222945"/>
              <a:gd name="connsiteX4" fmla="*/ 1258749 w 1265279"/>
              <a:gd name="connsiteY4" fmla="*/ 6530 h 222945"/>
              <a:gd name="connsiteX5" fmla="*/ 1265279 w 1265279"/>
              <a:gd name="connsiteY5" fmla="*/ 22295 h 222945"/>
              <a:gd name="connsiteX6" fmla="*/ 1265279 w 1265279"/>
              <a:gd name="connsiteY6" fmla="*/ 200650 h 222945"/>
              <a:gd name="connsiteX7" fmla="*/ 1258749 w 1265279"/>
              <a:gd name="connsiteY7" fmla="*/ 216415 h 222945"/>
              <a:gd name="connsiteX8" fmla="*/ 1242984 w 1265279"/>
              <a:gd name="connsiteY8" fmla="*/ 222945 h 222945"/>
              <a:gd name="connsiteX9" fmla="*/ 22295 w 1265279"/>
              <a:gd name="connsiteY9" fmla="*/ 222945 h 222945"/>
              <a:gd name="connsiteX10" fmla="*/ 6530 w 1265279"/>
              <a:gd name="connsiteY10" fmla="*/ 216415 h 222945"/>
              <a:gd name="connsiteX11" fmla="*/ 0 w 1265279"/>
              <a:gd name="connsiteY11" fmla="*/ 200650 h 222945"/>
              <a:gd name="connsiteX12" fmla="*/ 0 w 1265279"/>
              <a:gd name="connsiteY12" fmla="*/ 22295 h 222945"/>
              <a:gd name="connsiteX0" fmla="*/ 0 w 1265279"/>
              <a:gd name="connsiteY0" fmla="*/ 22295 h 222945"/>
              <a:gd name="connsiteX1" fmla="*/ 6530 w 1265279"/>
              <a:gd name="connsiteY1" fmla="*/ 6530 h 222945"/>
              <a:gd name="connsiteX2" fmla="*/ 22295 w 1265279"/>
              <a:gd name="connsiteY2" fmla="*/ 0 h 222945"/>
              <a:gd name="connsiteX3" fmla="*/ 1242984 w 1265279"/>
              <a:gd name="connsiteY3" fmla="*/ 0 h 222945"/>
              <a:gd name="connsiteX4" fmla="*/ 1258749 w 1265279"/>
              <a:gd name="connsiteY4" fmla="*/ 6530 h 222945"/>
              <a:gd name="connsiteX5" fmla="*/ 1265279 w 1265279"/>
              <a:gd name="connsiteY5" fmla="*/ 22295 h 222945"/>
              <a:gd name="connsiteX6" fmla="*/ 1265279 w 1265279"/>
              <a:gd name="connsiteY6" fmla="*/ 200650 h 222945"/>
              <a:gd name="connsiteX7" fmla="*/ 1258749 w 1265279"/>
              <a:gd name="connsiteY7" fmla="*/ 216415 h 222945"/>
              <a:gd name="connsiteX8" fmla="*/ 1242984 w 1265279"/>
              <a:gd name="connsiteY8" fmla="*/ 222945 h 222945"/>
              <a:gd name="connsiteX9" fmla="*/ 22295 w 1265279"/>
              <a:gd name="connsiteY9" fmla="*/ 222945 h 222945"/>
              <a:gd name="connsiteX10" fmla="*/ 6530 w 1265279"/>
              <a:gd name="connsiteY10" fmla="*/ 216415 h 222945"/>
              <a:gd name="connsiteX11" fmla="*/ 0 w 1265279"/>
              <a:gd name="connsiteY11" fmla="*/ 200650 h 222945"/>
              <a:gd name="connsiteX12" fmla="*/ 3453 w 1265279"/>
              <a:gd name="connsiteY12" fmla="*/ 117561 h 222945"/>
              <a:gd name="connsiteX13" fmla="*/ 0 w 1265279"/>
              <a:gd name="connsiteY13" fmla="*/ 22295 h 222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65279" h="222945">
                <a:moveTo>
                  <a:pt x="0" y="22295"/>
                </a:moveTo>
                <a:cubicBezTo>
                  <a:pt x="0" y="16382"/>
                  <a:pt x="2349" y="10711"/>
                  <a:pt x="6530" y="6530"/>
                </a:cubicBezTo>
                <a:cubicBezTo>
                  <a:pt x="10711" y="2349"/>
                  <a:pt x="16382" y="0"/>
                  <a:pt x="22295" y="0"/>
                </a:cubicBezTo>
                <a:lnTo>
                  <a:pt x="1242984" y="0"/>
                </a:lnTo>
                <a:cubicBezTo>
                  <a:pt x="1248897" y="0"/>
                  <a:pt x="1254568" y="2349"/>
                  <a:pt x="1258749" y="6530"/>
                </a:cubicBezTo>
                <a:cubicBezTo>
                  <a:pt x="1262930" y="10711"/>
                  <a:pt x="1265279" y="16382"/>
                  <a:pt x="1265279" y="22295"/>
                </a:cubicBezTo>
                <a:lnTo>
                  <a:pt x="1265279" y="200650"/>
                </a:lnTo>
                <a:cubicBezTo>
                  <a:pt x="1265279" y="206563"/>
                  <a:pt x="1262930" y="212234"/>
                  <a:pt x="1258749" y="216415"/>
                </a:cubicBezTo>
                <a:cubicBezTo>
                  <a:pt x="1254568" y="220596"/>
                  <a:pt x="1248897" y="222945"/>
                  <a:pt x="1242984" y="222945"/>
                </a:cubicBezTo>
                <a:lnTo>
                  <a:pt x="22295" y="222945"/>
                </a:lnTo>
                <a:cubicBezTo>
                  <a:pt x="16382" y="222945"/>
                  <a:pt x="10711" y="220596"/>
                  <a:pt x="6530" y="216415"/>
                </a:cubicBezTo>
                <a:cubicBezTo>
                  <a:pt x="2349" y="212234"/>
                  <a:pt x="513" y="217126"/>
                  <a:pt x="0" y="200650"/>
                </a:cubicBezTo>
                <a:lnTo>
                  <a:pt x="3453" y="117561"/>
                </a:lnTo>
                <a:lnTo>
                  <a:pt x="0" y="22295"/>
                </a:lnTo>
                <a:close/>
              </a:path>
            </a:pathLst>
          </a:custGeom>
        </p:spPr>
        <p:style>
          <a:lnRef idx="1">
            <a:schemeClr val="accent3"/>
          </a:lnRef>
          <a:fillRef idx="2">
            <a:schemeClr val="accent3"/>
          </a:fillRef>
          <a:effectRef idx="1">
            <a:schemeClr val="accent3"/>
          </a:effectRef>
          <a:fontRef idx="minor">
            <a:schemeClr val="dk1"/>
          </a:fontRef>
        </p:style>
        <p:txBody>
          <a:bodyPr spcFirstLastPara="0" vert="horz" wrap="square" lIns="16690" tIns="16690" rIns="16690" bIns="16690" numCol="1" spcCol="1270" anchor="ctr" anchorCtr="0">
            <a:noAutofit/>
          </a:bodyPr>
          <a:lstStyle/>
          <a:p>
            <a:pPr lvl="0" algn="ctr" defTabSz="711200">
              <a:lnSpc>
                <a:spcPct val="90000"/>
              </a:lnSpc>
              <a:spcBef>
                <a:spcPct val="0"/>
              </a:spcBef>
              <a:spcAft>
                <a:spcPct val="35000"/>
              </a:spcAft>
            </a:pPr>
            <a:r>
              <a:rPr lang="en-US" sz="900" dirty="0" smtClean="0">
                <a:latin typeface="Calibri"/>
                <a:cs typeface="Calibri"/>
              </a:rPr>
              <a:t>ANPP</a:t>
            </a:r>
            <a:endParaRPr lang="en-US" sz="900" kern="1200" dirty="0"/>
          </a:p>
        </p:txBody>
      </p:sp>
      <p:sp>
        <p:nvSpPr>
          <p:cNvPr id="86" name="Freeform 85"/>
          <p:cNvSpPr/>
          <p:nvPr/>
        </p:nvSpPr>
        <p:spPr>
          <a:xfrm>
            <a:off x="1437555" y="5187625"/>
            <a:ext cx="654356" cy="249368"/>
          </a:xfrm>
          <a:custGeom>
            <a:avLst/>
            <a:gdLst>
              <a:gd name="connsiteX0" fmla="*/ 0 w 1292934"/>
              <a:gd name="connsiteY0" fmla="*/ 31816 h 318161"/>
              <a:gd name="connsiteX1" fmla="*/ 9319 w 1292934"/>
              <a:gd name="connsiteY1" fmla="*/ 9319 h 318161"/>
              <a:gd name="connsiteX2" fmla="*/ 31816 w 1292934"/>
              <a:gd name="connsiteY2" fmla="*/ 0 h 318161"/>
              <a:gd name="connsiteX3" fmla="*/ 1261118 w 1292934"/>
              <a:gd name="connsiteY3" fmla="*/ 0 h 318161"/>
              <a:gd name="connsiteX4" fmla="*/ 1283615 w 1292934"/>
              <a:gd name="connsiteY4" fmla="*/ 9319 h 318161"/>
              <a:gd name="connsiteX5" fmla="*/ 1292934 w 1292934"/>
              <a:gd name="connsiteY5" fmla="*/ 31816 h 318161"/>
              <a:gd name="connsiteX6" fmla="*/ 1292934 w 1292934"/>
              <a:gd name="connsiteY6" fmla="*/ 286345 h 318161"/>
              <a:gd name="connsiteX7" fmla="*/ 1283615 w 1292934"/>
              <a:gd name="connsiteY7" fmla="*/ 308842 h 318161"/>
              <a:gd name="connsiteX8" fmla="*/ 1261118 w 1292934"/>
              <a:gd name="connsiteY8" fmla="*/ 318161 h 318161"/>
              <a:gd name="connsiteX9" fmla="*/ 31816 w 1292934"/>
              <a:gd name="connsiteY9" fmla="*/ 318161 h 318161"/>
              <a:gd name="connsiteX10" fmla="*/ 9319 w 1292934"/>
              <a:gd name="connsiteY10" fmla="*/ 308842 h 318161"/>
              <a:gd name="connsiteX11" fmla="*/ 0 w 1292934"/>
              <a:gd name="connsiteY11" fmla="*/ 286345 h 318161"/>
              <a:gd name="connsiteX12" fmla="*/ 0 w 1292934"/>
              <a:gd name="connsiteY12" fmla="*/ 31816 h 318161"/>
              <a:gd name="connsiteX0" fmla="*/ 5861 w 1298795"/>
              <a:gd name="connsiteY0" fmla="*/ 31816 h 318161"/>
              <a:gd name="connsiteX1" fmla="*/ 15180 w 1298795"/>
              <a:gd name="connsiteY1" fmla="*/ 9319 h 318161"/>
              <a:gd name="connsiteX2" fmla="*/ 37677 w 1298795"/>
              <a:gd name="connsiteY2" fmla="*/ 0 h 318161"/>
              <a:gd name="connsiteX3" fmla="*/ 1266979 w 1298795"/>
              <a:gd name="connsiteY3" fmla="*/ 0 h 318161"/>
              <a:gd name="connsiteX4" fmla="*/ 1289476 w 1298795"/>
              <a:gd name="connsiteY4" fmla="*/ 9319 h 318161"/>
              <a:gd name="connsiteX5" fmla="*/ 1298795 w 1298795"/>
              <a:gd name="connsiteY5" fmla="*/ 31816 h 318161"/>
              <a:gd name="connsiteX6" fmla="*/ 1298795 w 1298795"/>
              <a:gd name="connsiteY6" fmla="*/ 286345 h 318161"/>
              <a:gd name="connsiteX7" fmla="*/ 1289476 w 1298795"/>
              <a:gd name="connsiteY7" fmla="*/ 308842 h 318161"/>
              <a:gd name="connsiteX8" fmla="*/ 1266979 w 1298795"/>
              <a:gd name="connsiteY8" fmla="*/ 318161 h 318161"/>
              <a:gd name="connsiteX9" fmla="*/ 37677 w 1298795"/>
              <a:gd name="connsiteY9" fmla="*/ 318161 h 318161"/>
              <a:gd name="connsiteX10" fmla="*/ 15180 w 1298795"/>
              <a:gd name="connsiteY10" fmla="*/ 308842 h 318161"/>
              <a:gd name="connsiteX11" fmla="*/ 5861 w 1298795"/>
              <a:gd name="connsiteY11" fmla="*/ 286345 h 318161"/>
              <a:gd name="connsiteX12" fmla="*/ 0 w 1298795"/>
              <a:gd name="connsiteY12" fmla="*/ 159773 h 318161"/>
              <a:gd name="connsiteX13" fmla="*/ 5861 w 1298795"/>
              <a:gd name="connsiteY13" fmla="*/ 31816 h 318161"/>
              <a:gd name="connsiteX0" fmla="*/ 5861 w 1299760"/>
              <a:gd name="connsiteY0" fmla="*/ 31816 h 318161"/>
              <a:gd name="connsiteX1" fmla="*/ 15180 w 1299760"/>
              <a:gd name="connsiteY1" fmla="*/ 9319 h 318161"/>
              <a:gd name="connsiteX2" fmla="*/ 37677 w 1299760"/>
              <a:gd name="connsiteY2" fmla="*/ 0 h 318161"/>
              <a:gd name="connsiteX3" fmla="*/ 1266979 w 1299760"/>
              <a:gd name="connsiteY3" fmla="*/ 0 h 318161"/>
              <a:gd name="connsiteX4" fmla="*/ 1289476 w 1299760"/>
              <a:gd name="connsiteY4" fmla="*/ 9319 h 318161"/>
              <a:gd name="connsiteX5" fmla="*/ 1298795 w 1299760"/>
              <a:gd name="connsiteY5" fmla="*/ 31816 h 318161"/>
              <a:gd name="connsiteX6" fmla="*/ 1299760 w 1299760"/>
              <a:gd name="connsiteY6" fmla="*/ 154054 h 318161"/>
              <a:gd name="connsiteX7" fmla="*/ 1298795 w 1299760"/>
              <a:gd name="connsiteY7" fmla="*/ 286345 h 318161"/>
              <a:gd name="connsiteX8" fmla="*/ 1289476 w 1299760"/>
              <a:gd name="connsiteY8" fmla="*/ 308842 h 318161"/>
              <a:gd name="connsiteX9" fmla="*/ 1266979 w 1299760"/>
              <a:gd name="connsiteY9" fmla="*/ 318161 h 318161"/>
              <a:gd name="connsiteX10" fmla="*/ 37677 w 1299760"/>
              <a:gd name="connsiteY10" fmla="*/ 318161 h 318161"/>
              <a:gd name="connsiteX11" fmla="*/ 15180 w 1299760"/>
              <a:gd name="connsiteY11" fmla="*/ 308842 h 318161"/>
              <a:gd name="connsiteX12" fmla="*/ 5861 w 1299760"/>
              <a:gd name="connsiteY12" fmla="*/ 286345 h 318161"/>
              <a:gd name="connsiteX13" fmla="*/ 0 w 1299760"/>
              <a:gd name="connsiteY13" fmla="*/ 159773 h 318161"/>
              <a:gd name="connsiteX14" fmla="*/ 5861 w 1299760"/>
              <a:gd name="connsiteY14" fmla="*/ 31816 h 318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99760" h="318161">
                <a:moveTo>
                  <a:pt x="5861" y="31816"/>
                </a:moveTo>
                <a:cubicBezTo>
                  <a:pt x="5861" y="23378"/>
                  <a:pt x="9213" y="15285"/>
                  <a:pt x="15180" y="9319"/>
                </a:cubicBezTo>
                <a:cubicBezTo>
                  <a:pt x="21147" y="3352"/>
                  <a:pt x="29239" y="0"/>
                  <a:pt x="37677" y="0"/>
                </a:cubicBezTo>
                <a:lnTo>
                  <a:pt x="1266979" y="0"/>
                </a:lnTo>
                <a:cubicBezTo>
                  <a:pt x="1275417" y="0"/>
                  <a:pt x="1283510" y="3352"/>
                  <a:pt x="1289476" y="9319"/>
                </a:cubicBezTo>
                <a:cubicBezTo>
                  <a:pt x="1295443" y="15286"/>
                  <a:pt x="1297081" y="7694"/>
                  <a:pt x="1298795" y="31816"/>
                </a:cubicBezTo>
                <a:cubicBezTo>
                  <a:pt x="1299117" y="72562"/>
                  <a:pt x="1299438" y="113308"/>
                  <a:pt x="1299760" y="154054"/>
                </a:cubicBezTo>
                <a:cubicBezTo>
                  <a:pt x="1299438" y="198151"/>
                  <a:pt x="1299117" y="242248"/>
                  <a:pt x="1298795" y="286345"/>
                </a:cubicBezTo>
                <a:cubicBezTo>
                  <a:pt x="1298795" y="294783"/>
                  <a:pt x="1295443" y="302876"/>
                  <a:pt x="1289476" y="308842"/>
                </a:cubicBezTo>
                <a:cubicBezTo>
                  <a:pt x="1283509" y="314809"/>
                  <a:pt x="1275417" y="318161"/>
                  <a:pt x="1266979" y="318161"/>
                </a:cubicBezTo>
                <a:lnTo>
                  <a:pt x="37677" y="318161"/>
                </a:lnTo>
                <a:cubicBezTo>
                  <a:pt x="29239" y="318161"/>
                  <a:pt x="21146" y="314809"/>
                  <a:pt x="15180" y="308842"/>
                </a:cubicBezTo>
                <a:cubicBezTo>
                  <a:pt x="9213" y="302875"/>
                  <a:pt x="8391" y="311190"/>
                  <a:pt x="5861" y="286345"/>
                </a:cubicBezTo>
                <a:lnTo>
                  <a:pt x="0" y="159773"/>
                </a:lnTo>
                <a:lnTo>
                  <a:pt x="5861" y="31816"/>
                </a:lnTo>
                <a:close/>
              </a:path>
            </a:pathLst>
          </a:custGeom>
        </p:spPr>
        <p:style>
          <a:lnRef idx="1">
            <a:schemeClr val="accent1"/>
          </a:lnRef>
          <a:fillRef idx="2">
            <a:schemeClr val="accent1"/>
          </a:fillRef>
          <a:effectRef idx="1">
            <a:schemeClr val="accent1"/>
          </a:effectRef>
          <a:fontRef idx="minor">
            <a:schemeClr val="dk1"/>
          </a:fontRef>
        </p:style>
        <p:txBody>
          <a:bodyPr spcFirstLastPara="0" vert="horz" wrap="square" lIns="19479" tIns="19479" rIns="19479" bIns="19479" numCol="1" spcCol="1270" anchor="ctr" anchorCtr="0">
            <a:noAutofit/>
          </a:bodyPr>
          <a:lstStyle/>
          <a:p>
            <a:pPr lvl="0" algn="ctr" defTabSz="711200">
              <a:lnSpc>
                <a:spcPct val="90000"/>
              </a:lnSpc>
              <a:spcBef>
                <a:spcPct val="0"/>
              </a:spcBef>
              <a:spcAft>
                <a:spcPct val="35000"/>
              </a:spcAft>
            </a:pPr>
            <a:r>
              <a:rPr lang="en-US" sz="900" dirty="0" smtClean="0"/>
              <a:t>Species</a:t>
            </a:r>
            <a:endParaRPr lang="en-US" sz="900" kern="1200" dirty="0"/>
          </a:p>
        </p:txBody>
      </p:sp>
      <p:sp>
        <p:nvSpPr>
          <p:cNvPr id="87" name="Freeform 86"/>
          <p:cNvSpPr/>
          <p:nvPr/>
        </p:nvSpPr>
        <p:spPr>
          <a:xfrm>
            <a:off x="1008275" y="5600978"/>
            <a:ext cx="778836" cy="193675"/>
          </a:xfrm>
          <a:custGeom>
            <a:avLst/>
            <a:gdLst>
              <a:gd name="connsiteX0" fmla="*/ 0 w 1535068"/>
              <a:gd name="connsiteY0" fmla="*/ 34151 h 341507"/>
              <a:gd name="connsiteX1" fmla="*/ 10003 w 1535068"/>
              <a:gd name="connsiteY1" fmla="*/ 10003 h 341507"/>
              <a:gd name="connsiteX2" fmla="*/ 34151 w 1535068"/>
              <a:gd name="connsiteY2" fmla="*/ 0 h 341507"/>
              <a:gd name="connsiteX3" fmla="*/ 1500917 w 1535068"/>
              <a:gd name="connsiteY3" fmla="*/ 0 h 341507"/>
              <a:gd name="connsiteX4" fmla="*/ 1525065 w 1535068"/>
              <a:gd name="connsiteY4" fmla="*/ 10003 h 341507"/>
              <a:gd name="connsiteX5" fmla="*/ 1535068 w 1535068"/>
              <a:gd name="connsiteY5" fmla="*/ 34151 h 341507"/>
              <a:gd name="connsiteX6" fmla="*/ 1535068 w 1535068"/>
              <a:gd name="connsiteY6" fmla="*/ 307356 h 341507"/>
              <a:gd name="connsiteX7" fmla="*/ 1525065 w 1535068"/>
              <a:gd name="connsiteY7" fmla="*/ 331504 h 341507"/>
              <a:gd name="connsiteX8" fmla="*/ 1500917 w 1535068"/>
              <a:gd name="connsiteY8" fmla="*/ 341507 h 341507"/>
              <a:gd name="connsiteX9" fmla="*/ 34151 w 1535068"/>
              <a:gd name="connsiteY9" fmla="*/ 341507 h 341507"/>
              <a:gd name="connsiteX10" fmla="*/ 10003 w 1535068"/>
              <a:gd name="connsiteY10" fmla="*/ 331504 h 341507"/>
              <a:gd name="connsiteX11" fmla="*/ 0 w 1535068"/>
              <a:gd name="connsiteY11" fmla="*/ 307356 h 341507"/>
              <a:gd name="connsiteX12" fmla="*/ 0 w 1535068"/>
              <a:gd name="connsiteY12" fmla="*/ 34151 h 341507"/>
              <a:gd name="connsiteX0" fmla="*/ 7552 w 1542620"/>
              <a:gd name="connsiteY0" fmla="*/ 34151 h 341507"/>
              <a:gd name="connsiteX1" fmla="*/ 17555 w 1542620"/>
              <a:gd name="connsiteY1" fmla="*/ 10003 h 341507"/>
              <a:gd name="connsiteX2" fmla="*/ 41703 w 1542620"/>
              <a:gd name="connsiteY2" fmla="*/ 0 h 341507"/>
              <a:gd name="connsiteX3" fmla="*/ 1508469 w 1542620"/>
              <a:gd name="connsiteY3" fmla="*/ 0 h 341507"/>
              <a:gd name="connsiteX4" fmla="*/ 1532617 w 1542620"/>
              <a:gd name="connsiteY4" fmla="*/ 10003 h 341507"/>
              <a:gd name="connsiteX5" fmla="*/ 1542620 w 1542620"/>
              <a:gd name="connsiteY5" fmla="*/ 34151 h 341507"/>
              <a:gd name="connsiteX6" fmla="*/ 1542620 w 1542620"/>
              <a:gd name="connsiteY6" fmla="*/ 307356 h 341507"/>
              <a:gd name="connsiteX7" fmla="*/ 1532617 w 1542620"/>
              <a:gd name="connsiteY7" fmla="*/ 331504 h 341507"/>
              <a:gd name="connsiteX8" fmla="*/ 1508469 w 1542620"/>
              <a:gd name="connsiteY8" fmla="*/ 341507 h 341507"/>
              <a:gd name="connsiteX9" fmla="*/ 41703 w 1542620"/>
              <a:gd name="connsiteY9" fmla="*/ 341507 h 341507"/>
              <a:gd name="connsiteX10" fmla="*/ 17555 w 1542620"/>
              <a:gd name="connsiteY10" fmla="*/ 331504 h 341507"/>
              <a:gd name="connsiteX11" fmla="*/ 7552 w 1542620"/>
              <a:gd name="connsiteY11" fmla="*/ 307356 h 341507"/>
              <a:gd name="connsiteX12" fmla="*/ 0 w 1542620"/>
              <a:gd name="connsiteY12" fmla="*/ 152617 h 341507"/>
              <a:gd name="connsiteX13" fmla="*/ 7552 w 1542620"/>
              <a:gd name="connsiteY13" fmla="*/ 34151 h 341507"/>
              <a:gd name="connsiteX0" fmla="*/ 7552 w 1542620"/>
              <a:gd name="connsiteY0" fmla="*/ 34151 h 341507"/>
              <a:gd name="connsiteX1" fmla="*/ 17555 w 1542620"/>
              <a:gd name="connsiteY1" fmla="*/ 10003 h 341507"/>
              <a:gd name="connsiteX2" fmla="*/ 41703 w 1542620"/>
              <a:gd name="connsiteY2" fmla="*/ 0 h 341507"/>
              <a:gd name="connsiteX3" fmla="*/ 1508469 w 1542620"/>
              <a:gd name="connsiteY3" fmla="*/ 0 h 341507"/>
              <a:gd name="connsiteX4" fmla="*/ 1532617 w 1542620"/>
              <a:gd name="connsiteY4" fmla="*/ 10003 h 341507"/>
              <a:gd name="connsiteX5" fmla="*/ 1542620 w 1542620"/>
              <a:gd name="connsiteY5" fmla="*/ 34151 h 341507"/>
              <a:gd name="connsiteX6" fmla="*/ 1540127 w 1542620"/>
              <a:gd name="connsiteY6" fmla="*/ 160579 h 341507"/>
              <a:gd name="connsiteX7" fmla="*/ 1542620 w 1542620"/>
              <a:gd name="connsiteY7" fmla="*/ 307356 h 341507"/>
              <a:gd name="connsiteX8" fmla="*/ 1532617 w 1542620"/>
              <a:gd name="connsiteY8" fmla="*/ 331504 h 341507"/>
              <a:gd name="connsiteX9" fmla="*/ 1508469 w 1542620"/>
              <a:gd name="connsiteY9" fmla="*/ 341507 h 341507"/>
              <a:gd name="connsiteX10" fmla="*/ 41703 w 1542620"/>
              <a:gd name="connsiteY10" fmla="*/ 341507 h 341507"/>
              <a:gd name="connsiteX11" fmla="*/ 17555 w 1542620"/>
              <a:gd name="connsiteY11" fmla="*/ 331504 h 341507"/>
              <a:gd name="connsiteX12" fmla="*/ 7552 w 1542620"/>
              <a:gd name="connsiteY12" fmla="*/ 307356 h 341507"/>
              <a:gd name="connsiteX13" fmla="*/ 0 w 1542620"/>
              <a:gd name="connsiteY13" fmla="*/ 152617 h 341507"/>
              <a:gd name="connsiteX14" fmla="*/ 7552 w 1542620"/>
              <a:gd name="connsiteY14" fmla="*/ 34151 h 341507"/>
              <a:gd name="connsiteX0" fmla="*/ 11950 w 1547018"/>
              <a:gd name="connsiteY0" fmla="*/ 36741 h 344097"/>
              <a:gd name="connsiteX1" fmla="*/ 21953 w 1547018"/>
              <a:gd name="connsiteY1" fmla="*/ 12593 h 344097"/>
              <a:gd name="connsiteX2" fmla="*/ 46101 w 1547018"/>
              <a:gd name="connsiteY2" fmla="*/ 2590 h 344097"/>
              <a:gd name="connsiteX3" fmla="*/ 569500 w 1547018"/>
              <a:gd name="connsiteY3" fmla="*/ 0 h 344097"/>
              <a:gd name="connsiteX4" fmla="*/ 1512867 w 1547018"/>
              <a:gd name="connsiteY4" fmla="*/ 2590 h 344097"/>
              <a:gd name="connsiteX5" fmla="*/ 1537015 w 1547018"/>
              <a:gd name="connsiteY5" fmla="*/ 12593 h 344097"/>
              <a:gd name="connsiteX6" fmla="*/ 1547018 w 1547018"/>
              <a:gd name="connsiteY6" fmla="*/ 36741 h 344097"/>
              <a:gd name="connsiteX7" fmla="*/ 1544525 w 1547018"/>
              <a:gd name="connsiteY7" fmla="*/ 163169 h 344097"/>
              <a:gd name="connsiteX8" fmla="*/ 1547018 w 1547018"/>
              <a:gd name="connsiteY8" fmla="*/ 309946 h 344097"/>
              <a:gd name="connsiteX9" fmla="*/ 1537015 w 1547018"/>
              <a:gd name="connsiteY9" fmla="*/ 334094 h 344097"/>
              <a:gd name="connsiteX10" fmla="*/ 1512867 w 1547018"/>
              <a:gd name="connsiteY10" fmla="*/ 344097 h 344097"/>
              <a:gd name="connsiteX11" fmla="*/ 46101 w 1547018"/>
              <a:gd name="connsiteY11" fmla="*/ 344097 h 344097"/>
              <a:gd name="connsiteX12" fmla="*/ 21953 w 1547018"/>
              <a:gd name="connsiteY12" fmla="*/ 334094 h 344097"/>
              <a:gd name="connsiteX13" fmla="*/ 11950 w 1547018"/>
              <a:gd name="connsiteY13" fmla="*/ 309946 h 344097"/>
              <a:gd name="connsiteX14" fmla="*/ 4398 w 1547018"/>
              <a:gd name="connsiteY14" fmla="*/ 155207 h 344097"/>
              <a:gd name="connsiteX15" fmla="*/ 11950 w 1547018"/>
              <a:gd name="connsiteY15" fmla="*/ 36741 h 344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47018" h="344097">
                <a:moveTo>
                  <a:pt x="11950" y="36741"/>
                </a:moveTo>
                <a:cubicBezTo>
                  <a:pt x="11950" y="27684"/>
                  <a:pt x="15548" y="18997"/>
                  <a:pt x="21953" y="12593"/>
                </a:cubicBezTo>
                <a:cubicBezTo>
                  <a:pt x="28358" y="6188"/>
                  <a:pt x="-45157" y="4689"/>
                  <a:pt x="46101" y="2590"/>
                </a:cubicBezTo>
                <a:lnTo>
                  <a:pt x="569500" y="0"/>
                </a:lnTo>
                <a:lnTo>
                  <a:pt x="1512867" y="2590"/>
                </a:lnTo>
                <a:cubicBezTo>
                  <a:pt x="1521924" y="2590"/>
                  <a:pt x="1530611" y="6188"/>
                  <a:pt x="1537015" y="12593"/>
                </a:cubicBezTo>
                <a:cubicBezTo>
                  <a:pt x="1543420" y="18998"/>
                  <a:pt x="1545766" y="11645"/>
                  <a:pt x="1547018" y="36741"/>
                </a:cubicBezTo>
                <a:lnTo>
                  <a:pt x="1544525" y="163169"/>
                </a:lnTo>
                <a:lnTo>
                  <a:pt x="1547018" y="309946"/>
                </a:lnTo>
                <a:cubicBezTo>
                  <a:pt x="1547018" y="319003"/>
                  <a:pt x="1543420" y="327690"/>
                  <a:pt x="1537015" y="334094"/>
                </a:cubicBezTo>
                <a:cubicBezTo>
                  <a:pt x="1530610" y="340499"/>
                  <a:pt x="1521924" y="344097"/>
                  <a:pt x="1512867" y="344097"/>
                </a:cubicBezTo>
                <a:lnTo>
                  <a:pt x="46101" y="344097"/>
                </a:lnTo>
                <a:cubicBezTo>
                  <a:pt x="37044" y="344097"/>
                  <a:pt x="28357" y="340499"/>
                  <a:pt x="21953" y="334094"/>
                </a:cubicBezTo>
                <a:cubicBezTo>
                  <a:pt x="15548" y="327689"/>
                  <a:pt x="14876" y="339760"/>
                  <a:pt x="11950" y="309946"/>
                </a:cubicBezTo>
                <a:lnTo>
                  <a:pt x="4398" y="155207"/>
                </a:lnTo>
                <a:lnTo>
                  <a:pt x="11950" y="36741"/>
                </a:lnTo>
                <a:close/>
              </a:path>
            </a:pathLst>
          </a:custGeom>
          <a:solidFill>
            <a:sysClr val="window" lastClr="FFFFFF">
              <a:lumMod val="95000"/>
            </a:sysClr>
          </a:solidFill>
          <a:ln w="9525" cap="flat" cmpd="sng" algn="ctr">
            <a:noFill/>
            <a:prstDash val="solid"/>
          </a:ln>
          <a:effectLst>
            <a:outerShdw blurRad="40000" dist="20000" dir="5400000" rotWithShape="0">
              <a:srgbClr val="000000">
                <a:alpha val="38000"/>
              </a:srgbClr>
            </a:outerShdw>
          </a:effectLst>
        </p:spPr>
        <p:txBody>
          <a:bodyPr spcFirstLastPara="0" vert="horz" wrap="square" lIns="20162" tIns="20162" rIns="20162" bIns="20162" numCol="1" spcCol="1270" anchor="ctr" anchorCtr="0">
            <a:noAutofit/>
          </a:bodyPr>
          <a:lstStyle/>
          <a:p>
            <a:pPr algn="ctr" defTabSz="711200">
              <a:lnSpc>
                <a:spcPct val="90000"/>
              </a:lnSpc>
              <a:spcBef>
                <a:spcPct val="0"/>
              </a:spcBef>
              <a:spcAft>
                <a:spcPct val="35000"/>
              </a:spcAft>
            </a:pPr>
            <a:r>
              <a:rPr lang="en-US" sz="900" b="1" dirty="0">
                <a:solidFill>
                  <a:sysClr val="window" lastClr="FFFFFF">
                    <a:lumMod val="65000"/>
                  </a:sysClr>
                </a:solidFill>
                <a:latin typeface="Calibri"/>
              </a:rPr>
              <a:t>Nitrogen</a:t>
            </a:r>
          </a:p>
        </p:txBody>
      </p:sp>
      <p:cxnSp>
        <p:nvCxnSpPr>
          <p:cNvPr id="88" name="Straight Arrow Connector 87"/>
          <p:cNvCxnSpPr>
            <a:stCxn id="87" idx="6"/>
            <a:endCxn id="85" idx="11"/>
          </p:cNvCxnSpPr>
          <p:nvPr/>
        </p:nvCxnSpPr>
        <p:spPr>
          <a:xfrm flipV="1">
            <a:off x="1787111" y="5443942"/>
            <a:ext cx="506004" cy="177716"/>
          </a:xfrm>
          <a:prstGeom prst="straightConnector1">
            <a:avLst/>
          </a:prstGeom>
          <a:ln w="28575">
            <a:solidFill>
              <a:schemeClr val="bg1">
                <a:lumMod val="85000"/>
              </a:schemeClr>
            </a:solidFill>
            <a:prstDash val="solid"/>
            <a:tailEnd type="arrow" w="med" len="med"/>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a:stCxn id="92" idx="7"/>
            <a:endCxn id="87" idx="0"/>
          </p:cNvCxnSpPr>
          <p:nvPr/>
        </p:nvCxnSpPr>
        <p:spPr>
          <a:xfrm>
            <a:off x="938286" y="5307310"/>
            <a:ext cx="76005" cy="314348"/>
          </a:xfrm>
          <a:prstGeom prst="straightConnector1">
            <a:avLst/>
          </a:prstGeom>
          <a:ln w="28575">
            <a:solidFill>
              <a:schemeClr val="bg1">
                <a:lumMod val="85000"/>
              </a:schemeClr>
            </a:solidFill>
            <a:prstDash val="solid"/>
            <a:tailEnd type="arrow" w="med"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a:stCxn id="84" idx="6"/>
            <a:endCxn id="85" idx="0"/>
          </p:cNvCxnSpPr>
          <p:nvPr/>
        </p:nvCxnSpPr>
        <p:spPr>
          <a:xfrm>
            <a:off x="1719803" y="4912451"/>
            <a:ext cx="573312" cy="268224"/>
          </a:xfrm>
          <a:prstGeom prst="straightConnector1">
            <a:avLst/>
          </a:prstGeom>
          <a:ln w="28575">
            <a:solidFill>
              <a:schemeClr val="tx1"/>
            </a:solidFill>
            <a:prstDash val="solid"/>
            <a:tailEnd type="arrow" w="med" len="med"/>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a:stCxn id="83" idx="10"/>
            <a:endCxn id="92" idx="3"/>
          </p:cNvCxnSpPr>
          <p:nvPr/>
        </p:nvCxnSpPr>
        <p:spPr>
          <a:xfrm>
            <a:off x="596381" y="4951380"/>
            <a:ext cx="8659" cy="244070"/>
          </a:xfrm>
          <a:prstGeom prst="straightConnector1">
            <a:avLst/>
          </a:prstGeom>
          <a:ln w="28575">
            <a:solidFill>
              <a:schemeClr val="tx1"/>
            </a:solidFill>
            <a:prstDash val="solid"/>
            <a:tailEnd type="arrow" w="med" len="med"/>
          </a:ln>
        </p:spPr>
        <p:style>
          <a:lnRef idx="1">
            <a:schemeClr val="accent1"/>
          </a:lnRef>
          <a:fillRef idx="0">
            <a:schemeClr val="accent1"/>
          </a:fillRef>
          <a:effectRef idx="0">
            <a:schemeClr val="accent1"/>
          </a:effectRef>
          <a:fontRef idx="minor">
            <a:schemeClr val="tx1"/>
          </a:fontRef>
        </p:style>
      </p:cxnSp>
      <p:sp>
        <p:nvSpPr>
          <p:cNvPr id="92" name="Freeform 91"/>
          <p:cNvSpPr/>
          <p:nvPr/>
        </p:nvSpPr>
        <p:spPr>
          <a:xfrm>
            <a:off x="228600" y="5194376"/>
            <a:ext cx="709686" cy="235865"/>
          </a:xfrm>
          <a:custGeom>
            <a:avLst/>
            <a:gdLst>
              <a:gd name="connsiteX0" fmla="*/ 0 w 2185418"/>
              <a:gd name="connsiteY0" fmla="*/ 31107 h 311071"/>
              <a:gd name="connsiteX1" fmla="*/ 9111 w 2185418"/>
              <a:gd name="connsiteY1" fmla="*/ 9111 h 311071"/>
              <a:gd name="connsiteX2" fmla="*/ 31107 w 2185418"/>
              <a:gd name="connsiteY2" fmla="*/ 0 h 311071"/>
              <a:gd name="connsiteX3" fmla="*/ 2154311 w 2185418"/>
              <a:gd name="connsiteY3" fmla="*/ 0 h 311071"/>
              <a:gd name="connsiteX4" fmla="*/ 2176307 w 2185418"/>
              <a:gd name="connsiteY4" fmla="*/ 9111 h 311071"/>
              <a:gd name="connsiteX5" fmla="*/ 2185418 w 2185418"/>
              <a:gd name="connsiteY5" fmla="*/ 31107 h 311071"/>
              <a:gd name="connsiteX6" fmla="*/ 2185418 w 2185418"/>
              <a:gd name="connsiteY6" fmla="*/ 279964 h 311071"/>
              <a:gd name="connsiteX7" fmla="*/ 2176307 w 2185418"/>
              <a:gd name="connsiteY7" fmla="*/ 301960 h 311071"/>
              <a:gd name="connsiteX8" fmla="*/ 2154311 w 2185418"/>
              <a:gd name="connsiteY8" fmla="*/ 311071 h 311071"/>
              <a:gd name="connsiteX9" fmla="*/ 31107 w 2185418"/>
              <a:gd name="connsiteY9" fmla="*/ 311071 h 311071"/>
              <a:gd name="connsiteX10" fmla="*/ 9111 w 2185418"/>
              <a:gd name="connsiteY10" fmla="*/ 301960 h 311071"/>
              <a:gd name="connsiteX11" fmla="*/ 0 w 2185418"/>
              <a:gd name="connsiteY11" fmla="*/ 279964 h 311071"/>
              <a:gd name="connsiteX12" fmla="*/ 0 w 2185418"/>
              <a:gd name="connsiteY12" fmla="*/ 31107 h 311071"/>
              <a:gd name="connsiteX0" fmla="*/ 45773 w 2231191"/>
              <a:gd name="connsiteY0" fmla="*/ 31107 h 311071"/>
              <a:gd name="connsiteX1" fmla="*/ 54884 w 2231191"/>
              <a:gd name="connsiteY1" fmla="*/ 9111 h 311071"/>
              <a:gd name="connsiteX2" fmla="*/ 76880 w 2231191"/>
              <a:gd name="connsiteY2" fmla="*/ 0 h 311071"/>
              <a:gd name="connsiteX3" fmla="*/ 1029163 w 2231191"/>
              <a:gd name="connsiteY3" fmla="*/ 1417 h 311071"/>
              <a:gd name="connsiteX4" fmla="*/ 2200084 w 2231191"/>
              <a:gd name="connsiteY4" fmla="*/ 0 h 311071"/>
              <a:gd name="connsiteX5" fmla="*/ 2222080 w 2231191"/>
              <a:gd name="connsiteY5" fmla="*/ 9111 h 311071"/>
              <a:gd name="connsiteX6" fmla="*/ 2231191 w 2231191"/>
              <a:gd name="connsiteY6" fmla="*/ 31107 h 311071"/>
              <a:gd name="connsiteX7" fmla="*/ 2231191 w 2231191"/>
              <a:gd name="connsiteY7" fmla="*/ 279964 h 311071"/>
              <a:gd name="connsiteX8" fmla="*/ 2222080 w 2231191"/>
              <a:gd name="connsiteY8" fmla="*/ 301960 h 311071"/>
              <a:gd name="connsiteX9" fmla="*/ 2200084 w 2231191"/>
              <a:gd name="connsiteY9" fmla="*/ 311071 h 311071"/>
              <a:gd name="connsiteX10" fmla="*/ 76880 w 2231191"/>
              <a:gd name="connsiteY10" fmla="*/ 311071 h 311071"/>
              <a:gd name="connsiteX11" fmla="*/ 54884 w 2231191"/>
              <a:gd name="connsiteY11" fmla="*/ 301960 h 311071"/>
              <a:gd name="connsiteX12" fmla="*/ 45773 w 2231191"/>
              <a:gd name="connsiteY12" fmla="*/ 279964 h 311071"/>
              <a:gd name="connsiteX13" fmla="*/ 45773 w 2231191"/>
              <a:gd name="connsiteY13" fmla="*/ 31107 h 311071"/>
              <a:gd name="connsiteX0" fmla="*/ 45773 w 2232636"/>
              <a:gd name="connsiteY0" fmla="*/ 31107 h 311071"/>
              <a:gd name="connsiteX1" fmla="*/ 54884 w 2232636"/>
              <a:gd name="connsiteY1" fmla="*/ 9111 h 311071"/>
              <a:gd name="connsiteX2" fmla="*/ 76880 w 2232636"/>
              <a:gd name="connsiteY2" fmla="*/ 0 h 311071"/>
              <a:gd name="connsiteX3" fmla="*/ 1029163 w 2232636"/>
              <a:gd name="connsiteY3" fmla="*/ 1417 h 311071"/>
              <a:gd name="connsiteX4" fmla="*/ 2200084 w 2232636"/>
              <a:gd name="connsiteY4" fmla="*/ 0 h 311071"/>
              <a:gd name="connsiteX5" fmla="*/ 2222080 w 2232636"/>
              <a:gd name="connsiteY5" fmla="*/ 9111 h 311071"/>
              <a:gd name="connsiteX6" fmla="*/ 2231191 w 2232636"/>
              <a:gd name="connsiteY6" fmla="*/ 31107 h 311071"/>
              <a:gd name="connsiteX7" fmla="*/ 2232636 w 2232636"/>
              <a:gd name="connsiteY7" fmla="*/ 148943 h 311071"/>
              <a:gd name="connsiteX8" fmla="*/ 2231191 w 2232636"/>
              <a:gd name="connsiteY8" fmla="*/ 279964 h 311071"/>
              <a:gd name="connsiteX9" fmla="*/ 2222080 w 2232636"/>
              <a:gd name="connsiteY9" fmla="*/ 301960 h 311071"/>
              <a:gd name="connsiteX10" fmla="*/ 2200084 w 2232636"/>
              <a:gd name="connsiteY10" fmla="*/ 311071 h 311071"/>
              <a:gd name="connsiteX11" fmla="*/ 76880 w 2232636"/>
              <a:gd name="connsiteY11" fmla="*/ 311071 h 311071"/>
              <a:gd name="connsiteX12" fmla="*/ 54884 w 2232636"/>
              <a:gd name="connsiteY12" fmla="*/ 301960 h 311071"/>
              <a:gd name="connsiteX13" fmla="*/ 45773 w 2232636"/>
              <a:gd name="connsiteY13" fmla="*/ 279964 h 311071"/>
              <a:gd name="connsiteX14" fmla="*/ 45773 w 2232636"/>
              <a:gd name="connsiteY14" fmla="*/ 31107 h 311071"/>
              <a:gd name="connsiteX0" fmla="*/ 45773 w 2232636"/>
              <a:gd name="connsiteY0" fmla="*/ 31107 h 311071"/>
              <a:gd name="connsiteX1" fmla="*/ 54884 w 2232636"/>
              <a:gd name="connsiteY1" fmla="*/ 9111 h 311071"/>
              <a:gd name="connsiteX2" fmla="*/ 76880 w 2232636"/>
              <a:gd name="connsiteY2" fmla="*/ 0 h 311071"/>
              <a:gd name="connsiteX3" fmla="*/ 1184261 w 2232636"/>
              <a:gd name="connsiteY3" fmla="*/ 1417 h 311071"/>
              <a:gd name="connsiteX4" fmla="*/ 2200084 w 2232636"/>
              <a:gd name="connsiteY4" fmla="*/ 0 h 311071"/>
              <a:gd name="connsiteX5" fmla="*/ 2222080 w 2232636"/>
              <a:gd name="connsiteY5" fmla="*/ 9111 h 311071"/>
              <a:gd name="connsiteX6" fmla="*/ 2231191 w 2232636"/>
              <a:gd name="connsiteY6" fmla="*/ 31107 h 311071"/>
              <a:gd name="connsiteX7" fmla="*/ 2232636 w 2232636"/>
              <a:gd name="connsiteY7" fmla="*/ 148943 h 311071"/>
              <a:gd name="connsiteX8" fmla="*/ 2231191 w 2232636"/>
              <a:gd name="connsiteY8" fmla="*/ 279964 h 311071"/>
              <a:gd name="connsiteX9" fmla="*/ 2222080 w 2232636"/>
              <a:gd name="connsiteY9" fmla="*/ 301960 h 311071"/>
              <a:gd name="connsiteX10" fmla="*/ 2200084 w 2232636"/>
              <a:gd name="connsiteY10" fmla="*/ 311071 h 311071"/>
              <a:gd name="connsiteX11" fmla="*/ 76880 w 2232636"/>
              <a:gd name="connsiteY11" fmla="*/ 311071 h 311071"/>
              <a:gd name="connsiteX12" fmla="*/ 54884 w 2232636"/>
              <a:gd name="connsiteY12" fmla="*/ 301960 h 311071"/>
              <a:gd name="connsiteX13" fmla="*/ 45773 w 2232636"/>
              <a:gd name="connsiteY13" fmla="*/ 279964 h 311071"/>
              <a:gd name="connsiteX14" fmla="*/ 45773 w 2232636"/>
              <a:gd name="connsiteY14" fmla="*/ 31107 h 311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32636" h="311071">
                <a:moveTo>
                  <a:pt x="45773" y="31107"/>
                </a:moveTo>
                <a:cubicBezTo>
                  <a:pt x="45773" y="22857"/>
                  <a:pt x="49050" y="14945"/>
                  <a:pt x="54884" y="9111"/>
                </a:cubicBezTo>
                <a:cubicBezTo>
                  <a:pt x="60718" y="3277"/>
                  <a:pt x="-85500" y="1282"/>
                  <a:pt x="76880" y="0"/>
                </a:cubicBezTo>
                <a:lnTo>
                  <a:pt x="1184261" y="1417"/>
                </a:lnTo>
                <a:lnTo>
                  <a:pt x="2200084" y="0"/>
                </a:lnTo>
                <a:cubicBezTo>
                  <a:pt x="2208334" y="0"/>
                  <a:pt x="2216246" y="3277"/>
                  <a:pt x="2222080" y="9111"/>
                </a:cubicBezTo>
                <a:cubicBezTo>
                  <a:pt x="2227914" y="14945"/>
                  <a:pt x="2229432" y="7802"/>
                  <a:pt x="2231191" y="31107"/>
                </a:cubicBezTo>
                <a:cubicBezTo>
                  <a:pt x="2231673" y="70386"/>
                  <a:pt x="2232154" y="109664"/>
                  <a:pt x="2232636" y="148943"/>
                </a:cubicBezTo>
                <a:cubicBezTo>
                  <a:pt x="2232154" y="192617"/>
                  <a:pt x="2231673" y="236290"/>
                  <a:pt x="2231191" y="279964"/>
                </a:cubicBezTo>
                <a:cubicBezTo>
                  <a:pt x="2231191" y="288214"/>
                  <a:pt x="2227914" y="296126"/>
                  <a:pt x="2222080" y="301960"/>
                </a:cubicBezTo>
                <a:cubicBezTo>
                  <a:pt x="2216246" y="307794"/>
                  <a:pt x="2208334" y="311071"/>
                  <a:pt x="2200084" y="311071"/>
                </a:cubicBezTo>
                <a:lnTo>
                  <a:pt x="76880" y="311071"/>
                </a:lnTo>
                <a:cubicBezTo>
                  <a:pt x="68630" y="311071"/>
                  <a:pt x="60718" y="307794"/>
                  <a:pt x="54884" y="301960"/>
                </a:cubicBezTo>
                <a:cubicBezTo>
                  <a:pt x="49050" y="296126"/>
                  <a:pt x="45773" y="288214"/>
                  <a:pt x="45773" y="279964"/>
                </a:cubicBezTo>
                <a:lnTo>
                  <a:pt x="45773" y="31107"/>
                </a:lnTo>
                <a:close/>
              </a:path>
            </a:pathLst>
          </a:custGeom>
        </p:spPr>
        <p:style>
          <a:lnRef idx="1">
            <a:schemeClr val="dk1"/>
          </a:lnRef>
          <a:fillRef idx="2">
            <a:schemeClr val="dk1"/>
          </a:fillRef>
          <a:effectRef idx="1">
            <a:schemeClr val="dk1"/>
          </a:effectRef>
          <a:fontRef idx="minor">
            <a:schemeClr val="dk1"/>
          </a:fontRef>
        </p:style>
        <p:txBody>
          <a:bodyPr spcFirstLastPara="0" vert="horz" wrap="square" lIns="19271" tIns="19271" rIns="19271" bIns="19271" numCol="1" spcCol="1270" anchor="ctr" anchorCtr="0">
            <a:noAutofit/>
          </a:bodyPr>
          <a:lstStyle/>
          <a:p>
            <a:pPr lvl="0" algn="ctr" defTabSz="711200">
              <a:lnSpc>
                <a:spcPct val="90000"/>
              </a:lnSpc>
              <a:spcBef>
                <a:spcPct val="0"/>
              </a:spcBef>
              <a:spcAft>
                <a:spcPct val="35000"/>
              </a:spcAft>
            </a:pPr>
            <a:r>
              <a:rPr lang="en-US" sz="900" kern="1200" dirty="0" smtClean="0">
                <a:sym typeface="Symbol"/>
              </a:rPr>
              <a:t>Physiology</a:t>
            </a:r>
            <a:endParaRPr lang="en-US" sz="900" kern="1200" dirty="0"/>
          </a:p>
        </p:txBody>
      </p:sp>
      <p:cxnSp>
        <p:nvCxnSpPr>
          <p:cNvPr id="93" name="Straight Arrow Connector 92"/>
          <p:cNvCxnSpPr>
            <a:stCxn id="86" idx="6"/>
            <a:endCxn id="85" idx="12"/>
          </p:cNvCxnSpPr>
          <p:nvPr/>
        </p:nvCxnSpPr>
        <p:spPr>
          <a:xfrm>
            <a:off x="2091911" y="5308369"/>
            <a:ext cx="202942" cy="12927"/>
          </a:xfrm>
          <a:prstGeom prst="straightConnector1">
            <a:avLst/>
          </a:prstGeom>
          <a:ln w="28575">
            <a:solidFill>
              <a:schemeClr val="tx1"/>
            </a:solidFill>
            <a:prstDash val="solid"/>
            <a:tailEnd type="arrow" w="med" len="med"/>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a:stCxn id="92" idx="7"/>
            <a:endCxn id="84" idx="13"/>
          </p:cNvCxnSpPr>
          <p:nvPr/>
        </p:nvCxnSpPr>
        <p:spPr>
          <a:xfrm flipV="1">
            <a:off x="938286" y="5016332"/>
            <a:ext cx="88857" cy="290978"/>
          </a:xfrm>
          <a:prstGeom prst="straightConnector1">
            <a:avLst/>
          </a:prstGeom>
          <a:ln w="28575">
            <a:solidFill>
              <a:schemeClr val="tx1"/>
            </a:solidFill>
            <a:prstDash val="solid"/>
            <a:tailEnd type="arrow" w="med" len="med"/>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a:stCxn id="92" idx="7"/>
            <a:endCxn id="86" idx="13"/>
          </p:cNvCxnSpPr>
          <p:nvPr/>
        </p:nvCxnSpPr>
        <p:spPr>
          <a:xfrm>
            <a:off x="938286" y="5307310"/>
            <a:ext cx="499269" cy="5542"/>
          </a:xfrm>
          <a:prstGeom prst="straightConnector1">
            <a:avLst/>
          </a:prstGeom>
          <a:ln w="28575">
            <a:solidFill>
              <a:schemeClr val="tx1"/>
            </a:solidFill>
            <a:prstDash val="solid"/>
            <a:tailEnd type="arrow" w="med" len="med"/>
          </a:ln>
        </p:spPr>
        <p:style>
          <a:lnRef idx="1">
            <a:schemeClr val="accent1"/>
          </a:lnRef>
          <a:fillRef idx="0">
            <a:schemeClr val="accent1"/>
          </a:fillRef>
          <a:effectRef idx="0">
            <a:schemeClr val="accent1"/>
          </a:effectRef>
          <a:fontRef idx="minor">
            <a:schemeClr val="tx1"/>
          </a:fontRef>
        </p:style>
      </p:cxnSp>
      <p:cxnSp>
        <p:nvCxnSpPr>
          <p:cNvPr id="96" name="Elbow Connector 95"/>
          <p:cNvCxnSpPr/>
          <p:nvPr/>
        </p:nvCxnSpPr>
        <p:spPr>
          <a:xfrm>
            <a:off x="613082" y="5455268"/>
            <a:ext cx="2016849" cy="44819"/>
          </a:xfrm>
          <a:prstGeom prst="bentConnector5">
            <a:avLst>
              <a:gd name="adj1" fmla="val 235"/>
              <a:gd name="adj2" fmla="val 1105356"/>
              <a:gd name="adj3" fmla="val 100000"/>
            </a:avLst>
          </a:prstGeom>
          <a:noFill/>
          <a:ln w="28575" cap="flat" cmpd="sng" algn="ctr">
            <a:solidFill>
              <a:sysClr val="windowText" lastClr="000000"/>
            </a:solidFill>
            <a:prstDash val="solid"/>
            <a:tailEnd type="arrow" w="med" len="med"/>
          </a:ln>
          <a:effectLst/>
        </p:spPr>
      </p:cxnSp>
      <p:grpSp>
        <p:nvGrpSpPr>
          <p:cNvPr id="97" name="Group 96"/>
          <p:cNvGrpSpPr>
            <a:grpSpLocks noChangeAspect="1"/>
          </p:cNvGrpSpPr>
          <p:nvPr/>
        </p:nvGrpSpPr>
        <p:grpSpPr>
          <a:xfrm>
            <a:off x="317215" y="1208205"/>
            <a:ext cx="2701511" cy="1240740"/>
            <a:chOff x="8064409" y="769620"/>
            <a:chExt cx="4593046" cy="2109475"/>
          </a:xfrm>
        </p:grpSpPr>
        <p:sp>
          <p:nvSpPr>
            <p:cNvPr id="98" name="TextBox 97"/>
            <p:cNvSpPr txBox="1"/>
            <p:nvPr/>
          </p:nvSpPr>
          <p:spPr>
            <a:xfrm>
              <a:off x="9730580" y="769620"/>
              <a:ext cx="839855" cy="523275"/>
            </a:xfrm>
            <a:prstGeom prst="rect">
              <a:avLst/>
            </a:prstGeom>
            <a:noFill/>
          </p:spPr>
          <p:txBody>
            <a:bodyPr wrap="none" rtlCol="0">
              <a:spAutoFit/>
            </a:bodyPr>
            <a:lstStyle/>
            <a:p>
              <a:r>
                <a:rPr lang="en-US" sz="1400" b="1" dirty="0" smtClean="0"/>
                <a:t>Clay</a:t>
              </a:r>
              <a:endParaRPr lang="en-US" sz="1400" b="1" dirty="0"/>
            </a:p>
          </p:txBody>
        </p:sp>
        <p:grpSp>
          <p:nvGrpSpPr>
            <p:cNvPr id="99" name="Group 98"/>
            <p:cNvGrpSpPr/>
            <p:nvPr/>
          </p:nvGrpSpPr>
          <p:grpSpPr>
            <a:xfrm>
              <a:off x="8064409" y="1219200"/>
              <a:ext cx="4593046" cy="1659895"/>
              <a:chOff x="8064409" y="1219200"/>
              <a:chExt cx="4593046" cy="1659895"/>
            </a:xfrm>
          </p:grpSpPr>
          <p:sp>
            <p:nvSpPr>
              <p:cNvPr id="100" name="Freeform 99"/>
              <p:cNvSpPr/>
              <p:nvPr/>
            </p:nvSpPr>
            <p:spPr>
              <a:xfrm>
                <a:off x="8345419" y="1219200"/>
                <a:ext cx="704240" cy="326084"/>
              </a:xfrm>
              <a:custGeom>
                <a:avLst/>
                <a:gdLst>
                  <a:gd name="connsiteX0" fmla="*/ 0 w 718836"/>
                  <a:gd name="connsiteY0" fmla="*/ 31859 h 318586"/>
                  <a:gd name="connsiteX1" fmla="*/ 9331 w 718836"/>
                  <a:gd name="connsiteY1" fmla="*/ 9331 h 318586"/>
                  <a:gd name="connsiteX2" fmla="*/ 31859 w 718836"/>
                  <a:gd name="connsiteY2" fmla="*/ 0 h 318586"/>
                  <a:gd name="connsiteX3" fmla="*/ 686977 w 718836"/>
                  <a:gd name="connsiteY3" fmla="*/ 0 h 318586"/>
                  <a:gd name="connsiteX4" fmla="*/ 709505 w 718836"/>
                  <a:gd name="connsiteY4" fmla="*/ 9331 h 318586"/>
                  <a:gd name="connsiteX5" fmla="*/ 718836 w 718836"/>
                  <a:gd name="connsiteY5" fmla="*/ 31859 h 318586"/>
                  <a:gd name="connsiteX6" fmla="*/ 718836 w 718836"/>
                  <a:gd name="connsiteY6" fmla="*/ 286727 h 318586"/>
                  <a:gd name="connsiteX7" fmla="*/ 709505 w 718836"/>
                  <a:gd name="connsiteY7" fmla="*/ 309255 h 318586"/>
                  <a:gd name="connsiteX8" fmla="*/ 686977 w 718836"/>
                  <a:gd name="connsiteY8" fmla="*/ 318586 h 318586"/>
                  <a:gd name="connsiteX9" fmla="*/ 31859 w 718836"/>
                  <a:gd name="connsiteY9" fmla="*/ 318586 h 318586"/>
                  <a:gd name="connsiteX10" fmla="*/ 9331 w 718836"/>
                  <a:gd name="connsiteY10" fmla="*/ 309255 h 318586"/>
                  <a:gd name="connsiteX11" fmla="*/ 0 w 718836"/>
                  <a:gd name="connsiteY11" fmla="*/ 286727 h 318586"/>
                  <a:gd name="connsiteX12" fmla="*/ 0 w 718836"/>
                  <a:gd name="connsiteY12" fmla="*/ 31859 h 318586"/>
                  <a:gd name="connsiteX0" fmla="*/ 0 w 718850"/>
                  <a:gd name="connsiteY0" fmla="*/ 31859 h 318586"/>
                  <a:gd name="connsiteX1" fmla="*/ 9331 w 718850"/>
                  <a:gd name="connsiteY1" fmla="*/ 9331 h 318586"/>
                  <a:gd name="connsiteX2" fmla="*/ 31859 w 718850"/>
                  <a:gd name="connsiteY2" fmla="*/ 0 h 318586"/>
                  <a:gd name="connsiteX3" fmla="*/ 686977 w 718850"/>
                  <a:gd name="connsiteY3" fmla="*/ 0 h 318586"/>
                  <a:gd name="connsiteX4" fmla="*/ 709505 w 718850"/>
                  <a:gd name="connsiteY4" fmla="*/ 9331 h 318586"/>
                  <a:gd name="connsiteX5" fmla="*/ 718836 w 718850"/>
                  <a:gd name="connsiteY5" fmla="*/ 31859 h 318586"/>
                  <a:gd name="connsiteX6" fmla="*/ 707854 w 718850"/>
                  <a:gd name="connsiteY6" fmla="*/ 150360 h 318586"/>
                  <a:gd name="connsiteX7" fmla="*/ 718836 w 718850"/>
                  <a:gd name="connsiteY7" fmla="*/ 286727 h 318586"/>
                  <a:gd name="connsiteX8" fmla="*/ 709505 w 718850"/>
                  <a:gd name="connsiteY8" fmla="*/ 309255 h 318586"/>
                  <a:gd name="connsiteX9" fmla="*/ 686977 w 718850"/>
                  <a:gd name="connsiteY9" fmla="*/ 318586 h 318586"/>
                  <a:gd name="connsiteX10" fmla="*/ 31859 w 718850"/>
                  <a:gd name="connsiteY10" fmla="*/ 318586 h 318586"/>
                  <a:gd name="connsiteX11" fmla="*/ 9331 w 718850"/>
                  <a:gd name="connsiteY11" fmla="*/ 309255 h 318586"/>
                  <a:gd name="connsiteX12" fmla="*/ 0 w 718850"/>
                  <a:gd name="connsiteY12" fmla="*/ 286727 h 318586"/>
                  <a:gd name="connsiteX13" fmla="*/ 0 w 718850"/>
                  <a:gd name="connsiteY13" fmla="*/ 31859 h 318586"/>
                  <a:gd name="connsiteX0" fmla="*/ 0 w 719017"/>
                  <a:gd name="connsiteY0" fmla="*/ 31859 h 319171"/>
                  <a:gd name="connsiteX1" fmla="*/ 9331 w 719017"/>
                  <a:gd name="connsiteY1" fmla="*/ 9331 h 319171"/>
                  <a:gd name="connsiteX2" fmla="*/ 31859 w 719017"/>
                  <a:gd name="connsiteY2" fmla="*/ 0 h 319171"/>
                  <a:gd name="connsiteX3" fmla="*/ 686977 w 719017"/>
                  <a:gd name="connsiteY3" fmla="*/ 0 h 319171"/>
                  <a:gd name="connsiteX4" fmla="*/ 709505 w 719017"/>
                  <a:gd name="connsiteY4" fmla="*/ 9331 h 319171"/>
                  <a:gd name="connsiteX5" fmla="*/ 718836 w 719017"/>
                  <a:gd name="connsiteY5" fmla="*/ 31859 h 319171"/>
                  <a:gd name="connsiteX6" fmla="*/ 707854 w 719017"/>
                  <a:gd name="connsiteY6" fmla="*/ 150360 h 319171"/>
                  <a:gd name="connsiteX7" fmla="*/ 718836 w 719017"/>
                  <a:gd name="connsiteY7" fmla="*/ 286727 h 319171"/>
                  <a:gd name="connsiteX8" fmla="*/ 709505 w 719017"/>
                  <a:gd name="connsiteY8" fmla="*/ 309255 h 319171"/>
                  <a:gd name="connsiteX9" fmla="*/ 686977 w 719017"/>
                  <a:gd name="connsiteY9" fmla="*/ 318586 h 319171"/>
                  <a:gd name="connsiteX10" fmla="*/ 351507 w 719017"/>
                  <a:gd name="connsiteY10" fmla="*/ 319171 h 319171"/>
                  <a:gd name="connsiteX11" fmla="*/ 31859 w 719017"/>
                  <a:gd name="connsiteY11" fmla="*/ 318586 h 319171"/>
                  <a:gd name="connsiteX12" fmla="*/ 9331 w 719017"/>
                  <a:gd name="connsiteY12" fmla="*/ 309255 h 319171"/>
                  <a:gd name="connsiteX13" fmla="*/ 0 w 719017"/>
                  <a:gd name="connsiteY13" fmla="*/ 286727 h 319171"/>
                  <a:gd name="connsiteX14" fmla="*/ 0 w 719017"/>
                  <a:gd name="connsiteY14" fmla="*/ 31859 h 319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19017" h="319171">
                    <a:moveTo>
                      <a:pt x="0" y="31859"/>
                    </a:moveTo>
                    <a:cubicBezTo>
                      <a:pt x="0" y="23409"/>
                      <a:pt x="3357" y="15306"/>
                      <a:pt x="9331" y="9331"/>
                    </a:cubicBezTo>
                    <a:cubicBezTo>
                      <a:pt x="15306" y="3356"/>
                      <a:pt x="23409" y="0"/>
                      <a:pt x="31859" y="0"/>
                    </a:cubicBezTo>
                    <a:lnTo>
                      <a:pt x="686977" y="0"/>
                    </a:lnTo>
                    <a:cubicBezTo>
                      <a:pt x="695427" y="0"/>
                      <a:pt x="703530" y="3357"/>
                      <a:pt x="709505" y="9331"/>
                    </a:cubicBezTo>
                    <a:cubicBezTo>
                      <a:pt x="715480" y="15306"/>
                      <a:pt x="719111" y="8354"/>
                      <a:pt x="718836" y="31859"/>
                    </a:cubicBezTo>
                    <a:lnTo>
                      <a:pt x="707854" y="150360"/>
                    </a:lnTo>
                    <a:lnTo>
                      <a:pt x="718836" y="286727"/>
                    </a:lnTo>
                    <a:cubicBezTo>
                      <a:pt x="718836" y="295177"/>
                      <a:pt x="715479" y="303280"/>
                      <a:pt x="709505" y="309255"/>
                    </a:cubicBezTo>
                    <a:cubicBezTo>
                      <a:pt x="703530" y="315230"/>
                      <a:pt x="746643" y="316933"/>
                      <a:pt x="686977" y="318586"/>
                    </a:cubicBezTo>
                    <a:lnTo>
                      <a:pt x="351507" y="319171"/>
                    </a:lnTo>
                    <a:lnTo>
                      <a:pt x="31859" y="318586"/>
                    </a:lnTo>
                    <a:cubicBezTo>
                      <a:pt x="23409" y="318586"/>
                      <a:pt x="15306" y="315229"/>
                      <a:pt x="9331" y="309255"/>
                    </a:cubicBezTo>
                    <a:cubicBezTo>
                      <a:pt x="3356" y="303280"/>
                      <a:pt x="0" y="295177"/>
                      <a:pt x="0" y="286727"/>
                    </a:cubicBezTo>
                    <a:lnTo>
                      <a:pt x="0" y="31859"/>
                    </a:lnTo>
                    <a:close/>
                  </a:path>
                </a:pathLst>
              </a:custGeom>
            </p:spPr>
            <p:style>
              <a:lnRef idx="1">
                <a:schemeClr val="dk1"/>
              </a:lnRef>
              <a:fillRef idx="2">
                <a:schemeClr val="dk1"/>
              </a:fillRef>
              <a:effectRef idx="1">
                <a:schemeClr val="dk1"/>
              </a:effectRef>
              <a:fontRef idx="minor">
                <a:schemeClr val="dk1"/>
              </a:fontRef>
            </p:style>
            <p:txBody>
              <a:bodyPr spcFirstLastPara="0" vert="horz" wrap="square" lIns="19491" tIns="19491" rIns="19491" bIns="19491" numCol="1" spcCol="1270" anchor="ctr" anchorCtr="0">
                <a:noAutofit/>
              </a:bodyPr>
              <a:lstStyle/>
              <a:p>
                <a:pPr lvl="0" algn="ctr" defTabSz="711200">
                  <a:lnSpc>
                    <a:spcPct val="90000"/>
                  </a:lnSpc>
                  <a:spcBef>
                    <a:spcPct val="0"/>
                  </a:spcBef>
                  <a:spcAft>
                    <a:spcPct val="35000"/>
                  </a:spcAft>
                </a:pPr>
                <a:r>
                  <a:rPr lang="en-US" sz="900" kern="1200" dirty="0" smtClean="0"/>
                  <a:t>CO</a:t>
                </a:r>
                <a:r>
                  <a:rPr lang="en-US" sz="900" kern="1200" baseline="-25000" dirty="0" smtClean="0"/>
                  <a:t>2</a:t>
                </a:r>
                <a:endParaRPr lang="en-US" sz="900" kern="1200" baseline="-25000" dirty="0"/>
              </a:p>
            </p:txBody>
          </p:sp>
          <p:sp>
            <p:nvSpPr>
              <p:cNvPr id="101" name="Freeform 100"/>
              <p:cNvSpPr/>
              <p:nvPr/>
            </p:nvSpPr>
            <p:spPr>
              <a:xfrm>
                <a:off x="9413878" y="1306526"/>
                <a:ext cx="1218818" cy="401012"/>
              </a:xfrm>
              <a:custGeom>
                <a:avLst/>
                <a:gdLst>
                  <a:gd name="connsiteX0" fmla="*/ 0 w 2185418"/>
                  <a:gd name="connsiteY0" fmla="*/ 31107 h 311071"/>
                  <a:gd name="connsiteX1" fmla="*/ 9111 w 2185418"/>
                  <a:gd name="connsiteY1" fmla="*/ 9111 h 311071"/>
                  <a:gd name="connsiteX2" fmla="*/ 31107 w 2185418"/>
                  <a:gd name="connsiteY2" fmla="*/ 0 h 311071"/>
                  <a:gd name="connsiteX3" fmla="*/ 2154311 w 2185418"/>
                  <a:gd name="connsiteY3" fmla="*/ 0 h 311071"/>
                  <a:gd name="connsiteX4" fmla="*/ 2176307 w 2185418"/>
                  <a:gd name="connsiteY4" fmla="*/ 9111 h 311071"/>
                  <a:gd name="connsiteX5" fmla="*/ 2185418 w 2185418"/>
                  <a:gd name="connsiteY5" fmla="*/ 31107 h 311071"/>
                  <a:gd name="connsiteX6" fmla="*/ 2185418 w 2185418"/>
                  <a:gd name="connsiteY6" fmla="*/ 279964 h 311071"/>
                  <a:gd name="connsiteX7" fmla="*/ 2176307 w 2185418"/>
                  <a:gd name="connsiteY7" fmla="*/ 301960 h 311071"/>
                  <a:gd name="connsiteX8" fmla="*/ 2154311 w 2185418"/>
                  <a:gd name="connsiteY8" fmla="*/ 311071 h 311071"/>
                  <a:gd name="connsiteX9" fmla="*/ 31107 w 2185418"/>
                  <a:gd name="connsiteY9" fmla="*/ 311071 h 311071"/>
                  <a:gd name="connsiteX10" fmla="*/ 9111 w 2185418"/>
                  <a:gd name="connsiteY10" fmla="*/ 301960 h 311071"/>
                  <a:gd name="connsiteX11" fmla="*/ 0 w 2185418"/>
                  <a:gd name="connsiteY11" fmla="*/ 279964 h 311071"/>
                  <a:gd name="connsiteX12" fmla="*/ 0 w 2185418"/>
                  <a:gd name="connsiteY12" fmla="*/ 31107 h 311071"/>
                  <a:gd name="connsiteX0" fmla="*/ 6391 w 2191809"/>
                  <a:gd name="connsiteY0" fmla="*/ 31107 h 311071"/>
                  <a:gd name="connsiteX1" fmla="*/ 15502 w 2191809"/>
                  <a:gd name="connsiteY1" fmla="*/ 9111 h 311071"/>
                  <a:gd name="connsiteX2" fmla="*/ 37498 w 2191809"/>
                  <a:gd name="connsiteY2" fmla="*/ 0 h 311071"/>
                  <a:gd name="connsiteX3" fmla="*/ 2160702 w 2191809"/>
                  <a:gd name="connsiteY3" fmla="*/ 0 h 311071"/>
                  <a:gd name="connsiteX4" fmla="*/ 2182698 w 2191809"/>
                  <a:gd name="connsiteY4" fmla="*/ 9111 h 311071"/>
                  <a:gd name="connsiteX5" fmla="*/ 2191809 w 2191809"/>
                  <a:gd name="connsiteY5" fmla="*/ 31107 h 311071"/>
                  <a:gd name="connsiteX6" fmla="*/ 2191809 w 2191809"/>
                  <a:gd name="connsiteY6" fmla="*/ 279964 h 311071"/>
                  <a:gd name="connsiteX7" fmla="*/ 2182698 w 2191809"/>
                  <a:gd name="connsiteY7" fmla="*/ 301960 h 311071"/>
                  <a:gd name="connsiteX8" fmla="*/ 2160702 w 2191809"/>
                  <a:gd name="connsiteY8" fmla="*/ 311071 h 311071"/>
                  <a:gd name="connsiteX9" fmla="*/ 37498 w 2191809"/>
                  <a:gd name="connsiteY9" fmla="*/ 311071 h 311071"/>
                  <a:gd name="connsiteX10" fmla="*/ 15502 w 2191809"/>
                  <a:gd name="connsiteY10" fmla="*/ 301960 h 311071"/>
                  <a:gd name="connsiteX11" fmla="*/ 6391 w 2191809"/>
                  <a:gd name="connsiteY11" fmla="*/ 279964 h 311071"/>
                  <a:gd name="connsiteX12" fmla="*/ 0 w 2191809"/>
                  <a:gd name="connsiteY12" fmla="*/ 152813 h 311071"/>
                  <a:gd name="connsiteX13" fmla="*/ 6391 w 2191809"/>
                  <a:gd name="connsiteY13" fmla="*/ 31107 h 311071"/>
                  <a:gd name="connsiteX0" fmla="*/ 6391 w 2191809"/>
                  <a:gd name="connsiteY0" fmla="*/ 31107 h 311071"/>
                  <a:gd name="connsiteX1" fmla="*/ 15502 w 2191809"/>
                  <a:gd name="connsiteY1" fmla="*/ 9111 h 311071"/>
                  <a:gd name="connsiteX2" fmla="*/ 37498 w 2191809"/>
                  <a:gd name="connsiteY2" fmla="*/ 0 h 311071"/>
                  <a:gd name="connsiteX3" fmla="*/ 2160702 w 2191809"/>
                  <a:gd name="connsiteY3" fmla="*/ 0 h 311071"/>
                  <a:gd name="connsiteX4" fmla="*/ 2182698 w 2191809"/>
                  <a:gd name="connsiteY4" fmla="*/ 9111 h 311071"/>
                  <a:gd name="connsiteX5" fmla="*/ 2191809 w 2191809"/>
                  <a:gd name="connsiteY5" fmla="*/ 31107 h 311071"/>
                  <a:gd name="connsiteX6" fmla="*/ 2185468 w 2191809"/>
                  <a:gd name="connsiteY6" fmla="*/ 142961 h 311071"/>
                  <a:gd name="connsiteX7" fmla="*/ 2191809 w 2191809"/>
                  <a:gd name="connsiteY7" fmla="*/ 279964 h 311071"/>
                  <a:gd name="connsiteX8" fmla="*/ 2182698 w 2191809"/>
                  <a:gd name="connsiteY8" fmla="*/ 301960 h 311071"/>
                  <a:gd name="connsiteX9" fmla="*/ 2160702 w 2191809"/>
                  <a:gd name="connsiteY9" fmla="*/ 311071 h 311071"/>
                  <a:gd name="connsiteX10" fmla="*/ 37498 w 2191809"/>
                  <a:gd name="connsiteY10" fmla="*/ 311071 h 311071"/>
                  <a:gd name="connsiteX11" fmla="*/ 15502 w 2191809"/>
                  <a:gd name="connsiteY11" fmla="*/ 301960 h 311071"/>
                  <a:gd name="connsiteX12" fmla="*/ 6391 w 2191809"/>
                  <a:gd name="connsiteY12" fmla="*/ 279964 h 311071"/>
                  <a:gd name="connsiteX13" fmla="*/ 0 w 2191809"/>
                  <a:gd name="connsiteY13" fmla="*/ 152813 h 311071"/>
                  <a:gd name="connsiteX14" fmla="*/ 6391 w 2191809"/>
                  <a:gd name="connsiteY14" fmla="*/ 31107 h 311071"/>
                  <a:gd name="connsiteX0" fmla="*/ 6391 w 2255260"/>
                  <a:gd name="connsiteY0" fmla="*/ 31107 h 311071"/>
                  <a:gd name="connsiteX1" fmla="*/ 15502 w 2255260"/>
                  <a:gd name="connsiteY1" fmla="*/ 9111 h 311071"/>
                  <a:gd name="connsiteX2" fmla="*/ 37498 w 2255260"/>
                  <a:gd name="connsiteY2" fmla="*/ 0 h 311071"/>
                  <a:gd name="connsiteX3" fmla="*/ 2160702 w 2255260"/>
                  <a:gd name="connsiteY3" fmla="*/ 0 h 311071"/>
                  <a:gd name="connsiteX4" fmla="*/ 2182698 w 2255260"/>
                  <a:gd name="connsiteY4" fmla="*/ 9111 h 311071"/>
                  <a:gd name="connsiteX5" fmla="*/ 2191809 w 2255260"/>
                  <a:gd name="connsiteY5" fmla="*/ 31107 h 311071"/>
                  <a:gd name="connsiteX6" fmla="*/ 2185468 w 2255260"/>
                  <a:gd name="connsiteY6" fmla="*/ 142961 h 311071"/>
                  <a:gd name="connsiteX7" fmla="*/ 2191809 w 2255260"/>
                  <a:gd name="connsiteY7" fmla="*/ 279964 h 311071"/>
                  <a:gd name="connsiteX8" fmla="*/ 2182698 w 2255260"/>
                  <a:gd name="connsiteY8" fmla="*/ 301960 h 311071"/>
                  <a:gd name="connsiteX9" fmla="*/ 2160702 w 2255260"/>
                  <a:gd name="connsiteY9" fmla="*/ 311071 h 311071"/>
                  <a:gd name="connsiteX10" fmla="*/ 968874 w 2255260"/>
                  <a:gd name="connsiteY10" fmla="*/ 308027 h 311071"/>
                  <a:gd name="connsiteX11" fmla="*/ 37498 w 2255260"/>
                  <a:gd name="connsiteY11" fmla="*/ 311071 h 311071"/>
                  <a:gd name="connsiteX12" fmla="*/ 15502 w 2255260"/>
                  <a:gd name="connsiteY12" fmla="*/ 301960 h 311071"/>
                  <a:gd name="connsiteX13" fmla="*/ 6391 w 2255260"/>
                  <a:gd name="connsiteY13" fmla="*/ 279964 h 311071"/>
                  <a:gd name="connsiteX14" fmla="*/ 0 w 2255260"/>
                  <a:gd name="connsiteY14" fmla="*/ 152813 h 311071"/>
                  <a:gd name="connsiteX15" fmla="*/ 6391 w 2255260"/>
                  <a:gd name="connsiteY15" fmla="*/ 31107 h 311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55260" h="311071">
                    <a:moveTo>
                      <a:pt x="6391" y="31107"/>
                    </a:moveTo>
                    <a:cubicBezTo>
                      <a:pt x="6391" y="22857"/>
                      <a:pt x="9668" y="14945"/>
                      <a:pt x="15502" y="9111"/>
                    </a:cubicBezTo>
                    <a:cubicBezTo>
                      <a:pt x="21336" y="3277"/>
                      <a:pt x="29248" y="0"/>
                      <a:pt x="37498" y="0"/>
                    </a:cubicBezTo>
                    <a:lnTo>
                      <a:pt x="2160702" y="0"/>
                    </a:lnTo>
                    <a:cubicBezTo>
                      <a:pt x="2168952" y="0"/>
                      <a:pt x="2176864" y="3277"/>
                      <a:pt x="2182698" y="9111"/>
                    </a:cubicBezTo>
                    <a:cubicBezTo>
                      <a:pt x="2188532" y="14945"/>
                      <a:pt x="2191347" y="8799"/>
                      <a:pt x="2191809" y="31107"/>
                    </a:cubicBezTo>
                    <a:lnTo>
                      <a:pt x="2185468" y="142961"/>
                    </a:lnTo>
                    <a:lnTo>
                      <a:pt x="2191809" y="279964"/>
                    </a:lnTo>
                    <a:cubicBezTo>
                      <a:pt x="2191809" y="288214"/>
                      <a:pt x="2188532" y="296126"/>
                      <a:pt x="2182698" y="301960"/>
                    </a:cubicBezTo>
                    <a:cubicBezTo>
                      <a:pt x="2176864" y="307794"/>
                      <a:pt x="2363006" y="310060"/>
                      <a:pt x="2160702" y="311071"/>
                    </a:cubicBezTo>
                    <a:lnTo>
                      <a:pt x="968874" y="308027"/>
                    </a:lnTo>
                    <a:lnTo>
                      <a:pt x="37498" y="311071"/>
                    </a:lnTo>
                    <a:cubicBezTo>
                      <a:pt x="29248" y="311071"/>
                      <a:pt x="21336" y="307794"/>
                      <a:pt x="15502" y="301960"/>
                    </a:cubicBezTo>
                    <a:cubicBezTo>
                      <a:pt x="9668" y="296126"/>
                      <a:pt x="8975" y="304822"/>
                      <a:pt x="6391" y="279964"/>
                    </a:cubicBezTo>
                    <a:lnTo>
                      <a:pt x="0" y="152813"/>
                    </a:lnTo>
                    <a:lnTo>
                      <a:pt x="6391" y="31107"/>
                    </a:lnTo>
                    <a:close/>
                  </a:path>
                </a:pathLst>
              </a:custGeom>
              <a:solidFill>
                <a:sysClr val="window" lastClr="FFFFFF">
                  <a:lumMod val="95000"/>
                </a:sysClr>
              </a:solidFill>
              <a:ln w="9525" cap="flat" cmpd="sng" algn="ctr">
                <a:noFill/>
                <a:prstDash val="solid"/>
              </a:ln>
              <a:effectLst>
                <a:outerShdw blurRad="40000" dist="20000" dir="5400000" rotWithShape="0">
                  <a:srgbClr val="000000">
                    <a:alpha val="38000"/>
                  </a:srgbClr>
                </a:outerShdw>
              </a:effectLst>
            </p:spPr>
            <p:txBody>
              <a:bodyPr spcFirstLastPara="0" vert="horz" wrap="square" lIns="20162" tIns="20162" rIns="20162" bIns="20162" numCol="1" spcCol="1270" anchor="ctr" anchorCtr="0">
                <a:noAutofit/>
              </a:bodyPr>
              <a:lstStyle/>
              <a:p>
                <a:pPr algn="ctr" defTabSz="711200">
                  <a:lnSpc>
                    <a:spcPct val="90000"/>
                  </a:lnSpc>
                  <a:spcBef>
                    <a:spcPct val="0"/>
                  </a:spcBef>
                  <a:spcAft>
                    <a:spcPct val="35000"/>
                  </a:spcAft>
                </a:pPr>
                <a:r>
                  <a:rPr lang="en-US" sz="900" b="1" dirty="0">
                    <a:solidFill>
                      <a:sysClr val="window" lastClr="FFFFFF">
                        <a:lumMod val="65000"/>
                      </a:sysClr>
                    </a:solidFill>
                    <a:latin typeface="Calibri"/>
                    <a:sym typeface="Symbol"/>
                  </a:rPr>
                  <a:t>Soil water</a:t>
                </a:r>
                <a:endParaRPr lang="en-US" sz="900" b="1" dirty="0">
                  <a:solidFill>
                    <a:sysClr val="window" lastClr="FFFFFF">
                      <a:lumMod val="65000"/>
                    </a:sysClr>
                  </a:solidFill>
                  <a:latin typeface="Calibri"/>
                </a:endParaRPr>
              </a:p>
            </p:txBody>
          </p:sp>
          <p:sp>
            <p:nvSpPr>
              <p:cNvPr id="102" name="Freeform 101"/>
              <p:cNvSpPr/>
              <p:nvPr/>
            </p:nvSpPr>
            <p:spPr>
              <a:xfrm>
                <a:off x="11574449" y="1879174"/>
                <a:ext cx="1083006" cy="559502"/>
              </a:xfrm>
              <a:custGeom>
                <a:avLst/>
                <a:gdLst>
                  <a:gd name="connsiteX0" fmla="*/ 0 w 1265279"/>
                  <a:gd name="connsiteY0" fmla="*/ 22295 h 222945"/>
                  <a:gd name="connsiteX1" fmla="*/ 6530 w 1265279"/>
                  <a:gd name="connsiteY1" fmla="*/ 6530 h 222945"/>
                  <a:gd name="connsiteX2" fmla="*/ 22295 w 1265279"/>
                  <a:gd name="connsiteY2" fmla="*/ 0 h 222945"/>
                  <a:gd name="connsiteX3" fmla="*/ 1242984 w 1265279"/>
                  <a:gd name="connsiteY3" fmla="*/ 0 h 222945"/>
                  <a:gd name="connsiteX4" fmla="*/ 1258749 w 1265279"/>
                  <a:gd name="connsiteY4" fmla="*/ 6530 h 222945"/>
                  <a:gd name="connsiteX5" fmla="*/ 1265279 w 1265279"/>
                  <a:gd name="connsiteY5" fmla="*/ 22295 h 222945"/>
                  <a:gd name="connsiteX6" fmla="*/ 1265279 w 1265279"/>
                  <a:gd name="connsiteY6" fmla="*/ 200650 h 222945"/>
                  <a:gd name="connsiteX7" fmla="*/ 1258749 w 1265279"/>
                  <a:gd name="connsiteY7" fmla="*/ 216415 h 222945"/>
                  <a:gd name="connsiteX8" fmla="*/ 1242984 w 1265279"/>
                  <a:gd name="connsiteY8" fmla="*/ 222945 h 222945"/>
                  <a:gd name="connsiteX9" fmla="*/ 22295 w 1265279"/>
                  <a:gd name="connsiteY9" fmla="*/ 222945 h 222945"/>
                  <a:gd name="connsiteX10" fmla="*/ 6530 w 1265279"/>
                  <a:gd name="connsiteY10" fmla="*/ 216415 h 222945"/>
                  <a:gd name="connsiteX11" fmla="*/ 0 w 1265279"/>
                  <a:gd name="connsiteY11" fmla="*/ 200650 h 222945"/>
                  <a:gd name="connsiteX12" fmla="*/ 0 w 1265279"/>
                  <a:gd name="connsiteY12" fmla="*/ 22295 h 222945"/>
                  <a:gd name="connsiteX0" fmla="*/ 0 w 1265279"/>
                  <a:gd name="connsiteY0" fmla="*/ 22295 h 222945"/>
                  <a:gd name="connsiteX1" fmla="*/ 6530 w 1265279"/>
                  <a:gd name="connsiteY1" fmla="*/ 6530 h 222945"/>
                  <a:gd name="connsiteX2" fmla="*/ 22295 w 1265279"/>
                  <a:gd name="connsiteY2" fmla="*/ 0 h 222945"/>
                  <a:gd name="connsiteX3" fmla="*/ 1242984 w 1265279"/>
                  <a:gd name="connsiteY3" fmla="*/ 0 h 222945"/>
                  <a:gd name="connsiteX4" fmla="*/ 1258749 w 1265279"/>
                  <a:gd name="connsiteY4" fmla="*/ 6530 h 222945"/>
                  <a:gd name="connsiteX5" fmla="*/ 1265279 w 1265279"/>
                  <a:gd name="connsiteY5" fmla="*/ 22295 h 222945"/>
                  <a:gd name="connsiteX6" fmla="*/ 1265279 w 1265279"/>
                  <a:gd name="connsiteY6" fmla="*/ 200650 h 222945"/>
                  <a:gd name="connsiteX7" fmla="*/ 1258749 w 1265279"/>
                  <a:gd name="connsiteY7" fmla="*/ 216415 h 222945"/>
                  <a:gd name="connsiteX8" fmla="*/ 1242984 w 1265279"/>
                  <a:gd name="connsiteY8" fmla="*/ 222945 h 222945"/>
                  <a:gd name="connsiteX9" fmla="*/ 22295 w 1265279"/>
                  <a:gd name="connsiteY9" fmla="*/ 222945 h 222945"/>
                  <a:gd name="connsiteX10" fmla="*/ 6530 w 1265279"/>
                  <a:gd name="connsiteY10" fmla="*/ 216415 h 222945"/>
                  <a:gd name="connsiteX11" fmla="*/ 0 w 1265279"/>
                  <a:gd name="connsiteY11" fmla="*/ 200650 h 222945"/>
                  <a:gd name="connsiteX12" fmla="*/ 3453 w 1265279"/>
                  <a:gd name="connsiteY12" fmla="*/ 117561 h 222945"/>
                  <a:gd name="connsiteX13" fmla="*/ 0 w 1265279"/>
                  <a:gd name="connsiteY13" fmla="*/ 22295 h 222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65279" h="222945">
                    <a:moveTo>
                      <a:pt x="0" y="22295"/>
                    </a:moveTo>
                    <a:cubicBezTo>
                      <a:pt x="0" y="16382"/>
                      <a:pt x="2349" y="10711"/>
                      <a:pt x="6530" y="6530"/>
                    </a:cubicBezTo>
                    <a:cubicBezTo>
                      <a:pt x="10711" y="2349"/>
                      <a:pt x="16382" y="0"/>
                      <a:pt x="22295" y="0"/>
                    </a:cubicBezTo>
                    <a:lnTo>
                      <a:pt x="1242984" y="0"/>
                    </a:lnTo>
                    <a:cubicBezTo>
                      <a:pt x="1248897" y="0"/>
                      <a:pt x="1254568" y="2349"/>
                      <a:pt x="1258749" y="6530"/>
                    </a:cubicBezTo>
                    <a:cubicBezTo>
                      <a:pt x="1262930" y="10711"/>
                      <a:pt x="1265279" y="16382"/>
                      <a:pt x="1265279" y="22295"/>
                    </a:cubicBezTo>
                    <a:lnTo>
                      <a:pt x="1265279" y="200650"/>
                    </a:lnTo>
                    <a:cubicBezTo>
                      <a:pt x="1265279" y="206563"/>
                      <a:pt x="1262930" y="212234"/>
                      <a:pt x="1258749" y="216415"/>
                    </a:cubicBezTo>
                    <a:cubicBezTo>
                      <a:pt x="1254568" y="220596"/>
                      <a:pt x="1248897" y="222945"/>
                      <a:pt x="1242984" y="222945"/>
                    </a:cubicBezTo>
                    <a:lnTo>
                      <a:pt x="22295" y="222945"/>
                    </a:lnTo>
                    <a:cubicBezTo>
                      <a:pt x="16382" y="222945"/>
                      <a:pt x="10711" y="220596"/>
                      <a:pt x="6530" y="216415"/>
                    </a:cubicBezTo>
                    <a:cubicBezTo>
                      <a:pt x="2349" y="212234"/>
                      <a:pt x="513" y="217126"/>
                      <a:pt x="0" y="200650"/>
                    </a:cubicBezTo>
                    <a:lnTo>
                      <a:pt x="3453" y="117561"/>
                    </a:lnTo>
                    <a:lnTo>
                      <a:pt x="0" y="22295"/>
                    </a:lnTo>
                    <a:close/>
                  </a:path>
                </a:pathLst>
              </a:custGeom>
            </p:spPr>
            <p:style>
              <a:lnRef idx="1">
                <a:schemeClr val="accent3"/>
              </a:lnRef>
              <a:fillRef idx="2">
                <a:schemeClr val="accent3"/>
              </a:fillRef>
              <a:effectRef idx="1">
                <a:schemeClr val="accent3"/>
              </a:effectRef>
              <a:fontRef idx="minor">
                <a:schemeClr val="dk1"/>
              </a:fontRef>
            </p:style>
            <p:txBody>
              <a:bodyPr spcFirstLastPara="0" vert="horz" wrap="square" lIns="16690" tIns="16690" rIns="16690" bIns="16690" numCol="1" spcCol="1270" anchor="ctr" anchorCtr="0">
                <a:noAutofit/>
              </a:bodyPr>
              <a:lstStyle/>
              <a:p>
                <a:pPr lvl="0" algn="ctr" defTabSz="711200">
                  <a:lnSpc>
                    <a:spcPct val="90000"/>
                  </a:lnSpc>
                  <a:spcBef>
                    <a:spcPct val="0"/>
                  </a:spcBef>
                  <a:spcAft>
                    <a:spcPct val="35000"/>
                  </a:spcAft>
                </a:pPr>
                <a:r>
                  <a:rPr lang="en-US" sz="900" dirty="0" smtClean="0">
                    <a:latin typeface="Calibri"/>
                    <a:cs typeface="Calibri"/>
                  </a:rPr>
                  <a:t>ANPP</a:t>
                </a:r>
                <a:endParaRPr lang="en-US" sz="900" kern="1200" dirty="0"/>
              </a:p>
            </p:txBody>
          </p:sp>
          <p:sp>
            <p:nvSpPr>
              <p:cNvPr id="103" name="Freeform 102"/>
              <p:cNvSpPr/>
              <p:nvPr/>
            </p:nvSpPr>
            <p:spPr>
              <a:xfrm>
                <a:off x="10115106" y="1946941"/>
                <a:ext cx="1112521" cy="423969"/>
              </a:xfrm>
              <a:custGeom>
                <a:avLst/>
                <a:gdLst>
                  <a:gd name="connsiteX0" fmla="*/ 0 w 1292934"/>
                  <a:gd name="connsiteY0" fmla="*/ 31816 h 318161"/>
                  <a:gd name="connsiteX1" fmla="*/ 9319 w 1292934"/>
                  <a:gd name="connsiteY1" fmla="*/ 9319 h 318161"/>
                  <a:gd name="connsiteX2" fmla="*/ 31816 w 1292934"/>
                  <a:gd name="connsiteY2" fmla="*/ 0 h 318161"/>
                  <a:gd name="connsiteX3" fmla="*/ 1261118 w 1292934"/>
                  <a:gd name="connsiteY3" fmla="*/ 0 h 318161"/>
                  <a:gd name="connsiteX4" fmla="*/ 1283615 w 1292934"/>
                  <a:gd name="connsiteY4" fmla="*/ 9319 h 318161"/>
                  <a:gd name="connsiteX5" fmla="*/ 1292934 w 1292934"/>
                  <a:gd name="connsiteY5" fmla="*/ 31816 h 318161"/>
                  <a:gd name="connsiteX6" fmla="*/ 1292934 w 1292934"/>
                  <a:gd name="connsiteY6" fmla="*/ 286345 h 318161"/>
                  <a:gd name="connsiteX7" fmla="*/ 1283615 w 1292934"/>
                  <a:gd name="connsiteY7" fmla="*/ 308842 h 318161"/>
                  <a:gd name="connsiteX8" fmla="*/ 1261118 w 1292934"/>
                  <a:gd name="connsiteY8" fmla="*/ 318161 h 318161"/>
                  <a:gd name="connsiteX9" fmla="*/ 31816 w 1292934"/>
                  <a:gd name="connsiteY9" fmla="*/ 318161 h 318161"/>
                  <a:gd name="connsiteX10" fmla="*/ 9319 w 1292934"/>
                  <a:gd name="connsiteY10" fmla="*/ 308842 h 318161"/>
                  <a:gd name="connsiteX11" fmla="*/ 0 w 1292934"/>
                  <a:gd name="connsiteY11" fmla="*/ 286345 h 318161"/>
                  <a:gd name="connsiteX12" fmla="*/ 0 w 1292934"/>
                  <a:gd name="connsiteY12" fmla="*/ 31816 h 318161"/>
                  <a:gd name="connsiteX0" fmla="*/ 5861 w 1298795"/>
                  <a:gd name="connsiteY0" fmla="*/ 31816 h 318161"/>
                  <a:gd name="connsiteX1" fmla="*/ 15180 w 1298795"/>
                  <a:gd name="connsiteY1" fmla="*/ 9319 h 318161"/>
                  <a:gd name="connsiteX2" fmla="*/ 37677 w 1298795"/>
                  <a:gd name="connsiteY2" fmla="*/ 0 h 318161"/>
                  <a:gd name="connsiteX3" fmla="*/ 1266979 w 1298795"/>
                  <a:gd name="connsiteY3" fmla="*/ 0 h 318161"/>
                  <a:gd name="connsiteX4" fmla="*/ 1289476 w 1298795"/>
                  <a:gd name="connsiteY4" fmla="*/ 9319 h 318161"/>
                  <a:gd name="connsiteX5" fmla="*/ 1298795 w 1298795"/>
                  <a:gd name="connsiteY5" fmla="*/ 31816 h 318161"/>
                  <a:gd name="connsiteX6" fmla="*/ 1298795 w 1298795"/>
                  <a:gd name="connsiteY6" fmla="*/ 286345 h 318161"/>
                  <a:gd name="connsiteX7" fmla="*/ 1289476 w 1298795"/>
                  <a:gd name="connsiteY7" fmla="*/ 308842 h 318161"/>
                  <a:gd name="connsiteX8" fmla="*/ 1266979 w 1298795"/>
                  <a:gd name="connsiteY8" fmla="*/ 318161 h 318161"/>
                  <a:gd name="connsiteX9" fmla="*/ 37677 w 1298795"/>
                  <a:gd name="connsiteY9" fmla="*/ 318161 h 318161"/>
                  <a:gd name="connsiteX10" fmla="*/ 15180 w 1298795"/>
                  <a:gd name="connsiteY10" fmla="*/ 308842 h 318161"/>
                  <a:gd name="connsiteX11" fmla="*/ 5861 w 1298795"/>
                  <a:gd name="connsiteY11" fmla="*/ 286345 h 318161"/>
                  <a:gd name="connsiteX12" fmla="*/ 0 w 1298795"/>
                  <a:gd name="connsiteY12" fmla="*/ 159773 h 318161"/>
                  <a:gd name="connsiteX13" fmla="*/ 5861 w 1298795"/>
                  <a:gd name="connsiteY13" fmla="*/ 31816 h 318161"/>
                  <a:gd name="connsiteX0" fmla="*/ 5861 w 1299760"/>
                  <a:gd name="connsiteY0" fmla="*/ 31816 h 318161"/>
                  <a:gd name="connsiteX1" fmla="*/ 15180 w 1299760"/>
                  <a:gd name="connsiteY1" fmla="*/ 9319 h 318161"/>
                  <a:gd name="connsiteX2" fmla="*/ 37677 w 1299760"/>
                  <a:gd name="connsiteY2" fmla="*/ 0 h 318161"/>
                  <a:gd name="connsiteX3" fmla="*/ 1266979 w 1299760"/>
                  <a:gd name="connsiteY3" fmla="*/ 0 h 318161"/>
                  <a:gd name="connsiteX4" fmla="*/ 1289476 w 1299760"/>
                  <a:gd name="connsiteY4" fmla="*/ 9319 h 318161"/>
                  <a:gd name="connsiteX5" fmla="*/ 1298795 w 1299760"/>
                  <a:gd name="connsiteY5" fmla="*/ 31816 h 318161"/>
                  <a:gd name="connsiteX6" fmla="*/ 1299760 w 1299760"/>
                  <a:gd name="connsiteY6" fmla="*/ 154054 h 318161"/>
                  <a:gd name="connsiteX7" fmla="*/ 1298795 w 1299760"/>
                  <a:gd name="connsiteY7" fmla="*/ 286345 h 318161"/>
                  <a:gd name="connsiteX8" fmla="*/ 1289476 w 1299760"/>
                  <a:gd name="connsiteY8" fmla="*/ 308842 h 318161"/>
                  <a:gd name="connsiteX9" fmla="*/ 1266979 w 1299760"/>
                  <a:gd name="connsiteY9" fmla="*/ 318161 h 318161"/>
                  <a:gd name="connsiteX10" fmla="*/ 37677 w 1299760"/>
                  <a:gd name="connsiteY10" fmla="*/ 318161 h 318161"/>
                  <a:gd name="connsiteX11" fmla="*/ 15180 w 1299760"/>
                  <a:gd name="connsiteY11" fmla="*/ 308842 h 318161"/>
                  <a:gd name="connsiteX12" fmla="*/ 5861 w 1299760"/>
                  <a:gd name="connsiteY12" fmla="*/ 286345 h 318161"/>
                  <a:gd name="connsiteX13" fmla="*/ 0 w 1299760"/>
                  <a:gd name="connsiteY13" fmla="*/ 159773 h 318161"/>
                  <a:gd name="connsiteX14" fmla="*/ 5861 w 1299760"/>
                  <a:gd name="connsiteY14" fmla="*/ 31816 h 318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99760" h="318161">
                    <a:moveTo>
                      <a:pt x="5861" y="31816"/>
                    </a:moveTo>
                    <a:cubicBezTo>
                      <a:pt x="5861" y="23378"/>
                      <a:pt x="9213" y="15285"/>
                      <a:pt x="15180" y="9319"/>
                    </a:cubicBezTo>
                    <a:cubicBezTo>
                      <a:pt x="21147" y="3352"/>
                      <a:pt x="29239" y="0"/>
                      <a:pt x="37677" y="0"/>
                    </a:cubicBezTo>
                    <a:lnTo>
                      <a:pt x="1266979" y="0"/>
                    </a:lnTo>
                    <a:cubicBezTo>
                      <a:pt x="1275417" y="0"/>
                      <a:pt x="1283510" y="3352"/>
                      <a:pt x="1289476" y="9319"/>
                    </a:cubicBezTo>
                    <a:cubicBezTo>
                      <a:pt x="1295443" y="15286"/>
                      <a:pt x="1297081" y="7694"/>
                      <a:pt x="1298795" y="31816"/>
                    </a:cubicBezTo>
                    <a:cubicBezTo>
                      <a:pt x="1299117" y="72562"/>
                      <a:pt x="1299438" y="113308"/>
                      <a:pt x="1299760" y="154054"/>
                    </a:cubicBezTo>
                    <a:cubicBezTo>
                      <a:pt x="1299438" y="198151"/>
                      <a:pt x="1299117" y="242248"/>
                      <a:pt x="1298795" y="286345"/>
                    </a:cubicBezTo>
                    <a:cubicBezTo>
                      <a:pt x="1298795" y="294783"/>
                      <a:pt x="1295443" y="302876"/>
                      <a:pt x="1289476" y="308842"/>
                    </a:cubicBezTo>
                    <a:cubicBezTo>
                      <a:pt x="1283509" y="314809"/>
                      <a:pt x="1275417" y="318161"/>
                      <a:pt x="1266979" y="318161"/>
                    </a:cubicBezTo>
                    <a:lnTo>
                      <a:pt x="37677" y="318161"/>
                    </a:lnTo>
                    <a:cubicBezTo>
                      <a:pt x="29239" y="318161"/>
                      <a:pt x="21146" y="314809"/>
                      <a:pt x="15180" y="308842"/>
                    </a:cubicBezTo>
                    <a:cubicBezTo>
                      <a:pt x="9213" y="302875"/>
                      <a:pt x="8391" y="311190"/>
                      <a:pt x="5861" y="286345"/>
                    </a:cubicBezTo>
                    <a:lnTo>
                      <a:pt x="0" y="159773"/>
                    </a:lnTo>
                    <a:lnTo>
                      <a:pt x="5861" y="31816"/>
                    </a:lnTo>
                    <a:close/>
                  </a:path>
                </a:pathLst>
              </a:custGeom>
              <a:solidFill>
                <a:sysClr val="window" lastClr="FFFFFF">
                  <a:lumMod val="95000"/>
                </a:sysClr>
              </a:solidFill>
              <a:ln w="9525" cap="flat" cmpd="sng" algn="ctr">
                <a:noFill/>
                <a:prstDash val="solid"/>
              </a:ln>
              <a:effectLst>
                <a:outerShdw blurRad="40000" dist="20000" dir="5400000" rotWithShape="0">
                  <a:srgbClr val="000000">
                    <a:alpha val="38000"/>
                  </a:srgbClr>
                </a:outerShdw>
              </a:effectLst>
            </p:spPr>
            <p:txBody>
              <a:bodyPr spcFirstLastPara="0" vert="horz" wrap="square" lIns="20162" tIns="20162" rIns="20162" bIns="20162" numCol="1" spcCol="1270" anchor="ctr" anchorCtr="0">
                <a:noAutofit/>
              </a:bodyPr>
              <a:lstStyle/>
              <a:p>
                <a:pPr algn="ctr" defTabSz="711200">
                  <a:lnSpc>
                    <a:spcPct val="90000"/>
                  </a:lnSpc>
                  <a:spcBef>
                    <a:spcPct val="0"/>
                  </a:spcBef>
                  <a:spcAft>
                    <a:spcPct val="35000"/>
                  </a:spcAft>
                </a:pPr>
                <a:r>
                  <a:rPr lang="en-US" sz="900" b="1" dirty="0">
                    <a:solidFill>
                      <a:sysClr val="window" lastClr="FFFFFF">
                        <a:lumMod val="65000"/>
                      </a:sysClr>
                    </a:solidFill>
                    <a:latin typeface="Calibri"/>
                  </a:rPr>
                  <a:t>Species</a:t>
                </a:r>
              </a:p>
            </p:txBody>
          </p:sp>
          <p:sp>
            <p:nvSpPr>
              <p:cNvPr id="104" name="Freeform 103"/>
              <p:cNvSpPr/>
              <p:nvPr/>
            </p:nvSpPr>
            <p:spPr>
              <a:xfrm>
                <a:off x="9406819" y="2552292"/>
                <a:ext cx="1327454" cy="326803"/>
              </a:xfrm>
              <a:custGeom>
                <a:avLst/>
                <a:gdLst>
                  <a:gd name="connsiteX0" fmla="*/ 0 w 1535068"/>
                  <a:gd name="connsiteY0" fmla="*/ 34151 h 341507"/>
                  <a:gd name="connsiteX1" fmla="*/ 10003 w 1535068"/>
                  <a:gd name="connsiteY1" fmla="*/ 10003 h 341507"/>
                  <a:gd name="connsiteX2" fmla="*/ 34151 w 1535068"/>
                  <a:gd name="connsiteY2" fmla="*/ 0 h 341507"/>
                  <a:gd name="connsiteX3" fmla="*/ 1500917 w 1535068"/>
                  <a:gd name="connsiteY3" fmla="*/ 0 h 341507"/>
                  <a:gd name="connsiteX4" fmla="*/ 1525065 w 1535068"/>
                  <a:gd name="connsiteY4" fmla="*/ 10003 h 341507"/>
                  <a:gd name="connsiteX5" fmla="*/ 1535068 w 1535068"/>
                  <a:gd name="connsiteY5" fmla="*/ 34151 h 341507"/>
                  <a:gd name="connsiteX6" fmla="*/ 1535068 w 1535068"/>
                  <a:gd name="connsiteY6" fmla="*/ 307356 h 341507"/>
                  <a:gd name="connsiteX7" fmla="*/ 1525065 w 1535068"/>
                  <a:gd name="connsiteY7" fmla="*/ 331504 h 341507"/>
                  <a:gd name="connsiteX8" fmla="*/ 1500917 w 1535068"/>
                  <a:gd name="connsiteY8" fmla="*/ 341507 h 341507"/>
                  <a:gd name="connsiteX9" fmla="*/ 34151 w 1535068"/>
                  <a:gd name="connsiteY9" fmla="*/ 341507 h 341507"/>
                  <a:gd name="connsiteX10" fmla="*/ 10003 w 1535068"/>
                  <a:gd name="connsiteY10" fmla="*/ 331504 h 341507"/>
                  <a:gd name="connsiteX11" fmla="*/ 0 w 1535068"/>
                  <a:gd name="connsiteY11" fmla="*/ 307356 h 341507"/>
                  <a:gd name="connsiteX12" fmla="*/ 0 w 1535068"/>
                  <a:gd name="connsiteY12" fmla="*/ 34151 h 341507"/>
                  <a:gd name="connsiteX0" fmla="*/ 7552 w 1542620"/>
                  <a:gd name="connsiteY0" fmla="*/ 34151 h 341507"/>
                  <a:gd name="connsiteX1" fmla="*/ 17555 w 1542620"/>
                  <a:gd name="connsiteY1" fmla="*/ 10003 h 341507"/>
                  <a:gd name="connsiteX2" fmla="*/ 41703 w 1542620"/>
                  <a:gd name="connsiteY2" fmla="*/ 0 h 341507"/>
                  <a:gd name="connsiteX3" fmla="*/ 1508469 w 1542620"/>
                  <a:gd name="connsiteY3" fmla="*/ 0 h 341507"/>
                  <a:gd name="connsiteX4" fmla="*/ 1532617 w 1542620"/>
                  <a:gd name="connsiteY4" fmla="*/ 10003 h 341507"/>
                  <a:gd name="connsiteX5" fmla="*/ 1542620 w 1542620"/>
                  <a:gd name="connsiteY5" fmla="*/ 34151 h 341507"/>
                  <a:gd name="connsiteX6" fmla="*/ 1542620 w 1542620"/>
                  <a:gd name="connsiteY6" fmla="*/ 307356 h 341507"/>
                  <a:gd name="connsiteX7" fmla="*/ 1532617 w 1542620"/>
                  <a:gd name="connsiteY7" fmla="*/ 331504 h 341507"/>
                  <a:gd name="connsiteX8" fmla="*/ 1508469 w 1542620"/>
                  <a:gd name="connsiteY8" fmla="*/ 341507 h 341507"/>
                  <a:gd name="connsiteX9" fmla="*/ 41703 w 1542620"/>
                  <a:gd name="connsiteY9" fmla="*/ 341507 h 341507"/>
                  <a:gd name="connsiteX10" fmla="*/ 17555 w 1542620"/>
                  <a:gd name="connsiteY10" fmla="*/ 331504 h 341507"/>
                  <a:gd name="connsiteX11" fmla="*/ 7552 w 1542620"/>
                  <a:gd name="connsiteY11" fmla="*/ 307356 h 341507"/>
                  <a:gd name="connsiteX12" fmla="*/ 0 w 1542620"/>
                  <a:gd name="connsiteY12" fmla="*/ 152617 h 341507"/>
                  <a:gd name="connsiteX13" fmla="*/ 7552 w 1542620"/>
                  <a:gd name="connsiteY13" fmla="*/ 34151 h 341507"/>
                  <a:gd name="connsiteX0" fmla="*/ 7552 w 1542620"/>
                  <a:gd name="connsiteY0" fmla="*/ 34151 h 341507"/>
                  <a:gd name="connsiteX1" fmla="*/ 17555 w 1542620"/>
                  <a:gd name="connsiteY1" fmla="*/ 10003 h 341507"/>
                  <a:gd name="connsiteX2" fmla="*/ 41703 w 1542620"/>
                  <a:gd name="connsiteY2" fmla="*/ 0 h 341507"/>
                  <a:gd name="connsiteX3" fmla="*/ 1508469 w 1542620"/>
                  <a:gd name="connsiteY3" fmla="*/ 0 h 341507"/>
                  <a:gd name="connsiteX4" fmla="*/ 1532617 w 1542620"/>
                  <a:gd name="connsiteY4" fmla="*/ 10003 h 341507"/>
                  <a:gd name="connsiteX5" fmla="*/ 1542620 w 1542620"/>
                  <a:gd name="connsiteY5" fmla="*/ 34151 h 341507"/>
                  <a:gd name="connsiteX6" fmla="*/ 1540127 w 1542620"/>
                  <a:gd name="connsiteY6" fmla="*/ 160579 h 341507"/>
                  <a:gd name="connsiteX7" fmla="*/ 1542620 w 1542620"/>
                  <a:gd name="connsiteY7" fmla="*/ 307356 h 341507"/>
                  <a:gd name="connsiteX8" fmla="*/ 1532617 w 1542620"/>
                  <a:gd name="connsiteY8" fmla="*/ 331504 h 341507"/>
                  <a:gd name="connsiteX9" fmla="*/ 1508469 w 1542620"/>
                  <a:gd name="connsiteY9" fmla="*/ 341507 h 341507"/>
                  <a:gd name="connsiteX10" fmla="*/ 41703 w 1542620"/>
                  <a:gd name="connsiteY10" fmla="*/ 341507 h 341507"/>
                  <a:gd name="connsiteX11" fmla="*/ 17555 w 1542620"/>
                  <a:gd name="connsiteY11" fmla="*/ 331504 h 341507"/>
                  <a:gd name="connsiteX12" fmla="*/ 7552 w 1542620"/>
                  <a:gd name="connsiteY12" fmla="*/ 307356 h 341507"/>
                  <a:gd name="connsiteX13" fmla="*/ 0 w 1542620"/>
                  <a:gd name="connsiteY13" fmla="*/ 152617 h 341507"/>
                  <a:gd name="connsiteX14" fmla="*/ 7552 w 1542620"/>
                  <a:gd name="connsiteY14" fmla="*/ 34151 h 341507"/>
                  <a:gd name="connsiteX0" fmla="*/ 15799 w 1550867"/>
                  <a:gd name="connsiteY0" fmla="*/ 34151 h 341507"/>
                  <a:gd name="connsiteX1" fmla="*/ 25802 w 1550867"/>
                  <a:gd name="connsiteY1" fmla="*/ 10003 h 341507"/>
                  <a:gd name="connsiteX2" fmla="*/ 49950 w 1550867"/>
                  <a:gd name="connsiteY2" fmla="*/ 0 h 341507"/>
                  <a:gd name="connsiteX3" fmla="*/ 626291 w 1550867"/>
                  <a:gd name="connsiteY3" fmla="*/ 1238 h 341507"/>
                  <a:gd name="connsiteX4" fmla="*/ 1516716 w 1550867"/>
                  <a:gd name="connsiteY4" fmla="*/ 0 h 341507"/>
                  <a:gd name="connsiteX5" fmla="*/ 1540864 w 1550867"/>
                  <a:gd name="connsiteY5" fmla="*/ 10003 h 341507"/>
                  <a:gd name="connsiteX6" fmla="*/ 1550867 w 1550867"/>
                  <a:gd name="connsiteY6" fmla="*/ 34151 h 341507"/>
                  <a:gd name="connsiteX7" fmla="*/ 1548374 w 1550867"/>
                  <a:gd name="connsiteY7" fmla="*/ 160579 h 341507"/>
                  <a:gd name="connsiteX8" fmla="*/ 1550867 w 1550867"/>
                  <a:gd name="connsiteY8" fmla="*/ 307356 h 341507"/>
                  <a:gd name="connsiteX9" fmla="*/ 1540864 w 1550867"/>
                  <a:gd name="connsiteY9" fmla="*/ 331504 h 341507"/>
                  <a:gd name="connsiteX10" fmla="*/ 1516716 w 1550867"/>
                  <a:gd name="connsiteY10" fmla="*/ 341507 h 341507"/>
                  <a:gd name="connsiteX11" fmla="*/ 49950 w 1550867"/>
                  <a:gd name="connsiteY11" fmla="*/ 341507 h 341507"/>
                  <a:gd name="connsiteX12" fmla="*/ 25802 w 1550867"/>
                  <a:gd name="connsiteY12" fmla="*/ 331504 h 341507"/>
                  <a:gd name="connsiteX13" fmla="*/ 15799 w 1550867"/>
                  <a:gd name="connsiteY13" fmla="*/ 307356 h 341507"/>
                  <a:gd name="connsiteX14" fmla="*/ 8247 w 1550867"/>
                  <a:gd name="connsiteY14" fmla="*/ 152617 h 341507"/>
                  <a:gd name="connsiteX15" fmla="*/ 15799 w 1550867"/>
                  <a:gd name="connsiteY15" fmla="*/ 34151 h 341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50867" h="341507">
                    <a:moveTo>
                      <a:pt x="15799" y="34151"/>
                    </a:moveTo>
                    <a:cubicBezTo>
                      <a:pt x="15799" y="25094"/>
                      <a:pt x="19397" y="16407"/>
                      <a:pt x="25802" y="10003"/>
                    </a:cubicBezTo>
                    <a:cubicBezTo>
                      <a:pt x="32207" y="3598"/>
                      <a:pt x="-50131" y="1461"/>
                      <a:pt x="49950" y="0"/>
                    </a:cubicBezTo>
                    <a:lnTo>
                      <a:pt x="626291" y="1238"/>
                    </a:lnTo>
                    <a:lnTo>
                      <a:pt x="1516716" y="0"/>
                    </a:lnTo>
                    <a:cubicBezTo>
                      <a:pt x="1525773" y="0"/>
                      <a:pt x="1534460" y="3598"/>
                      <a:pt x="1540864" y="10003"/>
                    </a:cubicBezTo>
                    <a:cubicBezTo>
                      <a:pt x="1547269" y="16408"/>
                      <a:pt x="1549615" y="9055"/>
                      <a:pt x="1550867" y="34151"/>
                    </a:cubicBezTo>
                    <a:lnTo>
                      <a:pt x="1548374" y="160579"/>
                    </a:lnTo>
                    <a:lnTo>
                      <a:pt x="1550867" y="307356"/>
                    </a:lnTo>
                    <a:cubicBezTo>
                      <a:pt x="1550867" y="316413"/>
                      <a:pt x="1547269" y="325100"/>
                      <a:pt x="1540864" y="331504"/>
                    </a:cubicBezTo>
                    <a:cubicBezTo>
                      <a:pt x="1534459" y="337909"/>
                      <a:pt x="1525773" y="341507"/>
                      <a:pt x="1516716" y="341507"/>
                    </a:cubicBezTo>
                    <a:lnTo>
                      <a:pt x="49950" y="341507"/>
                    </a:lnTo>
                    <a:cubicBezTo>
                      <a:pt x="40893" y="341507"/>
                      <a:pt x="32206" y="337909"/>
                      <a:pt x="25802" y="331504"/>
                    </a:cubicBezTo>
                    <a:cubicBezTo>
                      <a:pt x="19397" y="325099"/>
                      <a:pt x="18725" y="337170"/>
                      <a:pt x="15799" y="307356"/>
                    </a:cubicBezTo>
                    <a:lnTo>
                      <a:pt x="8247" y="152617"/>
                    </a:lnTo>
                    <a:lnTo>
                      <a:pt x="15799" y="34151"/>
                    </a:lnTo>
                    <a:close/>
                  </a:path>
                </a:pathLst>
              </a:custGeom>
              <a:solidFill>
                <a:sysClr val="window" lastClr="FFFFFF">
                  <a:lumMod val="95000"/>
                </a:sysClr>
              </a:solidFill>
              <a:ln w="9525" cap="flat" cmpd="sng" algn="ctr">
                <a:noFill/>
                <a:prstDash val="solid"/>
              </a:ln>
              <a:effectLst>
                <a:outerShdw blurRad="40000" dist="20000" dir="5400000" rotWithShape="0">
                  <a:srgbClr val="000000">
                    <a:alpha val="38000"/>
                  </a:srgbClr>
                </a:outerShdw>
              </a:effectLst>
            </p:spPr>
            <p:txBody>
              <a:bodyPr spcFirstLastPara="0" vert="horz" wrap="square" lIns="20162" tIns="20162" rIns="20162" bIns="20162" numCol="1" spcCol="1270" anchor="ctr" anchorCtr="0">
                <a:noAutofit/>
              </a:bodyPr>
              <a:lstStyle/>
              <a:p>
                <a:pPr algn="ctr" defTabSz="711200">
                  <a:lnSpc>
                    <a:spcPct val="90000"/>
                  </a:lnSpc>
                  <a:spcBef>
                    <a:spcPct val="0"/>
                  </a:spcBef>
                  <a:spcAft>
                    <a:spcPct val="35000"/>
                  </a:spcAft>
                </a:pPr>
                <a:r>
                  <a:rPr lang="en-US" sz="900" b="1" dirty="0">
                    <a:solidFill>
                      <a:sysClr val="window" lastClr="FFFFFF">
                        <a:lumMod val="65000"/>
                      </a:sysClr>
                    </a:solidFill>
                    <a:latin typeface="Calibri"/>
                  </a:rPr>
                  <a:t>Nitrogen</a:t>
                </a:r>
              </a:p>
            </p:txBody>
          </p:sp>
          <p:cxnSp>
            <p:nvCxnSpPr>
              <p:cNvPr id="105" name="Straight Arrow Connector 104"/>
              <p:cNvCxnSpPr>
                <a:stCxn id="104" idx="6"/>
                <a:endCxn id="102" idx="11"/>
              </p:cNvCxnSpPr>
              <p:nvPr/>
            </p:nvCxnSpPr>
            <p:spPr>
              <a:xfrm flipV="1">
                <a:off x="10734273" y="2382725"/>
                <a:ext cx="840176" cy="202248"/>
              </a:xfrm>
              <a:prstGeom prst="straightConnector1">
                <a:avLst/>
              </a:prstGeom>
              <a:ln w="28575">
                <a:solidFill>
                  <a:schemeClr val="bg1">
                    <a:lumMod val="85000"/>
                  </a:schemeClr>
                </a:solidFill>
                <a:prstDash val="solid"/>
                <a:tailEnd type="arrow" w="med" len="med"/>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a:stCxn id="109" idx="7"/>
                <a:endCxn id="104" idx="13"/>
              </p:cNvCxnSpPr>
              <p:nvPr/>
            </p:nvCxnSpPr>
            <p:spPr>
              <a:xfrm>
                <a:off x="9271001" y="2150427"/>
                <a:ext cx="149342" cy="695987"/>
              </a:xfrm>
              <a:prstGeom prst="straightConnector1">
                <a:avLst/>
              </a:prstGeom>
              <a:ln w="28575">
                <a:solidFill>
                  <a:schemeClr val="bg1">
                    <a:lumMod val="85000"/>
                  </a:schemeClr>
                </a:solidFill>
                <a:prstDash val="solid"/>
                <a:tailEnd type="arrow" w="med" len="med"/>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a:stCxn id="101" idx="6"/>
                <a:endCxn id="102" idx="1"/>
              </p:cNvCxnSpPr>
              <p:nvPr/>
            </p:nvCxnSpPr>
            <p:spPr>
              <a:xfrm>
                <a:off x="10594977" y="1490822"/>
                <a:ext cx="985060" cy="404740"/>
              </a:xfrm>
              <a:prstGeom prst="straightConnector1">
                <a:avLst/>
              </a:prstGeom>
              <a:ln w="28575">
                <a:solidFill>
                  <a:schemeClr val="bg1">
                    <a:lumMod val="85000"/>
                  </a:schemeClr>
                </a:solidFill>
                <a:prstDash val="solid"/>
                <a:tailEnd type="arrow" w="med" len="med"/>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a:stCxn id="100" idx="10"/>
                <a:endCxn id="109" idx="3"/>
              </p:cNvCxnSpPr>
              <p:nvPr/>
            </p:nvCxnSpPr>
            <p:spPr>
              <a:xfrm>
                <a:off x="8689702" y="1545284"/>
                <a:ext cx="14721" cy="414962"/>
              </a:xfrm>
              <a:prstGeom prst="straightConnector1">
                <a:avLst/>
              </a:prstGeom>
              <a:ln w="28575">
                <a:solidFill>
                  <a:schemeClr val="tx1"/>
                </a:solidFill>
                <a:prstDash val="solid"/>
                <a:tailEnd type="arrow" w="med" len="med"/>
              </a:ln>
            </p:spPr>
            <p:style>
              <a:lnRef idx="1">
                <a:schemeClr val="accent1"/>
              </a:lnRef>
              <a:fillRef idx="0">
                <a:schemeClr val="accent1"/>
              </a:fillRef>
              <a:effectRef idx="0">
                <a:schemeClr val="accent1"/>
              </a:effectRef>
              <a:fontRef idx="minor">
                <a:schemeClr val="tx1"/>
              </a:fontRef>
            </p:style>
          </p:cxnSp>
          <p:sp>
            <p:nvSpPr>
              <p:cNvPr id="109" name="Freeform 108"/>
              <p:cNvSpPr/>
              <p:nvPr/>
            </p:nvSpPr>
            <p:spPr>
              <a:xfrm>
                <a:off x="8064409" y="1958419"/>
                <a:ext cx="1206591" cy="401012"/>
              </a:xfrm>
              <a:custGeom>
                <a:avLst/>
                <a:gdLst>
                  <a:gd name="connsiteX0" fmla="*/ 0 w 2185418"/>
                  <a:gd name="connsiteY0" fmla="*/ 31107 h 311071"/>
                  <a:gd name="connsiteX1" fmla="*/ 9111 w 2185418"/>
                  <a:gd name="connsiteY1" fmla="*/ 9111 h 311071"/>
                  <a:gd name="connsiteX2" fmla="*/ 31107 w 2185418"/>
                  <a:gd name="connsiteY2" fmla="*/ 0 h 311071"/>
                  <a:gd name="connsiteX3" fmla="*/ 2154311 w 2185418"/>
                  <a:gd name="connsiteY3" fmla="*/ 0 h 311071"/>
                  <a:gd name="connsiteX4" fmla="*/ 2176307 w 2185418"/>
                  <a:gd name="connsiteY4" fmla="*/ 9111 h 311071"/>
                  <a:gd name="connsiteX5" fmla="*/ 2185418 w 2185418"/>
                  <a:gd name="connsiteY5" fmla="*/ 31107 h 311071"/>
                  <a:gd name="connsiteX6" fmla="*/ 2185418 w 2185418"/>
                  <a:gd name="connsiteY6" fmla="*/ 279964 h 311071"/>
                  <a:gd name="connsiteX7" fmla="*/ 2176307 w 2185418"/>
                  <a:gd name="connsiteY7" fmla="*/ 301960 h 311071"/>
                  <a:gd name="connsiteX8" fmla="*/ 2154311 w 2185418"/>
                  <a:gd name="connsiteY8" fmla="*/ 311071 h 311071"/>
                  <a:gd name="connsiteX9" fmla="*/ 31107 w 2185418"/>
                  <a:gd name="connsiteY9" fmla="*/ 311071 h 311071"/>
                  <a:gd name="connsiteX10" fmla="*/ 9111 w 2185418"/>
                  <a:gd name="connsiteY10" fmla="*/ 301960 h 311071"/>
                  <a:gd name="connsiteX11" fmla="*/ 0 w 2185418"/>
                  <a:gd name="connsiteY11" fmla="*/ 279964 h 311071"/>
                  <a:gd name="connsiteX12" fmla="*/ 0 w 2185418"/>
                  <a:gd name="connsiteY12" fmla="*/ 31107 h 311071"/>
                  <a:gd name="connsiteX0" fmla="*/ 45773 w 2231191"/>
                  <a:gd name="connsiteY0" fmla="*/ 31107 h 311071"/>
                  <a:gd name="connsiteX1" fmla="*/ 54884 w 2231191"/>
                  <a:gd name="connsiteY1" fmla="*/ 9111 h 311071"/>
                  <a:gd name="connsiteX2" fmla="*/ 76880 w 2231191"/>
                  <a:gd name="connsiteY2" fmla="*/ 0 h 311071"/>
                  <a:gd name="connsiteX3" fmla="*/ 1029163 w 2231191"/>
                  <a:gd name="connsiteY3" fmla="*/ 1417 h 311071"/>
                  <a:gd name="connsiteX4" fmla="*/ 2200084 w 2231191"/>
                  <a:gd name="connsiteY4" fmla="*/ 0 h 311071"/>
                  <a:gd name="connsiteX5" fmla="*/ 2222080 w 2231191"/>
                  <a:gd name="connsiteY5" fmla="*/ 9111 h 311071"/>
                  <a:gd name="connsiteX6" fmla="*/ 2231191 w 2231191"/>
                  <a:gd name="connsiteY6" fmla="*/ 31107 h 311071"/>
                  <a:gd name="connsiteX7" fmla="*/ 2231191 w 2231191"/>
                  <a:gd name="connsiteY7" fmla="*/ 279964 h 311071"/>
                  <a:gd name="connsiteX8" fmla="*/ 2222080 w 2231191"/>
                  <a:gd name="connsiteY8" fmla="*/ 301960 h 311071"/>
                  <a:gd name="connsiteX9" fmla="*/ 2200084 w 2231191"/>
                  <a:gd name="connsiteY9" fmla="*/ 311071 h 311071"/>
                  <a:gd name="connsiteX10" fmla="*/ 76880 w 2231191"/>
                  <a:gd name="connsiteY10" fmla="*/ 311071 h 311071"/>
                  <a:gd name="connsiteX11" fmla="*/ 54884 w 2231191"/>
                  <a:gd name="connsiteY11" fmla="*/ 301960 h 311071"/>
                  <a:gd name="connsiteX12" fmla="*/ 45773 w 2231191"/>
                  <a:gd name="connsiteY12" fmla="*/ 279964 h 311071"/>
                  <a:gd name="connsiteX13" fmla="*/ 45773 w 2231191"/>
                  <a:gd name="connsiteY13" fmla="*/ 31107 h 311071"/>
                  <a:gd name="connsiteX0" fmla="*/ 45773 w 2232636"/>
                  <a:gd name="connsiteY0" fmla="*/ 31107 h 311071"/>
                  <a:gd name="connsiteX1" fmla="*/ 54884 w 2232636"/>
                  <a:gd name="connsiteY1" fmla="*/ 9111 h 311071"/>
                  <a:gd name="connsiteX2" fmla="*/ 76880 w 2232636"/>
                  <a:gd name="connsiteY2" fmla="*/ 0 h 311071"/>
                  <a:gd name="connsiteX3" fmla="*/ 1029163 w 2232636"/>
                  <a:gd name="connsiteY3" fmla="*/ 1417 h 311071"/>
                  <a:gd name="connsiteX4" fmla="*/ 2200084 w 2232636"/>
                  <a:gd name="connsiteY4" fmla="*/ 0 h 311071"/>
                  <a:gd name="connsiteX5" fmla="*/ 2222080 w 2232636"/>
                  <a:gd name="connsiteY5" fmla="*/ 9111 h 311071"/>
                  <a:gd name="connsiteX6" fmla="*/ 2231191 w 2232636"/>
                  <a:gd name="connsiteY6" fmla="*/ 31107 h 311071"/>
                  <a:gd name="connsiteX7" fmla="*/ 2232636 w 2232636"/>
                  <a:gd name="connsiteY7" fmla="*/ 148943 h 311071"/>
                  <a:gd name="connsiteX8" fmla="*/ 2231191 w 2232636"/>
                  <a:gd name="connsiteY8" fmla="*/ 279964 h 311071"/>
                  <a:gd name="connsiteX9" fmla="*/ 2222080 w 2232636"/>
                  <a:gd name="connsiteY9" fmla="*/ 301960 h 311071"/>
                  <a:gd name="connsiteX10" fmla="*/ 2200084 w 2232636"/>
                  <a:gd name="connsiteY10" fmla="*/ 311071 h 311071"/>
                  <a:gd name="connsiteX11" fmla="*/ 76880 w 2232636"/>
                  <a:gd name="connsiteY11" fmla="*/ 311071 h 311071"/>
                  <a:gd name="connsiteX12" fmla="*/ 54884 w 2232636"/>
                  <a:gd name="connsiteY12" fmla="*/ 301960 h 311071"/>
                  <a:gd name="connsiteX13" fmla="*/ 45773 w 2232636"/>
                  <a:gd name="connsiteY13" fmla="*/ 279964 h 311071"/>
                  <a:gd name="connsiteX14" fmla="*/ 45773 w 2232636"/>
                  <a:gd name="connsiteY14" fmla="*/ 31107 h 311071"/>
                  <a:gd name="connsiteX0" fmla="*/ 45773 w 2232636"/>
                  <a:gd name="connsiteY0" fmla="*/ 31107 h 311071"/>
                  <a:gd name="connsiteX1" fmla="*/ 54884 w 2232636"/>
                  <a:gd name="connsiteY1" fmla="*/ 9111 h 311071"/>
                  <a:gd name="connsiteX2" fmla="*/ 76880 w 2232636"/>
                  <a:gd name="connsiteY2" fmla="*/ 0 h 311071"/>
                  <a:gd name="connsiteX3" fmla="*/ 1184261 w 2232636"/>
                  <a:gd name="connsiteY3" fmla="*/ 1417 h 311071"/>
                  <a:gd name="connsiteX4" fmla="*/ 2200084 w 2232636"/>
                  <a:gd name="connsiteY4" fmla="*/ 0 h 311071"/>
                  <a:gd name="connsiteX5" fmla="*/ 2222080 w 2232636"/>
                  <a:gd name="connsiteY5" fmla="*/ 9111 h 311071"/>
                  <a:gd name="connsiteX6" fmla="*/ 2231191 w 2232636"/>
                  <a:gd name="connsiteY6" fmla="*/ 31107 h 311071"/>
                  <a:gd name="connsiteX7" fmla="*/ 2232636 w 2232636"/>
                  <a:gd name="connsiteY7" fmla="*/ 148943 h 311071"/>
                  <a:gd name="connsiteX8" fmla="*/ 2231191 w 2232636"/>
                  <a:gd name="connsiteY8" fmla="*/ 279964 h 311071"/>
                  <a:gd name="connsiteX9" fmla="*/ 2222080 w 2232636"/>
                  <a:gd name="connsiteY9" fmla="*/ 301960 h 311071"/>
                  <a:gd name="connsiteX10" fmla="*/ 2200084 w 2232636"/>
                  <a:gd name="connsiteY10" fmla="*/ 311071 h 311071"/>
                  <a:gd name="connsiteX11" fmla="*/ 76880 w 2232636"/>
                  <a:gd name="connsiteY11" fmla="*/ 311071 h 311071"/>
                  <a:gd name="connsiteX12" fmla="*/ 54884 w 2232636"/>
                  <a:gd name="connsiteY12" fmla="*/ 301960 h 311071"/>
                  <a:gd name="connsiteX13" fmla="*/ 45773 w 2232636"/>
                  <a:gd name="connsiteY13" fmla="*/ 279964 h 311071"/>
                  <a:gd name="connsiteX14" fmla="*/ 45773 w 2232636"/>
                  <a:gd name="connsiteY14" fmla="*/ 31107 h 311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32636" h="311071">
                    <a:moveTo>
                      <a:pt x="45773" y="31107"/>
                    </a:moveTo>
                    <a:cubicBezTo>
                      <a:pt x="45773" y="22857"/>
                      <a:pt x="49050" y="14945"/>
                      <a:pt x="54884" y="9111"/>
                    </a:cubicBezTo>
                    <a:cubicBezTo>
                      <a:pt x="60718" y="3277"/>
                      <a:pt x="-85500" y="1282"/>
                      <a:pt x="76880" y="0"/>
                    </a:cubicBezTo>
                    <a:lnTo>
                      <a:pt x="1184261" y="1417"/>
                    </a:lnTo>
                    <a:lnTo>
                      <a:pt x="2200084" y="0"/>
                    </a:lnTo>
                    <a:cubicBezTo>
                      <a:pt x="2208334" y="0"/>
                      <a:pt x="2216246" y="3277"/>
                      <a:pt x="2222080" y="9111"/>
                    </a:cubicBezTo>
                    <a:cubicBezTo>
                      <a:pt x="2227914" y="14945"/>
                      <a:pt x="2229432" y="7802"/>
                      <a:pt x="2231191" y="31107"/>
                    </a:cubicBezTo>
                    <a:cubicBezTo>
                      <a:pt x="2231673" y="70386"/>
                      <a:pt x="2232154" y="109664"/>
                      <a:pt x="2232636" y="148943"/>
                    </a:cubicBezTo>
                    <a:cubicBezTo>
                      <a:pt x="2232154" y="192617"/>
                      <a:pt x="2231673" y="236290"/>
                      <a:pt x="2231191" y="279964"/>
                    </a:cubicBezTo>
                    <a:cubicBezTo>
                      <a:pt x="2231191" y="288214"/>
                      <a:pt x="2227914" y="296126"/>
                      <a:pt x="2222080" y="301960"/>
                    </a:cubicBezTo>
                    <a:cubicBezTo>
                      <a:pt x="2216246" y="307794"/>
                      <a:pt x="2208334" y="311071"/>
                      <a:pt x="2200084" y="311071"/>
                    </a:cubicBezTo>
                    <a:lnTo>
                      <a:pt x="76880" y="311071"/>
                    </a:lnTo>
                    <a:cubicBezTo>
                      <a:pt x="68630" y="311071"/>
                      <a:pt x="60718" y="307794"/>
                      <a:pt x="54884" y="301960"/>
                    </a:cubicBezTo>
                    <a:cubicBezTo>
                      <a:pt x="49050" y="296126"/>
                      <a:pt x="45773" y="288214"/>
                      <a:pt x="45773" y="279964"/>
                    </a:cubicBezTo>
                    <a:lnTo>
                      <a:pt x="45773" y="31107"/>
                    </a:lnTo>
                    <a:close/>
                  </a:path>
                </a:pathLst>
              </a:custGeom>
            </p:spPr>
            <p:style>
              <a:lnRef idx="1">
                <a:schemeClr val="dk1"/>
              </a:lnRef>
              <a:fillRef idx="2">
                <a:schemeClr val="dk1"/>
              </a:fillRef>
              <a:effectRef idx="1">
                <a:schemeClr val="dk1"/>
              </a:effectRef>
              <a:fontRef idx="minor">
                <a:schemeClr val="dk1"/>
              </a:fontRef>
            </p:style>
            <p:txBody>
              <a:bodyPr spcFirstLastPara="0" vert="horz" wrap="square" lIns="19271" tIns="19271" rIns="19271" bIns="19271" numCol="1" spcCol="1270" anchor="ctr" anchorCtr="0">
                <a:noAutofit/>
              </a:bodyPr>
              <a:lstStyle/>
              <a:p>
                <a:pPr lvl="0" algn="ctr" defTabSz="711200">
                  <a:lnSpc>
                    <a:spcPct val="90000"/>
                  </a:lnSpc>
                  <a:spcBef>
                    <a:spcPct val="0"/>
                  </a:spcBef>
                  <a:spcAft>
                    <a:spcPct val="35000"/>
                  </a:spcAft>
                </a:pPr>
                <a:r>
                  <a:rPr lang="en-US" sz="900" kern="1200" dirty="0" smtClean="0">
                    <a:sym typeface="Symbol"/>
                  </a:rPr>
                  <a:t>Physiology</a:t>
                </a:r>
                <a:endParaRPr lang="en-US" sz="900" kern="1200" dirty="0"/>
              </a:p>
            </p:txBody>
          </p:sp>
          <p:cxnSp>
            <p:nvCxnSpPr>
              <p:cNvPr id="110" name="Straight Arrow Connector 109"/>
              <p:cNvCxnSpPr>
                <a:stCxn id="103" idx="6"/>
                <a:endCxn id="102" idx="12"/>
              </p:cNvCxnSpPr>
              <p:nvPr/>
            </p:nvCxnSpPr>
            <p:spPr>
              <a:xfrm>
                <a:off x="11227627" y="2152227"/>
                <a:ext cx="349777" cy="21978"/>
              </a:xfrm>
              <a:prstGeom prst="straightConnector1">
                <a:avLst/>
              </a:prstGeom>
              <a:ln w="28575">
                <a:solidFill>
                  <a:schemeClr val="bg1">
                    <a:lumMod val="85000"/>
                  </a:schemeClr>
                </a:solidFill>
                <a:prstDash val="solid"/>
                <a:tailEnd type="arrow" w="med" len="med"/>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a:stCxn id="109" idx="7"/>
                <a:endCxn id="101" idx="13"/>
              </p:cNvCxnSpPr>
              <p:nvPr/>
            </p:nvCxnSpPr>
            <p:spPr>
              <a:xfrm flipV="1">
                <a:off x="9271001" y="1667438"/>
                <a:ext cx="146333" cy="482989"/>
              </a:xfrm>
              <a:prstGeom prst="straightConnector1">
                <a:avLst/>
              </a:prstGeom>
              <a:ln w="28575">
                <a:solidFill>
                  <a:schemeClr val="tx1"/>
                </a:solidFill>
                <a:prstDash val="solid"/>
                <a:tailEnd type="arrow" w="med" len="med"/>
              </a:ln>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a:stCxn id="109" idx="7"/>
                <a:endCxn id="103" idx="13"/>
              </p:cNvCxnSpPr>
              <p:nvPr/>
            </p:nvCxnSpPr>
            <p:spPr>
              <a:xfrm>
                <a:off x="9271001" y="2150427"/>
                <a:ext cx="844105" cy="9422"/>
              </a:xfrm>
              <a:prstGeom prst="straightConnector1">
                <a:avLst/>
              </a:prstGeom>
              <a:ln w="28575">
                <a:solidFill>
                  <a:schemeClr val="bg1">
                    <a:lumMod val="85000"/>
                  </a:schemeClr>
                </a:solidFill>
                <a:prstDash val="solid"/>
                <a:tailEnd type="arrow" w="med" len="med"/>
              </a:ln>
            </p:spPr>
            <p:style>
              <a:lnRef idx="1">
                <a:schemeClr val="accent1"/>
              </a:lnRef>
              <a:fillRef idx="0">
                <a:schemeClr val="accent1"/>
              </a:fillRef>
              <a:effectRef idx="0">
                <a:schemeClr val="accent1"/>
              </a:effectRef>
              <a:fontRef idx="minor">
                <a:schemeClr val="tx1"/>
              </a:fontRef>
            </p:style>
          </p:cxnSp>
          <p:cxnSp>
            <p:nvCxnSpPr>
              <p:cNvPr id="113" name="Elbow Connector 112"/>
              <p:cNvCxnSpPr/>
              <p:nvPr/>
            </p:nvCxnSpPr>
            <p:spPr>
              <a:xfrm>
                <a:off x="8718097" y="2401981"/>
                <a:ext cx="3428999" cy="76200"/>
              </a:xfrm>
              <a:prstGeom prst="bentConnector5">
                <a:avLst>
                  <a:gd name="adj1" fmla="val 235"/>
                  <a:gd name="adj2" fmla="val 1105356"/>
                  <a:gd name="adj3" fmla="val 100000"/>
                </a:avLst>
              </a:prstGeom>
              <a:noFill/>
              <a:ln w="28575" cap="flat" cmpd="sng" algn="ctr">
                <a:solidFill>
                  <a:sysClr val="windowText" lastClr="000000"/>
                </a:solidFill>
                <a:prstDash val="solid"/>
                <a:tailEnd type="arrow" w="med" len="med"/>
              </a:ln>
              <a:effectLst/>
            </p:spPr>
          </p:cxnSp>
        </p:grpSp>
      </p:grpSp>
      <p:cxnSp>
        <p:nvCxnSpPr>
          <p:cNvPr id="114" name="Straight Arrow Connector 113"/>
          <p:cNvCxnSpPr/>
          <p:nvPr/>
        </p:nvCxnSpPr>
        <p:spPr>
          <a:xfrm>
            <a:off x="1738074" y="878074"/>
            <a:ext cx="6040324"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5" name="Freeform 114"/>
          <p:cNvSpPr/>
          <p:nvPr/>
        </p:nvSpPr>
        <p:spPr>
          <a:xfrm>
            <a:off x="542613" y="761665"/>
            <a:ext cx="1144254" cy="232818"/>
          </a:xfrm>
          <a:custGeom>
            <a:avLst/>
            <a:gdLst>
              <a:gd name="connsiteX0" fmla="*/ 0 w 2185418"/>
              <a:gd name="connsiteY0" fmla="*/ 31107 h 311071"/>
              <a:gd name="connsiteX1" fmla="*/ 9111 w 2185418"/>
              <a:gd name="connsiteY1" fmla="*/ 9111 h 311071"/>
              <a:gd name="connsiteX2" fmla="*/ 31107 w 2185418"/>
              <a:gd name="connsiteY2" fmla="*/ 0 h 311071"/>
              <a:gd name="connsiteX3" fmla="*/ 2154311 w 2185418"/>
              <a:gd name="connsiteY3" fmla="*/ 0 h 311071"/>
              <a:gd name="connsiteX4" fmla="*/ 2176307 w 2185418"/>
              <a:gd name="connsiteY4" fmla="*/ 9111 h 311071"/>
              <a:gd name="connsiteX5" fmla="*/ 2185418 w 2185418"/>
              <a:gd name="connsiteY5" fmla="*/ 31107 h 311071"/>
              <a:gd name="connsiteX6" fmla="*/ 2185418 w 2185418"/>
              <a:gd name="connsiteY6" fmla="*/ 279964 h 311071"/>
              <a:gd name="connsiteX7" fmla="*/ 2176307 w 2185418"/>
              <a:gd name="connsiteY7" fmla="*/ 301960 h 311071"/>
              <a:gd name="connsiteX8" fmla="*/ 2154311 w 2185418"/>
              <a:gd name="connsiteY8" fmla="*/ 311071 h 311071"/>
              <a:gd name="connsiteX9" fmla="*/ 31107 w 2185418"/>
              <a:gd name="connsiteY9" fmla="*/ 311071 h 311071"/>
              <a:gd name="connsiteX10" fmla="*/ 9111 w 2185418"/>
              <a:gd name="connsiteY10" fmla="*/ 301960 h 311071"/>
              <a:gd name="connsiteX11" fmla="*/ 0 w 2185418"/>
              <a:gd name="connsiteY11" fmla="*/ 279964 h 311071"/>
              <a:gd name="connsiteX12" fmla="*/ 0 w 2185418"/>
              <a:gd name="connsiteY12" fmla="*/ 31107 h 311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85418" h="311071">
                <a:moveTo>
                  <a:pt x="0" y="31107"/>
                </a:moveTo>
                <a:cubicBezTo>
                  <a:pt x="0" y="22857"/>
                  <a:pt x="3277" y="14945"/>
                  <a:pt x="9111" y="9111"/>
                </a:cubicBezTo>
                <a:cubicBezTo>
                  <a:pt x="14945" y="3277"/>
                  <a:pt x="22857" y="0"/>
                  <a:pt x="31107" y="0"/>
                </a:cubicBezTo>
                <a:lnTo>
                  <a:pt x="2154311" y="0"/>
                </a:lnTo>
                <a:cubicBezTo>
                  <a:pt x="2162561" y="0"/>
                  <a:pt x="2170473" y="3277"/>
                  <a:pt x="2176307" y="9111"/>
                </a:cubicBezTo>
                <a:cubicBezTo>
                  <a:pt x="2182141" y="14945"/>
                  <a:pt x="2185418" y="22857"/>
                  <a:pt x="2185418" y="31107"/>
                </a:cubicBezTo>
                <a:lnTo>
                  <a:pt x="2185418" y="279964"/>
                </a:lnTo>
                <a:cubicBezTo>
                  <a:pt x="2185418" y="288214"/>
                  <a:pt x="2182141" y="296126"/>
                  <a:pt x="2176307" y="301960"/>
                </a:cubicBezTo>
                <a:cubicBezTo>
                  <a:pt x="2170473" y="307794"/>
                  <a:pt x="2162561" y="311071"/>
                  <a:pt x="2154311" y="311071"/>
                </a:cubicBezTo>
                <a:lnTo>
                  <a:pt x="31107" y="311071"/>
                </a:lnTo>
                <a:cubicBezTo>
                  <a:pt x="22857" y="311071"/>
                  <a:pt x="14945" y="307794"/>
                  <a:pt x="9111" y="301960"/>
                </a:cubicBezTo>
                <a:cubicBezTo>
                  <a:pt x="3277" y="296126"/>
                  <a:pt x="0" y="288214"/>
                  <a:pt x="0" y="279964"/>
                </a:cubicBezTo>
                <a:lnTo>
                  <a:pt x="0" y="31107"/>
                </a:lnTo>
                <a:close/>
              </a:path>
            </a:pathLst>
          </a:custGeom>
          <a:noFill/>
          <a:ln w="25400" cap="flat" cmpd="sng" algn="ctr">
            <a:noFill/>
            <a:prstDash val="solid"/>
          </a:ln>
          <a:effectLst/>
        </p:spPr>
        <p:txBody>
          <a:bodyPr spcFirstLastPara="0" vert="horz" wrap="square" lIns="19271" tIns="19271" rIns="19271" bIns="19271" numCol="1" spcCol="1270" anchor="ctr" anchorCtr="0">
            <a:spAutoFit/>
          </a:bodyPr>
          <a:lstStyle/>
          <a:p>
            <a:pPr algn="ctr" defTabSz="711200">
              <a:lnSpc>
                <a:spcPct val="90000"/>
              </a:lnSpc>
              <a:spcBef>
                <a:spcPct val="0"/>
              </a:spcBef>
              <a:spcAft>
                <a:spcPct val="35000"/>
              </a:spcAft>
            </a:pPr>
            <a:r>
              <a:rPr lang="en-US" sz="1400" b="1" i="1" dirty="0" smtClean="0">
                <a:solidFill>
                  <a:sysClr val="windowText" lastClr="000000">
                    <a:hueOff val="0"/>
                    <a:satOff val="0"/>
                    <a:lumOff val="0"/>
                    <a:alphaOff val="0"/>
                  </a:sysClr>
                </a:solidFill>
                <a:latin typeface="Trebuchet MS" pitchFamily="34" charset="0"/>
                <a:sym typeface="Symbol"/>
              </a:rPr>
              <a:t>Fine</a:t>
            </a:r>
            <a:endParaRPr lang="en-US" sz="1400" b="1" i="1" dirty="0">
              <a:solidFill>
                <a:sysClr val="windowText" lastClr="000000">
                  <a:hueOff val="0"/>
                  <a:satOff val="0"/>
                  <a:lumOff val="0"/>
                  <a:alphaOff val="0"/>
                </a:sysClr>
              </a:solidFill>
              <a:latin typeface="Trebuchet MS" pitchFamily="34" charset="0"/>
            </a:endParaRPr>
          </a:p>
        </p:txBody>
      </p:sp>
      <p:sp>
        <p:nvSpPr>
          <p:cNvPr id="116" name="Freeform 115"/>
          <p:cNvSpPr/>
          <p:nvPr/>
        </p:nvSpPr>
        <p:spPr>
          <a:xfrm>
            <a:off x="7777189" y="778734"/>
            <a:ext cx="1144254" cy="188122"/>
          </a:xfrm>
          <a:custGeom>
            <a:avLst/>
            <a:gdLst>
              <a:gd name="connsiteX0" fmla="*/ 0 w 2185418"/>
              <a:gd name="connsiteY0" fmla="*/ 31107 h 311071"/>
              <a:gd name="connsiteX1" fmla="*/ 9111 w 2185418"/>
              <a:gd name="connsiteY1" fmla="*/ 9111 h 311071"/>
              <a:gd name="connsiteX2" fmla="*/ 31107 w 2185418"/>
              <a:gd name="connsiteY2" fmla="*/ 0 h 311071"/>
              <a:gd name="connsiteX3" fmla="*/ 2154311 w 2185418"/>
              <a:gd name="connsiteY3" fmla="*/ 0 h 311071"/>
              <a:gd name="connsiteX4" fmla="*/ 2176307 w 2185418"/>
              <a:gd name="connsiteY4" fmla="*/ 9111 h 311071"/>
              <a:gd name="connsiteX5" fmla="*/ 2185418 w 2185418"/>
              <a:gd name="connsiteY5" fmla="*/ 31107 h 311071"/>
              <a:gd name="connsiteX6" fmla="*/ 2185418 w 2185418"/>
              <a:gd name="connsiteY6" fmla="*/ 279964 h 311071"/>
              <a:gd name="connsiteX7" fmla="*/ 2176307 w 2185418"/>
              <a:gd name="connsiteY7" fmla="*/ 301960 h 311071"/>
              <a:gd name="connsiteX8" fmla="*/ 2154311 w 2185418"/>
              <a:gd name="connsiteY8" fmla="*/ 311071 h 311071"/>
              <a:gd name="connsiteX9" fmla="*/ 31107 w 2185418"/>
              <a:gd name="connsiteY9" fmla="*/ 311071 h 311071"/>
              <a:gd name="connsiteX10" fmla="*/ 9111 w 2185418"/>
              <a:gd name="connsiteY10" fmla="*/ 301960 h 311071"/>
              <a:gd name="connsiteX11" fmla="*/ 0 w 2185418"/>
              <a:gd name="connsiteY11" fmla="*/ 279964 h 311071"/>
              <a:gd name="connsiteX12" fmla="*/ 0 w 2185418"/>
              <a:gd name="connsiteY12" fmla="*/ 31107 h 311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85418" h="311071">
                <a:moveTo>
                  <a:pt x="0" y="31107"/>
                </a:moveTo>
                <a:cubicBezTo>
                  <a:pt x="0" y="22857"/>
                  <a:pt x="3277" y="14945"/>
                  <a:pt x="9111" y="9111"/>
                </a:cubicBezTo>
                <a:cubicBezTo>
                  <a:pt x="14945" y="3277"/>
                  <a:pt x="22857" y="0"/>
                  <a:pt x="31107" y="0"/>
                </a:cubicBezTo>
                <a:lnTo>
                  <a:pt x="2154311" y="0"/>
                </a:lnTo>
                <a:cubicBezTo>
                  <a:pt x="2162561" y="0"/>
                  <a:pt x="2170473" y="3277"/>
                  <a:pt x="2176307" y="9111"/>
                </a:cubicBezTo>
                <a:cubicBezTo>
                  <a:pt x="2182141" y="14945"/>
                  <a:pt x="2185418" y="22857"/>
                  <a:pt x="2185418" y="31107"/>
                </a:cubicBezTo>
                <a:lnTo>
                  <a:pt x="2185418" y="279964"/>
                </a:lnTo>
                <a:cubicBezTo>
                  <a:pt x="2185418" y="288214"/>
                  <a:pt x="2182141" y="296126"/>
                  <a:pt x="2176307" y="301960"/>
                </a:cubicBezTo>
                <a:cubicBezTo>
                  <a:pt x="2170473" y="307794"/>
                  <a:pt x="2162561" y="311071"/>
                  <a:pt x="2154311" y="311071"/>
                </a:cubicBezTo>
                <a:lnTo>
                  <a:pt x="31107" y="311071"/>
                </a:lnTo>
                <a:cubicBezTo>
                  <a:pt x="22857" y="311071"/>
                  <a:pt x="14945" y="307794"/>
                  <a:pt x="9111" y="301960"/>
                </a:cubicBezTo>
                <a:cubicBezTo>
                  <a:pt x="3277" y="296126"/>
                  <a:pt x="0" y="288214"/>
                  <a:pt x="0" y="279964"/>
                </a:cubicBezTo>
                <a:lnTo>
                  <a:pt x="0" y="31107"/>
                </a:lnTo>
                <a:close/>
              </a:path>
            </a:pathLst>
          </a:custGeom>
          <a:noFill/>
          <a:ln>
            <a:no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9271" tIns="19271" rIns="19271" bIns="19271" numCol="1" spcCol="1270" anchor="ctr" anchorCtr="0">
            <a:noAutofit/>
          </a:bodyPr>
          <a:lstStyle/>
          <a:p>
            <a:pPr lvl="0" algn="ctr" defTabSz="711200">
              <a:lnSpc>
                <a:spcPct val="90000"/>
              </a:lnSpc>
              <a:spcBef>
                <a:spcPct val="0"/>
              </a:spcBef>
              <a:spcAft>
                <a:spcPct val="35000"/>
              </a:spcAft>
            </a:pPr>
            <a:r>
              <a:rPr lang="en-US" sz="1400" b="1" i="1" dirty="0" smtClean="0">
                <a:solidFill>
                  <a:sysClr val="windowText" lastClr="000000">
                    <a:hueOff val="0"/>
                    <a:satOff val="0"/>
                    <a:lumOff val="0"/>
                    <a:alphaOff val="0"/>
                  </a:sysClr>
                </a:solidFill>
                <a:latin typeface="Trebuchet MS" pitchFamily="34" charset="0"/>
                <a:sym typeface="Symbol"/>
              </a:rPr>
              <a:t>Coarse</a:t>
            </a:r>
            <a:endParaRPr lang="en-US" sz="1400" b="1" i="1" dirty="0">
              <a:solidFill>
                <a:sysClr val="windowText" lastClr="000000">
                  <a:hueOff val="0"/>
                  <a:satOff val="0"/>
                  <a:lumOff val="0"/>
                  <a:alphaOff val="0"/>
                </a:sysClr>
              </a:solidFill>
              <a:latin typeface="Trebuchet MS" pitchFamily="34" charset="0"/>
            </a:endParaRPr>
          </a:p>
        </p:txBody>
      </p:sp>
      <p:sp>
        <p:nvSpPr>
          <p:cNvPr id="117" name="TextBox 116"/>
          <p:cNvSpPr txBox="1"/>
          <p:nvPr/>
        </p:nvSpPr>
        <p:spPr>
          <a:xfrm>
            <a:off x="4314465" y="533400"/>
            <a:ext cx="671979" cy="400110"/>
          </a:xfrm>
          <a:prstGeom prst="rect">
            <a:avLst/>
          </a:prstGeom>
          <a:noFill/>
        </p:spPr>
        <p:txBody>
          <a:bodyPr wrap="none" rtlCol="0">
            <a:spAutoFit/>
          </a:bodyPr>
          <a:lstStyle/>
          <a:p>
            <a:r>
              <a:rPr lang="en-US" sz="2000" b="1" dirty="0" smtClean="0"/>
              <a:t>Soils</a:t>
            </a:r>
            <a:endParaRPr lang="en-US" sz="2000" b="1" dirty="0"/>
          </a:p>
        </p:txBody>
      </p:sp>
      <p:cxnSp>
        <p:nvCxnSpPr>
          <p:cNvPr id="118" name="Straight Arrow Connector 117"/>
          <p:cNvCxnSpPr>
            <a:stCxn id="101" idx="10"/>
            <a:endCxn id="103" idx="13"/>
          </p:cNvCxnSpPr>
          <p:nvPr/>
        </p:nvCxnSpPr>
        <p:spPr>
          <a:xfrm>
            <a:off x="1418913" y="1757557"/>
            <a:ext cx="104469" cy="268346"/>
          </a:xfrm>
          <a:prstGeom prst="straightConnector1">
            <a:avLst/>
          </a:prstGeom>
          <a:ln w="28575">
            <a:solidFill>
              <a:schemeClr val="bg1">
                <a:lumMod val="85000"/>
              </a:schemeClr>
            </a:solidFill>
            <a:prstDash val="solid"/>
            <a:tailEnd type="arrow" w="med" len="med"/>
          </a:ln>
        </p:spPr>
        <p:style>
          <a:lnRef idx="1">
            <a:schemeClr val="accent1"/>
          </a:lnRef>
          <a:fillRef idx="0">
            <a:schemeClr val="accent1"/>
          </a:fillRef>
          <a:effectRef idx="0">
            <a:schemeClr val="accent1"/>
          </a:effectRef>
          <a:fontRef idx="minor">
            <a:schemeClr val="tx1"/>
          </a:fontRef>
        </p:style>
      </p:cxnSp>
      <p:cxnSp>
        <p:nvCxnSpPr>
          <p:cNvPr id="119" name="Straight Arrow Connector 118"/>
          <p:cNvCxnSpPr>
            <a:stCxn id="104" idx="3"/>
            <a:endCxn id="103" idx="13"/>
          </p:cNvCxnSpPr>
          <p:nvPr/>
        </p:nvCxnSpPr>
        <p:spPr>
          <a:xfrm flipV="1">
            <a:off x="1422088" y="2025903"/>
            <a:ext cx="101294" cy="231522"/>
          </a:xfrm>
          <a:prstGeom prst="straightConnector1">
            <a:avLst/>
          </a:prstGeom>
          <a:ln w="28575">
            <a:solidFill>
              <a:schemeClr val="bg1">
                <a:lumMod val="85000"/>
              </a:schemeClr>
            </a:solidFill>
            <a:prstDash val="solid"/>
            <a:tailEnd type="arrow" w="med" len="med"/>
          </a:ln>
        </p:spPr>
        <p:style>
          <a:lnRef idx="1">
            <a:schemeClr val="accent1"/>
          </a:lnRef>
          <a:fillRef idx="0">
            <a:schemeClr val="accent1"/>
          </a:fillRef>
          <a:effectRef idx="0">
            <a:schemeClr val="accent1"/>
          </a:effectRef>
          <a:fontRef idx="minor">
            <a:schemeClr val="tx1"/>
          </a:fontRef>
        </p:style>
      </p:cxnSp>
      <p:cxnSp>
        <p:nvCxnSpPr>
          <p:cNvPr id="120" name="Straight Arrow Connector 119"/>
          <p:cNvCxnSpPr>
            <a:stCxn id="67" idx="10"/>
            <a:endCxn id="69" idx="13"/>
          </p:cNvCxnSpPr>
          <p:nvPr/>
        </p:nvCxnSpPr>
        <p:spPr>
          <a:xfrm>
            <a:off x="4365313" y="1683062"/>
            <a:ext cx="98425" cy="277636"/>
          </a:xfrm>
          <a:prstGeom prst="straightConnector1">
            <a:avLst/>
          </a:prstGeom>
          <a:ln w="28575">
            <a:solidFill>
              <a:schemeClr val="bg1">
                <a:lumMod val="85000"/>
              </a:schemeClr>
            </a:solidFill>
            <a:prstDash val="solid"/>
            <a:tailEnd type="arrow" w="med" len="med"/>
          </a:ln>
        </p:spPr>
        <p:style>
          <a:lnRef idx="1">
            <a:schemeClr val="accent1"/>
          </a:lnRef>
          <a:fillRef idx="0">
            <a:schemeClr val="accent1"/>
          </a:fillRef>
          <a:effectRef idx="0">
            <a:schemeClr val="accent1"/>
          </a:effectRef>
          <a:fontRef idx="minor">
            <a:schemeClr val="tx1"/>
          </a:fontRef>
        </p:style>
      </p:cxnSp>
      <p:cxnSp>
        <p:nvCxnSpPr>
          <p:cNvPr id="121" name="Straight Arrow Connector 120"/>
          <p:cNvCxnSpPr>
            <a:stCxn id="70" idx="3"/>
            <a:endCxn id="69" idx="13"/>
          </p:cNvCxnSpPr>
          <p:nvPr/>
        </p:nvCxnSpPr>
        <p:spPr>
          <a:xfrm flipV="1">
            <a:off x="4362137" y="1960698"/>
            <a:ext cx="101601" cy="278362"/>
          </a:xfrm>
          <a:prstGeom prst="straightConnector1">
            <a:avLst/>
          </a:prstGeom>
          <a:ln w="28575">
            <a:solidFill>
              <a:schemeClr val="bg1">
                <a:lumMod val="85000"/>
              </a:schemeClr>
            </a:solidFill>
            <a:prstDash val="solid"/>
            <a:tailEnd type="arrow" w="med" len="med"/>
          </a:ln>
        </p:spPr>
        <p:style>
          <a:lnRef idx="1">
            <a:schemeClr val="accent1"/>
          </a:lnRef>
          <a:fillRef idx="0">
            <a:schemeClr val="accent1"/>
          </a:fillRef>
          <a:effectRef idx="0">
            <a:schemeClr val="accent1"/>
          </a:effectRef>
          <a:fontRef idx="minor">
            <a:schemeClr val="tx1"/>
          </a:fontRef>
        </p:style>
      </p:cxnSp>
      <p:cxnSp>
        <p:nvCxnSpPr>
          <p:cNvPr id="123" name="Straight Arrow Connector 122"/>
          <p:cNvCxnSpPr>
            <a:stCxn id="87" idx="3"/>
            <a:endCxn id="86" idx="13"/>
          </p:cNvCxnSpPr>
          <p:nvPr/>
        </p:nvCxnSpPr>
        <p:spPr>
          <a:xfrm flipV="1">
            <a:off x="1294986" y="5312852"/>
            <a:ext cx="142569" cy="288126"/>
          </a:xfrm>
          <a:prstGeom prst="straightConnector1">
            <a:avLst/>
          </a:prstGeom>
          <a:ln w="28575">
            <a:solidFill>
              <a:schemeClr val="bg1">
                <a:lumMod val="85000"/>
              </a:schemeClr>
            </a:solidFill>
            <a:prstDash val="solid"/>
            <a:tailEnd type="arrow" w="med" len="med"/>
          </a:ln>
        </p:spPr>
        <p:style>
          <a:lnRef idx="1">
            <a:schemeClr val="accent1"/>
          </a:lnRef>
          <a:fillRef idx="0">
            <a:schemeClr val="accent1"/>
          </a:fillRef>
          <a:effectRef idx="0">
            <a:schemeClr val="accent1"/>
          </a:effectRef>
          <a:fontRef idx="minor">
            <a:schemeClr val="tx1"/>
          </a:fontRef>
        </p:style>
      </p:cxnSp>
      <p:sp>
        <p:nvSpPr>
          <p:cNvPr id="126" name="TextBox 125"/>
          <p:cNvSpPr txBox="1"/>
          <p:nvPr/>
        </p:nvSpPr>
        <p:spPr>
          <a:xfrm>
            <a:off x="3200400" y="3638490"/>
            <a:ext cx="2376228" cy="400110"/>
          </a:xfrm>
          <a:prstGeom prst="rect">
            <a:avLst/>
          </a:prstGeom>
          <a:noFill/>
        </p:spPr>
        <p:txBody>
          <a:bodyPr wrap="none" rtlCol="0">
            <a:spAutoFit/>
          </a:bodyPr>
          <a:lstStyle/>
          <a:p>
            <a:r>
              <a:rPr lang="en-US" sz="2000" b="1" dirty="0" smtClean="0"/>
              <a:t>Aridity/Precipitation</a:t>
            </a:r>
            <a:endParaRPr lang="en-US" sz="2000" b="1" dirty="0"/>
          </a:p>
        </p:txBody>
      </p:sp>
      <p:sp>
        <p:nvSpPr>
          <p:cNvPr id="127" name="Content Placeholder 3"/>
          <p:cNvSpPr txBox="1">
            <a:spLocks/>
          </p:cNvSpPr>
          <p:nvPr/>
        </p:nvSpPr>
        <p:spPr>
          <a:xfrm>
            <a:off x="1600200" y="2792814"/>
            <a:ext cx="5861104" cy="407586"/>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t>Interactions more numerous on coarser soils</a:t>
            </a:r>
          </a:p>
          <a:p>
            <a:endParaRPr lang="en-US" sz="2400" dirty="0"/>
          </a:p>
        </p:txBody>
      </p:sp>
      <p:sp>
        <p:nvSpPr>
          <p:cNvPr id="125" name="TextBox 124"/>
          <p:cNvSpPr txBox="1"/>
          <p:nvPr/>
        </p:nvSpPr>
        <p:spPr>
          <a:xfrm>
            <a:off x="4076655" y="4267200"/>
            <a:ext cx="916469" cy="523220"/>
          </a:xfrm>
          <a:prstGeom prst="rect">
            <a:avLst/>
          </a:prstGeom>
          <a:noFill/>
        </p:spPr>
        <p:txBody>
          <a:bodyPr wrap="none" rtlCol="0">
            <a:spAutoFit/>
          </a:bodyPr>
          <a:lstStyle/>
          <a:p>
            <a:pPr algn="ctr"/>
            <a:r>
              <a:rPr lang="en-US" sz="1400" b="1" dirty="0" smtClean="0"/>
              <a:t>Semi-arid</a:t>
            </a:r>
          </a:p>
          <a:p>
            <a:pPr algn="ctr"/>
            <a:r>
              <a:rPr lang="en-US" sz="1400" b="1" dirty="0" smtClean="0"/>
              <a:t>Grassland</a:t>
            </a:r>
            <a:endParaRPr lang="en-US" sz="1400" b="1" dirty="0"/>
          </a:p>
        </p:txBody>
      </p:sp>
      <p:sp>
        <p:nvSpPr>
          <p:cNvPr id="129" name="Freeform 128"/>
          <p:cNvSpPr/>
          <p:nvPr/>
        </p:nvSpPr>
        <p:spPr>
          <a:xfrm>
            <a:off x="3365683" y="4745953"/>
            <a:ext cx="414216" cy="191794"/>
          </a:xfrm>
          <a:custGeom>
            <a:avLst/>
            <a:gdLst>
              <a:gd name="connsiteX0" fmla="*/ 0 w 718836"/>
              <a:gd name="connsiteY0" fmla="*/ 31859 h 318586"/>
              <a:gd name="connsiteX1" fmla="*/ 9331 w 718836"/>
              <a:gd name="connsiteY1" fmla="*/ 9331 h 318586"/>
              <a:gd name="connsiteX2" fmla="*/ 31859 w 718836"/>
              <a:gd name="connsiteY2" fmla="*/ 0 h 318586"/>
              <a:gd name="connsiteX3" fmla="*/ 686977 w 718836"/>
              <a:gd name="connsiteY3" fmla="*/ 0 h 318586"/>
              <a:gd name="connsiteX4" fmla="*/ 709505 w 718836"/>
              <a:gd name="connsiteY4" fmla="*/ 9331 h 318586"/>
              <a:gd name="connsiteX5" fmla="*/ 718836 w 718836"/>
              <a:gd name="connsiteY5" fmla="*/ 31859 h 318586"/>
              <a:gd name="connsiteX6" fmla="*/ 718836 w 718836"/>
              <a:gd name="connsiteY6" fmla="*/ 286727 h 318586"/>
              <a:gd name="connsiteX7" fmla="*/ 709505 w 718836"/>
              <a:gd name="connsiteY7" fmla="*/ 309255 h 318586"/>
              <a:gd name="connsiteX8" fmla="*/ 686977 w 718836"/>
              <a:gd name="connsiteY8" fmla="*/ 318586 h 318586"/>
              <a:gd name="connsiteX9" fmla="*/ 31859 w 718836"/>
              <a:gd name="connsiteY9" fmla="*/ 318586 h 318586"/>
              <a:gd name="connsiteX10" fmla="*/ 9331 w 718836"/>
              <a:gd name="connsiteY10" fmla="*/ 309255 h 318586"/>
              <a:gd name="connsiteX11" fmla="*/ 0 w 718836"/>
              <a:gd name="connsiteY11" fmla="*/ 286727 h 318586"/>
              <a:gd name="connsiteX12" fmla="*/ 0 w 718836"/>
              <a:gd name="connsiteY12" fmla="*/ 31859 h 318586"/>
              <a:gd name="connsiteX0" fmla="*/ 0 w 718850"/>
              <a:gd name="connsiteY0" fmla="*/ 31859 h 318586"/>
              <a:gd name="connsiteX1" fmla="*/ 9331 w 718850"/>
              <a:gd name="connsiteY1" fmla="*/ 9331 h 318586"/>
              <a:gd name="connsiteX2" fmla="*/ 31859 w 718850"/>
              <a:gd name="connsiteY2" fmla="*/ 0 h 318586"/>
              <a:gd name="connsiteX3" fmla="*/ 686977 w 718850"/>
              <a:gd name="connsiteY3" fmla="*/ 0 h 318586"/>
              <a:gd name="connsiteX4" fmla="*/ 709505 w 718850"/>
              <a:gd name="connsiteY4" fmla="*/ 9331 h 318586"/>
              <a:gd name="connsiteX5" fmla="*/ 718836 w 718850"/>
              <a:gd name="connsiteY5" fmla="*/ 31859 h 318586"/>
              <a:gd name="connsiteX6" fmla="*/ 707854 w 718850"/>
              <a:gd name="connsiteY6" fmla="*/ 150360 h 318586"/>
              <a:gd name="connsiteX7" fmla="*/ 718836 w 718850"/>
              <a:gd name="connsiteY7" fmla="*/ 286727 h 318586"/>
              <a:gd name="connsiteX8" fmla="*/ 709505 w 718850"/>
              <a:gd name="connsiteY8" fmla="*/ 309255 h 318586"/>
              <a:gd name="connsiteX9" fmla="*/ 686977 w 718850"/>
              <a:gd name="connsiteY9" fmla="*/ 318586 h 318586"/>
              <a:gd name="connsiteX10" fmla="*/ 31859 w 718850"/>
              <a:gd name="connsiteY10" fmla="*/ 318586 h 318586"/>
              <a:gd name="connsiteX11" fmla="*/ 9331 w 718850"/>
              <a:gd name="connsiteY11" fmla="*/ 309255 h 318586"/>
              <a:gd name="connsiteX12" fmla="*/ 0 w 718850"/>
              <a:gd name="connsiteY12" fmla="*/ 286727 h 318586"/>
              <a:gd name="connsiteX13" fmla="*/ 0 w 718850"/>
              <a:gd name="connsiteY13" fmla="*/ 31859 h 318586"/>
              <a:gd name="connsiteX0" fmla="*/ 0 w 719017"/>
              <a:gd name="connsiteY0" fmla="*/ 31859 h 319171"/>
              <a:gd name="connsiteX1" fmla="*/ 9331 w 719017"/>
              <a:gd name="connsiteY1" fmla="*/ 9331 h 319171"/>
              <a:gd name="connsiteX2" fmla="*/ 31859 w 719017"/>
              <a:gd name="connsiteY2" fmla="*/ 0 h 319171"/>
              <a:gd name="connsiteX3" fmla="*/ 686977 w 719017"/>
              <a:gd name="connsiteY3" fmla="*/ 0 h 319171"/>
              <a:gd name="connsiteX4" fmla="*/ 709505 w 719017"/>
              <a:gd name="connsiteY4" fmla="*/ 9331 h 319171"/>
              <a:gd name="connsiteX5" fmla="*/ 718836 w 719017"/>
              <a:gd name="connsiteY5" fmla="*/ 31859 h 319171"/>
              <a:gd name="connsiteX6" fmla="*/ 707854 w 719017"/>
              <a:gd name="connsiteY6" fmla="*/ 150360 h 319171"/>
              <a:gd name="connsiteX7" fmla="*/ 718836 w 719017"/>
              <a:gd name="connsiteY7" fmla="*/ 286727 h 319171"/>
              <a:gd name="connsiteX8" fmla="*/ 709505 w 719017"/>
              <a:gd name="connsiteY8" fmla="*/ 309255 h 319171"/>
              <a:gd name="connsiteX9" fmla="*/ 686977 w 719017"/>
              <a:gd name="connsiteY9" fmla="*/ 318586 h 319171"/>
              <a:gd name="connsiteX10" fmla="*/ 351507 w 719017"/>
              <a:gd name="connsiteY10" fmla="*/ 319171 h 319171"/>
              <a:gd name="connsiteX11" fmla="*/ 31859 w 719017"/>
              <a:gd name="connsiteY11" fmla="*/ 318586 h 319171"/>
              <a:gd name="connsiteX12" fmla="*/ 9331 w 719017"/>
              <a:gd name="connsiteY12" fmla="*/ 309255 h 319171"/>
              <a:gd name="connsiteX13" fmla="*/ 0 w 719017"/>
              <a:gd name="connsiteY13" fmla="*/ 286727 h 319171"/>
              <a:gd name="connsiteX14" fmla="*/ 0 w 719017"/>
              <a:gd name="connsiteY14" fmla="*/ 31859 h 319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19017" h="319171">
                <a:moveTo>
                  <a:pt x="0" y="31859"/>
                </a:moveTo>
                <a:cubicBezTo>
                  <a:pt x="0" y="23409"/>
                  <a:pt x="3357" y="15306"/>
                  <a:pt x="9331" y="9331"/>
                </a:cubicBezTo>
                <a:cubicBezTo>
                  <a:pt x="15306" y="3356"/>
                  <a:pt x="23409" y="0"/>
                  <a:pt x="31859" y="0"/>
                </a:cubicBezTo>
                <a:lnTo>
                  <a:pt x="686977" y="0"/>
                </a:lnTo>
                <a:cubicBezTo>
                  <a:pt x="695427" y="0"/>
                  <a:pt x="703530" y="3357"/>
                  <a:pt x="709505" y="9331"/>
                </a:cubicBezTo>
                <a:cubicBezTo>
                  <a:pt x="715480" y="15306"/>
                  <a:pt x="719111" y="8354"/>
                  <a:pt x="718836" y="31859"/>
                </a:cubicBezTo>
                <a:lnTo>
                  <a:pt x="707854" y="150360"/>
                </a:lnTo>
                <a:lnTo>
                  <a:pt x="718836" y="286727"/>
                </a:lnTo>
                <a:cubicBezTo>
                  <a:pt x="718836" y="295177"/>
                  <a:pt x="715479" y="303280"/>
                  <a:pt x="709505" y="309255"/>
                </a:cubicBezTo>
                <a:cubicBezTo>
                  <a:pt x="703530" y="315230"/>
                  <a:pt x="746643" y="316933"/>
                  <a:pt x="686977" y="318586"/>
                </a:cubicBezTo>
                <a:lnTo>
                  <a:pt x="351507" y="319171"/>
                </a:lnTo>
                <a:lnTo>
                  <a:pt x="31859" y="318586"/>
                </a:lnTo>
                <a:cubicBezTo>
                  <a:pt x="23409" y="318586"/>
                  <a:pt x="15306" y="315229"/>
                  <a:pt x="9331" y="309255"/>
                </a:cubicBezTo>
                <a:cubicBezTo>
                  <a:pt x="3356" y="303280"/>
                  <a:pt x="0" y="295177"/>
                  <a:pt x="0" y="286727"/>
                </a:cubicBezTo>
                <a:lnTo>
                  <a:pt x="0" y="31859"/>
                </a:lnTo>
                <a:close/>
              </a:path>
            </a:pathLst>
          </a:custGeom>
        </p:spPr>
        <p:style>
          <a:lnRef idx="1">
            <a:schemeClr val="dk1"/>
          </a:lnRef>
          <a:fillRef idx="2">
            <a:schemeClr val="dk1"/>
          </a:fillRef>
          <a:effectRef idx="1">
            <a:schemeClr val="dk1"/>
          </a:effectRef>
          <a:fontRef idx="minor">
            <a:schemeClr val="dk1"/>
          </a:fontRef>
        </p:style>
        <p:txBody>
          <a:bodyPr spcFirstLastPara="0" vert="horz" wrap="square" lIns="19491" tIns="19491" rIns="19491" bIns="19491" numCol="1" spcCol="1270" anchor="ctr" anchorCtr="0">
            <a:noAutofit/>
          </a:bodyPr>
          <a:lstStyle/>
          <a:p>
            <a:pPr lvl="0" algn="ctr" defTabSz="711200">
              <a:lnSpc>
                <a:spcPct val="90000"/>
              </a:lnSpc>
              <a:spcBef>
                <a:spcPct val="0"/>
              </a:spcBef>
              <a:spcAft>
                <a:spcPct val="35000"/>
              </a:spcAft>
            </a:pPr>
            <a:r>
              <a:rPr lang="en-US" sz="900" kern="1200" dirty="0" smtClean="0"/>
              <a:t>CO</a:t>
            </a:r>
            <a:r>
              <a:rPr lang="en-US" sz="900" kern="1200" baseline="-25000" dirty="0" smtClean="0"/>
              <a:t>2</a:t>
            </a:r>
            <a:endParaRPr lang="en-US" sz="900" kern="1200" baseline="-25000" dirty="0"/>
          </a:p>
        </p:txBody>
      </p:sp>
      <p:sp>
        <p:nvSpPr>
          <p:cNvPr id="130" name="Freeform 129"/>
          <p:cNvSpPr/>
          <p:nvPr/>
        </p:nvSpPr>
        <p:spPr>
          <a:xfrm>
            <a:off x="3996911" y="4790420"/>
            <a:ext cx="717112" cy="235865"/>
          </a:xfrm>
          <a:custGeom>
            <a:avLst/>
            <a:gdLst>
              <a:gd name="connsiteX0" fmla="*/ 0 w 2185418"/>
              <a:gd name="connsiteY0" fmla="*/ 31107 h 311071"/>
              <a:gd name="connsiteX1" fmla="*/ 9111 w 2185418"/>
              <a:gd name="connsiteY1" fmla="*/ 9111 h 311071"/>
              <a:gd name="connsiteX2" fmla="*/ 31107 w 2185418"/>
              <a:gd name="connsiteY2" fmla="*/ 0 h 311071"/>
              <a:gd name="connsiteX3" fmla="*/ 2154311 w 2185418"/>
              <a:gd name="connsiteY3" fmla="*/ 0 h 311071"/>
              <a:gd name="connsiteX4" fmla="*/ 2176307 w 2185418"/>
              <a:gd name="connsiteY4" fmla="*/ 9111 h 311071"/>
              <a:gd name="connsiteX5" fmla="*/ 2185418 w 2185418"/>
              <a:gd name="connsiteY5" fmla="*/ 31107 h 311071"/>
              <a:gd name="connsiteX6" fmla="*/ 2185418 w 2185418"/>
              <a:gd name="connsiteY6" fmla="*/ 279964 h 311071"/>
              <a:gd name="connsiteX7" fmla="*/ 2176307 w 2185418"/>
              <a:gd name="connsiteY7" fmla="*/ 301960 h 311071"/>
              <a:gd name="connsiteX8" fmla="*/ 2154311 w 2185418"/>
              <a:gd name="connsiteY8" fmla="*/ 311071 h 311071"/>
              <a:gd name="connsiteX9" fmla="*/ 31107 w 2185418"/>
              <a:gd name="connsiteY9" fmla="*/ 311071 h 311071"/>
              <a:gd name="connsiteX10" fmla="*/ 9111 w 2185418"/>
              <a:gd name="connsiteY10" fmla="*/ 301960 h 311071"/>
              <a:gd name="connsiteX11" fmla="*/ 0 w 2185418"/>
              <a:gd name="connsiteY11" fmla="*/ 279964 h 311071"/>
              <a:gd name="connsiteX12" fmla="*/ 0 w 2185418"/>
              <a:gd name="connsiteY12" fmla="*/ 31107 h 311071"/>
              <a:gd name="connsiteX0" fmla="*/ 6391 w 2191809"/>
              <a:gd name="connsiteY0" fmla="*/ 31107 h 311071"/>
              <a:gd name="connsiteX1" fmla="*/ 15502 w 2191809"/>
              <a:gd name="connsiteY1" fmla="*/ 9111 h 311071"/>
              <a:gd name="connsiteX2" fmla="*/ 37498 w 2191809"/>
              <a:gd name="connsiteY2" fmla="*/ 0 h 311071"/>
              <a:gd name="connsiteX3" fmla="*/ 2160702 w 2191809"/>
              <a:gd name="connsiteY3" fmla="*/ 0 h 311071"/>
              <a:gd name="connsiteX4" fmla="*/ 2182698 w 2191809"/>
              <a:gd name="connsiteY4" fmla="*/ 9111 h 311071"/>
              <a:gd name="connsiteX5" fmla="*/ 2191809 w 2191809"/>
              <a:gd name="connsiteY5" fmla="*/ 31107 h 311071"/>
              <a:gd name="connsiteX6" fmla="*/ 2191809 w 2191809"/>
              <a:gd name="connsiteY6" fmla="*/ 279964 h 311071"/>
              <a:gd name="connsiteX7" fmla="*/ 2182698 w 2191809"/>
              <a:gd name="connsiteY7" fmla="*/ 301960 h 311071"/>
              <a:gd name="connsiteX8" fmla="*/ 2160702 w 2191809"/>
              <a:gd name="connsiteY8" fmla="*/ 311071 h 311071"/>
              <a:gd name="connsiteX9" fmla="*/ 37498 w 2191809"/>
              <a:gd name="connsiteY9" fmla="*/ 311071 h 311071"/>
              <a:gd name="connsiteX10" fmla="*/ 15502 w 2191809"/>
              <a:gd name="connsiteY10" fmla="*/ 301960 h 311071"/>
              <a:gd name="connsiteX11" fmla="*/ 6391 w 2191809"/>
              <a:gd name="connsiteY11" fmla="*/ 279964 h 311071"/>
              <a:gd name="connsiteX12" fmla="*/ 0 w 2191809"/>
              <a:gd name="connsiteY12" fmla="*/ 152813 h 311071"/>
              <a:gd name="connsiteX13" fmla="*/ 6391 w 2191809"/>
              <a:gd name="connsiteY13" fmla="*/ 31107 h 311071"/>
              <a:gd name="connsiteX0" fmla="*/ 6391 w 2191809"/>
              <a:gd name="connsiteY0" fmla="*/ 31107 h 311071"/>
              <a:gd name="connsiteX1" fmla="*/ 15502 w 2191809"/>
              <a:gd name="connsiteY1" fmla="*/ 9111 h 311071"/>
              <a:gd name="connsiteX2" fmla="*/ 37498 w 2191809"/>
              <a:gd name="connsiteY2" fmla="*/ 0 h 311071"/>
              <a:gd name="connsiteX3" fmla="*/ 2160702 w 2191809"/>
              <a:gd name="connsiteY3" fmla="*/ 0 h 311071"/>
              <a:gd name="connsiteX4" fmla="*/ 2182698 w 2191809"/>
              <a:gd name="connsiteY4" fmla="*/ 9111 h 311071"/>
              <a:gd name="connsiteX5" fmla="*/ 2191809 w 2191809"/>
              <a:gd name="connsiteY5" fmla="*/ 31107 h 311071"/>
              <a:gd name="connsiteX6" fmla="*/ 2185468 w 2191809"/>
              <a:gd name="connsiteY6" fmla="*/ 142961 h 311071"/>
              <a:gd name="connsiteX7" fmla="*/ 2191809 w 2191809"/>
              <a:gd name="connsiteY7" fmla="*/ 279964 h 311071"/>
              <a:gd name="connsiteX8" fmla="*/ 2182698 w 2191809"/>
              <a:gd name="connsiteY8" fmla="*/ 301960 h 311071"/>
              <a:gd name="connsiteX9" fmla="*/ 2160702 w 2191809"/>
              <a:gd name="connsiteY9" fmla="*/ 311071 h 311071"/>
              <a:gd name="connsiteX10" fmla="*/ 37498 w 2191809"/>
              <a:gd name="connsiteY10" fmla="*/ 311071 h 311071"/>
              <a:gd name="connsiteX11" fmla="*/ 15502 w 2191809"/>
              <a:gd name="connsiteY11" fmla="*/ 301960 h 311071"/>
              <a:gd name="connsiteX12" fmla="*/ 6391 w 2191809"/>
              <a:gd name="connsiteY12" fmla="*/ 279964 h 311071"/>
              <a:gd name="connsiteX13" fmla="*/ 0 w 2191809"/>
              <a:gd name="connsiteY13" fmla="*/ 152813 h 311071"/>
              <a:gd name="connsiteX14" fmla="*/ 6391 w 2191809"/>
              <a:gd name="connsiteY14" fmla="*/ 31107 h 311071"/>
              <a:gd name="connsiteX0" fmla="*/ 6391 w 2255999"/>
              <a:gd name="connsiteY0" fmla="*/ 31107 h 311071"/>
              <a:gd name="connsiteX1" fmla="*/ 15502 w 2255999"/>
              <a:gd name="connsiteY1" fmla="*/ 9111 h 311071"/>
              <a:gd name="connsiteX2" fmla="*/ 37498 w 2255999"/>
              <a:gd name="connsiteY2" fmla="*/ 0 h 311071"/>
              <a:gd name="connsiteX3" fmla="*/ 2160702 w 2255999"/>
              <a:gd name="connsiteY3" fmla="*/ 0 h 311071"/>
              <a:gd name="connsiteX4" fmla="*/ 2182698 w 2255999"/>
              <a:gd name="connsiteY4" fmla="*/ 9111 h 311071"/>
              <a:gd name="connsiteX5" fmla="*/ 2191809 w 2255999"/>
              <a:gd name="connsiteY5" fmla="*/ 31107 h 311071"/>
              <a:gd name="connsiteX6" fmla="*/ 2185468 w 2255999"/>
              <a:gd name="connsiteY6" fmla="*/ 142961 h 311071"/>
              <a:gd name="connsiteX7" fmla="*/ 2191809 w 2255999"/>
              <a:gd name="connsiteY7" fmla="*/ 279964 h 311071"/>
              <a:gd name="connsiteX8" fmla="*/ 2182698 w 2255999"/>
              <a:gd name="connsiteY8" fmla="*/ 301960 h 311071"/>
              <a:gd name="connsiteX9" fmla="*/ 2160702 w 2255999"/>
              <a:gd name="connsiteY9" fmla="*/ 311071 h 311071"/>
              <a:gd name="connsiteX10" fmla="*/ 958886 w 2255999"/>
              <a:gd name="connsiteY10" fmla="*/ 305677 h 311071"/>
              <a:gd name="connsiteX11" fmla="*/ 37498 w 2255999"/>
              <a:gd name="connsiteY11" fmla="*/ 311071 h 311071"/>
              <a:gd name="connsiteX12" fmla="*/ 15502 w 2255999"/>
              <a:gd name="connsiteY12" fmla="*/ 301960 h 311071"/>
              <a:gd name="connsiteX13" fmla="*/ 6391 w 2255999"/>
              <a:gd name="connsiteY13" fmla="*/ 279964 h 311071"/>
              <a:gd name="connsiteX14" fmla="*/ 0 w 2255999"/>
              <a:gd name="connsiteY14" fmla="*/ 152813 h 311071"/>
              <a:gd name="connsiteX15" fmla="*/ 6391 w 2255999"/>
              <a:gd name="connsiteY15" fmla="*/ 31107 h 311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55999" h="311071">
                <a:moveTo>
                  <a:pt x="6391" y="31107"/>
                </a:moveTo>
                <a:cubicBezTo>
                  <a:pt x="6391" y="22857"/>
                  <a:pt x="9668" y="14945"/>
                  <a:pt x="15502" y="9111"/>
                </a:cubicBezTo>
                <a:cubicBezTo>
                  <a:pt x="21336" y="3277"/>
                  <a:pt x="29248" y="0"/>
                  <a:pt x="37498" y="0"/>
                </a:cubicBezTo>
                <a:lnTo>
                  <a:pt x="2160702" y="0"/>
                </a:lnTo>
                <a:cubicBezTo>
                  <a:pt x="2168952" y="0"/>
                  <a:pt x="2176864" y="3277"/>
                  <a:pt x="2182698" y="9111"/>
                </a:cubicBezTo>
                <a:cubicBezTo>
                  <a:pt x="2188532" y="14945"/>
                  <a:pt x="2191347" y="8799"/>
                  <a:pt x="2191809" y="31107"/>
                </a:cubicBezTo>
                <a:lnTo>
                  <a:pt x="2185468" y="142961"/>
                </a:lnTo>
                <a:lnTo>
                  <a:pt x="2191809" y="279964"/>
                </a:lnTo>
                <a:cubicBezTo>
                  <a:pt x="2191809" y="288214"/>
                  <a:pt x="2188532" y="296126"/>
                  <a:pt x="2182698" y="301960"/>
                </a:cubicBezTo>
                <a:cubicBezTo>
                  <a:pt x="2176864" y="307794"/>
                  <a:pt x="2364671" y="310452"/>
                  <a:pt x="2160702" y="311071"/>
                </a:cubicBezTo>
                <a:lnTo>
                  <a:pt x="958886" y="305677"/>
                </a:lnTo>
                <a:lnTo>
                  <a:pt x="37498" y="311071"/>
                </a:lnTo>
                <a:cubicBezTo>
                  <a:pt x="29248" y="311071"/>
                  <a:pt x="21336" y="307794"/>
                  <a:pt x="15502" y="301960"/>
                </a:cubicBezTo>
                <a:cubicBezTo>
                  <a:pt x="9668" y="296126"/>
                  <a:pt x="8975" y="304822"/>
                  <a:pt x="6391" y="279964"/>
                </a:cubicBezTo>
                <a:lnTo>
                  <a:pt x="0" y="152813"/>
                </a:lnTo>
                <a:lnTo>
                  <a:pt x="6391" y="31107"/>
                </a:lnTo>
                <a:close/>
              </a:path>
            </a:pathLst>
          </a:custGeom>
        </p:spPr>
        <p:style>
          <a:lnRef idx="1">
            <a:schemeClr val="accent1"/>
          </a:lnRef>
          <a:fillRef idx="2">
            <a:schemeClr val="accent1"/>
          </a:fillRef>
          <a:effectRef idx="1">
            <a:schemeClr val="accent1"/>
          </a:effectRef>
          <a:fontRef idx="minor">
            <a:schemeClr val="dk1"/>
          </a:fontRef>
        </p:style>
        <p:txBody>
          <a:bodyPr spcFirstLastPara="0" vert="horz" wrap="square" lIns="19271" tIns="19271" rIns="19271" bIns="19271" numCol="1" spcCol="1270" anchor="ctr" anchorCtr="0">
            <a:noAutofit/>
          </a:bodyPr>
          <a:lstStyle/>
          <a:p>
            <a:pPr lvl="0" algn="ctr" defTabSz="711200">
              <a:lnSpc>
                <a:spcPct val="90000"/>
              </a:lnSpc>
              <a:spcBef>
                <a:spcPct val="0"/>
              </a:spcBef>
              <a:spcAft>
                <a:spcPct val="35000"/>
              </a:spcAft>
            </a:pPr>
            <a:r>
              <a:rPr lang="en-US" sz="900" dirty="0" smtClean="0">
                <a:sym typeface="Symbol"/>
              </a:rPr>
              <a:t>Soil water</a:t>
            </a:r>
            <a:endParaRPr lang="en-US" sz="900" kern="1200" dirty="0"/>
          </a:p>
        </p:txBody>
      </p:sp>
      <p:sp>
        <p:nvSpPr>
          <p:cNvPr id="131" name="Freeform 130"/>
          <p:cNvSpPr/>
          <p:nvPr/>
        </p:nvSpPr>
        <p:spPr>
          <a:xfrm>
            <a:off x="5264915" y="5134133"/>
            <a:ext cx="636996" cy="329085"/>
          </a:xfrm>
          <a:custGeom>
            <a:avLst/>
            <a:gdLst>
              <a:gd name="connsiteX0" fmla="*/ 0 w 1265279"/>
              <a:gd name="connsiteY0" fmla="*/ 22295 h 222945"/>
              <a:gd name="connsiteX1" fmla="*/ 6530 w 1265279"/>
              <a:gd name="connsiteY1" fmla="*/ 6530 h 222945"/>
              <a:gd name="connsiteX2" fmla="*/ 22295 w 1265279"/>
              <a:gd name="connsiteY2" fmla="*/ 0 h 222945"/>
              <a:gd name="connsiteX3" fmla="*/ 1242984 w 1265279"/>
              <a:gd name="connsiteY3" fmla="*/ 0 h 222945"/>
              <a:gd name="connsiteX4" fmla="*/ 1258749 w 1265279"/>
              <a:gd name="connsiteY4" fmla="*/ 6530 h 222945"/>
              <a:gd name="connsiteX5" fmla="*/ 1265279 w 1265279"/>
              <a:gd name="connsiteY5" fmla="*/ 22295 h 222945"/>
              <a:gd name="connsiteX6" fmla="*/ 1265279 w 1265279"/>
              <a:gd name="connsiteY6" fmla="*/ 200650 h 222945"/>
              <a:gd name="connsiteX7" fmla="*/ 1258749 w 1265279"/>
              <a:gd name="connsiteY7" fmla="*/ 216415 h 222945"/>
              <a:gd name="connsiteX8" fmla="*/ 1242984 w 1265279"/>
              <a:gd name="connsiteY8" fmla="*/ 222945 h 222945"/>
              <a:gd name="connsiteX9" fmla="*/ 22295 w 1265279"/>
              <a:gd name="connsiteY9" fmla="*/ 222945 h 222945"/>
              <a:gd name="connsiteX10" fmla="*/ 6530 w 1265279"/>
              <a:gd name="connsiteY10" fmla="*/ 216415 h 222945"/>
              <a:gd name="connsiteX11" fmla="*/ 0 w 1265279"/>
              <a:gd name="connsiteY11" fmla="*/ 200650 h 222945"/>
              <a:gd name="connsiteX12" fmla="*/ 0 w 1265279"/>
              <a:gd name="connsiteY12" fmla="*/ 22295 h 222945"/>
              <a:gd name="connsiteX0" fmla="*/ 0 w 1265279"/>
              <a:gd name="connsiteY0" fmla="*/ 22295 h 222945"/>
              <a:gd name="connsiteX1" fmla="*/ 6530 w 1265279"/>
              <a:gd name="connsiteY1" fmla="*/ 6530 h 222945"/>
              <a:gd name="connsiteX2" fmla="*/ 22295 w 1265279"/>
              <a:gd name="connsiteY2" fmla="*/ 0 h 222945"/>
              <a:gd name="connsiteX3" fmla="*/ 1242984 w 1265279"/>
              <a:gd name="connsiteY3" fmla="*/ 0 h 222945"/>
              <a:gd name="connsiteX4" fmla="*/ 1258749 w 1265279"/>
              <a:gd name="connsiteY4" fmla="*/ 6530 h 222945"/>
              <a:gd name="connsiteX5" fmla="*/ 1265279 w 1265279"/>
              <a:gd name="connsiteY5" fmla="*/ 22295 h 222945"/>
              <a:gd name="connsiteX6" fmla="*/ 1265279 w 1265279"/>
              <a:gd name="connsiteY6" fmla="*/ 200650 h 222945"/>
              <a:gd name="connsiteX7" fmla="*/ 1258749 w 1265279"/>
              <a:gd name="connsiteY7" fmla="*/ 216415 h 222945"/>
              <a:gd name="connsiteX8" fmla="*/ 1242984 w 1265279"/>
              <a:gd name="connsiteY8" fmla="*/ 222945 h 222945"/>
              <a:gd name="connsiteX9" fmla="*/ 22295 w 1265279"/>
              <a:gd name="connsiteY9" fmla="*/ 222945 h 222945"/>
              <a:gd name="connsiteX10" fmla="*/ 6530 w 1265279"/>
              <a:gd name="connsiteY10" fmla="*/ 216415 h 222945"/>
              <a:gd name="connsiteX11" fmla="*/ 0 w 1265279"/>
              <a:gd name="connsiteY11" fmla="*/ 200650 h 222945"/>
              <a:gd name="connsiteX12" fmla="*/ 3453 w 1265279"/>
              <a:gd name="connsiteY12" fmla="*/ 117561 h 222945"/>
              <a:gd name="connsiteX13" fmla="*/ 0 w 1265279"/>
              <a:gd name="connsiteY13" fmla="*/ 22295 h 222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65279" h="222945">
                <a:moveTo>
                  <a:pt x="0" y="22295"/>
                </a:moveTo>
                <a:cubicBezTo>
                  <a:pt x="0" y="16382"/>
                  <a:pt x="2349" y="10711"/>
                  <a:pt x="6530" y="6530"/>
                </a:cubicBezTo>
                <a:cubicBezTo>
                  <a:pt x="10711" y="2349"/>
                  <a:pt x="16382" y="0"/>
                  <a:pt x="22295" y="0"/>
                </a:cubicBezTo>
                <a:lnTo>
                  <a:pt x="1242984" y="0"/>
                </a:lnTo>
                <a:cubicBezTo>
                  <a:pt x="1248897" y="0"/>
                  <a:pt x="1254568" y="2349"/>
                  <a:pt x="1258749" y="6530"/>
                </a:cubicBezTo>
                <a:cubicBezTo>
                  <a:pt x="1262930" y="10711"/>
                  <a:pt x="1265279" y="16382"/>
                  <a:pt x="1265279" y="22295"/>
                </a:cubicBezTo>
                <a:lnTo>
                  <a:pt x="1265279" y="200650"/>
                </a:lnTo>
                <a:cubicBezTo>
                  <a:pt x="1265279" y="206563"/>
                  <a:pt x="1262930" y="212234"/>
                  <a:pt x="1258749" y="216415"/>
                </a:cubicBezTo>
                <a:cubicBezTo>
                  <a:pt x="1254568" y="220596"/>
                  <a:pt x="1248897" y="222945"/>
                  <a:pt x="1242984" y="222945"/>
                </a:cubicBezTo>
                <a:lnTo>
                  <a:pt x="22295" y="222945"/>
                </a:lnTo>
                <a:cubicBezTo>
                  <a:pt x="16382" y="222945"/>
                  <a:pt x="10711" y="220596"/>
                  <a:pt x="6530" y="216415"/>
                </a:cubicBezTo>
                <a:cubicBezTo>
                  <a:pt x="2349" y="212234"/>
                  <a:pt x="513" y="217126"/>
                  <a:pt x="0" y="200650"/>
                </a:cubicBezTo>
                <a:lnTo>
                  <a:pt x="3453" y="117561"/>
                </a:lnTo>
                <a:lnTo>
                  <a:pt x="0" y="22295"/>
                </a:lnTo>
                <a:close/>
              </a:path>
            </a:pathLst>
          </a:custGeom>
        </p:spPr>
        <p:style>
          <a:lnRef idx="1">
            <a:schemeClr val="accent3"/>
          </a:lnRef>
          <a:fillRef idx="2">
            <a:schemeClr val="accent3"/>
          </a:fillRef>
          <a:effectRef idx="1">
            <a:schemeClr val="accent3"/>
          </a:effectRef>
          <a:fontRef idx="minor">
            <a:schemeClr val="dk1"/>
          </a:fontRef>
        </p:style>
        <p:txBody>
          <a:bodyPr spcFirstLastPara="0" vert="horz" wrap="square" lIns="16690" tIns="16690" rIns="16690" bIns="16690" numCol="1" spcCol="1270" anchor="ctr" anchorCtr="0">
            <a:noAutofit/>
          </a:bodyPr>
          <a:lstStyle/>
          <a:p>
            <a:pPr lvl="0" algn="ctr" defTabSz="711200">
              <a:lnSpc>
                <a:spcPct val="90000"/>
              </a:lnSpc>
              <a:spcBef>
                <a:spcPct val="0"/>
              </a:spcBef>
              <a:spcAft>
                <a:spcPct val="35000"/>
              </a:spcAft>
            </a:pPr>
            <a:r>
              <a:rPr lang="en-US" sz="900" dirty="0" smtClean="0">
                <a:latin typeface="Calibri"/>
                <a:cs typeface="Calibri"/>
              </a:rPr>
              <a:t>ANPP</a:t>
            </a:r>
            <a:endParaRPr lang="en-US" sz="900" kern="1200" dirty="0"/>
          </a:p>
        </p:txBody>
      </p:sp>
      <p:sp>
        <p:nvSpPr>
          <p:cNvPr id="132" name="Freeform 131"/>
          <p:cNvSpPr/>
          <p:nvPr/>
        </p:nvSpPr>
        <p:spPr>
          <a:xfrm>
            <a:off x="4409355" y="5173992"/>
            <a:ext cx="654356" cy="249368"/>
          </a:xfrm>
          <a:custGeom>
            <a:avLst/>
            <a:gdLst>
              <a:gd name="connsiteX0" fmla="*/ 0 w 1292934"/>
              <a:gd name="connsiteY0" fmla="*/ 31816 h 318161"/>
              <a:gd name="connsiteX1" fmla="*/ 9319 w 1292934"/>
              <a:gd name="connsiteY1" fmla="*/ 9319 h 318161"/>
              <a:gd name="connsiteX2" fmla="*/ 31816 w 1292934"/>
              <a:gd name="connsiteY2" fmla="*/ 0 h 318161"/>
              <a:gd name="connsiteX3" fmla="*/ 1261118 w 1292934"/>
              <a:gd name="connsiteY3" fmla="*/ 0 h 318161"/>
              <a:gd name="connsiteX4" fmla="*/ 1283615 w 1292934"/>
              <a:gd name="connsiteY4" fmla="*/ 9319 h 318161"/>
              <a:gd name="connsiteX5" fmla="*/ 1292934 w 1292934"/>
              <a:gd name="connsiteY5" fmla="*/ 31816 h 318161"/>
              <a:gd name="connsiteX6" fmla="*/ 1292934 w 1292934"/>
              <a:gd name="connsiteY6" fmla="*/ 286345 h 318161"/>
              <a:gd name="connsiteX7" fmla="*/ 1283615 w 1292934"/>
              <a:gd name="connsiteY7" fmla="*/ 308842 h 318161"/>
              <a:gd name="connsiteX8" fmla="*/ 1261118 w 1292934"/>
              <a:gd name="connsiteY8" fmla="*/ 318161 h 318161"/>
              <a:gd name="connsiteX9" fmla="*/ 31816 w 1292934"/>
              <a:gd name="connsiteY9" fmla="*/ 318161 h 318161"/>
              <a:gd name="connsiteX10" fmla="*/ 9319 w 1292934"/>
              <a:gd name="connsiteY10" fmla="*/ 308842 h 318161"/>
              <a:gd name="connsiteX11" fmla="*/ 0 w 1292934"/>
              <a:gd name="connsiteY11" fmla="*/ 286345 h 318161"/>
              <a:gd name="connsiteX12" fmla="*/ 0 w 1292934"/>
              <a:gd name="connsiteY12" fmla="*/ 31816 h 318161"/>
              <a:gd name="connsiteX0" fmla="*/ 5861 w 1298795"/>
              <a:gd name="connsiteY0" fmla="*/ 31816 h 318161"/>
              <a:gd name="connsiteX1" fmla="*/ 15180 w 1298795"/>
              <a:gd name="connsiteY1" fmla="*/ 9319 h 318161"/>
              <a:gd name="connsiteX2" fmla="*/ 37677 w 1298795"/>
              <a:gd name="connsiteY2" fmla="*/ 0 h 318161"/>
              <a:gd name="connsiteX3" fmla="*/ 1266979 w 1298795"/>
              <a:gd name="connsiteY3" fmla="*/ 0 h 318161"/>
              <a:gd name="connsiteX4" fmla="*/ 1289476 w 1298795"/>
              <a:gd name="connsiteY4" fmla="*/ 9319 h 318161"/>
              <a:gd name="connsiteX5" fmla="*/ 1298795 w 1298795"/>
              <a:gd name="connsiteY5" fmla="*/ 31816 h 318161"/>
              <a:gd name="connsiteX6" fmla="*/ 1298795 w 1298795"/>
              <a:gd name="connsiteY6" fmla="*/ 286345 h 318161"/>
              <a:gd name="connsiteX7" fmla="*/ 1289476 w 1298795"/>
              <a:gd name="connsiteY7" fmla="*/ 308842 h 318161"/>
              <a:gd name="connsiteX8" fmla="*/ 1266979 w 1298795"/>
              <a:gd name="connsiteY8" fmla="*/ 318161 h 318161"/>
              <a:gd name="connsiteX9" fmla="*/ 37677 w 1298795"/>
              <a:gd name="connsiteY9" fmla="*/ 318161 h 318161"/>
              <a:gd name="connsiteX10" fmla="*/ 15180 w 1298795"/>
              <a:gd name="connsiteY10" fmla="*/ 308842 h 318161"/>
              <a:gd name="connsiteX11" fmla="*/ 5861 w 1298795"/>
              <a:gd name="connsiteY11" fmla="*/ 286345 h 318161"/>
              <a:gd name="connsiteX12" fmla="*/ 0 w 1298795"/>
              <a:gd name="connsiteY12" fmla="*/ 159773 h 318161"/>
              <a:gd name="connsiteX13" fmla="*/ 5861 w 1298795"/>
              <a:gd name="connsiteY13" fmla="*/ 31816 h 318161"/>
              <a:gd name="connsiteX0" fmla="*/ 5861 w 1299760"/>
              <a:gd name="connsiteY0" fmla="*/ 31816 h 318161"/>
              <a:gd name="connsiteX1" fmla="*/ 15180 w 1299760"/>
              <a:gd name="connsiteY1" fmla="*/ 9319 h 318161"/>
              <a:gd name="connsiteX2" fmla="*/ 37677 w 1299760"/>
              <a:gd name="connsiteY2" fmla="*/ 0 h 318161"/>
              <a:gd name="connsiteX3" fmla="*/ 1266979 w 1299760"/>
              <a:gd name="connsiteY3" fmla="*/ 0 h 318161"/>
              <a:gd name="connsiteX4" fmla="*/ 1289476 w 1299760"/>
              <a:gd name="connsiteY4" fmla="*/ 9319 h 318161"/>
              <a:gd name="connsiteX5" fmla="*/ 1298795 w 1299760"/>
              <a:gd name="connsiteY5" fmla="*/ 31816 h 318161"/>
              <a:gd name="connsiteX6" fmla="*/ 1299760 w 1299760"/>
              <a:gd name="connsiteY6" fmla="*/ 154054 h 318161"/>
              <a:gd name="connsiteX7" fmla="*/ 1298795 w 1299760"/>
              <a:gd name="connsiteY7" fmla="*/ 286345 h 318161"/>
              <a:gd name="connsiteX8" fmla="*/ 1289476 w 1299760"/>
              <a:gd name="connsiteY8" fmla="*/ 308842 h 318161"/>
              <a:gd name="connsiteX9" fmla="*/ 1266979 w 1299760"/>
              <a:gd name="connsiteY9" fmla="*/ 318161 h 318161"/>
              <a:gd name="connsiteX10" fmla="*/ 37677 w 1299760"/>
              <a:gd name="connsiteY10" fmla="*/ 318161 h 318161"/>
              <a:gd name="connsiteX11" fmla="*/ 15180 w 1299760"/>
              <a:gd name="connsiteY11" fmla="*/ 308842 h 318161"/>
              <a:gd name="connsiteX12" fmla="*/ 5861 w 1299760"/>
              <a:gd name="connsiteY12" fmla="*/ 286345 h 318161"/>
              <a:gd name="connsiteX13" fmla="*/ 0 w 1299760"/>
              <a:gd name="connsiteY13" fmla="*/ 159773 h 318161"/>
              <a:gd name="connsiteX14" fmla="*/ 5861 w 1299760"/>
              <a:gd name="connsiteY14" fmla="*/ 31816 h 318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99760" h="318161">
                <a:moveTo>
                  <a:pt x="5861" y="31816"/>
                </a:moveTo>
                <a:cubicBezTo>
                  <a:pt x="5861" y="23378"/>
                  <a:pt x="9213" y="15285"/>
                  <a:pt x="15180" y="9319"/>
                </a:cubicBezTo>
                <a:cubicBezTo>
                  <a:pt x="21147" y="3352"/>
                  <a:pt x="29239" y="0"/>
                  <a:pt x="37677" y="0"/>
                </a:cubicBezTo>
                <a:lnTo>
                  <a:pt x="1266979" y="0"/>
                </a:lnTo>
                <a:cubicBezTo>
                  <a:pt x="1275417" y="0"/>
                  <a:pt x="1283510" y="3352"/>
                  <a:pt x="1289476" y="9319"/>
                </a:cubicBezTo>
                <a:cubicBezTo>
                  <a:pt x="1295443" y="15286"/>
                  <a:pt x="1297081" y="7694"/>
                  <a:pt x="1298795" y="31816"/>
                </a:cubicBezTo>
                <a:cubicBezTo>
                  <a:pt x="1299117" y="72562"/>
                  <a:pt x="1299438" y="113308"/>
                  <a:pt x="1299760" y="154054"/>
                </a:cubicBezTo>
                <a:cubicBezTo>
                  <a:pt x="1299438" y="198151"/>
                  <a:pt x="1299117" y="242248"/>
                  <a:pt x="1298795" y="286345"/>
                </a:cubicBezTo>
                <a:cubicBezTo>
                  <a:pt x="1298795" y="294783"/>
                  <a:pt x="1295443" y="302876"/>
                  <a:pt x="1289476" y="308842"/>
                </a:cubicBezTo>
                <a:cubicBezTo>
                  <a:pt x="1283509" y="314809"/>
                  <a:pt x="1275417" y="318161"/>
                  <a:pt x="1266979" y="318161"/>
                </a:cubicBezTo>
                <a:lnTo>
                  <a:pt x="37677" y="318161"/>
                </a:lnTo>
                <a:cubicBezTo>
                  <a:pt x="29239" y="318161"/>
                  <a:pt x="21146" y="314809"/>
                  <a:pt x="15180" y="308842"/>
                </a:cubicBezTo>
                <a:cubicBezTo>
                  <a:pt x="9213" y="302875"/>
                  <a:pt x="8391" y="311190"/>
                  <a:pt x="5861" y="286345"/>
                </a:cubicBezTo>
                <a:lnTo>
                  <a:pt x="0" y="159773"/>
                </a:lnTo>
                <a:lnTo>
                  <a:pt x="5861" y="31816"/>
                </a:lnTo>
                <a:close/>
              </a:path>
            </a:pathLst>
          </a:custGeom>
          <a:solidFill>
            <a:sysClr val="window" lastClr="FFFFFF">
              <a:lumMod val="95000"/>
            </a:sysClr>
          </a:solidFill>
          <a:ln w="9525" cap="flat" cmpd="sng" algn="ctr">
            <a:noFill/>
            <a:prstDash val="solid"/>
          </a:ln>
          <a:effectLst>
            <a:outerShdw blurRad="40000" dist="20000" dir="5400000" rotWithShape="0">
              <a:srgbClr val="000000">
                <a:alpha val="38000"/>
              </a:srgbClr>
            </a:outerShdw>
          </a:effectLst>
        </p:spPr>
        <p:txBody>
          <a:bodyPr spcFirstLastPara="0" vert="horz" wrap="square" lIns="20162" tIns="20162" rIns="20162" bIns="20162" numCol="1" spcCol="1270" anchor="ctr" anchorCtr="0">
            <a:noAutofit/>
          </a:bodyPr>
          <a:lstStyle/>
          <a:p>
            <a:pPr algn="ctr" defTabSz="711200">
              <a:lnSpc>
                <a:spcPct val="90000"/>
              </a:lnSpc>
              <a:spcBef>
                <a:spcPct val="0"/>
              </a:spcBef>
              <a:spcAft>
                <a:spcPct val="35000"/>
              </a:spcAft>
            </a:pPr>
            <a:r>
              <a:rPr lang="en-US" sz="900" b="1" dirty="0">
                <a:solidFill>
                  <a:sysClr val="window" lastClr="FFFFFF">
                    <a:lumMod val="65000"/>
                  </a:sysClr>
                </a:solidFill>
                <a:latin typeface="Calibri"/>
              </a:rPr>
              <a:t>Species</a:t>
            </a:r>
          </a:p>
        </p:txBody>
      </p:sp>
      <p:sp>
        <p:nvSpPr>
          <p:cNvPr id="133" name="Freeform 132"/>
          <p:cNvSpPr/>
          <p:nvPr/>
        </p:nvSpPr>
        <p:spPr>
          <a:xfrm>
            <a:off x="3980075" y="5587345"/>
            <a:ext cx="778836" cy="193675"/>
          </a:xfrm>
          <a:custGeom>
            <a:avLst/>
            <a:gdLst>
              <a:gd name="connsiteX0" fmla="*/ 0 w 1535068"/>
              <a:gd name="connsiteY0" fmla="*/ 34151 h 341507"/>
              <a:gd name="connsiteX1" fmla="*/ 10003 w 1535068"/>
              <a:gd name="connsiteY1" fmla="*/ 10003 h 341507"/>
              <a:gd name="connsiteX2" fmla="*/ 34151 w 1535068"/>
              <a:gd name="connsiteY2" fmla="*/ 0 h 341507"/>
              <a:gd name="connsiteX3" fmla="*/ 1500917 w 1535068"/>
              <a:gd name="connsiteY3" fmla="*/ 0 h 341507"/>
              <a:gd name="connsiteX4" fmla="*/ 1525065 w 1535068"/>
              <a:gd name="connsiteY4" fmla="*/ 10003 h 341507"/>
              <a:gd name="connsiteX5" fmla="*/ 1535068 w 1535068"/>
              <a:gd name="connsiteY5" fmla="*/ 34151 h 341507"/>
              <a:gd name="connsiteX6" fmla="*/ 1535068 w 1535068"/>
              <a:gd name="connsiteY6" fmla="*/ 307356 h 341507"/>
              <a:gd name="connsiteX7" fmla="*/ 1525065 w 1535068"/>
              <a:gd name="connsiteY7" fmla="*/ 331504 h 341507"/>
              <a:gd name="connsiteX8" fmla="*/ 1500917 w 1535068"/>
              <a:gd name="connsiteY8" fmla="*/ 341507 h 341507"/>
              <a:gd name="connsiteX9" fmla="*/ 34151 w 1535068"/>
              <a:gd name="connsiteY9" fmla="*/ 341507 h 341507"/>
              <a:gd name="connsiteX10" fmla="*/ 10003 w 1535068"/>
              <a:gd name="connsiteY10" fmla="*/ 331504 h 341507"/>
              <a:gd name="connsiteX11" fmla="*/ 0 w 1535068"/>
              <a:gd name="connsiteY11" fmla="*/ 307356 h 341507"/>
              <a:gd name="connsiteX12" fmla="*/ 0 w 1535068"/>
              <a:gd name="connsiteY12" fmla="*/ 34151 h 341507"/>
              <a:gd name="connsiteX0" fmla="*/ 7552 w 1542620"/>
              <a:gd name="connsiteY0" fmla="*/ 34151 h 341507"/>
              <a:gd name="connsiteX1" fmla="*/ 17555 w 1542620"/>
              <a:gd name="connsiteY1" fmla="*/ 10003 h 341507"/>
              <a:gd name="connsiteX2" fmla="*/ 41703 w 1542620"/>
              <a:gd name="connsiteY2" fmla="*/ 0 h 341507"/>
              <a:gd name="connsiteX3" fmla="*/ 1508469 w 1542620"/>
              <a:gd name="connsiteY3" fmla="*/ 0 h 341507"/>
              <a:gd name="connsiteX4" fmla="*/ 1532617 w 1542620"/>
              <a:gd name="connsiteY4" fmla="*/ 10003 h 341507"/>
              <a:gd name="connsiteX5" fmla="*/ 1542620 w 1542620"/>
              <a:gd name="connsiteY5" fmla="*/ 34151 h 341507"/>
              <a:gd name="connsiteX6" fmla="*/ 1542620 w 1542620"/>
              <a:gd name="connsiteY6" fmla="*/ 307356 h 341507"/>
              <a:gd name="connsiteX7" fmla="*/ 1532617 w 1542620"/>
              <a:gd name="connsiteY7" fmla="*/ 331504 h 341507"/>
              <a:gd name="connsiteX8" fmla="*/ 1508469 w 1542620"/>
              <a:gd name="connsiteY8" fmla="*/ 341507 h 341507"/>
              <a:gd name="connsiteX9" fmla="*/ 41703 w 1542620"/>
              <a:gd name="connsiteY9" fmla="*/ 341507 h 341507"/>
              <a:gd name="connsiteX10" fmla="*/ 17555 w 1542620"/>
              <a:gd name="connsiteY10" fmla="*/ 331504 h 341507"/>
              <a:gd name="connsiteX11" fmla="*/ 7552 w 1542620"/>
              <a:gd name="connsiteY11" fmla="*/ 307356 h 341507"/>
              <a:gd name="connsiteX12" fmla="*/ 0 w 1542620"/>
              <a:gd name="connsiteY12" fmla="*/ 152617 h 341507"/>
              <a:gd name="connsiteX13" fmla="*/ 7552 w 1542620"/>
              <a:gd name="connsiteY13" fmla="*/ 34151 h 341507"/>
              <a:gd name="connsiteX0" fmla="*/ 7552 w 1542620"/>
              <a:gd name="connsiteY0" fmla="*/ 34151 h 341507"/>
              <a:gd name="connsiteX1" fmla="*/ 17555 w 1542620"/>
              <a:gd name="connsiteY1" fmla="*/ 10003 h 341507"/>
              <a:gd name="connsiteX2" fmla="*/ 41703 w 1542620"/>
              <a:gd name="connsiteY2" fmla="*/ 0 h 341507"/>
              <a:gd name="connsiteX3" fmla="*/ 1508469 w 1542620"/>
              <a:gd name="connsiteY3" fmla="*/ 0 h 341507"/>
              <a:gd name="connsiteX4" fmla="*/ 1532617 w 1542620"/>
              <a:gd name="connsiteY4" fmla="*/ 10003 h 341507"/>
              <a:gd name="connsiteX5" fmla="*/ 1542620 w 1542620"/>
              <a:gd name="connsiteY5" fmla="*/ 34151 h 341507"/>
              <a:gd name="connsiteX6" fmla="*/ 1540127 w 1542620"/>
              <a:gd name="connsiteY6" fmla="*/ 160579 h 341507"/>
              <a:gd name="connsiteX7" fmla="*/ 1542620 w 1542620"/>
              <a:gd name="connsiteY7" fmla="*/ 307356 h 341507"/>
              <a:gd name="connsiteX8" fmla="*/ 1532617 w 1542620"/>
              <a:gd name="connsiteY8" fmla="*/ 331504 h 341507"/>
              <a:gd name="connsiteX9" fmla="*/ 1508469 w 1542620"/>
              <a:gd name="connsiteY9" fmla="*/ 341507 h 341507"/>
              <a:gd name="connsiteX10" fmla="*/ 41703 w 1542620"/>
              <a:gd name="connsiteY10" fmla="*/ 341507 h 341507"/>
              <a:gd name="connsiteX11" fmla="*/ 17555 w 1542620"/>
              <a:gd name="connsiteY11" fmla="*/ 331504 h 341507"/>
              <a:gd name="connsiteX12" fmla="*/ 7552 w 1542620"/>
              <a:gd name="connsiteY12" fmla="*/ 307356 h 341507"/>
              <a:gd name="connsiteX13" fmla="*/ 0 w 1542620"/>
              <a:gd name="connsiteY13" fmla="*/ 152617 h 341507"/>
              <a:gd name="connsiteX14" fmla="*/ 7552 w 1542620"/>
              <a:gd name="connsiteY14" fmla="*/ 34151 h 341507"/>
              <a:gd name="connsiteX0" fmla="*/ 11950 w 1547018"/>
              <a:gd name="connsiteY0" fmla="*/ 36741 h 344097"/>
              <a:gd name="connsiteX1" fmla="*/ 21953 w 1547018"/>
              <a:gd name="connsiteY1" fmla="*/ 12593 h 344097"/>
              <a:gd name="connsiteX2" fmla="*/ 46101 w 1547018"/>
              <a:gd name="connsiteY2" fmla="*/ 2590 h 344097"/>
              <a:gd name="connsiteX3" fmla="*/ 569500 w 1547018"/>
              <a:gd name="connsiteY3" fmla="*/ 0 h 344097"/>
              <a:gd name="connsiteX4" fmla="*/ 1512867 w 1547018"/>
              <a:gd name="connsiteY4" fmla="*/ 2590 h 344097"/>
              <a:gd name="connsiteX5" fmla="*/ 1537015 w 1547018"/>
              <a:gd name="connsiteY5" fmla="*/ 12593 h 344097"/>
              <a:gd name="connsiteX6" fmla="*/ 1547018 w 1547018"/>
              <a:gd name="connsiteY6" fmla="*/ 36741 h 344097"/>
              <a:gd name="connsiteX7" fmla="*/ 1544525 w 1547018"/>
              <a:gd name="connsiteY7" fmla="*/ 163169 h 344097"/>
              <a:gd name="connsiteX8" fmla="*/ 1547018 w 1547018"/>
              <a:gd name="connsiteY8" fmla="*/ 309946 h 344097"/>
              <a:gd name="connsiteX9" fmla="*/ 1537015 w 1547018"/>
              <a:gd name="connsiteY9" fmla="*/ 334094 h 344097"/>
              <a:gd name="connsiteX10" fmla="*/ 1512867 w 1547018"/>
              <a:gd name="connsiteY10" fmla="*/ 344097 h 344097"/>
              <a:gd name="connsiteX11" fmla="*/ 46101 w 1547018"/>
              <a:gd name="connsiteY11" fmla="*/ 344097 h 344097"/>
              <a:gd name="connsiteX12" fmla="*/ 21953 w 1547018"/>
              <a:gd name="connsiteY12" fmla="*/ 334094 h 344097"/>
              <a:gd name="connsiteX13" fmla="*/ 11950 w 1547018"/>
              <a:gd name="connsiteY13" fmla="*/ 309946 h 344097"/>
              <a:gd name="connsiteX14" fmla="*/ 4398 w 1547018"/>
              <a:gd name="connsiteY14" fmla="*/ 155207 h 344097"/>
              <a:gd name="connsiteX15" fmla="*/ 11950 w 1547018"/>
              <a:gd name="connsiteY15" fmla="*/ 36741 h 344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47018" h="344097">
                <a:moveTo>
                  <a:pt x="11950" y="36741"/>
                </a:moveTo>
                <a:cubicBezTo>
                  <a:pt x="11950" y="27684"/>
                  <a:pt x="15548" y="18997"/>
                  <a:pt x="21953" y="12593"/>
                </a:cubicBezTo>
                <a:cubicBezTo>
                  <a:pt x="28358" y="6188"/>
                  <a:pt x="-45157" y="4689"/>
                  <a:pt x="46101" y="2590"/>
                </a:cubicBezTo>
                <a:lnTo>
                  <a:pt x="569500" y="0"/>
                </a:lnTo>
                <a:lnTo>
                  <a:pt x="1512867" y="2590"/>
                </a:lnTo>
                <a:cubicBezTo>
                  <a:pt x="1521924" y="2590"/>
                  <a:pt x="1530611" y="6188"/>
                  <a:pt x="1537015" y="12593"/>
                </a:cubicBezTo>
                <a:cubicBezTo>
                  <a:pt x="1543420" y="18998"/>
                  <a:pt x="1545766" y="11645"/>
                  <a:pt x="1547018" y="36741"/>
                </a:cubicBezTo>
                <a:lnTo>
                  <a:pt x="1544525" y="163169"/>
                </a:lnTo>
                <a:lnTo>
                  <a:pt x="1547018" y="309946"/>
                </a:lnTo>
                <a:cubicBezTo>
                  <a:pt x="1547018" y="319003"/>
                  <a:pt x="1543420" y="327690"/>
                  <a:pt x="1537015" y="334094"/>
                </a:cubicBezTo>
                <a:cubicBezTo>
                  <a:pt x="1530610" y="340499"/>
                  <a:pt x="1521924" y="344097"/>
                  <a:pt x="1512867" y="344097"/>
                </a:cubicBezTo>
                <a:lnTo>
                  <a:pt x="46101" y="344097"/>
                </a:lnTo>
                <a:cubicBezTo>
                  <a:pt x="37044" y="344097"/>
                  <a:pt x="28357" y="340499"/>
                  <a:pt x="21953" y="334094"/>
                </a:cubicBezTo>
                <a:cubicBezTo>
                  <a:pt x="15548" y="327689"/>
                  <a:pt x="14876" y="339760"/>
                  <a:pt x="11950" y="309946"/>
                </a:cubicBezTo>
                <a:lnTo>
                  <a:pt x="4398" y="155207"/>
                </a:lnTo>
                <a:lnTo>
                  <a:pt x="11950" y="36741"/>
                </a:lnTo>
                <a:close/>
              </a:path>
            </a:pathLst>
          </a:custGeom>
          <a:solidFill>
            <a:sysClr val="window" lastClr="FFFFFF">
              <a:lumMod val="95000"/>
            </a:sysClr>
          </a:solidFill>
          <a:ln w="9525" cap="flat" cmpd="sng" algn="ctr">
            <a:noFill/>
            <a:prstDash val="solid"/>
          </a:ln>
          <a:effectLst>
            <a:outerShdw blurRad="40000" dist="20000" dir="5400000" rotWithShape="0">
              <a:srgbClr val="000000">
                <a:alpha val="38000"/>
              </a:srgbClr>
            </a:outerShdw>
          </a:effectLst>
        </p:spPr>
        <p:txBody>
          <a:bodyPr spcFirstLastPara="0" vert="horz" wrap="square" lIns="20162" tIns="20162" rIns="20162" bIns="20162" numCol="1" spcCol="1270" anchor="ctr" anchorCtr="0">
            <a:noAutofit/>
          </a:bodyPr>
          <a:lstStyle/>
          <a:p>
            <a:pPr algn="ctr" defTabSz="711200">
              <a:lnSpc>
                <a:spcPct val="90000"/>
              </a:lnSpc>
              <a:spcBef>
                <a:spcPct val="0"/>
              </a:spcBef>
              <a:spcAft>
                <a:spcPct val="35000"/>
              </a:spcAft>
            </a:pPr>
            <a:r>
              <a:rPr lang="en-US" sz="900" b="1" dirty="0">
                <a:solidFill>
                  <a:sysClr val="window" lastClr="FFFFFF">
                    <a:lumMod val="65000"/>
                  </a:sysClr>
                </a:solidFill>
                <a:latin typeface="Calibri"/>
              </a:rPr>
              <a:t>Nitrogen</a:t>
            </a:r>
          </a:p>
        </p:txBody>
      </p:sp>
      <p:cxnSp>
        <p:nvCxnSpPr>
          <p:cNvPr id="134" name="Straight Arrow Connector 133"/>
          <p:cNvCxnSpPr>
            <a:stCxn id="133" idx="6"/>
            <a:endCxn id="131" idx="11"/>
          </p:cNvCxnSpPr>
          <p:nvPr/>
        </p:nvCxnSpPr>
        <p:spPr>
          <a:xfrm flipV="1">
            <a:off x="4758911" y="5430309"/>
            <a:ext cx="506004" cy="177716"/>
          </a:xfrm>
          <a:prstGeom prst="straightConnector1">
            <a:avLst/>
          </a:prstGeom>
          <a:ln w="28575">
            <a:solidFill>
              <a:schemeClr val="bg1">
                <a:lumMod val="85000"/>
              </a:schemeClr>
            </a:solidFill>
            <a:prstDash val="solid"/>
            <a:tailEnd type="arrow" w="med" len="med"/>
          </a:ln>
        </p:spPr>
        <p:style>
          <a:lnRef idx="1">
            <a:schemeClr val="accent1"/>
          </a:lnRef>
          <a:fillRef idx="0">
            <a:schemeClr val="accent1"/>
          </a:fillRef>
          <a:effectRef idx="0">
            <a:schemeClr val="accent1"/>
          </a:effectRef>
          <a:fontRef idx="minor">
            <a:schemeClr val="tx1"/>
          </a:fontRef>
        </p:style>
      </p:cxnSp>
      <p:cxnSp>
        <p:nvCxnSpPr>
          <p:cNvPr id="135" name="Straight Arrow Connector 134"/>
          <p:cNvCxnSpPr>
            <a:stCxn id="138" idx="7"/>
            <a:endCxn id="133" idx="0"/>
          </p:cNvCxnSpPr>
          <p:nvPr/>
        </p:nvCxnSpPr>
        <p:spPr>
          <a:xfrm>
            <a:off x="3910086" y="5293677"/>
            <a:ext cx="76005" cy="314348"/>
          </a:xfrm>
          <a:prstGeom prst="straightConnector1">
            <a:avLst/>
          </a:prstGeom>
          <a:ln w="28575">
            <a:solidFill>
              <a:schemeClr val="bg1">
                <a:lumMod val="85000"/>
              </a:schemeClr>
            </a:solidFill>
            <a:prstDash val="solid"/>
            <a:tailEnd type="arrow" w="med" len="med"/>
          </a:ln>
        </p:spPr>
        <p:style>
          <a:lnRef idx="1">
            <a:schemeClr val="accent1"/>
          </a:lnRef>
          <a:fillRef idx="0">
            <a:schemeClr val="accent1"/>
          </a:fillRef>
          <a:effectRef idx="0">
            <a:schemeClr val="accent1"/>
          </a:effectRef>
          <a:fontRef idx="minor">
            <a:schemeClr val="tx1"/>
          </a:fontRef>
        </p:style>
      </p:cxnSp>
      <p:cxnSp>
        <p:nvCxnSpPr>
          <p:cNvPr id="136" name="Straight Arrow Connector 135"/>
          <p:cNvCxnSpPr>
            <a:stCxn id="130" idx="6"/>
            <a:endCxn id="131" idx="0"/>
          </p:cNvCxnSpPr>
          <p:nvPr/>
        </p:nvCxnSpPr>
        <p:spPr>
          <a:xfrm>
            <a:off x="4691603" y="4898818"/>
            <a:ext cx="573312" cy="268224"/>
          </a:xfrm>
          <a:prstGeom prst="straightConnector1">
            <a:avLst/>
          </a:prstGeom>
          <a:ln w="28575">
            <a:solidFill>
              <a:schemeClr val="tx1"/>
            </a:solidFill>
            <a:prstDash val="solid"/>
            <a:tailEnd type="arrow" w="med" len="med"/>
          </a:ln>
        </p:spPr>
        <p:style>
          <a:lnRef idx="1">
            <a:schemeClr val="accent1"/>
          </a:lnRef>
          <a:fillRef idx="0">
            <a:schemeClr val="accent1"/>
          </a:fillRef>
          <a:effectRef idx="0">
            <a:schemeClr val="accent1"/>
          </a:effectRef>
          <a:fontRef idx="minor">
            <a:schemeClr val="tx1"/>
          </a:fontRef>
        </p:style>
      </p:cxnSp>
      <p:cxnSp>
        <p:nvCxnSpPr>
          <p:cNvPr id="137" name="Straight Arrow Connector 136"/>
          <p:cNvCxnSpPr>
            <a:stCxn id="129" idx="10"/>
            <a:endCxn id="138" idx="3"/>
          </p:cNvCxnSpPr>
          <p:nvPr/>
        </p:nvCxnSpPr>
        <p:spPr>
          <a:xfrm>
            <a:off x="3568181" y="4937747"/>
            <a:ext cx="8659" cy="244070"/>
          </a:xfrm>
          <a:prstGeom prst="straightConnector1">
            <a:avLst/>
          </a:prstGeom>
          <a:ln w="28575">
            <a:solidFill>
              <a:schemeClr val="tx1"/>
            </a:solidFill>
            <a:prstDash val="solid"/>
            <a:tailEnd type="arrow" w="med" len="med"/>
          </a:ln>
        </p:spPr>
        <p:style>
          <a:lnRef idx="1">
            <a:schemeClr val="accent1"/>
          </a:lnRef>
          <a:fillRef idx="0">
            <a:schemeClr val="accent1"/>
          </a:fillRef>
          <a:effectRef idx="0">
            <a:schemeClr val="accent1"/>
          </a:effectRef>
          <a:fontRef idx="minor">
            <a:schemeClr val="tx1"/>
          </a:fontRef>
        </p:style>
      </p:cxnSp>
      <p:sp>
        <p:nvSpPr>
          <p:cNvPr id="138" name="Freeform 137"/>
          <p:cNvSpPr/>
          <p:nvPr/>
        </p:nvSpPr>
        <p:spPr>
          <a:xfrm>
            <a:off x="3200400" y="5180743"/>
            <a:ext cx="709686" cy="235865"/>
          </a:xfrm>
          <a:custGeom>
            <a:avLst/>
            <a:gdLst>
              <a:gd name="connsiteX0" fmla="*/ 0 w 2185418"/>
              <a:gd name="connsiteY0" fmla="*/ 31107 h 311071"/>
              <a:gd name="connsiteX1" fmla="*/ 9111 w 2185418"/>
              <a:gd name="connsiteY1" fmla="*/ 9111 h 311071"/>
              <a:gd name="connsiteX2" fmla="*/ 31107 w 2185418"/>
              <a:gd name="connsiteY2" fmla="*/ 0 h 311071"/>
              <a:gd name="connsiteX3" fmla="*/ 2154311 w 2185418"/>
              <a:gd name="connsiteY3" fmla="*/ 0 h 311071"/>
              <a:gd name="connsiteX4" fmla="*/ 2176307 w 2185418"/>
              <a:gd name="connsiteY4" fmla="*/ 9111 h 311071"/>
              <a:gd name="connsiteX5" fmla="*/ 2185418 w 2185418"/>
              <a:gd name="connsiteY5" fmla="*/ 31107 h 311071"/>
              <a:gd name="connsiteX6" fmla="*/ 2185418 w 2185418"/>
              <a:gd name="connsiteY6" fmla="*/ 279964 h 311071"/>
              <a:gd name="connsiteX7" fmla="*/ 2176307 w 2185418"/>
              <a:gd name="connsiteY7" fmla="*/ 301960 h 311071"/>
              <a:gd name="connsiteX8" fmla="*/ 2154311 w 2185418"/>
              <a:gd name="connsiteY8" fmla="*/ 311071 h 311071"/>
              <a:gd name="connsiteX9" fmla="*/ 31107 w 2185418"/>
              <a:gd name="connsiteY9" fmla="*/ 311071 h 311071"/>
              <a:gd name="connsiteX10" fmla="*/ 9111 w 2185418"/>
              <a:gd name="connsiteY10" fmla="*/ 301960 h 311071"/>
              <a:gd name="connsiteX11" fmla="*/ 0 w 2185418"/>
              <a:gd name="connsiteY11" fmla="*/ 279964 h 311071"/>
              <a:gd name="connsiteX12" fmla="*/ 0 w 2185418"/>
              <a:gd name="connsiteY12" fmla="*/ 31107 h 311071"/>
              <a:gd name="connsiteX0" fmla="*/ 45773 w 2231191"/>
              <a:gd name="connsiteY0" fmla="*/ 31107 h 311071"/>
              <a:gd name="connsiteX1" fmla="*/ 54884 w 2231191"/>
              <a:gd name="connsiteY1" fmla="*/ 9111 h 311071"/>
              <a:gd name="connsiteX2" fmla="*/ 76880 w 2231191"/>
              <a:gd name="connsiteY2" fmla="*/ 0 h 311071"/>
              <a:gd name="connsiteX3" fmla="*/ 1029163 w 2231191"/>
              <a:gd name="connsiteY3" fmla="*/ 1417 h 311071"/>
              <a:gd name="connsiteX4" fmla="*/ 2200084 w 2231191"/>
              <a:gd name="connsiteY4" fmla="*/ 0 h 311071"/>
              <a:gd name="connsiteX5" fmla="*/ 2222080 w 2231191"/>
              <a:gd name="connsiteY5" fmla="*/ 9111 h 311071"/>
              <a:gd name="connsiteX6" fmla="*/ 2231191 w 2231191"/>
              <a:gd name="connsiteY6" fmla="*/ 31107 h 311071"/>
              <a:gd name="connsiteX7" fmla="*/ 2231191 w 2231191"/>
              <a:gd name="connsiteY7" fmla="*/ 279964 h 311071"/>
              <a:gd name="connsiteX8" fmla="*/ 2222080 w 2231191"/>
              <a:gd name="connsiteY8" fmla="*/ 301960 h 311071"/>
              <a:gd name="connsiteX9" fmla="*/ 2200084 w 2231191"/>
              <a:gd name="connsiteY9" fmla="*/ 311071 h 311071"/>
              <a:gd name="connsiteX10" fmla="*/ 76880 w 2231191"/>
              <a:gd name="connsiteY10" fmla="*/ 311071 h 311071"/>
              <a:gd name="connsiteX11" fmla="*/ 54884 w 2231191"/>
              <a:gd name="connsiteY11" fmla="*/ 301960 h 311071"/>
              <a:gd name="connsiteX12" fmla="*/ 45773 w 2231191"/>
              <a:gd name="connsiteY12" fmla="*/ 279964 h 311071"/>
              <a:gd name="connsiteX13" fmla="*/ 45773 w 2231191"/>
              <a:gd name="connsiteY13" fmla="*/ 31107 h 311071"/>
              <a:gd name="connsiteX0" fmla="*/ 45773 w 2232636"/>
              <a:gd name="connsiteY0" fmla="*/ 31107 h 311071"/>
              <a:gd name="connsiteX1" fmla="*/ 54884 w 2232636"/>
              <a:gd name="connsiteY1" fmla="*/ 9111 h 311071"/>
              <a:gd name="connsiteX2" fmla="*/ 76880 w 2232636"/>
              <a:gd name="connsiteY2" fmla="*/ 0 h 311071"/>
              <a:gd name="connsiteX3" fmla="*/ 1029163 w 2232636"/>
              <a:gd name="connsiteY3" fmla="*/ 1417 h 311071"/>
              <a:gd name="connsiteX4" fmla="*/ 2200084 w 2232636"/>
              <a:gd name="connsiteY4" fmla="*/ 0 h 311071"/>
              <a:gd name="connsiteX5" fmla="*/ 2222080 w 2232636"/>
              <a:gd name="connsiteY5" fmla="*/ 9111 h 311071"/>
              <a:gd name="connsiteX6" fmla="*/ 2231191 w 2232636"/>
              <a:gd name="connsiteY6" fmla="*/ 31107 h 311071"/>
              <a:gd name="connsiteX7" fmla="*/ 2232636 w 2232636"/>
              <a:gd name="connsiteY7" fmla="*/ 148943 h 311071"/>
              <a:gd name="connsiteX8" fmla="*/ 2231191 w 2232636"/>
              <a:gd name="connsiteY8" fmla="*/ 279964 h 311071"/>
              <a:gd name="connsiteX9" fmla="*/ 2222080 w 2232636"/>
              <a:gd name="connsiteY9" fmla="*/ 301960 h 311071"/>
              <a:gd name="connsiteX10" fmla="*/ 2200084 w 2232636"/>
              <a:gd name="connsiteY10" fmla="*/ 311071 h 311071"/>
              <a:gd name="connsiteX11" fmla="*/ 76880 w 2232636"/>
              <a:gd name="connsiteY11" fmla="*/ 311071 h 311071"/>
              <a:gd name="connsiteX12" fmla="*/ 54884 w 2232636"/>
              <a:gd name="connsiteY12" fmla="*/ 301960 h 311071"/>
              <a:gd name="connsiteX13" fmla="*/ 45773 w 2232636"/>
              <a:gd name="connsiteY13" fmla="*/ 279964 h 311071"/>
              <a:gd name="connsiteX14" fmla="*/ 45773 w 2232636"/>
              <a:gd name="connsiteY14" fmla="*/ 31107 h 311071"/>
              <a:gd name="connsiteX0" fmla="*/ 45773 w 2232636"/>
              <a:gd name="connsiteY0" fmla="*/ 31107 h 311071"/>
              <a:gd name="connsiteX1" fmla="*/ 54884 w 2232636"/>
              <a:gd name="connsiteY1" fmla="*/ 9111 h 311071"/>
              <a:gd name="connsiteX2" fmla="*/ 76880 w 2232636"/>
              <a:gd name="connsiteY2" fmla="*/ 0 h 311071"/>
              <a:gd name="connsiteX3" fmla="*/ 1184261 w 2232636"/>
              <a:gd name="connsiteY3" fmla="*/ 1417 h 311071"/>
              <a:gd name="connsiteX4" fmla="*/ 2200084 w 2232636"/>
              <a:gd name="connsiteY4" fmla="*/ 0 h 311071"/>
              <a:gd name="connsiteX5" fmla="*/ 2222080 w 2232636"/>
              <a:gd name="connsiteY5" fmla="*/ 9111 h 311071"/>
              <a:gd name="connsiteX6" fmla="*/ 2231191 w 2232636"/>
              <a:gd name="connsiteY6" fmla="*/ 31107 h 311071"/>
              <a:gd name="connsiteX7" fmla="*/ 2232636 w 2232636"/>
              <a:gd name="connsiteY7" fmla="*/ 148943 h 311071"/>
              <a:gd name="connsiteX8" fmla="*/ 2231191 w 2232636"/>
              <a:gd name="connsiteY8" fmla="*/ 279964 h 311071"/>
              <a:gd name="connsiteX9" fmla="*/ 2222080 w 2232636"/>
              <a:gd name="connsiteY9" fmla="*/ 301960 h 311071"/>
              <a:gd name="connsiteX10" fmla="*/ 2200084 w 2232636"/>
              <a:gd name="connsiteY10" fmla="*/ 311071 h 311071"/>
              <a:gd name="connsiteX11" fmla="*/ 76880 w 2232636"/>
              <a:gd name="connsiteY11" fmla="*/ 311071 h 311071"/>
              <a:gd name="connsiteX12" fmla="*/ 54884 w 2232636"/>
              <a:gd name="connsiteY12" fmla="*/ 301960 h 311071"/>
              <a:gd name="connsiteX13" fmla="*/ 45773 w 2232636"/>
              <a:gd name="connsiteY13" fmla="*/ 279964 h 311071"/>
              <a:gd name="connsiteX14" fmla="*/ 45773 w 2232636"/>
              <a:gd name="connsiteY14" fmla="*/ 31107 h 311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32636" h="311071">
                <a:moveTo>
                  <a:pt x="45773" y="31107"/>
                </a:moveTo>
                <a:cubicBezTo>
                  <a:pt x="45773" y="22857"/>
                  <a:pt x="49050" y="14945"/>
                  <a:pt x="54884" y="9111"/>
                </a:cubicBezTo>
                <a:cubicBezTo>
                  <a:pt x="60718" y="3277"/>
                  <a:pt x="-85500" y="1282"/>
                  <a:pt x="76880" y="0"/>
                </a:cubicBezTo>
                <a:lnTo>
                  <a:pt x="1184261" y="1417"/>
                </a:lnTo>
                <a:lnTo>
                  <a:pt x="2200084" y="0"/>
                </a:lnTo>
                <a:cubicBezTo>
                  <a:pt x="2208334" y="0"/>
                  <a:pt x="2216246" y="3277"/>
                  <a:pt x="2222080" y="9111"/>
                </a:cubicBezTo>
                <a:cubicBezTo>
                  <a:pt x="2227914" y="14945"/>
                  <a:pt x="2229432" y="7802"/>
                  <a:pt x="2231191" y="31107"/>
                </a:cubicBezTo>
                <a:cubicBezTo>
                  <a:pt x="2231673" y="70386"/>
                  <a:pt x="2232154" y="109664"/>
                  <a:pt x="2232636" y="148943"/>
                </a:cubicBezTo>
                <a:cubicBezTo>
                  <a:pt x="2232154" y="192617"/>
                  <a:pt x="2231673" y="236290"/>
                  <a:pt x="2231191" y="279964"/>
                </a:cubicBezTo>
                <a:cubicBezTo>
                  <a:pt x="2231191" y="288214"/>
                  <a:pt x="2227914" y="296126"/>
                  <a:pt x="2222080" y="301960"/>
                </a:cubicBezTo>
                <a:cubicBezTo>
                  <a:pt x="2216246" y="307794"/>
                  <a:pt x="2208334" y="311071"/>
                  <a:pt x="2200084" y="311071"/>
                </a:cubicBezTo>
                <a:lnTo>
                  <a:pt x="76880" y="311071"/>
                </a:lnTo>
                <a:cubicBezTo>
                  <a:pt x="68630" y="311071"/>
                  <a:pt x="60718" y="307794"/>
                  <a:pt x="54884" y="301960"/>
                </a:cubicBezTo>
                <a:cubicBezTo>
                  <a:pt x="49050" y="296126"/>
                  <a:pt x="45773" y="288214"/>
                  <a:pt x="45773" y="279964"/>
                </a:cubicBezTo>
                <a:lnTo>
                  <a:pt x="45773" y="31107"/>
                </a:lnTo>
                <a:close/>
              </a:path>
            </a:pathLst>
          </a:custGeom>
        </p:spPr>
        <p:style>
          <a:lnRef idx="1">
            <a:schemeClr val="dk1"/>
          </a:lnRef>
          <a:fillRef idx="2">
            <a:schemeClr val="dk1"/>
          </a:fillRef>
          <a:effectRef idx="1">
            <a:schemeClr val="dk1"/>
          </a:effectRef>
          <a:fontRef idx="minor">
            <a:schemeClr val="dk1"/>
          </a:fontRef>
        </p:style>
        <p:txBody>
          <a:bodyPr spcFirstLastPara="0" vert="horz" wrap="square" lIns="19271" tIns="19271" rIns="19271" bIns="19271" numCol="1" spcCol="1270" anchor="ctr" anchorCtr="0">
            <a:noAutofit/>
          </a:bodyPr>
          <a:lstStyle/>
          <a:p>
            <a:pPr lvl="0" algn="ctr" defTabSz="711200">
              <a:lnSpc>
                <a:spcPct val="90000"/>
              </a:lnSpc>
              <a:spcBef>
                <a:spcPct val="0"/>
              </a:spcBef>
              <a:spcAft>
                <a:spcPct val="35000"/>
              </a:spcAft>
            </a:pPr>
            <a:r>
              <a:rPr lang="en-US" sz="900" kern="1200" dirty="0" smtClean="0">
                <a:sym typeface="Symbol"/>
              </a:rPr>
              <a:t>Physiology</a:t>
            </a:r>
            <a:endParaRPr lang="en-US" sz="900" kern="1200" dirty="0"/>
          </a:p>
        </p:txBody>
      </p:sp>
      <p:cxnSp>
        <p:nvCxnSpPr>
          <p:cNvPr id="139" name="Straight Arrow Connector 138"/>
          <p:cNvCxnSpPr>
            <a:stCxn id="132" idx="6"/>
            <a:endCxn id="131" idx="12"/>
          </p:cNvCxnSpPr>
          <p:nvPr/>
        </p:nvCxnSpPr>
        <p:spPr>
          <a:xfrm>
            <a:off x="5063711" y="5294736"/>
            <a:ext cx="202942" cy="12927"/>
          </a:xfrm>
          <a:prstGeom prst="straightConnector1">
            <a:avLst/>
          </a:prstGeom>
          <a:ln w="28575">
            <a:solidFill>
              <a:schemeClr val="bg1">
                <a:lumMod val="85000"/>
              </a:schemeClr>
            </a:solidFill>
            <a:prstDash val="solid"/>
            <a:tailEnd type="arrow" w="med" len="med"/>
          </a:ln>
        </p:spPr>
        <p:style>
          <a:lnRef idx="1">
            <a:schemeClr val="accent1"/>
          </a:lnRef>
          <a:fillRef idx="0">
            <a:schemeClr val="accent1"/>
          </a:fillRef>
          <a:effectRef idx="0">
            <a:schemeClr val="accent1"/>
          </a:effectRef>
          <a:fontRef idx="minor">
            <a:schemeClr val="tx1"/>
          </a:fontRef>
        </p:style>
      </p:cxnSp>
      <p:cxnSp>
        <p:nvCxnSpPr>
          <p:cNvPr id="140" name="Straight Arrow Connector 139"/>
          <p:cNvCxnSpPr>
            <a:stCxn id="138" idx="7"/>
            <a:endCxn id="130" idx="13"/>
          </p:cNvCxnSpPr>
          <p:nvPr/>
        </p:nvCxnSpPr>
        <p:spPr>
          <a:xfrm flipV="1">
            <a:off x="3910086" y="5002699"/>
            <a:ext cx="88857" cy="290978"/>
          </a:xfrm>
          <a:prstGeom prst="straightConnector1">
            <a:avLst/>
          </a:prstGeom>
          <a:ln w="28575">
            <a:solidFill>
              <a:schemeClr val="tx1"/>
            </a:solidFill>
            <a:prstDash val="solid"/>
            <a:tailEnd type="arrow" w="med" len="med"/>
          </a:ln>
        </p:spPr>
        <p:style>
          <a:lnRef idx="1">
            <a:schemeClr val="accent1"/>
          </a:lnRef>
          <a:fillRef idx="0">
            <a:schemeClr val="accent1"/>
          </a:fillRef>
          <a:effectRef idx="0">
            <a:schemeClr val="accent1"/>
          </a:effectRef>
          <a:fontRef idx="minor">
            <a:schemeClr val="tx1"/>
          </a:fontRef>
        </p:style>
      </p:cxnSp>
      <p:cxnSp>
        <p:nvCxnSpPr>
          <p:cNvPr id="141" name="Straight Arrow Connector 140"/>
          <p:cNvCxnSpPr>
            <a:stCxn id="138" idx="7"/>
            <a:endCxn id="132" idx="13"/>
          </p:cNvCxnSpPr>
          <p:nvPr/>
        </p:nvCxnSpPr>
        <p:spPr>
          <a:xfrm>
            <a:off x="3910086" y="5293677"/>
            <a:ext cx="499269" cy="5542"/>
          </a:xfrm>
          <a:prstGeom prst="straightConnector1">
            <a:avLst/>
          </a:prstGeom>
          <a:ln w="28575">
            <a:solidFill>
              <a:schemeClr val="bg1">
                <a:lumMod val="85000"/>
              </a:schemeClr>
            </a:solidFill>
            <a:prstDash val="solid"/>
            <a:tailEnd type="arrow" w="med" len="med"/>
          </a:ln>
        </p:spPr>
        <p:style>
          <a:lnRef idx="1">
            <a:schemeClr val="accent1"/>
          </a:lnRef>
          <a:fillRef idx="0">
            <a:schemeClr val="accent1"/>
          </a:fillRef>
          <a:effectRef idx="0">
            <a:schemeClr val="accent1"/>
          </a:effectRef>
          <a:fontRef idx="minor">
            <a:schemeClr val="tx1"/>
          </a:fontRef>
        </p:style>
      </p:cxnSp>
      <p:cxnSp>
        <p:nvCxnSpPr>
          <p:cNvPr id="142" name="Elbow Connector 141"/>
          <p:cNvCxnSpPr/>
          <p:nvPr/>
        </p:nvCxnSpPr>
        <p:spPr>
          <a:xfrm>
            <a:off x="3584882" y="5441635"/>
            <a:ext cx="2016849" cy="44819"/>
          </a:xfrm>
          <a:prstGeom prst="bentConnector5">
            <a:avLst>
              <a:gd name="adj1" fmla="val 235"/>
              <a:gd name="adj2" fmla="val 1105356"/>
              <a:gd name="adj3" fmla="val 100000"/>
            </a:avLst>
          </a:prstGeom>
          <a:noFill/>
          <a:ln w="28575" cap="flat" cmpd="sng" algn="ctr">
            <a:solidFill>
              <a:sysClr val="windowText" lastClr="000000"/>
            </a:solidFill>
            <a:prstDash val="solid"/>
            <a:tailEnd type="arrow" w="med" len="med"/>
          </a:ln>
          <a:effectLst/>
        </p:spPr>
      </p:cxnSp>
      <p:sp>
        <p:nvSpPr>
          <p:cNvPr id="146" name="TextBox 145"/>
          <p:cNvSpPr txBox="1"/>
          <p:nvPr/>
        </p:nvSpPr>
        <p:spPr>
          <a:xfrm>
            <a:off x="7113885" y="4353749"/>
            <a:ext cx="676788" cy="307777"/>
          </a:xfrm>
          <a:prstGeom prst="rect">
            <a:avLst/>
          </a:prstGeom>
          <a:noFill/>
        </p:spPr>
        <p:txBody>
          <a:bodyPr wrap="none" rtlCol="0">
            <a:spAutoFit/>
          </a:bodyPr>
          <a:lstStyle/>
          <a:p>
            <a:pPr algn="ctr"/>
            <a:r>
              <a:rPr lang="en-US" sz="1400" b="1" dirty="0" smtClean="0"/>
              <a:t>Desert</a:t>
            </a:r>
            <a:endParaRPr lang="en-US" sz="1400" b="1" dirty="0"/>
          </a:p>
        </p:txBody>
      </p:sp>
      <p:sp>
        <p:nvSpPr>
          <p:cNvPr id="148" name="Freeform 147"/>
          <p:cNvSpPr/>
          <p:nvPr/>
        </p:nvSpPr>
        <p:spPr>
          <a:xfrm>
            <a:off x="6283071" y="4832502"/>
            <a:ext cx="414216" cy="191794"/>
          </a:xfrm>
          <a:custGeom>
            <a:avLst/>
            <a:gdLst>
              <a:gd name="connsiteX0" fmla="*/ 0 w 718836"/>
              <a:gd name="connsiteY0" fmla="*/ 31859 h 318586"/>
              <a:gd name="connsiteX1" fmla="*/ 9331 w 718836"/>
              <a:gd name="connsiteY1" fmla="*/ 9331 h 318586"/>
              <a:gd name="connsiteX2" fmla="*/ 31859 w 718836"/>
              <a:gd name="connsiteY2" fmla="*/ 0 h 318586"/>
              <a:gd name="connsiteX3" fmla="*/ 686977 w 718836"/>
              <a:gd name="connsiteY3" fmla="*/ 0 h 318586"/>
              <a:gd name="connsiteX4" fmla="*/ 709505 w 718836"/>
              <a:gd name="connsiteY4" fmla="*/ 9331 h 318586"/>
              <a:gd name="connsiteX5" fmla="*/ 718836 w 718836"/>
              <a:gd name="connsiteY5" fmla="*/ 31859 h 318586"/>
              <a:gd name="connsiteX6" fmla="*/ 718836 w 718836"/>
              <a:gd name="connsiteY6" fmla="*/ 286727 h 318586"/>
              <a:gd name="connsiteX7" fmla="*/ 709505 w 718836"/>
              <a:gd name="connsiteY7" fmla="*/ 309255 h 318586"/>
              <a:gd name="connsiteX8" fmla="*/ 686977 w 718836"/>
              <a:gd name="connsiteY8" fmla="*/ 318586 h 318586"/>
              <a:gd name="connsiteX9" fmla="*/ 31859 w 718836"/>
              <a:gd name="connsiteY9" fmla="*/ 318586 h 318586"/>
              <a:gd name="connsiteX10" fmla="*/ 9331 w 718836"/>
              <a:gd name="connsiteY10" fmla="*/ 309255 h 318586"/>
              <a:gd name="connsiteX11" fmla="*/ 0 w 718836"/>
              <a:gd name="connsiteY11" fmla="*/ 286727 h 318586"/>
              <a:gd name="connsiteX12" fmla="*/ 0 w 718836"/>
              <a:gd name="connsiteY12" fmla="*/ 31859 h 318586"/>
              <a:gd name="connsiteX0" fmla="*/ 0 w 718850"/>
              <a:gd name="connsiteY0" fmla="*/ 31859 h 318586"/>
              <a:gd name="connsiteX1" fmla="*/ 9331 w 718850"/>
              <a:gd name="connsiteY1" fmla="*/ 9331 h 318586"/>
              <a:gd name="connsiteX2" fmla="*/ 31859 w 718850"/>
              <a:gd name="connsiteY2" fmla="*/ 0 h 318586"/>
              <a:gd name="connsiteX3" fmla="*/ 686977 w 718850"/>
              <a:gd name="connsiteY3" fmla="*/ 0 h 318586"/>
              <a:gd name="connsiteX4" fmla="*/ 709505 w 718850"/>
              <a:gd name="connsiteY4" fmla="*/ 9331 h 318586"/>
              <a:gd name="connsiteX5" fmla="*/ 718836 w 718850"/>
              <a:gd name="connsiteY5" fmla="*/ 31859 h 318586"/>
              <a:gd name="connsiteX6" fmla="*/ 707854 w 718850"/>
              <a:gd name="connsiteY6" fmla="*/ 150360 h 318586"/>
              <a:gd name="connsiteX7" fmla="*/ 718836 w 718850"/>
              <a:gd name="connsiteY7" fmla="*/ 286727 h 318586"/>
              <a:gd name="connsiteX8" fmla="*/ 709505 w 718850"/>
              <a:gd name="connsiteY8" fmla="*/ 309255 h 318586"/>
              <a:gd name="connsiteX9" fmla="*/ 686977 w 718850"/>
              <a:gd name="connsiteY9" fmla="*/ 318586 h 318586"/>
              <a:gd name="connsiteX10" fmla="*/ 31859 w 718850"/>
              <a:gd name="connsiteY10" fmla="*/ 318586 h 318586"/>
              <a:gd name="connsiteX11" fmla="*/ 9331 w 718850"/>
              <a:gd name="connsiteY11" fmla="*/ 309255 h 318586"/>
              <a:gd name="connsiteX12" fmla="*/ 0 w 718850"/>
              <a:gd name="connsiteY12" fmla="*/ 286727 h 318586"/>
              <a:gd name="connsiteX13" fmla="*/ 0 w 718850"/>
              <a:gd name="connsiteY13" fmla="*/ 31859 h 318586"/>
              <a:gd name="connsiteX0" fmla="*/ 0 w 719017"/>
              <a:gd name="connsiteY0" fmla="*/ 31859 h 319171"/>
              <a:gd name="connsiteX1" fmla="*/ 9331 w 719017"/>
              <a:gd name="connsiteY1" fmla="*/ 9331 h 319171"/>
              <a:gd name="connsiteX2" fmla="*/ 31859 w 719017"/>
              <a:gd name="connsiteY2" fmla="*/ 0 h 319171"/>
              <a:gd name="connsiteX3" fmla="*/ 686977 w 719017"/>
              <a:gd name="connsiteY3" fmla="*/ 0 h 319171"/>
              <a:gd name="connsiteX4" fmla="*/ 709505 w 719017"/>
              <a:gd name="connsiteY4" fmla="*/ 9331 h 319171"/>
              <a:gd name="connsiteX5" fmla="*/ 718836 w 719017"/>
              <a:gd name="connsiteY5" fmla="*/ 31859 h 319171"/>
              <a:gd name="connsiteX6" fmla="*/ 707854 w 719017"/>
              <a:gd name="connsiteY6" fmla="*/ 150360 h 319171"/>
              <a:gd name="connsiteX7" fmla="*/ 718836 w 719017"/>
              <a:gd name="connsiteY7" fmla="*/ 286727 h 319171"/>
              <a:gd name="connsiteX8" fmla="*/ 709505 w 719017"/>
              <a:gd name="connsiteY8" fmla="*/ 309255 h 319171"/>
              <a:gd name="connsiteX9" fmla="*/ 686977 w 719017"/>
              <a:gd name="connsiteY9" fmla="*/ 318586 h 319171"/>
              <a:gd name="connsiteX10" fmla="*/ 351507 w 719017"/>
              <a:gd name="connsiteY10" fmla="*/ 319171 h 319171"/>
              <a:gd name="connsiteX11" fmla="*/ 31859 w 719017"/>
              <a:gd name="connsiteY11" fmla="*/ 318586 h 319171"/>
              <a:gd name="connsiteX12" fmla="*/ 9331 w 719017"/>
              <a:gd name="connsiteY12" fmla="*/ 309255 h 319171"/>
              <a:gd name="connsiteX13" fmla="*/ 0 w 719017"/>
              <a:gd name="connsiteY13" fmla="*/ 286727 h 319171"/>
              <a:gd name="connsiteX14" fmla="*/ 0 w 719017"/>
              <a:gd name="connsiteY14" fmla="*/ 31859 h 319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19017" h="319171">
                <a:moveTo>
                  <a:pt x="0" y="31859"/>
                </a:moveTo>
                <a:cubicBezTo>
                  <a:pt x="0" y="23409"/>
                  <a:pt x="3357" y="15306"/>
                  <a:pt x="9331" y="9331"/>
                </a:cubicBezTo>
                <a:cubicBezTo>
                  <a:pt x="15306" y="3356"/>
                  <a:pt x="23409" y="0"/>
                  <a:pt x="31859" y="0"/>
                </a:cubicBezTo>
                <a:lnTo>
                  <a:pt x="686977" y="0"/>
                </a:lnTo>
                <a:cubicBezTo>
                  <a:pt x="695427" y="0"/>
                  <a:pt x="703530" y="3357"/>
                  <a:pt x="709505" y="9331"/>
                </a:cubicBezTo>
                <a:cubicBezTo>
                  <a:pt x="715480" y="15306"/>
                  <a:pt x="719111" y="8354"/>
                  <a:pt x="718836" y="31859"/>
                </a:cubicBezTo>
                <a:lnTo>
                  <a:pt x="707854" y="150360"/>
                </a:lnTo>
                <a:lnTo>
                  <a:pt x="718836" y="286727"/>
                </a:lnTo>
                <a:cubicBezTo>
                  <a:pt x="718836" y="295177"/>
                  <a:pt x="715479" y="303280"/>
                  <a:pt x="709505" y="309255"/>
                </a:cubicBezTo>
                <a:cubicBezTo>
                  <a:pt x="703530" y="315230"/>
                  <a:pt x="746643" y="316933"/>
                  <a:pt x="686977" y="318586"/>
                </a:cubicBezTo>
                <a:lnTo>
                  <a:pt x="351507" y="319171"/>
                </a:lnTo>
                <a:lnTo>
                  <a:pt x="31859" y="318586"/>
                </a:lnTo>
                <a:cubicBezTo>
                  <a:pt x="23409" y="318586"/>
                  <a:pt x="15306" y="315229"/>
                  <a:pt x="9331" y="309255"/>
                </a:cubicBezTo>
                <a:cubicBezTo>
                  <a:pt x="3356" y="303280"/>
                  <a:pt x="0" y="295177"/>
                  <a:pt x="0" y="286727"/>
                </a:cubicBezTo>
                <a:lnTo>
                  <a:pt x="0" y="31859"/>
                </a:lnTo>
                <a:close/>
              </a:path>
            </a:pathLst>
          </a:custGeom>
        </p:spPr>
        <p:style>
          <a:lnRef idx="1">
            <a:schemeClr val="dk1"/>
          </a:lnRef>
          <a:fillRef idx="2">
            <a:schemeClr val="dk1"/>
          </a:fillRef>
          <a:effectRef idx="1">
            <a:schemeClr val="dk1"/>
          </a:effectRef>
          <a:fontRef idx="minor">
            <a:schemeClr val="dk1"/>
          </a:fontRef>
        </p:style>
        <p:txBody>
          <a:bodyPr spcFirstLastPara="0" vert="horz" wrap="square" lIns="19491" tIns="19491" rIns="19491" bIns="19491" numCol="1" spcCol="1270" anchor="ctr" anchorCtr="0">
            <a:noAutofit/>
          </a:bodyPr>
          <a:lstStyle/>
          <a:p>
            <a:pPr lvl="0" algn="ctr" defTabSz="711200">
              <a:lnSpc>
                <a:spcPct val="90000"/>
              </a:lnSpc>
              <a:spcBef>
                <a:spcPct val="0"/>
              </a:spcBef>
              <a:spcAft>
                <a:spcPct val="35000"/>
              </a:spcAft>
            </a:pPr>
            <a:r>
              <a:rPr lang="en-US" sz="900" kern="1200" dirty="0" smtClean="0"/>
              <a:t>CO</a:t>
            </a:r>
            <a:r>
              <a:rPr lang="en-US" sz="900" kern="1200" baseline="-25000" dirty="0" smtClean="0"/>
              <a:t>2</a:t>
            </a:r>
            <a:endParaRPr lang="en-US" sz="900" kern="1200" baseline="-25000" dirty="0"/>
          </a:p>
        </p:txBody>
      </p:sp>
      <p:sp>
        <p:nvSpPr>
          <p:cNvPr id="149" name="Freeform 148"/>
          <p:cNvSpPr/>
          <p:nvPr/>
        </p:nvSpPr>
        <p:spPr>
          <a:xfrm>
            <a:off x="6914299" y="4876969"/>
            <a:ext cx="717112" cy="235865"/>
          </a:xfrm>
          <a:custGeom>
            <a:avLst/>
            <a:gdLst>
              <a:gd name="connsiteX0" fmla="*/ 0 w 2185418"/>
              <a:gd name="connsiteY0" fmla="*/ 31107 h 311071"/>
              <a:gd name="connsiteX1" fmla="*/ 9111 w 2185418"/>
              <a:gd name="connsiteY1" fmla="*/ 9111 h 311071"/>
              <a:gd name="connsiteX2" fmla="*/ 31107 w 2185418"/>
              <a:gd name="connsiteY2" fmla="*/ 0 h 311071"/>
              <a:gd name="connsiteX3" fmla="*/ 2154311 w 2185418"/>
              <a:gd name="connsiteY3" fmla="*/ 0 h 311071"/>
              <a:gd name="connsiteX4" fmla="*/ 2176307 w 2185418"/>
              <a:gd name="connsiteY4" fmla="*/ 9111 h 311071"/>
              <a:gd name="connsiteX5" fmla="*/ 2185418 w 2185418"/>
              <a:gd name="connsiteY5" fmla="*/ 31107 h 311071"/>
              <a:gd name="connsiteX6" fmla="*/ 2185418 w 2185418"/>
              <a:gd name="connsiteY6" fmla="*/ 279964 h 311071"/>
              <a:gd name="connsiteX7" fmla="*/ 2176307 w 2185418"/>
              <a:gd name="connsiteY7" fmla="*/ 301960 h 311071"/>
              <a:gd name="connsiteX8" fmla="*/ 2154311 w 2185418"/>
              <a:gd name="connsiteY8" fmla="*/ 311071 h 311071"/>
              <a:gd name="connsiteX9" fmla="*/ 31107 w 2185418"/>
              <a:gd name="connsiteY9" fmla="*/ 311071 h 311071"/>
              <a:gd name="connsiteX10" fmla="*/ 9111 w 2185418"/>
              <a:gd name="connsiteY10" fmla="*/ 301960 h 311071"/>
              <a:gd name="connsiteX11" fmla="*/ 0 w 2185418"/>
              <a:gd name="connsiteY11" fmla="*/ 279964 h 311071"/>
              <a:gd name="connsiteX12" fmla="*/ 0 w 2185418"/>
              <a:gd name="connsiteY12" fmla="*/ 31107 h 311071"/>
              <a:gd name="connsiteX0" fmla="*/ 6391 w 2191809"/>
              <a:gd name="connsiteY0" fmla="*/ 31107 h 311071"/>
              <a:gd name="connsiteX1" fmla="*/ 15502 w 2191809"/>
              <a:gd name="connsiteY1" fmla="*/ 9111 h 311071"/>
              <a:gd name="connsiteX2" fmla="*/ 37498 w 2191809"/>
              <a:gd name="connsiteY2" fmla="*/ 0 h 311071"/>
              <a:gd name="connsiteX3" fmla="*/ 2160702 w 2191809"/>
              <a:gd name="connsiteY3" fmla="*/ 0 h 311071"/>
              <a:gd name="connsiteX4" fmla="*/ 2182698 w 2191809"/>
              <a:gd name="connsiteY4" fmla="*/ 9111 h 311071"/>
              <a:gd name="connsiteX5" fmla="*/ 2191809 w 2191809"/>
              <a:gd name="connsiteY5" fmla="*/ 31107 h 311071"/>
              <a:gd name="connsiteX6" fmla="*/ 2191809 w 2191809"/>
              <a:gd name="connsiteY6" fmla="*/ 279964 h 311071"/>
              <a:gd name="connsiteX7" fmla="*/ 2182698 w 2191809"/>
              <a:gd name="connsiteY7" fmla="*/ 301960 h 311071"/>
              <a:gd name="connsiteX8" fmla="*/ 2160702 w 2191809"/>
              <a:gd name="connsiteY8" fmla="*/ 311071 h 311071"/>
              <a:gd name="connsiteX9" fmla="*/ 37498 w 2191809"/>
              <a:gd name="connsiteY9" fmla="*/ 311071 h 311071"/>
              <a:gd name="connsiteX10" fmla="*/ 15502 w 2191809"/>
              <a:gd name="connsiteY10" fmla="*/ 301960 h 311071"/>
              <a:gd name="connsiteX11" fmla="*/ 6391 w 2191809"/>
              <a:gd name="connsiteY11" fmla="*/ 279964 h 311071"/>
              <a:gd name="connsiteX12" fmla="*/ 0 w 2191809"/>
              <a:gd name="connsiteY12" fmla="*/ 152813 h 311071"/>
              <a:gd name="connsiteX13" fmla="*/ 6391 w 2191809"/>
              <a:gd name="connsiteY13" fmla="*/ 31107 h 311071"/>
              <a:gd name="connsiteX0" fmla="*/ 6391 w 2191809"/>
              <a:gd name="connsiteY0" fmla="*/ 31107 h 311071"/>
              <a:gd name="connsiteX1" fmla="*/ 15502 w 2191809"/>
              <a:gd name="connsiteY1" fmla="*/ 9111 h 311071"/>
              <a:gd name="connsiteX2" fmla="*/ 37498 w 2191809"/>
              <a:gd name="connsiteY2" fmla="*/ 0 h 311071"/>
              <a:gd name="connsiteX3" fmla="*/ 2160702 w 2191809"/>
              <a:gd name="connsiteY3" fmla="*/ 0 h 311071"/>
              <a:gd name="connsiteX4" fmla="*/ 2182698 w 2191809"/>
              <a:gd name="connsiteY4" fmla="*/ 9111 h 311071"/>
              <a:gd name="connsiteX5" fmla="*/ 2191809 w 2191809"/>
              <a:gd name="connsiteY5" fmla="*/ 31107 h 311071"/>
              <a:gd name="connsiteX6" fmla="*/ 2185468 w 2191809"/>
              <a:gd name="connsiteY6" fmla="*/ 142961 h 311071"/>
              <a:gd name="connsiteX7" fmla="*/ 2191809 w 2191809"/>
              <a:gd name="connsiteY7" fmla="*/ 279964 h 311071"/>
              <a:gd name="connsiteX8" fmla="*/ 2182698 w 2191809"/>
              <a:gd name="connsiteY8" fmla="*/ 301960 h 311071"/>
              <a:gd name="connsiteX9" fmla="*/ 2160702 w 2191809"/>
              <a:gd name="connsiteY9" fmla="*/ 311071 h 311071"/>
              <a:gd name="connsiteX10" fmla="*/ 37498 w 2191809"/>
              <a:gd name="connsiteY10" fmla="*/ 311071 h 311071"/>
              <a:gd name="connsiteX11" fmla="*/ 15502 w 2191809"/>
              <a:gd name="connsiteY11" fmla="*/ 301960 h 311071"/>
              <a:gd name="connsiteX12" fmla="*/ 6391 w 2191809"/>
              <a:gd name="connsiteY12" fmla="*/ 279964 h 311071"/>
              <a:gd name="connsiteX13" fmla="*/ 0 w 2191809"/>
              <a:gd name="connsiteY13" fmla="*/ 152813 h 311071"/>
              <a:gd name="connsiteX14" fmla="*/ 6391 w 2191809"/>
              <a:gd name="connsiteY14" fmla="*/ 31107 h 311071"/>
              <a:gd name="connsiteX0" fmla="*/ 6391 w 2255999"/>
              <a:gd name="connsiteY0" fmla="*/ 31107 h 311071"/>
              <a:gd name="connsiteX1" fmla="*/ 15502 w 2255999"/>
              <a:gd name="connsiteY1" fmla="*/ 9111 h 311071"/>
              <a:gd name="connsiteX2" fmla="*/ 37498 w 2255999"/>
              <a:gd name="connsiteY2" fmla="*/ 0 h 311071"/>
              <a:gd name="connsiteX3" fmla="*/ 2160702 w 2255999"/>
              <a:gd name="connsiteY3" fmla="*/ 0 h 311071"/>
              <a:gd name="connsiteX4" fmla="*/ 2182698 w 2255999"/>
              <a:gd name="connsiteY4" fmla="*/ 9111 h 311071"/>
              <a:gd name="connsiteX5" fmla="*/ 2191809 w 2255999"/>
              <a:gd name="connsiteY5" fmla="*/ 31107 h 311071"/>
              <a:gd name="connsiteX6" fmla="*/ 2185468 w 2255999"/>
              <a:gd name="connsiteY6" fmla="*/ 142961 h 311071"/>
              <a:gd name="connsiteX7" fmla="*/ 2191809 w 2255999"/>
              <a:gd name="connsiteY7" fmla="*/ 279964 h 311071"/>
              <a:gd name="connsiteX8" fmla="*/ 2182698 w 2255999"/>
              <a:gd name="connsiteY8" fmla="*/ 301960 h 311071"/>
              <a:gd name="connsiteX9" fmla="*/ 2160702 w 2255999"/>
              <a:gd name="connsiteY9" fmla="*/ 311071 h 311071"/>
              <a:gd name="connsiteX10" fmla="*/ 958886 w 2255999"/>
              <a:gd name="connsiteY10" fmla="*/ 305677 h 311071"/>
              <a:gd name="connsiteX11" fmla="*/ 37498 w 2255999"/>
              <a:gd name="connsiteY11" fmla="*/ 311071 h 311071"/>
              <a:gd name="connsiteX12" fmla="*/ 15502 w 2255999"/>
              <a:gd name="connsiteY12" fmla="*/ 301960 h 311071"/>
              <a:gd name="connsiteX13" fmla="*/ 6391 w 2255999"/>
              <a:gd name="connsiteY13" fmla="*/ 279964 h 311071"/>
              <a:gd name="connsiteX14" fmla="*/ 0 w 2255999"/>
              <a:gd name="connsiteY14" fmla="*/ 152813 h 311071"/>
              <a:gd name="connsiteX15" fmla="*/ 6391 w 2255999"/>
              <a:gd name="connsiteY15" fmla="*/ 31107 h 311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55999" h="311071">
                <a:moveTo>
                  <a:pt x="6391" y="31107"/>
                </a:moveTo>
                <a:cubicBezTo>
                  <a:pt x="6391" y="22857"/>
                  <a:pt x="9668" y="14945"/>
                  <a:pt x="15502" y="9111"/>
                </a:cubicBezTo>
                <a:cubicBezTo>
                  <a:pt x="21336" y="3277"/>
                  <a:pt x="29248" y="0"/>
                  <a:pt x="37498" y="0"/>
                </a:cubicBezTo>
                <a:lnTo>
                  <a:pt x="2160702" y="0"/>
                </a:lnTo>
                <a:cubicBezTo>
                  <a:pt x="2168952" y="0"/>
                  <a:pt x="2176864" y="3277"/>
                  <a:pt x="2182698" y="9111"/>
                </a:cubicBezTo>
                <a:cubicBezTo>
                  <a:pt x="2188532" y="14945"/>
                  <a:pt x="2191347" y="8799"/>
                  <a:pt x="2191809" y="31107"/>
                </a:cubicBezTo>
                <a:lnTo>
                  <a:pt x="2185468" y="142961"/>
                </a:lnTo>
                <a:lnTo>
                  <a:pt x="2191809" y="279964"/>
                </a:lnTo>
                <a:cubicBezTo>
                  <a:pt x="2191809" y="288214"/>
                  <a:pt x="2188532" y="296126"/>
                  <a:pt x="2182698" y="301960"/>
                </a:cubicBezTo>
                <a:cubicBezTo>
                  <a:pt x="2176864" y="307794"/>
                  <a:pt x="2364671" y="310452"/>
                  <a:pt x="2160702" y="311071"/>
                </a:cubicBezTo>
                <a:lnTo>
                  <a:pt x="958886" y="305677"/>
                </a:lnTo>
                <a:lnTo>
                  <a:pt x="37498" y="311071"/>
                </a:lnTo>
                <a:cubicBezTo>
                  <a:pt x="29248" y="311071"/>
                  <a:pt x="21336" y="307794"/>
                  <a:pt x="15502" y="301960"/>
                </a:cubicBezTo>
                <a:cubicBezTo>
                  <a:pt x="9668" y="296126"/>
                  <a:pt x="8975" y="304822"/>
                  <a:pt x="6391" y="279964"/>
                </a:cubicBezTo>
                <a:lnTo>
                  <a:pt x="0" y="152813"/>
                </a:lnTo>
                <a:lnTo>
                  <a:pt x="6391" y="31107"/>
                </a:lnTo>
                <a:close/>
              </a:path>
            </a:pathLst>
          </a:custGeom>
          <a:solidFill>
            <a:sysClr val="window" lastClr="FFFFFF">
              <a:lumMod val="95000"/>
            </a:sysClr>
          </a:solidFill>
          <a:ln w="9525" cap="flat" cmpd="sng" algn="ctr">
            <a:noFill/>
            <a:prstDash val="solid"/>
          </a:ln>
          <a:effectLst>
            <a:outerShdw blurRad="40000" dist="20000" dir="5400000" rotWithShape="0">
              <a:srgbClr val="000000">
                <a:alpha val="38000"/>
              </a:srgbClr>
            </a:outerShdw>
          </a:effectLst>
        </p:spPr>
        <p:txBody>
          <a:bodyPr spcFirstLastPara="0" vert="horz" wrap="square" lIns="20162" tIns="20162" rIns="20162" bIns="20162" numCol="1" spcCol="1270" anchor="ctr" anchorCtr="0">
            <a:noAutofit/>
          </a:bodyPr>
          <a:lstStyle/>
          <a:p>
            <a:pPr algn="ctr" defTabSz="711200">
              <a:lnSpc>
                <a:spcPct val="90000"/>
              </a:lnSpc>
              <a:spcBef>
                <a:spcPct val="0"/>
              </a:spcBef>
              <a:spcAft>
                <a:spcPct val="35000"/>
              </a:spcAft>
            </a:pPr>
            <a:r>
              <a:rPr lang="en-US" sz="900" b="1" dirty="0">
                <a:solidFill>
                  <a:sysClr val="window" lastClr="FFFFFF">
                    <a:lumMod val="65000"/>
                  </a:sysClr>
                </a:solidFill>
                <a:latin typeface="Calibri"/>
                <a:sym typeface="Symbol"/>
              </a:rPr>
              <a:t>Soil water</a:t>
            </a:r>
            <a:endParaRPr lang="en-US" sz="900" b="1" dirty="0">
              <a:solidFill>
                <a:sysClr val="window" lastClr="FFFFFF">
                  <a:lumMod val="65000"/>
                </a:sysClr>
              </a:solidFill>
              <a:latin typeface="Calibri"/>
            </a:endParaRPr>
          </a:p>
        </p:txBody>
      </p:sp>
      <p:sp>
        <p:nvSpPr>
          <p:cNvPr id="150" name="Freeform 149"/>
          <p:cNvSpPr/>
          <p:nvPr/>
        </p:nvSpPr>
        <p:spPr>
          <a:xfrm>
            <a:off x="8182303" y="5220682"/>
            <a:ext cx="636996" cy="329085"/>
          </a:xfrm>
          <a:custGeom>
            <a:avLst/>
            <a:gdLst>
              <a:gd name="connsiteX0" fmla="*/ 0 w 1265279"/>
              <a:gd name="connsiteY0" fmla="*/ 22295 h 222945"/>
              <a:gd name="connsiteX1" fmla="*/ 6530 w 1265279"/>
              <a:gd name="connsiteY1" fmla="*/ 6530 h 222945"/>
              <a:gd name="connsiteX2" fmla="*/ 22295 w 1265279"/>
              <a:gd name="connsiteY2" fmla="*/ 0 h 222945"/>
              <a:gd name="connsiteX3" fmla="*/ 1242984 w 1265279"/>
              <a:gd name="connsiteY3" fmla="*/ 0 h 222945"/>
              <a:gd name="connsiteX4" fmla="*/ 1258749 w 1265279"/>
              <a:gd name="connsiteY4" fmla="*/ 6530 h 222945"/>
              <a:gd name="connsiteX5" fmla="*/ 1265279 w 1265279"/>
              <a:gd name="connsiteY5" fmla="*/ 22295 h 222945"/>
              <a:gd name="connsiteX6" fmla="*/ 1265279 w 1265279"/>
              <a:gd name="connsiteY6" fmla="*/ 200650 h 222945"/>
              <a:gd name="connsiteX7" fmla="*/ 1258749 w 1265279"/>
              <a:gd name="connsiteY7" fmla="*/ 216415 h 222945"/>
              <a:gd name="connsiteX8" fmla="*/ 1242984 w 1265279"/>
              <a:gd name="connsiteY8" fmla="*/ 222945 h 222945"/>
              <a:gd name="connsiteX9" fmla="*/ 22295 w 1265279"/>
              <a:gd name="connsiteY9" fmla="*/ 222945 h 222945"/>
              <a:gd name="connsiteX10" fmla="*/ 6530 w 1265279"/>
              <a:gd name="connsiteY10" fmla="*/ 216415 h 222945"/>
              <a:gd name="connsiteX11" fmla="*/ 0 w 1265279"/>
              <a:gd name="connsiteY11" fmla="*/ 200650 h 222945"/>
              <a:gd name="connsiteX12" fmla="*/ 0 w 1265279"/>
              <a:gd name="connsiteY12" fmla="*/ 22295 h 222945"/>
              <a:gd name="connsiteX0" fmla="*/ 0 w 1265279"/>
              <a:gd name="connsiteY0" fmla="*/ 22295 h 222945"/>
              <a:gd name="connsiteX1" fmla="*/ 6530 w 1265279"/>
              <a:gd name="connsiteY1" fmla="*/ 6530 h 222945"/>
              <a:gd name="connsiteX2" fmla="*/ 22295 w 1265279"/>
              <a:gd name="connsiteY2" fmla="*/ 0 h 222945"/>
              <a:gd name="connsiteX3" fmla="*/ 1242984 w 1265279"/>
              <a:gd name="connsiteY3" fmla="*/ 0 h 222945"/>
              <a:gd name="connsiteX4" fmla="*/ 1258749 w 1265279"/>
              <a:gd name="connsiteY4" fmla="*/ 6530 h 222945"/>
              <a:gd name="connsiteX5" fmla="*/ 1265279 w 1265279"/>
              <a:gd name="connsiteY5" fmla="*/ 22295 h 222945"/>
              <a:gd name="connsiteX6" fmla="*/ 1265279 w 1265279"/>
              <a:gd name="connsiteY6" fmla="*/ 200650 h 222945"/>
              <a:gd name="connsiteX7" fmla="*/ 1258749 w 1265279"/>
              <a:gd name="connsiteY7" fmla="*/ 216415 h 222945"/>
              <a:gd name="connsiteX8" fmla="*/ 1242984 w 1265279"/>
              <a:gd name="connsiteY8" fmla="*/ 222945 h 222945"/>
              <a:gd name="connsiteX9" fmla="*/ 22295 w 1265279"/>
              <a:gd name="connsiteY9" fmla="*/ 222945 h 222945"/>
              <a:gd name="connsiteX10" fmla="*/ 6530 w 1265279"/>
              <a:gd name="connsiteY10" fmla="*/ 216415 h 222945"/>
              <a:gd name="connsiteX11" fmla="*/ 0 w 1265279"/>
              <a:gd name="connsiteY11" fmla="*/ 200650 h 222945"/>
              <a:gd name="connsiteX12" fmla="*/ 3453 w 1265279"/>
              <a:gd name="connsiteY12" fmla="*/ 117561 h 222945"/>
              <a:gd name="connsiteX13" fmla="*/ 0 w 1265279"/>
              <a:gd name="connsiteY13" fmla="*/ 22295 h 222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65279" h="222945">
                <a:moveTo>
                  <a:pt x="0" y="22295"/>
                </a:moveTo>
                <a:cubicBezTo>
                  <a:pt x="0" y="16382"/>
                  <a:pt x="2349" y="10711"/>
                  <a:pt x="6530" y="6530"/>
                </a:cubicBezTo>
                <a:cubicBezTo>
                  <a:pt x="10711" y="2349"/>
                  <a:pt x="16382" y="0"/>
                  <a:pt x="22295" y="0"/>
                </a:cubicBezTo>
                <a:lnTo>
                  <a:pt x="1242984" y="0"/>
                </a:lnTo>
                <a:cubicBezTo>
                  <a:pt x="1248897" y="0"/>
                  <a:pt x="1254568" y="2349"/>
                  <a:pt x="1258749" y="6530"/>
                </a:cubicBezTo>
                <a:cubicBezTo>
                  <a:pt x="1262930" y="10711"/>
                  <a:pt x="1265279" y="16382"/>
                  <a:pt x="1265279" y="22295"/>
                </a:cubicBezTo>
                <a:lnTo>
                  <a:pt x="1265279" y="200650"/>
                </a:lnTo>
                <a:cubicBezTo>
                  <a:pt x="1265279" y="206563"/>
                  <a:pt x="1262930" y="212234"/>
                  <a:pt x="1258749" y="216415"/>
                </a:cubicBezTo>
                <a:cubicBezTo>
                  <a:pt x="1254568" y="220596"/>
                  <a:pt x="1248897" y="222945"/>
                  <a:pt x="1242984" y="222945"/>
                </a:cubicBezTo>
                <a:lnTo>
                  <a:pt x="22295" y="222945"/>
                </a:lnTo>
                <a:cubicBezTo>
                  <a:pt x="16382" y="222945"/>
                  <a:pt x="10711" y="220596"/>
                  <a:pt x="6530" y="216415"/>
                </a:cubicBezTo>
                <a:cubicBezTo>
                  <a:pt x="2349" y="212234"/>
                  <a:pt x="513" y="217126"/>
                  <a:pt x="0" y="200650"/>
                </a:cubicBezTo>
                <a:lnTo>
                  <a:pt x="3453" y="117561"/>
                </a:lnTo>
                <a:lnTo>
                  <a:pt x="0" y="22295"/>
                </a:lnTo>
                <a:close/>
              </a:path>
            </a:pathLst>
          </a:custGeom>
          <a:solidFill>
            <a:sysClr val="window" lastClr="FFFFFF">
              <a:lumMod val="95000"/>
            </a:sysClr>
          </a:solidFill>
          <a:ln w="9525" cap="flat" cmpd="sng" algn="ctr">
            <a:noFill/>
            <a:prstDash val="solid"/>
          </a:ln>
          <a:effectLst>
            <a:outerShdw blurRad="40000" dist="20000" dir="5400000" rotWithShape="0">
              <a:srgbClr val="000000">
                <a:alpha val="38000"/>
              </a:srgbClr>
            </a:outerShdw>
          </a:effectLst>
        </p:spPr>
        <p:txBody>
          <a:bodyPr spcFirstLastPara="0" vert="horz" wrap="square" lIns="20162" tIns="20162" rIns="20162" bIns="20162" numCol="1" spcCol="1270" anchor="ctr" anchorCtr="0">
            <a:noAutofit/>
          </a:bodyPr>
          <a:lstStyle/>
          <a:p>
            <a:pPr algn="ctr" defTabSz="711200">
              <a:lnSpc>
                <a:spcPct val="90000"/>
              </a:lnSpc>
              <a:spcBef>
                <a:spcPct val="0"/>
              </a:spcBef>
              <a:spcAft>
                <a:spcPct val="35000"/>
              </a:spcAft>
            </a:pPr>
            <a:r>
              <a:rPr lang="en-US" sz="900" b="1" dirty="0">
                <a:solidFill>
                  <a:sysClr val="window" lastClr="FFFFFF">
                    <a:lumMod val="65000"/>
                  </a:sysClr>
                </a:solidFill>
                <a:latin typeface="Calibri"/>
              </a:rPr>
              <a:t>ANPP</a:t>
            </a:r>
          </a:p>
        </p:txBody>
      </p:sp>
      <p:sp>
        <p:nvSpPr>
          <p:cNvPr id="151" name="Freeform 150"/>
          <p:cNvSpPr/>
          <p:nvPr/>
        </p:nvSpPr>
        <p:spPr>
          <a:xfrm>
            <a:off x="7326743" y="5260541"/>
            <a:ext cx="654356" cy="249368"/>
          </a:xfrm>
          <a:custGeom>
            <a:avLst/>
            <a:gdLst>
              <a:gd name="connsiteX0" fmla="*/ 0 w 1292934"/>
              <a:gd name="connsiteY0" fmla="*/ 31816 h 318161"/>
              <a:gd name="connsiteX1" fmla="*/ 9319 w 1292934"/>
              <a:gd name="connsiteY1" fmla="*/ 9319 h 318161"/>
              <a:gd name="connsiteX2" fmla="*/ 31816 w 1292934"/>
              <a:gd name="connsiteY2" fmla="*/ 0 h 318161"/>
              <a:gd name="connsiteX3" fmla="*/ 1261118 w 1292934"/>
              <a:gd name="connsiteY3" fmla="*/ 0 h 318161"/>
              <a:gd name="connsiteX4" fmla="*/ 1283615 w 1292934"/>
              <a:gd name="connsiteY4" fmla="*/ 9319 h 318161"/>
              <a:gd name="connsiteX5" fmla="*/ 1292934 w 1292934"/>
              <a:gd name="connsiteY5" fmla="*/ 31816 h 318161"/>
              <a:gd name="connsiteX6" fmla="*/ 1292934 w 1292934"/>
              <a:gd name="connsiteY6" fmla="*/ 286345 h 318161"/>
              <a:gd name="connsiteX7" fmla="*/ 1283615 w 1292934"/>
              <a:gd name="connsiteY7" fmla="*/ 308842 h 318161"/>
              <a:gd name="connsiteX8" fmla="*/ 1261118 w 1292934"/>
              <a:gd name="connsiteY8" fmla="*/ 318161 h 318161"/>
              <a:gd name="connsiteX9" fmla="*/ 31816 w 1292934"/>
              <a:gd name="connsiteY9" fmla="*/ 318161 h 318161"/>
              <a:gd name="connsiteX10" fmla="*/ 9319 w 1292934"/>
              <a:gd name="connsiteY10" fmla="*/ 308842 h 318161"/>
              <a:gd name="connsiteX11" fmla="*/ 0 w 1292934"/>
              <a:gd name="connsiteY11" fmla="*/ 286345 h 318161"/>
              <a:gd name="connsiteX12" fmla="*/ 0 w 1292934"/>
              <a:gd name="connsiteY12" fmla="*/ 31816 h 318161"/>
              <a:gd name="connsiteX0" fmla="*/ 5861 w 1298795"/>
              <a:gd name="connsiteY0" fmla="*/ 31816 h 318161"/>
              <a:gd name="connsiteX1" fmla="*/ 15180 w 1298795"/>
              <a:gd name="connsiteY1" fmla="*/ 9319 h 318161"/>
              <a:gd name="connsiteX2" fmla="*/ 37677 w 1298795"/>
              <a:gd name="connsiteY2" fmla="*/ 0 h 318161"/>
              <a:gd name="connsiteX3" fmla="*/ 1266979 w 1298795"/>
              <a:gd name="connsiteY3" fmla="*/ 0 h 318161"/>
              <a:gd name="connsiteX4" fmla="*/ 1289476 w 1298795"/>
              <a:gd name="connsiteY4" fmla="*/ 9319 h 318161"/>
              <a:gd name="connsiteX5" fmla="*/ 1298795 w 1298795"/>
              <a:gd name="connsiteY5" fmla="*/ 31816 h 318161"/>
              <a:gd name="connsiteX6" fmla="*/ 1298795 w 1298795"/>
              <a:gd name="connsiteY6" fmla="*/ 286345 h 318161"/>
              <a:gd name="connsiteX7" fmla="*/ 1289476 w 1298795"/>
              <a:gd name="connsiteY7" fmla="*/ 308842 h 318161"/>
              <a:gd name="connsiteX8" fmla="*/ 1266979 w 1298795"/>
              <a:gd name="connsiteY8" fmla="*/ 318161 h 318161"/>
              <a:gd name="connsiteX9" fmla="*/ 37677 w 1298795"/>
              <a:gd name="connsiteY9" fmla="*/ 318161 h 318161"/>
              <a:gd name="connsiteX10" fmla="*/ 15180 w 1298795"/>
              <a:gd name="connsiteY10" fmla="*/ 308842 h 318161"/>
              <a:gd name="connsiteX11" fmla="*/ 5861 w 1298795"/>
              <a:gd name="connsiteY11" fmla="*/ 286345 h 318161"/>
              <a:gd name="connsiteX12" fmla="*/ 0 w 1298795"/>
              <a:gd name="connsiteY12" fmla="*/ 159773 h 318161"/>
              <a:gd name="connsiteX13" fmla="*/ 5861 w 1298795"/>
              <a:gd name="connsiteY13" fmla="*/ 31816 h 318161"/>
              <a:gd name="connsiteX0" fmla="*/ 5861 w 1299760"/>
              <a:gd name="connsiteY0" fmla="*/ 31816 h 318161"/>
              <a:gd name="connsiteX1" fmla="*/ 15180 w 1299760"/>
              <a:gd name="connsiteY1" fmla="*/ 9319 h 318161"/>
              <a:gd name="connsiteX2" fmla="*/ 37677 w 1299760"/>
              <a:gd name="connsiteY2" fmla="*/ 0 h 318161"/>
              <a:gd name="connsiteX3" fmla="*/ 1266979 w 1299760"/>
              <a:gd name="connsiteY3" fmla="*/ 0 h 318161"/>
              <a:gd name="connsiteX4" fmla="*/ 1289476 w 1299760"/>
              <a:gd name="connsiteY4" fmla="*/ 9319 h 318161"/>
              <a:gd name="connsiteX5" fmla="*/ 1298795 w 1299760"/>
              <a:gd name="connsiteY5" fmla="*/ 31816 h 318161"/>
              <a:gd name="connsiteX6" fmla="*/ 1299760 w 1299760"/>
              <a:gd name="connsiteY6" fmla="*/ 154054 h 318161"/>
              <a:gd name="connsiteX7" fmla="*/ 1298795 w 1299760"/>
              <a:gd name="connsiteY7" fmla="*/ 286345 h 318161"/>
              <a:gd name="connsiteX8" fmla="*/ 1289476 w 1299760"/>
              <a:gd name="connsiteY8" fmla="*/ 308842 h 318161"/>
              <a:gd name="connsiteX9" fmla="*/ 1266979 w 1299760"/>
              <a:gd name="connsiteY9" fmla="*/ 318161 h 318161"/>
              <a:gd name="connsiteX10" fmla="*/ 37677 w 1299760"/>
              <a:gd name="connsiteY10" fmla="*/ 318161 h 318161"/>
              <a:gd name="connsiteX11" fmla="*/ 15180 w 1299760"/>
              <a:gd name="connsiteY11" fmla="*/ 308842 h 318161"/>
              <a:gd name="connsiteX12" fmla="*/ 5861 w 1299760"/>
              <a:gd name="connsiteY12" fmla="*/ 286345 h 318161"/>
              <a:gd name="connsiteX13" fmla="*/ 0 w 1299760"/>
              <a:gd name="connsiteY13" fmla="*/ 159773 h 318161"/>
              <a:gd name="connsiteX14" fmla="*/ 5861 w 1299760"/>
              <a:gd name="connsiteY14" fmla="*/ 31816 h 318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99760" h="318161">
                <a:moveTo>
                  <a:pt x="5861" y="31816"/>
                </a:moveTo>
                <a:cubicBezTo>
                  <a:pt x="5861" y="23378"/>
                  <a:pt x="9213" y="15285"/>
                  <a:pt x="15180" y="9319"/>
                </a:cubicBezTo>
                <a:cubicBezTo>
                  <a:pt x="21147" y="3352"/>
                  <a:pt x="29239" y="0"/>
                  <a:pt x="37677" y="0"/>
                </a:cubicBezTo>
                <a:lnTo>
                  <a:pt x="1266979" y="0"/>
                </a:lnTo>
                <a:cubicBezTo>
                  <a:pt x="1275417" y="0"/>
                  <a:pt x="1283510" y="3352"/>
                  <a:pt x="1289476" y="9319"/>
                </a:cubicBezTo>
                <a:cubicBezTo>
                  <a:pt x="1295443" y="15286"/>
                  <a:pt x="1297081" y="7694"/>
                  <a:pt x="1298795" y="31816"/>
                </a:cubicBezTo>
                <a:cubicBezTo>
                  <a:pt x="1299117" y="72562"/>
                  <a:pt x="1299438" y="113308"/>
                  <a:pt x="1299760" y="154054"/>
                </a:cubicBezTo>
                <a:cubicBezTo>
                  <a:pt x="1299438" y="198151"/>
                  <a:pt x="1299117" y="242248"/>
                  <a:pt x="1298795" y="286345"/>
                </a:cubicBezTo>
                <a:cubicBezTo>
                  <a:pt x="1298795" y="294783"/>
                  <a:pt x="1295443" y="302876"/>
                  <a:pt x="1289476" y="308842"/>
                </a:cubicBezTo>
                <a:cubicBezTo>
                  <a:pt x="1283509" y="314809"/>
                  <a:pt x="1275417" y="318161"/>
                  <a:pt x="1266979" y="318161"/>
                </a:cubicBezTo>
                <a:lnTo>
                  <a:pt x="37677" y="318161"/>
                </a:lnTo>
                <a:cubicBezTo>
                  <a:pt x="29239" y="318161"/>
                  <a:pt x="21146" y="314809"/>
                  <a:pt x="15180" y="308842"/>
                </a:cubicBezTo>
                <a:cubicBezTo>
                  <a:pt x="9213" y="302875"/>
                  <a:pt x="8391" y="311190"/>
                  <a:pt x="5861" y="286345"/>
                </a:cubicBezTo>
                <a:lnTo>
                  <a:pt x="0" y="159773"/>
                </a:lnTo>
                <a:lnTo>
                  <a:pt x="5861" y="31816"/>
                </a:lnTo>
                <a:close/>
              </a:path>
            </a:pathLst>
          </a:custGeom>
          <a:solidFill>
            <a:sysClr val="window" lastClr="FFFFFF">
              <a:lumMod val="95000"/>
            </a:sysClr>
          </a:solidFill>
          <a:ln w="9525" cap="flat" cmpd="sng" algn="ctr">
            <a:noFill/>
            <a:prstDash val="solid"/>
          </a:ln>
          <a:effectLst>
            <a:outerShdw blurRad="40000" dist="20000" dir="5400000" rotWithShape="0">
              <a:srgbClr val="000000">
                <a:alpha val="38000"/>
              </a:srgbClr>
            </a:outerShdw>
          </a:effectLst>
        </p:spPr>
        <p:txBody>
          <a:bodyPr spcFirstLastPara="0" vert="horz" wrap="square" lIns="20162" tIns="20162" rIns="20162" bIns="20162" numCol="1" spcCol="1270" anchor="ctr" anchorCtr="0">
            <a:noAutofit/>
          </a:bodyPr>
          <a:lstStyle/>
          <a:p>
            <a:pPr algn="ctr" defTabSz="711200">
              <a:lnSpc>
                <a:spcPct val="90000"/>
              </a:lnSpc>
              <a:spcBef>
                <a:spcPct val="0"/>
              </a:spcBef>
              <a:spcAft>
                <a:spcPct val="35000"/>
              </a:spcAft>
            </a:pPr>
            <a:r>
              <a:rPr lang="en-US" sz="900" b="1" dirty="0">
                <a:solidFill>
                  <a:sysClr val="window" lastClr="FFFFFF">
                    <a:lumMod val="65000"/>
                  </a:sysClr>
                </a:solidFill>
                <a:latin typeface="Calibri"/>
              </a:rPr>
              <a:t>Species</a:t>
            </a:r>
          </a:p>
        </p:txBody>
      </p:sp>
      <p:sp>
        <p:nvSpPr>
          <p:cNvPr id="152" name="Freeform 151"/>
          <p:cNvSpPr/>
          <p:nvPr/>
        </p:nvSpPr>
        <p:spPr>
          <a:xfrm>
            <a:off x="6897463" y="5673894"/>
            <a:ext cx="778836" cy="193675"/>
          </a:xfrm>
          <a:custGeom>
            <a:avLst/>
            <a:gdLst>
              <a:gd name="connsiteX0" fmla="*/ 0 w 1535068"/>
              <a:gd name="connsiteY0" fmla="*/ 34151 h 341507"/>
              <a:gd name="connsiteX1" fmla="*/ 10003 w 1535068"/>
              <a:gd name="connsiteY1" fmla="*/ 10003 h 341507"/>
              <a:gd name="connsiteX2" fmla="*/ 34151 w 1535068"/>
              <a:gd name="connsiteY2" fmla="*/ 0 h 341507"/>
              <a:gd name="connsiteX3" fmla="*/ 1500917 w 1535068"/>
              <a:gd name="connsiteY3" fmla="*/ 0 h 341507"/>
              <a:gd name="connsiteX4" fmla="*/ 1525065 w 1535068"/>
              <a:gd name="connsiteY4" fmla="*/ 10003 h 341507"/>
              <a:gd name="connsiteX5" fmla="*/ 1535068 w 1535068"/>
              <a:gd name="connsiteY5" fmla="*/ 34151 h 341507"/>
              <a:gd name="connsiteX6" fmla="*/ 1535068 w 1535068"/>
              <a:gd name="connsiteY6" fmla="*/ 307356 h 341507"/>
              <a:gd name="connsiteX7" fmla="*/ 1525065 w 1535068"/>
              <a:gd name="connsiteY7" fmla="*/ 331504 h 341507"/>
              <a:gd name="connsiteX8" fmla="*/ 1500917 w 1535068"/>
              <a:gd name="connsiteY8" fmla="*/ 341507 h 341507"/>
              <a:gd name="connsiteX9" fmla="*/ 34151 w 1535068"/>
              <a:gd name="connsiteY9" fmla="*/ 341507 h 341507"/>
              <a:gd name="connsiteX10" fmla="*/ 10003 w 1535068"/>
              <a:gd name="connsiteY10" fmla="*/ 331504 h 341507"/>
              <a:gd name="connsiteX11" fmla="*/ 0 w 1535068"/>
              <a:gd name="connsiteY11" fmla="*/ 307356 h 341507"/>
              <a:gd name="connsiteX12" fmla="*/ 0 w 1535068"/>
              <a:gd name="connsiteY12" fmla="*/ 34151 h 341507"/>
              <a:gd name="connsiteX0" fmla="*/ 7552 w 1542620"/>
              <a:gd name="connsiteY0" fmla="*/ 34151 h 341507"/>
              <a:gd name="connsiteX1" fmla="*/ 17555 w 1542620"/>
              <a:gd name="connsiteY1" fmla="*/ 10003 h 341507"/>
              <a:gd name="connsiteX2" fmla="*/ 41703 w 1542620"/>
              <a:gd name="connsiteY2" fmla="*/ 0 h 341507"/>
              <a:gd name="connsiteX3" fmla="*/ 1508469 w 1542620"/>
              <a:gd name="connsiteY3" fmla="*/ 0 h 341507"/>
              <a:gd name="connsiteX4" fmla="*/ 1532617 w 1542620"/>
              <a:gd name="connsiteY4" fmla="*/ 10003 h 341507"/>
              <a:gd name="connsiteX5" fmla="*/ 1542620 w 1542620"/>
              <a:gd name="connsiteY5" fmla="*/ 34151 h 341507"/>
              <a:gd name="connsiteX6" fmla="*/ 1542620 w 1542620"/>
              <a:gd name="connsiteY6" fmla="*/ 307356 h 341507"/>
              <a:gd name="connsiteX7" fmla="*/ 1532617 w 1542620"/>
              <a:gd name="connsiteY7" fmla="*/ 331504 h 341507"/>
              <a:gd name="connsiteX8" fmla="*/ 1508469 w 1542620"/>
              <a:gd name="connsiteY8" fmla="*/ 341507 h 341507"/>
              <a:gd name="connsiteX9" fmla="*/ 41703 w 1542620"/>
              <a:gd name="connsiteY9" fmla="*/ 341507 h 341507"/>
              <a:gd name="connsiteX10" fmla="*/ 17555 w 1542620"/>
              <a:gd name="connsiteY10" fmla="*/ 331504 h 341507"/>
              <a:gd name="connsiteX11" fmla="*/ 7552 w 1542620"/>
              <a:gd name="connsiteY11" fmla="*/ 307356 h 341507"/>
              <a:gd name="connsiteX12" fmla="*/ 0 w 1542620"/>
              <a:gd name="connsiteY12" fmla="*/ 152617 h 341507"/>
              <a:gd name="connsiteX13" fmla="*/ 7552 w 1542620"/>
              <a:gd name="connsiteY13" fmla="*/ 34151 h 341507"/>
              <a:gd name="connsiteX0" fmla="*/ 7552 w 1542620"/>
              <a:gd name="connsiteY0" fmla="*/ 34151 h 341507"/>
              <a:gd name="connsiteX1" fmla="*/ 17555 w 1542620"/>
              <a:gd name="connsiteY1" fmla="*/ 10003 h 341507"/>
              <a:gd name="connsiteX2" fmla="*/ 41703 w 1542620"/>
              <a:gd name="connsiteY2" fmla="*/ 0 h 341507"/>
              <a:gd name="connsiteX3" fmla="*/ 1508469 w 1542620"/>
              <a:gd name="connsiteY3" fmla="*/ 0 h 341507"/>
              <a:gd name="connsiteX4" fmla="*/ 1532617 w 1542620"/>
              <a:gd name="connsiteY4" fmla="*/ 10003 h 341507"/>
              <a:gd name="connsiteX5" fmla="*/ 1542620 w 1542620"/>
              <a:gd name="connsiteY5" fmla="*/ 34151 h 341507"/>
              <a:gd name="connsiteX6" fmla="*/ 1540127 w 1542620"/>
              <a:gd name="connsiteY6" fmla="*/ 160579 h 341507"/>
              <a:gd name="connsiteX7" fmla="*/ 1542620 w 1542620"/>
              <a:gd name="connsiteY7" fmla="*/ 307356 h 341507"/>
              <a:gd name="connsiteX8" fmla="*/ 1532617 w 1542620"/>
              <a:gd name="connsiteY8" fmla="*/ 331504 h 341507"/>
              <a:gd name="connsiteX9" fmla="*/ 1508469 w 1542620"/>
              <a:gd name="connsiteY9" fmla="*/ 341507 h 341507"/>
              <a:gd name="connsiteX10" fmla="*/ 41703 w 1542620"/>
              <a:gd name="connsiteY10" fmla="*/ 341507 h 341507"/>
              <a:gd name="connsiteX11" fmla="*/ 17555 w 1542620"/>
              <a:gd name="connsiteY11" fmla="*/ 331504 h 341507"/>
              <a:gd name="connsiteX12" fmla="*/ 7552 w 1542620"/>
              <a:gd name="connsiteY12" fmla="*/ 307356 h 341507"/>
              <a:gd name="connsiteX13" fmla="*/ 0 w 1542620"/>
              <a:gd name="connsiteY13" fmla="*/ 152617 h 341507"/>
              <a:gd name="connsiteX14" fmla="*/ 7552 w 1542620"/>
              <a:gd name="connsiteY14" fmla="*/ 34151 h 341507"/>
              <a:gd name="connsiteX0" fmla="*/ 11950 w 1547018"/>
              <a:gd name="connsiteY0" fmla="*/ 36741 h 344097"/>
              <a:gd name="connsiteX1" fmla="*/ 21953 w 1547018"/>
              <a:gd name="connsiteY1" fmla="*/ 12593 h 344097"/>
              <a:gd name="connsiteX2" fmla="*/ 46101 w 1547018"/>
              <a:gd name="connsiteY2" fmla="*/ 2590 h 344097"/>
              <a:gd name="connsiteX3" fmla="*/ 569500 w 1547018"/>
              <a:gd name="connsiteY3" fmla="*/ 0 h 344097"/>
              <a:gd name="connsiteX4" fmla="*/ 1512867 w 1547018"/>
              <a:gd name="connsiteY4" fmla="*/ 2590 h 344097"/>
              <a:gd name="connsiteX5" fmla="*/ 1537015 w 1547018"/>
              <a:gd name="connsiteY5" fmla="*/ 12593 h 344097"/>
              <a:gd name="connsiteX6" fmla="*/ 1547018 w 1547018"/>
              <a:gd name="connsiteY6" fmla="*/ 36741 h 344097"/>
              <a:gd name="connsiteX7" fmla="*/ 1544525 w 1547018"/>
              <a:gd name="connsiteY7" fmla="*/ 163169 h 344097"/>
              <a:gd name="connsiteX8" fmla="*/ 1547018 w 1547018"/>
              <a:gd name="connsiteY8" fmla="*/ 309946 h 344097"/>
              <a:gd name="connsiteX9" fmla="*/ 1537015 w 1547018"/>
              <a:gd name="connsiteY9" fmla="*/ 334094 h 344097"/>
              <a:gd name="connsiteX10" fmla="*/ 1512867 w 1547018"/>
              <a:gd name="connsiteY10" fmla="*/ 344097 h 344097"/>
              <a:gd name="connsiteX11" fmla="*/ 46101 w 1547018"/>
              <a:gd name="connsiteY11" fmla="*/ 344097 h 344097"/>
              <a:gd name="connsiteX12" fmla="*/ 21953 w 1547018"/>
              <a:gd name="connsiteY12" fmla="*/ 334094 h 344097"/>
              <a:gd name="connsiteX13" fmla="*/ 11950 w 1547018"/>
              <a:gd name="connsiteY13" fmla="*/ 309946 h 344097"/>
              <a:gd name="connsiteX14" fmla="*/ 4398 w 1547018"/>
              <a:gd name="connsiteY14" fmla="*/ 155207 h 344097"/>
              <a:gd name="connsiteX15" fmla="*/ 11950 w 1547018"/>
              <a:gd name="connsiteY15" fmla="*/ 36741 h 344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47018" h="344097">
                <a:moveTo>
                  <a:pt x="11950" y="36741"/>
                </a:moveTo>
                <a:cubicBezTo>
                  <a:pt x="11950" y="27684"/>
                  <a:pt x="15548" y="18997"/>
                  <a:pt x="21953" y="12593"/>
                </a:cubicBezTo>
                <a:cubicBezTo>
                  <a:pt x="28358" y="6188"/>
                  <a:pt x="-45157" y="4689"/>
                  <a:pt x="46101" y="2590"/>
                </a:cubicBezTo>
                <a:lnTo>
                  <a:pt x="569500" y="0"/>
                </a:lnTo>
                <a:lnTo>
                  <a:pt x="1512867" y="2590"/>
                </a:lnTo>
                <a:cubicBezTo>
                  <a:pt x="1521924" y="2590"/>
                  <a:pt x="1530611" y="6188"/>
                  <a:pt x="1537015" y="12593"/>
                </a:cubicBezTo>
                <a:cubicBezTo>
                  <a:pt x="1543420" y="18998"/>
                  <a:pt x="1545766" y="11645"/>
                  <a:pt x="1547018" y="36741"/>
                </a:cubicBezTo>
                <a:lnTo>
                  <a:pt x="1544525" y="163169"/>
                </a:lnTo>
                <a:lnTo>
                  <a:pt x="1547018" y="309946"/>
                </a:lnTo>
                <a:cubicBezTo>
                  <a:pt x="1547018" y="319003"/>
                  <a:pt x="1543420" y="327690"/>
                  <a:pt x="1537015" y="334094"/>
                </a:cubicBezTo>
                <a:cubicBezTo>
                  <a:pt x="1530610" y="340499"/>
                  <a:pt x="1521924" y="344097"/>
                  <a:pt x="1512867" y="344097"/>
                </a:cubicBezTo>
                <a:lnTo>
                  <a:pt x="46101" y="344097"/>
                </a:lnTo>
                <a:cubicBezTo>
                  <a:pt x="37044" y="344097"/>
                  <a:pt x="28357" y="340499"/>
                  <a:pt x="21953" y="334094"/>
                </a:cubicBezTo>
                <a:cubicBezTo>
                  <a:pt x="15548" y="327689"/>
                  <a:pt x="14876" y="339760"/>
                  <a:pt x="11950" y="309946"/>
                </a:cubicBezTo>
                <a:lnTo>
                  <a:pt x="4398" y="155207"/>
                </a:lnTo>
                <a:lnTo>
                  <a:pt x="11950" y="36741"/>
                </a:lnTo>
                <a:close/>
              </a:path>
            </a:pathLst>
          </a:custGeom>
          <a:solidFill>
            <a:sysClr val="window" lastClr="FFFFFF">
              <a:lumMod val="95000"/>
            </a:sysClr>
          </a:solidFill>
          <a:ln w="9525" cap="flat" cmpd="sng" algn="ctr">
            <a:noFill/>
            <a:prstDash val="solid"/>
          </a:ln>
          <a:effectLst>
            <a:outerShdw blurRad="40000" dist="20000" dir="5400000" rotWithShape="0">
              <a:srgbClr val="000000">
                <a:alpha val="38000"/>
              </a:srgbClr>
            </a:outerShdw>
          </a:effectLst>
        </p:spPr>
        <p:txBody>
          <a:bodyPr spcFirstLastPara="0" vert="horz" wrap="square" lIns="20162" tIns="20162" rIns="20162" bIns="20162" numCol="1" spcCol="1270" anchor="ctr" anchorCtr="0">
            <a:noAutofit/>
          </a:bodyPr>
          <a:lstStyle/>
          <a:p>
            <a:pPr algn="ctr" defTabSz="711200">
              <a:lnSpc>
                <a:spcPct val="90000"/>
              </a:lnSpc>
              <a:spcBef>
                <a:spcPct val="0"/>
              </a:spcBef>
              <a:spcAft>
                <a:spcPct val="35000"/>
              </a:spcAft>
            </a:pPr>
            <a:r>
              <a:rPr lang="en-US" sz="900" b="1" dirty="0">
                <a:solidFill>
                  <a:sysClr val="window" lastClr="FFFFFF">
                    <a:lumMod val="65000"/>
                  </a:sysClr>
                </a:solidFill>
                <a:latin typeface="Calibri"/>
              </a:rPr>
              <a:t>Nitrogen</a:t>
            </a:r>
          </a:p>
        </p:txBody>
      </p:sp>
      <p:cxnSp>
        <p:nvCxnSpPr>
          <p:cNvPr id="153" name="Straight Arrow Connector 152"/>
          <p:cNvCxnSpPr>
            <a:stCxn id="152" idx="6"/>
            <a:endCxn id="150" idx="11"/>
          </p:cNvCxnSpPr>
          <p:nvPr/>
        </p:nvCxnSpPr>
        <p:spPr>
          <a:xfrm flipV="1">
            <a:off x="7676299" y="5516858"/>
            <a:ext cx="506004" cy="177716"/>
          </a:xfrm>
          <a:prstGeom prst="straightConnector1">
            <a:avLst/>
          </a:prstGeom>
          <a:ln w="28575">
            <a:solidFill>
              <a:schemeClr val="bg1">
                <a:lumMod val="85000"/>
              </a:schemeClr>
            </a:solidFill>
            <a:prstDash val="solid"/>
            <a:tailEnd type="arrow" w="med" len="med"/>
          </a:ln>
        </p:spPr>
        <p:style>
          <a:lnRef idx="1">
            <a:schemeClr val="accent1"/>
          </a:lnRef>
          <a:fillRef idx="0">
            <a:schemeClr val="accent1"/>
          </a:fillRef>
          <a:effectRef idx="0">
            <a:schemeClr val="accent1"/>
          </a:effectRef>
          <a:fontRef idx="minor">
            <a:schemeClr val="tx1"/>
          </a:fontRef>
        </p:style>
      </p:cxnSp>
      <p:cxnSp>
        <p:nvCxnSpPr>
          <p:cNvPr id="154" name="Straight Arrow Connector 153"/>
          <p:cNvCxnSpPr>
            <a:stCxn id="157" idx="7"/>
            <a:endCxn id="152" idx="0"/>
          </p:cNvCxnSpPr>
          <p:nvPr/>
        </p:nvCxnSpPr>
        <p:spPr>
          <a:xfrm>
            <a:off x="6827474" y="5380226"/>
            <a:ext cx="76005" cy="314348"/>
          </a:xfrm>
          <a:prstGeom prst="straightConnector1">
            <a:avLst/>
          </a:prstGeom>
          <a:ln w="28575">
            <a:solidFill>
              <a:schemeClr val="bg1">
                <a:lumMod val="85000"/>
              </a:schemeClr>
            </a:solidFill>
            <a:prstDash val="solid"/>
            <a:tailEnd type="arrow" w="med" len="med"/>
          </a:ln>
        </p:spPr>
        <p:style>
          <a:lnRef idx="1">
            <a:schemeClr val="accent1"/>
          </a:lnRef>
          <a:fillRef idx="0">
            <a:schemeClr val="accent1"/>
          </a:fillRef>
          <a:effectRef idx="0">
            <a:schemeClr val="accent1"/>
          </a:effectRef>
          <a:fontRef idx="minor">
            <a:schemeClr val="tx1"/>
          </a:fontRef>
        </p:style>
      </p:cxnSp>
      <p:cxnSp>
        <p:nvCxnSpPr>
          <p:cNvPr id="155" name="Straight Arrow Connector 154"/>
          <p:cNvCxnSpPr>
            <a:stCxn id="149" idx="6"/>
            <a:endCxn id="150" idx="0"/>
          </p:cNvCxnSpPr>
          <p:nvPr/>
        </p:nvCxnSpPr>
        <p:spPr>
          <a:xfrm>
            <a:off x="7608991" y="4985367"/>
            <a:ext cx="573312" cy="268224"/>
          </a:xfrm>
          <a:prstGeom prst="straightConnector1">
            <a:avLst/>
          </a:prstGeom>
          <a:ln w="28575">
            <a:solidFill>
              <a:schemeClr val="bg1">
                <a:lumMod val="85000"/>
              </a:schemeClr>
            </a:solidFill>
            <a:prstDash val="solid"/>
            <a:tailEnd type="arrow" w="med" len="med"/>
          </a:ln>
        </p:spPr>
        <p:style>
          <a:lnRef idx="1">
            <a:schemeClr val="accent1"/>
          </a:lnRef>
          <a:fillRef idx="0">
            <a:schemeClr val="accent1"/>
          </a:fillRef>
          <a:effectRef idx="0">
            <a:schemeClr val="accent1"/>
          </a:effectRef>
          <a:fontRef idx="minor">
            <a:schemeClr val="tx1"/>
          </a:fontRef>
        </p:style>
      </p:cxnSp>
      <p:cxnSp>
        <p:nvCxnSpPr>
          <p:cNvPr id="156" name="Straight Arrow Connector 155"/>
          <p:cNvCxnSpPr>
            <a:stCxn id="148" idx="10"/>
            <a:endCxn id="157" idx="3"/>
          </p:cNvCxnSpPr>
          <p:nvPr/>
        </p:nvCxnSpPr>
        <p:spPr>
          <a:xfrm>
            <a:off x="6485569" y="5024296"/>
            <a:ext cx="8659" cy="244070"/>
          </a:xfrm>
          <a:prstGeom prst="straightConnector1">
            <a:avLst/>
          </a:prstGeom>
          <a:ln w="28575">
            <a:solidFill>
              <a:schemeClr val="tx1"/>
            </a:solidFill>
            <a:prstDash val="solid"/>
            <a:tailEnd type="arrow" w="med" len="med"/>
          </a:ln>
        </p:spPr>
        <p:style>
          <a:lnRef idx="1">
            <a:schemeClr val="accent1"/>
          </a:lnRef>
          <a:fillRef idx="0">
            <a:schemeClr val="accent1"/>
          </a:fillRef>
          <a:effectRef idx="0">
            <a:schemeClr val="accent1"/>
          </a:effectRef>
          <a:fontRef idx="minor">
            <a:schemeClr val="tx1"/>
          </a:fontRef>
        </p:style>
      </p:cxnSp>
      <p:sp>
        <p:nvSpPr>
          <p:cNvPr id="157" name="Freeform 156"/>
          <p:cNvSpPr/>
          <p:nvPr/>
        </p:nvSpPr>
        <p:spPr>
          <a:xfrm>
            <a:off x="6117788" y="5267292"/>
            <a:ext cx="709686" cy="235865"/>
          </a:xfrm>
          <a:custGeom>
            <a:avLst/>
            <a:gdLst>
              <a:gd name="connsiteX0" fmla="*/ 0 w 2185418"/>
              <a:gd name="connsiteY0" fmla="*/ 31107 h 311071"/>
              <a:gd name="connsiteX1" fmla="*/ 9111 w 2185418"/>
              <a:gd name="connsiteY1" fmla="*/ 9111 h 311071"/>
              <a:gd name="connsiteX2" fmla="*/ 31107 w 2185418"/>
              <a:gd name="connsiteY2" fmla="*/ 0 h 311071"/>
              <a:gd name="connsiteX3" fmla="*/ 2154311 w 2185418"/>
              <a:gd name="connsiteY3" fmla="*/ 0 h 311071"/>
              <a:gd name="connsiteX4" fmla="*/ 2176307 w 2185418"/>
              <a:gd name="connsiteY4" fmla="*/ 9111 h 311071"/>
              <a:gd name="connsiteX5" fmla="*/ 2185418 w 2185418"/>
              <a:gd name="connsiteY5" fmla="*/ 31107 h 311071"/>
              <a:gd name="connsiteX6" fmla="*/ 2185418 w 2185418"/>
              <a:gd name="connsiteY6" fmla="*/ 279964 h 311071"/>
              <a:gd name="connsiteX7" fmla="*/ 2176307 w 2185418"/>
              <a:gd name="connsiteY7" fmla="*/ 301960 h 311071"/>
              <a:gd name="connsiteX8" fmla="*/ 2154311 w 2185418"/>
              <a:gd name="connsiteY8" fmla="*/ 311071 h 311071"/>
              <a:gd name="connsiteX9" fmla="*/ 31107 w 2185418"/>
              <a:gd name="connsiteY9" fmla="*/ 311071 h 311071"/>
              <a:gd name="connsiteX10" fmla="*/ 9111 w 2185418"/>
              <a:gd name="connsiteY10" fmla="*/ 301960 h 311071"/>
              <a:gd name="connsiteX11" fmla="*/ 0 w 2185418"/>
              <a:gd name="connsiteY11" fmla="*/ 279964 h 311071"/>
              <a:gd name="connsiteX12" fmla="*/ 0 w 2185418"/>
              <a:gd name="connsiteY12" fmla="*/ 31107 h 311071"/>
              <a:gd name="connsiteX0" fmla="*/ 45773 w 2231191"/>
              <a:gd name="connsiteY0" fmla="*/ 31107 h 311071"/>
              <a:gd name="connsiteX1" fmla="*/ 54884 w 2231191"/>
              <a:gd name="connsiteY1" fmla="*/ 9111 h 311071"/>
              <a:gd name="connsiteX2" fmla="*/ 76880 w 2231191"/>
              <a:gd name="connsiteY2" fmla="*/ 0 h 311071"/>
              <a:gd name="connsiteX3" fmla="*/ 1029163 w 2231191"/>
              <a:gd name="connsiteY3" fmla="*/ 1417 h 311071"/>
              <a:gd name="connsiteX4" fmla="*/ 2200084 w 2231191"/>
              <a:gd name="connsiteY4" fmla="*/ 0 h 311071"/>
              <a:gd name="connsiteX5" fmla="*/ 2222080 w 2231191"/>
              <a:gd name="connsiteY5" fmla="*/ 9111 h 311071"/>
              <a:gd name="connsiteX6" fmla="*/ 2231191 w 2231191"/>
              <a:gd name="connsiteY6" fmla="*/ 31107 h 311071"/>
              <a:gd name="connsiteX7" fmla="*/ 2231191 w 2231191"/>
              <a:gd name="connsiteY7" fmla="*/ 279964 h 311071"/>
              <a:gd name="connsiteX8" fmla="*/ 2222080 w 2231191"/>
              <a:gd name="connsiteY8" fmla="*/ 301960 h 311071"/>
              <a:gd name="connsiteX9" fmla="*/ 2200084 w 2231191"/>
              <a:gd name="connsiteY9" fmla="*/ 311071 h 311071"/>
              <a:gd name="connsiteX10" fmla="*/ 76880 w 2231191"/>
              <a:gd name="connsiteY10" fmla="*/ 311071 h 311071"/>
              <a:gd name="connsiteX11" fmla="*/ 54884 w 2231191"/>
              <a:gd name="connsiteY11" fmla="*/ 301960 h 311071"/>
              <a:gd name="connsiteX12" fmla="*/ 45773 w 2231191"/>
              <a:gd name="connsiteY12" fmla="*/ 279964 h 311071"/>
              <a:gd name="connsiteX13" fmla="*/ 45773 w 2231191"/>
              <a:gd name="connsiteY13" fmla="*/ 31107 h 311071"/>
              <a:gd name="connsiteX0" fmla="*/ 45773 w 2232636"/>
              <a:gd name="connsiteY0" fmla="*/ 31107 h 311071"/>
              <a:gd name="connsiteX1" fmla="*/ 54884 w 2232636"/>
              <a:gd name="connsiteY1" fmla="*/ 9111 h 311071"/>
              <a:gd name="connsiteX2" fmla="*/ 76880 w 2232636"/>
              <a:gd name="connsiteY2" fmla="*/ 0 h 311071"/>
              <a:gd name="connsiteX3" fmla="*/ 1029163 w 2232636"/>
              <a:gd name="connsiteY3" fmla="*/ 1417 h 311071"/>
              <a:gd name="connsiteX4" fmla="*/ 2200084 w 2232636"/>
              <a:gd name="connsiteY4" fmla="*/ 0 h 311071"/>
              <a:gd name="connsiteX5" fmla="*/ 2222080 w 2232636"/>
              <a:gd name="connsiteY5" fmla="*/ 9111 h 311071"/>
              <a:gd name="connsiteX6" fmla="*/ 2231191 w 2232636"/>
              <a:gd name="connsiteY6" fmla="*/ 31107 h 311071"/>
              <a:gd name="connsiteX7" fmla="*/ 2232636 w 2232636"/>
              <a:gd name="connsiteY7" fmla="*/ 148943 h 311071"/>
              <a:gd name="connsiteX8" fmla="*/ 2231191 w 2232636"/>
              <a:gd name="connsiteY8" fmla="*/ 279964 h 311071"/>
              <a:gd name="connsiteX9" fmla="*/ 2222080 w 2232636"/>
              <a:gd name="connsiteY9" fmla="*/ 301960 h 311071"/>
              <a:gd name="connsiteX10" fmla="*/ 2200084 w 2232636"/>
              <a:gd name="connsiteY10" fmla="*/ 311071 h 311071"/>
              <a:gd name="connsiteX11" fmla="*/ 76880 w 2232636"/>
              <a:gd name="connsiteY11" fmla="*/ 311071 h 311071"/>
              <a:gd name="connsiteX12" fmla="*/ 54884 w 2232636"/>
              <a:gd name="connsiteY12" fmla="*/ 301960 h 311071"/>
              <a:gd name="connsiteX13" fmla="*/ 45773 w 2232636"/>
              <a:gd name="connsiteY13" fmla="*/ 279964 h 311071"/>
              <a:gd name="connsiteX14" fmla="*/ 45773 w 2232636"/>
              <a:gd name="connsiteY14" fmla="*/ 31107 h 311071"/>
              <a:gd name="connsiteX0" fmla="*/ 45773 w 2232636"/>
              <a:gd name="connsiteY0" fmla="*/ 31107 h 311071"/>
              <a:gd name="connsiteX1" fmla="*/ 54884 w 2232636"/>
              <a:gd name="connsiteY1" fmla="*/ 9111 h 311071"/>
              <a:gd name="connsiteX2" fmla="*/ 76880 w 2232636"/>
              <a:gd name="connsiteY2" fmla="*/ 0 h 311071"/>
              <a:gd name="connsiteX3" fmla="*/ 1184261 w 2232636"/>
              <a:gd name="connsiteY3" fmla="*/ 1417 h 311071"/>
              <a:gd name="connsiteX4" fmla="*/ 2200084 w 2232636"/>
              <a:gd name="connsiteY4" fmla="*/ 0 h 311071"/>
              <a:gd name="connsiteX5" fmla="*/ 2222080 w 2232636"/>
              <a:gd name="connsiteY5" fmla="*/ 9111 h 311071"/>
              <a:gd name="connsiteX6" fmla="*/ 2231191 w 2232636"/>
              <a:gd name="connsiteY6" fmla="*/ 31107 h 311071"/>
              <a:gd name="connsiteX7" fmla="*/ 2232636 w 2232636"/>
              <a:gd name="connsiteY7" fmla="*/ 148943 h 311071"/>
              <a:gd name="connsiteX8" fmla="*/ 2231191 w 2232636"/>
              <a:gd name="connsiteY8" fmla="*/ 279964 h 311071"/>
              <a:gd name="connsiteX9" fmla="*/ 2222080 w 2232636"/>
              <a:gd name="connsiteY9" fmla="*/ 301960 h 311071"/>
              <a:gd name="connsiteX10" fmla="*/ 2200084 w 2232636"/>
              <a:gd name="connsiteY10" fmla="*/ 311071 h 311071"/>
              <a:gd name="connsiteX11" fmla="*/ 76880 w 2232636"/>
              <a:gd name="connsiteY11" fmla="*/ 311071 h 311071"/>
              <a:gd name="connsiteX12" fmla="*/ 54884 w 2232636"/>
              <a:gd name="connsiteY12" fmla="*/ 301960 h 311071"/>
              <a:gd name="connsiteX13" fmla="*/ 45773 w 2232636"/>
              <a:gd name="connsiteY13" fmla="*/ 279964 h 311071"/>
              <a:gd name="connsiteX14" fmla="*/ 45773 w 2232636"/>
              <a:gd name="connsiteY14" fmla="*/ 31107 h 311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32636" h="311071">
                <a:moveTo>
                  <a:pt x="45773" y="31107"/>
                </a:moveTo>
                <a:cubicBezTo>
                  <a:pt x="45773" y="22857"/>
                  <a:pt x="49050" y="14945"/>
                  <a:pt x="54884" y="9111"/>
                </a:cubicBezTo>
                <a:cubicBezTo>
                  <a:pt x="60718" y="3277"/>
                  <a:pt x="-85500" y="1282"/>
                  <a:pt x="76880" y="0"/>
                </a:cubicBezTo>
                <a:lnTo>
                  <a:pt x="1184261" y="1417"/>
                </a:lnTo>
                <a:lnTo>
                  <a:pt x="2200084" y="0"/>
                </a:lnTo>
                <a:cubicBezTo>
                  <a:pt x="2208334" y="0"/>
                  <a:pt x="2216246" y="3277"/>
                  <a:pt x="2222080" y="9111"/>
                </a:cubicBezTo>
                <a:cubicBezTo>
                  <a:pt x="2227914" y="14945"/>
                  <a:pt x="2229432" y="7802"/>
                  <a:pt x="2231191" y="31107"/>
                </a:cubicBezTo>
                <a:cubicBezTo>
                  <a:pt x="2231673" y="70386"/>
                  <a:pt x="2232154" y="109664"/>
                  <a:pt x="2232636" y="148943"/>
                </a:cubicBezTo>
                <a:cubicBezTo>
                  <a:pt x="2232154" y="192617"/>
                  <a:pt x="2231673" y="236290"/>
                  <a:pt x="2231191" y="279964"/>
                </a:cubicBezTo>
                <a:cubicBezTo>
                  <a:pt x="2231191" y="288214"/>
                  <a:pt x="2227914" y="296126"/>
                  <a:pt x="2222080" y="301960"/>
                </a:cubicBezTo>
                <a:cubicBezTo>
                  <a:pt x="2216246" y="307794"/>
                  <a:pt x="2208334" y="311071"/>
                  <a:pt x="2200084" y="311071"/>
                </a:cubicBezTo>
                <a:lnTo>
                  <a:pt x="76880" y="311071"/>
                </a:lnTo>
                <a:cubicBezTo>
                  <a:pt x="68630" y="311071"/>
                  <a:pt x="60718" y="307794"/>
                  <a:pt x="54884" y="301960"/>
                </a:cubicBezTo>
                <a:cubicBezTo>
                  <a:pt x="49050" y="296126"/>
                  <a:pt x="45773" y="288214"/>
                  <a:pt x="45773" y="279964"/>
                </a:cubicBezTo>
                <a:lnTo>
                  <a:pt x="45773" y="31107"/>
                </a:lnTo>
                <a:close/>
              </a:path>
            </a:pathLst>
          </a:custGeom>
        </p:spPr>
        <p:style>
          <a:lnRef idx="1">
            <a:schemeClr val="dk1"/>
          </a:lnRef>
          <a:fillRef idx="2">
            <a:schemeClr val="dk1"/>
          </a:fillRef>
          <a:effectRef idx="1">
            <a:schemeClr val="dk1"/>
          </a:effectRef>
          <a:fontRef idx="minor">
            <a:schemeClr val="dk1"/>
          </a:fontRef>
        </p:style>
        <p:txBody>
          <a:bodyPr spcFirstLastPara="0" vert="horz" wrap="square" lIns="19271" tIns="19271" rIns="19271" bIns="19271" numCol="1" spcCol="1270" anchor="ctr" anchorCtr="0">
            <a:noAutofit/>
          </a:bodyPr>
          <a:lstStyle/>
          <a:p>
            <a:pPr lvl="0" algn="ctr" defTabSz="711200">
              <a:lnSpc>
                <a:spcPct val="90000"/>
              </a:lnSpc>
              <a:spcBef>
                <a:spcPct val="0"/>
              </a:spcBef>
              <a:spcAft>
                <a:spcPct val="35000"/>
              </a:spcAft>
            </a:pPr>
            <a:r>
              <a:rPr lang="en-US" sz="900" kern="1200" dirty="0" smtClean="0">
                <a:sym typeface="Symbol"/>
              </a:rPr>
              <a:t>Physiology</a:t>
            </a:r>
            <a:endParaRPr lang="en-US" sz="900" kern="1200" dirty="0"/>
          </a:p>
        </p:txBody>
      </p:sp>
      <p:cxnSp>
        <p:nvCxnSpPr>
          <p:cNvPr id="159" name="Straight Arrow Connector 158"/>
          <p:cNvCxnSpPr>
            <a:stCxn id="151" idx="6"/>
            <a:endCxn id="150" idx="12"/>
          </p:cNvCxnSpPr>
          <p:nvPr/>
        </p:nvCxnSpPr>
        <p:spPr>
          <a:xfrm>
            <a:off x="7981099" y="5381285"/>
            <a:ext cx="202942" cy="12927"/>
          </a:xfrm>
          <a:prstGeom prst="straightConnector1">
            <a:avLst/>
          </a:prstGeom>
          <a:ln w="28575">
            <a:solidFill>
              <a:schemeClr val="bg1">
                <a:lumMod val="85000"/>
              </a:schemeClr>
            </a:solidFill>
            <a:prstDash val="solid"/>
            <a:tailEnd type="arrow" w="med" len="med"/>
          </a:ln>
        </p:spPr>
        <p:style>
          <a:lnRef idx="1">
            <a:schemeClr val="accent1"/>
          </a:lnRef>
          <a:fillRef idx="0">
            <a:schemeClr val="accent1"/>
          </a:fillRef>
          <a:effectRef idx="0">
            <a:schemeClr val="accent1"/>
          </a:effectRef>
          <a:fontRef idx="minor">
            <a:schemeClr val="tx1"/>
          </a:fontRef>
        </p:style>
      </p:cxnSp>
      <p:cxnSp>
        <p:nvCxnSpPr>
          <p:cNvPr id="160" name="Straight Arrow Connector 159"/>
          <p:cNvCxnSpPr>
            <a:stCxn id="157" idx="7"/>
            <a:endCxn id="149" idx="13"/>
          </p:cNvCxnSpPr>
          <p:nvPr/>
        </p:nvCxnSpPr>
        <p:spPr>
          <a:xfrm flipV="1">
            <a:off x="6827474" y="5089248"/>
            <a:ext cx="88857" cy="290978"/>
          </a:xfrm>
          <a:prstGeom prst="straightConnector1">
            <a:avLst/>
          </a:prstGeom>
          <a:ln w="28575">
            <a:solidFill>
              <a:schemeClr val="bg1">
                <a:lumMod val="85000"/>
              </a:schemeClr>
            </a:solidFill>
            <a:prstDash val="solid"/>
            <a:tailEnd type="arrow" w="med" len="med"/>
          </a:ln>
        </p:spPr>
        <p:style>
          <a:lnRef idx="1">
            <a:schemeClr val="accent1"/>
          </a:lnRef>
          <a:fillRef idx="0">
            <a:schemeClr val="accent1"/>
          </a:fillRef>
          <a:effectRef idx="0">
            <a:schemeClr val="accent1"/>
          </a:effectRef>
          <a:fontRef idx="minor">
            <a:schemeClr val="tx1"/>
          </a:fontRef>
        </p:style>
      </p:cxnSp>
      <p:cxnSp>
        <p:nvCxnSpPr>
          <p:cNvPr id="176" name="Straight Arrow Connector 175"/>
          <p:cNvCxnSpPr>
            <a:stCxn id="157" idx="7"/>
            <a:endCxn id="151" idx="13"/>
          </p:cNvCxnSpPr>
          <p:nvPr/>
        </p:nvCxnSpPr>
        <p:spPr>
          <a:xfrm>
            <a:off x="6827474" y="5380226"/>
            <a:ext cx="499269" cy="5542"/>
          </a:xfrm>
          <a:prstGeom prst="straightConnector1">
            <a:avLst/>
          </a:prstGeom>
          <a:ln w="28575">
            <a:solidFill>
              <a:schemeClr val="bg1">
                <a:lumMod val="85000"/>
              </a:schemeClr>
            </a:solidFill>
            <a:prstDash val="solid"/>
            <a:tailEnd type="arrow" w="med" len="med"/>
          </a:ln>
        </p:spPr>
        <p:style>
          <a:lnRef idx="1">
            <a:schemeClr val="accent1"/>
          </a:lnRef>
          <a:fillRef idx="0">
            <a:schemeClr val="accent1"/>
          </a:fillRef>
          <a:effectRef idx="0">
            <a:schemeClr val="accent1"/>
          </a:effectRef>
          <a:fontRef idx="minor">
            <a:schemeClr val="tx1"/>
          </a:fontRef>
        </p:style>
      </p:cxnSp>
      <p:cxnSp>
        <p:nvCxnSpPr>
          <p:cNvPr id="204" name="Elbow Connector 203"/>
          <p:cNvCxnSpPr/>
          <p:nvPr/>
        </p:nvCxnSpPr>
        <p:spPr>
          <a:xfrm>
            <a:off x="6502270" y="5528184"/>
            <a:ext cx="2016849" cy="44819"/>
          </a:xfrm>
          <a:prstGeom prst="bentConnector5">
            <a:avLst>
              <a:gd name="adj1" fmla="val 235"/>
              <a:gd name="adj2" fmla="val 1105356"/>
              <a:gd name="adj3" fmla="val 100000"/>
            </a:avLst>
          </a:prstGeom>
          <a:ln w="28575">
            <a:solidFill>
              <a:schemeClr val="bg1">
                <a:lumMod val="85000"/>
              </a:schemeClr>
            </a:solidFill>
            <a:prstDash val="solid"/>
            <a:tailEnd type="arrow" w="med" len="med"/>
          </a:ln>
        </p:spPr>
        <p:style>
          <a:lnRef idx="1">
            <a:schemeClr val="accent1"/>
          </a:lnRef>
          <a:fillRef idx="0">
            <a:schemeClr val="accent1"/>
          </a:fillRef>
          <a:effectRef idx="0">
            <a:schemeClr val="accent1"/>
          </a:effectRef>
          <a:fontRef idx="minor">
            <a:schemeClr val="tx1"/>
          </a:fontRef>
        </p:style>
      </p:cxnSp>
      <p:cxnSp>
        <p:nvCxnSpPr>
          <p:cNvPr id="207" name="Elbow Connector 206"/>
          <p:cNvCxnSpPr/>
          <p:nvPr/>
        </p:nvCxnSpPr>
        <p:spPr>
          <a:xfrm>
            <a:off x="6593751" y="2133600"/>
            <a:ext cx="2016849" cy="44819"/>
          </a:xfrm>
          <a:prstGeom prst="bentConnector5">
            <a:avLst>
              <a:gd name="adj1" fmla="val 235"/>
              <a:gd name="adj2" fmla="val 1105356"/>
              <a:gd name="adj3" fmla="val 100000"/>
            </a:avLst>
          </a:prstGeom>
          <a:noFill/>
          <a:ln w="28575" cap="flat" cmpd="sng" algn="ctr">
            <a:solidFill>
              <a:sysClr val="windowText" lastClr="000000"/>
            </a:solidFill>
            <a:prstDash val="solid"/>
            <a:tailEnd type="arrow" w="med" len="med"/>
          </a:ln>
          <a:effectLst/>
        </p:spPr>
      </p:cxnSp>
    </p:spTree>
    <p:extLst>
      <p:ext uri="{BB962C8B-B14F-4D97-AF65-F5344CB8AC3E}">
        <p14:creationId xmlns:p14="http://schemas.microsoft.com/office/powerpoint/2010/main" val="3769652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8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9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9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9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9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94"/>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95"/>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96"/>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2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2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2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29"/>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30"/>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31"/>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32"/>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33"/>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34"/>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35"/>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136"/>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137"/>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38"/>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139"/>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140"/>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141"/>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142"/>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146"/>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148"/>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149"/>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150"/>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151"/>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152"/>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153"/>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154"/>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155"/>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156"/>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157"/>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159"/>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160"/>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176"/>
                                        </p:tgtEl>
                                        <p:attrNameLst>
                                          <p:attrName>style.visibility</p:attrName>
                                        </p:attrNameLst>
                                      </p:cBhvr>
                                      <p:to>
                                        <p:strVal val="visible"/>
                                      </p:to>
                                    </p:set>
                                  </p:childTnLst>
                                </p:cTn>
                              </p:par>
                              <p:par>
                                <p:cTn id="111" presetID="1" presetClass="entr" presetSubtype="0" fill="hold" nodeType="withEffect">
                                  <p:stCondLst>
                                    <p:cond delay="0"/>
                                  </p:stCondLst>
                                  <p:childTnLst>
                                    <p:set>
                                      <p:cBhvr>
                                        <p:cTn id="112" dur="1" fill="hold">
                                          <p:stCondLst>
                                            <p:cond delay="0"/>
                                          </p:stCondLst>
                                        </p:cTn>
                                        <p:tgtEl>
                                          <p:spTgt spid="2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4" grpId="0"/>
      <p:bldP spid="205" grpId="0" animBg="1"/>
      <p:bldP spid="4" grpId="0" build="p"/>
      <p:bldP spid="81" grpId="0"/>
      <p:bldP spid="83" grpId="0" animBg="1"/>
      <p:bldP spid="84" grpId="0" animBg="1"/>
      <p:bldP spid="85" grpId="0" animBg="1"/>
      <p:bldP spid="86" grpId="0" animBg="1"/>
      <p:bldP spid="87" grpId="0" animBg="1"/>
      <p:bldP spid="92" grpId="0" animBg="1"/>
      <p:bldP spid="126" grpId="0"/>
      <p:bldP spid="125" grpId="0"/>
      <p:bldP spid="129" grpId="0" animBg="1"/>
      <p:bldP spid="130" grpId="0" animBg="1"/>
      <p:bldP spid="131" grpId="0" animBg="1"/>
      <p:bldP spid="132" grpId="0" animBg="1"/>
      <p:bldP spid="133" grpId="0" animBg="1"/>
      <p:bldP spid="138" grpId="0" animBg="1"/>
      <p:bldP spid="146" grpId="0"/>
      <p:bldP spid="148" grpId="0" animBg="1"/>
      <p:bldP spid="149" grpId="0" animBg="1"/>
      <p:bldP spid="150" grpId="0" animBg="1"/>
      <p:bldP spid="151" grpId="0" animBg="1"/>
      <p:bldP spid="152" grpId="0" animBg="1"/>
      <p:bldP spid="15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Picture 60"/>
          <p:cNvPicPr>
            <a:picLocks noChangeAspect="1"/>
          </p:cNvPicPr>
          <p:nvPr/>
        </p:nvPicPr>
        <p:blipFill rotWithShape="1">
          <a:blip r:embed="rId3">
            <a:extLst>
              <a:ext uri="{28A0092B-C50C-407E-A947-70E740481C1C}">
                <a14:useLocalDpi xmlns:a14="http://schemas.microsoft.com/office/drawing/2010/main" val="0"/>
              </a:ext>
            </a:extLst>
          </a:blip>
          <a:srcRect l="-201" t="-1772" r="201" b="6089"/>
          <a:stretch/>
        </p:blipFill>
        <p:spPr>
          <a:xfrm>
            <a:off x="0" y="1371600"/>
            <a:ext cx="9115226" cy="5448652"/>
          </a:xfrm>
          <a:prstGeom prst="rect">
            <a:avLst/>
          </a:prstGeom>
        </p:spPr>
      </p:pic>
      <p:sp>
        <p:nvSpPr>
          <p:cNvPr id="2" name="Title 1"/>
          <p:cNvSpPr>
            <a:spLocks noGrp="1"/>
          </p:cNvSpPr>
          <p:nvPr>
            <p:ph type="title"/>
          </p:nvPr>
        </p:nvSpPr>
        <p:spPr/>
        <p:txBody>
          <a:bodyPr>
            <a:normAutofit fontScale="90000"/>
          </a:bodyPr>
          <a:lstStyle/>
          <a:p>
            <a:r>
              <a:rPr lang="en-US" dirty="0" smtClean="0"/>
              <a:t>Conclusion</a:t>
            </a:r>
            <a:endParaRPr lang="en-US" dirty="0"/>
          </a:p>
        </p:txBody>
      </p:sp>
      <p:sp>
        <p:nvSpPr>
          <p:cNvPr id="3" name="Rounded Rectangular Callout 2"/>
          <p:cNvSpPr/>
          <p:nvPr/>
        </p:nvSpPr>
        <p:spPr>
          <a:xfrm>
            <a:off x="7696201" y="4572000"/>
            <a:ext cx="1071966" cy="838200"/>
          </a:xfrm>
          <a:prstGeom prst="wedgeRoundRectCallout">
            <a:avLst>
              <a:gd name="adj1" fmla="val -59823"/>
              <a:gd name="adj2" fmla="val 103351"/>
              <a:gd name="adj3" fmla="val 16667"/>
            </a:avLst>
          </a:prstGeom>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b="1" i="1" dirty="0">
                <a:ln w="12700">
                  <a:solidFill>
                    <a:schemeClr val="tx2">
                      <a:satMod val="155000"/>
                    </a:schemeClr>
                  </a:solidFill>
                  <a:prstDash val="solid"/>
                </a:ln>
                <a:solidFill>
                  <a:schemeClr val="tx1"/>
                </a:solidFill>
                <a:latin typeface="Comic Sans MS" pitchFamily="66" charset="0"/>
              </a:rPr>
              <a:t>Drier this way</a:t>
            </a:r>
          </a:p>
        </p:txBody>
      </p:sp>
      <p:sp>
        <p:nvSpPr>
          <p:cNvPr id="64" name="Rounded Rectangular Callout 63"/>
          <p:cNvSpPr/>
          <p:nvPr/>
        </p:nvSpPr>
        <p:spPr>
          <a:xfrm>
            <a:off x="3733800" y="4572000"/>
            <a:ext cx="1524000" cy="869476"/>
          </a:xfrm>
          <a:prstGeom prst="wedgeRoundRectCallout">
            <a:avLst>
              <a:gd name="adj1" fmla="val 107614"/>
              <a:gd name="adj2" fmla="val -47830"/>
              <a:gd name="adj3" fmla="val 16667"/>
            </a:avLst>
          </a:prstGeom>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b="1" i="1" dirty="0" smtClean="0">
                <a:ln w="12700">
                  <a:solidFill>
                    <a:schemeClr val="tx2">
                      <a:satMod val="155000"/>
                    </a:schemeClr>
                  </a:solidFill>
                  <a:prstDash val="solid"/>
                </a:ln>
                <a:solidFill>
                  <a:schemeClr val="tx1"/>
                </a:solidFill>
                <a:latin typeface="Comic Sans MS" pitchFamily="66" charset="0"/>
              </a:rPr>
              <a:t>More interactions that way</a:t>
            </a:r>
            <a:endParaRPr lang="en-US" sz="1600" b="1" i="1" dirty="0">
              <a:ln w="12700">
                <a:solidFill>
                  <a:schemeClr val="tx2">
                    <a:satMod val="155000"/>
                  </a:schemeClr>
                </a:solidFill>
                <a:prstDash val="solid"/>
              </a:ln>
              <a:solidFill>
                <a:schemeClr val="tx1"/>
              </a:solidFill>
              <a:latin typeface="Comic Sans MS" pitchFamily="66" charset="0"/>
            </a:endParaRPr>
          </a:p>
        </p:txBody>
      </p:sp>
      <p:sp>
        <p:nvSpPr>
          <p:cNvPr id="4" name="Content Placeholder 3"/>
          <p:cNvSpPr>
            <a:spLocks noGrp="1"/>
          </p:cNvSpPr>
          <p:nvPr>
            <p:ph idx="1"/>
          </p:nvPr>
        </p:nvSpPr>
        <p:spPr>
          <a:xfrm>
            <a:off x="359148" y="1040214"/>
            <a:ext cx="8409018" cy="2922186"/>
          </a:xfrm>
        </p:spPr>
        <p:txBody>
          <a:bodyPr>
            <a:normAutofit/>
          </a:bodyPr>
          <a:lstStyle/>
          <a:p>
            <a:pPr marL="0" indent="0">
              <a:buNone/>
            </a:pPr>
            <a:r>
              <a:rPr lang="en-US" dirty="0" smtClean="0"/>
              <a:t>Local soils and regional climate are two important sources of spatial variability in the drivers of ecosystem responses to CO</a:t>
            </a:r>
            <a:r>
              <a:rPr lang="en-US" baseline="-25000" dirty="0" smtClean="0"/>
              <a:t>2</a:t>
            </a:r>
            <a:r>
              <a:rPr lang="en-US" dirty="0" smtClean="0"/>
              <a:t> enrichment.</a:t>
            </a:r>
            <a:endParaRPr lang="en-US" dirty="0"/>
          </a:p>
        </p:txBody>
      </p:sp>
    </p:spTree>
    <p:extLst>
      <p:ext uri="{BB962C8B-B14F-4D97-AF65-F5344CB8AC3E}">
        <p14:creationId xmlns:p14="http://schemas.microsoft.com/office/powerpoint/2010/main" val="21425585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extBox 5"/>
          <p:cNvSpPr txBox="1"/>
          <p:nvPr/>
        </p:nvSpPr>
        <p:spPr>
          <a:xfrm>
            <a:off x="4076542" y="3475018"/>
            <a:ext cx="1082349" cy="621709"/>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spcFirstLastPara="0" vert="horz" wrap="square" lIns="16690" tIns="16690" rIns="16690" bIns="16690" numCol="1" spcCol="1270" anchor="ctr" anchorCtr="0">
            <a:noAutofit/>
          </a:bodyPr>
          <a:lstStyle>
            <a:defPPr>
              <a:defRPr lang="en-US"/>
            </a:defPPr>
            <a:lvl1pPr marR="0" lvl="0" indent="0" algn="ctr" defTabSz="711200" fontAlgn="auto">
              <a:lnSpc>
                <a:spcPct val="90000"/>
              </a:lnSpc>
              <a:spcBef>
                <a:spcPct val="0"/>
              </a:spcBef>
              <a:spcAft>
                <a:spcPct val="35000"/>
              </a:spcAft>
              <a:buClrTx/>
              <a:buSzTx/>
              <a:buFontTx/>
              <a:buNone/>
              <a:tabLst/>
              <a:defRPr kumimoji="0" sz="1600" b="0" i="0" u="none" strike="noStrike" kern="0" cap="none" spc="0" normalizeH="0" baseline="0">
                <a:ln>
                  <a:noFill/>
                </a:ln>
                <a:solidFill>
                  <a:sysClr val="windowText" lastClr="000000"/>
                </a:solidFill>
                <a:effectLst/>
                <a:uLnTx/>
                <a:uFillTx/>
                <a:latin typeface="Calibri"/>
                <a:cs typeface="Calibri"/>
              </a:defRPr>
            </a:lvl1pPr>
          </a:lstStyle>
          <a:p>
            <a:r>
              <a:rPr lang="en-US" dirty="0"/>
              <a:t>Ecosystem</a:t>
            </a:r>
          </a:p>
          <a:p>
            <a:r>
              <a:rPr lang="en-US" dirty="0"/>
              <a:t>processes</a:t>
            </a:r>
          </a:p>
        </p:txBody>
      </p:sp>
      <p:sp>
        <p:nvSpPr>
          <p:cNvPr id="7" name="TextBox 6"/>
          <p:cNvSpPr txBox="1"/>
          <p:nvPr/>
        </p:nvSpPr>
        <p:spPr>
          <a:xfrm>
            <a:off x="3174657" y="2219708"/>
            <a:ext cx="1211096" cy="853117"/>
          </a:xfrm>
          <a:prstGeom prst="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spcFirstLastPara="0" vert="horz" wrap="square" lIns="19271" tIns="19271" rIns="19271" bIns="19271" numCol="1" spcCol="1270" anchor="ctr" anchorCtr="0">
            <a:noAutofit/>
          </a:bodyPr>
          <a:lstStyle>
            <a:defPPr>
              <a:defRPr lang="en-US"/>
            </a:defPPr>
            <a:lvl1pPr marR="0" lvl="0" indent="0" algn="ctr" defTabSz="711200" fontAlgn="auto">
              <a:lnSpc>
                <a:spcPct val="90000"/>
              </a:lnSpc>
              <a:spcBef>
                <a:spcPct val="0"/>
              </a:spcBef>
              <a:spcAft>
                <a:spcPct val="35000"/>
              </a:spcAft>
              <a:buClrTx/>
              <a:buSzTx/>
              <a:buFontTx/>
              <a:buNone/>
              <a:tabLst/>
              <a:defRPr kumimoji="0" sz="1600" b="0" i="0" u="none" strike="noStrike" cap="none" spc="0" normalizeH="0" baseline="0">
                <a:ln>
                  <a:noFill/>
                </a:ln>
                <a:solidFill>
                  <a:sysClr val="windowText" lastClr="000000"/>
                </a:solidFill>
                <a:effectLst/>
                <a:uLnTx/>
                <a:uFillTx/>
                <a:latin typeface="Calibri"/>
              </a:defRPr>
            </a:lvl1pPr>
          </a:lstStyle>
          <a:p>
            <a:r>
              <a:rPr lang="en-US" dirty="0" smtClean="0"/>
              <a:t>Regional/</a:t>
            </a:r>
          </a:p>
          <a:p>
            <a:r>
              <a:rPr lang="en-US" dirty="0" smtClean="0"/>
              <a:t>Continental</a:t>
            </a:r>
            <a:endParaRPr lang="en-US" dirty="0"/>
          </a:p>
          <a:p>
            <a:r>
              <a:rPr lang="en-US" dirty="0"/>
              <a:t>climate</a:t>
            </a:r>
          </a:p>
        </p:txBody>
      </p:sp>
      <p:sp>
        <p:nvSpPr>
          <p:cNvPr id="9" name="TextBox 8"/>
          <p:cNvSpPr txBox="1"/>
          <p:nvPr/>
        </p:nvSpPr>
        <p:spPr>
          <a:xfrm>
            <a:off x="4849093" y="4559891"/>
            <a:ext cx="1551707" cy="621709"/>
          </a:xfrm>
          <a:prstGeom prst="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spcFirstLastPara="0" vert="horz" wrap="square" lIns="19271" tIns="19271" rIns="19271" bIns="19271" numCol="1" spcCol="1270" anchor="ctr" anchorCtr="0">
            <a:noAutofit/>
          </a:bodyPr>
          <a:lstStyle>
            <a:defPPr>
              <a:defRPr lang="en-US"/>
            </a:defPPr>
            <a:lvl1pPr marR="0" lvl="0" indent="0" algn="ctr" defTabSz="711200" fontAlgn="auto">
              <a:lnSpc>
                <a:spcPct val="90000"/>
              </a:lnSpc>
              <a:spcBef>
                <a:spcPct val="0"/>
              </a:spcBef>
              <a:spcAft>
                <a:spcPct val="35000"/>
              </a:spcAft>
              <a:buClrTx/>
              <a:buSzTx/>
              <a:buFontTx/>
              <a:buNone/>
              <a:tabLst/>
              <a:defRPr kumimoji="0" sz="1600" b="0" i="0" u="none" strike="noStrike" cap="none" spc="0" normalizeH="0" baseline="0">
                <a:ln>
                  <a:noFill/>
                </a:ln>
                <a:solidFill>
                  <a:sysClr val="windowText" lastClr="000000"/>
                </a:solidFill>
                <a:effectLst/>
                <a:uLnTx/>
                <a:uFillTx/>
                <a:latin typeface="Calibri"/>
              </a:defRPr>
            </a:lvl1pPr>
          </a:lstStyle>
          <a:p>
            <a:r>
              <a:rPr lang="en-US" dirty="0"/>
              <a:t>Soils</a:t>
            </a:r>
          </a:p>
          <a:p>
            <a:r>
              <a:rPr lang="en-US" dirty="0"/>
              <a:t> water/nutrients</a:t>
            </a:r>
          </a:p>
        </p:txBody>
      </p:sp>
      <p:sp>
        <p:nvSpPr>
          <p:cNvPr id="10" name="TextBox 9"/>
          <p:cNvSpPr txBox="1"/>
          <p:nvPr/>
        </p:nvSpPr>
        <p:spPr>
          <a:xfrm>
            <a:off x="2895600" y="4559891"/>
            <a:ext cx="1635448" cy="621709"/>
          </a:xfrm>
          <a:prstGeom prst="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spcFirstLastPara="0" vert="horz" wrap="square" lIns="19271" tIns="19271" rIns="19271" bIns="19271" numCol="1" spcCol="1270" anchor="ctr" anchorCtr="0">
            <a:noAutofit/>
          </a:bodyPr>
          <a:lstStyle>
            <a:defPPr>
              <a:defRPr lang="en-US"/>
            </a:defPPr>
            <a:lvl1pPr marR="0" lvl="0" indent="0" algn="ctr" defTabSz="711200" fontAlgn="auto">
              <a:lnSpc>
                <a:spcPct val="90000"/>
              </a:lnSpc>
              <a:spcBef>
                <a:spcPct val="0"/>
              </a:spcBef>
              <a:spcAft>
                <a:spcPct val="35000"/>
              </a:spcAft>
              <a:buClrTx/>
              <a:buSzTx/>
              <a:buFontTx/>
              <a:buNone/>
              <a:tabLst/>
              <a:defRPr kumimoji="0" sz="1600" b="0" i="0" u="none" strike="noStrike" cap="none" spc="0" normalizeH="0" baseline="0">
                <a:ln>
                  <a:noFill/>
                </a:ln>
                <a:solidFill>
                  <a:sysClr val="windowText" lastClr="000000"/>
                </a:solidFill>
                <a:effectLst/>
                <a:uLnTx/>
                <a:uFillTx/>
                <a:latin typeface="Calibri"/>
              </a:defRPr>
            </a:lvl1pPr>
          </a:lstStyle>
          <a:p>
            <a:r>
              <a:rPr lang="en-US" dirty="0"/>
              <a:t>Plant </a:t>
            </a:r>
            <a:r>
              <a:rPr lang="en-US" dirty="0" smtClean="0"/>
              <a:t>Populations/</a:t>
            </a:r>
          </a:p>
          <a:p>
            <a:r>
              <a:rPr lang="en-US" dirty="0" smtClean="0"/>
              <a:t>Communities</a:t>
            </a:r>
            <a:endParaRPr lang="en-US" dirty="0"/>
          </a:p>
        </p:txBody>
      </p:sp>
      <p:cxnSp>
        <p:nvCxnSpPr>
          <p:cNvPr id="12" name="Straight Arrow Connector 11"/>
          <p:cNvCxnSpPr/>
          <p:nvPr/>
        </p:nvCxnSpPr>
        <p:spPr>
          <a:xfrm flipH="1">
            <a:off x="3962400" y="4121158"/>
            <a:ext cx="228600" cy="457200"/>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4876800" y="4121158"/>
            <a:ext cx="228600" cy="457200"/>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flipV="1">
            <a:off x="4038600" y="3054358"/>
            <a:ext cx="228600" cy="457200"/>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550842" y="3629239"/>
            <a:ext cx="1636409" cy="313932"/>
          </a:xfrm>
          <a:prstGeom prst="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spcFirstLastPara="0" vert="horz" wrap="square" lIns="19491" tIns="19491" rIns="19491" bIns="19491" numCol="1" spcCol="1270" anchor="ctr" anchorCtr="0">
            <a:noAutofit/>
          </a:bodyPr>
          <a:lstStyle>
            <a:defPPr>
              <a:defRPr lang="en-US"/>
            </a:defPPr>
            <a:lvl1pPr marR="0" lvl="0" indent="0" algn="ctr" defTabSz="711200" fontAlgn="auto">
              <a:lnSpc>
                <a:spcPct val="90000"/>
              </a:lnSpc>
              <a:spcBef>
                <a:spcPct val="0"/>
              </a:spcBef>
              <a:spcAft>
                <a:spcPct val="35000"/>
              </a:spcAft>
              <a:buClrTx/>
              <a:buSzTx/>
              <a:buFontTx/>
              <a:buNone/>
              <a:tabLst/>
              <a:defRPr kumimoji="0" sz="1600" b="0" i="0" u="none" strike="noStrike" cap="none" spc="0" normalizeH="0" baseline="0">
                <a:ln>
                  <a:noFill/>
                </a:ln>
                <a:solidFill>
                  <a:sysClr val="windowText" lastClr="000000"/>
                </a:solidFill>
                <a:effectLst/>
                <a:uLnTx/>
                <a:uFillTx/>
                <a:latin typeface="Calibri"/>
              </a:defRPr>
            </a:lvl1pPr>
          </a:lstStyle>
          <a:p>
            <a:r>
              <a:rPr lang="en-US" dirty="0"/>
              <a:t>Atmospheric CO2</a:t>
            </a:r>
          </a:p>
        </p:txBody>
      </p:sp>
      <p:cxnSp>
        <p:nvCxnSpPr>
          <p:cNvPr id="20" name="Straight Arrow Connector 19"/>
          <p:cNvCxnSpPr/>
          <p:nvPr/>
        </p:nvCxnSpPr>
        <p:spPr>
          <a:xfrm flipH="1" flipV="1">
            <a:off x="3174657" y="3789057"/>
            <a:ext cx="711543" cy="11888"/>
          </a:xfrm>
          <a:prstGeom prst="straightConnector1">
            <a:avLst/>
          </a:prstGeom>
          <a:ln w="28575">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grpSp>
        <p:nvGrpSpPr>
          <p:cNvPr id="3" name="Group 2"/>
          <p:cNvGrpSpPr/>
          <p:nvPr/>
        </p:nvGrpSpPr>
        <p:grpSpPr>
          <a:xfrm>
            <a:off x="4724989" y="2575715"/>
            <a:ext cx="1185837" cy="941022"/>
            <a:chOff x="5258389" y="2493157"/>
            <a:chExt cx="1185837" cy="941022"/>
          </a:xfrm>
        </p:grpSpPr>
        <p:sp>
          <p:nvSpPr>
            <p:cNvPr id="8" name="TextBox 7"/>
            <p:cNvSpPr txBox="1"/>
            <p:nvPr/>
          </p:nvSpPr>
          <p:spPr>
            <a:xfrm>
              <a:off x="5258389" y="2493157"/>
              <a:ext cx="1185837" cy="313932"/>
            </a:xfrm>
            <a:prstGeom prst="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spcFirstLastPara="0" vert="horz" wrap="square" lIns="19271" tIns="19271" rIns="19271" bIns="19271" numCol="1" spcCol="1270" anchor="ctr" anchorCtr="0">
              <a:noAutofit/>
            </a:bodyPr>
            <a:lstStyle>
              <a:defPPr>
                <a:defRPr lang="en-US"/>
              </a:defPPr>
              <a:lvl1pPr marR="0" lvl="0" indent="0" algn="ctr" defTabSz="711200" fontAlgn="auto">
                <a:lnSpc>
                  <a:spcPct val="90000"/>
                </a:lnSpc>
                <a:spcBef>
                  <a:spcPct val="0"/>
                </a:spcBef>
                <a:spcAft>
                  <a:spcPct val="35000"/>
                </a:spcAft>
                <a:buClrTx/>
                <a:buSzTx/>
                <a:buFontTx/>
                <a:buNone/>
                <a:tabLst/>
                <a:defRPr kumimoji="0" sz="1600" b="0" i="0" u="none" strike="noStrike" cap="none" spc="0" normalizeH="0" baseline="0">
                  <a:ln>
                    <a:noFill/>
                  </a:ln>
                  <a:solidFill>
                    <a:sysClr val="windowText" lastClr="000000"/>
                  </a:solidFill>
                  <a:effectLst/>
                  <a:uLnTx/>
                  <a:uFillTx/>
                  <a:latin typeface="Calibri"/>
                </a:defRPr>
              </a:lvl1pPr>
            </a:lstStyle>
            <a:p>
              <a:r>
                <a:rPr lang="en-US" dirty="0"/>
                <a:t>Disturbance</a:t>
              </a:r>
            </a:p>
          </p:txBody>
        </p:sp>
        <p:cxnSp>
          <p:nvCxnSpPr>
            <p:cNvPr id="16" name="Straight Arrow Connector 15"/>
            <p:cNvCxnSpPr/>
            <p:nvPr/>
          </p:nvCxnSpPr>
          <p:spPr>
            <a:xfrm flipV="1">
              <a:off x="5423900" y="2976979"/>
              <a:ext cx="228600" cy="457200"/>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grpSp>
      <p:sp>
        <p:nvSpPr>
          <p:cNvPr id="4" name="Rectangle 3"/>
          <p:cNvSpPr/>
          <p:nvPr/>
        </p:nvSpPr>
        <p:spPr>
          <a:xfrm>
            <a:off x="1092028" y="1142490"/>
            <a:ext cx="7289972" cy="1077218"/>
          </a:xfrm>
          <a:prstGeom prst="rect">
            <a:avLst/>
          </a:prstGeom>
        </p:spPr>
        <p:txBody>
          <a:bodyPr wrap="square">
            <a:spAutoFit/>
          </a:bodyPr>
          <a:lstStyle/>
          <a:p>
            <a:r>
              <a:rPr lang="en-US" sz="2400" dirty="0"/>
              <a:t>Multiple Factors: </a:t>
            </a:r>
            <a:r>
              <a:rPr lang="en-US" sz="2000" dirty="0" smtClean="0"/>
              <a:t>Interactive </a:t>
            </a:r>
            <a:r>
              <a:rPr lang="en-US" sz="2000" dirty="0"/>
              <a:t>effects among multiple drivers determine CO2 </a:t>
            </a:r>
            <a:r>
              <a:rPr lang="en-US" sz="2000" dirty="0" smtClean="0"/>
              <a:t>effects (after </a:t>
            </a:r>
            <a:r>
              <a:rPr lang="en-US" sz="2000" dirty="0" err="1" smtClean="0"/>
              <a:t>Norby</a:t>
            </a:r>
            <a:r>
              <a:rPr lang="en-US" sz="2000" dirty="0" smtClean="0"/>
              <a:t> </a:t>
            </a:r>
            <a:r>
              <a:rPr lang="en-US" sz="2000" dirty="0"/>
              <a:t>and </a:t>
            </a:r>
            <a:r>
              <a:rPr lang="en-US" sz="2000" dirty="0" err="1"/>
              <a:t>Luo</a:t>
            </a:r>
            <a:r>
              <a:rPr lang="en-US" sz="2000" dirty="0"/>
              <a:t> </a:t>
            </a:r>
            <a:r>
              <a:rPr lang="en-US" sz="2000" dirty="0" smtClean="0"/>
              <a:t>2004, Polley et al. 2010)</a:t>
            </a:r>
            <a:endParaRPr lang="en-US" sz="2000" dirty="0"/>
          </a:p>
          <a:p>
            <a:endParaRPr lang="en-US" sz="2000" dirty="0"/>
          </a:p>
        </p:txBody>
      </p:sp>
      <p:sp>
        <p:nvSpPr>
          <p:cNvPr id="5" name="Title 4"/>
          <p:cNvSpPr>
            <a:spLocks noGrp="1"/>
          </p:cNvSpPr>
          <p:nvPr>
            <p:ph type="title"/>
          </p:nvPr>
        </p:nvSpPr>
        <p:spPr>
          <a:solidFill>
            <a:schemeClr val="tx2">
              <a:lumMod val="40000"/>
              <a:lumOff val="60000"/>
            </a:schemeClr>
          </a:solidFill>
          <a:ln>
            <a:noFill/>
          </a:ln>
          <a:effectLst/>
          <a:scene3d>
            <a:camera prst="orthographicFront">
              <a:rot lat="0" lon="0" rev="0"/>
            </a:camera>
            <a:lightRig rig="contrasting" dir="t">
              <a:rot lat="0" lon="0" rev="7800000"/>
            </a:lightRig>
          </a:scene3d>
          <a:sp3d>
            <a:bevelT w="139700" h="139700"/>
          </a:sp3d>
        </p:spPr>
        <p:txBody>
          <a:bodyPr vert="horz" lIns="91440" tIns="45720" rIns="91440" bIns="45720" rtlCol="0" anchor="ctr">
            <a:normAutofit fontScale="90000"/>
          </a:bodyPr>
          <a:lstStyle/>
          <a:p>
            <a:r>
              <a:rPr lang="en-US" dirty="0"/>
              <a:t>Controls on ecosystem responses to </a:t>
            </a:r>
            <a:r>
              <a:rPr lang="en-US" dirty="0" smtClean="0"/>
              <a:t>CO</a:t>
            </a:r>
            <a:r>
              <a:rPr lang="en-US" baseline="-25000" dirty="0" smtClean="0"/>
              <a:t>2</a:t>
            </a:r>
            <a:endParaRPr lang="en-US" dirty="0"/>
          </a:p>
        </p:txBody>
      </p:sp>
    </p:spTree>
    <p:extLst>
      <p:ext uri="{BB962C8B-B14F-4D97-AF65-F5344CB8AC3E}">
        <p14:creationId xmlns:p14="http://schemas.microsoft.com/office/powerpoint/2010/main" val="7094502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Tallgrass prairie</a:t>
            </a:r>
            <a:endParaRPr lang="en-US" dirty="0"/>
          </a:p>
        </p:txBody>
      </p:sp>
      <p:grpSp>
        <p:nvGrpSpPr>
          <p:cNvPr id="4" name="Group 3"/>
          <p:cNvGrpSpPr>
            <a:grpSpLocks noChangeAspect="1"/>
          </p:cNvGrpSpPr>
          <p:nvPr/>
        </p:nvGrpSpPr>
        <p:grpSpPr>
          <a:xfrm>
            <a:off x="533400" y="1447800"/>
            <a:ext cx="7777798" cy="4827179"/>
            <a:chOff x="680402" y="1428690"/>
            <a:chExt cx="7777798" cy="4827179"/>
          </a:xfrm>
          <a:noFill/>
        </p:grpSpPr>
        <p:grpSp>
          <p:nvGrpSpPr>
            <p:cNvPr id="5" name="Group 4"/>
            <p:cNvGrpSpPr/>
            <p:nvPr/>
          </p:nvGrpSpPr>
          <p:grpSpPr>
            <a:xfrm>
              <a:off x="680402" y="1428690"/>
              <a:ext cx="3281998" cy="2326468"/>
              <a:chOff x="3783116" y="2770561"/>
              <a:chExt cx="4375997" cy="3101958"/>
            </a:xfrm>
            <a:grpFill/>
          </p:grpSpPr>
          <p:sp>
            <p:nvSpPr>
              <p:cNvPr id="53" name="Freeform 52"/>
              <p:cNvSpPr/>
              <p:nvPr/>
            </p:nvSpPr>
            <p:spPr>
              <a:xfrm>
                <a:off x="3783116" y="4109695"/>
                <a:ext cx="718836" cy="318586"/>
              </a:xfrm>
              <a:custGeom>
                <a:avLst/>
                <a:gdLst>
                  <a:gd name="connsiteX0" fmla="*/ 0 w 718836"/>
                  <a:gd name="connsiteY0" fmla="*/ 31859 h 318586"/>
                  <a:gd name="connsiteX1" fmla="*/ 9331 w 718836"/>
                  <a:gd name="connsiteY1" fmla="*/ 9331 h 318586"/>
                  <a:gd name="connsiteX2" fmla="*/ 31859 w 718836"/>
                  <a:gd name="connsiteY2" fmla="*/ 0 h 318586"/>
                  <a:gd name="connsiteX3" fmla="*/ 686977 w 718836"/>
                  <a:gd name="connsiteY3" fmla="*/ 0 h 318586"/>
                  <a:gd name="connsiteX4" fmla="*/ 709505 w 718836"/>
                  <a:gd name="connsiteY4" fmla="*/ 9331 h 318586"/>
                  <a:gd name="connsiteX5" fmla="*/ 718836 w 718836"/>
                  <a:gd name="connsiteY5" fmla="*/ 31859 h 318586"/>
                  <a:gd name="connsiteX6" fmla="*/ 718836 w 718836"/>
                  <a:gd name="connsiteY6" fmla="*/ 286727 h 318586"/>
                  <a:gd name="connsiteX7" fmla="*/ 709505 w 718836"/>
                  <a:gd name="connsiteY7" fmla="*/ 309255 h 318586"/>
                  <a:gd name="connsiteX8" fmla="*/ 686977 w 718836"/>
                  <a:gd name="connsiteY8" fmla="*/ 318586 h 318586"/>
                  <a:gd name="connsiteX9" fmla="*/ 31859 w 718836"/>
                  <a:gd name="connsiteY9" fmla="*/ 318586 h 318586"/>
                  <a:gd name="connsiteX10" fmla="*/ 9331 w 718836"/>
                  <a:gd name="connsiteY10" fmla="*/ 309255 h 318586"/>
                  <a:gd name="connsiteX11" fmla="*/ 0 w 718836"/>
                  <a:gd name="connsiteY11" fmla="*/ 286727 h 318586"/>
                  <a:gd name="connsiteX12" fmla="*/ 0 w 718836"/>
                  <a:gd name="connsiteY12" fmla="*/ 31859 h 318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8836" h="318586">
                    <a:moveTo>
                      <a:pt x="0" y="31859"/>
                    </a:moveTo>
                    <a:cubicBezTo>
                      <a:pt x="0" y="23409"/>
                      <a:pt x="3357" y="15306"/>
                      <a:pt x="9331" y="9331"/>
                    </a:cubicBezTo>
                    <a:cubicBezTo>
                      <a:pt x="15306" y="3356"/>
                      <a:pt x="23409" y="0"/>
                      <a:pt x="31859" y="0"/>
                    </a:cubicBezTo>
                    <a:lnTo>
                      <a:pt x="686977" y="0"/>
                    </a:lnTo>
                    <a:cubicBezTo>
                      <a:pt x="695427" y="0"/>
                      <a:pt x="703530" y="3357"/>
                      <a:pt x="709505" y="9331"/>
                    </a:cubicBezTo>
                    <a:cubicBezTo>
                      <a:pt x="715480" y="15306"/>
                      <a:pt x="718836" y="23409"/>
                      <a:pt x="718836" y="31859"/>
                    </a:cubicBezTo>
                    <a:lnTo>
                      <a:pt x="718836" y="286727"/>
                    </a:lnTo>
                    <a:cubicBezTo>
                      <a:pt x="718836" y="295177"/>
                      <a:pt x="715479" y="303280"/>
                      <a:pt x="709505" y="309255"/>
                    </a:cubicBezTo>
                    <a:cubicBezTo>
                      <a:pt x="703530" y="315230"/>
                      <a:pt x="695427" y="318586"/>
                      <a:pt x="686977" y="318586"/>
                    </a:cubicBezTo>
                    <a:lnTo>
                      <a:pt x="31859" y="318586"/>
                    </a:lnTo>
                    <a:cubicBezTo>
                      <a:pt x="23409" y="318586"/>
                      <a:pt x="15306" y="315229"/>
                      <a:pt x="9331" y="309255"/>
                    </a:cubicBezTo>
                    <a:cubicBezTo>
                      <a:pt x="3356" y="303280"/>
                      <a:pt x="0" y="295177"/>
                      <a:pt x="0" y="286727"/>
                    </a:cubicBezTo>
                    <a:lnTo>
                      <a:pt x="0" y="31859"/>
                    </a:lnTo>
                    <a:close/>
                  </a:path>
                </a:pathLst>
              </a:custGeom>
              <a:grpFill/>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9491" tIns="19491" rIns="19491" bIns="19491" numCol="1" spcCol="1270" anchor="ctr" anchorCtr="0">
                <a:noAutofit/>
              </a:bodyPr>
              <a:lstStyle/>
              <a:p>
                <a:pPr lvl="0" algn="ctr" defTabSz="711200">
                  <a:lnSpc>
                    <a:spcPct val="90000"/>
                  </a:lnSpc>
                  <a:spcBef>
                    <a:spcPct val="0"/>
                  </a:spcBef>
                  <a:spcAft>
                    <a:spcPct val="35000"/>
                  </a:spcAft>
                </a:pPr>
                <a:r>
                  <a:rPr lang="en-US" sz="1200" kern="1200" dirty="0" smtClean="0"/>
                  <a:t>CO</a:t>
                </a:r>
                <a:r>
                  <a:rPr lang="en-US" sz="1200" kern="1200" baseline="-25000" dirty="0" smtClean="0"/>
                  <a:t>2</a:t>
                </a:r>
                <a:endParaRPr lang="en-US" sz="1200" kern="1200" baseline="-25000" dirty="0"/>
              </a:p>
            </p:txBody>
          </p:sp>
          <p:sp>
            <p:nvSpPr>
              <p:cNvPr id="54" name="Freeform 53"/>
              <p:cNvSpPr/>
              <p:nvPr/>
            </p:nvSpPr>
            <p:spPr>
              <a:xfrm rot="20099904">
                <a:off x="4425869" y="3889293"/>
                <a:ext cx="1623908" cy="73053"/>
              </a:xfrm>
              <a:custGeom>
                <a:avLst/>
                <a:gdLst>
                  <a:gd name="connsiteX0" fmla="*/ 0 w 1623908"/>
                  <a:gd name="connsiteY0" fmla="*/ 36526 h 73053"/>
                  <a:gd name="connsiteX1" fmla="*/ 1623908 w 1623908"/>
                  <a:gd name="connsiteY1" fmla="*/ 36526 h 73053"/>
                </a:gdLst>
                <a:ahLst/>
                <a:cxnLst>
                  <a:cxn ang="0">
                    <a:pos x="connsiteX0" y="connsiteY0"/>
                  </a:cxn>
                  <a:cxn ang="0">
                    <a:pos x="connsiteX1" y="connsiteY1"/>
                  </a:cxn>
                </a:cxnLst>
                <a:rect l="l" t="t" r="r" b="b"/>
                <a:pathLst>
                  <a:path w="1623908" h="73053">
                    <a:moveTo>
                      <a:pt x="0" y="36526"/>
                    </a:moveTo>
                    <a:lnTo>
                      <a:pt x="1623908" y="36526"/>
                    </a:lnTo>
                  </a:path>
                </a:pathLst>
              </a:custGeom>
              <a:grpFill/>
              <a:ln w="38100">
                <a:tailEnd type="arrow" w="lg" len="lg"/>
              </a:ln>
            </p:spPr>
            <p:style>
              <a:lnRef idx="2">
                <a:scrgbClr r="0" g="0" b="0"/>
              </a:lnRef>
              <a:fillRef idx="0">
                <a:scrgbClr r="0" g="0" b="0"/>
              </a:fillRef>
              <a:effectRef idx="0">
                <a:schemeClr val="dk1">
                  <a:hueOff val="0"/>
                  <a:satOff val="0"/>
                  <a:lumOff val="0"/>
                  <a:alphaOff val="0"/>
                </a:schemeClr>
              </a:effectRef>
              <a:fontRef idx="minor">
                <a:schemeClr val="tx1">
                  <a:hueOff val="0"/>
                  <a:satOff val="0"/>
                  <a:lumOff val="0"/>
                  <a:alphaOff val="0"/>
                </a:schemeClr>
              </a:fontRef>
            </p:style>
            <p:txBody>
              <a:bodyPr spcFirstLastPara="0" vert="horz" wrap="square" lIns="784055" tIns="-4072" rIns="784057" bIns="-4071" numCol="1" spcCol="1270" anchor="ctr" anchorCtr="0">
                <a:noAutofit/>
              </a:bodyPr>
              <a:lstStyle/>
              <a:p>
                <a:pPr lvl="0" algn="ctr" defTabSz="1066800">
                  <a:lnSpc>
                    <a:spcPct val="90000"/>
                  </a:lnSpc>
                  <a:spcBef>
                    <a:spcPct val="0"/>
                  </a:spcBef>
                  <a:spcAft>
                    <a:spcPct val="35000"/>
                  </a:spcAft>
                </a:pPr>
                <a:endParaRPr lang="en-US" kern="1200"/>
              </a:p>
            </p:txBody>
          </p:sp>
          <p:sp>
            <p:nvSpPr>
              <p:cNvPr id="55" name="Freeform 54"/>
              <p:cNvSpPr/>
              <p:nvPr/>
            </p:nvSpPr>
            <p:spPr>
              <a:xfrm>
                <a:off x="5973694" y="3475490"/>
                <a:ext cx="2185419" cy="311071"/>
              </a:xfrm>
              <a:custGeom>
                <a:avLst/>
                <a:gdLst>
                  <a:gd name="connsiteX0" fmla="*/ 0 w 2185418"/>
                  <a:gd name="connsiteY0" fmla="*/ 31107 h 311071"/>
                  <a:gd name="connsiteX1" fmla="*/ 9111 w 2185418"/>
                  <a:gd name="connsiteY1" fmla="*/ 9111 h 311071"/>
                  <a:gd name="connsiteX2" fmla="*/ 31107 w 2185418"/>
                  <a:gd name="connsiteY2" fmla="*/ 0 h 311071"/>
                  <a:gd name="connsiteX3" fmla="*/ 2154311 w 2185418"/>
                  <a:gd name="connsiteY3" fmla="*/ 0 h 311071"/>
                  <a:gd name="connsiteX4" fmla="*/ 2176307 w 2185418"/>
                  <a:gd name="connsiteY4" fmla="*/ 9111 h 311071"/>
                  <a:gd name="connsiteX5" fmla="*/ 2185418 w 2185418"/>
                  <a:gd name="connsiteY5" fmla="*/ 31107 h 311071"/>
                  <a:gd name="connsiteX6" fmla="*/ 2185418 w 2185418"/>
                  <a:gd name="connsiteY6" fmla="*/ 279964 h 311071"/>
                  <a:gd name="connsiteX7" fmla="*/ 2176307 w 2185418"/>
                  <a:gd name="connsiteY7" fmla="*/ 301960 h 311071"/>
                  <a:gd name="connsiteX8" fmla="*/ 2154311 w 2185418"/>
                  <a:gd name="connsiteY8" fmla="*/ 311071 h 311071"/>
                  <a:gd name="connsiteX9" fmla="*/ 31107 w 2185418"/>
                  <a:gd name="connsiteY9" fmla="*/ 311071 h 311071"/>
                  <a:gd name="connsiteX10" fmla="*/ 9111 w 2185418"/>
                  <a:gd name="connsiteY10" fmla="*/ 301960 h 311071"/>
                  <a:gd name="connsiteX11" fmla="*/ 0 w 2185418"/>
                  <a:gd name="connsiteY11" fmla="*/ 279964 h 311071"/>
                  <a:gd name="connsiteX12" fmla="*/ 0 w 2185418"/>
                  <a:gd name="connsiteY12" fmla="*/ 31107 h 311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85418" h="311071">
                    <a:moveTo>
                      <a:pt x="0" y="31107"/>
                    </a:moveTo>
                    <a:cubicBezTo>
                      <a:pt x="0" y="22857"/>
                      <a:pt x="3277" y="14945"/>
                      <a:pt x="9111" y="9111"/>
                    </a:cubicBezTo>
                    <a:cubicBezTo>
                      <a:pt x="14945" y="3277"/>
                      <a:pt x="22857" y="0"/>
                      <a:pt x="31107" y="0"/>
                    </a:cubicBezTo>
                    <a:lnTo>
                      <a:pt x="2154311" y="0"/>
                    </a:lnTo>
                    <a:cubicBezTo>
                      <a:pt x="2162561" y="0"/>
                      <a:pt x="2170473" y="3277"/>
                      <a:pt x="2176307" y="9111"/>
                    </a:cubicBezTo>
                    <a:cubicBezTo>
                      <a:pt x="2182141" y="14945"/>
                      <a:pt x="2185418" y="22857"/>
                      <a:pt x="2185418" y="31107"/>
                    </a:cubicBezTo>
                    <a:lnTo>
                      <a:pt x="2185418" y="279964"/>
                    </a:lnTo>
                    <a:cubicBezTo>
                      <a:pt x="2185418" y="288214"/>
                      <a:pt x="2182141" y="296126"/>
                      <a:pt x="2176307" y="301960"/>
                    </a:cubicBezTo>
                    <a:cubicBezTo>
                      <a:pt x="2170473" y="307794"/>
                      <a:pt x="2162561" y="311071"/>
                      <a:pt x="2154311" y="311071"/>
                    </a:cubicBezTo>
                    <a:lnTo>
                      <a:pt x="31107" y="311071"/>
                    </a:lnTo>
                    <a:cubicBezTo>
                      <a:pt x="22857" y="311071"/>
                      <a:pt x="14945" y="307794"/>
                      <a:pt x="9111" y="301960"/>
                    </a:cubicBezTo>
                    <a:cubicBezTo>
                      <a:pt x="3277" y="296126"/>
                      <a:pt x="0" y="288214"/>
                      <a:pt x="0" y="279964"/>
                    </a:cubicBezTo>
                    <a:lnTo>
                      <a:pt x="0" y="31107"/>
                    </a:lnTo>
                    <a:close/>
                  </a:path>
                </a:pathLst>
              </a:custGeom>
              <a:grpFill/>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9271" tIns="19271" rIns="19271" bIns="19271" numCol="1" spcCol="1270" anchor="ctr" anchorCtr="0">
                <a:noAutofit/>
              </a:bodyPr>
              <a:lstStyle/>
              <a:p>
                <a:pPr lvl="0" algn="ctr" defTabSz="711200">
                  <a:lnSpc>
                    <a:spcPct val="90000"/>
                  </a:lnSpc>
                  <a:spcBef>
                    <a:spcPct val="0"/>
                  </a:spcBef>
                  <a:spcAft>
                    <a:spcPct val="35000"/>
                  </a:spcAft>
                </a:pPr>
                <a:r>
                  <a:rPr lang="en-US" sz="1200" kern="1200" dirty="0" smtClean="0">
                    <a:sym typeface="Symbol"/>
                  </a:rPr>
                  <a:t>Soil water content</a:t>
                </a:r>
                <a:endParaRPr lang="en-US" sz="1200" kern="1200" dirty="0"/>
              </a:p>
            </p:txBody>
          </p:sp>
          <p:sp>
            <p:nvSpPr>
              <p:cNvPr id="56" name="Freeform 55"/>
              <p:cNvSpPr/>
              <p:nvPr/>
            </p:nvSpPr>
            <p:spPr>
              <a:xfrm rot="21552959">
                <a:off x="4501884" y="4222308"/>
                <a:ext cx="1483804" cy="73053"/>
              </a:xfrm>
              <a:custGeom>
                <a:avLst/>
                <a:gdLst>
                  <a:gd name="connsiteX0" fmla="*/ 0 w 1483804"/>
                  <a:gd name="connsiteY0" fmla="*/ 36526 h 73053"/>
                  <a:gd name="connsiteX1" fmla="*/ 1483804 w 1483804"/>
                  <a:gd name="connsiteY1" fmla="*/ 36526 h 73053"/>
                </a:gdLst>
                <a:ahLst/>
                <a:cxnLst>
                  <a:cxn ang="0">
                    <a:pos x="connsiteX0" y="connsiteY0"/>
                  </a:cxn>
                  <a:cxn ang="0">
                    <a:pos x="connsiteX1" y="connsiteY1"/>
                  </a:cxn>
                </a:cxnLst>
                <a:rect l="l" t="t" r="r" b="b"/>
                <a:pathLst>
                  <a:path w="1483804" h="73053">
                    <a:moveTo>
                      <a:pt x="0" y="36526"/>
                    </a:moveTo>
                    <a:lnTo>
                      <a:pt x="1483804" y="36526"/>
                    </a:lnTo>
                  </a:path>
                </a:pathLst>
              </a:custGeom>
              <a:grpFill/>
              <a:ln w="38100">
                <a:tailEnd type="arrow" w="lg" len="lg"/>
              </a:ln>
            </p:spPr>
            <p:style>
              <a:lnRef idx="2">
                <a:scrgbClr r="0" g="0" b="0"/>
              </a:lnRef>
              <a:fillRef idx="0">
                <a:scrgbClr r="0" g="0" b="0"/>
              </a:fillRef>
              <a:effectRef idx="0">
                <a:schemeClr val="dk1">
                  <a:hueOff val="0"/>
                  <a:satOff val="0"/>
                  <a:lumOff val="0"/>
                  <a:alphaOff val="0"/>
                </a:schemeClr>
              </a:effectRef>
              <a:fontRef idx="minor">
                <a:schemeClr val="tx1">
                  <a:hueOff val="0"/>
                  <a:satOff val="0"/>
                  <a:lumOff val="0"/>
                  <a:alphaOff val="0"/>
                </a:schemeClr>
              </a:fontRef>
            </p:style>
            <p:txBody>
              <a:bodyPr spcFirstLastPara="0" vert="horz" wrap="square" lIns="717507" tIns="-569" rIns="717507" bIns="-569" numCol="1" spcCol="1270" anchor="ctr" anchorCtr="0">
                <a:noAutofit/>
              </a:bodyPr>
              <a:lstStyle/>
              <a:p>
                <a:pPr lvl="0" algn="ctr" defTabSz="1066800">
                  <a:lnSpc>
                    <a:spcPct val="90000"/>
                  </a:lnSpc>
                  <a:spcBef>
                    <a:spcPct val="0"/>
                  </a:spcBef>
                  <a:spcAft>
                    <a:spcPct val="35000"/>
                  </a:spcAft>
                </a:pPr>
                <a:endParaRPr lang="en-US" kern="1200"/>
              </a:p>
            </p:txBody>
          </p:sp>
          <p:sp>
            <p:nvSpPr>
              <p:cNvPr id="57" name="Freeform 56"/>
              <p:cNvSpPr/>
              <p:nvPr/>
            </p:nvSpPr>
            <p:spPr>
              <a:xfrm>
                <a:off x="5985620" y="4137210"/>
                <a:ext cx="1265279" cy="222945"/>
              </a:xfrm>
              <a:custGeom>
                <a:avLst/>
                <a:gdLst>
                  <a:gd name="connsiteX0" fmla="*/ 0 w 1265279"/>
                  <a:gd name="connsiteY0" fmla="*/ 22295 h 222945"/>
                  <a:gd name="connsiteX1" fmla="*/ 6530 w 1265279"/>
                  <a:gd name="connsiteY1" fmla="*/ 6530 h 222945"/>
                  <a:gd name="connsiteX2" fmla="*/ 22295 w 1265279"/>
                  <a:gd name="connsiteY2" fmla="*/ 0 h 222945"/>
                  <a:gd name="connsiteX3" fmla="*/ 1242984 w 1265279"/>
                  <a:gd name="connsiteY3" fmla="*/ 0 h 222945"/>
                  <a:gd name="connsiteX4" fmla="*/ 1258749 w 1265279"/>
                  <a:gd name="connsiteY4" fmla="*/ 6530 h 222945"/>
                  <a:gd name="connsiteX5" fmla="*/ 1265279 w 1265279"/>
                  <a:gd name="connsiteY5" fmla="*/ 22295 h 222945"/>
                  <a:gd name="connsiteX6" fmla="*/ 1265279 w 1265279"/>
                  <a:gd name="connsiteY6" fmla="*/ 200650 h 222945"/>
                  <a:gd name="connsiteX7" fmla="*/ 1258749 w 1265279"/>
                  <a:gd name="connsiteY7" fmla="*/ 216415 h 222945"/>
                  <a:gd name="connsiteX8" fmla="*/ 1242984 w 1265279"/>
                  <a:gd name="connsiteY8" fmla="*/ 222945 h 222945"/>
                  <a:gd name="connsiteX9" fmla="*/ 22295 w 1265279"/>
                  <a:gd name="connsiteY9" fmla="*/ 222945 h 222945"/>
                  <a:gd name="connsiteX10" fmla="*/ 6530 w 1265279"/>
                  <a:gd name="connsiteY10" fmla="*/ 216415 h 222945"/>
                  <a:gd name="connsiteX11" fmla="*/ 0 w 1265279"/>
                  <a:gd name="connsiteY11" fmla="*/ 200650 h 222945"/>
                  <a:gd name="connsiteX12" fmla="*/ 0 w 1265279"/>
                  <a:gd name="connsiteY12" fmla="*/ 22295 h 222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5279" h="222945">
                    <a:moveTo>
                      <a:pt x="0" y="22295"/>
                    </a:moveTo>
                    <a:cubicBezTo>
                      <a:pt x="0" y="16382"/>
                      <a:pt x="2349" y="10711"/>
                      <a:pt x="6530" y="6530"/>
                    </a:cubicBezTo>
                    <a:cubicBezTo>
                      <a:pt x="10711" y="2349"/>
                      <a:pt x="16382" y="0"/>
                      <a:pt x="22295" y="0"/>
                    </a:cubicBezTo>
                    <a:lnTo>
                      <a:pt x="1242984" y="0"/>
                    </a:lnTo>
                    <a:cubicBezTo>
                      <a:pt x="1248897" y="0"/>
                      <a:pt x="1254568" y="2349"/>
                      <a:pt x="1258749" y="6530"/>
                    </a:cubicBezTo>
                    <a:cubicBezTo>
                      <a:pt x="1262930" y="10711"/>
                      <a:pt x="1265279" y="16382"/>
                      <a:pt x="1265279" y="22295"/>
                    </a:cubicBezTo>
                    <a:lnTo>
                      <a:pt x="1265279" y="200650"/>
                    </a:lnTo>
                    <a:cubicBezTo>
                      <a:pt x="1265279" y="206563"/>
                      <a:pt x="1262930" y="212234"/>
                      <a:pt x="1258749" y="216415"/>
                    </a:cubicBezTo>
                    <a:cubicBezTo>
                      <a:pt x="1254568" y="220596"/>
                      <a:pt x="1248897" y="222945"/>
                      <a:pt x="1242984" y="222945"/>
                    </a:cubicBezTo>
                    <a:lnTo>
                      <a:pt x="22295" y="222945"/>
                    </a:lnTo>
                    <a:cubicBezTo>
                      <a:pt x="16382" y="222945"/>
                      <a:pt x="10711" y="220596"/>
                      <a:pt x="6530" y="216415"/>
                    </a:cubicBezTo>
                    <a:cubicBezTo>
                      <a:pt x="2349" y="212234"/>
                      <a:pt x="0" y="206563"/>
                      <a:pt x="0" y="200650"/>
                    </a:cubicBezTo>
                    <a:lnTo>
                      <a:pt x="0" y="22295"/>
                    </a:lnTo>
                    <a:close/>
                  </a:path>
                </a:pathLst>
              </a:custGeom>
              <a:grpFill/>
            </p:spPr>
            <p:style>
              <a:lnRef idx="2">
                <a:schemeClr val="dk1">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6690" tIns="16690" rIns="16690" bIns="16690" numCol="1" spcCol="1270" anchor="ctr" anchorCtr="0">
                <a:noAutofit/>
              </a:bodyPr>
              <a:lstStyle/>
              <a:p>
                <a:pPr lvl="0" algn="ctr" defTabSz="711200">
                  <a:lnSpc>
                    <a:spcPct val="90000"/>
                  </a:lnSpc>
                  <a:spcBef>
                    <a:spcPct val="0"/>
                  </a:spcBef>
                  <a:spcAft>
                    <a:spcPct val="35000"/>
                  </a:spcAft>
                </a:pPr>
                <a:r>
                  <a:rPr lang="en-US" sz="1200" kern="1200" dirty="0" smtClean="0"/>
                  <a:t>ANPP</a:t>
                </a:r>
                <a:endParaRPr lang="en-US" sz="1200" kern="1200" dirty="0"/>
              </a:p>
            </p:txBody>
          </p:sp>
          <p:sp>
            <p:nvSpPr>
              <p:cNvPr id="58" name="Freeform 57"/>
              <p:cNvSpPr/>
              <p:nvPr/>
            </p:nvSpPr>
            <p:spPr>
              <a:xfrm rot="1491021">
                <a:off x="4426556" y="4574670"/>
                <a:ext cx="1628599" cy="73053"/>
              </a:xfrm>
              <a:custGeom>
                <a:avLst/>
                <a:gdLst>
                  <a:gd name="connsiteX0" fmla="*/ 0 w 1628598"/>
                  <a:gd name="connsiteY0" fmla="*/ 36526 h 73053"/>
                  <a:gd name="connsiteX1" fmla="*/ 1628598 w 1628598"/>
                  <a:gd name="connsiteY1" fmla="*/ 36526 h 73053"/>
                </a:gdLst>
                <a:ahLst/>
                <a:cxnLst>
                  <a:cxn ang="0">
                    <a:pos x="connsiteX0" y="connsiteY0"/>
                  </a:cxn>
                  <a:cxn ang="0">
                    <a:pos x="connsiteX1" y="connsiteY1"/>
                  </a:cxn>
                </a:cxnLst>
                <a:rect l="l" t="t" r="r" b="b"/>
                <a:pathLst>
                  <a:path w="1628598" h="73053">
                    <a:moveTo>
                      <a:pt x="0" y="36526"/>
                    </a:moveTo>
                    <a:lnTo>
                      <a:pt x="1628598" y="36526"/>
                    </a:lnTo>
                  </a:path>
                </a:pathLst>
              </a:custGeom>
              <a:grpFill/>
              <a:ln w="38100">
                <a:tailEnd type="arrow" w="lg" len="lg"/>
              </a:ln>
            </p:spPr>
            <p:style>
              <a:lnRef idx="2">
                <a:scrgbClr r="0" g="0" b="0"/>
              </a:lnRef>
              <a:fillRef idx="0">
                <a:scrgbClr r="0" g="0" b="0"/>
              </a:fillRef>
              <a:effectRef idx="0">
                <a:schemeClr val="dk1">
                  <a:hueOff val="0"/>
                  <a:satOff val="0"/>
                  <a:lumOff val="0"/>
                  <a:alphaOff val="0"/>
                </a:schemeClr>
              </a:effectRef>
              <a:fontRef idx="minor">
                <a:schemeClr val="tx1">
                  <a:hueOff val="0"/>
                  <a:satOff val="0"/>
                  <a:lumOff val="0"/>
                  <a:alphaOff val="0"/>
                </a:schemeClr>
              </a:fontRef>
            </p:style>
            <p:txBody>
              <a:bodyPr spcFirstLastPara="0" vert="horz" wrap="square" lIns="786284" tIns="-4188" rIns="786284" bIns="-4189" numCol="1" spcCol="1270" anchor="ctr" anchorCtr="0">
                <a:noAutofit/>
              </a:bodyPr>
              <a:lstStyle/>
              <a:p>
                <a:pPr lvl="0" algn="ctr" defTabSz="1066800">
                  <a:lnSpc>
                    <a:spcPct val="90000"/>
                  </a:lnSpc>
                  <a:spcBef>
                    <a:spcPct val="0"/>
                  </a:spcBef>
                  <a:spcAft>
                    <a:spcPct val="35000"/>
                  </a:spcAft>
                </a:pPr>
                <a:endParaRPr lang="en-US" kern="1200"/>
              </a:p>
            </p:txBody>
          </p:sp>
          <p:sp>
            <p:nvSpPr>
              <p:cNvPr id="59" name="Freeform 58"/>
              <p:cNvSpPr/>
              <p:nvPr/>
            </p:nvSpPr>
            <p:spPr>
              <a:xfrm>
                <a:off x="5979757" y="4794326"/>
                <a:ext cx="1292935" cy="318161"/>
              </a:xfrm>
              <a:custGeom>
                <a:avLst/>
                <a:gdLst>
                  <a:gd name="connsiteX0" fmla="*/ 0 w 1292934"/>
                  <a:gd name="connsiteY0" fmla="*/ 31816 h 318161"/>
                  <a:gd name="connsiteX1" fmla="*/ 9319 w 1292934"/>
                  <a:gd name="connsiteY1" fmla="*/ 9319 h 318161"/>
                  <a:gd name="connsiteX2" fmla="*/ 31816 w 1292934"/>
                  <a:gd name="connsiteY2" fmla="*/ 0 h 318161"/>
                  <a:gd name="connsiteX3" fmla="*/ 1261118 w 1292934"/>
                  <a:gd name="connsiteY3" fmla="*/ 0 h 318161"/>
                  <a:gd name="connsiteX4" fmla="*/ 1283615 w 1292934"/>
                  <a:gd name="connsiteY4" fmla="*/ 9319 h 318161"/>
                  <a:gd name="connsiteX5" fmla="*/ 1292934 w 1292934"/>
                  <a:gd name="connsiteY5" fmla="*/ 31816 h 318161"/>
                  <a:gd name="connsiteX6" fmla="*/ 1292934 w 1292934"/>
                  <a:gd name="connsiteY6" fmla="*/ 286345 h 318161"/>
                  <a:gd name="connsiteX7" fmla="*/ 1283615 w 1292934"/>
                  <a:gd name="connsiteY7" fmla="*/ 308842 h 318161"/>
                  <a:gd name="connsiteX8" fmla="*/ 1261118 w 1292934"/>
                  <a:gd name="connsiteY8" fmla="*/ 318161 h 318161"/>
                  <a:gd name="connsiteX9" fmla="*/ 31816 w 1292934"/>
                  <a:gd name="connsiteY9" fmla="*/ 318161 h 318161"/>
                  <a:gd name="connsiteX10" fmla="*/ 9319 w 1292934"/>
                  <a:gd name="connsiteY10" fmla="*/ 308842 h 318161"/>
                  <a:gd name="connsiteX11" fmla="*/ 0 w 1292934"/>
                  <a:gd name="connsiteY11" fmla="*/ 286345 h 318161"/>
                  <a:gd name="connsiteX12" fmla="*/ 0 w 1292934"/>
                  <a:gd name="connsiteY12" fmla="*/ 31816 h 318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92934" h="318161">
                    <a:moveTo>
                      <a:pt x="0" y="31816"/>
                    </a:moveTo>
                    <a:cubicBezTo>
                      <a:pt x="0" y="23378"/>
                      <a:pt x="3352" y="15285"/>
                      <a:pt x="9319" y="9319"/>
                    </a:cubicBezTo>
                    <a:cubicBezTo>
                      <a:pt x="15286" y="3352"/>
                      <a:pt x="23378" y="0"/>
                      <a:pt x="31816" y="0"/>
                    </a:cubicBezTo>
                    <a:lnTo>
                      <a:pt x="1261118" y="0"/>
                    </a:lnTo>
                    <a:cubicBezTo>
                      <a:pt x="1269556" y="0"/>
                      <a:pt x="1277649" y="3352"/>
                      <a:pt x="1283615" y="9319"/>
                    </a:cubicBezTo>
                    <a:cubicBezTo>
                      <a:pt x="1289582" y="15286"/>
                      <a:pt x="1292934" y="23378"/>
                      <a:pt x="1292934" y="31816"/>
                    </a:cubicBezTo>
                    <a:lnTo>
                      <a:pt x="1292934" y="286345"/>
                    </a:lnTo>
                    <a:cubicBezTo>
                      <a:pt x="1292934" y="294783"/>
                      <a:pt x="1289582" y="302876"/>
                      <a:pt x="1283615" y="308842"/>
                    </a:cubicBezTo>
                    <a:cubicBezTo>
                      <a:pt x="1277648" y="314809"/>
                      <a:pt x="1269556" y="318161"/>
                      <a:pt x="1261118" y="318161"/>
                    </a:cubicBezTo>
                    <a:lnTo>
                      <a:pt x="31816" y="318161"/>
                    </a:lnTo>
                    <a:cubicBezTo>
                      <a:pt x="23378" y="318161"/>
                      <a:pt x="15285" y="314809"/>
                      <a:pt x="9319" y="308842"/>
                    </a:cubicBezTo>
                    <a:cubicBezTo>
                      <a:pt x="3352" y="302875"/>
                      <a:pt x="0" y="294783"/>
                      <a:pt x="0" y="286345"/>
                    </a:cubicBezTo>
                    <a:lnTo>
                      <a:pt x="0" y="31816"/>
                    </a:lnTo>
                    <a:close/>
                  </a:path>
                </a:pathLst>
              </a:custGeom>
              <a:grpFill/>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9479" tIns="19479" rIns="19479" bIns="19479" numCol="1" spcCol="1270" anchor="ctr" anchorCtr="0">
                <a:noAutofit/>
              </a:bodyPr>
              <a:lstStyle/>
              <a:p>
                <a:pPr lvl="0" algn="ctr" defTabSz="711200">
                  <a:lnSpc>
                    <a:spcPct val="90000"/>
                  </a:lnSpc>
                  <a:spcBef>
                    <a:spcPct val="0"/>
                  </a:spcBef>
                  <a:spcAft>
                    <a:spcPct val="35000"/>
                  </a:spcAft>
                </a:pPr>
                <a:r>
                  <a:rPr lang="en-US" sz="1200" kern="1200" dirty="0" err="1" smtClean="0"/>
                  <a:t>Sonu:Bocu</a:t>
                </a:r>
                <a:endParaRPr lang="en-US" sz="1200" kern="1200" dirty="0"/>
              </a:p>
            </p:txBody>
          </p:sp>
          <p:sp>
            <p:nvSpPr>
              <p:cNvPr id="60" name="Freeform 59"/>
              <p:cNvSpPr/>
              <p:nvPr/>
            </p:nvSpPr>
            <p:spPr>
              <a:xfrm rot="2545795">
                <a:off x="4232970" y="4925397"/>
                <a:ext cx="2054091" cy="73053"/>
              </a:xfrm>
              <a:custGeom>
                <a:avLst/>
                <a:gdLst>
                  <a:gd name="connsiteX0" fmla="*/ 0 w 2054090"/>
                  <a:gd name="connsiteY0" fmla="*/ 36526 h 73053"/>
                  <a:gd name="connsiteX1" fmla="*/ 2054090 w 2054090"/>
                  <a:gd name="connsiteY1" fmla="*/ 36526 h 73053"/>
                </a:gdLst>
                <a:ahLst/>
                <a:cxnLst>
                  <a:cxn ang="0">
                    <a:pos x="connsiteX0" y="connsiteY0"/>
                  </a:cxn>
                  <a:cxn ang="0">
                    <a:pos x="connsiteX1" y="connsiteY1"/>
                  </a:cxn>
                </a:cxnLst>
                <a:rect l="l" t="t" r="r" b="b"/>
                <a:pathLst>
                  <a:path w="2054090" h="73053">
                    <a:moveTo>
                      <a:pt x="0" y="36526"/>
                    </a:moveTo>
                    <a:lnTo>
                      <a:pt x="2054090" y="36526"/>
                    </a:lnTo>
                  </a:path>
                </a:pathLst>
              </a:custGeom>
              <a:grpFill/>
              <a:ln>
                <a:prstDash val="sysDot"/>
                <a:tailEnd type="arrow" w="lg" len="lg"/>
              </a:ln>
            </p:spPr>
            <p:style>
              <a:lnRef idx="2">
                <a:scrgbClr r="0" g="0" b="0"/>
              </a:lnRef>
              <a:fillRef idx="0">
                <a:scrgbClr r="0" g="0" b="0"/>
              </a:fillRef>
              <a:effectRef idx="0">
                <a:schemeClr val="dk1">
                  <a:hueOff val="0"/>
                  <a:satOff val="0"/>
                  <a:lumOff val="0"/>
                  <a:alphaOff val="0"/>
                </a:schemeClr>
              </a:effectRef>
              <a:fontRef idx="minor">
                <a:schemeClr val="tx1">
                  <a:hueOff val="0"/>
                  <a:satOff val="0"/>
                  <a:lumOff val="0"/>
                  <a:alphaOff val="0"/>
                </a:schemeClr>
              </a:fontRef>
            </p:style>
            <p:txBody>
              <a:bodyPr spcFirstLastPara="0" vert="horz" wrap="square" lIns="988392" tIns="-14826" rIns="988393" bIns="-14826" numCol="1" spcCol="1270" anchor="ctr" anchorCtr="0">
                <a:noAutofit/>
              </a:bodyPr>
              <a:lstStyle/>
              <a:p>
                <a:pPr lvl="0" algn="ctr" defTabSz="1066800">
                  <a:lnSpc>
                    <a:spcPct val="90000"/>
                  </a:lnSpc>
                  <a:spcBef>
                    <a:spcPct val="0"/>
                  </a:spcBef>
                  <a:spcAft>
                    <a:spcPct val="35000"/>
                  </a:spcAft>
                </a:pPr>
                <a:endParaRPr lang="en-US" kern="1200"/>
              </a:p>
            </p:txBody>
          </p:sp>
          <p:sp>
            <p:nvSpPr>
              <p:cNvPr id="61" name="Freeform 60"/>
              <p:cNvSpPr/>
              <p:nvPr/>
            </p:nvSpPr>
            <p:spPr>
              <a:xfrm>
                <a:off x="6018084" y="5484105"/>
                <a:ext cx="1535068" cy="341507"/>
              </a:xfrm>
              <a:custGeom>
                <a:avLst/>
                <a:gdLst>
                  <a:gd name="connsiteX0" fmla="*/ 0 w 1535068"/>
                  <a:gd name="connsiteY0" fmla="*/ 34151 h 341507"/>
                  <a:gd name="connsiteX1" fmla="*/ 10003 w 1535068"/>
                  <a:gd name="connsiteY1" fmla="*/ 10003 h 341507"/>
                  <a:gd name="connsiteX2" fmla="*/ 34151 w 1535068"/>
                  <a:gd name="connsiteY2" fmla="*/ 0 h 341507"/>
                  <a:gd name="connsiteX3" fmla="*/ 1500917 w 1535068"/>
                  <a:gd name="connsiteY3" fmla="*/ 0 h 341507"/>
                  <a:gd name="connsiteX4" fmla="*/ 1525065 w 1535068"/>
                  <a:gd name="connsiteY4" fmla="*/ 10003 h 341507"/>
                  <a:gd name="connsiteX5" fmla="*/ 1535068 w 1535068"/>
                  <a:gd name="connsiteY5" fmla="*/ 34151 h 341507"/>
                  <a:gd name="connsiteX6" fmla="*/ 1535068 w 1535068"/>
                  <a:gd name="connsiteY6" fmla="*/ 307356 h 341507"/>
                  <a:gd name="connsiteX7" fmla="*/ 1525065 w 1535068"/>
                  <a:gd name="connsiteY7" fmla="*/ 331504 h 341507"/>
                  <a:gd name="connsiteX8" fmla="*/ 1500917 w 1535068"/>
                  <a:gd name="connsiteY8" fmla="*/ 341507 h 341507"/>
                  <a:gd name="connsiteX9" fmla="*/ 34151 w 1535068"/>
                  <a:gd name="connsiteY9" fmla="*/ 341507 h 341507"/>
                  <a:gd name="connsiteX10" fmla="*/ 10003 w 1535068"/>
                  <a:gd name="connsiteY10" fmla="*/ 331504 h 341507"/>
                  <a:gd name="connsiteX11" fmla="*/ 0 w 1535068"/>
                  <a:gd name="connsiteY11" fmla="*/ 307356 h 341507"/>
                  <a:gd name="connsiteX12" fmla="*/ 0 w 1535068"/>
                  <a:gd name="connsiteY12" fmla="*/ 34151 h 341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35068" h="341507">
                    <a:moveTo>
                      <a:pt x="0" y="34151"/>
                    </a:moveTo>
                    <a:cubicBezTo>
                      <a:pt x="0" y="25094"/>
                      <a:pt x="3598" y="16407"/>
                      <a:pt x="10003" y="10003"/>
                    </a:cubicBezTo>
                    <a:cubicBezTo>
                      <a:pt x="16408" y="3598"/>
                      <a:pt x="25094" y="0"/>
                      <a:pt x="34151" y="0"/>
                    </a:cubicBezTo>
                    <a:lnTo>
                      <a:pt x="1500917" y="0"/>
                    </a:lnTo>
                    <a:cubicBezTo>
                      <a:pt x="1509974" y="0"/>
                      <a:pt x="1518661" y="3598"/>
                      <a:pt x="1525065" y="10003"/>
                    </a:cubicBezTo>
                    <a:cubicBezTo>
                      <a:pt x="1531470" y="16408"/>
                      <a:pt x="1535068" y="25094"/>
                      <a:pt x="1535068" y="34151"/>
                    </a:cubicBezTo>
                    <a:lnTo>
                      <a:pt x="1535068" y="307356"/>
                    </a:lnTo>
                    <a:cubicBezTo>
                      <a:pt x="1535068" y="316413"/>
                      <a:pt x="1531470" y="325100"/>
                      <a:pt x="1525065" y="331504"/>
                    </a:cubicBezTo>
                    <a:cubicBezTo>
                      <a:pt x="1518660" y="337909"/>
                      <a:pt x="1509974" y="341507"/>
                      <a:pt x="1500917" y="341507"/>
                    </a:cubicBezTo>
                    <a:lnTo>
                      <a:pt x="34151" y="341507"/>
                    </a:lnTo>
                    <a:cubicBezTo>
                      <a:pt x="25094" y="341507"/>
                      <a:pt x="16407" y="337909"/>
                      <a:pt x="10003" y="331504"/>
                    </a:cubicBezTo>
                    <a:cubicBezTo>
                      <a:pt x="3598" y="325099"/>
                      <a:pt x="0" y="316413"/>
                      <a:pt x="0" y="307356"/>
                    </a:cubicBezTo>
                    <a:lnTo>
                      <a:pt x="0" y="34151"/>
                    </a:lnTo>
                    <a:close/>
                  </a:path>
                </a:pathLst>
              </a:custGeom>
              <a:grpFill/>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20162" tIns="20162" rIns="20162" bIns="20162" numCol="1" spcCol="1270" anchor="ctr" anchorCtr="0">
                <a:noAutofit/>
              </a:bodyPr>
              <a:lstStyle/>
              <a:p>
                <a:pPr lvl="0" algn="ctr" defTabSz="711200">
                  <a:lnSpc>
                    <a:spcPct val="90000"/>
                  </a:lnSpc>
                  <a:spcBef>
                    <a:spcPct val="0"/>
                  </a:spcBef>
                  <a:spcAft>
                    <a:spcPct val="35000"/>
                  </a:spcAft>
                </a:pPr>
                <a:r>
                  <a:rPr lang="en-US" sz="1200" kern="1200" dirty="0" smtClean="0"/>
                  <a:t>Soil inorganic N</a:t>
                </a:r>
                <a:endParaRPr lang="en-US" sz="1200" kern="1200" dirty="0"/>
              </a:p>
            </p:txBody>
          </p:sp>
          <p:cxnSp>
            <p:nvCxnSpPr>
              <p:cNvPr id="62" name="Straight Arrow Connector 13"/>
              <p:cNvCxnSpPr/>
              <p:nvPr/>
            </p:nvCxnSpPr>
            <p:spPr>
              <a:xfrm rot="16200000" flipV="1">
                <a:off x="6800529" y="4774312"/>
                <a:ext cx="1136904" cy="290511"/>
              </a:xfrm>
              <a:prstGeom prst="bentConnector3">
                <a:avLst>
                  <a:gd name="adj1" fmla="val 99849"/>
                </a:avLst>
              </a:prstGeom>
              <a:grpFill/>
              <a:ln w="25400">
                <a:solidFill>
                  <a:schemeClr val="tx1"/>
                </a:solidFill>
                <a:prstDash val="sysDot"/>
                <a:tailEnd type="arrow" w="lg" len="lg"/>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6782405" y="3719559"/>
                <a:ext cx="0" cy="402921"/>
              </a:xfrm>
              <a:prstGeom prst="straightConnector1">
                <a:avLst/>
              </a:prstGeom>
              <a:grpFill/>
              <a:ln w="25400">
                <a:solidFill>
                  <a:schemeClr val="tx1"/>
                </a:solidFill>
                <a:prstDash val="sysDot"/>
                <a:tailEnd type="arrow" w="lg" len="lg"/>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flipH="1" flipV="1">
                <a:off x="6781764" y="4351114"/>
                <a:ext cx="8183" cy="402336"/>
              </a:xfrm>
              <a:prstGeom prst="straightConnector1">
                <a:avLst/>
              </a:prstGeom>
              <a:grpFill/>
              <a:ln w="3810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5199015" y="4015241"/>
                <a:ext cx="171904" cy="152396"/>
              </a:xfrm>
              <a:prstGeom prst="rect">
                <a:avLst/>
              </a:prstGeom>
              <a:grpFill/>
              <a:ln>
                <a:noFill/>
              </a:ln>
            </p:spPr>
            <p:style>
              <a:lnRef idx="2">
                <a:schemeClr val="dk1"/>
              </a:lnRef>
              <a:fillRef idx="1">
                <a:schemeClr val="lt1"/>
              </a:fillRef>
              <a:effectRef idx="0">
                <a:schemeClr val="dk1"/>
              </a:effectRef>
              <a:fontRef idx="minor">
                <a:schemeClr val="dk1"/>
              </a:fontRef>
            </p:style>
            <p:txBody>
              <a:bodyPr wrap="none" lIns="0" tIns="0" rIns="0" bIns="0" rtlCol="0">
                <a:noAutofit/>
              </a:bodyPr>
              <a:lstStyle/>
              <a:p>
                <a:r>
                  <a:rPr lang="en-US" sz="1050" dirty="0" smtClean="0"/>
                  <a:t>0.395</a:t>
                </a:r>
              </a:p>
            </p:txBody>
          </p:sp>
          <p:sp>
            <p:nvSpPr>
              <p:cNvPr id="66" name="TextBox 65"/>
              <p:cNvSpPr txBox="1"/>
              <p:nvPr/>
            </p:nvSpPr>
            <p:spPr>
              <a:xfrm rot="20242213">
                <a:off x="5035805" y="3674436"/>
                <a:ext cx="161132" cy="168901"/>
              </a:xfrm>
              <a:prstGeom prst="rect">
                <a:avLst/>
              </a:prstGeom>
              <a:grpFill/>
              <a:ln>
                <a:noFill/>
              </a:ln>
            </p:spPr>
            <p:style>
              <a:lnRef idx="2">
                <a:schemeClr val="dk1"/>
              </a:lnRef>
              <a:fillRef idx="1">
                <a:schemeClr val="lt1"/>
              </a:fillRef>
              <a:effectRef idx="0">
                <a:schemeClr val="dk1"/>
              </a:effectRef>
              <a:fontRef idx="minor">
                <a:schemeClr val="dk1"/>
              </a:fontRef>
            </p:style>
            <p:txBody>
              <a:bodyPr wrap="none" lIns="0" tIns="0" rIns="0" bIns="0" rtlCol="0">
                <a:noAutofit/>
              </a:bodyPr>
              <a:lstStyle/>
              <a:p>
                <a:r>
                  <a:rPr lang="en-US" sz="1050" dirty="0" smtClean="0"/>
                  <a:t>0.283</a:t>
                </a:r>
                <a:endParaRPr lang="en-US" sz="1050" dirty="0"/>
              </a:p>
            </p:txBody>
          </p:sp>
          <p:sp>
            <p:nvSpPr>
              <p:cNvPr id="67" name="TextBox 66"/>
              <p:cNvSpPr txBox="1"/>
              <p:nvPr/>
            </p:nvSpPr>
            <p:spPr>
              <a:xfrm rot="1980000">
                <a:off x="5241444" y="4363455"/>
                <a:ext cx="209007" cy="167412"/>
              </a:xfrm>
              <a:prstGeom prst="rect">
                <a:avLst/>
              </a:prstGeom>
              <a:grpFill/>
              <a:ln>
                <a:noFill/>
              </a:ln>
            </p:spPr>
            <p:style>
              <a:lnRef idx="2">
                <a:schemeClr val="dk1"/>
              </a:lnRef>
              <a:fillRef idx="1">
                <a:schemeClr val="lt1"/>
              </a:fillRef>
              <a:effectRef idx="0">
                <a:schemeClr val="dk1"/>
              </a:effectRef>
              <a:fontRef idx="minor">
                <a:schemeClr val="dk1"/>
              </a:fontRef>
            </p:style>
            <p:txBody>
              <a:bodyPr wrap="none" lIns="0" tIns="0" rIns="0" bIns="0" rtlCol="0">
                <a:noAutofit/>
              </a:bodyPr>
              <a:lstStyle/>
              <a:p>
                <a:r>
                  <a:rPr lang="en-US" sz="1050" dirty="0" smtClean="0"/>
                  <a:t>0.632</a:t>
                </a:r>
                <a:endParaRPr lang="en-US" sz="1050" dirty="0"/>
              </a:p>
            </p:txBody>
          </p:sp>
          <p:sp>
            <p:nvSpPr>
              <p:cNvPr id="68" name="TextBox 67"/>
              <p:cNvSpPr txBox="1"/>
              <p:nvPr/>
            </p:nvSpPr>
            <p:spPr>
              <a:xfrm>
                <a:off x="6160220" y="4424739"/>
                <a:ext cx="160083" cy="184928"/>
              </a:xfrm>
              <a:prstGeom prst="rect">
                <a:avLst/>
              </a:prstGeom>
              <a:grpFill/>
              <a:ln>
                <a:noFill/>
              </a:ln>
            </p:spPr>
            <p:style>
              <a:lnRef idx="2">
                <a:schemeClr val="dk1"/>
              </a:lnRef>
              <a:fillRef idx="1">
                <a:schemeClr val="lt1"/>
              </a:fillRef>
              <a:effectRef idx="0">
                <a:schemeClr val="dk1"/>
              </a:effectRef>
              <a:fontRef idx="minor">
                <a:schemeClr val="dk1"/>
              </a:fontRef>
            </p:style>
            <p:txBody>
              <a:bodyPr wrap="none" lIns="0" tIns="0" rIns="0" bIns="0" rtlCol="0">
                <a:noAutofit/>
              </a:bodyPr>
              <a:lstStyle/>
              <a:p>
                <a:r>
                  <a:rPr lang="en-US" sz="1050" dirty="0" smtClean="0"/>
                  <a:t>0.386</a:t>
                </a:r>
              </a:p>
            </p:txBody>
          </p:sp>
          <p:cxnSp>
            <p:nvCxnSpPr>
              <p:cNvPr id="69" name="Straight Arrow Connector 68"/>
              <p:cNvCxnSpPr/>
              <p:nvPr/>
            </p:nvCxnSpPr>
            <p:spPr>
              <a:xfrm flipH="1" flipV="1">
                <a:off x="6788501" y="5084888"/>
                <a:ext cx="8183" cy="402336"/>
              </a:xfrm>
              <a:prstGeom prst="straightConnector1">
                <a:avLst/>
              </a:prstGeom>
              <a:grpFill/>
              <a:ln w="25400">
                <a:solidFill>
                  <a:schemeClr val="tx1"/>
                </a:solidFill>
                <a:prstDash val="sysDot"/>
                <a:tailEnd type="arrow" w="lg" len="lg"/>
              </a:ln>
            </p:spPr>
            <p:style>
              <a:lnRef idx="1">
                <a:schemeClr val="accent1"/>
              </a:lnRef>
              <a:fillRef idx="0">
                <a:schemeClr val="accent1"/>
              </a:fillRef>
              <a:effectRef idx="0">
                <a:schemeClr val="accent1"/>
              </a:effectRef>
              <a:fontRef idx="minor">
                <a:schemeClr val="tx1"/>
              </a:fontRef>
            </p:style>
          </p:cxnSp>
          <p:cxnSp>
            <p:nvCxnSpPr>
              <p:cNvPr id="70" name="Elbow Connector 69"/>
              <p:cNvCxnSpPr>
                <a:endCxn id="61" idx="5"/>
              </p:cNvCxnSpPr>
              <p:nvPr/>
            </p:nvCxnSpPr>
            <p:spPr>
              <a:xfrm rot="5400000">
                <a:off x="6885981" y="4449692"/>
                <a:ext cx="1735735" cy="401392"/>
              </a:xfrm>
              <a:prstGeom prst="bentConnector2">
                <a:avLst/>
              </a:prstGeom>
              <a:grpFill/>
              <a:ln w="25400">
                <a:noFill/>
                <a:tailEnd type="arrow" w="lg" len="lg"/>
              </a:ln>
            </p:spPr>
            <p:style>
              <a:lnRef idx="1">
                <a:schemeClr val="accent1"/>
              </a:lnRef>
              <a:fillRef idx="0">
                <a:schemeClr val="accent1"/>
              </a:fillRef>
              <a:effectRef idx="0">
                <a:schemeClr val="accent1"/>
              </a:effectRef>
              <a:fontRef idx="minor">
                <a:schemeClr val="tx1"/>
              </a:fontRef>
            </p:style>
          </p:cxnSp>
          <p:cxnSp>
            <p:nvCxnSpPr>
              <p:cNvPr id="71" name="Elbow Connector 70"/>
              <p:cNvCxnSpPr>
                <a:endCxn id="59" idx="6"/>
              </p:cNvCxnSpPr>
              <p:nvPr/>
            </p:nvCxnSpPr>
            <p:spPr>
              <a:xfrm rot="5400000">
                <a:off x="6872452" y="4119801"/>
                <a:ext cx="1361110" cy="560630"/>
              </a:xfrm>
              <a:prstGeom prst="bentConnector2">
                <a:avLst/>
              </a:prstGeom>
              <a:grpFill/>
              <a:ln w="25400">
                <a:solidFill>
                  <a:schemeClr val="tx1"/>
                </a:solidFill>
                <a:prstDash val="sysDot"/>
                <a:tailEnd type="arrow" w="lg" len="lg"/>
              </a:ln>
            </p:spPr>
            <p:style>
              <a:lnRef idx="1">
                <a:schemeClr val="accent1"/>
              </a:lnRef>
              <a:fillRef idx="0">
                <a:schemeClr val="accent1"/>
              </a:fillRef>
              <a:effectRef idx="0">
                <a:schemeClr val="accent1"/>
              </a:effectRef>
              <a:fontRef idx="minor">
                <a:schemeClr val="tx1"/>
              </a:fontRef>
            </p:style>
          </p:cxnSp>
          <p:cxnSp>
            <p:nvCxnSpPr>
              <p:cNvPr id="72" name="Elbow Connector 71"/>
              <p:cNvCxnSpPr>
                <a:stCxn id="55" idx="8"/>
              </p:cNvCxnSpPr>
              <p:nvPr/>
            </p:nvCxnSpPr>
            <p:spPr>
              <a:xfrm flipH="1">
                <a:off x="7542810" y="3786561"/>
                <a:ext cx="585195" cy="2085958"/>
              </a:xfrm>
              <a:prstGeom prst="bentConnector4">
                <a:avLst>
                  <a:gd name="adj1" fmla="val -797"/>
                  <a:gd name="adj2" fmla="val 100098"/>
                </a:avLst>
              </a:prstGeom>
              <a:grpFill/>
              <a:ln w="25400">
                <a:solidFill>
                  <a:schemeClr val="tx1"/>
                </a:solidFill>
                <a:prstDash val="sysDot"/>
                <a:tailEnd type="arrow" w="lg" len="lg"/>
              </a:ln>
            </p:spPr>
            <p:style>
              <a:lnRef idx="1">
                <a:schemeClr val="accent1"/>
              </a:lnRef>
              <a:fillRef idx="0">
                <a:schemeClr val="accent1"/>
              </a:fillRef>
              <a:effectRef idx="0">
                <a:schemeClr val="accent1"/>
              </a:effectRef>
              <a:fontRef idx="minor">
                <a:schemeClr val="tx1"/>
              </a:fontRef>
            </p:style>
          </p:cxnSp>
          <p:sp>
            <p:nvSpPr>
              <p:cNvPr id="73" name="Rectangle 72"/>
              <p:cNvSpPr/>
              <p:nvPr/>
            </p:nvSpPr>
            <p:spPr>
              <a:xfrm>
                <a:off x="5872628" y="2770561"/>
                <a:ext cx="1669688" cy="533480"/>
              </a:xfrm>
              <a:prstGeom prst="rect">
                <a:avLst/>
              </a:prstGeom>
              <a:grpFill/>
            </p:spPr>
            <p:txBody>
              <a:bodyPr wrap="none">
                <a:spAutoFit/>
              </a:bodyPr>
              <a:lstStyle/>
              <a:p>
                <a:r>
                  <a:rPr lang="en-US" sz="2000" dirty="0" smtClean="0">
                    <a:solidFill>
                      <a:schemeClr val="tx1"/>
                    </a:solidFill>
                    <a:latin typeface="Trebuchet MS" pitchFamily="34" charset="0"/>
                  </a:rPr>
                  <a:t>Silty Clay</a:t>
                </a:r>
                <a:endParaRPr lang="en-US" sz="2000" dirty="0">
                  <a:solidFill>
                    <a:schemeClr val="tx1"/>
                  </a:solidFill>
                  <a:latin typeface="Trebuchet MS" pitchFamily="34" charset="0"/>
                </a:endParaRPr>
              </a:p>
            </p:txBody>
          </p:sp>
        </p:grpSp>
        <p:grpSp>
          <p:nvGrpSpPr>
            <p:cNvPr id="6" name="Group 5"/>
            <p:cNvGrpSpPr/>
            <p:nvPr/>
          </p:nvGrpSpPr>
          <p:grpSpPr>
            <a:xfrm>
              <a:off x="2803271" y="3943291"/>
              <a:ext cx="3281998" cy="2312578"/>
              <a:chOff x="3959510" y="7847575"/>
              <a:chExt cx="4375997" cy="3083437"/>
            </a:xfrm>
            <a:grpFill/>
          </p:grpSpPr>
          <p:grpSp>
            <p:nvGrpSpPr>
              <p:cNvPr id="28" name="Group 27"/>
              <p:cNvGrpSpPr/>
              <p:nvPr/>
            </p:nvGrpSpPr>
            <p:grpSpPr>
              <a:xfrm>
                <a:off x="3959510" y="7847575"/>
                <a:ext cx="4375997" cy="3083437"/>
                <a:chOff x="3783116" y="2742175"/>
                <a:chExt cx="4375997" cy="3083437"/>
              </a:xfrm>
              <a:grpFill/>
            </p:grpSpPr>
            <p:sp>
              <p:nvSpPr>
                <p:cNvPr id="33" name="Freeform 32"/>
                <p:cNvSpPr/>
                <p:nvPr/>
              </p:nvSpPr>
              <p:spPr>
                <a:xfrm>
                  <a:off x="3783116" y="4109695"/>
                  <a:ext cx="718836" cy="318586"/>
                </a:xfrm>
                <a:custGeom>
                  <a:avLst/>
                  <a:gdLst>
                    <a:gd name="connsiteX0" fmla="*/ 0 w 718836"/>
                    <a:gd name="connsiteY0" fmla="*/ 31859 h 318586"/>
                    <a:gd name="connsiteX1" fmla="*/ 9331 w 718836"/>
                    <a:gd name="connsiteY1" fmla="*/ 9331 h 318586"/>
                    <a:gd name="connsiteX2" fmla="*/ 31859 w 718836"/>
                    <a:gd name="connsiteY2" fmla="*/ 0 h 318586"/>
                    <a:gd name="connsiteX3" fmla="*/ 686977 w 718836"/>
                    <a:gd name="connsiteY3" fmla="*/ 0 h 318586"/>
                    <a:gd name="connsiteX4" fmla="*/ 709505 w 718836"/>
                    <a:gd name="connsiteY4" fmla="*/ 9331 h 318586"/>
                    <a:gd name="connsiteX5" fmla="*/ 718836 w 718836"/>
                    <a:gd name="connsiteY5" fmla="*/ 31859 h 318586"/>
                    <a:gd name="connsiteX6" fmla="*/ 718836 w 718836"/>
                    <a:gd name="connsiteY6" fmla="*/ 286727 h 318586"/>
                    <a:gd name="connsiteX7" fmla="*/ 709505 w 718836"/>
                    <a:gd name="connsiteY7" fmla="*/ 309255 h 318586"/>
                    <a:gd name="connsiteX8" fmla="*/ 686977 w 718836"/>
                    <a:gd name="connsiteY8" fmla="*/ 318586 h 318586"/>
                    <a:gd name="connsiteX9" fmla="*/ 31859 w 718836"/>
                    <a:gd name="connsiteY9" fmla="*/ 318586 h 318586"/>
                    <a:gd name="connsiteX10" fmla="*/ 9331 w 718836"/>
                    <a:gd name="connsiteY10" fmla="*/ 309255 h 318586"/>
                    <a:gd name="connsiteX11" fmla="*/ 0 w 718836"/>
                    <a:gd name="connsiteY11" fmla="*/ 286727 h 318586"/>
                    <a:gd name="connsiteX12" fmla="*/ 0 w 718836"/>
                    <a:gd name="connsiteY12" fmla="*/ 31859 h 318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8836" h="318586">
                      <a:moveTo>
                        <a:pt x="0" y="31859"/>
                      </a:moveTo>
                      <a:cubicBezTo>
                        <a:pt x="0" y="23409"/>
                        <a:pt x="3357" y="15306"/>
                        <a:pt x="9331" y="9331"/>
                      </a:cubicBezTo>
                      <a:cubicBezTo>
                        <a:pt x="15306" y="3356"/>
                        <a:pt x="23409" y="0"/>
                        <a:pt x="31859" y="0"/>
                      </a:cubicBezTo>
                      <a:lnTo>
                        <a:pt x="686977" y="0"/>
                      </a:lnTo>
                      <a:cubicBezTo>
                        <a:pt x="695427" y="0"/>
                        <a:pt x="703530" y="3357"/>
                        <a:pt x="709505" y="9331"/>
                      </a:cubicBezTo>
                      <a:cubicBezTo>
                        <a:pt x="715480" y="15306"/>
                        <a:pt x="718836" y="23409"/>
                        <a:pt x="718836" y="31859"/>
                      </a:cubicBezTo>
                      <a:lnTo>
                        <a:pt x="718836" y="286727"/>
                      </a:lnTo>
                      <a:cubicBezTo>
                        <a:pt x="718836" y="295177"/>
                        <a:pt x="715479" y="303280"/>
                        <a:pt x="709505" y="309255"/>
                      </a:cubicBezTo>
                      <a:cubicBezTo>
                        <a:pt x="703530" y="315230"/>
                        <a:pt x="695427" y="318586"/>
                        <a:pt x="686977" y="318586"/>
                      </a:cubicBezTo>
                      <a:lnTo>
                        <a:pt x="31859" y="318586"/>
                      </a:lnTo>
                      <a:cubicBezTo>
                        <a:pt x="23409" y="318586"/>
                        <a:pt x="15306" y="315229"/>
                        <a:pt x="9331" y="309255"/>
                      </a:cubicBezTo>
                      <a:cubicBezTo>
                        <a:pt x="3356" y="303280"/>
                        <a:pt x="0" y="295177"/>
                        <a:pt x="0" y="286727"/>
                      </a:cubicBezTo>
                      <a:lnTo>
                        <a:pt x="0" y="31859"/>
                      </a:lnTo>
                      <a:close/>
                    </a:path>
                  </a:pathLst>
                </a:custGeom>
                <a:grpFill/>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9491" tIns="19491" rIns="19491" bIns="19491" numCol="1" spcCol="1270" anchor="ctr" anchorCtr="0">
                  <a:noAutofit/>
                </a:bodyPr>
                <a:lstStyle/>
                <a:p>
                  <a:pPr lvl="0" algn="ctr" defTabSz="711200">
                    <a:lnSpc>
                      <a:spcPct val="90000"/>
                    </a:lnSpc>
                    <a:spcBef>
                      <a:spcPct val="0"/>
                    </a:spcBef>
                    <a:spcAft>
                      <a:spcPct val="35000"/>
                    </a:spcAft>
                  </a:pPr>
                  <a:r>
                    <a:rPr lang="en-US" sz="1200" kern="1200" dirty="0" smtClean="0"/>
                    <a:t>CO</a:t>
                  </a:r>
                  <a:r>
                    <a:rPr lang="en-US" sz="1200" kern="1200" baseline="-25000" dirty="0" smtClean="0"/>
                    <a:t>2</a:t>
                  </a:r>
                  <a:endParaRPr lang="en-US" sz="1200" kern="1200" baseline="-25000" dirty="0"/>
                </a:p>
              </p:txBody>
            </p:sp>
            <p:sp>
              <p:nvSpPr>
                <p:cNvPr id="34" name="Freeform 33"/>
                <p:cNvSpPr/>
                <p:nvPr/>
              </p:nvSpPr>
              <p:spPr>
                <a:xfrm rot="20099904">
                  <a:off x="4425869" y="3889293"/>
                  <a:ext cx="1623908" cy="73053"/>
                </a:xfrm>
                <a:custGeom>
                  <a:avLst/>
                  <a:gdLst>
                    <a:gd name="connsiteX0" fmla="*/ 0 w 1623908"/>
                    <a:gd name="connsiteY0" fmla="*/ 36526 h 73053"/>
                    <a:gd name="connsiteX1" fmla="*/ 1623908 w 1623908"/>
                    <a:gd name="connsiteY1" fmla="*/ 36526 h 73053"/>
                  </a:gdLst>
                  <a:ahLst/>
                  <a:cxnLst>
                    <a:cxn ang="0">
                      <a:pos x="connsiteX0" y="connsiteY0"/>
                    </a:cxn>
                    <a:cxn ang="0">
                      <a:pos x="connsiteX1" y="connsiteY1"/>
                    </a:cxn>
                  </a:cxnLst>
                  <a:rect l="l" t="t" r="r" b="b"/>
                  <a:pathLst>
                    <a:path w="1623908" h="73053">
                      <a:moveTo>
                        <a:pt x="0" y="36526"/>
                      </a:moveTo>
                      <a:lnTo>
                        <a:pt x="1623908" y="36526"/>
                      </a:lnTo>
                    </a:path>
                  </a:pathLst>
                </a:custGeom>
                <a:grpFill/>
                <a:ln w="38100">
                  <a:tailEnd type="arrow" w="lg" len="lg"/>
                </a:ln>
              </p:spPr>
              <p:style>
                <a:lnRef idx="2">
                  <a:scrgbClr r="0" g="0" b="0"/>
                </a:lnRef>
                <a:fillRef idx="0">
                  <a:scrgbClr r="0" g="0" b="0"/>
                </a:fillRef>
                <a:effectRef idx="0">
                  <a:schemeClr val="dk1">
                    <a:hueOff val="0"/>
                    <a:satOff val="0"/>
                    <a:lumOff val="0"/>
                    <a:alphaOff val="0"/>
                  </a:schemeClr>
                </a:effectRef>
                <a:fontRef idx="minor">
                  <a:schemeClr val="tx1">
                    <a:hueOff val="0"/>
                    <a:satOff val="0"/>
                    <a:lumOff val="0"/>
                    <a:alphaOff val="0"/>
                  </a:schemeClr>
                </a:fontRef>
              </p:style>
              <p:txBody>
                <a:bodyPr spcFirstLastPara="0" vert="horz" wrap="square" lIns="784055" tIns="-4072" rIns="784057" bIns="-4071" numCol="1" spcCol="1270" anchor="ctr" anchorCtr="0">
                  <a:noAutofit/>
                </a:bodyPr>
                <a:lstStyle/>
                <a:p>
                  <a:pPr lvl="0" algn="ctr" defTabSz="1066800">
                    <a:lnSpc>
                      <a:spcPct val="90000"/>
                    </a:lnSpc>
                    <a:spcBef>
                      <a:spcPct val="0"/>
                    </a:spcBef>
                    <a:spcAft>
                      <a:spcPct val="35000"/>
                    </a:spcAft>
                  </a:pPr>
                  <a:endParaRPr lang="en-US" kern="1200"/>
                </a:p>
              </p:txBody>
            </p:sp>
            <p:sp>
              <p:nvSpPr>
                <p:cNvPr id="35" name="Freeform 34"/>
                <p:cNvSpPr/>
                <p:nvPr/>
              </p:nvSpPr>
              <p:spPr>
                <a:xfrm>
                  <a:off x="5973694" y="3427118"/>
                  <a:ext cx="2185419" cy="311071"/>
                </a:xfrm>
                <a:custGeom>
                  <a:avLst/>
                  <a:gdLst>
                    <a:gd name="connsiteX0" fmla="*/ 0 w 2185418"/>
                    <a:gd name="connsiteY0" fmla="*/ 31107 h 311071"/>
                    <a:gd name="connsiteX1" fmla="*/ 9111 w 2185418"/>
                    <a:gd name="connsiteY1" fmla="*/ 9111 h 311071"/>
                    <a:gd name="connsiteX2" fmla="*/ 31107 w 2185418"/>
                    <a:gd name="connsiteY2" fmla="*/ 0 h 311071"/>
                    <a:gd name="connsiteX3" fmla="*/ 2154311 w 2185418"/>
                    <a:gd name="connsiteY3" fmla="*/ 0 h 311071"/>
                    <a:gd name="connsiteX4" fmla="*/ 2176307 w 2185418"/>
                    <a:gd name="connsiteY4" fmla="*/ 9111 h 311071"/>
                    <a:gd name="connsiteX5" fmla="*/ 2185418 w 2185418"/>
                    <a:gd name="connsiteY5" fmla="*/ 31107 h 311071"/>
                    <a:gd name="connsiteX6" fmla="*/ 2185418 w 2185418"/>
                    <a:gd name="connsiteY6" fmla="*/ 279964 h 311071"/>
                    <a:gd name="connsiteX7" fmla="*/ 2176307 w 2185418"/>
                    <a:gd name="connsiteY7" fmla="*/ 301960 h 311071"/>
                    <a:gd name="connsiteX8" fmla="*/ 2154311 w 2185418"/>
                    <a:gd name="connsiteY8" fmla="*/ 311071 h 311071"/>
                    <a:gd name="connsiteX9" fmla="*/ 31107 w 2185418"/>
                    <a:gd name="connsiteY9" fmla="*/ 311071 h 311071"/>
                    <a:gd name="connsiteX10" fmla="*/ 9111 w 2185418"/>
                    <a:gd name="connsiteY10" fmla="*/ 301960 h 311071"/>
                    <a:gd name="connsiteX11" fmla="*/ 0 w 2185418"/>
                    <a:gd name="connsiteY11" fmla="*/ 279964 h 311071"/>
                    <a:gd name="connsiteX12" fmla="*/ 0 w 2185418"/>
                    <a:gd name="connsiteY12" fmla="*/ 31107 h 311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85418" h="311071">
                      <a:moveTo>
                        <a:pt x="0" y="31107"/>
                      </a:moveTo>
                      <a:cubicBezTo>
                        <a:pt x="0" y="22857"/>
                        <a:pt x="3277" y="14945"/>
                        <a:pt x="9111" y="9111"/>
                      </a:cubicBezTo>
                      <a:cubicBezTo>
                        <a:pt x="14945" y="3277"/>
                        <a:pt x="22857" y="0"/>
                        <a:pt x="31107" y="0"/>
                      </a:cubicBezTo>
                      <a:lnTo>
                        <a:pt x="2154311" y="0"/>
                      </a:lnTo>
                      <a:cubicBezTo>
                        <a:pt x="2162561" y="0"/>
                        <a:pt x="2170473" y="3277"/>
                        <a:pt x="2176307" y="9111"/>
                      </a:cubicBezTo>
                      <a:cubicBezTo>
                        <a:pt x="2182141" y="14945"/>
                        <a:pt x="2185418" y="22857"/>
                        <a:pt x="2185418" y="31107"/>
                      </a:cubicBezTo>
                      <a:lnTo>
                        <a:pt x="2185418" y="279964"/>
                      </a:lnTo>
                      <a:cubicBezTo>
                        <a:pt x="2185418" y="288214"/>
                        <a:pt x="2182141" y="296126"/>
                        <a:pt x="2176307" y="301960"/>
                      </a:cubicBezTo>
                      <a:cubicBezTo>
                        <a:pt x="2170473" y="307794"/>
                        <a:pt x="2162561" y="311071"/>
                        <a:pt x="2154311" y="311071"/>
                      </a:cubicBezTo>
                      <a:lnTo>
                        <a:pt x="31107" y="311071"/>
                      </a:lnTo>
                      <a:cubicBezTo>
                        <a:pt x="22857" y="311071"/>
                        <a:pt x="14945" y="307794"/>
                        <a:pt x="9111" y="301960"/>
                      </a:cubicBezTo>
                      <a:cubicBezTo>
                        <a:pt x="3277" y="296126"/>
                        <a:pt x="0" y="288214"/>
                        <a:pt x="0" y="279964"/>
                      </a:cubicBezTo>
                      <a:lnTo>
                        <a:pt x="0" y="31107"/>
                      </a:lnTo>
                      <a:close/>
                    </a:path>
                  </a:pathLst>
                </a:custGeom>
                <a:grpFill/>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9271" tIns="19271" rIns="19271" bIns="19271" numCol="1" spcCol="1270" anchor="ctr" anchorCtr="0">
                  <a:noAutofit/>
                </a:bodyPr>
                <a:lstStyle/>
                <a:p>
                  <a:pPr lvl="0" algn="ctr" defTabSz="711200">
                    <a:lnSpc>
                      <a:spcPct val="90000"/>
                    </a:lnSpc>
                    <a:spcBef>
                      <a:spcPct val="0"/>
                    </a:spcBef>
                    <a:spcAft>
                      <a:spcPct val="35000"/>
                    </a:spcAft>
                  </a:pPr>
                  <a:r>
                    <a:rPr lang="en-US" sz="1200" kern="1200" dirty="0" smtClean="0">
                      <a:sym typeface="Symbol"/>
                    </a:rPr>
                    <a:t>Soil water content</a:t>
                  </a:r>
                  <a:endParaRPr lang="en-US" sz="1200" kern="1200" dirty="0"/>
                </a:p>
              </p:txBody>
            </p:sp>
            <p:sp>
              <p:nvSpPr>
                <p:cNvPr id="36" name="Freeform 35"/>
                <p:cNvSpPr/>
                <p:nvPr/>
              </p:nvSpPr>
              <p:spPr>
                <a:xfrm rot="21552959">
                  <a:off x="4501884" y="4222308"/>
                  <a:ext cx="1483804" cy="73053"/>
                </a:xfrm>
                <a:custGeom>
                  <a:avLst/>
                  <a:gdLst>
                    <a:gd name="connsiteX0" fmla="*/ 0 w 1483804"/>
                    <a:gd name="connsiteY0" fmla="*/ 36526 h 73053"/>
                    <a:gd name="connsiteX1" fmla="*/ 1483804 w 1483804"/>
                    <a:gd name="connsiteY1" fmla="*/ 36526 h 73053"/>
                  </a:gdLst>
                  <a:ahLst/>
                  <a:cxnLst>
                    <a:cxn ang="0">
                      <a:pos x="connsiteX0" y="connsiteY0"/>
                    </a:cxn>
                    <a:cxn ang="0">
                      <a:pos x="connsiteX1" y="connsiteY1"/>
                    </a:cxn>
                  </a:cxnLst>
                  <a:rect l="l" t="t" r="r" b="b"/>
                  <a:pathLst>
                    <a:path w="1483804" h="73053">
                      <a:moveTo>
                        <a:pt x="0" y="36526"/>
                      </a:moveTo>
                      <a:lnTo>
                        <a:pt x="1483804" y="36526"/>
                      </a:lnTo>
                    </a:path>
                  </a:pathLst>
                </a:custGeom>
                <a:grpFill/>
                <a:ln w="38100">
                  <a:tailEnd type="arrow" w="lg" len="lg"/>
                </a:ln>
              </p:spPr>
              <p:style>
                <a:lnRef idx="2">
                  <a:scrgbClr r="0" g="0" b="0"/>
                </a:lnRef>
                <a:fillRef idx="0">
                  <a:scrgbClr r="0" g="0" b="0"/>
                </a:fillRef>
                <a:effectRef idx="0">
                  <a:schemeClr val="dk1">
                    <a:hueOff val="0"/>
                    <a:satOff val="0"/>
                    <a:lumOff val="0"/>
                    <a:alphaOff val="0"/>
                  </a:schemeClr>
                </a:effectRef>
                <a:fontRef idx="minor">
                  <a:schemeClr val="tx1">
                    <a:hueOff val="0"/>
                    <a:satOff val="0"/>
                    <a:lumOff val="0"/>
                    <a:alphaOff val="0"/>
                  </a:schemeClr>
                </a:fontRef>
              </p:style>
              <p:txBody>
                <a:bodyPr spcFirstLastPara="0" vert="horz" wrap="square" lIns="717507" tIns="-569" rIns="717507" bIns="-569" numCol="1" spcCol="1270" anchor="ctr" anchorCtr="0">
                  <a:noAutofit/>
                </a:bodyPr>
                <a:lstStyle/>
                <a:p>
                  <a:pPr lvl="0" algn="ctr" defTabSz="1066800">
                    <a:lnSpc>
                      <a:spcPct val="90000"/>
                    </a:lnSpc>
                    <a:spcBef>
                      <a:spcPct val="0"/>
                    </a:spcBef>
                    <a:spcAft>
                      <a:spcPct val="35000"/>
                    </a:spcAft>
                  </a:pPr>
                  <a:endParaRPr lang="en-US" kern="1200"/>
                </a:p>
              </p:txBody>
            </p:sp>
            <p:sp>
              <p:nvSpPr>
                <p:cNvPr id="37" name="Freeform 36"/>
                <p:cNvSpPr/>
                <p:nvPr/>
              </p:nvSpPr>
              <p:spPr>
                <a:xfrm>
                  <a:off x="5985620" y="4137210"/>
                  <a:ext cx="1265279" cy="222945"/>
                </a:xfrm>
                <a:custGeom>
                  <a:avLst/>
                  <a:gdLst>
                    <a:gd name="connsiteX0" fmla="*/ 0 w 1265279"/>
                    <a:gd name="connsiteY0" fmla="*/ 22295 h 222945"/>
                    <a:gd name="connsiteX1" fmla="*/ 6530 w 1265279"/>
                    <a:gd name="connsiteY1" fmla="*/ 6530 h 222945"/>
                    <a:gd name="connsiteX2" fmla="*/ 22295 w 1265279"/>
                    <a:gd name="connsiteY2" fmla="*/ 0 h 222945"/>
                    <a:gd name="connsiteX3" fmla="*/ 1242984 w 1265279"/>
                    <a:gd name="connsiteY3" fmla="*/ 0 h 222945"/>
                    <a:gd name="connsiteX4" fmla="*/ 1258749 w 1265279"/>
                    <a:gd name="connsiteY4" fmla="*/ 6530 h 222945"/>
                    <a:gd name="connsiteX5" fmla="*/ 1265279 w 1265279"/>
                    <a:gd name="connsiteY5" fmla="*/ 22295 h 222945"/>
                    <a:gd name="connsiteX6" fmla="*/ 1265279 w 1265279"/>
                    <a:gd name="connsiteY6" fmla="*/ 200650 h 222945"/>
                    <a:gd name="connsiteX7" fmla="*/ 1258749 w 1265279"/>
                    <a:gd name="connsiteY7" fmla="*/ 216415 h 222945"/>
                    <a:gd name="connsiteX8" fmla="*/ 1242984 w 1265279"/>
                    <a:gd name="connsiteY8" fmla="*/ 222945 h 222945"/>
                    <a:gd name="connsiteX9" fmla="*/ 22295 w 1265279"/>
                    <a:gd name="connsiteY9" fmla="*/ 222945 h 222945"/>
                    <a:gd name="connsiteX10" fmla="*/ 6530 w 1265279"/>
                    <a:gd name="connsiteY10" fmla="*/ 216415 h 222945"/>
                    <a:gd name="connsiteX11" fmla="*/ 0 w 1265279"/>
                    <a:gd name="connsiteY11" fmla="*/ 200650 h 222945"/>
                    <a:gd name="connsiteX12" fmla="*/ 0 w 1265279"/>
                    <a:gd name="connsiteY12" fmla="*/ 22295 h 222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5279" h="222945">
                      <a:moveTo>
                        <a:pt x="0" y="22295"/>
                      </a:moveTo>
                      <a:cubicBezTo>
                        <a:pt x="0" y="16382"/>
                        <a:pt x="2349" y="10711"/>
                        <a:pt x="6530" y="6530"/>
                      </a:cubicBezTo>
                      <a:cubicBezTo>
                        <a:pt x="10711" y="2349"/>
                        <a:pt x="16382" y="0"/>
                        <a:pt x="22295" y="0"/>
                      </a:cubicBezTo>
                      <a:lnTo>
                        <a:pt x="1242984" y="0"/>
                      </a:lnTo>
                      <a:cubicBezTo>
                        <a:pt x="1248897" y="0"/>
                        <a:pt x="1254568" y="2349"/>
                        <a:pt x="1258749" y="6530"/>
                      </a:cubicBezTo>
                      <a:cubicBezTo>
                        <a:pt x="1262930" y="10711"/>
                        <a:pt x="1265279" y="16382"/>
                        <a:pt x="1265279" y="22295"/>
                      </a:cubicBezTo>
                      <a:lnTo>
                        <a:pt x="1265279" y="200650"/>
                      </a:lnTo>
                      <a:cubicBezTo>
                        <a:pt x="1265279" y="206563"/>
                        <a:pt x="1262930" y="212234"/>
                        <a:pt x="1258749" y="216415"/>
                      </a:cubicBezTo>
                      <a:cubicBezTo>
                        <a:pt x="1254568" y="220596"/>
                        <a:pt x="1248897" y="222945"/>
                        <a:pt x="1242984" y="222945"/>
                      </a:cubicBezTo>
                      <a:lnTo>
                        <a:pt x="22295" y="222945"/>
                      </a:lnTo>
                      <a:cubicBezTo>
                        <a:pt x="16382" y="222945"/>
                        <a:pt x="10711" y="220596"/>
                        <a:pt x="6530" y="216415"/>
                      </a:cubicBezTo>
                      <a:cubicBezTo>
                        <a:pt x="2349" y="212234"/>
                        <a:pt x="0" y="206563"/>
                        <a:pt x="0" y="200650"/>
                      </a:cubicBezTo>
                      <a:lnTo>
                        <a:pt x="0" y="22295"/>
                      </a:lnTo>
                      <a:close/>
                    </a:path>
                  </a:pathLst>
                </a:custGeom>
                <a:grpFill/>
              </p:spPr>
              <p:style>
                <a:lnRef idx="2">
                  <a:schemeClr val="dk1">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6690" tIns="16690" rIns="16690" bIns="16690" numCol="1" spcCol="1270" anchor="ctr" anchorCtr="0">
                  <a:noAutofit/>
                </a:bodyPr>
                <a:lstStyle/>
                <a:p>
                  <a:pPr lvl="0" algn="ctr" defTabSz="711200">
                    <a:lnSpc>
                      <a:spcPct val="90000"/>
                    </a:lnSpc>
                    <a:spcBef>
                      <a:spcPct val="0"/>
                    </a:spcBef>
                    <a:spcAft>
                      <a:spcPct val="35000"/>
                    </a:spcAft>
                  </a:pPr>
                  <a:r>
                    <a:rPr lang="en-US" sz="1200" kern="1200" dirty="0" smtClean="0"/>
                    <a:t>ANPP</a:t>
                  </a:r>
                  <a:endParaRPr lang="en-US" sz="1200" kern="1200" dirty="0"/>
                </a:p>
              </p:txBody>
            </p:sp>
            <p:sp>
              <p:nvSpPr>
                <p:cNvPr id="38" name="Freeform 37"/>
                <p:cNvSpPr/>
                <p:nvPr/>
              </p:nvSpPr>
              <p:spPr>
                <a:xfrm rot="1491021">
                  <a:off x="4426556" y="4574670"/>
                  <a:ext cx="1628599" cy="73053"/>
                </a:xfrm>
                <a:custGeom>
                  <a:avLst/>
                  <a:gdLst>
                    <a:gd name="connsiteX0" fmla="*/ 0 w 1628598"/>
                    <a:gd name="connsiteY0" fmla="*/ 36526 h 73053"/>
                    <a:gd name="connsiteX1" fmla="*/ 1628598 w 1628598"/>
                    <a:gd name="connsiteY1" fmla="*/ 36526 h 73053"/>
                  </a:gdLst>
                  <a:ahLst/>
                  <a:cxnLst>
                    <a:cxn ang="0">
                      <a:pos x="connsiteX0" y="connsiteY0"/>
                    </a:cxn>
                    <a:cxn ang="0">
                      <a:pos x="connsiteX1" y="connsiteY1"/>
                    </a:cxn>
                  </a:cxnLst>
                  <a:rect l="l" t="t" r="r" b="b"/>
                  <a:pathLst>
                    <a:path w="1628598" h="73053">
                      <a:moveTo>
                        <a:pt x="0" y="36526"/>
                      </a:moveTo>
                      <a:lnTo>
                        <a:pt x="1628598" y="36526"/>
                      </a:lnTo>
                    </a:path>
                  </a:pathLst>
                </a:custGeom>
                <a:grpFill/>
                <a:ln w="38100">
                  <a:tailEnd type="arrow" w="lg" len="lg"/>
                </a:ln>
              </p:spPr>
              <p:style>
                <a:lnRef idx="2">
                  <a:scrgbClr r="0" g="0" b="0"/>
                </a:lnRef>
                <a:fillRef idx="0">
                  <a:scrgbClr r="0" g="0" b="0"/>
                </a:fillRef>
                <a:effectRef idx="0">
                  <a:schemeClr val="dk1">
                    <a:hueOff val="0"/>
                    <a:satOff val="0"/>
                    <a:lumOff val="0"/>
                    <a:alphaOff val="0"/>
                  </a:schemeClr>
                </a:effectRef>
                <a:fontRef idx="minor">
                  <a:schemeClr val="tx1">
                    <a:hueOff val="0"/>
                    <a:satOff val="0"/>
                    <a:lumOff val="0"/>
                    <a:alphaOff val="0"/>
                  </a:schemeClr>
                </a:fontRef>
              </p:style>
              <p:txBody>
                <a:bodyPr spcFirstLastPara="0" vert="horz" wrap="square" lIns="786284" tIns="-4188" rIns="786284" bIns="-4189" numCol="1" spcCol="1270" anchor="ctr" anchorCtr="0">
                  <a:noAutofit/>
                </a:bodyPr>
                <a:lstStyle/>
                <a:p>
                  <a:pPr lvl="0" algn="ctr" defTabSz="1066800">
                    <a:lnSpc>
                      <a:spcPct val="90000"/>
                    </a:lnSpc>
                    <a:spcBef>
                      <a:spcPct val="0"/>
                    </a:spcBef>
                    <a:spcAft>
                      <a:spcPct val="35000"/>
                    </a:spcAft>
                  </a:pPr>
                  <a:endParaRPr lang="en-US" kern="1200"/>
                </a:p>
              </p:txBody>
            </p:sp>
            <p:sp>
              <p:nvSpPr>
                <p:cNvPr id="39" name="Freeform 38"/>
                <p:cNvSpPr/>
                <p:nvPr/>
              </p:nvSpPr>
              <p:spPr>
                <a:xfrm>
                  <a:off x="5979757" y="4794326"/>
                  <a:ext cx="1292935" cy="318161"/>
                </a:xfrm>
                <a:custGeom>
                  <a:avLst/>
                  <a:gdLst>
                    <a:gd name="connsiteX0" fmla="*/ 0 w 1292934"/>
                    <a:gd name="connsiteY0" fmla="*/ 31816 h 318161"/>
                    <a:gd name="connsiteX1" fmla="*/ 9319 w 1292934"/>
                    <a:gd name="connsiteY1" fmla="*/ 9319 h 318161"/>
                    <a:gd name="connsiteX2" fmla="*/ 31816 w 1292934"/>
                    <a:gd name="connsiteY2" fmla="*/ 0 h 318161"/>
                    <a:gd name="connsiteX3" fmla="*/ 1261118 w 1292934"/>
                    <a:gd name="connsiteY3" fmla="*/ 0 h 318161"/>
                    <a:gd name="connsiteX4" fmla="*/ 1283615 w 1292934"/>
                    <a:gd name="connsiteY4" fmla="*/ 9319 h 318161"/>
                    <a:gd name="connsiteX5" fmla="*/ 1292934 w 1292934"/>
                    <a:gd name="connsiteY5" fmla="*/ 31816 h 318161"/>
                    <a:gd name="connsiteX6" fmla="*/ 1292934 w 1292934"/>
                    <a:gd name="connsiteY6" fmla="*/ 286345 h 318161"/>
                    <a:gd name="connsiteX7" fmla="*/ 1283615 w 1292934"/>
                    <a:gd name="connsiteY7" fmla="*/ 308842 h 318161"/>
                    <a:gd name="connsiteX8" fmla="*/ 1261118 w 1292934"/>
                    <a:gd name="connsiteY8" fmla="*/ 318161 h 318161"/>
                    <a:gd name="connsiteX9" fmla="*/ 31816 w 1292934"/>
                    <a:gd name="connsiteY9" fmla="*/ 318161 h 318161"/>
                    <a:gd name="connsiteX10" fmla="*/ 9319 w 1292934"/>
                    <a:gd name="connsiteY10" fmla="*/ 308842 h 318161"/>
                    <a:gd name="connsiteX11" fmla="*/ 0 w 1292934"/>
                    <a:gd name="connsiteY11" fmla="*/ 286345 h 318161"/>
                    <a:gd name="connsiteX12" fmla="*/ 0 w 1292934"/>
                    <a:gd name="connsiteY12" fmla="*/ 31816 h 318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92934" h="318161">
                      <a:moveTo>
                        <a:pt x="0" y="31816"/>
                      </a:moveTo>
                      <a:cubicBezTo>
                        <a:pt x="0" y="23378"/>
                        <a:pt x="3352" y="15285"/>
                        <a:pt x="9319" y="9319"/>
                      </a:cubicBezTo>
                      <a:cubicBezTo>
                        <a:pt x="15286" y="3352"/>
                        <a:pt x="23378" y="0"/>
                        <a:pt x="31816" y="0"/>
                      </a:cubicBezTo>
                      <a:lnTo>
                        <a:pt x="1261118" y="0"/>
                      </a:lnTo>
                      <a:cubicBezTo>
                        <a:pt x="1269556" y="0"/>
                        <a:pt x="1277649" y="3352"/>
                        <a:pt x="1283615" y="9319"/>
                      </a:cubicBezTo>
                      <a:cubicBezTo>
                        <a:pt x="1289582" y="15286"/>
                        <a:pt x="1292934" y="23378"/>
                        <a:pt x="1292934" y="31816"/>
                      </a:cubicBezTo>
                      <a:lnTo>
                        <a:pt x="1292934" y="286345"/>
                      </a:lnTo>
                      <a:cubicBezTo>
                        <a:pt x="1292934" y="294783"/>
                        <a:pt x="1289582" y="302876"/>
                        <a:pt x="1283615" y="308842"/>
                      </a:cubicBezTo>
                      <a:cubicBezTo>
                        <a:pt x="1277648" y="314809"/>
                        <a:pt x="1269556" y="318161"/>
                        <a:pt x="1261118" y="318161"/>
                      </a:cubicBezTo>
                      <a:lnTo>
                        <a:pt x="31816" y="318161"/>
                      </a:lnTo>
                      <a:cubicBezTo>
                        <a:pt x="23378" y="318161"/>
                        <a:pt x="15285" y="314809"/>
                        <a:pt x="9319" y="308842"/>
                      </a:cubicBezTo>
                      <a:cubicBezTo>
                        <a:pt x="3352" y="302875"/>
                        <a:pt x="0" y="294783"/>
                        <a:pt x="0" y="286345"/>
                      </a:cubicBezTo>
                      <a:lnTo>
                        <a:pt x="0" y="31816"/>
                      </a:lnTo>
                      <a:close/>
                    </a:path>
                  </a:pathLst>
                </a:custGeom>
                <a:grpFill/>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9479" tIns="19479" rIns="19479" bIns="19479" numCol="1" spcCol="1270" anchor="ctr" anchorCtr="0">
                  <a:noAutofit/>
                </a:bodyPr>
                <a:lstStyle/>
                <a:p>
                  <a:pPr lvl="0" algn="ctr" defTabSz="711200">
                    <a:lnSpc>
                      <a:spcPct val="90000"/>
                    </a:lnSpc>
                    <a:spcBef>
                      <a:spcPct val="0"/>
                    </a:spcBef>
                    <a:spcAft>
                      <a:spcPct val="35000"/>
                    </a:spcAft>
                  </a:pPr>
                  <a:r>
                    <a:rPr lang="en-US" sz="1200" kern="1200" dirty="0" err="1" smtClean="0"/>
                    <a:t>Sonu:Bocu</a:t>
                  </a:r>
                  <a:endParaRPr lang="en-US" sz="1200" kern="1200" dirty="0"/>
                </a:p>
              </p:txBody>
            </p:sp>
            <p:sp>
              <p:nvSpPr>
                <p:cNvPr id="40" name="Freeform 39"/>
                <p:cNvSpPr/>
                <p:nvPr/>
              </p:nvSpPr>
              <p:spPr>
                <a:xfrm rot="2545795">
                  <a:off x="4232970" y="4925397"/>
                  <a:ext cx="2054091" cy="73053"/>
                </a:xfrm>
                <a:custGeom>
                  <a:avLst/>
                  <a:gdLst>
                    <a:gd name="connsiteX0" fmla="*/ 0 w 2054090"/>
                    <a:gd name="connsiteY0" fmla="*/ 36526 h 73053"/>
                    <a:gd name="connsiteX1" fmla="*/ 2054090 w 2054090"/>
                    <a:gd name="connsiteY1" fmla="*/ 36526 h 73053"/>
                  </a:gdLst>
                  <a:ahLst/>
                  <a:cxnLst>
                    <a:cxn ang="0">
                      <a:pos x="connsiteX0" y="connsiteY0"/>
                    </a:cxn>
                    <a:cxn ang="0">
                      <a:pos x="connsiteX1" y="connsiteY1"/>
                    </a:cxn>
                  </a:cxnLst>
                  <a:rect l="l" t="t" r="r" b="b"/>
                  <a:pathLst>
                    <a:path w="2054090" h="73053">
                      <a:moveTo>
                        <a:pt x="0" y="36526"/>
                      </a:moveTo>
                      <a:lnTo>
                        <a:pt x="2054090" y="36526"/>
                      </a:lnTo>
                    </a:path>
                  </a:pathLst>
                </a:custGeom>
                <a:grpFill/>
                <a:ln w="38100">
                  <a:prstDash val="solid"/>
                  <a:tailEnd type="arrow" w="lg" len="lg"/>
                </a:ln>
              </p:spPr>
              <p:style>
                <a:lnRef idx="2">
                  <a:scrgbClr r="0" g="0" b="0"/>
                </a:lnRef>
                <a:fillRef idx="0">
                  <a:scrgbClr r="0" g="0" b="0"/>
                </a:fillRef>
                <a:effectRef idx="0">
                  <a:schemeClr val="dk1">
                    <a:hueOff val="0"/>
                    <a:satOff val="0"/>
                    <a:lumOff val="0"/>
                    <a:alphaOff val="0"/>
                  </a:schemeClr>
                </a:effectRef>
                <a:fontRef idx="minor">
                  <a:schemeClr val="tx1">
                    <a:hueOff val="0"/>
                    <a:satOff val="0"/>
                    <a:lumOff val="0"/>
                    <a:alphaOff val="0"/>
                  </a:schemeClr>
                </a:fontRef>
              </p:style>
              <p:txBody>
                <a:bodyPr spcFirstLastPara="0" vert="horz" wrap="square" lIns="988392" tIns="-14826" rIns="988393" bIns="-14826" numCol="1" spcCol="1270" anchor="ctr" anchorCtr="0">
                  <a:noAutofit/>
                </a:bodyPr>
                <a:lstStyle/>
                <a:p>
                  <a:pPr lvl="0" algn="ctr" defTabSz="1066800">
                    <a:lnSpc>
                      <a:spcPct val="90000"/>
                    </a:lnSpc>
                    <a:spcBef>
                      <a:spcPct val="0"/>
                    </a:spcBef>
                    <a:spcAft>
                      <a:spcPct val="35000"/>
                    </a:spcAft>
                  </a:pPr>
                  <a:endParaRPr lang="en-US" kern="1200"/>
                </a:p>
              </p:txBody>
            </p:sp>
            <p:sp>
              <p:nvSpPr>
                <p:cNvPr id="41" name="Freeform 40"/>
                <p:cNvSpPr/>
                <p:nvPr/>
              </p:nvSpPr>
              <p:spPr>
                <a:xfrm>
                  <a:off x="6018084" y="5484105"/>
                  <a:ext cx="1535068" cy="341507"/>
                </a:xfrm>
                <a:custGeom>
                  <a:avLst/>
                  <a:gdLst>
                    <a:gd name="connsiteX0" fmla="*/ 0 w 1535068"/>
                    <a:gd name="connsiteY0" fmla="*/ 34151 h 341507"/>
                    <a:gd name="connsiteX1" fmla="*/ 10003 w 1535068"/>
                    <a:gd name="connsiteY1" fmla="*/ 10003 h 341507"/>
                    <a:gd name="connsiteX2" fmla="*/ 34151 w 1535068"/>
                    <a:gd name="connsiteY2" fmla="*/ 0 h 341507"/>
                    <a:gd name="connsiteX3" fmla="*/ 1500917 w 1535068"/>
                    <a:gd name="connsiteY3" fmla="*/ 0 h 341507"/>
                    <a:gd name="connsiteX4" fmla="*/ 1525065 w 1535068"/>
                    <a:gd name="connsiteY4" fmla="*/ 10003 h 341507"/>
                    <a:gd name="connsiteX5" fmla="*/ 1535068 w 1535068"/>
                    <a:gd name="connsiteY5" fmla="*/ 34151 h 341507"/>
                    <a:gd name="connsiteX6" fmla="*/ 1535068 w 1535068"/>
                    <a:gd name="connsiteY6" fmla="*/ 307356 h 341507"/>
                    <a:gd name="connsiteX7" fmla="*/ 1525065 w 1535068"/>
                    <a:gd name="connsiteY7" fmla="*/ 331504 h 341507"/>
                    <a:gd name="connsiteX8" fmla="*/ 1500917 w 1535068"/>
                    <a:gd name="connsiteY8" fmla="*/ 341507 h 341507"/>
                    <a:gd name="connsiteX9" fmla="*/ 34151 w 1535068"/>
                    <a:gd name="connsiteY9" fmla="*/ 341507 h 341507"/>
                    <a:gd name="connsiteX10" fmla="*/ 10003 w 1535068"/>
                    <a:gd name="connsiteY10" fmla="*/ 331504 h 341507"/>
                    <a:gd name="connsiteX11" fmla="*/ 0 w 1535068"/>
                    <a:gd name="connsiteY11" fmla="*/ 307356 h 341507"/>
                    <a:gd name="connsiteX12" fmla="*/ 0 w 1535068"/>
                    <a:gd name="connsiteY12" fmla="*/ 34151 h 341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35068" h="341507">
                      <a:moveTo>
                        <a:pt x="0" y="34151"/>
                      </a:moveTo>
                      <a:cubicBezTo>
                        <a:pt x="0" y="25094"/>
                        <a:pt x="3598" y="16407"/>
                        <a:pt x="10003" y="10003"/>
                      </a:cubicBezTo>
                      <a:cubicBezTo>
                        <a:pt x="16408" y="3598"/>
                        <a:pt x="25094" y="0"/>
                        <a:pt x="34151" y="0"/>
                      </a:cubicBezTo>
                      <a:lnTo>
                        <a:pt x="1500917" y="0"/>
                      </a:lnTo>
                      <a:cubicBezTo>
                        <a:pt x="1509974" y="0"/>
                        <a:pt x="1518661" y="3598"/>
                        <a:pt x="1525065" y="10003"/>
                      </a:cubicBezTo>
                      <a:cubicBezTo>
                        <a:pt x="1531470" y="16408"/>
                        <a:pt x="1535068" y="25094"/>
                        <a:pt x="1535068" y="34151"/>
                      </a:cubicBezTo>
                      <a:lnTo>
                        <a:pt x="1535068" y="307356"/>
                      </a:lnTo>
                      <a:cubicBezTo>
                        <a:pt x="1535068" y="316413"/>
                        <a:pt x="1531470" y="325100"/>
                        <a:pt x="1525065" y="331504"/>
                      </a:cubicBezTo>
                      <a:cubicBezTo>
                        <a:pt x="1518660" y="337909"/>
                        <a:pt x="1509974" y="341507"/>
                        <a:pt x="1500917" y="341507"/>
                      </a:cubicBezTo>
                      <a:lnTo>
                        <a:pt x="34151" y="341507"/>
                      </a:lnTo>
                      <a:cubicBezTo>
                        <a:pt x="25094" y="341507"/>
                        <a:pt x="16407" y="337909"/>
                        <a:pt x="10003" y="331504"/>
                      </a:cubicBezTo>
                      <a:cubicBezTo>
                        <a:pt x="3598" y="325099"/>
                        <a:pt x="0" y="316413"/>
                        <a:pt x="0" y="307356"/>
                      </a:cubicBezTo>
                      <a:lnTo>
                        <a:pt x="0" y="34151"/>
                      </a:lnTo>
                      <a:close/>
                    </a:path>
                  </a:pathLst>
                </a:custGeom>
                <a:grpFill/>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20162" tIns="20162" rIns="20162" bIns="20162" numCol="1" spcCol="1270" anchor="ctr" anchorCtr="0">
                  <a:noAutofit/>
                </a:bodyPr>
                <a:lstStyle/>
                <a:p>
                  <a:pPr lvl="0" algn="ctr" defTabSz="711200">
                    <a:lnSpc>
                      <a:spcPct val="90000"/>
                    </a:lnSpc>
                    <a:spcBef>
                      <a:spcPct val="0"/>
                    </a:spcBef>
                    <a:spcAft>
                      <a:spcPct val="35000"/>
                    </a:spcAft>
                  </a:pPr>
                  <a:r>
                    <a:rPr lang="en-US" sz="1200" kern="1200" dirty="0" smtClean="0"/>
                    <a:t>Soil inorganic N</a:t>
                  </a:r>
                  <a:endParaRPr lang="en-US" sz="1200" kern="1200" dirty="0"/>
                </a:p>
              </p:txBody>
            </p:sp>
            <p:cxnSp>
              <p:nvCxnSpPr>
                <p:cNvPr id="42" name="Straight Arrow Connector 13"/>
                <p:cNvCxnSpPr/>
                <p:nvPr/>
              </p:nvCxnSpPr>
              <p:spPr>
                <a:xfrm rot="16200000" flipV="1">
                  <a:off x="6800529" y="4774312"/>
                  <a:ext cx="1136904" cy="290511"/>
                </a:xfrm>
                <a:prstGeom prst="bentConnector3">
                  <a:avLst>
                    <a:gd name="adj1" fmla="val 99849"/>
                  </a:avLst>
                </a:prstGeom>
                <a:grpFill/>
                <a:ln w="25400">
                  <a:solidFill>
                    <a:schemeClr val="tx1"/>
                  </a:solidFill>
                  <a:prstDash val="sysDot"/>
                  <a:tailEnd type="arrow" w="lg" len="lg"/>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6782405" y="3719559"/>
                  <a:ext cx="0" cy="402921"/>
                </a:xfrm>
                <a:prstGeom prst="straightConnector1">
                  <a:avLst/>
                </a:prstGeom>
                <a:grpFill/>
                <a:ln w="38100">
                  <a:solidFill>
                    <a:schemeClr val="tx1"/>
                  </a:solidFill>
                  <a:prstDash val="solid"/>
                  <a:tailEnd type="arrow" w="lg" len="lg"/>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6781764" y="4351114"/>
                  <a:ext cx="8183" cy="402336"/>
                </a:xfrm>
                <a:prstGeom prst="straightConnector1">
                  <a:avLst/>
                </a:prstGeom>
                <a:grpFill/>
                <a:ln w="25400">
                  <a:solidFill>
                    <a:schemeClr val="tx1"/>
                  </a:solidFill>
                  <a:prstDash val="sysDot"/>
                  <a:tailEnd type="arrow" w="lg" len="lg"/>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5197336" y="4014589"/>
                  <a:ext cx="171904" cy="152396"/>
                </a:xfrm>
                <a:prstGeom prst="rect">
                  <a:avLst/>
                </a:prstGeom>
                <a:grpFill/>
                <a:ln>
                  <a:noFill/>
                </a:ln>
              </p:spPr>
              <p:style>
                <a:lnRef idx="2">
                  <a:schemeClr val="dk1"/>
                </a:lnRef>
                <a:fillRef idx="1">
                  <a:schemeClr val="lt1"/>
                </a:fillRef>
                <a:effectRef idx="0">
                  <a:schemeClr val="dk1"/>
                </a:effectRef>
                <a:fontRef idx="minor">
                  <a:schemeClr val="dk1"/>
                </a:fontRef>
              </p:style>
              <p:txBody>
                <a:bodyPr wrap="none" lIns="0" tIns="0" rIns="0" bIns="0" rtlCol="0">
                  <a:noAutofit/>
                </a:bodyPr>
                <a:lstStyle/>
                <a:p>
                  <a:r>
                    <a:rPr lang="en-US" sz="1050" dirty="0" smtClean="0"/>
                    <a:t>0.344</a:t>
                  </a:r>
                </a:p>
              </p:txBody>
            </p:sp>
            <p:sp>
              <p:nvSpPr>
                <p:cNvPr id="46" name="TextBox 45"/>
                <p:cNvSpPr txBox="1"/>
                <p:nvPr/>
              </p:nvSpPr>
              <p:spPr>
                <a:xfrm rot="20242213">
                  <a:off x="5110617" y="3636180"/>
                  <a:ext cx="161132" cy="168901"/>
                </a:xfrm>
                <a:prstGeom prst="rect">
                  <a:avLst/>
                </a:prstGeom>
                <a:grpFill/>
                <a:ln>
                  <a:noFill/>
                </a:ln>
              </p:spPr>
              <p:style>
                <a:lnRef idx="2">
                  <a:schemeClr val="dk1"/>
                </a:lnRef>
                <a:fillRef idx="1">
                  <a:schemeClr val="lt1"/>
                </a:fillRef>
                <a:effectRef idx="0">
                  <a:schemeClr val="dk1"/>
                </a:effectRef>
                <a:fontRef idx="minor">
                  <a:schemeClr val="dk1"/>
                </a:fontRef>
              </p:style>
              <p:txBody>
                <a:bodyPr wrap="none" lIns="0" tIns="0" rIns="0" bIns="0" rtlCol="0">
                  <a:noAutofit/>
                </a:bodyPr>
                <a:lstStyle/>
                <a:p>
                  <a:r>
                    <a:rPr lang="en-US" sz="1050" dirty="0" smtClean="0"/>
                    <a:t>0.598</a:t>
                  </a:r>
                  <a:endParaRPr lang="en-US" sz="1050" dirty="0"/>
                </a:p>
              </p:txBody>
            </p:sp>
            <p:sp>
              <p:nvSpPr>
                <p:cNvPr id="47" name="TextBox 46"/>
                <p:cNvSpPr txBox="1"/>
                <p:nvPr/>
              </p:nvSpPr>
              <p:spPr>
                <a:xfrm rot="1980000">
                  <a:off x="5274675" y="4393768"/>
                  <a:ext cx="209007" cy="167412"/>
                </a:xfrm>
                <a:prstGeom prst="rect">
                  <a:avLst/>
                </a:prstGeom>
                <a:grpFill/>
                <a:ln>
                  <a:noFill/>
                </a:ln>
              </p:spPr>
              <p:style>
                <a:lnRef idx="2">
                  <a:schemeClr val="dk1"/>
                </a:lnRef>
                <a:fillRef idx="1">
                  <a:schemeClr val="lt1"/>
                </a:fillRef>
                <a:effectRef idx="0">
                  <a:schemeClr val="dk1"/>
                </a:effectRef>
                <a:fontRef idx="minor">
                  <a:schemeClr val="dk1"/>
                </a:fontRef>
              </p:style>
              <p:txBody>
                <a:bodyPr wrap="none" lIns="0" tIns="0" rIns="0" bIns="0" rtlCol="0">
                  <a:noAutofit/>
                </a:bodyPr>
                <a:lstStyle/>
                <a:p>
                  <a:r>
                    <a:rPr lang="en-US" sz="1050" dirty="0" smtClean="0"/>
                    <a:t>0.296</a:t>
                  </a:r>
                  <a:endParaRPr lang="en-US" sz="1050" dirty="0"/>
                </a:p>
              </p:txBody>
            </p:sp>
            <p:cxnSp>
              <p:nvCxnSpPr>
                <p:cNvPr id="48" name="Straight Arrow Connector 47"/>
                <p:cNvCxnSpPr/>
                <p:nvPr/>
              </p:nvCxnSpPr>
              <p:spPr>
                <a:xfrm flipH="1" flipV="1">
                  <a:off x="6788501" y="5084888"/>
                  <a:ext cx="8183" cy="402336"/>
                </a:xfrm>
                <a:prstGeom prst="straightConnector1">
                  <a:avLst/>
                </a:prstGeom>
                <a:grpFill/>
                <a:ln w="25400">
                  <a:solidFill>
                    <a:schemeClr val="tx1"/>
                  </a:solidFill>
                  <a:prstDash val="sysDot"/>
                  <a:tailEnd type="arrow" w="lg" len="lg"/>
                </a:ln>
              </p:spPr>
              <p:style>
                <a:lnRef idx="1">
                  <a:schemeClr val="accent1"/>
                </a:lnRef>
                <a:fillRef idx="0">
                  <a:schemeClr val="accent1"/>
                </a:fillRef>
                <a:effectRef idx="0">
                  <a:schemeClr val="accent1"/>
                </a:effectRef>
                <a:fontRef idx="minor">
                  <a:schemeClr val="tx1"/>
                </a:fontRef>
              </p:style>
            </p:cxnSp>
            <p:cxnSp>
              <p:nvCxnSpPr>
                <p:cNvPr id="49" name="Elbow Connector 48"/>
                <p:cNvCxnSpPr>
                  <a:endCxn id="41" idx="5"/>
                </p:cNvCxnSpPr>
                <p:nvPr/>
              </p:nvCxnSpPr>
              <p:spPr>
                <a:xfrm rot="5400000">
                  <a:off x="6885981" y="4449692"/>
                  <a:ext cx="1735735" cy="401392"/>
                </a:xfrm>
                <a:prstGeom prst="bentConnector2">
                  <a:avLst/>
                </a:prstGeom>
                <a:grpFill/>
                <a:ln w="25400">
                  <a:noFill/>
                  <a:tailEnd type="arrow" w="lg" len="lg"/>
                </a:ln>
              </p:spPr>
              <p:style>
                <a:lnRef idx="1">
                  <a:schemeClr val="accent1"/>
                </a:lnRef>
                <a:fillRef idx="0">
                  <a:schemeClr val="accent1"/>
                </a:fillRef>
                <a:effectRef idx="0">
                  <a:schemeClr val="accent1"/>
                </a:effectRef>
                <a:fontRef idx="minor">
                  <a:schemeClr val="tx1"/>
                </a:fontRef>
              </p:style>
            </p:cxnSp>
            <p:cxnSp>
              <p:nvCxnSpPr>
                <p:cNvPr id="50" name="Elbow Connector 49"/>
                <p:cNvCxnSpPr>
                  <a:endCxn id="39" idx="6"/>
                </p:cNvCxnSpPr>
                <p:nvPr/>
              </p:nvCxnSpPr>
              <p:spPr>
                <a:xfrm rot="5400000">
                  <a:off x="6872452" y="4119801"/>
                  <a:ext cx="1361110" cy="560630"/>
                </a:xfrm>
                <a:prstGeom prst="bentConnector2">
                  <a:avLst/>
                </a:prstGeom>
                <a:grpFill/>
                <a:ln w="38100">
                  <a:solidFill>
                    <a:schemeClr val="tx1"/>
                  </a:solidFill>
                  <a:prstDash val="solid"/>
                  <a:tailEnd type="arrow" w="lg" len="lg"/>
                </a:ln>
              </p:spPr>
              <p:style>
                <a:lnRef idx="1">
                  <a:schemeClr val="accent1"/>
                </a:lnRef>
                <a:fillRef idx="0">
                  <a:schemeClr val="accent1"/>
                </a:fillRef>
                <a:effectRef idx="0">
                  <a:schemeClr val="accent1"/>
                </a:effectRef>
                <a:fontRef idx="minor">
                  <a:schemeClr val="tx1"/>
                </a:fontRef>
              </p:style>
            </p:cxnSp>
            <p:cxnSp>
              <p:nvCxnSpPr>
                <p:cNvPr id="51" name="Elbow Connector 50"/>
                <p:cNvCxnSpPr>
                  <a:stCxn id="35" idx="8"/>
                </p:cNvCxnSpPr>
                <p:nvPr/>
              </p:nvCxnSpPr>
              <p:spPr>
                <a:xfrm flipH="1">
                  <a:off x="7542811" y="3738189"/>
                  <a:ext cx="585195" cy="2085958"/>
                </a:xfrm>
                <a:prstGeom prst="bentConnector4">
                  <a:avLst>
                    <a:gd name="adj1" fmla="val -797"/>
                    <a:gd name="adj2" fmla="val 100098"/>
                  </a:avLst>
                </a:prstGeom>
                <a:grpFill/>
                <a:ln w="38100">
                  <a:solidFill>
                    <a:schemeClr val="tx1"/>
                  </a:solidFill>
                  <a:prstDash val="solid"/>
                  <a:tailEnd type="arrow" w="lg" len="lg"/>
                </a:ln>
              </p:spPr>
              <p:style>
                <a:lnRef idx="1">
                  <a:schemeClr val="accent1"/>
                </a:lnRef>
                <a:fillRef idx="0">
                  <a:schemeClr val="accent1"/>
                </a:fillRef>
                <a:effectRef idx="0">
                  <a:schemeClr val="accent1"/>
                </a:effectRef>
                <a:fontRef idx="minor">
                  <a:schemeClr val="tx1"/>
                </a:fontRef>
              </p:style>
            </p:cxnSp>
            <p:sp>
              <p:nvSpPr>
                <p:cNvPr id="52" name="Rectangle 51"/>
                <p:cNvSpPr/>
                <p:nvPr/>
              </p:nvSpPr>
              <p:spPr>
                <a:xfrm>
                  <a:off x="5802741" y="2742175"/>
                  <a:ext cx="2058683" cy="533480"/>
                </a:xfrm>
                <a:prstGeom prst="rect">
                  <a:avLst/>
                </a:prstGeom>
                <a:grpFill/>
              </p:spPr>
              <p:txBody>
                <a:bodyPr wrap="none">
                  <a:spAutoFit/>
                </a:bodyPr>
                <a:lstStyle/>
                <a:p>
                  <a:r>
                    <a:rPr lang="en-US" sz="2000" dirty="0" smtClean="0">
                      <a:solidFill>
                        <a:schemeClr val="tx1"/>
                      </a:solidFill>
                      <a:latin typeface="Trebuchet MS" pitchFamily="34" charset="0"/>
                    </a:rPr>
                    <a:t>Sandy Loam</a:t>
                  </a:r>
                  <a:endParaRPr lang="en-US" sz="2000" dirty="0">
                    <a:solidFill>
                      <a:schemeClr val="tx1"/>
                    </a:solidFill>
                    <a:latin typeface="Trebuchet MS" pitchFamily="34" charset="0"/>
                  </a:endParaRPr>
                </a:p>
              </p:txBody>
            </p:sp>
          </p:grpSp>
          <p:sp>
            <p:nvSpPr>
              <p:cNvPr id="29" name="TextBox 28"/>
              <p:cNvSpPr txBox="1"/>
              <p:nvPr/>
            </p:nvSpPr>
            <p:spPr>
              <a:xfrm rot="2632833">
                <a:off x="5213081" y="10032193"/>
                <a:ext cx="209007" cy="167412"/>
              </a:xfrm>
              <a:prstGeom prst="rect">
                <a:avLst/>
              </a:prstGeom>
              <a:grpFill/>
              <a:ln>
                <a:noFill/>
              </a:ln>
            </p:spPr>
            <p:style>
              <a:lnRef idx="2">
                <a:schemeClr val="dk1"/>
              </a:lnRef>
              <a:fillRef idx="1">
                <a:schemeClr val="lt1"/>
              </a:fillRef>
              <a:effectRef idx="0">
                <a:schemeClr val="dk1"/>
              </a:effectRef>
              <a:fontRef idx="minor">
                <a:schemeClr val="dk1"/>
              </a:fontRef>
            </p:style>
            <p:txBody>
              <a:bodyPr wrap="none" lIns="0" tIns="0" rIns="0" bIns="0" rtlCol="0">
                <a:noAutofit/>
              </a:bodyPr>
              <a:lstStyle/>
              <a:p>
                <a:r>
                  <a:rPr lang="en-US" sz="1050" dirty="0" smtClean="0"/>
                  <a:t>-0.303</a:t>
                </a:r>
                <a:endParaRPr lang="en-US" sz="1050" dirty="0"/>
              </a:p>
            </p:txBody>
          </p:sp>
          <p:sp>
            <p:nvSpPr>
              <p:cNvPr id="30" name="TextBox 29"/>
              <p:cNvSpPr txBox="1"/>
              <p:nvPr/>
            </p:nvSpPr>
            <p:spPr>
              <a:xfrm>
                <a:off x="6359883" y="8946766"/>
                <a:ext cx="161132" cy="168901"/>
              </a:xfrm>
              <a:prstGeom prst="rect">
                <a:avLst/>
              </a:prstGeom>
              <a:grpFill/>
              <a:ln>
                <a:noFill/>
              </a:ln>
            </p:spPr>
            <p:style>
              <a:lnRef idx="2">
                <a:schemeClr val="dk1"/>
              </a:lnRef>
              <a:fillRef idx="1">
                <a:schemeClr val="lt1"/>
              </a:fillRef>
              <a:effectRef idx="0">
                <a:schemeClr val="dk1"/>
              </a:effectRef>
              <a:fontRef idx="minor">
                <a:schemeClr val="dk1"/>
              </a:fontRef>
            </p:style>
            <p:txBody>
              <a:bodyPr wrap="none" lIns="0" tIns="0" rIns="0" bIns="0" rtlCol="0">
                <a:noAutofit/>
              </a:bodyPr>
              <a:lstStyle/>
              <a:p>
                <a:r>
                  <a:rPr lang="en-US" sz="1050" dirty="0" smtClean="0"/>
                  <a:t>0.479</a:t>
                </a:r>
                <a:endParaRPr lang="en-US" sz="1050" dirty="0"/>
              </a:p>
            </p:txBody>
          </p:sp>
          <p:sp>
            <p:nvSpPr>
              <p:cNvPr id="31" name="TextBox 30"/>
              <p:cNvSpPr txBox="1"/>
              <p:nvPr/>
            </p:nvSpPr>
            <p:spPr>
              <a:xfrm>
                <a:off x="7537015" y="8998225"/>
                <a:ext cx="161132" cy="168901"/>
              </a:xfrm>
              <a:prstGeom prst="rect">
                <a:avLst/>
              </a:prstGeom>
              <a:grpFill/>
              <a:ln>
                <a:noFill/>
              </a:ln>
            </p:spPr>
            <p:style>
              <a:lnRef idx="2">
                <a:schemeClr val="dk1"/>
              </a:lnRef>
              <a:fillRef idx="1">
                <a:schemeClr val="lt1"/>
              </a:fillRef>
              <a:effectRef idx="0">
                <a:schemeClr val="dk1"/>
              </a:effectRef>
              <a:fontRef idx="minor">
                <a:schemeClr val="dk1"/>
              </a:fontRef>
            </p:style>
            <p:txBody>
              <a:bodyPr wrap="none" lIns="0" tIns="0" rIns="0" bIns="0" rtlCol="0">
                <a:noAutofit/>
              </a:bodyPr>
              <a:lstStyle/>
              <a:p>
                <a:r>
                  <a:rPr lang="en-US" sz="1050" dirty="0" smtClean="0"/>
                  <a:t>0.473</a:t>
                </a:r>
                <a:endParaRPr lang="en-US" sz="1050" dirty="0"/>
              </a:p>
            </p:txBody>
          </p:sp>
          <p:sp>
            <p:nvSpPr>
              <p:cNvPr id="32" name="TextBox 31"/>
              <p:cNvSpPr txBox="1"/>
              <p:nvPr/>
            </p:nvSpPr>
            <p:spPr>
              <a:xfrm>
                <a:off x="7841815" y="10514656"/>
                <a:ext cx="161132" cy="168901"/>
              </a:xfrm>
              <a:prstGeom prst="rect">
                <a:avLst/>
              </a:prstGeom>
              <a:grpFill/>
              <a:ln>
                <a:noFill/>
              </a:ln>
            </p:spPr>
            <p:style>
              <a:lnRef idx="2">
                <a:schemeClr val="dk1"/>
              </a:lnRef>
              <a:fillRef idx="1">
                <a:schemeClr val="lt1"/>
              </a:fillRef>
              <a:effectRef idx="0">
                <a:schemeClr val="dk1"/>
              </a:effectRef>
              <a:fontRef idx="minor">
                <a:schemeClr val="dk1"/>
              </a:fontRef>
            </p:style>
            <p:txBody>
              <a:bodyPr wrap="none" lIns="0" tIns="0" rIns="0" bIns="0" rtlCol="0">
                <a:noAutofit/>
              </a:bodyPr>
              <a:lstStyle/>
              <a:p>
                <a:r>
                  <a:rPr lang="en-US" sz="1050" dirty="0" smtClean="0"/>
                  <a:t>0.316</a:t>
                </a:r>
                <a:endParaRPr lang="en-US" sz="1050" dirty="0"/>
              </a:p>
            </p:txBody>
          </p:sp>
        </p:grpSp>
        <p:grpSp>
          <p:nvGrpSpPr>
            <p:cNvPr id="7" name="Group 6"/>
            <p:cNvGrpSpPr/>
            <p:nvPr/>
          </p:nvGrpSpPr>
          <p:grpSpPr>
            <a:xfrm>
              <a:off x="5176202" y="1524000"/>
              <a:ext cx="3281998" cy="2338598"/>
              <a:chOff x="3783116" y="2707481"/>
              <a:chExt cx="4375997" cy="3118131"/>
            </a:xfrm>
            <a:grpFill/>
          </p:grpSpPr>
          <p:sp>
            <p:nvSpPr>
              <p:cNvPr id="8" name="Freeform 7"/>
              <p:cNvSpPr/>
              <p:nvPr/>
            </p:nvSpPr>
            <p:spPr>
              <a:xfrm>
                <a:off x="3783116" y="4109695"/>
                <a:ext cx="718836" cy="318586"/>
              </a:xfrm>
              <a:custGeom>
                <a:avLst/>
                <a:gdLst>
                  <a:gd name="connsiteX0" fmla="*/ 0 w 718836"/>
                  <a:gd name="connsiteY0" fmla="*/ 31859 h 318586"/>
                  <a:gd name="connsiteX1" fmla="*/ 9331 w 718836"/>
                  <a:gd name="connsiteY1" fmla="*/ 9331 h 318586"/>
                  <a:gd name="connsiteX2" fmla="*/ 31859 w 718836"/>
                  <a:gd name="connsiteY2" fmla="*/ 0 h 318586"/>
                  <a:gd name="connsiteX3" fmla="*/ 686977 w 718836"/>
                  <a:gd name="connsiteY3" fmla="*/ 0 h 318586"/>
                  <a:gd name="connsiteX4" fmla="*/ 709505 w 718836"/>
                  <a:gd name="connsiteY4" fmla="*/ 9331 h 318586"/>
                  <a:gd name="connsiteX5" fmla="*/ 718836 w 718836"/>
                  <a:gd name="connsiteY5" fmla="*/ 31859 h 318586"/>
                  <a:gd name="connsiteX6" fmla="*/ 718836 w 718836"/>
                  <a:gd name="connsiteY6" fmla="*/ 286727 h 318586"/>
                  <a:gd name="connsiteX7" fmla="*/ 709505 w 718836"/>
                  <a:gd name="connsiteY7" fmla="*/ 309255 h 318586"/>
                  <a:gd name="connsiteX8" fmla="*/ 686977 w 718836"/>
                  <a:gd name="connsiteY8" fmla="*/ 318586 h 318586"/>
                  <a:gd name="connsiteX9" fmla="*/ 31859 w 718836"/>
                  <a:gd name="connsiteY9" fmla="*/ 318586 h 318586"/>
                  <a:gd name="connsiteX10" fmla="*/ 9331 w 718836"/>
                  <a:gd name="connsiteY10" fmla="*/ 309255 h 318586"/>
                  <a:gd name="connsiteX11" fmla="*/ 0 w 718836"/>
                  <a:gd name="connsiteY11" fmla="*/ 286727 h 318586"/>
                  <a:gd name="connsiteX12" fmla="*/ 0 w 718836"/>
                  <a:gd name="connsiteY12" fmla="*/ 31859 h 318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8836" h="318586">
                    <a:moveTo>
                      <a:pt x="0" y="31859"/>
                    </a:moveTo>
                    <a:cubicBezTo>
                      <a:pt x="0" y="23409"/>
                      <a:pt x="3357" y="15306"/>
                      <a:pt x="9331" y="9331"/>
                    </a:cubicBezTo>
                    <a:cubicBezTo>
                      <a:pt x="15306" y="3356"/>
                      <a:pt x="23409" y="0"/>
                      <a:pt x="31859" y="0"/>
                    </a:cubicBezTo>
                    <a:lnTo>
                      <a:pt x="686977" y="0"/>
                    </a:lnTo>
                    <a:cubicBezTo>
                      <a:pt x="695427" y="0"/>
                      <a:pt x="703530" y="3357"/>
                      <a:pt x="709505" y="9331"/>
                    </a:cubicBezTo>
                    <a:cubicBezTo>
                      <a:pt x="715480" y="15306"/>
                      <a:pt x="718836" y="23409"/>
                      <a:pt x="718836" y="31859"/>
                    </a:cubicBezTo>
                    <a:lnTo>
                      <a:pt x="718836" y="286727"/>
                    </a:lnTo>
                    <a:cubicBezTo>
                      <a:pt x="718836" y="295177"/>
                      <a:pt x="715479" y="303280"/>
                      <a:pt x="709505" y="309255"/>
                    </a:cubicBezTo>
                    <a:cubicBezTo>
                      <a:pt x="703530" y="315230"/>
                      <a:pt x="695427" y="318586"/>
                      <a:pt x="686977" y="318586"/>
                    </a:cubicBezTo>
                    <a:lnTo>
                      <a:pt x="31859" y="318586"/>
                    </a:lnTo>
                    <a:cubicBezTo>
                      <a:pt x="23409" y="318586"/>
                      <a:pt x="15306" y="315229"/>
                      <a:pt x="9331" y="309255"/>
                    </a:cubicBezTo>
                    <a:cubicBezTo>
                      <a:pt x="3356" y="303280"/>
                      <a:pt x="0" y="295177"/>
                      <a:pt x="0" y="286727"/>
                    </a:cubicBezTo>
                    <a:lnTo>
                      <a:pt x="0" y="31859"/>
                    </a:lnTo>
                    <a:close/>
                  </a:path>
                </a:pathLst>
              </a:custGeom>
              <a:grpFill/>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9491" tIns="19491" rIns="19491" bIns="19491" numCol="1" spcCol="1270" anchor="ctr" anchorCtr="0">
                <a:noAutofit/>
              </a:bodyPr>
              <a:lstStyle/>
              <a:p>
                <a:pPr lvl="0" algn="ctr" defTabSz="711200">
                  <a:lnSpc>
                    <a:spcPct val="90000"/>
                  </a:lnSpc>
                  <a:spcBef>
                    <a:spcPct val="0"/>
                  </a:spcBef>
                  <a:spcAft>
                    <a:spcPct val="35000"/>
                  </a:spcAft>
                </a:pPr>
                <a:r>
                  <a:rPr lang="en-US" sz="1200" kern="1200" dirty="0" smtClean="0"/>
                  <a:t>CO</a:t>
                </a:r>
                <a:r>
                  <a:rPr lang="en-US" sz="1200" kern="1200" baseline="-25000" dirty="0" smtClean="0"/>
                  <a:t>2</a:t>
                </a:r>
                <a:endParaRPr lang="en-US" sz="1200" kern="1200" baseline="-25000" dirty="0"/>
              </a:p>
            </p:txBody>
          </p:sp>
          <p:sp>
            <p:nvSpPr>
              <p:cNvPr id="9" name="Freeform 8"/>
              <p:cNvSpPr/>
              <p:nvPr/>
            </p:nvSpPr>
            <p:spPr>
              <a:xfrm rot="20099904">
                <a:off x="4425869" y="3889293"/>
                <a:ext cx="1623908" cy="73053"/>
              </a:xfrm>
              <a:custGeom>
                <a:avLst/>
                <a:gdLst>
                  <a:gd name="connsiteX0" fmla="*/ 0 w 1623908"/>
                  <a:gd name="connsiteY0" fmla="*/ 36526 h 73053"/>
                  <a:gd name="connsiteX1" fmla="*/ 1623908 w 1623908"/>
                  <a:gd name="connsiteY1" fmla="*/ 36526 h 73053"/>
                </a:gdLst>
                <a:ahLst/>
                <a:cxnLst>
                  <a:cxn ang="0">
                    <a:pos x="connsiteX0" y="connsiteY0"/>
                  </a:cxn>
                  <a:cxn ang="0">
                    <a:pos x="connsiteX1" y="connsiteY1"/>
                  </a:cxn>
                </a:cxnLst>
                <a:rect l="l" t="t" r="r" b="b"/>
                <a:pathLst>
                  <a:path w="1623908" h="73053">
                    <a:moveTo>
                      <a:pt x="0" y="36526"/>
                    </a:moveTo>
                    <a:lnTo>
                      <a:pt x="1623908" y="36526"/>
                    </a:lnTo>
                  </a:path>
                </a:pathLst>
              </a:custGeom>
              <a:grpFill/>
              <a:ln w="38100">
                <a:tailEnd type="arrow" w="lg" len="lg"/>
              </a:ln>
            </p:spPr>
            <p:style>
              <a:lnRef idx="2">
                <a:scrgbClr r="0" g="0" b="0"/>
              </a:lnRef>
              <a:fillRef idx="0">
                <a:scrgbClr r="0" g="0" b="0"/>
              </a:fillRef>
              <a:effectRef idx="0">
                <a:schemeClr val="dk1">
                  <a:hueOff val="0"/>
                  <a:satOff val="0"/>
                  <a:lumOff val="0"/>
                  <a:alphaOff val="0"/>
                </a:schemeClr>
              </a:effectRef>
              <a:fontRef idx="minor">
                <a:schemeClr val="tx1">
                  <a:hueOff val="0"/>
                  <a:satOff val="0"/>
                  <a:lumOff val="0"/>
                  <a:alphaOff val="0"/>
                </a:schemeClr>
              </a:fontRef>
            </p:style>
            <p:txBody>
              <a:bodyPr spcFirstLastPara="0" vert="horz" wrap="square" lIns="784055" tIns="-4072" rIns="784057" bIns="-4071" numCol="1" spcCol="1270" anchor="ctr" anchorCtr="0">
                <a:noAutofit/>
              </a:bodyPr>
              <a:lstStyle/>
              <a:p>
                <a:pPr lvl="0" algn="ctr" defTabSz="1066800">
                  <a:lnSpc>
                    <a:spcPct val="90000"/>
                  </a:lnSpc>
                  <a:spcBef>
                    <a:spcPct val="0"/>
                  </a:spcBef>
                  <a:spcAft>
                    <a:spcPct val="35000"/>
                  </a:spcAft>
                </a:pPr>
                <a:endParaRPr lang="en-US" kern="1200"/>
              </a:p>
            </p:txBody>
          </p:sp>
          <p:sp>
            <p:nvSpPr>
              <p:cNvPr id="10" name="Freeform 9"/>
              <p:cNvSpPr/>
              <p:nvPr/>
            </p:nvSpPr>
            <p:spPr>
              <a:xfrm>
                <a:off x="5973694" y="3427118"/>
                <a:ext cx="2185419" cy="311071"/>
              </a:xfrm>
              <a:custGeom>
                <a:avLst/>
                <a:gdLst>
                  <a:gd name="connsiteX0" fmla="*/ 0 w 2185418"/>
                  <a:gd name="connsiteY0" fmla="*/ 31107 h 311071"/>
                  <a:gd name="connsiteX1" fmla="*/ 9111 w 2185418"/>
                  <a:gd name="connsiteY1" fmla="*/ 9111 h 311071"/>
                  <a:gd name="connsiteX2" fmla="*/ 31107 w 2185418"/>
                  <a:gd name="connsiteY2" fmla="*/ 0 h 311071"/>
                  <a:gd name="connsiteX3" fmla="*/ 2154311 w 2185418"/>
                  <a:gd name="connsiteY3" fmla="*/ 0 h 311071"/>
                  <a:gd name="connsiteX4" fmla="*/ 2176307 w 2185418"/>
                  <a:gd name="connsiteY4" fmla="*/ 9111 h 311071"/>
                  <a:gd name="connsiteX5" fmla="*/ 2185418 w 2185418"/>
                  <a:gd name="connsiteY5" fmla="*/ 31107 h 311071"/>
                  <a:gd name="connsiteX6" fmla="*/ 2185418 w 2185418"/>
                  <a:gd name="connsiteY6" fmla="*/ 279964 h 311071"/>
                  <a:gd name="connsiteX7" fmla="*/ 2176307 w 2185418"/>
                  <a:gd name="connsiteY7" fmla="*/ 301960 h 311071"/>
                  <a:gd name="connsiteX8" fmla="*/ 2154311 w 2185418"/>
                  <a:gd name="connsiteY8" fmla="*/ 311071 h 311071"/>
                  <a:gd name="connsiteX9" fmla="*/ 31107 w 2185418"/>
                  <a:gd name="connsiteY9" fmla="*/ 311071 h 311071"/>
                  <a:gd name="connsiteX10" fmla="*/ 9111 w 2185418"/>
                  <a:gd name="connsiteY10" fmla="*/ 301960 h 311071"/>
                  <a:gd name="connsiteX11" fmla="*/ 0 w 2185418"/>
                  <a:gd name="connsiteY11" fmla="*/ 279964 h 311071"/>
                  <a:gd name="connsiteX12" fmla="*/ 0 w 2185418"/>
                  <a:gd name="connsiteY12" fmla="*/ 31107 h 311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85418" h="311071">
                    <a:moveTo>
                      <a:pt x="0" y="31107"/>
                    </a:moveTo>
                    <a:cubicBezTo>
                      <a:pt x="0" y="22857"/>
                      <a:pt x="3277" y="14945"/>
                      <a:pt x="9111" y="9111"/>
                    </a:cubicBezTo>
                    <a:cubicBezTo>
                      <a:pt x="14945" y="3277"/>
                      <a:pt x="22857" y="0"/>
                      <a:pt x="31107" y="0"/>
                    </a:cubicBezTo>
                    <a:lnTo>
                      <a:pt x="2154311" y="0"/>
                    </a:lnTo>
                    <a:cubicBezTo>
                      <a:pt x="2162561" y="0"/>
                      <a:pt x="2170473" y="3277"/>
                      <a:pt x="2176307" y="9111"/>
                    </a:cubicBezTo>
                    <a:cubicBezTo>
                      <a:pt x="2182141" y="14945"/>
                      <a:pt x="2185418" y="22857"/>
                      <a:pt x="2185418" y="31107"/>
                    </a:cubicBezTo>
                    <a:lnTo>
                      <a:pt x="2185418" y="279964"/>
                    </a:lnTo>
                    <a:cubicBezTo>
                      <a:pt x="2185418" y="288214"/>
                      <a:pt x="2182141" y="296126"/>
                      <a:pt x="2176307" y="301960"/>
                    </a:cubicBezTo>
                    <a:cubicBezTo>
                      <a:pt x="2170473" y="307794"/>
                      <a:pt x="2162561" y="311071"/>
                      <a:pt x="2154311" y="311071"/>
                    </a:cubicBezTo>
                    <a:lnTo>
                      <a:pt x="31107" y="311071"/>
                    </a:lnTo>
                    <a:cubicBezTo>
                      <a:pt x="22857" y="311071"/>
                      <a:pt x="14945" y="307794"/>
                      <a:pt x="9111" y="301960"/>
                    </a:cubicBezTo>
                    <a:cubicBezTo>
                      <a:pt x="3277" y="296126"/>
                      <a:pt x="0" y="288214"/>
                      <a:pt x="0" y="279964"/>
                    </a:cubicBezTo>
                    <a:lnTo>
                      <a:pt x="0" y="31107"/>
                    </a:lnTo>
                    <a:close/>
                  </a:path>
                </a:pathLst>
              </a:custGeom>
              <a:grpFill/>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9271" tIns="19271" rIns="19271" bIns="19271" numCol="1" spcCol="1270" anchor="ctr" anchorCtr="0">
                <a:noAutofit/>
              </a:bodyPr>
              <a:lstStyle/>
              <a:p>
                <a:pPr lvl="0" algn="ctr" defTabSz="711200">
                  <a:lnSpc>
                    <a:spcPct val="90000"/>
                  </a:lnSpc>
                  <a:spcBef>
                    <a:spcPct val="0"/>
                  </a:spcBef>
                  <a:spcAft>
                    <a:spcPct val="35000"/>
                  </a:spcAft>
                </a:pPr>
                <a:r>
                  <a:rPr lang="en-US" sz="1200" kern="1200" dirty="0" smtClean="0">
                    <a:sym typeface="Symbol"/>
                  </a:rPr>
                  <a:t>Soil water content</a:t>
                </a:r>
                <a:endParaRPr lang="en-US" sz="1200" kern="1200" dirty="0"/>
              </a:p>
            </p:txBody>
          </p:sp>
          <p:sp>
            <p:nvSpPr>
              <p:cNvPr id="11" name="Freeform 10"/>
              <p:cNvSpPr/>
              <p:nvPr/>
            </p:nvSpPr>
            <p:spPr>
              <a:xfrm rot="21552959">
                <a:off x="4501884" y="4222308"/>
                <a:ext cx="1483804" cy="73053"/>
              </a:xfrm>
              <a:custGeom>
                <a:avLst/>
                <a:gdLst>
                  <a:gd name="connsiteX0" fmla="*/ 0 w 1483804"/>
                  <a:gd name="connsiteY0" fmla="*/ 36526 h 73053"/>
                  <a:gd name="connsiteX1" fmla="*/ 1483804 w 1483804"/>
                  <a:gd name="connsiteY1" fmla="*/ 36526 h 73053"/>
                </a:gdLst>
                <a:ahLst/>
                <a:cxnLst>
                  <a:cxn ang="0">
                    <a:pos x="connsiteX0" y="connsiteY0"/>
                  </a:cxn>
                  <a:cxn ang="0">
                    <a:pos x="connsiteX1" y="connsiteY1"/>
                  </a:cxn>
                </a:cxnLst>
                <a:rect l="l" t="t" r="r" b="b"/>
                <a:pathLst>
                  <a:path w="1483804" h="73053">
                    <a:moveTo>
                      <a:pt x="0" y="36526"/>
                    </a:moveTo>
                    <a:lnTo>
                      <a:pt x="1483804" y="36526"/>
                    </a:lnTo>
                  </a:path>
                </a:pathLst>
              </a:custGeom>
              <a:grpFill/>
              <a:ln w="38100">
                <a:tailEnd type="arrow" w="lg" len="lg"/>
              </a:ln>
            </p:spPr>
            <p:style>
              <a:lnRef idx="2">
                <a:scrgbClr r="0" g="0" b="0"/>
              </a:lnRef>
              <a:fillRef idx="0">
                <a:scrgbClr r="0" g="0" b="0"/>
              </a:fillRef>
              <a:effectRef idx="0">
                <a:schemeClr val="dk1">
                  <a:hueOff val="0"/>
                  <a:satOff val="0"/>
                  <a:lumOff val="0"/>
                  <a:alphaOff val="0"/>
                </a:schemeClr>
              </a:effectRef>
              <a:fontRef idx="minor">
                <a:schemeClr val="tx1">
                  <a:hueOff val="0"/>
                  <a:satOff val="0"/>
                  <a:lumOff val="0"/>
                  <a:alphaOff val="0"/>
                </a:schemeClr>
              </a:fontRef>
            </p:style>
            <p:txBody>
              <a:bodyPr spcFirstLastPara="0" vert="horz" wrap="square" lIns="717507" tIns="-569" rIns="717507" bIns="-569" numCol="1" spcCol="1270" anchor="ctr" anchorCtr="0">
                <a:noAutofit/>
              </a:bodyPr>
              <a:lstStyle/>
              <a:p>
                <a:pPr lvl="0" algn="ctr" defTabSz="1066800">
                  <a:lnSpc>
                    <a:spcPct val="90000"/>
                  </a:lnSpc>
                  <a:spcBef>
                    <a:spcPct val="0"/>
                  </a:spcBef>
                  <a:spcAft>
                    <a:spcPct val="35000"/>
                  </a:spcAft>
                </a:pPr>
                <a:endParaRPr lang="en-US" kern="1200"/>
              </a:p>
            </p:txBody>
          </p:sp>
          <p:sp>
            <p:nvSpPr>
              <p:cNvPr id="12" name="Freeform 11"/>
              <p:cNvSpPr/>
              <p:nvPr/>
            </p:nvSpPr>
            <p:spPr>
              <a:xfrm>
                <a:off x="5985620" y="4137210"/>
                <a:ext cx="1265279" cy="222945"/>
              </a:xfrm>
              <a:custGeom>
                <a:avLst/>
                <a:gdLst>
                  <a:gd name="connsiteX0" fmla="*/ 0 w 1265279"/>
                  <a:gd name="connsiteY0" fmla="*/ 22295 h 222945"/>
                  <a:gd name="connsiteX1" fmla="*/ 6530 w 1265279"/>
                  <a:gd name="connsiteY1" fmla="*/ 6530 h 222945"/>
                  <a:gd name="connsiteX2" fmla="*/ 22295 w 1265279"/>
                  <a:gd name="connsiteY2" fmla="*/ 0 h 222945"/>
                  <a:gd name="connsiteX3" fmla="*/ 1242984 w 1265279"/>
                  <a:gd name="connsiteY3" fmla="*/ 0 h 222945"/>
                  <a:gd name="connsiteX4" fmla="*/ 1258749 w 1265279"/>
                  <a:gd name="connsiteY4" fmla="*/ 6530 h 222945"/>
                  <a:gd name="connsiteX5" fmla="*/ 1265279 w 1265279"/>
                  <a:gd name="connsiteY5" fmla="*/ 22295 h 222945"/>
                  <a:gd name="connsiteX6" fmla="*/ 1265279 w 1265279"/>
                  <a:gd name="connsiteY6" fmla="*/ 200650 h 222945"/>
                  <a:gd name="connsiteX7" fmla="*/ 1258749 w 1265279"/>
                  <a:gd name="connsiteY7" fmla="*/ 216415 h 222945"/>
                  <a:gd name="connsiteX8" fmla="*/ 1242984 w 1265279"/>
                  <a:gd name="connsiteY8" fmla="*/ 222945 h 222945"/>
                  <a:gd name="connsiteX9" fmla="*/ 22295 w 1265279"/>
                  <a:gd name="connsiteY9" fmla="*/ 222945 h 222945"/>
                  <a:gd name="connsiteX10" fmla="*/ 6530 w 1265279"/>
                  <a:gd name="connsiteY10" fmla="*/ 216415 h 222945"/>
                  <a:gd name="connsiteX11" fmla="*/ 0 w 1265279"/>
                  <a:gd name="connsiteY11" fmla="*/ 200650 h 222945"/>
                  <a:gd name="connsiteX12" fmla="*/ 0 w 1265279"/>
                  <a:gd name="connsiteY12" fmla="*/ 22295 h 222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5279" h="222945">
                    <a:moveTo>
                      <a:pt x="0" y="22295"/>
                    </a:moveTo>
                    <a:cubicBezTo>
                      <a:pt x="0" y="16382"/>
                      <a:pt x="2349" y="10711"/>
                      <a:pt x="6530" y="6530"/>
                    </a:cubicBezTo>
                    <a:cubicBezTo>
                      <a:pt x="10711" y="2349"/>
                      <a:pt x="16382" y="0"/>
                      <a:pt x="22295" y="0"/>
                    </a:cubicBezTo>
                    <a:lnTo>
                      <a:pt x="1242984" y="0"/>
                    </a:lnTo>
                    <a:cubicBezTo>
                      <a:pt x="1248897" y="0"/>
                      <a:pt x="1254568" y="2349"/>
                      <a:pt x="1258749" y="6530"/>
                    </a:cubicBezTo>
                    <a:cubicBezTo>
                      <a:pt x="1262930" y="10711"/>
                      <a:pt x="1265279" y="16382"/>
                      <a:pt x="1265279" y="22295"/>
                    </a:cubicBezTo>
                    <a:lnTo>
                      <a:pt x="1265279" y="200650"/>
                    </a:lnTo>
                    <a:cubicBezTo>
                      <a:pt x="1265279" y="206563"/>
                      <a:pt x="1262930" y="212234"/>
                      <a:pt x="1258749" y="216415"/>
                    </a:cubicBezTo>
                    <a:cubicBezTo>
                      <a:pt x="1254568" y="220596"/>
                      <a:pt x="1248897" y="222945"/>
                      <a:pt x="1242984" y="222945"/>
                    </a:cubicBezTo>
                    <a:lnTo>
                      <a:pt x="22295" y="222945"/>
                    </a:lnTo>
                    <a:cubicBezTo>
                      <a:pt x="16382" y="222945"/>
                      <a:pt x="10711" y="220596"/>
                      <a:pt x="6530" y="216415"/>
                    </a:cubicBezTo>
                    <a:cubicBezTo>
                      <a:pt x="2349" y="212234"/>
                      <a:pt x="0" y="206563"/>
                      <a:pt x="0" y="200650"/>
                    </a:cubicBezTo>
                    <a:lnTo>
                      <a:pt x="0" y="22295"/>
                    </a:lnTo>
                    <a:close/>
                  </a:path>
                </a:pathLst>
              </a:custGeom>
              <a:grpFill/>
            </p:spPr>
            <p:style>
              <a:lnRef idx="2">
                <a:schemeClr val="dk1">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6690" tIns="16690" rIns="16690" bIns="16690" numCol="1" spcCol="1270" anchor="ctr" anchorCtr="0">
                <a:noAutofit/>
              </a:bodyPr>
              <a:lstStyle/>
              <a:p>
                <a:pPr lvl="0" algn="ctr" defTabSz="711200">
                  <a:lnSpc>
                    <a:spcPct val="90000"/>
                  </a:lnSpc>
                  <a:spcBef>
                    <a:spcPct val="0"/>
                  </a:spcBef>
                  <a:spcAft>
                    <a:spcPct val="35000"/>
                  </a:spcAft>
                </a:pPr>
                <a:r>
                  <a:rPr lang="en-US" sz="1200" kern="1200" dirty="0" smtClean="0"/>
                  <a:t>ANPP</a:t>
                </a:r>
                <a:endParaRPr lang="en-US" sz="1200" kern="1200" dirty="0"/>
              </a:p>
            </p:txBody>
          </p:sp>
          <p:sp>
            <p:nvSpPr>
              <p:cNvPr id="13" name="Freeform 12"/>
              <p:cNvSpPr/>
              <p:nvPr/>
            </p:nvSpPr>
            <p:spPr>
              <a:xfrm rot="1491021">
                <a:off x="4426556" y="4574670"/>
                <a:ext cx="1628599" cy="73053"/>
              </a:xfrm>
              <a:custGeom>
                <a:avLst/>
                <a:gdLst>
                  <a:gd name="connsiteX0" fmla="*/ 0 w 1628598"/>
                  <a:gd name="connsiteY0" fmla="*/ 36526 h 73053"/>
                  <a:gd name="connsiteX1" fmla="*/ 1628598 w 1628598"/>
                  <a:gd name="connsiteY1" fmla="*/ 36526 h 73053"/>
                </a:gdLst>
                <a:ahLst/>
                <a:cxnLst>
                  <a:cxn ang="0">
                    <a:pos x="connsiteX0" y="connsiteY0"/>
                  </a:cxn>
                  <a:cxn ang="0">
                    <a:pos x="connsiteX1" y="connsiteY1"/>
                  </a:cxn>
                </a:cxnLst>
                <a:rect l="l" t="t" r="r" b="b"/>
                <a:pathLst>
                  <a:path w="1628598" h="73053">
                    <a:moveTo>
                      <a:pt x="0" y="36526"/>
                    </a:moveTo>
                    <a:lnTo>
                      <a:pt x="1628598" y="36526"/>
                    </a:lnTo>
                  </a:path>
                </a:pathLst>
              </a:custGeom>
              <a:grpFill/>
              <a:ln w="28575">
                <a:prstDash val="sysDot"/>
                <a:tailEnd type="arrow" w="lg" len="lg"/>
              </a:ln>
            </p:spPr>
            <p:style>
              <a:lnRef idx="2">
                <a:scrgbClr r="0" g="0" b="0"/>
              </a:lnRef>
              <a:fillRef idx="0">
                <a:scrgbClr r="0" g="0" b="0"/>
              </a:fillRef>
              <a:effectRef idx="0">
                <a:schemeClr val="dk1">
                  <a:hueOff val="0"/>
                  <a:satOff val="0"/>
                  <a:lumOff val="0"/>
                  <a:alphaOff val="0"/>
                </a:schemeClr>
              </a:effectRef>
              <a:fontRef idx="minor">
                <a:schemeClr val="tx1">
                  <a:hueOff val="0"/>
                  <a:satOff val="0"/>
                  <a:lumOff val="0"/>
                  <a:alphaOff val="0"/>
                </a:schemeClr>
              </a:fontRef>
            </p:style>
            <p:txBody>
              <a:bodyPr spcFirstLastPara="0" vert="horz" wrap="square" lIns="786284" tIns="-4188" rIns="786284" bIns="-4189" numCol="1" spcCol="1270" anchor="ctr" anchorCtr="0">
                <a:noAutofit/>
              </a:bodyPr>
              <a:lstStyle/>
              <a:p>
                <a:pPr lvl="0" algn="ctr" defTabSz="1066800">
                  <a:lnSpc>
                    <a:spcPct val="90000"/>
                  </a:lnSpc>
                  <a:spcBef>
                    <a:spcPct val="0"/>
                  </a:spcBef>
                  <a:spcAft>
                    <a:spcPct val="35000"/>
                  </a:spcAft>
                </a:pPr>
                <a:endParaRPr lang="en-US" kern="1200"/>
              </a:p>
            </p:txBody>
          </p:sp>
          <p:sp>
            <p:nvSpPr>
              <p:cNvPr id="14" name="Freeform 13"/>
              <p:cNvSpPr/>
              <p:nvPr/>
            </p:nvSpPr>
            <p:spPr>
              <a:xfrm>
                <a:off x="5979757" y="4794326"/>
                <a:ext cx="1292935" cy="318161"/>
              </a:xfrm>
              <a:custGeom>
                <a:avLst/>
                <a:gdLst>
                  <a:gd name="connsiteX0" fmla="*/ 0 w 1292934"/>
                  <a:gd name="connsiteY0" fmla="*/ 31816 h 318161"/>
                  <a:gd name="connsiteX1" fmla="*/ 9319 w 1292934"/>
                  <a:gd name="connsiteY1" fmla="*/ 9319 h 318161"/>
                  <a:gd name="connsiteX2" fmla="*/ 31816 w 1292934"/>
                  <a:gd name="connsiteY2" fmla="*/ 0 h 318161"/>
                  <a:gd name="connsiteX3" fmla="*/ 1261118 w 1292934"/>
                  <a:gd name="connsiteY3" fmla="*/ 0 h 318161"/>
                  <a:gd name="connsiteX4" fmla="*/ 1283615 w 1292934"/>
                  <a:gd name="connsiteY4" fmla="*/ 9319 h 318161"/>
                  <a:gd name="connsiteX5" fmla="*/ 1292934 w 1292934"/>
                  <a:gd name="connsiteY5" fmla="*/ 31816 h 318161"/>
                  <a:gd name="connsiteX6" fmla="*/ 1292934 w 1292934"/>
                  <a:gd name="connsiteY6" fmla="*/ 286345 h 318161"/>
                  <a:gd name="connsiteX7" fmla="*/ 1283615 w 1292934"/>
                  <a:gd name="connsiteY7" fmla="*/ 308842 h 318161"/>
                  <a:gd name="connsiteX8" fmla="*/ 1261118 w 1292934"/>
                  <a:gd name="connsiteY8" fmla="*/ 318161 h 318161"/>
                  <a:gd name="connsiteX9" fmla="*/ 31816 w 1292934"/>
                  <a:gd name="connsiteY9" fmla="*/ 318161 h 318161"/>
                  <a:gd name="connsiteX10" fmla="*/ 9319 w 1292934"/>
                  <a:gd name="connsiteY10" fmla="*/ 308842 h 318161"/>
                  <a:gd name="connsiteX11" fmla="*/ 0 w 1292934"/>
                  <a:gd name="connsiteY11" fmla="*/ 286345 h 318161"/>
                  <a:gd name="connsiteX12" fmla="*/ 0 w 1292934"/>
                  <a:gd name="connsiteY12" fmla="*/ 31816 h 318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92934" h="318161">
                    <a:moveTo>
                      <a:pt x="0" y="31816"/>
                    </a:moveTo>
                    <a:cubicBezTo>
                      <a:pt x="0" y="23378"/>
                      <a:pt x="3352" y="15285"/>
                      <a:pt x="9319" y="9319"/>
                    </a:cubicBezTo>
                    <a:cubicBezTo>
                      <a:pt x="15286" y="3352"/>
                      <a:pt x="23378" y="0"/>
                      <a:pt x="31816" y="0"/>
                    </a:cubicBezTo>
                    <a:lnTo>
                      <a:pt x="1261118" y="0"/>
                    </a:lnTo>
                    <a:cubicBezTo>
                      <a:pt x="1269556" y="0"/>
                      <a:pt x="1277649" y="3352"/>
                      <a:pt x="1283615" y="9319"/>
                    </a:cubicBezTo>
                    <a:cubicBezTo>
                      <a:pt x="1289582" y="15286"/>
                      <a:pt x="1292934" y="23378"/>
                      <a:pt x="1292934" y="31816"/>
                    </a:cubicBezTo>
                    <a:lnTo>
                      <a:pt x="1292934" y="286345"/>
                    </a:lnTo>
                    <a:cubicBezTo>
                      <a:pt x="1292934" y="294783"/>
                      <a:pt x="1289582" y="302876"/>
                      <a:pt x="1283615" y="308842"/>
                    </a:cubicBezTo>
                    <a:cubicBezTo>
                      <a:pt x="1277648" y="314809"/>
                      <a:pt x="1269556" y="318161"/>
                      <a:pt x="1261118" y="318161"/>
                    </a:cubicBezTo>
                    <a:lnTo>
                      <a:pt x="31816" y="318161"/>
                    </a:lnTo>
                    <a:cubicBezTo>
                      <a:pt x="23378" y="318161"/>
                      <a:pt x="15285" y="314809"/>
                      <a:pt x="9319" y="308842"/>
                    </a:cubicBezTo>
                    <a:cubicBezTo>
                      <a:pt x="3352" y="302875"/>
                      <a:pt x="0" y="294783"/>
                      <a:pt x="0" y="286345"/>
                    </a:cubicBezTo>
                    <a:lnTo>
                      <a:pt x="0" y="31816"/>
                    </a:lnTo>
                    <a:close/>
                  </a:path>
                </a:pathLst>
              </a:custGeom>
              <a:grpFill/>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9479" tIns="19479" rIns="19479" bIns="19479" numCol="1" spcCol="1270" anchor="ctr" anchorCtr="0">
                <a:noAutofit/>
              </a:bodyPr>
              <a:lstStyle/>
              <a:p>
                <a:pPr lvl="0" algn="ctr" defTabSz="711200">
                  <a:lnSpc>
                    <a:spcPct val="90000"/>
                  </a:lnSpc>
                  <a:spcBef>
                    <a:spcPct val="0"/>
                  </a:spcBef>
                  <a:spcAft>
                    <a:spcPct val="35000"/>
                  </a:spcAft>
                </a:pPr>
                <a:r>
                  <a:rPr lang="en-US" sz="1200" kern="1200" dirty="0" err="1" smtClean="0"/>
                  <a:t>Sonu:Bocu</a:t>
                </a:r>
                <a:endParaRPr lang="en-US" sz="1200" kern="1200" dirty="0"/>
              </a:p>
            </p:txBody>
          </p:sp>
          <p:sp>
            <p:nvSpPr>
              <p:cNvPr id="15" name="Freeform 14"/>
              <p:cNvSpPr/>
              <p:nvPr/>
            </p:nvSpPr>
            <p:spPr>
              <a:xfrm rot="2545795">
                <a:off x="4232970" y="4925397"/>
                <a:ext cx="2054091" cy="73053"/>
              </a:xfrm>
              <a:custGeom>
                <a:avLst/>
                <a:gdLst>
                  <a:gd name="connsiteX0" fmla="*/ 0 w 2054090"/>
                  <a:gd name="connsiteY0" fmla="*/ 36526 h 73053"/>
                  <a:gd name="connsiteX1" fmla="*/ 2054090 w 2054090"/>
                  <a:gd name="connsiteY1" fmla="*/ 36526 h 73053"/>
                </a:gdLst>
                <a:ahLst/>
                <a:cxnLst>
                  <a:cxn ang="0">
                    <a:pos x="connsiteX0" y="connsiteY0"/>
                  </a:cxn>
                  <a:cxn ang="0">
                    <a:pos x="connsiteX1" y="connsiteY1"/>
                  </a:cxn>
                </a:cxnLst>
                <a:rect l="l" t="t" r="r" b="b"/>
                <a:pathLst>
                  <a:path w="2054090" h="73053">
                    <a:moveTo>
                      <a:pt x="0" y="36526"/>
                    </a:moveTo>
                    <a:lnTo>
                      <a:pt x="2054090" y="36526"/>
                    </a:lnTo>
                  </a:path>
                </a:pathLst>
              </a:custGeom>
              <a:grpFill/>
              <a:ln>
                <a:prstDash val="sysDot"/>
                <a:tailEnd type="arrow" w="lg" len="lg"/>
              </a:ln>
            </p:spPr>
            <p:style>
              <a:lnRef idx="2">
                <a:scrgbClr r="0" g="0" b="0"/>
              </a:lnRef>
              <a:fillRef idx="0">
                <a:scrgbClr r="0" g="0" b="0"/>
              </a:fillRef>
              <a:effectRef idx="0">
                <a:schemeClr val="dk1">
                  <a:hueOff val="0"/>
                  <a:satOff val="0"/>
                  <a:lumOff val="0"/>
                  <a:alphaOff val="0"/>
                </a:schemeClr>
              </a:effectRef>
              <a:fontRef idx="minor">
                <a:schemeClr val="tx1">
                  <a:hueOff val="0"/>
                  <a:satOff val="0"/>
                  <a:lumOff val="0"/>
                  <a:alphaOff val="0"/>
                </a:schemeClr>
              </a:fontRef>
            </p:style>
            <p:txBody>
              <a:bodyPr spcFirstLastPara="0" vert="horz" wrap="square" lIns="988392" tIns="-14826" rIns="988393" bIns="-14826" numCol="1" spcCol="1270" anchor="ctr" anchorCtr="0">
                <a:noAutofit/>
              </a:bodyPr>
              <a:lstStyle/>
              <a:p>
                <a:pPr lvl="0" algn="ctr" defTabSz="1066800">
                  <a:lnSpc>
                    <a:spcPct val="90000"/>
                  </a:lnSpc>
                  <a:spcBef>
                    <a:spcPct val="0"/>
                  </a:spcBef>
                  <a:spcAft>
                    <a:spcPct val="35000"/>
                  </a:spcAft>
                </a:pPr>
                <a:endParaRPr lang="en-US" kern="1200"/>
              </a:p>
            </p:txBody>
          </p:sp>
          <p:sp>
            <p:nvSpPr>
              <p:cNvPr id="16" name="Freeform 15"/>
              <p:cNvSpPr/>
              <p:nvPr/>
            </p:nvSpPr>
            <p:spPr>
              <a:xfrm>
                <a:off x="6018084" y="5484105"/>
                <a:ext cx="1535068" cy="341507"/>
              </a:xfrm>
              <a:custGeom>
                <a:avLst/>
                <a:gdLst>
                  <a:gd name="connsiteX0" fmla="*/ 0 w 1535068"/>
                  <a:gd name="connsiteY0" fmla="*/ 34151 h 341507"/>
                  <a:gd name="connsiteX1" fmla="*/ 10003 w 1535068"/>
                  <a:gd name="connsiteY1" fmla="*/ 10003 h 341507"/>
                  <a:gd name="connsiteX2" fmla="*/ 34151 w 1535068"/>
                  <a:gd name="connsiteY2" fmla="*/ 0 h 341507"/>
                  <a:gd name="connsiteX3" fmla="*/ 1500917 w 1535068"/>
                  <a:gd name="connsiteY3" fmla="*/ 0 h 341507"/>
                  <a:gd name="connsiteX4" fmla="*/ 1525065 w 1535068"/>
                  <a:gd name="connsiteY4" fmla="*/ 10003 h 341507"/>
                  <a:gd name="connsiteX5" fmla="*/ 1535068 w 1535068"/>
                  <a:gd name="connsiteY5" fmla="*/ 34151 h 341507"/>
                  <a:gd name="connsiteX6" fmla="*/ 1535068 w 1535068"/>
                  <a:gd name="connsiteY6" fmla="*/ 307356 h 341507"/>
                  <a:gd name="connsiteX7" fmla="*/ 1525065 w 1535068"/>
                  <a:gd name="connsiteY7" fmla="*/ 331504 h 341507"/>
                  <a:gd name="connsiteX8" fmla="*/ 1500917 w 1535068"/>
                  <a:gd name="connsiteY8" fmla="*/ 341507 h 341507"/>
                  <a:gd name="connsiteX9" fmla="*/ 34151 w 1535068"/>
                  <a:gd name="connsiteY9" fmla="*/ 341507 h 341507"/>
                  <a:gd name="connsiteX10" fmla="*/ 10003 w 1535068"/>
                  <a:gd name="connsiteY10" fmla="*/ 331504 h 341507"/>
                  <a:gd name="connsiteX11" fmla="*/ 0 w 1535068"/>
                  <a:gd name="connsiteY11" fmla="*/ 307356 h 341507"/>
                  <a:gd name="connsiteX12" fmla="*/ 0 w 1535068"/>
                  <a:gd name="connsiteY12" fmla="*/ 34151 h 341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35068" h="341507">
                    <a:moveTo>
                      <a:pt x="0" y="34151"/>
                    </a:moveTo>
                    <a:cubicBezTo>
                      <a:pt x="0" y="25094"/>
                      <a:pt x="3598" y="16407"/>
                      <a:pt x="10003" y="10003"/>
                    </a:cubicBezTo>
                    <a:cubicBezTo>
                      <a:pt x="16408" y="3598"/>
                      <a:pt x="25094" y="0"/>
                      <a:pt x="34151" y="0"/>
                    </a:cubicBezTo>
                    <a:lnTo>
                      <a:pt x="1500917" y="0"/>
                    </a:lnTo>
                    <a:cubicBezTo>
                      <a:pt x="1509974" y="0"/>
                      <a:pt x="1518661" y="3598"/>
                      <a:pt x="1525065" y="10003"/>
                    </a:cubicBezTo>
                    <a:cubicBezTo>
                      <a:pt x="1531470" y="16408"/>
                      <a:pt x="1535068" y="25094"/>
                      <a:pt x="1535068" y="34151"/>
                    </a:cubicBezTo>
                    <a:lnTo>
                      <a:pt x="1535068" y="307356"/>
                    </a:lnTo>
                    <a:cubicBezTo>
                      <a:pt x="1535068" y="316413"/>
                      <a:pt x="1531470" y="325100"/>
                      <a:pt x="1525065" y="331504"/>
                    </a:cubicBezTo>
                    <a:cubicBezTo>
                      <a:pt x="1518660" y="337909"/>
                      <a:pt x="1509974" y="341507"/>
                      <a:pt x="1500917" y="341507"/>
                    </a:cubicBezTo>
                    <a:lnTo>
                      <a:pt x="34151" y="341507"/>
                    </a:lnTo>
                    <a:cubicBezTo>
                      <a:pt x="25094" y="341507"/>
                      <a:pt x="16407" y="337909"/>
                      <a:pt x="10003" y="331504"/>
                    </a:cubicBezTo>
                    <a:cubicBezTo>
                      <a:pt x="3598" y="325099"/>
                      <a:pt x="0" y="316413"/>
                      <a:pt x="0" y="307356"/>
                    </a:cubicBezTo>
                    <a:lnTo>
                      <a:pt x="0" y="34151"/>
                    </a:lnTo>
                    <a:close/>
                  </a:path>
                </a:pathLst>
              </a:custGeom>
              <a:grpFill/>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20162" tIns="20162" rIns="20162" bIns="20162" numCol="1" spcCol="1270" anchor="ctr" anchorCtr="0">
                <a:noAutofit/>
              </a:bodyPr>
              <a:lstStyle/>
              <a:p>
                <a:pPr lvl="0" algn="ctr" defTabSz="711200">
                  <a:lnSpc>
                    <a:spcPct val="90000"/>
                  </a:lnSpc>
                  <a:spcBef>
                    <a:spcPct val="0"/>
                  </a:spcBef>
                  <a:spcAft>
                    <a:spcPct val="35000"/>
                  </a:spcAft>
                </a:pPr>
                <a:r>
                  <a:rPr lang="en-US" sz="1200" kern="1200" dirty="0" smtClean="0"/>
                  <a:t>Soil inorganic N</a:t>
                </a:r>
                <a:endParaRPr lang="en-US" sz="1200" kern="1200" dirty="0"/>
              </a:p>
            </p:txBody>
          </p:sp>
          <p:cxnSp>
            <p:nvCxnSpPr>
              <p:cNvPr id="17" name="Straight Arrow Connector 13"/>
              <p:cNvCxnSpPr/>
              <p:nvPr/>
            </p:nvCxnSpPr>
            <p:spPr>
              <a:xfrm rot="16200000" flipV="1">
                <a:off x="6800529" y="4774312"/>
                <a:ext cx="1136904" cy="290511"/>
              </a:xfrm>
              <a:prstGeom prst="bentConnector3">
                <a:avLst>
                  <a:gd name="adj1" fmla="val 99849"/>
                </a:avLst>
              </a:prstGeom>
              <a:grpFill/>
              <a:ln w="25400">
                <a:solidFill>
                  <a:schemeClr val="tx1"/>
                </a:solidFill>
                <a:prstDash val="sysDot"/>
                <a:tailEnd type="arrow" w="lg"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6782405" y="3719559"/>
                <a:ext cx="0" cy="402921"/>
              </a:xfrm>
              <a:prstGeom prst="straightConnector1">
                <a:avLst/>
              </a:prstGeom>
              <a:grpFill/>
              <a:ln w="25400">
                <a:solidFill>
                  <a:schemeClr val="tx1"/>
                </a:solidFill>
                <a:prstDash val="sysDot"/>
                <a:tailEnd type="arrow"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flipV="1">
                <a:off x="6781764" y="4351114"/>
                <a:ext cx="8183" cy="402336"/>
              </a:xfrm>
              <a:prstGeom prst="straightConnector1">
                <a:avLst/>
              </a:prstGeom>
              <a:grpFill/>
              <a:ln w="25400">
                <a:solidFill>
                  <a:schemeClr val="tx1"/>
                </a:solidFill>
                <a:prstDash val="sysDot"/>
                <a:tailEnd type="arrow" w="lg" len="lg"/>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5211035" y="4014589"/>
                <a:ext cx="171904" cy="152396"/>
              </a:xfrm>
              <a:prstGeom prst="rect">
                <a:avLst/>
              </a:prstGeom>
              <a:grpFill/>
              <a:ln>
                <a:noFill/>
              </a:ln>
            </p:spPr>
            <p:style>
              <a:lnRef idx="2">
                <a:schemeClr val="dk1"/>
              </a:lnRef>
              <a:fillRef idx="1">
                <a:schemeClr val="lt1"/>
              </a:fillRef>
              <a:effectRef idx="0">
                <a:schemeClr val="dk1"/>
              </a:effectRef>
              <a:fontRef idx="minor">
                <a:schemeClr val="dk1"/>
              </a:fontRef>
            </p:style>
            <p:txBody>
              <a:bodyPr wrap="none" lIns="0" tIns="0" rIns="0" bIns="0" rtlCol="0">
                <a:noAutofit/>
              </a:bodyPr>
              <a:lstStyle/>
              <a:p>
                <a:r>
                  <a:rPr lang="en-US" sz="1050" dirty="0" smtClean="0"/>
                  <a:t>0.420</a:t>
                </a:r>
              </a:p>
            </p:txBody>
          </p:sp>
          <p:sp>
            <p:nvSpPr>
              <p:cNvPr id="21" name="TextBox 20"/>
              <p:cNvSpPr txBox="1"/>
              <p:nvPr/>
            </p:nvSpPr>
            <p:spPr>
              <a:xfrm rot="20242213">
                <a:off x="5126889" y="3622481"/>
                <a:ext cx="161132" cy="168901"/>
              </a:xfrm>
              <a:prstGeom prst="rect">
                <a:avLst/>
              </a:prstGeom>
              <a:grpFill/>
              <a:ln>
                <a:noFill/>
              </a:ln>
            </p:spPr>
            <p:style>
              <a:lnRef idx="2">
                <a:schemeClr val="dk1"/>
              </a:lnRef>
              <a:fillRef idx="1">
                <a:schemeClr val="lt1"/>
              </a:fillRef>
              <a:effectRef idx="0">
                <a:schemeClr val="dk1"/>
              </a:effectRef>
              <a:fontRef idx="minor">
                <a:schemeClr val="dk1"/>
              </a:fontRef>
            </p:style>
            <p:txBody>
              <a:bodyPr wrap="none" lIns="0" tIns="0" rIns="0" bIns="0" rtlCol="0">
                <a:noAutofit/>
              </a:bodyPr>
              <a:lstStyle/>
              <a:p>
                <a:r>
                  <a:rPr lang="en-US" sz="1050" dirty="0" smtClean="0"/>
                  <a:t>0.393</a:t>
                </a:r>
                <a:endParaRPr lang="en-US" sz="1050" dirty="0"/>
              </a:p>
            </p:txBody>
          </p:sp>
          <p:sp>
            <p:nvSpPr>
              <p:cNvPr id="22" name="TextBox 21"/>
              <p:cNvSpPr txBox="1"/>
              <p:nvPr/>
            </p:nvSpPr>
            <p:spPr>
              <a:xfrm>
                <a:off x="7346313" y="3868753"/>
                <a:ext cx="160083" cy="184928"/>
              </a:xfrm>
              <a:prstGeom prst="rect">
                <a:avLst/>
              </a:prstGeom>
              <a:grpFill/>
              <a:ln>
                <a:noFill/>
              </a:ln>
            </p:spPr>
            <p:style>
              <a:lnRef idx="2">
                <a:schemeClr val="dk1"/>
              </a:lnRef>
              <a:fillRef idx="1">
                <a:schemeClr val="lt1"/>
              </a:fillRef>
              <a:effectRef idx="0">
                <a:schemeClr val="dk1"/>
              </a:effectRef>
              <a:fontRef idx="minor">
                <a:schemeClr val="dk1"/>
              </a:fontRef>
            </p:style>
            <p:txBody>
              <a:bodyPr wrap="none" lIns="0" tIns="0" rIns="0" bIns="0" rtlCol="0">
                <a:noAutofit/>
              </a:bodyPr>
              <a:lstStyle/>
              <a:p>
                <a:r>
                  <a:rPr lang="en-US" sz="1050" dirty="0" smtClean="0"/>
                  <a:t>0.286</a:t>
                </a:r>
              </a:p>
            </p:txBody>
          </p:sp>
          <p:cxnSp>
            <p:nvCxnSpPr>
              <p:cNvPr id="23" name="Straight Arrow Connector 22"/>
              <p:cNvCxnSpPr/>
              <p:nvPr/>
            </p:nvCxnSpPr>
            <p:spPr>
              <a:xfrm flipH="1" flipV="1">
                <a:off x="6788501" y="5084888"/>
                <a:ext cx="8183" cy="402336"/>
              </a:xfrm>
              <a:prstGeom prst="straightConnector1">
                <a:avLst/>
              </a:prstGeom>
              <a:grpFill/>
              <a:ln w="25400">
                <a:solidFill>
                  <a:schemeClr val="tx1"/>
                </a:solidFill>
                <a:prstDash val="sysDot"/>
                <a:tailEnd type="arrow" w="lg" len="lg"/>
              </a:ln>
            </p:spPr>
            <p:style>
              <a:lnRef idx="1">
                <a:schemeClr val="accent1"/>
              </a:lnRef>
              <a:fillRef idx="0">
                <a:schemeClr val="accent1"/>
              </a:fillRef>
              <a:effectRef idx="0">
                <a:schemeClr val="accent1"/>
              </a:effectRef>
              <a:fontRef idx="minor">
                <a:schemeClr val="tx1"/>
              </a:fontRef>
            </p:style>
          </p:cxnSp>
          <p:cxnSp>
            <p:nvCxnSpPr>
              <p:cNvPr id="24" name="Elbow Connector 23"/>
              <p:cNvCxnSpPr>
                <a:endCxn id="16" idx="5"/>
              </p:cNvCxnSpPr>
              <p:nvPr/>
            </p:nvCxnSpPr>
            <p:spPr>
              <a:xfrm rot="5400000">
                <a:off x="6885981" y="4449692"/>
                <a:ext cx="1735735" cy="401392"/>
              </a:xfrm>
              <a:prstGeom prst="bentConnector2">
                <a:avLst/>
              </a:prstGeom>
              <a:grpFill/>
              <a:ln w="25400">
                <a:noFill/>
                <a:tailEnd type="arrow" w="lg" len="lg"/>
              </a:ln>
            </p:spPr>
            <p:style>
              <a:lnRef idx="1">
                <a:schemeClr val="accent1"/>
              </a:lnRef>
              <a:fillRef idx="0">
                <a:schemeClr val="accent1"/>
              </a:fillRef>
              <a:effectRef idx="0">
                <a:schemeClr val="accent1"/>
              </a:effectRef>
              <a:fontRef idx="minor">
                <a:schemeClr val="tx1"/>
              </a:fontRef>
            </p:style>
          </p:cxnSp>
          <p:cxnSp>
            <p:nvCxnSpPr>
              <p:cNvPr id="25" name="Elbow Connector 24"/>
              <p:cNvCxnSpPr>
                <a:endCxn id="14" idx="6"/>
              </p:cNvCxnSpPr>
              <p:nvPr/>
            </p:nvCxnSpPr>
            <p:spPr>
              <a:xfrm rot="5400000">
                <a:off x="6872452" y="4119801"/>
                <a:ext cx="1361110" cy="560630"/>
              </a:xfrm>
              <a:prstGeom prst="bentConnector2">
                <a:avLst/>
              </a:prstGeom>
              <a:grpFill/>
              <a:ln w="38100">
                <a:solidFill>
                  <a:schemeClr val="tx1"/>
                </a:solidFill>
                <a:prstDash val="solid"/>
                <a:tailEnd type="arrow" w="lg" len="lg"/>
              </a:ln>
            </p:spPr>
            <p:style>
              <a:lnRef idx="1">
                <a:schemeClr val="accent1"/>
              </a:lnRef>
              <a:fillRef idx="0">
                <a:schemeClr val="accent1"/>
              </a:fillRef>
              <a:effectRef idx="0">
                <a:schemeClr val="accent1"/>
              </a:effectRef>
              <a:fontRef idx="minor">
                <a:schemeClr val="tx1"/>
              </a:fontRef>
            </p:style>
          </p:cxnSp>
          <p:cxnSp>
            <p:nvCxnSpPr>
              <p:cNvPr id="26" name="Elbow Connector 25"/>
              <p:cNvCxnSpPr>
                <a:stCxn id="10" idx="8"/>
              </p:cNvCxnSpPr>
              <p:nvPr/>
            </p:nvCxnSpPr>
            <p:spPr>
              <a:xfrm flipH="1">
                <a:off x="7542811" y="3738189"/>
                <a:ext cx="585195" cy="2085958"/>
              </a:xfrm>
              <a:prstGeom prst="bentConnector4">
                <a:avLst>
                  <a:gd name="adj1" fmla="val -797"/>
                  <a:gd name="adj2" fmla="val 100098"/>
                </a:avLst>
              </a:prstGeom>
              <a:grpFill/>
              <a:ln w="25400">
                <a:solidFill>
                  <a:schemeClr val="tx1"/>
                </a:solidFill>
                <a:prstDash val="sysDot"/>
                <a:tailEnd type="arrow" w="lg" len="lg"/>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6337269" y="2707481"/>
                <a:ext cx="900247" cy="533480"/>
              </a:xfrm>
              <a:prstGeom prst="rect">
                <a:avLst/>
              </a:prstGeom>
              <a:grpFill/>
            </p:spPr>
            <p:txBody>
              <a:bodyPr wrap="none">
                <a:spAutoFit/>
              </a:bodyPr>
              <a:lstStyle/>
              <a:p>
                <a:r>
                  <a:rPr lang="en-US" sz="2000" dirty="0" smtClean="0">
                    <a:solidFill>
                      <a:schemeClr val="tx1"/>
                    </a:solidFill>
                    <a:latin typeface="Trebuchet MS" pitchFamily="34" charset="0"/>
                  </a:rPr>
                  <a:t>Clay</a:t>
                </a:r>
                <a:endParaRPr lang="en-US" sz="2000" dirty="0">
                  <a:solidFill>
                    <a:schemeClr val="tx1"/>
                  </a:solidFill>
                  <a:latin typeface="Trebuchet MS" pitchFamily="34" charset="0"/>
                </a:endParaRPr>
              </a:p>
            </p:txBody>
          </p:sp>
        </p:grpSp>
      </p:grpSp>
      <p:sp>
        <p:nvSpPr>
          <p:cNvPr id="74" name="TextBox 73"/>
          <p:cNvSpPr txBox="1"/>
          <p:nvPr/>
        </p:nvSpPr>
        <p:spPr>
          <a:xfrm>
            <a:off x="439118" y="750446"/>
            <a:ext cx="8247682" cy="899375"/>
          </a:xfrm>
          <a:prstGeom prst="rect">
            <a:avLst/>
          </a:prstGeom>
        </p:spPr>
        <p:txBody>
          <a:bodyPr vert="horz" lIns="91440" tIns="45720" rIns="91440" bIns="45720" rtlCol="0">
            <a:normAutofit fontScale="92500"/>
          </a:bodyPr>
          <a:lstStyle>
            <a:lvl1pPr marL="342900" indent="-342900">
              <a:spcBef>
                <a:spcPct val="20000"/>
              </a:spcBef>
              <a:buFont typeface="Arial" pitchFamily="34" charset="0"/>
              <a:buChar char="•"/>
              <a:defRPr sz="2000"/>
            </a:lvl1pPr>
            <a:lvl2pPr marL="398463" lvl="1" indent="-117475">
              <a:spcBef>
                <a:spcPct val="20000"/>
              </a:spcBef>
              <a:buFont typeface="Arial" pitchFamily="34" charset="0"/>
              <a:buChar char="–"/>
              <a:defRPr sz="1600" i="1"/>
            </a:lvl2pPr>
            <a:lvl3pPr marL="1143000" indent="-228600">
              <a:spcBef>
                <a:spcPct val="20000"/>
              </a:spcBef>
              <a:buFont typeface="Arial" pitchFamily="34" charset="0"/>
              <a:buChar char="•"/>
              <a:defRPr sz="2400"/>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dirty="0" smtClean="0"/>
              <a:t>Strongest CO</a:t>
            </a:r>
            <a:r>
              <a:rPr lang="en-US" baseline="-25000" dirty="0" smtClean="0"/>
              <a:t>2</a:t>
            </a:r>
            <a:r>
              <a:rPr lang="en-US" dirty="0" smtClean="0"/>
              <a:t> effect on ANPP where direct CO</a:t>
            </a:r>
            <a:r>
              <a:rPr lang="en-US" baseline="-25000" dirty="0" smtClean="0"/>
              <a:t>2</a:t>
            </a:r>
            <a:r>
              <a:rPr lang="en-US" dirty="0" smtClean="0"/>
              <a:t> effect </a:t>
            </a:r>
            <a:r>
              <a:rPr lang="en-US" b="1" i="1" dirty="0" smtClean="0"/>
              <a:t>and</a:t>
            </a:r>
            <a:r>
              <a:rPr lang="en-US" dirty="0" smtClean="0"/>
              <a:t> an indirect effect.</a:t>
            </a:r>
          </a:p>
          <a:p>
            <a:r>
              <a:rPr lang="en-US" dirty="0" smtClean="0"/>
              <a:t>Soil moisture and species, </a:t>
            </a:r>
            <a:r>
              <a:rPr lang="en-US" b="1" i="1" dirty="0" smtClean="0"/>
              <a:t>but not Nitrogen</a:t>
            </a:r>
          </a:p>
        </p:txBody>
      </p:sp>
      <p:sp>
        <p:nvSpPr>
          <p:cNvPr id="76" name="TextBox 75"/>
          <p:cNvSpPr txBox="1"/>
          <p:nvPr/>
        </p:nvSpPr>
        <p:spPr>
          <a:xfrm>
            <a:off x="6477000" y="6120825"/>
            <a:ext cx="2514600" cy="584775"/>
          </a:xfrm>
          <a:prstGeom prst="rect">
            <a:avLst/>
          </a:prstGeom>
          <a:noFill/>
        </p:spPr>
        <p:txBody>
          <a:bodyPr wrap="square" rtlCol="0" anchor="ctr" anchorCtr="0">
            <a:spAutoFit/>
          </a:bodyPr>
          <a:lstStyle/>
          <a:p>
            <a:pPr algn="ctr"/>
            <a:r>
              <a:rPr lang="en-US" sz="1600" dirty="0" smtClean="0">
                <a:latin typeface="Calibri" pitchFamily="34" charset="0"/>
                <a:cs typeface="Calibri" pitchFamily="34" charset="0"/>
              </a:rPr>
              <a:t>Fay et al.  2012,</a:t>
            </a:r>
            <a:endParaRPr lang="en-US" sz="1600" dirty="0">
              <a:latin typeface="Calibri" pitchFamily="34" charset="0"/>
              <a:cs typeface="Calibri" pitchFamily="34" charset="0"/>
            </a:endParaRPr>
          </a:p>
          <a:p>
            <a:pPr algn="ctr"/>
            <a:r>
              <a:rPr lang="en-US" sz="1600" dirty="0" smtClean="0">
                <a:latin typeface="Calibri" pitchFamily="34" charset="0"/>
                <a:cs typeface="Calibri" pitchFamily="34" charset="0"/>
              </a:rPr>
              <a:t>Nature-Climate Change</a:t>
            </a:r>
            <a:endParaRPr lang="en-US" sz="1600" dirty="0">
              <a:latin typeface="Calibri" pitchFamily="34" charset="0"/>
              <a:cs typeface="Calibri" pitchFamily="34" charset="0"/>
            </a:endParaRPr>
          </a:p>
        </p:txBody>
      </p:sp>
    </p:spTree>
    <p:extLst>
      <p:ext uri="{BB962C8B-B14F-4D97-AF65-F5344CB8AC3E}">
        <p14:creationId xmlns:p14="http://schemas.microsoft.com/office/powerpoint/2010/main" val="3740235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52" name="Picture 3"/>
          <p:cNvPicPr>
            <a:picLocks noChangeAspect="1" noChangeArrowheads="1"/>
          </p:cNvPicPr>
          <p:nvPr/>
        </p:nvPicPr>
        <p:blipFill>
          <a:blip r:embed="rId3" cstate="print"/>
          <a:srcRect/>
          <a:stretch>
            <a:fillRect/>
          </a:stretch>
        </p:blipFill>
        <p:spPr bwMode="auto">
          <a:xfrm>
            <a:off x="0" y="0"/>
            <a:ext cx="0" cy="0"/>
          </a:xfrm>
          <a:prstGeom prst="rect">
            <a:avLst/>
          </a:prstGeom>
          <a:noFill/>
          <a:ln w="9525">
            <a:noFill/>
            <a:round/>
            <a:headEnd/>
            <a:tailEnd/>
          </a:ln>
        </p:spPr>
      </p:pic>
      <p:sp>
        <p:nvSpPr>
          <p:cNvPr id="2" name="Title 1"/>
          <p:cNvSpPr>
            <a:spLocks noGrp="1"/>
          </p:cNvSpPr>
          <p:nvPr>
            <p:ph type="title"/>
          </p:nvPr>
        </p:nvSpPr>
        <p:spPr/>
        <p:txBody>
          <a:bodyPr/>
          <a:lstStyle/>
          <a:p>
            <a:endParaRPr lang="en-US"/>
          </a:p>
        </p:txBody>
      </p:sp>
      <p:sp>
        <p:nvSpPr>
          <p:cNvPr id="8" name="TextBox 7"/>
          <p:cNvSpPr txBox="1"/>
          <p:nvPr/>
        </p:nvSpPr>
        <p:spPr>
          <a:xfrm>
            <a:off x="1975028" y="1926707"/>
            <a:ext cx="1733427" cy="409959"/>
          </a:xfrm>
          <a:prstGeom prst="rect">
            <a:avLst/>
          </a:prstGeom>
          <a:noFill/>
        </p:spPr>
        <p:txBody>
          <a:bodyPr wrap="none" rtlCol="0">
            <a:spAutoFit/>
          </a:bodyPr>
          <a:lstStyle/>
          <a:p>
            <a:r>
              <a:rPr lang="en-US" sz="1800" b="1" dirty="0" smtClean="0"/>
              <a:t>‘Direct Effects’</a:t>
            </a:r>
            <a:endParaRPr lang="en-US" sz="1800" b="1" dirty="0"/>
          </a:p>
        </p:txBody>
      </p:sp>
      <p:sp>
        <p:nvSpPr>
          <p:cNvPr id="9" name="TextBox 8"/>
          <p:cNvSpPr txBox="1"/>
          <p:nvPr/>
        </p:nvSpPr>
        <p:spPr>
          <a:xfrm>
            <a:off x="3781544" y="1926707"/>
            <a:ext cx="1913139" cy="409959"/>
          </a:xfrm>
          <a:prstGeom prst="rect">
            <a:avLst/>
          </a:prstGeom>
          <a:noFill/>
        </p:spPr>
        <p:txBody>
          <a:bodyPr wrap="none" rtlCol="0">
            <a:spAutoFit/>
          </a:bodyPr>
          <a:lstStyle/>
          <a:p>
            <a:r>
              <a:rPr lang="en-US" sz="1800" b="1" dirty="0" smtClean="0"/>
              <a:t>‘Indirect Effects’</a:t>
            </a:r>
            <a:endParaRPr lang="en-US" sz="1800" b="1" dirty="0"/>
          </a:p>
        </p:txBody>
      </p:sp>
      <p:sp>
        <p:nvSpPr>
          <p:cNvPr id="11" name="Freeform 10"/>
          <p:cNvSpPr/>
          <p:nvPr/>
        </p:nvSpPr>
        <p:spPr>
          <a:xfrm>
            <a:off x="2244014" y="2425741"/>
            <a:ext cx="781706" cy="361954"/>
          </a:xfrm>
          <a:custGeom>
            <a:avLst/>
            <a:gdLst>
              <a:gd name="connsiteX0" fmla="*/ 0 w 718836"/>
              <a:gd name="connsiteY0" fmla="*/ 31859 h 318586"/>
              <a:gd name="connsiteX1" fmla="*/ 9331 w 718836"/>
              <a:gd name="connsiteY1" fmla="*/ 9331 h 318586"/>
              <a:gd name="connsiteX2" fmla="*/ 31859 w 718836"/>
              <a:gd name="connsiteY2" fmla="*/ 0 h 318586"/>
              <a:gd name="connsiteX3" fmla="*/ 686977 w 718836"/>
              <a:gd name="connsiteY3" fmla="*/ 0 h 318586"/>
              <a:gd name="connsiteX4" fmla="*/ 709505 w 718836"/>
              <a:gd name="connsiteY4" fmla="*/ 9331 h 318586"/>
              <a:gd name="connsiteX5" fmla="*/ 718836 w 718836"/>
              <a:gd name="connsiteY5" fmla="*/ 31859 h 318586"/>
              <a:gd name="connsiteX6" fmla="*/ 718836 w 718836"/>
              <a:gd name="connsiteY6" fmla="*/ 286727 h 318586"/>
              <a:gd name="connsiteX7" fmla="*/ 709505 w 718836"/>
              <a:gd name="connsiteY7" fmla="*/ 309255 h 318586"/>
              <a:gd name="connsiteX8" fmla="*/ 686977 w 718836"/>
              <a:gd name="connsiteY8" fmla="*/ 318586 h 318586"/>
              <a:gd name="connsiteX9" fmla="*/ 31859 w 718836"/>
              <a:gd name="connsiteY9" fmla="*/ 318586 h 318586"/>
              <a:gd name="connsiteX10" fmla="*/ 9331 w 718836"/>
              <a:gd name="connsiteY10" fmla="*/ 309255 h 318586"/>
              <a:gd name="connsiteX11" fmla="*/ 0 w 718836"/>
              <a:gd name="connsiteY11" fmla="*/ 286727 h 318586"/>
              <a:gd name="connsiteX12" fmla="*/ 0 w 718836"/>
              <a:gd name="connsiteY12" fmla="*/ 31859 h 318586"/>
              <a:gd name="connsiteX0" fmla="*/ 0 w 718850"/>
              <a:gd name="connsiteY0" fmla="*/ 31859 h 318586"/>
              <a:gd name="connsiteX1" fmla="*/ 9331 w 718850"/>
              <a:gd name="connsiteY1" fmla="*/ 9331 h 318586"/>
              <a:gd name="connsiteX2" fmla="*/ 31859 w 718850"/>
              <a:gd name="connsiteY2" fmla="*/ 0 h 318586"/>
              <a:gd name="connsiteX3" fmla="*/ 686977 w 718850"/>
              <a:gd name="connsiteY3" fmla="*/ 0 h 318586"/>
              <a:gd name="connsiteX4" fmla="*/ 709505 w 718850"/>
              <a:gd name="connsiteY4" fmla="*/ 9331 h 318586"/>
              <a:gd name="connsiteX5" fmla="*/ 718836 w 718850"/>
              <a:gd name="connsiteY5" fmla="*/ 31859 h 318586"/>
              <a:gd name="connsiteX6" fmla="*/ 707854 w 718850"/>
              <a:gd name="connsiteY6" fmla="*/ 150360 h 318586"/>
              <a:gd name="connsiteX7" fmla="*/ 718836 w 718850"/>
              <a:gd name="connsiteY7" fmla="*/ 286727 h 318586"/>
              <a:gd name="connsiteX8" fmla="*/ 709505 w 718850"/>
              <a:gd name="connsiteY8" fmla="*/ 309255 h 318586"/>
              <a:gd name="connsiteX9" fmla="*/ 686977 w 718850"/>
              <a:gd name="connsiteY9" fmla="*/ 318586 h 318586"/>
              <a:gd name="connsiteX10" fmla="*/ 31859 w 718850"/>
              <a:gd name="connsiteY10" fmla="*/ 318586 h 318586"/>
              <a:gd name="connsiteX11" fmla="*/ 9331 w 718850"/>
              <a:gd name="connsiteY11" fmla="*/ 309255 h 318586"/>
              <a:gd name="connsiteX12" fmla="*/ 0 w 718850"/>
              <a:gd name="connsiteY12" fmla="*/ 286727 h 318586"/>
              <a:gd name="connsiteX13" fmla="*/ 0 w 718850"/>
              <a:gd name="connsiteY13" fmla="*/ 31859 h 318586"/>
              <a:gd name="connsiteX0" fmla="*/ 0 w 719017"/>
              <a:gd name="connsiteY0" fmla="*/ 31859 h 319171"/>
              <a:gd name="connsiteX1" fmla="*/ 9331 w 719017"/>
              <a:gd name="connsiteY1" fmla="*/ 9331 h 319171"/>
              <a:gd name="connsiteX2" fmla="*/ 31859 w 719017"/>
              <a:gd name="connsiteY2" fmla="*/ 0 h 319171"/>
              <a:gd name="connsiteX3" fmla="*/ 686977 w 719017"/>
              <a:gd name="connsiteY3" fmla="*/ 0 h 319171"/>
              <a:gd name="connsiteX4" fmla="*/ 709505 w 719017"/>
              <a:gd name="connsiteY4" fmla="*/ 9331 h 319171"/>
              <a:gd name="connsiteX5" fmla="*/ 718836 w 719017"/>
              <a:gd name="connsiteY5" fmla="*/ 31859 h 319171"/>
              <a:gd name="connsiteX6" fmla="*/ 707854 w 719017"/>
              <a:gd name="connsiteY6" fmla="*/ 150360 h 319171"/>
              <a:gd name="connsiteX7" fmla="*/ 718836 w 719017"/>
              <a:gd name="connsiteY7" fmla="*/ 286727 h 319171"/>
              <a:gd name="connsiteX8" fmla="*/ 709505 w 719017"/>
              <a:gd name="connsiteY8" fmla="*/ 309255 h 319171"/>
              <a:gd name="connsiteX9" fmla="*/ 686977 w 719017"/>
              <a:gd name="connsiteY9" fmla="*/ 318586 h 319171"/>
              <a:gd name="connsiteX10" fmla="*/ 351507 w 719017"/>
              <a:gd name="connsiteY10" fmla="*/ 319171 h 319171"/>
              <a:gd name="connsiteX11" fmla="*/ 31859 w 719017"/>
              <a:gd name="connsiteY11" fmla="*/ 318586 h 319171"/>
              <a:gd name="connsiteX12" fmla="*/ 9331 w 719017"/>
              <a:gd name="connsiteY12" fmla="*/ 309255 h 319171"/>
              <a:gd name="connsiteX13" fmla="*/ 0 w 719017"/>
              <a:gd name="connsiteY13" fmla="*/ 286727 h 319171"/>
              <a:gd name="connsiteX14" fmla="*/ 0 w 719017"/>
              <a:gd name="connsiteY14" fmla="*/ 31859 h 319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19017" h="319171">
                <a:moveTo>
                  <a:pt x="0" y="31859"/>
                </a:moveTo>
                <a:cubicBezTo>
                  <a:pt x="0" y="23409"/>
                  <a:pt x="3357" y="15306"/>
                  <a:pt x="9331" y="9331"/>
                </a:cubicBezTo>
                <a:cubicBezTo>
                  <a:pt x="15306" y="3356"/>
                  <a:pt x="23409" y="0"/>
                  <a:pt x="31859" y="0"/>
                </a:cubicBezTo>
                <a:lnTo>
                  <a:pt x="686977" y="0"/>
                </a:lnTo>
                <a:cubicBezTo>
                  <a:pt x="695427" y="0"/>
                  <a:pt x="703530" y="3357"/>
                  <a:pt x="709505" y="9331"/>
                </a:cubicBezTo>
                <a:cubicBezTo>
                  <a:pt x="715480" y="15306"/>
                  <a:pt x="719111" y="8354"/>
                  <a:pt x="718836" y="31859"/>
                </a:cubicBezTo>
                <a:lnTo>
                  <a:pt x="707854" y="150360"/>
                </a:lnTo>
                <a:lnTo>
                  <a:pt x="718836" y="286727"/>
                </a:lnTo>
                <a:cubicBezTo>
                  <a:pt x="718836" y="295177"/>
                  <a:pt x="715479" y="303280"/>
                  <a:pt x="709505" y="309255"/>
                </a:cubicBezTo>
                <a:cubicBezTo>
                  <a:pt x="703530" y="315230"/>
                  <a:pt x="746643" y="316933"/>
                  <a:pt x="686977" y="318586"/>
                </a:cubicBezTo>
                <a:lnTo>
                  <a:pt x="351507" y="319171"/>
                </a:lnTo>
                <a:lnTo>
                  <a:pt x="31859" y="318586"/>
                </a:lnTo>
                <a:cubicBezTo>
                  <a:pt x="23409" y="318586"/>
                  <a:pt x="15306" y="315229"/>
                  <a:pt x="9331" y="309255"/>
                </a:cubicBezTo>
                <a:cubicBezTo>
                  <a:pt x="3356" y="303280"/>
                  <a:pt x="0" y="295177"/>
                  <a:pt x="0" y="286727"/>
                </a:cubicBezTo>
                <a:lnTo>
                  <a:pt x="0" y="31859"/>
                </a:lnTo>
                <a:close/>
              </a:path>
            </a:pathLst>
          </a:custGeom>
        </p:spPr>
        <p:style>
          <a:lnRef idx="1">
            <a:schemeClr val="dk1"/>
          </a:lnRef>
          <a:fillRef idx="2">
            <a:schemeClr val="dk1"/>
          </a:fillRef>
          <a:effectRef idx="1">
            <a:schemeClr val="dk1"/>
          </a:effectRef>
          <a:fontRef idx="minor">
            <a:schemeClr val="dk1"/>
          </a:fontRef>
        </p:style>
        <p:txBody>
          <a:bodyPr spcFirstLastPara="0" vert="horz" wrap="square" lIns="19491" tIns="19491" rIns="19491" bIns="19491" numCol="1" spcCol="1270" anchor="ctr" anchorCtr="0">
            <a:noAutofit/>
          </a:bodyPr>
          <a:lstStyle/>
          <a:p>
            <a:pPr lvl="0" algn="ctr" defTabSz="711200">
              <a:lnSpc>
                <a:spcPct val="90000"/>
              </a:lnSpc>
              <a:spcBef>
                <a:spcPct val="0"/>
              </a:spcBef>
              <a:spcAft>
                <a:spcPct val="35000"/>
              </a:spcAft>
            </a:pPr>
            <a:r>
              <a:rPr lang="en-US" sz="1600" kern="1200" dirty="0" smtClean="0"/>
              <a:t>CO</a:t>
            </a:r>
            <a:r>
              <a:rPr lang="en-US" sz="1600" kern="1200" baseline="-25000" dirty="0" smtClean="0"/>
              <a:t>2</a:t>
            </a:r>
            <a:endParaRPr lang="en-US" sz="1600" kern="1200" baseline="-25000" dirty="0"/>
          </a:p>
        </p:txBody>
      </p:sp>
      <p:sp>
        <p:nvSpPr>
          <p:cNvPr id="12" name="Freeform 11"/>
          <p:cNvSpPr/>
          <p:nvPr/>
        </p:nvSpPr>
        <p:spPr>
          <a:xfrm>
            <a:off x="3856434" y="2651131"/>
            <a:ext cx="1314825" cy="445124"/>
          </a:xfrm>
          <a:custGeom>
            <a:avLst/>
            <a:gdLst>
              <a:gd name="connsiteX0" fmla="*/ 0 w 2185418"/>
              <a:gd name="connsiteY0" fmla="*/ 31107 h 311071"/>
              <a:gd name="connsiteX1" fmla="*/ 9111 w 2185418"/>
              <a:gd name="connsiteY1" fmla="*/ 9111 h 311071"/>
              <a:gd name="connsiteX2" fmla="*/ 31107 w 2185418"/>
              <a:gd name="connsiteY2" fmla="*/ 0 h 311071"/>
              <a:gd name="connsiteX3" fmla="*/ 2154311 w 2185418"/>
              <a:gd name="connsiteY3" fmla="*/ 0 h 311071"/>
              <a:gd name="connsiteX4" fmla="*/ 2176307 w 2185418"/>
              <a:gd name="connsiteY4" fmla="*/ 9111 h 311071"/>
              <a:gd name="connsiteX5" fmla="*/ 2185418 w 2185418"/>
              <a:gd name="connsiteY5" fmla="*/ 31107 h 311071"/>
              <a:gd name="connsiteX6" fmla="*/ 2185418 w 2185418"/>
              <a:gd name="connsiteY6" fmla="*/ 279964 h 311071"/>
              <a:gd name="connsiteX7" fmla="*/ 2176307 w 2185418"/>
              <a:gd name="connsiteY7" fmla="*/ 301960 h 311071"/>
              <a:gd name="connsiteX8" fmla="*/ 2154311 w 2185418"/>
              <a:gd name="connsiteY8" fmla="*/ 311071 h 311071"/>
              <a:gd name="connsiteX9" fmla="*/ 31107 w 2185418"/>
              <a:gd name="connsiteY9" fmla="*/ 311071 h 311071"/>
              <a:gd name="connsiteX10" fmla="*/ 9111 w 2185418"/>
              <a:gd name="connsiteY10" fmla="*/ 301960 h 311071"/>
              <a:gd name="connsiteX11" fmla="*/ 0 w 2185418"/>
              <a:gd name="connsiteY11" fmla="*/ 279964 h 311071"/>
              <a:gd name="connsiteX12" fmla="*/ 0 w 2185418"/>
              <a:gd name="connsiteY12" fmla="*/ 31107 h 311071"/>
              <a:gd name="connsiteX0" fmla="*/ 6391 w 2191809"/>
              <a:gd name="connsiteY0" fmla="*/ 31107 h 311071"/>
              <a:gd name="connsiteX1" fmla="*/ 15502 w 2191809"/>
              <a:gd name="connsiteY1" fmla="*/ 9111 h 311071"/>
              <a:gd name="connsiteX2" fmla="*/ 37498 w 2191809"/>
              <a:gd name="connsiteY2" fmla="*/ 0 h 311071"/>
              <a:gd name="connsiteX3" fmla="*/ 2160702 w 2191809"/>
              <a:gd name="connsiteY3" fmla="*/ 0 h 311071"/>
              <a:gd name="connsiteX4" fmla="*/ 2182698 w 2191809"/>
              <a:gd name="connsiteY4" fmla="*/ 9111 h 311071"/>
              <a:gd name="connsiteX5" fmla="*/ 2191809 w 2191809"/>
              <a:gd name="connsiteY5" fmla="*/ 31107 h 311071"/>
              <a:gd name="connsiteX6" fmla="*/ 2191809 w 2191809"/>
              <a:gd name="connsiteY6" fmla="*/ 279964 h 311071"/>
              <a:gd name="connsiteX7" fmla="*/ 2182698 w 2191809"/>
              <a:gd name="connsiteY7" fmla="*/ 301960 h 311071"/>
              <a:gd name="connsiteX8" fmla="*/ 2160702 w 2191809"/>
              <a:gd name="connsiteY8" fmla="*/ 311071 h 311071"/>
              <a:gd name="connsiteX9" fmla="*/ 37498 w 2191809"/>
              <a:gd name="connsiteY9" fmla="*/ 311071 h 311071"/>
              <a:gd name="connsiteX10" fmla="*/ 15502 w 2191809"/>
              <a:gd name="connsiteY10" fmla="*/ 301960 h 311071"/>
              <a:gd name="connsiteX11" fmla="*/ 6391 w 2191809"/>
              <a:gd name="connsiteY11" fmla="*/ 279964 h 311071"/>
              <a:gd name="connsiteX12" fmla="*/ 0 w 2191809"/>
              <a:gd name="connsiteY12" fmla="*/ 152813 h 311071"/>
              <a:gd name="connsiteX13" fmla="*/ 6391 w 2191809"/>
              <a:gd name="connsiteY13" fmla="*/ 31107 h 311071"/>
              <a:gd name="connsiteX0" fmla="*/ 6391 w 2191809"/>
              <a:gd name="connsiteY0" fmla="*/ 31107 h 311071"/>
              <a:gd name="connsiteX1" fmla="*/ 15502 w 2191809"/>
              <a:gd name="connsiteY1" fmla="*/ 9111 h 311071"/>
              <a:gd name="connsiteX2" fmla="*/ 37498 w 2191809"/>
              <a:gd name="connsiteY2" fmla="*/ 0 h 311071"/>
              <a:gd name="connsiteX3" fmla="*/ 2160702 w 2191809"/>
              <a:gd name="connsiteY3" fmla="*/ 0 h 311071"/>
              <a:gd name="connsiteX4" fmla="*/ 2182698 w 2191809"/>
              <a:gd name="connsiteY4" fmla="*/ 9111 h 311071"/>
              <a:gd name="connsiteX5" fmla="*/ 2191809 w 2191809"/>
              <a:gd name="connsiteY5" fmla="*/ 31107 h 311071"/>
              <a:gd name="connsiteX6" fmla="*/ 2185468 w 2191809"/>
              <a:gd name="connsiteY6" fmla="*/ 142961 h 311071"/>
              <a:gd name="connsiteX7" fmla="*/ 2191809 w 2191809"/>
              <a:gd name="connsiteY7" fmla="*/ 279964 h 311071"/>
              <a:gd name="connsiteX8" fmla="*/ 2182698 w 2191809"/>
              <a:gd name="connsiteY8" fmla="*/ 301960 h 311071"/>
              <a:gd name="connsiteX9" fmla="*/ 2160702 w 2191809"/>
              <a:gd name="connsiteY9" fmla="*/ 311071 h 311071"/>
              <a:gd name="connsiteX10" fmla="*/ 37498 w 2191809"/>
              <a:gd name="connsiteY10" fmla="*/ 311071 h 311071"/>
              <a:gd name="connsiteX11" fmla="*/ 15502 w 2191809"/>
              <a:gd name="connsiteY11" fmla="*/ 301960 h 311071"/>
              <a:gd name="connsiteX12" fmla="*/ 6391 w 2191809"/>
              <a:gd name="connsiteY12" fmla="*/ 279964 h 311071"/>
              <a:gd name="connsiteX13" fmla="*/ 0 w 2191809"/>
              <a:gd name="connsiteY13" fmla="*/ 152813 h 311071"/>
              <a:gd name="connsiteX14" fmla="*/ 6391 w 2191809"/>
              <a:gd name="connsiteY14" fmla="*/ 31107 h 311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1809" h="311071">
                <a:moveTo>
                  <a:pt x="6391" y="31107"/>
                </a:moveTo>
                <a:cubicBezTo>
                  <a:pt x="6391" y="22857"/>
                  <a:pt x="9668" y="14945"/>
                  <a:pt x="15502" y="9111"/>
                </a:cubicBezTo>
                <a:cubicBezTo>
                  <a:pt x="21336" y="3277"/>
                  <a:pt x="29248" y="0"/>
                  <a:pt x="37498" y="0"/>
                </a:cubicBezTo>
                <a:lnTo>
                  <a:pt x="2160702" y="0"/>
                </a:lnTo>
                <a:cubicBezTo>
                  <a:pt x="2168952" y="0"/>
                  <a:pt x="2176864" y="3277"/>
                  <a:pt x="2182698" y="9111"/>
                </a:cubicBezTo>
                <a:cubicBezTo>
                  <a:pt x="2188532" y="14945"/>
                  <a:pt x="2191347" y="8799"/>
                  <a:pt x="2191809" y="31107"/>
                </a:cubicBezTo>
                <a:lnTo>
                  <a:pt x="2185468" y="142961"/>
                </a:lnTo>
                <a:lnTo>
                  <a:pt x="2191809" y="279964"/>
                </a:lnTo>
                <a:cubicBezTo>
                  <a:pt x="2191809" y="288214"/>
                  <a:pt x="2188532" y="296126"/>
                  <a:pt x="2182698" y="301960"/>
                </a:cubicBezTo>
                <a:cubicBezTo>
                  <a:pt x="2176864" y="307794"/>
                  <a:pt x="2168952" y="311071"/>
                  <a:pt x="2160702" y="311071"/>
                </a:cubicBezTo>
                <a:lnTo>
                  <a:pt x="37498" y="311071"/>
                </a:lnTo>
                <a:cubicBezTo>
                  <a:pt x="29248" y="311071"/>
                  <a:pt x="21336" y="307794"/>
                  <a:pt x="15502" y="301960"/>
                </a:cubicBezTo>
                <a:cubicBezTo>
                  <a:pt x="9668" y="296126"/>
                  <a:pt x="8975" y="304822"/>
                  <a:pt x="6391" y="279964"/>
                </a:cubicBezTo>
                <a:lnTo>
                  <a:pt x="0" y="152813"/>
                </a:lnTo>
                <a:lnTo>
                  <a:pt x="6391" y="31107"/>
                </a:lnTo>
                <a:close/>
              </a:path>
            </a:pathLst>
          </a:custGeom>
        </p:spPr>
        <p:style>
          <a:lnRef idx="1">
            <a:schemeClr val="accent1"/>
          </a:lnRef>
          <a:fillRef idx="2">
            <a:schemeClr val="accent1"/>
          </a:fillRef>
          <a:effectRef idx="1">
            <a:schemeClr val="accent1"/>
          </a:effectRef>
          <a:fontRef idx="minor">
            <a:schemeClr val="dk1"/>
          </a:fontRef>
        </p:style>
        <p:txBody>
          <a:bodyPr spcFirstLastPara="0" vert="horz" wrap="square" lIns="19271" tIns="19271" rIns="19271" bIns="19271" numCol="1" spcCol="1270" anchor="ctr" anchorCtr="0">
            <a:noAutofit/>
          </a:bodyPr>
          <a:lstStyle/>
          <a:p>
            <a:pPr lvl="0" algn="ctr" defTabSz="711200">
              <a:lnSpc>
                <a:spcPct val="90000"/>
              </a:lnSpc>
              <a:spcBef>
                <a:spcPct val="0"/>
              </a:spcBef>
              <a:spcAft>
                <a:spcPct val="35000"/>
              </a:spcAft>
            </a:pPr>
            <a:r>
              <a:rPr lang="en-US" sz="1600" kern="1200" dirty="0" smtClean="0">
                <a:sym typeface="Symbol"/>
              </a:rPr>
              <a:t>Soil moisture</a:t>
            </a:r>
            <a:endParaRPr lang="en-US" sz="1600" kern="1200" dirty="0"/>
          </a:p>
        </p:txBody>
      </p:sp>
      <p:sp>
        <p:nvSpPr>
          <p:cNvPr id="13" name="Freeform 12"/>
          <p:cNvSpPr/>
          <p:nvPr/>
        </p:nvSpPr>
        <p:spPr>
          <a:xfrm>
            <a:off x="5828237" y="3158313"/>
            <a:ext cx="1202137" cy="621048"/>
          </a:xfrm>
          <a:custGeom>
            <a:avLst/>
            <a:gdLst>
              <a:gd name="connsiteX0" fmla="*/ 0 w 1265279"/>
              <a:gd name="connsiteY0" fmla="*/ 22295 h 222945"/>
              <a:gd name="connsiteX1" fmla="*/ 6530 w 1265279"/>
              <a:gd name="connsiteY1" fmla="*/ 6530 h 222945"/>
              <a:gd name="connsiteX2" fmla="*/ 22295 w 1265279"/>
              <a:gd name="connsiteY2" fmla="*/ 0 h 222945"/>
              <a:gd name="connsiteX3" fmla="*/ 1242984 w 1265279"/>
              <a:gd name="connsiteY3" fmla="*/ 0 h 222945"/>
              <a:gd name="connsiteX4" fmla="*/ 1258749 w 1265279"/>
              <a:gd name="connsiteY4" fmla="*/ 6530 h 222945"/>
              <a:gd name="connsiteX5" fmla="*/ 1265279 w 1265279"/>
              <a:gd name="connsiteY5" fmla="*/ 22295 h 222945"/>
              <a:gd name="connsiteX6" fmla="*/ 1265279 w 1265279"/>
              <a:gd name="connsiteY6" fmla="*/ 200650 h 222945"/>
              <a:gd name="connsiteX7" fmla="*/ 1258749 w 1265279"/>
              <a:gd name="connsiteY7" fmla="*/ 216415 h 222945"/>
              <a:gd name="connsiteX8" fmla="*/ 1242984 w 1265279"/>
              <a:gd name="connsiteY8" fmla="*/ 222945 h 222945"/>
              <a:gd name="connsiteX9" fmla="*/ 22295 w 1265279"/>
              <a:gd name="connsiteY9" fmla="*/ 222945 h 222945"/>
              <a:gd name="connsiteX10" fmla="*/ 6530 w 1265279"/>
              <a:gd name="connsiteY10" fmla="*/ 216415 h 222945"/>
              <a:gd name="connsiteX11" fmla="*/ 0 w 1265279"/>
              <a:gd name="connsiteY11" fmla="*/ 200650 h 222945"/>
              <a:gd name="connsiteX12" fmla="*/ 0 w 1265279"/>
              <a:gd name="connsiteY12" fmla="*/ 22295 h 222945"/>
              <a:gd name="connsiteX0" fmla="*/ 0 w 1265279"/>
              <a:gd name="connsiteY0" fmla="*/ 22295 h 222945"/>
              <a:gd name="connsiteX1" fmla="*/ 6530 w 1265279"/>
              <a:gd name="connsiteY1" fmla="*/ 6530 h 222945"/>
              <a:gd name="connsiteX2" fmla="*/ 22295 w 1265279"/>
              <a:gd name="connsiteY2" fmla="*/ 0 h 222945"/>
              <a:gd name="connsiteX3" fmla="*/ 1242984 w 1265279"/>
              <a:gd name="connsiteY3" fmla="*/ 0 h 222945"/>
              <a:gd name="connsiteX4" fmla="*/ 1258749 w 1265279"/>
              <a:gd name="connsiteY4" fmla="*/ 6530 h 222945"/>
              <a:gd name="connsiteX5" fmla="*/ 1265279 w 1265279"/>
              <a:gd name="connsiteY5" fmla="*/ 22295 h 222945"/>
              <a:gd name="connsiteX6" fmla="*/ 1265279 w 1265279"/>
              <a:gd name="connsiteY6" fmla="*/ 200650 h 222945"/>
              <a:gd name="connsiteX7" fmla="*/ 1258749 w 1265279"/>
              <a:gd name="connsiteY7" fmla="*/ 216415 h 222945"/>
              <a:gd name="connsiteX8" fmla="*/ 1242984 w 1265279"/>
              <a:gd name="connsiteY8" fmla="*/ 222945 h 222945"/>
              <a:gd name="connsiteX9" fmla="*/ 22295 w 1265279"/>
              <a:gd name="connsiteY9" fmla="*/ 222945 h 222945"/>
              <a:gd name="connsiteX10" fmla="*/ 6530 w 1265279"/>
              <a:gd name="connsiteY10" fmla="*/ 216415 h 222945"/>
              <a:gd name="connsiteX11" fmla="*/ 0 w 1265279"/>
              <a:gd name="connsiteY11" fmla="*/ 200650 h 222945"/>
              <a:gd name="connsiteX12" fmla="*/ 3453 w 1265279"/>
              <a:gd name="connsiteY12" fmla="*/ 117561 h 222945"/>
              <a:gd name="connsiteX13" fmla="*/ 0 w 1265279"/>
              <a:gd name="connsiteY13" fmla="*/ 22295 h 222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65279" h="222945">
                <a:moveTo>
                  <a:pt x="0" y="22295"/>
                </a:moveTo>
                <a:cubicBezTo>
                  <a:pt x="0" y="16382"/>
                  <a:pt x="2349" y="10711"/>
                  <a:pt x="6530" y="6530"/>
                </a:cubicBezTo>
                <a:cubicBezTo>
                  <a:pt x="10711" y="2349"/>
                  <a:pt x="16382" y="0"/>
                  <a:pt x="22295" y="0"/>
                </a:cubicBezTo>
                <a:lnTo>
                  <a:pt x="1242984" y="0"/>
                </a:lnTo>
                <a:cubicBezTo>
                  <a:pt x="1248897" y="0"/>
                  <a:pt x="1254568" y="2349"/>
                  <a:pt x="1258749" y="6530"/>
                </a:cubicBezTo>
                <a:cubicBezTo>
                  <a:pt x="1262930" y="10711"/>
                  <a:pt x="1265279" y="16382"/>
                  <a:pt x="1265279" y="22295"/>
                </a:cubicBezTo>
                <a:lnTo>
                  <a:pt x="1265279" y="200650"/>
                </a:lnTo>
                <a:cubicBezTo>
                  <a:pt x="1265279" y="206563"/>
                  <a:pt x="1262930" y="212234"/>
                  <a:pt x="1258749" y="216415"/>
                </a:cubicBezTo>
                <a:cubicBezTo>
                  <a:pt x="1254568" y="220596"/>
                  <a:pt x="1248897" y="222945"/>
                  <a:pt x="1242984" y="222945"/>
                </a:cubicBezTo>
                <a:lnTo>
                  <a:pt x="22295" y="222945"/>
                </a:lnTo>
                <a:cubicBezTo>
                  <a:pt x="16382" y="222945"/>
                  <a:pt x="10711" y="220596"/>
                  <a:pt x="6530" y="216415"/>
                </a:cubicBezTo>
                <a:cubicBezTo>
                  <a:pt x="2349" y="212234"/>
                  <a:pt x="513" y="217126"/>
                  <a:pt x="0" y="200650"/>
                </a:cubicBezTo>
                <a:lnTo>
                  <a:pt x="3453" y="117561"/>
                </a:lnTo>
                <a:lnTo>
                  <a:pt x="0" y="22295"/>
                </a:lnTo>
                <a:close/>
              </a:path>
            </a:pathLst>
          </a:custGeom>
        </p:spPr>
        <p:style>
          <a:lnRef idx="1">
            <a:schemeClr val="accent3"/>
          </a:lnRef>
          <a:fillRef idx="2">
            <a:schemeClr val="accent3"/>
          </a:fillRef>
          <a:effectRef idx="1">
            <a:schemeClr val="accent3"/>
          </a:effectRef>
          <a:fontRef idx="minor">
            <a:schemeClr val="dk1"/>
          </a:fontRef>
        </p:style>
        <p:txBody>
          <a:bodyPr spcFirstLastPara="0" vert="horz" wrap="square" lIns="16690" tIns="16690" rIns="16690" bIns="16690" numCol="1" spcCol="1270" anchor="ctr" anchorCtr="0">
            <a:noAutofit/>
          </a:bodyPr>
          <a:lstStyle/>
          <a:p>
            <a:pPr lvl="0" algn="ctr" defTabSz="711200">
              <a:lnSpc>
                <a:spcPct val="90000"/>
              </a:lnSpc>
              <a:spcBef>
                <a:spcPct val="0"/>
              </a:spcBef>
              <a:spcAft>
                <a:spcPct val="35000"/>
              </a:spcAft>
            </a:pPr>
            <a:r>
              <a:rPr lang="en-US" sz="1600" dirty="0" smtClean="0">
                <a:latin typeface="Calibri"/>
                <a:cs typeface="Calibri"/>
              </a:rPr>
              <a:t>Ecosystem Function</a:t>
            </a:r>
            <a:endParaRPr lang="en-US" sz="1600" kern="1200" dirty="0"/>
          </a:p>
        </p:txBody>
      </p:sp>
      <p:sp>
        <p:nvSpPr>
          <p:cNvPr id="14" name="Freeform 13"/>
          <p:cNvSpPr/>
          <p:nvPr/>
        </p:nvSpPr>
        <p:spPr>
          <a:xfrm>
            <a:off x="3900134" y="3233535"/>
            <a:ext cx="1234898" cy="470606"/>
          </a:xfrm>
          <a:custGeom>
            <a:avLst/>
            <a:gdLst>
              <a:gd name="connsiteX0" fmla="*/ 0 w 1292934"/>
              <a:gd name="connsiteY0" fmla="*/ 31816 h 318161"/>
              <a:gd name="connsiteX1" fmla="*/ 9319 w 1292934"/>
              <a:gd name="connsiteY1" fmla="*/ 9319 h 318161"/>
              <a:gd name="connsiteX2" fmla="*/ 31816 w 1292934"/>
              <a:gd name="connsiteY2" fmla="*/ 0 h 318161"/>
              <a:gd name="connsiteX3" fmla="*/ 1261118 w 1292934"/>
              <a:gd name="connsiteY3" fmla="*/ 0 h 318161"/>
              <a:gd name="connsiteX4" fmla="*/ 1283615 w 1292934"/>
              <a:gd name="connsiteY4" fmla="*/ 9319 h 318161"/>
              <a:gd name="connsiteX5" fmla="*/ 1292934 w 1292934"/>
              <a:gd name="connsiteY5" fmla="*/ 31816 h 318161"/>
              <a:gd name="connsiteX6" fmla="*/ 1292934 w 1292934"/>
              <a:gd name="connsiteY6" fmla="*/ 286345 h 318161"/>
              <a:gd name="connsiteX7" fmla="*/ 1283615 w 1292934"/>
              <a:gd name="connsiteY7" fmla="*/ 308842 h 318161"/>
              <a:gd name="connsiteX8" fmla="*/ 1261118 w 1292934"/>
              <a:gd name="connsiteY8" fmla="*/ 318161 h 318161"/>
              <a:gd name="connsiteX9" fmla="*/ 31816 w 1292934"/>
              <a:gd name="connsiteY9" fmla="*/ 318161 h 318161"/>
              <a:gd name="connsiteX10" fmla="*/ 9319 w 1292934"/>
              <a:gd name="connsiteY10" fmla="*/ 308842 h 318161"/>
              <a:gd name="connsiteX11" fmla="*/ 0 w 1292934"/>
              <a:gd name="connsiteY11" fmla="*/ 286345 h 318161"/>
              <a:gd name="connsiteX12" fmla="*/ 0 w 1292934"/>
              <a:gd name="connsiteY12" fmla="*/ 31816 h 318161"/>
              <a:gd name="connsiteX0" fmla="*/ 5861 w 1298795"/>
              <a:gd name="connsiteY0" fmla="*/ 31816 h 318161"/>
              <a:gd name="connsiteX1" fmla="*/ 15180 w 1298795"/>
              <a:gd name="connsiteY1" fmla="*/ 9319 h 318161"/>
              <a:gd name="connsiteX2" fmla="*/ 37677 w 1298795"/>
              <a:gd name="connsiteY2" fmla="*/ 0 h 318161"/>
              <a:gd name="connsiteX3" fmla="*/ 1266979 w 1298795"/>
              <a:gd name="connsiteY3" fmla="*/ 0 h 318161"/>
              <a:gd name="connsiteX4" fmla="*/ 1289476 w 1298795"/>
              <a:gd name="connsiteY4" fmla="*/ 9319 h 318161"/>
              <a:gd name="connsiteX5" fmla="*/ 1298795 w 1298795"/>
              <a:gd name="connsiteY5" fmla="*/ 31816 h 318161"/>
              <a:gd name="connsiteX6" fmla="*/ 1298795 w 1298795"/>
              <a:gd name="connsiteY6" fmla="*/ 286345 h 318161"/>
              <a:gd name="connsiteX7" fmla="*/ 1289476 w 1298795"/>
              <a:gd name="connsiteY7" fmla="*/ 308842 h 318161"/>
              <a:gd name="connsiteX8" fmla="*/ 1266979 w 1298795"/>
              <a:gd name="connsiteY8" fmla="*/ 318161 h 318161"/>
              <a:gd name="connsiteX9" fmla="*/ 37677 w 1298795"/>
              <a:gd name="connsiteY9" fmla="*/ 318161 h 318161"/>
              <a:gd name="connsiteX10" fmla="*/ 15180 w 1298795"/>
              <a:gd name="connsiteY10" fmla="*/ 308842 h 318161"/>
              <a:gd name="connsiteX11" fmla="*/ 5861 w 1298795"/>
              <a:gd name="connsiteY11" fmla="*/ 286345 h 318161"/>
              <a:gd name="connsiteX12" fmla="*/ 0 w 1298795"/>
              <a:gd name="connsiteY12" fmla="*/ 159773 h 318161"/>
              <a:gd name="connsiteX13" fmla="*/ 5861 w 1298795"/>
              <a:gd name="connsiteY13" fmla="*/ 31816 h 318161"/>
              <a:gd name="connsiteX0" fmla="*/ 5861 w 1299760"/>
              <a:gd name="connsiteY0" fmla="*/ 31816 h 318161"/>
              <a:gd name="connsiteX1" fmla="*/ 15180 w 1299760"/>
              <a:gd name="connsiteY1" fmla="*/ 9319 h 318161"/>
              <a:gd name="connsiteX2" fmla="*/ 37677 w 1299760"/>
              <a:gd name="connsiteY2" fmla="*/ 0 h 318161"/>
              <a:gd name="connsiteX3" fmla="*/ 1266979 w 1299760"/>
              <a:gd name="connsiteY3" fmla="*/ 0 h 318161"/>
              <a:gd name="connsiteX4" fmla="*/ 1289476 w 1299760"/>
              <a:gd name="connsiteY4" fmla="*/ 9319 h 318161"/>
              <a:gd name="connsiteX5" fmla="*/ 1298795 w 1299760"/>
              <a:gd name="connsiteY5" fmla="*/ 31816 h 318161"/>
              <a:gd name="connsiteX6" fmla="*/ 1299760 w 1299760"/>
              <a:gd name="connsiteY6" fmla="*/ 154054 h 318161"/>
              <a:gd name="connsiteX7" fmla="*/ 1298795 w 1299760"/>
              <a:gd name="connsiteY7" fmla="*/ 286345 h 318161"/>
              <a:gd name="connsiteX8" fmla="*/ 1289476 w 1299760"/>
              <a:gd name="connsiteY8" fmla="*/ 308842 h 318161"/>
              <a:gd name="connsiteX9" fmla="*/ 1266979 w 1299760"/>
              <a:gd name="connsiteY9" fmla="*/ 318161 h 318161"/>
              <a:gd name="connsiteX10" fmla="*/ 37677 w 1299760"/>
              <a:gd name="connsiteY10" fmla="*/ 318161 h 318161"/>
              <a:gd name="connsiteX11" fmla="*/ 15180 w 1299760"/>
              <a:gd name="connsiteY11" fmla="*/ 308842 h 318161"/>
              <a:gd name="connsiteX12" fmla="*/ 5861 w 1299760"/>
              <a:gd name="connsiteY12" fmla="*/ 286345 h 318161"/>
              <a:gd name="connsiteX13" fmla="*/ 0 w 1299760"/>
              <a:gd name="connsiteY13" fmla="*/ 159773 h 318161"/>
              <a:gd name="connsiteX14" fmla="*/ 5861 w 1299760"/>
              <a:gd name="connsiteY14" fmla="*/ 31816 h 318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99760" h="318161">
                <a:moveTo>
                  <a:pt x="5861" y="31816"/>
                </a:moveTo>
                <a:cubicBezTo>
                  <a:pt x="5861" y="23378"/>
                  <a:pt x="9213" y="15285"/>
                  <a:pt x="15180" y="9319"/>
                </a:cubicBezTo>
                <a:cubicBezTo>
                  <a:pt x="21147" y="3352"/>
                  <a:pt x="29239" y="0"/>
                  <a:pt x="37677" y="0"/>
                </a:cubicBezTo>
                <a:lnTo>
                  <a:pt x="1266979" y="0"/>
                </a:lnTo>
                <a:cubicBezTo>
                  <a:pt x="1275417" y="0"/>
                  <a:pt x="1283510" y="3352"/>
                  <a:pt x="1289476" y="9319"/>
                </a:cubicBezTo>
                <a:cubicBezTo>
                  <a:pt x="1295443" y="15286"/>
                  <a:pt x="1297081" y="7694"/>
                  <a:pt x="1298795" y="31816"/>
                </a:cubicBezTo>
                <a:cubicBezTo>
                  <a:pt x="1299117" y="72562"/>
                  <a:pt x="1299438" y="113308"/>
                  <a:pt x="1299760" y="154054"/>
                </a:cubicBezTo>
                <a:cubicBezTo>
                  <a:pt x="1299438" y="198151"/>
                  <a:pt x="1299117" y="242248"/>
                  <a:pt x="1298795" y="286345"/>
                </a:cubicBezTo>
                <a:cubicBezTo>
                  <a:pt x="1298795" y="294783"/>
                  <a:pt x="1295443" y="302876"/>
                  <a:pt x="1289476" y="308842"/>
                </a:cubicBezTo>
                <a:cubicBezTo>
                  <a:pt x="1283509" y="314809"/>
                  <a:pt x="1275417" y="318161"/>
                  <a:pt x="1266979" y="318161"/>
                </a:cubicBezTo>
                <a:lnTo>
                  <a:pt x="37677" y="318161"/>
                </a:lnTo>
                <a:cubicBezTo>
                  <a:pt x="29239" y="318161"/>
                  <a:pt x="21146" y="314809"/>
                  <a:pt x="15180" y="308842"/>
                </a:cubicBezTo>
                <a:cubicBezTo>
                  <a:pt x="9213" y="302875"/>
                  <a:pt x="8391" y="311190"/>
                  <a:pt x="5861" y="286345"/>
                </a:cubicBezTo>
                <a:lnTo>
                  <a:pt x="0" y="159773"/>
                </a:lnTo>
                <a:lnTo>
                  <a:pt x="5861" y="31816"/>
                </a:lnTo>
                <a:close/>
              </a:path>
            </a:pathLst>
          </a:custGeom>
          <a:gradFill>
            <a:gsLst>
              <a:gs pos="0">
                <a:schemeClr val="bg1">
                  <a:lumMod val="85000"/>
                </a:schemeClr>
              </a:gs>
              <a:gs pos="100000">
                <a:schemeClr val="accent1">
                  <a:tint val="15000"/>
                  <a:satMod val="350000"/>
                </a:schemeClr>
              </a:gs>
            </a:gsLst>
          </a:gradFill>
        </p:spPr>
        <p:style>
          <a:lnRef idx="1">
            <a:schemeClr val="accent1"/>
          </a:lnRef>
          <a:fillRef idx="2">
            <a:schemeClr val="accent1"/>
          </a:fillRef>
          <a:effectRef idx="1">
            <a:schemeClr val="accent1"/>
          </a:effectRef>
          <a:fontRef idx="minor">
            <a:schemeClr val="dk1"/>
          </a:fontRef>
        </p:style>
        <p:txBody>
          <a:bodyPr spcFirstLastPara="0" vert="horz" wrap="square" lIns="20162" tIns="20162" rIns="20162" bIns="20162" numCol="1" spcCol="1270" anchor="ctr" anchorCtr="0">
            <a:noAutofit/>
          </a:bodyPr>
          <a:lstStyle/>
          <a:p>
            <a:pPr algn="ctr" defTabSz="711200">
              <a:lnSpc>
                <a:spcPct val="90000"/>
              </a:lnSpc>
              <a:spcBef>
                <a:spcPct val="0"/>
              </a:spcBef>
              <a:spcAft>
                <a:spcPct val="35000"/>
              </a:spcAft>
            </a:pPr>
            <a:r>
              <a:rPr lang="en-US" sz="1600" dirty="0">
                <a:solidFill>
                  <a:schemeClr val="bg1">
                    <a:lumMod val="50000"/>
                  </a:schemeClr>
                </a:solidFill>
                <a:effectLst/>
              </a:rPr>
              <a:t>Community change</a:t>
            </a:r>
          </a:p>
        </p:txBody>
      </p:sp>
      <p:sp>
        <p:nvSpPr>
          <p:cNvPr id="15" name="Freeform 14"/>
          <p:cNvSpPr/>
          <p:nvPr/>
        </p:nvSpPr>
        <p:spPr>
          <a:xfrm>
            <a:off x="3807095" y="3905476"/>
            <a:ext cx="1465637" cy="362751"/>
          </a:xfrm>
          <a:custGeom>
            <a:avLst/>
            <a:gdLst>
              <a:gd name="connsiteX0" fmla="*/ 0 w 1535068"/>
              <a:gd name="connsiteY0" fmla="*/ 34151 h 341507"/>
              <a:gd name="connsiteX1" fmla="*/ 10003 w 1535068"/>
              <a:gd name="connsiteY1" fmla="*/ 10003 h 341507"/>
              <a:gd name="connsiteX2" fmla="*/ 34151 w 1535068"/>
              <a:gd name="connsiteY2" fmla="*/ 0 h 341507"/>
              <a:gd name="connsiteX3" fmla="*/ 1500917 w 1535068"/>
              <a:gd name="connsiteY3" fmla="*/ 0 h 341507"/>
              <a:gd name="connsiteX4" fmla="*/ 1525065 w 1535068"/>
              <a:gd name="connsiteY4" fmla="*/ 10003 h 341507"/>
              <a:gd name="connsiteX5" fmla="*/ 1535068 w 1535068"/>
              <a:gd name="connsiteY5" fmla="*/ 34151 h 341507"/>
              <a:gd name="connsiteX6" fmla="*/ 1535068 w 1535068"/>
              <a:gd name="connsiteY6" fmla="*/ 307356 h 341507"/>
              <a:gd name="connsiteX7" fmla="*/ 1525065 w 1535068"/>
              <a:gd name="connsiteY7" fmla="*/ 331504 h 341507"/>
              <a:gd name="connsiteX8" fmla="*/ 1500917 w 1535068"/>
              <a:gd name="connsiteY8" fmla="*/ 341507 h 341507"/>
              <a:gd name="connsiteX9" fmla="*/ 34151 w 1535068"/>
              <a:gd name="connsiteY9" fmla="*/ 341507 h 341507"/>
              <a:gd name="connsiteX10" fmla="*/ 10003 w 1535068"/>
              <a:gd name="connsiteY10" fmla="*/ 331504 h 341507"/>
              <a:gd name="connsiteX11" fmla="*/ 0 w 1535068"/>
              <a:gd name="connsiteY11" fmla="*/ 307356 h 341507"/>
              <a:gd name="connsiteX12" fmla="*/ 0 w 1535068"/>
              <a:gd name="connsiteY12" fmla="*/ 34151 h 341507"/>
              <a:gd name="connsiteX0" fmla="*/ 7552 w 1542620"/>
              <a:gd name="connsiteY0" fmla="*/ 34151 h 341507"/>
              <a:gd name="connsiteX1" fmla="*/ 17555 w 1542620"/>
              <a:gd name="connsiteY1" fmla="*/ 10003 h 341507"/>
              <a:gd name="connsiteX2" fmla="*/ 41703 w 1542620"/>
              <a:gd name="connsiteY2" fmla="*/ 0 h 341507"/>
              <a:gd name="connsiteX3" fmla="*/ 1508469 w 1542620"/>
              <a:gd name="connsiteY3" fmla="*/ 0 h 341507"/>
              <a:gd name="connsiteX4" fmla="*/ 1532617 w 1542620"/>
              <a:gd name="connsiteY4" fmla="*/ 10003 h 341507"/>
              <a:gd name="connsiteX5" fmla="*/ 1542620 w 1542620"/>
              <a:gd name="connsiteY5" fmla="*/ 34151 h 341507"/>
              <a:gd name="connsiteX6" fmla="*/ 1542620 w 1542620"/>
              <a:gd name="connsiteY6" fmla="*/ 307356 h 341507"/>
              <a:gd name="connsiteX7" fmla="*/ 1532617 w 1542620"/>
              <a:gd name="connsiteY7" fmla="*/ 331504 h 341507"/>
              <a:gd name="connsiteX8" fmla="*/ 1508469 w 1542620"/>
              <a:gd name="connsiteY8" fmla="*/ 341507 h 341507"/>
              <a:gd name="connsiteX9" fmla="*/ 41703 w 1542620"/>
              <a:gd name="connsiteY9" fmla="*/ 341507 h 341507"/>
              <a:gd name="connsiteX10" fmla="*/ 17555 w 1542620"/>
              <a:gd name="connsiteY10" fmla="*/ 331504 h 341507"/>
              <a:gd name="connsiteX11" fmla="*/ 7552 w 1542620"/>
              <a:gd name="connsiteY11" fmla="*/ 307356 h 341507"/>
              <a:gd name="connsiteX12" fmla="*/ 0 w 1542620"/>
              <a:gd name="connsiteY12" fmla="*/ 152617 h 341507"/>
              <a:gd name="connsiteX13" fmla="*/ 7552 w 1542620"/>
              <a:gd name="connsiteY13" fmla="*/ 34151 h 341507"/>
              <a:gd name="connsiteX0" fmla="*/ 7552 w 1542620"/>
              <a:gd name="connsiteY0" fmla="*/ 34151 h 341507"/>
              <a:gd name="connsiteX1" fmla="*/ 17555 w 1542620"/>
              <a:gd name="connsiteY1" fmla="*/ 10003 h 341507"/>
              <a:gd name="connsiteX2" fmla="*/ 41703 w 1542620"/>
              <a:gd name="connsiteY2" fmla="*/ 0 h 341507"/>
              <a:gd name="connsiteX3" fmla="*/ 1508469 w 1542620"/>
              <a:gd name="connsiteY3" fmla="*/ 0 h 341507"/>
              <a:gd name="connsiteX4" fmla="*/ 1532617 w 1542620"/>
              <a:gd name="connsiteY4" fmla="*/ 10003 h 341507"/>
              <a:gd name="connsiteX5" fmla="*/ 1542620 w 1542620"/>
              <a:gd name="connsiteY5" fmla="*/ 34151 h 341507"/>
              <a:gd name="connsiteX6" fmla="*/ 1540127 w 1542620"/>
              <a:gd name="connsiteY6" fmla="*/ 160579 h 341507"/>
              <a:gd name="connsiteX7" fmla="*/ 1542620 w 1542620"/>
              <a:gd name="connsiteY7" fmla="*/ 307356 h 341507"/>
              <a:gd name="connsiteX8" fmla="*/ 1532617 w 1542620"/>
              <a:gd name="connsiteY8" fmla="*/ 331504 h 341507"/>
              <a:gd name="connsiteX9" fmla="*/ 1508469 w 1542620"/>
              <a:gd name="connsiteY9" fmla="*/ 341507 h 341507"/>
              <a:gd name="connsiteX10" fmla="*/ 41703 w 1542620"/>
              <a:gd name="connsiteY10" fmla="*/ 341507 h 341507"/>
              <a:gd name="connsiteX11" fmla="*/ 17555 w 1542620"/>
              <a:gd name="connsiteY11" fmla="*/ 331504 h 341507"/>
              <a:gd name="connsiteX12" fmla="*/ 7552 w 1542620"/>
              <a:gd name="connsiteY12" fmla="*/ 307356 h 341507"/>
              <a:gd name="connsiteX13" fmla="*/ 0 w 1542620"/>
              <a:gd name="connsiteY13" fmla="*/ 152617 h 341507"/>
              <a:gd name="connsiteX14" fmla="*/ 7552 w 1542620"/>
              <a:gd name="connsiteY14" fmla="*/ 34151 h 341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42620" h="341507">
                <a:moveTo>
                  <a:pt x="7552" y="34151"/>
                </a:moveTo>
                <a:cubicBezTo>
                  <a:pt x="7552" y="25094"/>
                  <a:pt x="11150" y="16407"/>
                  <a:pt x="17555" y="10003"/>
                </a:cubicBezTo>
                <a:cubicBezTo>
                  <a:pt x="23960" y="3598"/>
                  <a:pt x="32646" y="0"/>
                  <a:pt x="41703" y="0"/>
                </a:cubicBezTo>
                <a:lnTo>
                  <a:pt x="1508469" y="0"/>
                </a:lnTo>
                <a:cubicBezTo>
                  <a:pt x="1517526" y="0"/>
                  <a:pt x="1526213" y="3598"/>
                  <a:pt x="1532617" y="10003"/>
                </a:cubicBezTo>
                <a:cubicBezTo>
                  <a:pt x="1539022" y="16408"/>
                  <a:pt x="1541368" y="9055"/>
                  <a:pt x="1542620" y="34151"/>
                </a:cubicBezTo>
                <a:lnTo>
                  <a:pt x="1540127" y="160579"/>
                </a:lnTo>
                <a:lnTo>
                  <a:pt x="1542620" y="307356"/>
                </a:lnTo>
                <a:cubicBezTo>
                  <a:pt x="1542620" y="316413"/>
                  <a:pt x="1539022" y="325100"/>
                  <a:pt x="1532617" y="331504"/>
                </a:cubicBezTo>
                <a:cubicBezTo>
                  <a:pt x="1526212" y="337909"/>
                  <a:pt x="1517526" y="341507"/>
                  <a:pt x="1508469" y="341507"/>
                </a:cubicBezTo>
                <a:lnTo>
                  <a:pt x="41703" y="341507"/>
                </a:lnTo>
                <a:cubicBezTo>
                  <a:pt x="32646" y="341507"/>
                  <a:pt x="23959" y="337909"/>
                  <a:pt x="17555" y="331504"/>
                </a:cubicBezTo>
                <a:cubicBezTo>
                  <a:pt x="11150" y="325099"/>
                  <a:pt x="10478" y="337170"/>
                  <a:pt x="7552" y="307356"/>
                </a:cubicBezTo>
                <a:lnTo>
                  <a:pt x="0" y="152617"/>
                </a:lnTo>
                <a:lnTo>
                  <a:pt x="7552" y="34151"/>
                </a:lnTo>
                <a:close/>
              </a:path>
            </a:pathLst>
          </a:custGeom>
          <a:gradFill>
            <a:gsLst>
              <a:gs pos="0">
                <a:schemeClr val="bg1">
                  <a:lumMod val="85000"/>
                </a:schemeClr>
              </a:gs>
              <a:gs pos="100000">
                <a:schemeClr val="accent1">
                  <a:tint val="15000"/>
                  <a:satMod val="350000"/>
                </a:schemeClr>
              </a:gs>
            </a:gsLst>
          </a:gradFill>
        </p:spPr>
        <p:style>
          <a:lnRef idx="1">
            <a:schemeClr val="accent1"/>
          </a:lnRef>
          <a:fillRef idx="2">
            <a:schemeClr val="accent1"/>
          </a:fillRef>
          <a:effectRef idx="1">
            <a:schemeClr val="accent1"/>
          </a:effectRef>
          <a:fontRef idx="minor">
            <a:schemeClr val="dk1"/>
          </a:fontRef>
        </p:style>
        <p:txBody>
          <a:bodyPr spcFirstLastPara="0" vert="horz" wrap="square" lIns="20162" tIns="20162" rIns="20162" bIns="20162"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lumMod val="50000"/>
                  </a:schemeClr>
                </a:solidFill>
                <a:effectLst/>
              </a:rPr>
              <a:t>Soil N</a:t>
            </a:r>
            <a:endParaRPr lang="en-US" sz="1600" kern="1200" dirty="0">
              <a:solidFill>
                <a:schemeClr val="bg1">
                  <a:lumMod val="50000"/>
                </a:schemeClr>
              </a:solidFill>
              <a:effectLst/>
            </a:endParaRPr>
          </a:p>
        </p:txBody>
      </p:sp>
      <p:cxnSp>
        <p:nvCxnSpPr>
          <p:cNvPr id="16" name="Straight Arrow Connector 15"/>
          <p:cNvCxnSpPr>
            <a:stCxn id="14" idx="6"/>
            <a:endCxn id="13" idx="12"/>
          </p:cNvCxnSpPr>
          <p:nvPr/>
        </p:nvCxnSpPr>
        <p:spPr>
          <a:xfrm>
            <a:off x="5135032" y="3461402"/>
            <a:ext cx="696486" cy="24396"/>
          </a:xfrm>
          <a:prstGeom prst="straightConnector1">
            <a:avLst/>
          </a:prstGeom>
          <a:ln w="28575">
            <a:solidFill>
              <a:schemeClr val="tx1"/>
            </a:solidFill>
            <a:prstDash val="solid"/>
            <a:tailEnd type="arrow"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5" idx="6"/>
            <a:endCxn id="13" idx="12"/>
          </p:cNvCxnSpPr>
          <p:nvPr/>
        </p:nvCxnSpPr>
        <p:spPr>
          <a:xfrm flipV="1">
            <a:off x="5270364" y="3485798"/>
            <a:ext cx="561155" cy="590247"/>
          </a:xfrm>
          <a:prstGeom prst="straightConnector1">
            <a:avLst/>
          </a:prstGeom>
          <a:ln w="28575">
            <a:solidFill>
              <a:schemeClr val="tx1"/>
            </a:solidFill>
            <a:prstDash val="solid"/>
            <a:tailEnd type="arrow"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20" idx="7"/>
            <a:endCxn id="15" idx="13"/>
          </p:cNvCxnSpPr>
          <p:nvPr/>
        </p:nvCxnSpPr>
        <p:spPr>
          <a:xfrm>
            <a:off x="3271409" y="3459403"/>
            <a:ext cx="535686" cy="608183"/>
          </a:xfrm>
          <a:prstGeom prst="straightConnector1">
            <a:avLst/>
          </a:prstGeom>
          <a:ln w="28575">
            <a:solidFill>
              <a:schemeClr val="tx1"/>
            </a:solidFill>
            <a:prstDash val="solid"/>
            <a:tailEnd type="arrow"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1" idx="10"/>
            <a:endCxn id="20" idx="3"/>
          </p:cNvCxnSpPr>
          <p:nvPr/>
        </p:nvCxnSpPr>
        <p:spPr>
          <a:xfrm>
            <a:off x="2626168" y="2787695"/>
            <a:ext cx="16340" cy="460608"/>
          </a:xfrm>
          <a:prstGeom prst="straightConnector1">
            <a:avLst/>
          </a:prstGeom>
          <a:ln w="28575">
            <a:solidFill>
              <a:schemeClr val="tx1"/>
            </a:solidFill>
            <a:prstDash val="solid"/>
            <a:tailEnd type="arrow" w="med" len="med"/>
          </a:ln>
        </p:spPr>
        <p:style>
          <a:lnRef idx="1">
            <a:schemeClr val="accent1"/>
          </a:lnRef>
          <a:fillRef idx="0">
            <a:schemeClr val="accent1"/>
          </a:fillRef>
          <a:effectRef idx="0">
            <a:schemeClr val="accent1"/>
          </a:effectRef>
          <a:fontRef idx="minor">
            <a:schemeClr val="tx1"/>
          </a:fontRef>
        </p:style>
      </p:cxnSp>
      <p:sp>
        <p:nvSpPr>
          <p:cNvPr id="20" name="Freeform 19"/>
          <p:cNvSpPr/>
          <p:nvPr/>
        </p:nvSpPr>
        <p:spPr>
          <a:xfrm>
            <a:off x="1932093" y="3246275"/>
            <a:ext cx="1339316" cy="445124"/>
          </a:xfrm>
          <a:custGeom>
            <a:avLst/>
            <a:gdLst>
              <a:gd name="connsiteX0" fmla="*/ 0 w 2185418"/>
              <a:gd name="connsiteY0" fmla="*/ 31107 h 311071"/>
              <a:gd name="connsiteX1" fmla="*/ 9111 w 2185418"/>
              <a:gd name="connsiteY1" fmla="*/ 9111 h 311071"/>
              <a:gd name="connsiteX2" fmla="*/ 31107 w 2185418"/>
              <a:gd name="connsiteY2" fmla="*/ 0 h 311071"/>
              <a:gd name="connsiteX3" fmla="*/ 2154311 w 2185418"/>
              <a:gd name="connsiteY3" fmla="*/ 0 h 311071"/>
              <a:gd name="connsiteX4" fmla="*/ 2176307 w 2185418"/>
              <a:gd name="connsiteY4" fmla="*/ 9111 h 311071"/>
              <a:gd name="connsiteX5" fmla="*/ 2185418 w 2185418"/>
              <a:gd name="connsiteY5" fmla="*/ 31107 h 311071"/>
              <a:gd name="connsiteX6" fmla="*/ 2185418 w 2185418"/>
              <a:gd name="connsiteY6" fmla="*/ 279964 h 311071"/>
              <a:gd name="connsiteX7" fmla="*/ 2176307 w 2185418"/>
              <a:gd name="connsiteY7" fmla="*/ 301960 h 311071"/>
              <a:gd name="connsiteX8" fmla="*/ 2154311 w 2185418"/>
              <a:gd name="connsiteY8" fmla="*/ 311071 h 311071"/>
              <a:gd name="connsiteX9" fmla="*/ 31107 w 2185418"/>
              <a:gd name="connsiteY9" fmla="*/ 311071 h 311071"/>
              <a:gd name="connsiteX10" fmla="*/ 9111 w 2185418"/>
              <a:gd name="connsiteY10" fmla="*/ 301960 h 311071"/>
              <a:gd name="connsiteX11" fmla="*/ 0 w 2185418"/>
              <a:gd name="connsiteY11" fmla="*/ 279964 h 311071"/>
              <a:gd name="connsiteX12" fmla="*/ 0 w 2185418"/>
              <a:gd name="connsiteY12" fmla="*/ 31107 h 311071"/>
              <a:gd name="connsiteX0" fmla="*/ 45773 w 2231191"/>
              <a:gd name="connsiteY0" fmla="*/ 31107 h 311071"/>
              <a:gd name="connsiteX1" fmla="*/ 54884 w 2231191"/>
              <a:gd name="connsiteY1" fmla="*/ 9111 h 311071"/>
              <a:gd name="connsiteX2" fmla="*/ 76880 w 2231191"/>
              <a:gd name="connsiteY2" fmla="*/ 0 h 311071"/>
              <a:gd name="connsiteX3" fmla="*/ 1029163 w 2231191"/>
              <a:gd name="connsiteY3" fmla="*/ 1417 h 311071"/>
              <a:gd name="connsiteX4" fmla="*/ 2200084 w 2231191"/>
              <a:gd name="connsiteY4" fmla="*/ 0 h 311071"/>
              <a:gd name="connsiteX5" fmla="*/ 2222080 w 2231191"/>
              <a:gd name="connsiteY5" fmla="*/ 9111 h 311071"/>
              <a:gd name="connsiteX6" fmla="*/ 2231191 w 2231191"/>
              <a:gd name="connsiteY6" fmla="*/ 31107 h 311071"/>
              <a:gd name="connsiteX7" fmla="*/ 2231191 w 2231191"/>
              <a:gd name="connsiteY7" fmla="*/ 279964 h 311071"/>
              <a:gd name="connsiteX8" fmla="*/ 2222080 w 2231191"/>
              <a:gd name="connsiteY8" fmla="*/ 301960 h 311071"/>
              <a:gd name="connsiteX9" fmla="*/ 2200084 w 2231191"/>
              <a:gd name="connsiteY9" fmla="*/ 311071 h 311071"/>
              <a:gd name="connsiteX10" fmla="*/ 76880 w 2231191"/>
              <a:gd name="connsiteY10" fmla="*/ 311071 h 311071"/>
              <a:gd name="connsiteX11" fmla="*/ 54884 w 2231191"/>
              <a:gd name="connsiteY11" fmla="*/ 301960 h 311071"/>
              <a:gd name="connsiteX12" fmla="*/ 45773 w 2231191"/>
              <a:gd name="connsiteY12" fmla="*/ 279964 h 311071"/>
              <a:gd name="connsiteX13" fmla="*/ 45773 w 2231191"/>
              <a:gd name="connsiteY13" fmla="*/ 31107 h 311071"/>
              <a:gd name="connsiteX0" fmla="*/ 45773 w 2232636"/>
              <a:gd name="connsiteY0" fmla="*/ 31107 h 311071"/>
              <a:gd name="connsiteX1" fmla="*/ 54884 w 2232636"/>
              <a:gd name="connsiteY1" fmla="*/ 9111 h 311071"/>
              <a:gd name="connsiteX2" fmla="*/ 76880 w 2232636"/>
              <a:gd name="connsiteY2" fmla="*/ 0 h 311071"/>
              <a:gd name="connsiteX3" fmla="*/ 1029163 w 2232636"/>
              <a:gd name="connsiteY3" fmla="*/ 1417 h 311071"/>
              <a:gd name="connsiteX4" fmla="*/ 2200084 w 2232636"/>
              <a:gd name="connsiteY4" fmla="*/ 0 h 311071"/>
              <a:gd name="connsiteX5" fmla="*/ 2222080 w 2232636"/>
              <a:gd name="connsiteY5" fmla="*/ 9111 h 311071"/>
              <a:gd name="connsiteX6" fmla="*/ 2231191 w 2232636"/>
              <a:gd name="connsiteY6" fmla="*/ 31107 h 311071"/>
              <a:gd name="connsiteX7" fmla="*/ 2232636 w 2232636"/>
              <a:gd name="connsiteY7" fmla="*/ 148943 h 311071"/>
              <a:gd name="connsiteX8" fmla="*/ 2231191 w 2232636"/>
              <a:gd name="connsiteY8" fmla="*/ 279964 h 311071"/>
              <a:gd name="connsiteX9" fmla="*/ 2222080 w 2232636"/>
              <a:gd name="connsiteY9" fmla="*/ 301960 h 311071"/>
              <a:gd name="connsiteX10" fmla="*/ 2200084 w 2232636"/>
              <a:gd name="connsiteY10" fmla="*/ 311071 h 311071"/>
              <a:gd name="connsiteX11" fmla="*/ 76880 w 2232636"/>
              <a:gd name="connsiteY11" fmla="*/ 311071 h 311071"/>
              <a:gd name="connsiteX12" fmla="*/ 54884 w 2232636"/>
              <a:gd name="connsiteY12" fmla="*/ 301960 h 311071"/>
              <a:gd name="connsiteX13" fmla="*/ 45773 w 2232636"/>
              <a:gd name="connsiteY13" fmla="*/ 279964 h 311071"/>
              <a:gd name="connsiteX14" fmla="*/ 45773 w 2232636"/>
              <a:gd name="connsiteY14" fmla="*/ 31107 h 311071"/>
              <a:gd name="connsiteX0" fmla="*/ 45773 w 2232636"/>
              <a:gd name="connsiteY0" fmla="*/ 31107 h 311071"/>
              <a:gd name="connsiteX1" fmla="*/ 54884 w 2232636"/>
              <a:gd name="connsiteY1" fmla="*/ 9111 h 311071"/>
              <a:gd name="connsiteX2" fmla="*/ 76880 w 2232636"/>
              <a:gd name="connsiteY2" fmla="*/ 0 h 311071"/>
              <a:gd name="connsiteX3" fmla="*/ 1184261 w 2232636"/>
              <a:gd name="connsiteY3" fmla="*/ 1417 h 311071"/>
              <a:gd name="connsiteX4" fmla="*/ 2200084 w 2232636"/>
              <a:gd name="connsiteY4" fmla="*/ 0 h 311071"/>
              <a:gd name="connsiteX5" fmla="*/ 2222080 w 2232636"/>
              <a:gd name="connsiteY5" fmla="*/ 9111 h 311071"/>
              <a:gd name="connsiteX6" fmla="*/ 2231191 w 2232636"/>
              <a:gd name="connsiteY6" fmla="*/ 31107 h 311071"/>
              <a:gd name="connsiteX7" fmla="*/ 2232636 w 2232636"/>
              <a:gd name="connsiteY7" fmla="*/ 148943 h 311071"/>
              <a:gd name="connsiteX8" fmla="*/ 2231191 w 2232636"/>
              <a:gd name="connsiteY8" fmla="*/ 279964 h 311071"/>
              <a:gd name="connsiteX9" fmla="*/ 2222080 w 2232636"/>
              <a:gd name="connsiteY9" fmla="*/ 301960 h 311071"/>
              <a:gd name="connsiteX10" fmla="*/ 2200084 w 2232636"/>
              <a:gd name="connsiteY10" fmla="*/ 311071 h 311071"/>
              <a:gd name="connsiteX11" fmla="*/ 76880 w 2232636"/>
              <a:gd name="connsiteY11" fmla="*/ 311071 h 311071"/>
              <a:gd name="connsiteX12" fmla="*/ 54884 w 2232636"/>
              <a:gd name="connsiteY12" fmla="*/ 301960 h 311071"/>
              <a:gd name="connsiteX13" fmla="*/ 45773 w 2232636"/>
              <a:gd name="connsiteY13" fmla="*/ 279964 h 311071"/>
              <a:gd name="connsiteX14" fmla="*/ 45773 w 2232636"/>
              <a:gd name="connsiteY14" fmla="*/ 31107 h 311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32636" h="311071">
                <a:moveTo>
                  <a:pt x="45773" y="31107"/>
                </a:moveTo>
                <a:cubicBezTo>
                  <a:pt x="45773" y="22857"/>
                  <a:pt x="49050" y="14945"/>
                  <a:pt x="54884" y="9111"/>
                </a:cubicBezTo>
                <a:cubicBezTo>
                  <a:pt x="60718" y="3277"/>
                  <a:pt x="-85500" y="1282"/>
                  <a:pt x="76880" y="0"/>
                </a:cubicBezTo>
                <a:lnTo>
                  <a:pt x="1184261" y="1417"/>
                </a:lnTo>
                <a:lnTo>
                  <a:pt x="2200084" y="0"/>
                </a:lnTo>
                <a:cubicBezTo>
                  <a:pt x="2208334" y="0"/>
                  <a:pt x="2216246" y="3277"/>
                  <a:pt x="2222080" y="9111"/>
                </a:cubicBezTo>
                <a:cubicBezTo>
                  <a:pt x="2227914" y="14945"/>
                  <a:pt x="2229432" y="7802"/>
                  <a:pt x="2231191" y="31107"/>
                </a:cubicBezTo>
                <a:cubicBezTo>
                  <a:pt x="2231673" y="70386"/>
                  <a:pt x="2232154" y="109664"/>
                  <a:pt x="2232636" y="148943"/>
                </a:cubicBezTo>
                <a:cubicBezTo>
                  <a:pt x="2232154" y="192617"/>
                  <a:pt x="2231673" y="236290"/>
                  <a:pt x="2231191" y="279964"/>
                </a:cubicBezTo>
                <a:cubicBezTo>
                  <a:pt x="2231191" y="288214"/>
                  <a:pt x="2227914" y="296126"/>
                  <a:pt x="2222080" y="301960"/>
                </a:cubicBezTo>
                <a:cubicBezTo>
                  <a:pt x="2216246" y="307794"/>
                  <a:pt x="2208334" y="311071"/>
                  <a:pt x="2200084" y="311071"/>
                </a:cubicBezTo>
                <a:lnTo>
                  <a:pt x="76880" y="311071"/>
                </a:lnTo>
                <a:cubicBezTo>
                  <a:pt x="68630" y="311071"/>
                  <a:pt x="60718" y="307794"/>
                  <a:pt x="54884" y="301960"/>
                </a:cubicBezTo>
                <a:cubicBezTo>
                  <a:pt x="49050" y="296126"/>
                  <a:pt x="45773" y="288214"/>
                  <a:pt x="45773" y="279964"/>
                </a:cubicBezTo>
                <a:lnTo>
                  <a:pt x="45773" y="31107"/>
                </a:lnTo>
                <a:close/>
              </a:path>
            </a:pathLst>
          </a:custGeom>
        </p:spPr>
        <p:style>
          <a:lnRef idx="1">
            <a:schemeClr val="dk1"/>
          </a:lnRef>
          <a:fillRef idx="2">
            <a:schemeClr val="dk1"/>
          </a:fillRef>
          <a:effectRef idx="1">
            <a:schemeClr val="dk1"/>
          </a:effectRef>
          <a:fontRef idx="minor">
            <a:schemeClr val="dk1"/>
          </a:fontRef>
        </p:style>
        <p:txBody>
          <a:bodyPr spcFirstLastPara="0" vert="horz" wrap="square" lIns="19271" tIns="19271" rIns="19271" bIns="19271" numCol="1" spcCol="1270" anchor="ctr" anchorCtr="0">
            <a:noAutofit/>
          </a:bodyPr>
          <a:lstStyle/>
          <a:p>
            <a:pPr lvl="0" algn="ctr" defTabSz="711200">
              <a:lnSpc>
                <a:spcPct val="90000"/>
              </a:lnSpc>
              <a:spcBef>
                <a:spcPct val="0"/>
              </a:spcBef>
              <a:spcAft>
                <a:spcPct val="35000"/>
              </a:spcAft>
            </a:pPr>
            <a:r>
              <a:rPr lang="en-US" sz="1600" kern="1200" dirty="0" smtClean="0">
                <a:sym typeface="Symbol"/>
              </a:rPr>
              <a:t>Physiological effects</a:t>
            </a:r>
            <a:endParaRPr lang="en-US" sz="1600" kern="1200" dirty="0"/>
          </a:p>
        </p:txBody>
      </p:sp>
      <p:cxnSp>
        <p:nvCxnSpPr>
          <p:cNvPr id="21" name="Straight Arrow Connector 20"/>
          <p:cNvCxnSpPr>
            <a:stCxn id="20" idx="7"/>
            <a:endCxn id="12" idx="13"/>
          </p:cNvCxnSpPr>
          <p:nvPr/>
        </p:nvCxnSpPr>
        <p:spPr>
          <a:xfrm flipV="1">
            <a:off x="3271409" y="2869797"/>
            <a:ext cx="585025" cy="589606"/>
          </a:xfrm>
          <a:prstGeom prst="straightConnector1">
            <a:avLst/>
          </a:prstGeom>
          <a:ln w="28575">
            <a:solidFill>
              <a:schemeClr val="tx1"/>
            </a:solidFill>
            <a:prstDash val="solid"/>
            <a:tailEnd type="arrow"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20" idx="7"/>
            <a:endCxn id="14" idx="13"/>
          </p:cNvCxnSpPr>
          <p:nvPr/>
        </p:nvCxnSpPr>
        <p:spPr>
          <a:xfrm>
            <a:off x="3271409" y="3459403"/>
            <a:ext cx="628725" cy="10458"/>
          </a:xfrm>
          <a:prstGeom prst="straightConnector1">
            <a:avLst/>
          </a:prstGeom>
          <a:ln w="28575">
            <a:solidFill>
              <a:schemeClr val="tx1"/>
            </a:solidFill>
            <a:prstDash val="solid"/>
            <a:tailEnd type="arrow"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2" idx="6"/>
            <a:endCxn id="13" idx="12"/>
          </p:cNvCxnSpPr>
          <p:nvPr/>
        </p:nvCxnSpPr>
        <p:spPr>
          <a:xfrm>
            <a:off x="5167455" y="2855700"/>
            <a:ext cx="664063" cy="630098"/>
          </a:xfrm>
          <a:prstGeom prst="straightConnector1">
            <a:avLst/>
          </a:prstGeom>
          <a:ln w="28575">
            <a:solidFill>
              <a:schemeClr val="tx1"/>
            </a:solidFill>
            <a:prstDash val="solid"/>
            <a:tailEnd type="arrow" w="med" len="med"/>
          </a:ln>
        </p:spPr>
        <p:style>
          <a:lnRef idx="1">
            <a:schemeClr val="accent1"/>
          </a:lnRef>
          <a:fillRef idx="0">
            <a:schemeClr val="accent1"/>
          </a:fillRef>
          <a:effectRef idx="0">
            <a:schemeClr val="accent1"/>
          </a:effectRef>
          <a:fontRef idx="minor">
            <a:schemeClr val="tx1"/>
          </a:fontRef>
        </p:style>
      </p:cxnSp>
      <p:cxnSp>
        <p:nvCxnSpPr>
          <p:cNvPr id="24" name="Elbow Connector 23"/>
          <p:cNvCxnSpPr/>
          <p:nvPr/>
        </p:nvCxnSpPr>
        <p:spPr>
          <a:xfrm>
            <a:off x="2657687" y="3738630"/>
            <a:ext cx="3806189" cy="84582"/>
          </a:xfrm>
          <a:prstGeom prst="bentConnector5">
            <a:avLst>
              <a:gd name="adj1" fmla="val 235"/>
              <a:gd name="adj2" fmla="val 1105356"/>
              <a:gd name="adj3" fmla="val 100000"/>
            </a:avLst>
          </a:prstGeom>
          <a:noFill/>
          <a:ln w="28575" cap="flat" cmpd="sng" algn="ctr">
            <a:solidFill>
              <a:sysClr val="windowText" lastClr="000000"/>
            </a:solidFill>
            <a:prstDash val="solid"/>
            <a:tailEnd type="arrow" w="med" len="med"/>
          </a:ln>
          <a:effectLst/>
        </p:spPr>
      </p:cxnSp>
    </p:spTree>
    <p:extLst>
      <p:ext uri="{BB962C8B-B14F-4D97-AF65-F5344CB8AC3E}">
        <p14:creationId xmlns:p14="http://schemas.microsoft.com/office/powerpoint/2010/main" val="363432836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Mojave desert</a:t>
            </a:r>
            <a:endParaRPr lang="en-US" dirty="0"/>
          </a:p>
        </p:txBody>
      </p:sp>
      <p:sp>
        <p:nvSpPr>
          <p:cNvPr id="4" name="Content Placeholder 3"/>
          <p:cNvSpPr>
            <a:spLocks noGrp="1"/>
          </p:cNvSpPr>
          <p:nvPr>
            <p:ph idx="1"/>
          </p:nvPr>
        </p:nvSpPr>
        <p:spPr>
          <a:xfrm>
            <a:off x="381000" y="1524000"/>
            <a:ext cx="2667000" cy="3391999"/>
          </a:xfrm>
        </p:spPr>
        <p:txBody>
          <a:bodyPr vert="horz" lIns="91440" tIns="45720" rIns="91440" bIns="45720" rtlCol="0">
            <a:normAutofit/>
          </a:bodyPr>
          <a:lstStyle/>
          <a:p>
            <a:r>
              <a:rPr lang="en-US" sz="2000" dirty="0"/>
              <a:t>No overall CO</a:t>
            </a:r>
            <a:r>
              <a:rPr lang="en-US" sz="2000" baseline="-25000" dirty="0"/>
              <a:t>2</a:t>
            </a:r>
            <a:r>
              <a:rPr lang="en-US" sz="2000" dirty="0"/>
              <a:t> effect  (0.2, 0.5, 1.75 m)</a:t>
            </a:r>
          </a:p>
          <a:p>
            <a:r>
              <a:rPr lang="en-US" sz="2000" dirty="0"/>
              <a:t>CO</a:t>
            </a:r>
            <a:r>
              <a:rPr lang="en-US" sz="2000" baseline="-25000" dirty="0"/>
              <a:t>2</a:t>
            </a:r>
            <a:r>
              <a:rPr lang="en-US" sz="2000" dirty="0"/>
              <a:t> significant on a few dates</a:t>
            </a:r>
          </a:p>
          <a:p>
            <a:pPr lvl="1"/>
            <a:r>
              <a:rPr lang="en-US" sz="1600" dirty="0"/>
              <a:t>Elevated CO</a:t>
            </a:r>
            <a:r>
              <a:rPr lang="en-US" sz="1600" baseline="-25000" dirty="0"/>
              <a:t>2</a:t>
            </a:r>
            <a:r>
              <a:rPr lang="en-US" sz="1600" dirty="0"/>
              <a:t> drier than ambient</a:t>
            </a:r>
          </a:p>
          <a:p>
            <a:r>
              <a:rPr lang="en-US" sz="2000" dirty="0"/>
              <a:t>Nowak et al. 2004 Ecology </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576263"/>
            <a:ext cx="5695950" cy="576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94776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Summary</a:t>
            </a:r>
            <a:endParaRPr lang="en-US" dirty="0"/>
          </a:p>
        </p:txBody>
      </p:sp>
      <p:cxnSp>
        <p:nvCxnSpPr>
          <p:cNvPr id="52" name="Straight Arrow Connector 51"/>
          <p:cNvCxnSpPr/>
          <p:nvPr/>
        </p:nvCxnSpPr>
        <p:spPr>
          <a:xfrm>
            <a:off x="1762137" y="1026322"/>
            <a:ext cx="5857863"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3" name="Freeform 52"/>
          <p:cNvSpPr/>
          <p:nvPr/>
        </p:nvSpPr>
        <p:spPr>
          <a:xfrm>
            <a:off x="608346" y="881275"/>
            <a:ext cx="1144254" cy="288217"/>
          </a:xfrm>
          <a:custGeom>
            <a:avLst/>
            <a:gdLst>
              <a:gd name="connsiteX0" fmla="*/ 0 w 2185418"/>
              <a:gd name="connsiteY0" fmla="*/ 31107 h 311071"/>
              <a:gd name="connsiteX1" fmla="*/ 9111 w 2185418"/>
              <a:gd name="connsiteY1" fmla="*/ 9111 h 311071"/>
              <a:gd name="connsiteX2" fmla="*/ 31107 w 2185418"/>
              <a:gd name="connsiteY2" fmla="*/ 0 h 311071"/>
              <a:gd name="connsiteX3" fmla="*/ 2154311 w 2185418"/>
              <a:gd name="connsiteY3" fmla="*/ 0 h 311071"/>
              <a:gd name="connsiteX4" fmla="*/ 2176307 w 2185418"/>
              <a:gd name="connsiteY4" fmla="*/ 9111 h 311071"/>
              <a:gd name="connsiteX5" fmla="*/ 2185418 w 2185418"/>
              <a:gd name="connsiteY5" fmla="*/ 31107 h 311071"/>
              <a:gd name="connsiteX6" fmla="*/ 2185418 w 2185418"/>
              <a:gd name="connsiteY6" fmla="*/ 279964 h 311071"/>
              <a:gd name="connsiteX7" fmla="*/ 2176307 w 2185418"/>
              <a:gd name="connsiteY7" fmla="*/ 301960 h 311071"/>
              <a:gd name="connsiteX8" fmla="*/ 2154311 w 2185418"/>
              <a:gd name="connsiteY8" fmla="*/ 311071 h 311071"/>
              <a:gd name="connsiteX9" fmla="*/ 31107 w 2185418"/>
              <a:gd name="connsiteY9" fmla="*/ 311071 h 311071"/>
              <a:gd name="connsiteX10" fmla="*/ 9111 w 2185418"/>
              <a:gd name="connsiteY10" fmla="*/ 301960 h 311071"/>
              <a:gd name="connsiteX11" fmla="*/ 0 w 2185418"/>
              <a:gd name="connsiteY11" fmla="*/ 279964 h 311071"/>
              <a:gd name="connsiteX12" fmla="*/ 0 w 2185418"/>
              <a:gd name="connsiteY12" fmla="*/ 31107 h 311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85418" h="311071">
                <a:moveTo>
                  <a:pt x="0" y="31107"/>
                </a:moveTo>
                <a:cubicBezTo>
                  <a:pt x="0" y="22857"/>
                  <a:pt x="3277" y="14945"/>
                  <a:pt x="9111" y="9111"/>
                </a:cubicBezTo>
                <a:cubicBezTo>
                  <a:pt x="14945" y="3277"/>
                  <a:pt x="22857" y="0"/>
                  <a:pt x="31107" y="0"/>
                </a:cubicBezTo>
                <a:lnTo>
                  <a:pt x="2154311" y="0"/>
                </a:lnTo>
                <a:cubicBezTo>
                  <a:pt x="2162561" y="0"/>
                  <a:pt x="2170473" y="3277"/>
                  <a:pt x="2176307" y="9111"/>
                </a:cubicBezTo>
                <a:cubicBezTo>
                  <a:pt x="2182141" y="14945"/>
                  <a:pt x="2185418" y="22857"/>
                  <a:pt x="2185418" y="31107"/>
                </a:cubicBezTo>
                <a:lnTo>
                  <a:pt x="2185418" y="279964"/>
                </a:lnTo>
                <a:cubicBezTo>
                  <a:pt x="2185418" y="288214"/>
                  <a:pt x="2182141" y="296126"/>
                  <a:pt x="2176307" y="301960"/>
                </a:cubicBezTo>
                <a:cubicBezTo>
                  <a:pt x="2170473" y="307794"/>
                  <a:pt x="2162561" y="311071"/>
                  <a:pt x="2154311" y="311071"/>
                </a:cubicBezTo>
                <a:lnTo>
                  <a:pt x="31107" y="311071"/>
                </a:lnTo>
                <a:cubicBezTo>
                  <a:pt x="22857" y="311071"/>
                  <a:pt x="14945" y="307794"/>
                  <a:pt x="9111" y="301960"/>
                </a:cubicBezTo>
                <a:cubicBezTo>
                  <a:pt x="3277" y="296126"/>
                  <a:pt x="0" y="288214"/>
                  <a:pt x="0" y="279964"/>
                </a:cubicBezTo>
                <a:lnTo>
                  <a:pt x="0" y="31107"/>
                </a:lnTo>
                <a:close/>
              </a:path>
            </a:pathLst>
          </a:custGeom>
          <a:noFill/>
          <a:ln w="25400" cap="flat" cmpd="sng" algn="ctr">
            <a:noFill/>
            <a:prstDash val="solid"/>
          </a:ln>
          <a:effectLst/>
        </p:spPr>
        <p:txBody>
          <a:bodyPr spcFirstLastPara="0" vert="horz" wrap="square" lIns="19271" tIns="19271" rIns="19271" bIns="19271" numCol="1" spcCol="1270" anchor="ctr" anchorCtr="0">
            <a:spAutoFit/>
          </a:bodyPr>
          <a:lstStyle/>
          <a:p>
            <a:pPr algn="ctr" defTabSz="711200">
              <a:lnSpc>
                <a:spcPct val="90000"/>
              </a:lnSpc>
              <a:spcBef>
                <a:spcPct val="0"/>
              </a:spcBef>
              <a:spcAft>
                <a:spcPct val="35000"/>
              </a:spcAft>
            </a:pPr>
            <a:r>
              <a:rPr lang="en-US" b="1" dirty="0">
                <a:solidFill>
                  <a:sysClr val="windowText" lastClr="000000">
                    <a:hueOff val="0"/>
                    <a:satOff val="0"/>
                    <a:lumOff val="0"/>
                    <a:alphaOff val="0"/>
                  </a:sysClr>
                </a:solidFill>
                <a:latin typeface="Trebuchet MS" pitchFamily="34" charset="0"/>
                <a:sym typeface="Symbol"/>
              </a:rPr>
              <a:t>Mesic</a:t>
            </a:r>
            <a:endParaRPr lang="en-US" b="1" dirty="0">
              <a:solidFill>
                <a:sysClr val="windowText" lastClr="000000">
                  <a:hueOff val="0"/>
                  <a:satOff val="0"/>
                  <a:lumOff val="0"/>
                  <a:alphaOff val="0"/>
                </a:sysClr>
              </a:solidFill>
              <a:latin typeface="Trebuchet MS" pitchFamily="34" charset="0"/>
            </a:endParaRPr>
          </a:p>
        </p:txBody>
      </p:sp>
      <p:sp>
        <p:nvSpPr>
          <p:cNvPr id="54" name="Freeform 53"/>
          <p:cNvSpPr/>
          <p:nvPr/>
        </p:nvSpPr>
        <p:spPr>
          <a:xfrm>
            <a:off x="7618746" y="914400"/>
            <a:ext cx="1144254" cy="188122"/>
          </a:xfrm>
          <a:custGeom>
            <a:avLst/>
            <a:gdLst>
              <a:gd name="connsiteX0" fmla="*/ 0 w 2185418"/>
              <a:gd name="connsiteY0" fmla="*/ 31107 h 311071"/>
              <a:gd name="connsiteX1" fmla="*/ 9111 w 2185418"/>
              <a:gd name="connsiteY1" fmla="*/ 9111 h 311071"/>
              <a:gd name="connsiteX2" fmla="*/ 31107 w 2185418"/>
              <a:gd name="connsiteY2" fmla="*/ 0 h 311071"/>
              <a:gd name="connsiteX3" fmla="*/ 2154311 w 2185418"/>
              <a:gd name="connsiteY3" fmla="*/ 0 h 311071"/>
              <a:gd name="connsiteX4" fmla="*/ 2176307 w 2185418"/>
              <a:gd name="connsiteY4" fmla="*/ 9111 h 311071"/>
              <a:gd name="connsiteX5" fmla="*/ 2185418 w 2185418"/>
              <a:gd name="connsiteY5" fmla="*/ 31107 h 311071"/>
              <a:gd name="connsiteX6" fmla="*/ 2185418 w 2185418"/>
              <a:gd name="connsiteY6" fmla="*/ 279964 h 311071"/>
              <a:gd name="connsiteX7" fmla="*/ 2176307 w 2185418"/>
              <a:gd name="connsiteY7" fmla="*/ 301960 h 311071"/>
              <a:gd name="connsiteX8" fmla="*/ 2154311 w 2185418"/>
              <a:gd name="connsiteY8" fmla="*/ 311071 h 311071"/>
              <a:gd name="connsiteX9" fmla="*/ 31107 w 2185418"/>
              <a:gd name="connsiteY9" fmla="*/ 311071 h 311071"/>
              <a:gd name="connsiteX10" fmla="*/ 9111 w 2185418"/>
              <a:gd name="connsiteY10" fmla="*/ 301960 h 311071"/>
              <a:gd name="connsiteX11" fmla="*/ 0 w 2185418"/>
              <a:gd name="connsiteY11" fmla="*/ 279964 h 311071"/>
              <a:gd name="connsiteX12" fmla="*/ 0 w 2185418"/>
              <a:gd name="connsiteY12" fmla="*/ 31107 h 311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85418" h="311071">
                <a:moveTo>
                  <a:pt x="0" y="31107"/>
                </a:moveTo>
                <a:cubicBezTo>
                  <a:pt x="0" y="22857"/>
                  <a:pt x="3277" y="14945"/>
                  <a:pt x="9111" y="9111"/>
                </a:cubicBezTo>
                <a:cubicBezTo>
                  <a:pt x="14945" y="3277"/>
                  <a:pt x="22857" y="0"/>
                  <a:pt x="31107" y="0"/>
                </a:cubicBezTo>
                <a:lnTo>
                  <a:pt x="2154311" y="0"/>
                </a:lnTo>
                <a:cubicBezTo>
                  <a:pt x="2162561" y="0"/>
                  <a:pt x="2170473" y="3277"/>
                  <a:pt x="2176307" y="9111"/>
                </a:cubicBezTo>
                <a:cubicBezTo>
                  <a:pt x="2182141" y="14945"/>
                  <a:pt x="2185418" y="22857"/>
                  <a:pt x="2185418" y="31107"/>
                </a:cubicBezTo>
                <a:lnTo>
                  <a:pt x="2185418" y="279964"/>
                </a:lnTo>
                <a:cubicBezTo>
                  <a:pt x="2185418" y="288214"/>
                  <a:pt x="2182141" y="296126"/>
                  <a:pt x="2176307" y="301960"/>
                </a:cubicBezTo>
                <a:cubicBezTo>
                  <a:pt x="2170473" y="307794"/>
                  <a:pt x="2162561" y="311071"/>
                  <a:pt x="2154311" y="311071"/>
                </a:cubicBezTo>
                <a:lnTo>
                  <a:pt x="31107" y="311071"/>
                </a:lnTo>
                <a:cubicBezTo>
                  <a:pt x="22857" y="311071"/>
                  <a:pt x="14945" y="307794"/>
                  <a:pt x="9111" y="301960"/>
                </a:cubicBezTo>
                <a:cubicBezTo>
                  <a:pt x="3277" y="296126"/>
                  <a:pt x="0" y="288214"/>
                  <a:pt x="0" y="279964"/>
                </a:cubicBezTo>
                <a:lnTo>
                  <a:pt x="0" y="31107"/>
                </a:lnTo>
                <a:close/>
              </a:path>
            </a:pathLst>
          </a:custGeom>
          <a:noFill/>
          <a:ln>
            <a:no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9271" tIns="19271" rIns="19271" bIns="19271" numCol="1" spcCol="1270" anchor="ctr" anchorCtr="0">
            <a:noAutofit/>
          </a:bodyPr>
          <a:lstStyle/>
          <a:p>
            <a:pPr lvl="0" algn="ctr" defTabSz="711200">
              <a:lnSpc>
                <a:spcPct val="90000"/>
              </a:lnSpc>
              <a:spcBef>
                <a:spcPct val="0"/>
              </a:spcBef>
              <a:spcAft>
                <a:spcPct val="35000"/>
              </a:spcAft>
            </a:pPr>
            <a:r>
              <a:rPr lang="en-US" b="1" dirty="0">
                <a:solidFill>
                  <a:sysClr val="windowText" lastClr="000000">
                    <a:hueOff val="0"/>
                    <a:satOff val="0"/>
                    <a:lumOff val="0"/>
                    <a:alphaOff val="0"/>
                  </a:sysClr>
                </a:solidFill>
                <a:latin typeface="Trebuchet MS" pitchFamily="34" charset="0"/>
                <a:sym typeface="Symbol"/>
              </a:rPr>
              <a:t>Xeric</a:t>
            </a:r>
            <a:endParaRPr lang="en-US" b="1" dirty="0">
              <a:solidFill>
                <a:sysClr val="windowText" lastClr="000000">
                  <a:hueOff val="0"/>
                  <a:satOff val="0"/>
                  <a:lumOff val="0"/>
                  <a:alphaOff val="0"/>
                </a:sysClr>
              </a:solidFill>
              <a:latin typeface="Trebuchet MS" pitchFamily="34" charset="0"/>
            </a:endParaRPr>
          </a:p>
        </p:txBody>
      </p:sp>
      <p:grpSp>
        <p:nvGrpSpPr>
          <p:cNvPr id="154" name="Group 153"/>
          <p:cNvGrpSpPr>
            <a:grpSpLocks noChangeAspect="1"/>
          </p:cNvGrpSpPr>
          <p:nvPr/>
        </p:nvGrpSpPr>
        <p:grpSpPr>
          <a:xfrm>
            <a:off x="304800" y="1538820"/>
            <a:ext cx="8536071" cy="1464878"/>
            <a:chOff x="1005681" y="6182465"/>
            <a:chExt cx="14446192" cy="2479122"/>
          </a:xfrm>
        </p:grpSpPr>
        <p:grpSp>
          <p:nvGrpSpPr>
            <p:cNvPr id="155" name="Group 154"/>
            <p:cNvGrpSpPr/>
            <p:nvPr/>
          </p:nvGrpSpPr>
          <p:grpSpPr>
            <a:xfrm>
              <a:off x="1005681" y="6182465"/>
              <a:ext cx="4593046" cy="2477812"/>
              <a:chOff x="1102389" y="6182465"/>
              <a:chExt cx="4593046" cy="2477812"/>
            </a:xfrm>
          </p:grpSpPr>
          <p:sp>
            <p:nvSpPr>
              <p:cNvPr id="190" name="Freeform 189"/>
              <p:cNvSpPr/>
              <p:nvPr/>
            </p:nvSpPr>
            <p:spPr>
              <a:xfrm>
                <a:off x="2605882" y="6182465"/>
                <a:ext cx="1583509" cy="722165"/>
              </a:xfrm>
              <a:custGeom>
                <a:avLst/>
                <a:gdLst>
                  <a:gd name="connsiteX0" fmla="*/ 0 w 2185418"/>
                  <a:gd name="connsiteY0" fmla="*/ 31107 h 311071"/>
                  <a:gd name="connsiteX1" fmla="*/ 9111 w 2185418"/>
                  <a:gd name="connsiteY1" fmla="*/ 9111 h 311071"/>
                  <a:gd name="connsiteX2" fmla="*/ 31107 w 2185418"/>
                  <a:gd name="connsiteY2" fmla="*/ 0 h 311071"/>
                  <a:gd name="connsiteX3" fmla="*/ 2154311 w 2185418"/>
                  <a:gd name="connsiteY3" fmla="*/ 0 h 311071"/>
                  <a:gd name="connsiteX4" fmla="*/ 2176307 w 2185418"/>
                  <a:gd name="connsiteY4" fmla="*/ 9111 h 311071"/>
                  <a:gd name="connsiteX5" fmla="*/ 2185418 w 2185418"/>
                  <a:gd name="connsiteY5" fmla="*/ 31107 h 311071"/>
                  <a:gd name="connsiteX6" fmla="*/ 2185418 w 2185418"/>
                  <a:gd name="connsiteY6" fmla="*/ 279964 h 311071"/>
                  <a:gd name="connsiteX7" fmla="*/ 2176307 w 2185418"/>
                  <a:gd name="connsiteY7" fmla="*/ 301960 h 311071"/>
                  <a:gd name="connsiteX8" fmla="*/ 2154311 w 2185418"/>
                  <a:gd name="connsiteY8" fmla="*/ 311071 h 311071"/>
                  <a:gd name="connsiteX9" fmla="*/ 31107 w 2185418"/>
                  <a:gd name="connsiteY9" fmla="*/ 311071 h 311071"/>
                  <a:gd name="connsiteX10" fmla="*/ 9111 w 2185418"/>
                  <a:gd name="connsiteY10" fmla="*/ 301960 h 311071"/>
                  <a:gd name="connsiteX11" fmla="*/ 0 w 2185418"/>
                  <a:gd name="connsiteY11" fmla="*/ 279964 h 311071"/>
                  <a:gd name="connsiteX12" fmla="*/ 0 w 2185418"/>
                  <a:gd name="connsiteY12" fmla="*/ 31107 h 311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85418" h="311071">
                    <a:moveTo>
                      <a:pt x="0" y="31107"/>
                    </a:moveTo>
                    <a:cubicBezTo>
                      <a:pt x="0" y="22857"/>
                      <a:pt x="3277" y="14945"/>
                      <a:pt x="9111" y="9111"/>
                    </a:cubicBezTo>
                    <a:cubicBezTo>
                      <a:pt x="14945" y="3277"/>
                      <a:pt x="22857" y="0"/>
                      <a:pt x="31107" y="0"/>
                    </a:cubicBezTo>
                    <a:lnTo>
                      <a:pt x="2154311" y="0"/>
                    </a:lnTo>
                    <a:cubicBezTo>
                      <a:pt x="2162561" y="0"/>
                      <a:pt x="2170473" y="3277"/>
                      <a:pt x="2176307" y="9111"/>
                    </a:cubicBezTo>
                    <a:cubicBezTo>
                      <a:pt x="2182141" y="14945"/>
                      <a:pt x="2185418" y="22857"/>
                      <a:pt x="2185418" y="31107"/>
                    </a:cubicBezTo>
                    <a:lnTo>
                      <a:pt x="2185418" y="279964"/>
                    </a:lnTo>
                    <a:cubicBezTo>
                      <a:pt x="2185418" y="288214"/>
                      <a:pt x="2182141" y="296126"/>
                      <a:pt x="2176307" y="301960"/>
                    </a:cubicBezTo>
                    <a:cubicBezTo>
                      <a:pt x="2170473" y="307794"/>
                      <a:pt x="2162561" y="311071"/>
                      <a:pt x="2154311" y="311071"/>
                    </a:cubicBezTo>
                    <a:lnTo>
                      <a:pt x="31107" y="311071"/>
                    </a:lnTo>
                    <a:cubicBezTo>
                      <a:pt x="22857" y="311071"/>
                      <a:pt x="14945" y="307794"/>
                      <a:pt x="9111" y="301960"/>
                    </a:cubicBezTo>
                    <a:cubicBezTo>
                      <a:pt x="3277" y="296126"/>
                      <a:pt x="0" y="288214"/>
                      <a:pt x="0" y="279964"/>
                    </a:cubicBezTo>
                    <a:lnTo>
                      <a:pt x="0" y="31107"/>
                    </a:lnTo>
                    <a:close/>
                  </a:path>
                </a:pathLst>
              </a:custGeom>
              <a:noFill/>
              <a:ln w="25400" cap="flat" cmpd="sng" algn="ctr">
                <a:noFill/>
                <a:prstDash val="solid"/>
              </a:ln>
              <a:effectLst/>
            </p:spPr>
            <p:txBody>
              <a:bodyPr spcFirstLastPara="0" vert="horz" wrap="square" lIns="19271" tIns="19271" rIns="19271" bIns="19271" numCol="1" spcCol="1270" anchor="ctr" anchorCtr="0">
                <a:spAutoFit/>
              </a:bodyPr>
              <a:lstStyle/>
              <a:p>
                <a:pPr marL="0" marR="0" lvl="0" indent="0" algn="ctr" defTabSz="711200" eaLnBrk="1" fontAlgn="auto" latinLnBrk="0" hangingPunct="1">
                  <a:lnSpc>
                    <a:spcPct val="90000"/>
                  </a:lnSpc>
                  <a:spcBef>
                    <a:spcPct val="0"/>
                  </a:spcBef>
                  <a:spcAft>
                    <a:spcPct val="35000"/>
                  </a:spcAft>
                  <a:buClrTx/>
                  <a:buSzTx/>
                  <a:buFontTx/>
                  <a:buNone/>
                  <a:tabLst/>
                  <a:defRPr/>
                </a:pPr>
                <a:r>
                  <a:rPr kumimoji="0" lang="en-US" sz="1400" b="1" i="0" u="none" strike="noStrike" kern="1200" cap="none" spc="0" normalizeH="0" baseline="0" noProof="0" dirty="0" smtClean="0">
                    <a:ln>
                      <a:noFill/>
                    </a:ln>
                    <a:solidFill>
                      <a:sysClr val="windowText" lastClr="000000">
                        <a:hueOff val="0"/>
                        <a:satOff val="0"/>
                        <a:lumOff val="0"/>
                        <a:alphaOff val="0"/>
                      </a:sysClr>
                    </a:solidFill>
                    <a:effectLst/>
                    <a:uLnTx/>
                    <a:uFillTx/>
                    <a:latin typeface="Trebuchet MS" pitchFamily="34" charset="0"/>
                    <a:ea typeface="+mn-ea"/>
                    <a:cs typeface="+mn-cs"/>
                    <a:sym typeface="Symbol"/>
                  </a:rPr>
                  <a:t>Tallgrass Prairie</a:t>
                </a:r>
                <a:endParaRPr kumimoji="0" lang="en-US" sz="1400" b="1" i="0" u="none" strike="noStrike" kern="1200" cap="none" spc="0" normalizeH="0" baseline="0" noProof="0" dirty="0">
                  <a:ln>
                    <a:noFill/>
                  </a:ln>
                  <a:solidFill>
                    <a:sysClr val="windowText" lastClr="000000">
                      <a:hueOff val="0"/>
                      <a:satOff val="0"/>
                      <a:lumOff val="0"/>
                      <a:alphaOff val="0"/>
                    </a:sysClr>
                  </a:solidFill>
                  <a:effectLst/>
                  <a:uLnTx/>
                  <a:uFillTx/>
                  <a:latin typeface="Trebuchet MS" pitchFamily="34" charset="0"/>
                  <a:ea typeface="+mn-ea"/>
                  <a:cs typeface="+mn-cs"/>
                </a:endParaRPr>
              </a:p>
            </p:txBody>
          </p:sp>
          <p:sp>
            <p:nvSpPr>
              <p:cNvPr id="191" name="Freeform 190"/>
              <p:cNvSpPr/>
              <p:nvPr/>
            </p:nvSpPr>
            <p:spPr>
              <a:xfrm>
                <a:off x="1383399" y="7000382"/>
                <a:ext cx="704240" cy="326084"/>
              </a:xfrm>
              <a:custGeom>
                <a:avLst/>
                <a:gdLst>
                  <a:gd name="connsiteX0" fmla="*/ 0 w 718836"/>
                  <a:gd name="connsiteY0" fmla="*/ 31859 h 318586"/>
                  <a:gd name="connsiteX1" fmla="*/ 9331 w 718836"/>
                  <a:gd name="connsiteY1" fmla="*/ 9331 h 318586"/>
                  <a:gd name="connsiteX2" fmla="*/ 31859 w 718836"/>
                  <a:gd name="connsiteY2" fmla="*/ 0 h 318586"/>
                  <a:gd name="connsiteX3" fmla="*/ 686977 w 718836"/>
                  <a:gd name="connsiteY3" fmla="*/ 0 h 318586"/>
                  <a:gd name="connsiteX4" fmla="*/ 709505 w 718836"/>
                  <a:gd name="connsiteY4" fmla="*/ 9331 h 318586"/>
                  <a:gd name="connsiteX5" fmla="*/ 718836 w 718836"/>
                  <a:gd name="connsiteY5" fmla="*/ 31859 h 318586"/>
                  <a:gd name="connsiteX6" fmla="*/ 718836 w 718836"/>
                  <a:gd name="connsiteY6" fmla="*/ 286727 h 318586"/>
                  <a:gd name="connsiteX7" fmla="*/ 709505 w 718836"/>
                  <a:gd name="connsiteY7" fmla="*/ 309255 h 318586"/>
                  <a:gd name="connsiteX8" fmla="*/ 686977 w 718836"/>
                  <a:gd name="connsiteY8" fmla="*/ 318586 h 318586"/>
                  <a:gd name="connsiteX9" fmla="*/ 31859 w 718836"/>
                  <a:gd name="connsiteY9" fmla="*/ 318586 h 318586"/>
                  <a:gd name="connsiteX10" fmla="*/ 9331 w 718836"/>
                  <a:gd name="connsiteY10" fmla="*/ 309255 h 318586"/>
                  <a:gd name="connsiteX11" fmla="*/ 0 w 718836"/>
                  <a:gd name="connsiteY11" fmla="*/ 286727 h 318586"/>
                  <a:gd name="connsiteX12" fmla="*/ 0 w 718836"/>
                  <a:gd name="connsiteY12" fmla="*/ 31859 h 318586"/>
                  <a:gd name="connsiteX0" fmla="*/ 0 w 718850"/>
                  <a:gd name="connsiteY0" fmla="*/ 31859 h 318586"/>
                  <a:gd name="connsiteX1" fmla="*/ 9331 w 718850"/>
                  <a:gd name="connsiteY1" fmla="*/ 9331 h 318586"/>
                  <a:gd name="connsiteX2" fmla="*/ 31859 w 718850"/>
                  <a:gd name="connsiteY2" fmla="*/ 0 h 318586"/>
                  <a:gd name="connsiteX3" fmla="*/ 686977 w 718850"/>
                  <a:gd name="connsiteY3" fmla="*/ 0 h 318586"/>
                  <a:gd name="connsiteX4" fmla="*/ 709505 w 718850"/>
                  <a:gd name="connsiteY4" fmla="*/ 9331 h 318586"/>
                  <a:gd name="connsiteX5" fmla="*/ 718836 w 718850"/>
                  <a:gd name="connsiteY5" fmla="*/ 31859 h 318586"/>
                  <a:gd name="connsiteX6" fmla="*/ 707854 w 718850"/>
                  <a:gd name="connsiteY6" fmla="*/ 150360 h 318586"/>
                  <a:gd name="connsiteX7" fmla="*/ 718836 w 718850"/>
                  <a:gd name="connsiteY7" fmla="*/ 286727 h 318586"/>
                  <a:gd name="connsiteX8" fmla="*/ 709505 w 718850"/>
                  <a:gd name="connsiteY8" fmla="*/ 309255 h 318586"/>
                  <a:gd name="connsiteX9" fmla="*/ 686977 w 718850"/>
                  <a:gd name="connsiteY9" fmla="*/ 318586 h 318586"/>
                  <a:gd name="connsiteX10" fmla="*/ 31859 w 718850"/>
                  <a:gd name="connsiteY10" fmla="*/ 318586 h 318586"/>
                  <a:gd name="connsiteX11" fmla="*/ 9331 w 718850"/>
                  <a:gd name="connsiteY11" fmla="*/ 309255 h 318586"/>
                  <a:gd name="connsiteX12" fmla="*/ 0 w 718850"/>
                  <a:gd name="connsiteY12" fmla="*/ 286727 h 318586"/>
                  <a:gd name="connsiteX13" fmla="*/ 0 w 718850"/>
                  <a:gd name="connsiteY13" fmla="*/ 31859 h 318586"/>
                  <a:gd name="connsiteX0" fmla="*/ 0 w 719017"/>
                  <a:gd name="connsiteY0" fmla="*/ 31859 h 319171"/>
                  <a:gd name="connsiteX1" fmla="*/ 9331 w 719017"/>
                  <a:gd name="connsiteY1" fmla="*/ 9331 h 319171"/>
                  <a:gd name="connsiteX2" fmla="*/ 31859 w 719017"/>
                  <a:gd name="connsiteY2" fmla="*/ 0 h 319171"/>
                  <a:gd name="connsiteX3" fmla="*/ 686977 w 719017"/>
                  <a:gd name="connsiteY3" fmla="*/ 0 h 319171"/>
                  <a:gd name="connsiteX4" fmla="*/ 709505 w 719017"/>
                  <a:gd name="connsiteY4" fmla="*/ 9331 h 319171"/>
                  <a:gd name="connsiteX5" fmla="*/ 718836 w 719017"/>
                  <a:gd name="connsiteY5" fmla="*/ 31859 h 319171"/>
                  <a:gd name="connsiteX6" fmla="*/ 707854 w 719017"/>
                  <a:gd name="connsiteY6" fmla="*/ 150360 h 319171"/>
                  <a:gd name="connsiteX7" fmla="*/ 718836 w 719017"/>
                  <a:gd name="connsiteY7" fmla="*/ 286727 h 319171"/>
                  <a:gd name="connsiteX8" fmla="*/ 709505 w 719017"/>
                  <a:gd name="connsiteY8" fmla="*/ 309255 h 319171"/>
                  <a:gd name="connsiteX9" fmla="*/ 686977 w 719017"/>
                  <a:gd name="connsiteY9" fmla="*/ 318586 h 319171"/>
                  <a:gd name="connsiteX10" fmla="*/ 351507 w 719017"/>
                  <a:gd name="connsiteY10" fmla="*/ 319171 h 319171"/>
                  <a:gd name="connsiteX11" fmla="*/ 31859 w 719017"/>
                  <a:gd name="connsiteY11" fmla="*/ 318586 h 319171"/>
                  <a:gd name="connsiteX12" fmla="*/ 9331 w 719017"/>
                  <a:gd name="connsiteY12" fmla="*/ 309255 h 319171"/>
                  <a:gd name="connsiteX13" fmla="*/ 0 w 719017"/>
                  <a:gd name="connsiteY13" fmla="*/ 286727 h 319171"/>
                  <a:gd name="connsiteX14" fmla="*/ 0 w 719017"/>
                  <a:gd name="connsiteY14" fmla="*/ 31859 h 319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19017" h="319171">
                    <a:moveTo>
                      <a:pt x="0" y="31859"/>
                    </a:moveTo>
                    <a:cubicBezTo>
                      <a:pt x="0" y="23409"/>
                      <a:pt x="3357" y="15306"/>
                      <a:pt x="9331" y="9331"/>
                    </a:cubicBezTo>
                    <a:cubicBezTo>
                      <a:pt x="15306" y="3356"/>
                      <a:pt x="23409" y="0"/>
                      <a:pt x="31859" y="0"/>
                    </a:cubicBezTo>
                    <a:lnTo>
                      <a:pt x="686977" y="0"/>
                    </a:lnTo>
                    <a:cubicBezTo>
                      <a:pt x="695427" y="0"/>
                      <a:pt x="703530" y="3357"/>
                      <a:pt x="709505" y="9331"/>
                    </a:cubicBezTo>
                    <a:cubicBezTo>
                      <a:pt x="715480" y="15306"/>
                      <a:pt x="719111" y="8354"/>
                      <a:pt x="718836" y="31859"/>
                    </a:cubicBezTo>
                    <a:lnTo>
                      <a:pt x="707854" y="150360"/>
                    </a:lnTo>
                    <a:lnTo>
                      <a:pt x="718836" y="286727"/>
                    </a:lnTo>
                    <a:cubicBezTo>
                      <a:pt x="718836" y="295177"/>
                      <a:pt x="715479" y="303280"/>
                      <a:pt x="709505" y="309255"/>
                    </a:cubicBezTo>
                    <a:cubicBezTo>
                      <a:pt x="703530" y="315230"/>
                      <a:pt x="746643" y="316933"/>
                      <a:pt x="686977" y="318586"/>
                    </a:cubicBezTo>
                    <a:lnTo>
                      <a:pt x="351507" y="319171"/>
                    </a:lnTo>
                    <a:lnTo>
                      <a:pt x="31859" y="318586"/>
                    </a:lnTo>
                    <a:cubicBezTo>
                      <a:pt x="23409" y="318586"/>
                      <a:pt x="15306" y="315229"/>
                      <a:pt x="9331" y="309255"/>
                    </a:cubicBezTo>
                    <a:cubicBezTo>
                      <a:pt x="3356" y="303280"/>
                      <a:pt x="0" y="295177"/>
                      <a:pt x="0" y="286727"/>
                    </a:cubicBezTo>
                    <a:lnTo>
                      <a:pt x="0" y="31859"/>
                    </a:lnTo>
                    <a:close/>
                  </a:path>
                </a:pathLst>
              </a:cu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spcFirstLastPara="0" vert="horz" wrap="square" lIns="19491" tIns="19491" rIns="19491" bIns="19491" numCol="1" spcCol="1270" anchor="ctr" anchorCtr="0">
                <a:noAutofit/>
              </a:bodyPr>
              <a:lstStyle/>
              <a:p>
                <a:pPr marL="0" marR="0" lvl="0" indent="0" algn="ctr" defTabSz="711200" eaLnBrk="1" fontAlgn="auto" latinLnBrk="0" hangingPunct="1">
                  <a:lnSpc>
                    <a:spcPct val="90000"/>
                  </a:lnSpc>
                  <a:spcBef>
                    <a:spcPct val="0"/>
                  </a:spcBef>
                  <a:spcAft>
                    <a:spcPct val="35000"/>
                  </a:spcAft>
                  <a:buClrTx/>
                  <a:buSzTx/>
                  <a:buFontTx/>
                  <a:buNone/>
                  <a:tabLst/>
                  <a:defRPr/>
                </a:pPr>
                <a:r>
                  <a:rPr kumimoji="0" lang="en-US" sz="900" b="1" i="0" u="none" strike="noStrike" kern="1200" cap="none" spc="0" normalizeH="0" baseline="0" noProof="0" dirty="0" smtClean="0">
                    <a:ln>
                      <a:noFill/>
                    </a:ln>
                    <a:solidFill>
                      <a:sysClr val="windowText" lastClr="000000"/>
                    </a:solidFill>
                    <a:effectLst/>
                    <a:uLnTx/>
                    <a:uFillTx/>
                    <a:latin typeface="Calibri"/>
                    <a:ea typeface="+mn-ea"/>
                    <a:cs typeface="+mn-cs"/>
                  </a:rPr>
                  <a:t>CO</a:t>
                </a:r>
                <a:r>
                  <a:rPr kumimoji="0" lang="en-US" sz="900" b="1" i="0" u="none" strike="noStrike" kern="1200" cap="none" spc="0" normalizeH="0" baseline="-25000" noProof="0" dirty="0" smtClean="0">
                    <a:ln>
                      <a:noFill/>
                    </a:ln>
                    <a:solidFill>
                      <a:sysClr val="windowText" lastClr="000000"/>
                    </a:solidFill>
                    <a:effectLst/>
                    <a:uLnTx/>
                    <a:uFillTx/>
                    <a:latin typeface="Calibri"/>
                    <a:ea typeface="+mn-ea"/>
                    <a:cs typeface="+mn-cs"/>
                  </a:rPr>
                  <a:t>2</a:t>
                </a:r>
                <a:endParaRPr kumimoji="0" lang="en-US" sz="900" b="1" i="0" u="none" strike="noStrike" kern="1200" cap="none" spc="0" normalizeH="0" baseline="-25000" noProof="0" dirty="0">
                  <a:ln>
                    <a:noFill/>
                  </a:ln>
                  <a:solidFill>
                    <a:sysClr val="windowText" lastClr="000000"/>
                  </a:solidFill>
                  <a:effectLst/>
                  <a:uLnTx/>
                  <a:uFillTx/>
                  <a:latin typeface="Calibri"/>
                  <a:ea typeface="+mn-ea"/>
                  <a:cs typeface="+mn-cs"/>
                </a:endParaRPr>
              </a:p>
            </p:txBody>
          </p:sp>
          <p:sp>
            <p:nvSpPr>
              <p:cNvPr id="192" name="Freeform 191"/>
              <p:cNvSpPr/>
              <p:nvPr/>
            </p:nvSpPr>
            <p:spPr>
              <a:xfrm>
                <a:off x="2836030" y="7203436"/>
                <a:ext cx="1184527" cy="401012"/>
              </a:xfrm>
              <a:custGeom>
                <a:avLst/>
                <a:gdLst>
                  <a:gd name="connsiteX0" fmla="*/ 0 w 2185418"/>
                  <a:gd name="connsiteY0" fmla="*/ 31107 h 311071"/>
                  <a:gd name="connsiteX1" fmla="*/ 9111 w 2185418"/>
                  <a:gd name="connsiteY1" fmla="*/ 9111 h 311071"/>
                  <a:gd name="connsiteX2" fmla="*/ 31107 w 2185418"/>
                  <a:gd name="connsiteY2" fmla="*/ 0 h 311071"/>
                  <a:gd name="connsiteX3" fmla="*/ 2154311 w 2185418"/>
                  <a:gd name="connsiteY3" fmla="*/ 0 h 311071"/>
                  <a:gd name="connsiteX4" fmla="*/ 2176307 w 2185418"/>
                  <a:gd name="connsiteY4" fmla="*/ 9111 h 311071"/>
                  <a:gd name="connsiteX5" fmla="*/ 2185418 w 2185418"/>
                  <a:gd name="connsiteY5" fmla="*/ 31107 h 311071"/>
                  <a:gd name="connsiteX6" fmla="*/ 2185418 w 2185418"/>
                  <a:gd name="connsiteY6" fmla="*/ 279964 h 311071"/>
                  <a:gd name="connsiteX7" fmla="*/ 2176307 w 2185418"/>
                  <a:gd name="connsiteY7" fmla="*/ 301960 h 311071"/>
                  <a:gd name="connsiteX8" fmla="*/ 2154311 w 2185418"/>
                  <a:gd name="connsiteY8" fmla="*/ 311071 h 311071"/>
                  <a:gd name="connsiteX9" fmla="*/ 31107 w 2185418"/>
                  <a:gd name="connsiteY9" fmla="*/ 311071 h 311071"/>
                  <a:gd name="connsiteX10" fmla="*/ 9111 w 2185418"/>
                  <a:gd name="connsiteY10" fmla="*/ 301960 h 311071"/>
                  <a:gd name="connsiteX11" fmla="*/ 0 w 2185418"/>
                  <a:gd name="connsiteY11" fmla="*/ 279964 h 311071"/>
                  <a:gd name="connsiteX12" fmla="*/ 0 w 2185418"/>
                  <a:gd name="connsiteY12" fmla="*/ 31107 h 311071"/>
                  <a:gd name="connsiteX0" fmla="*/ 6391 w 2191809"/>
                  <a:gd name="connsiteY0" fmla="*/ 31107 h 311071"/>
                  <a:gd name="connsiteX1" fmla="*/ 15502 w 2191809"/>
                  <a:gd name="connsiteY1" fmla="*/ 9111 h 311071"/>
                  <a:gd name="connsiteX2" fmla="*/ 37498 w 2191809"/>
                  <a:gd name="connsiteY2" fmla="*/ 0 h 311071"/>
                  <a:gd name="connsiteX3" fmla="*/ 2160702 w 2191809"/>
                  <a:gd name="connsiteY3" fmla="*/ 0 h 311071"/>
                  <a:gd name="connsiteX4" fmla="*/ 2182698 w 2191809"/>
                  <a:gd name="connsiteY4" fmla="*/ 9111 h 311071"/>
                  <a:gd name="connsiteX5" fmla="*/ 2191809 w 2191809"/>
                  <a:gd name="connsiteY5" fmla="*/ 31107 h 311071"/>
                  <a:gd name="connsiteX6" fmla="*/ 2191809 w 2191809"/>
                  <a:gd name="connsiteY6" fmla="*/ 279964 h 311071"/>
                  <a:gd name="connsiteX7" fmla="*/ 2182698 w 2191809"/>
                  <a:gd name="connsiteY7" fmla="*/ 301960 h 311071"/>
                  <a:gd name="connsiteX8" fmla="*/ 2160702 w 2191809"/>
                  <a:gd name="connsiteY8" fmla="*/ 311071 h 311071"/>
                  <a:gd name="connsiteX9" fmla="*/ 37498 w 2191809"/>
                  <a:gd name="connsiteY9" fmla="*/ 311071 h 311071"/>
                  <a:gd name="connsiteX10" fmla="*/ 15502 w 2191809"/>
                  <a:gd name="connsiteY10" fmla="*/ 301960 h 311071"/>
                  <a:gd name="connsiteX11" fmla="*/ 6391 w 2191809"/>
                  <a:gd name="connsiteY11" fmla="*/ 279964 h 311071"/>
                  <a:gd name="connsiteX12" fmla="*/ 0 w 2191809"/>
                  <a:gd name="connsiteY12" fmla="*/ 152813 h 311071"/>
                  <a:gd name="connsiteX13" fmla="*/ 6391 w 2191809"/>
                  <a:gd name="connsiteY13" fmla="*/ 31107 h 311071"/>
                  <a:gd name="connsiteX0" fmla="*/ 6391 w 2191809"/>
                  <a:gd name="connsiteY0" fmla="*/ 31107 h 311071"/>
                  <a:gd name="connsiteX1" fmla="*/ 15502 w 2191809"/>
                  <a:gd name="connsiteY1" fmla="*/ 9111 h 311071"/>
                  <a:gd name="connsiteX2" fmla="*/ 37498 w 2191809"/>
                  <a:gd name="connsiteY2" fmla="*/ 0 h 311071"/>
                  <a:gd name="connsiteX3" fmla="*/ 2160702 w 2191809"/>
                  <a:gd name="connsiteY3" fmla="*/ 0 h 311071"/>
                  <a:gd name="connsiteX4" fmla="*/ 2182698 w 2191809"/>
                  <a:gd name="connsiteY4" fmla="*/ 9111 h 311071"/>
                  <a:gd name="connsiteX5" fmla="*/ 2191809 w 2191809"/>
                  <a:gd name="connsiteY5" fmla="*/ 31107 h 311071"/>
                  <a:gd name="connsiteX6" fmla="*/ 2185468 w 2191809"/>
                  <a:gd name="connsiteY6" fmla="*/ 142961 h 311071"/>
                  <a:gd name="connsiteX7" fmla="*/ 2191809 w 2191809"/>
                  <a:gd name="connsiteY7" fmla="*/ 279964 h 311071"/>
                  <a:gd name="connsiteX8" fmla="*/ 2182698 w 2191809"/>
                  <a:gd name="connsiteY8" fmla="*/ 301960 h 311071"/>
                  <a:gd name="connsiteX9" fmla="*/ 2160702 w 2191809"/>
                  <a:gd name="connsiteY9" fmla="*/ 311071 h 311071"/>
                  <a:gd name="connsiteX10" fmla="*/ 37498 w 2191809"/>
                  <a:gd name="connsiteY10" fmla="*/ 311071 h 311071"/>
                  <a:gd name="connsiteX11" fmla="*/ 15502 w 2191809"/>
                  <a:gd name="connsiteY11" fmla="*/ 301960 h 311071"/>
                  <a:gd name="connsiteX12" fmla="*/ 6391 w 2191809"/>
                  <a:gd name="connsiteY12" fmla="*/ 279964 h 311071"/>
                  <a:gd name="connsiteX13" fmla="*/ 0 w 2191809"/>
                  <a:gd name="connsiteY13" fmla="*/ 152813 h 311071"/>
                  <a:gd name="connsiteX14" fmla="*/ 6391 w 2191809"/>
                  <a:gd name="connsiteY14" fmla="*/ 31107 h 311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1809" h="311071">
                    <a:moveTo>
                      <a:pt x="6391" y="31107"/>
                    </a:moveTo>
                    <a:cubicBezTo>
                      <a:pt x="6391" y="22857"/>
                      <a:pt x="9668" y="14945"/>
                      <a:pt x="15502" y="9111"/>
                    </a:cubicBezTo>
                    <a:cubicBezTo>
                      <a:pt x="21336" y="3277"/>
                      <a:pt x="29248" y="0"/>
                      <a:pt x="37498" y="0"/>
                    </a:cubicBezTo>
                    <a:lnTo>
                      <a:pt x="2160702" y="0"/>
                    </a:lnTo>
                    <a:cubicBezTo>
                      <a:pt x="2168952" y="0"/>
                      <a:pt x="2176864" y="3277"/>
                      <a:pt x="2182698" y="9111"/>
                    </a:cubicBezTo>
                    <a:cubicBezTo>
                      <a:pt x="2188532" y="14945"/>
                      <a:pt x="2191347" y="8799"/>
                      <a:pt x="2191809" y="31107"/>
                    </a:cubicBezTo>
                    <a:lnTo>
                      <a:pt x="2185468" y="142961"/>
                    </a:lnTo>
                    <a:lnTo>
                      <a:pt x="2191809" y="279964"/>
                    </a:lnTo>
                    <a:cubicBezTo>
                      <a:pt x="2191809" y="288214"/>
                      <a:pt x="2188532" y="296126"/>
                      <a:pt x="2182698" y="301960"/>
                    </a:cubicBezTo>
                    <a:cubicBezTo>
                      <a:pt x="2176864" y="307794"/>
                      <a:pt x="2168952" y="311071"/>
                      <a:pt x="2160702" y="311071"/>
                    </a:cubicBezTo>
                    <a:lnTo>
                      <a:pt x="37498" y="311071"/>
                    </a:lnTo>
                    <a:cubicBezTo>
                      <a:pt x="29248" y="311071"/>
                      <a:pt x="21336" y="307794"/>
                      <a:pt x="15502" y="301960"/>
                    </a:cubicBezTo>
                    <a:cubicBezTo>
                      <a:pt x="9668" y="296126"/>
                      <a:pt x="8975" y="304822"/>
                      <a:pt x="6391" y="279964"/>
                    </a:cubicBezTo>
                    <a:lnTo>
                      <a:pt x="0" y="152813"/>
                    </a:lnTo>
                    <a:lnTo>
                      <a:pt x="6391" y="31107"/>
                    </a:lnTo>
                    <a:close/>
                  </a:path>
                </a:pathLst>
              </a:cu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spcFirstLastPara="0" vert="horz" wrap="square" lIns="19271" tIns="19271" rIns="19271" bIns="19271" numCol="1" spcCol="1270" anchor="ctr" anchorCtr="0">
                <a:noAutofit/>
              </a:bodyPr>
              <a:lstStyle/>
              <a:p>
                <a:pPr marL="0" marR="0" lvl="0" indent="0" algn="ctr" defTabSz="711200" eaLnBrk="1" fontAlgn="auto" latinLnBrk="0" hangingPunct="1">
                  <a:lnSpc>
                    <a:spcPct val="90000"/>
                  </a:lnSpc>
                  <a:spcBef>
                    <a:spcPct val="0"/>
                  </a:spcBef>
                  <a:spcAft>
                    <a:spcPct val="35000"/>
                  </a:spcAft>
                  <a:buClrTx/>
                  <a:buSzTx/>
                  <a:buFontTx/>
                  <a:buNone/>
                  <a:tabLst/>
                  <a:defRPr/>
                </a:pPr>
                <a:r>
                  <a:rPr kumimoji="0" lang="en-US" sz="900" b="1" i="0" u="none" strike="noStrike" kern="1200" cap="none" spc="0" normalizeH="0" baseline="0" noProof="0" dirty="0" smtClean="0">
                    <a:ln>
                      <a:noFill/>
                    </a:ln>
                    <a:solidFill>
                      <a:sysClr val="windowText" lastClr="000000"/>
                    </a:solidFill>
                    <a:effectLst/>
                    <a:uLnTx/>
                    <a:uFillTx/>
                    <a:latin typeface="Calibri"/>
                    <a:ea typeface="+mn-ea"/>
                    <a:cs typeface="+mn-cs"/>
                    <a:sym typeface="Symbol"/>
                  </a:rPr>
                  <a:t>Soil moisture</a:t>
                </a:r>
                <a:endParaRPr kumimoji="0" lang="en-US" sz="900" b="1"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193" name="Freeform 192"/>
              <p:cNvSpPr/>
              <p:nvPr/>
            </p:nvSpPr>
            <p:spPr>
              <a:xfrm>
                <a:off x="4612429" y="7660356"/>
                <a:ext cx="1083006" cy="559502"/>
              </a:xfrm>
              <a:custGeom>
                <a:avLst/>
                <a:gdLst>
                  <a:gd name="connsiteX0" fmla="*/ 0 w 1265279"/>
                  <a:gd name="connsiteY0" fmla="*/ 22295 h 222945"/>
                  <a:gd name="connsiteX1" fmla="*/ 6530 w 1265279"/>
                  <a:gd name="connsiteY1" fmla="*/ 6530 h 222945"/>
                  <a:gd name="connsiteX2" fmla="*/ 22295 w 1265279"/>
                  <a:gd name="connsiteY2" fmla="*/ 0 h 222945"/>
                  <a:gd name="connsiteX3" fmla="*/ 1242984 w 1265279"/>
                  <a:gd name="connsiteY3" fmla="*/ 0 h 222945"/>
                  <a:gd name="connsiteX4" fmla="*/ 1258749 w 1265279"/>
                  <a:gd name="connsiteY4" fmla="*/ 6530 h 222945"/>
                  <a:gd name="connsiteX5" fmla="*/ 1265279 w 1265279"/>
                  <a:gd name="connsiteY5" fmla="*/ 22295 h 222945"/>
                  <a:gd name="connsiteX6" fmla="*/ 1265279 w 1265279"/>
                  <a:gd name="connsiteY6" fmla="*/ 200650 h 222945"/>
                  <a:gd name="connsiteX7" fmla="*/ 1258749 w 1265279"/>
                  <a:gd name="connsiteY7" fmla="*/ 216415 h 222945"/>
                  <a:gd name="connsiteX8" fmla="*/ 1242984 w 1265279"/>
                  <a:gd name="connsiteY8" fmla="*/ 222945 h 222945"/>
                  <a:gd name="connsiteX9" fmla="*/ 22295 w 1265279"/>
                  <a:gd name="connsiteY9" fmla="*/ 222945 h 222945"/>
                  <a:gd name="connsiteX10" fmla="*/ 6530 w 1265279"/>
                  <a:gd name="connsiteY10" fmla="*/ 216415 h 222945"/>
                  <a:gd name="connsiteX11" fmla="*/ 0 w 1265279"/>
                  <a:gd name="connsiteY11" fmla="*/ 200650 h 222945"/>
                  <a:gd name="connsiteX12" fmla="*/ 0 w 1265279"/>
                  <a:gd name="connsiteY12" fmla="*/ 22295 h 222945"/>
                  <a:gd name="connsiteX0" fmla="*/ 0 w 1265279"/>
                  <a:gd name="connsiteY0" fmla="*/ 22295 h 222945"/>
                  <a:gd name="connsiteX1" fmla="*/ 6530 w 1265279"/>
                  <a:gd name="connsiteY1" fmla="*/ 6530 h 222945"/>
                  <a:gd name="connsiteX2" fmla="*/ 22295 w 1265279"/>
                  <a:gd name="connsiteY2" fmla="*/ 0 h 222945"/>
                  <a:gd name="connsiteX3" fmla="*/ 1242984 w 1265279"/>
                  <a:gd name="connsiteY3" fmla="*/ 0 h 222945"/>
                  <a:gd name="connsiteX4" fmla="*/ 1258749 w 1265279"/>
                  <a:gd name="connsiteY4" fmla="*/ 6530 h 222945"/>
                  <a:gd name="connsiteX5" fmla="*/ 1265279 w 1265279"/>
                  <a:gd name="connsiteY5" fmla="*/ 22295 h 222945"/>
                  <a:gd name="connsiteX6" fmla="*/ 1265279 w 1265279"/>
                  <a:gd name="connsiteY6" fmla="*/ 200650 h 222945"/>
                  <a:gd name="connsiteX7" fmla="*/ 1258749 w 1265279"/>
                  <a:gd name="connsiteY7" fmla="*/ 216415 h 222945"/>
                  <a:gd name="connsiteX8" fmla="*/ 1242984 w 1265279"/>
                  <a:gd name="connsiteY8" fmla="*/ 222945 h 222945"/>
                  <a:gd name="connsiteX9" fmla="*/ 22295 w 1265279"/>
                  <a:gd name="connsiteY9" fmla="*/ 222945 h 222945"/>
                  <a:gd name="connsiteX10" fmla="*/ 6530 w 1265279"/>
                  <a:gd name="connsiteY10" fmla="*/ 216415 h 222945"/>
                  <a:gd name="connsiteX11" fmla="*/ 0 w 1265279"/>
                  <a:gd name="connsiteY11" fmla="*/ 200650 h 222945"/>
                  <a:gd name="connsiteX12" fmla="*/ 3453 w 1265279"/>
                  <a:gd name="connsiteY12" fmla="*/ 117561 h 222945"/>
                  <a:gd name="connsiteX13" fmla="*/ 0 w 1265279"/>
                  <a:gd name="connsiteY13" fmla="*/ 22295 h 222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65279" h="222945">
                    <a:moveTo>
                      <a:pt x="0" y="22295"/>
                    </a:moveTo>
                    <a:cubicBezTo>
                      <a:pt x="0" y="16382"/>
                      <a:pt x="2349" y="10711"/>
                      <a:pt x="6530" y="6530"/>
                    </a:cubicBezTo>
                    <a:cubicBezTo>
                      <a:pt x="10711" y="2349"/>
                      <a:pt x="16382" y="0"/>
                      <a:pt x="22295" y="0"/>
                    </a:cubicBezTo>
                    <a:lnTo>
                      <a:pt x="1242984" y="0"/>
                    </a:lnTo>
                    <a:cubicBezTo>
                      <a:pt x="1248897" y="0"/>
                      <a:pt x="1254568" y="2349"/>
                      <a:pt x="1258749" y="6530"/>
                    </a:cubicBezTo>
                    <a:cubicBezTo>
                      <a:pt x="1262930" y="10711"/>
                      <a:pt x="1265279" y="16382"/>
                      <a:pt x="1265279" y="22295"/>
                    </a:cubicBezTo>
                    <a:lnTo>
                      <a:pt x="1265279" y="200650"/>
                    </a:lnTo>
                    <a:cubicBezTo>
                      <a:pt x="1265279" y="206563"/>
                      <a:pt x="1262930" y="212234"/>
                      <a:pt x="1258749" y="216415"/>
                    </a:cubicBezTo>
                    <a:cubicBezTo>
                      <a:pt x="1254568" y="220596"/>
                      <a:pt x="1248897" y="222945"/>
                      <a:pt x="1242984" y="222945"/>
                    </a:cubicBezTo>
                    <a:lnTo>
                      <a:pt x="22295" y="222945"/>
                    </a:lnTo>
                    <a:cubicBezTo>
                      <a:pt x="16382" y="222945"/>
                      <a:pt x="10711" y="220596"/>
                      <a:pt x="6530" y="216415"/>
                    </a:cubicBezTo>
                    <a:cubicBezTo>
                      <a:pt x="2349" y="212234"/>
                      <a:pt x="513" y="217126"/>
                      <a:pt x="0" y="200650"/>
                    </a:cubicBezTo>
                    <a:lnTo>
                      <a:pt x="3453" y="117561"/>
                    </a:lnTo>
                    <a:lnTo>
                      <a:pt x="0" y="22295"/>
                    </a:lnTo>
                    <a:close/>
                  </a:path>
                </a:pathLst>
              </a:cu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spcFirstLastPara="0" vert="horz" wrap="square" lIns="16690" tIns="16690" rIns="16690" bIns="16690" numCol="1" spcCol="1270" anchor="ctr" anchorCtr="0">
                <a:noAutofit/>
              </a:bodyPr>
              <a:lstStyle/>
              <a:p>
                <a:pPr marL="0" marR="0" lvl="0" indent="0" algn="ctr" defTabSz="711200" eaLnBrk="1" fontAlgn="auto" latinLnBrk="0" hangingPunct="1">
                  <a:lnSpc>
                    <a:spcPct val="90000"/>
                  </a:lnSpc>
                  <a:spcBef>
                    <a:spcPct val="0"/>
                  </a:spcBef>
                  <a:spcAft>
                    <a:spcPct val="35000"/>
                  </a:spcAft>
                  <a:buClrTx/>
                  <a:buSzTx/>
                  <a:buFontTx/>
                  <a:buNone/>
                  <a:tabLst/>
                  <a:defRPr/>
                </a:pPr>
                <a:r>
                  <a:rPr kumimoji="0" lang="en-US" sz="900" b="1" i="0" u="none" strike="noStrike" kern="0" cap="none" spc="0" normalizeH="0" baseline="0" noProof="0" dirty="0" smtClean="0">
                    <a:ln>
                      <a:noFill/>
                    </a:ln>
                    <a:solidFill>
                      <a:sysClr val="windowText" lastClr="000000"/>
                    </a:solidFill>
                    <a:effectLst/>
                    <a:uLnTx/>
                    <a:uFillTx/>
                    <a:latin typeface="Calibri"/>
                    <a:ea typeface="+mn-ea"/>
                    <a:cs typeface="Calibri"/>
                  </a:rPr>
                  <a:t>ANPP</a:t>
                </a:r>
                <a:endParaRPr kumimoji="0" lang="en-US" sz="900" b="1" i="0" u="none" strike="noStrike" kern="1200" cap="none" spc="0" normalizeH="0" baseline="0" noProof="0" dirty="0">
                  <a:ln>
                    <a:noFill/>
                  </a:ln>
                  <a:solidFill>
                    <a:sysClr val="windowText" lastClr="000000"/>
                  </a:solidFill>
                  <a:effectLst/>
                  <a:uLnTx/>
                  <a:uFillTx/>
                  <a:latin typeface="Calibri"/>
                  <a:ea typeface="+mn-ea"/>
                </a:endParaRPr>
              </a:p>
            </p:txBody>
          </p:sp>
          <p:sp>
            <p:nvSpPr>
              <p:cNvPr id="194" name="Freeform 193"/>
              <p:cNvSpPr/>
              <p:nvPr/>
            </p:nvSpPr>
            <p:spPr>
              <a:xfrm>
                <a:off x="2875399" y="7728123"/>
                <a:ext cx="1112521" cy="423969"/>
              </a:xfrm>
              <a:custGeom>
                <a:avLst/>
                <a:gdLst>
                  <a:gd name="connsiteX0" fmla="*/ 0 w 1292934"/>
                  <a:gd name="connsiteY0" fmla="*/ 31816 h 318161"/>
                  <a:gd name="connsiteX1" fmla="*/ 9319 w 1292934"/>
                  <a:gd name="connsiteY1" fmla="*/ 9319 h 318161"/>
                  <a:gd name="connsiteX2" fmla="*/ 31816 w 1292934"/>
                  <a:gd name="connsiteY2" fmla="*/ 0 h 318161"/>
                  <a:gd name="connsiteX3" fmla="*/ 1261118 w 1292934"/>
                  <a:gd name="connsiteY3" fmla="*/ 0 h 318161"/>
                  <a:gd name="connsiteX4" fmla="*/ 1283615 w 1292934"/>
                  <a:gd name="connsiteY4" fmla="*/ 9319 h 318161"/>
                  <a:gd name="connsiteX5" fmla="*/ 1292934 w 1292934"/>
                  <a:gd name="connsiteY5" fmla="*/ 31816 h 318161"/>
                  <a:gd name="connsiteX6" fmla="*/ 1292934 w 1292934"/>
                  <a:gd name="connsiteY6" fmla="*/ 286345 h 318161"/>
                  <a:gd name="connsiteX7" fmla="*/ 1283615 w 1292934"/>
                  <a:gd name="connsiteY7" fmla="*/ 308842 h 318161"/>
                  <a:gd name="connsiteX8" fmla="*/ 1261118 w 1292934"/>
                  <a:gd name="connsiteY8" fmla="*/ 318161 h 318161"/>
                  <a:gd name="connsiteX9" fmla="*/ 31816 w 1292934"/>
                  <a:gd name="connsiteY9" fmla="*/ 318161 h 318161"/>
                  <a:gd name="connsiteX10" fmla="*/ 9319 w 1292934"/>
                  <a:gd name="connsiteY10" fmla="*/ 308842 h 318161"/>
                  <a:gd name="connsiteX11" fmla="*/ 0 w 1292934"/>
                  <a:gd name="connsiteY11" fmla="*/ 286345 h 318161"/>
                  <a:gd name="connsiteX12" fmla="*/ 0 w 1292934"/>
                  <a:gd name="connsiteY12" fmla="*/ 31816 h 318161"/>
                  <a:gd name="connsiteX0" fmla="*/ 5861 w 1298795"/>
                  <a:gd name="connsiteY0" fmla="*/ 31816 h 318161"/>
                  <a:gd name="connsiteX1" fmla="*/ 15180 w 1298795"/>
                  <a:gd name="connsiteY1" fmla="*/ 9319 h 318161"/>
                  <a:gd name="connsiteX2" fmla="*/ 37677 w 1298795"/>
                  <a:gd name="connsiteY2" fmla="*/ 0 h 318161"/>
                  <a:gd name="connsiteX3" fmla="*/ 1266979 w 1298795"/>
                  <a:gd name="connsiteY3" fmla="*/ 0 h 318161"/>
                  <a:gd name="connsiteX4" fmla="*/ 1289476 w 1298795"/>
                  <a:gd name="connsiteY4" fmla="*/ 9319 h 318161"/>
                  <a:gd name="connsiteX5" fmla="*/ 1298795 w 1298795"/>
                  <a:gd name="connsiteY5" fmla="*/ 31816 h 318161"/>
                  <a:gd name="connsiteX6" fmla="*/ 1298795 w 1298795"/>
                  <a:gd name="connsiteY6" fmla="*/ 286345 h 318161"/>
                  <a:gd name="connsiteX7" fmla="*/ 1289476 w 1298795"/>
                  <a:gd name="connsiteY7" fmla="*/ 308842 h 318161"/>
                  <a:gd name="connsiteX8" fmla="*/ 1266979 w 1298795"/>
                  <a:gd name="connsiteY8" fmla="*/ 318161 h 318161"/>
                  <a:gd name="connsiteX9" fmla="*/ 37677 w 1298795"/>
                  <a:gd name="connsiteY9" fmla="*/ 318161 h 318161"/>
                  <a:gd name="connsiteX10" fmla="*/ 15180 w 1298795"/>
                  <a:gd name="connsiteY10" fmla="*/ 308842 h 318161"/>
                  <a:gd name="connsiteX11" fmla="*/ 5861 w 1298795"/>
                  <a:gd name="connsiteY11" fmla="*/ 286345 h 318161"/>
                  <a:gd name="connsiteX12" fmla="*/ 0 w 1298795"/>
                  <a:gd name="connsiteY12" fmla="*/ 159773 h 318161"/>
                  <a:gd name="connsiteX13" fmla="*/ 5861 w 1298795"/>
                  <a:gd name="connsiteY13" fmla="*/ 31816 h 318161"/>
                  <a:gd name="connsiteX0" fmla="*/ 5861 w 1299760"/>
                  <a:gd name="connsiteY0" fmla="*/ 31816 h 318161"/>
                  <a:gd name="connsiteX1" fmla="*/ 15180 w 1299760"/>
                  <a:gd name="connsiteY1" fmla="*/ 9319 h 318161"/>
                  <a:gd name="connsiteX2" fmla="*/ 37677 w 1299760"/>
                  <a:gd name="connsiteY2" fmla="*/ 0 h 318161"/>
                  <a:gd name="connsiteX3" fmla="*/ 1266979 w 1299760"/>
                  <a:gd name="connsiteY3" fmla="*/ 0 h 318161"/>
                  <a:gd name="connsiteX4" fmla="*/ 1289476 w 1299760"/>
                  <a:gd name="connsiteY4" fmla="*/ 9319 h 318161"/>
                  <a:gd name="connsiteX5" fmla="*/ 1298795 w 1299760"/>
                  <a:gd name="connsiteY5" fmla="*/ 31816 h 318161"/>
                  <a:gd name="connsiteX6" fmla="*/ 1299760 w 1299760"/>
                  <a:gd name="connsiteY6" fmla="*/ 154054 h 318161"/>
                  <a:gd name="connsiteX7" fmla="*/ 1298795 w 1299760"/>
                  <a:gd name="connsiteY7" fmla="*/ 286345 h 318161"/>
                  <a:gd name="connsiteX8" fmla="*/ 1289476 w 1299760"/>
                  <a:gd name="connsiteY8" fmla="*/ 308842 h 318161"/>
                  <a:gd name="connsiteX9" fmla="*/ 1266979 w 1299760"/>
                  <a:gd name="connsiteY9" fmla="*/ 318161 h 318161"/>
                  <a:gd name="connsiteX10" fmla="*/ 37677 w 1299760"/>
                  <a:gd name="connsiteY10" fmla="*/ 318161 h 318161"/>
                  <a:gd name="connsiteX11" fmla="*/ 15180 w 1299760"/>
                  <a:gd name="connsiteY11" fmla="*/ 308842 h 318161"/>
                  <a:gd name="connsiteX12" fmla="*/ 5861 w 1299760"/>
                  <a:gd name="connsiteY12" fmla="*/ 286345 h 318161"/>
                  <a:gd name="connsiteX13" fmla="*/ 0 w 1299760"/>
                  <a:gd name="connsiteY13" fmla="*/ 159773 h 318161"/>
                  <a:gd name="connsiteX14" fmla="*/ 5861 w 1299760"/>
                  <a:gd name="connsiteY14" fmla="*/ 31816 h 318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99760" h="318161">
                    <a:moveTo>
                      <a:pt x="5861" y="31816"/>
                    </a:moveTo>
                    <a:cubicBezTo>
                      <a:pt x="5861" y="23378"/>
                      <a:pt x="9213" y="15285"/>
                      <a:pt x="15180" y="9319"/>
                    </a:cubicBezTo>
                    <a:cubicBezTo>
                      <a:pt x="21147" y="3352"/>
                      <a:pt x="29239" y="0"/>
                      <a:pt x="37677" y="0"/>
                    </a:cubicBezTo>
                    <a:lnTo>
                      <a:pt x="1266979" y="0"/>
                    </a:lnTo>
                    <a:cubicBezTo>
                      <a:pt x="1275417" y="0"/>
                      <a:pt x="1283510" y="3352"/>
                      <a:pt x="1289476" y="9319"/>
                    </a:cubicBezTo>
                    <a:cubicBezTo>
                      <a:pt x="1295443" y="15286"/>
                      <a:pt x="1297081" y="7694"/>
                      <a:pt x="1298795" y="31816"/>
                    </a:cubicBezTo>
                    <a:cubicBezTo>
                      <a:pt x="1299117" y="72562"/>
                      <a:pt x="1299438" y="113308"/>
                      <a:pt x="1299760" y="154054"/>
                    </a:cubicBezTo>
                    <a:cubicBezTo>
                      <a:pt x="1299438" y="198151"/>
                      <a:pt x="1299117" y="242248"/>
                      <a:pt x="1298795" y="286345"/>
                    </a:cubicBezTo>
                    <a:cubicBezTo>
                      <a:pt x="1298795" y="294783"/>
                      <a:pt x="1295443" y="302876"/>
                      <a:pt x="1289476" y="308842"/>
                    </a:cubicBezTo>
                    <a:cubicBezTo>
                      <a:pt x="1283509" y="314809"/>
                      <a:pt x="1275417" y="318161"/>
                      <a:pt x="1266979" y="318161"/>
                    </a:cubicBezTo>
                    <a:lnTo>
                      <a:pt x="37677" y="318161"/>
                    </a:lnTo>
                    <a:cubicBezTo>
                      <a:pt x="29239" y="318161"/>
                      <a:pt x="21146" y="314809"/>
                      <a:pt x="15180" y="308842"/>
                    </a:cubicBezTo>
                    <a:cubicBezTo>
                      <a:pt x="9213" y="302875"/>
                      <a:pt x="8391" y="311190"/>
                      <a:pt x="5861" y="286345"/>
                    </a:cubicBezTo>
                    <a:lnTo>
                      <a:pt x="0" y="159773"/>
                    </a:lnTo>
                    <a:lnTo>
                      <a:pt x="5861" y="31816"/>
                    </a:lnTo>
                    <a:close/>
                  </a:path>
                </a:pathLst>
              </a:cu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spcFirstLastPara="0" vert="horz" wrap="square" lIns="19479" tIns="19479" rIns="19479" bIns="19479" numCol="1" spcCol="1270" anchor="ctr" anchorCtr="0">
                <a:noAutofit/>
              </a:bodyPr>
              <a:lstStyle/>
              <a:p>
                <a:pPr marL="0" marR="0" lvl="0" indent="0" algn="ctr" defTabSz="711200" eaLnBrk="1" fontAlgn="auto" latinLnBrk="0" hangingPunct="1">
                  <a:lnSpc>
                    <a:spcPct val="90000"/>
                  </a:lnSpc>
                  <a:spcBef>
                    <a:spcPct val="0"/>
                  </a:spcBef>
                  <a:spcAft>
                    <a:spcPct val="35000"/>
                  </a:spcAft>
                  <a:buClrTx/>
                  <a:buSzTx/>
                  <a:buFontTx/>
                  <a:buNone/>
                  <a:tabLst/>
                  <a:defRPr/>
                </a:pPr>
                <a:r>
                  <a:rPr kumimoji="0" lang="en-US" sz="900" b="1" i="0" u="none" strike="noStrike" kern="1200" cap="none" spc="0" normalizeH="0" baseline="0" noProof="0" dirty="0" smtClean="0">
                    <a:ln>
                      <a:noFill/>
                    </a:ln>
                    <a:solidFill>
                      <a:sysClr val="windowText" lastClr="000000"/>
                    </a:solidFill>
                    <a:effectLst/>
                    <a:uLnTx/>
                    <a:uFillTx/>
                    <a:latin typeface="Calibri"/>
                    <a:ea typeface="+mn-ea"/>
                    <a:cs typeface="+mn-cs"/>
                  </a:rPr>
                  <a:t>Community change</a:t>
                </a:r>
                <a:endParaRPr kumimoji="0" lang="en-US" sz="900" b="1"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195" name="Freeform 194"/>
              <p:cNvSpPr/>
              <p:nvPr/>
            </p:nvSpPr>
            <p:spPr>
              <a:xfrm>
                <a:off x="2791580" y="8333475"/>
                <a:ext cx="1320394" cy="326802"/>
              </a:xfrm>
              <a:custGeom>
                <a:avLst/>
                <a:gdLst>
                  <a:gd name="connsiteX0" fmla="*/ 0 w 1535068"/>
                  <a:gd name="connsiteY0" fmla="*/ 34151 h 341507"/>
                  <a:gd name="connsiteX1" fmla="*/ 10003 w 1535068"/>
                  <a:gd name="connsiteY1" fmla="*/ 10003 h 341507"/>
                  <a:gd name="connsiteX2" fmla="*/ 34151 w 1535068"/>
                  <a:gd name="connsiteY2" fmla="*/ 0 h 341507"/>
                  <a:gd name="connsiteX3" fmla="*/ 1500917 w 1535068"/>
                  <a:gd name="connsiteY3" fmla="*/ 0 h 341507"/>
                  <a:gd name="connsiteX4" fmla="*/ 1525065 w 1535068"/>
                  <a:gd name="connsiteY4" fmla="*/ 10003 h 341507"/>
                  <a:gd name="connsiteX5" fmla="*/ 1535068 w 1535068"/>
                  <a:gd name="connsiteY5" fmla="*/ 34151 h 341507"/>
                  <a:gd name="connsiteX6" fmla="*/ 1535068 w 1535068"/>
                  <a:gd name="connsiteY6" fmla="*/ 307356 h 341507"/>
                  <a:gd name="connsiteX7" fmla="*/ 1525065 w 1535068"/>
                  <a:gd name="connsiteY7" fmla="*/ 331504 h 341507"/>
                  <a:gd name="connsiteX8" fmla="*/ 1500917 w 1535068"/>
                  <a:gd name="connsiteY8" fmla="*/ 341507 h 341507"/>
                  <a:gd name="connsiteX9" fmla="*/ 34151 w 1535068"/>
                  <a:gd name="connsiteY9" fmla="*/ 341507 h 341507"/>
                  <a:gd name="connsiteX10" fmla="*/ 10003 w 1535068"/>
                  <a:gd name="connsiteY10" fmla="*/ 331504 h 341507"/>
                  <a:gd name="connsiteX11" fmla="*/ 0 w 1535068"/>
                  <a:gd name="connsiteY11" fmla="*/ 307356 h 341507"/>
                  <a:gd name="connsiteX12" fmla="*/ 0 w 1535068"/>
                  <a:gd name="connsiteY12" fmla="*/ 34151 h 341507"/>
                  <a:gd name="connsiteX0" fmla="*/ 7552 w 1542620"/>
                  <a:gd name="connsiteY0" fmla="*/ 34151 h 341507"/>
                  <a:gd name="connsiteX1" fmla="*/ 17555 w 1542620"/>
                  <a:gd name="connsiteY1" fmla="*/ 10003 h 341507"/>
                  <a:gd name="connsiteX2" fmla="*/ 41703 w 1542620"/>
                  <a:gd name="connsiteY2" fmla="*/ 0 h 341507"/>
                  <a:gd name="connsiteX3" fmla="*/ 1508469 w 1542620"/>
                  <a:gd name="connsiteY3" fmla="*/ 0 h 341507"/>
                  <a:gd name="connsiteX4" fmla="*/ 1532617 w 1542620"/>
                  <a:gd name="connsiteY4" fmla="*/ 10003 h 341507"/>
                  <a:gd name="connsiteX5" fmla="*/ 1542620 w 1542620"/>
                  <a:gd name="connsiteY5" fmla="*/ 34151 h 341507"/>
                  <a:gd name="connsiteX6" fmla="*/ 1542620 w 1542620"/>
                  <a:gd name="connsiteY6" fmla="*/ 307356 h 341507"/>
                  <a:gd name="connsiteX7" fmla="*/ 1532617 w 1542620"/>
                  <a:gd name="connsiteY7" fmla="*/ 331504 h 341507"/>
                  <a:gd name="connsiteX8" fmla="*/ 1508469 w 1542620"/>
                  <a:gd name="connsiteY8" fmla="*/ 341507 h 341507"/>
                  <a:gd name="connsiteX9" fmla="*/ 41703 w 1542620"/>
                  <a:gd name="connsiteY9" fmla="*/ 341507 h 341507"/>
                  <a:gd name="connsiteX10" fmla="*/ 17555 w 1542620"/>
                  <a:gd name="connsiteY10" fmla="*/ 331504 h 341507"/>
                  <a:gd name="connsiteX11" fmla="*/ 7552 w 1542620"/>
                  <a:gd name="connsiteY11" fmla="*/ 307356 h 341507"/>
                  <a:gd name="connsiteX12" fmla="*/ 0 w 1542620"/>
                  <a:gd name="connsiteY12" fmla="*/ 152617 h 341507"/>
                  <a:gd name="connsiteX13" fmla="*/ 7552 w 1542620"/>
                  <a:gd name="connsiteY13" fmla="*/ 34151 h 341507"/>
                  <a:gd name="connsiteX0" fmla="*/ 7552 w 1542620"/>
                  <a:gd name="connsiteY0" fmla="*/ 34151 h 341507"/>
                  <a:gd name="connsiteX1" fmla="*/ 17555 w 1542620"/>
                  <a:gd name="connsiteY1" fmla="*/ 10003 h 341507"/>
                  <a:gd name="connsiteX2" fmla="*/ 41703 w 1542620"/>
                  <a:gd name="connsiteY2" fmla="*/ 0 h 341507"/>
                  <a:gd name="connsiteX3" fmla="*/ 1508469 w 1542620"/>
                  <a:gd name="connsiteY3" fmla="*/ 0 h 341507"/>
                  <a:gd name="connsiteX4" fmla="*/ 1532617 w 1542620"/>
                  <a:gd name="connsiteY4" fmla="*/ 10003 h 341507"/>
                  <a:gd name="connsiteX5" fmla="*/ 1542620 w 1542620"/>
                  <a:gd name="connsiteY5" fmla="*/ 34151 h 341507"/>
                  <a:gd name="connsiteX6" fmla="*/ 1540127 w 1542620"/>
                  <a:gd name="connsiteY6" fmla="*/ 160579 h 341507"/>
                  <a:gd name="connsiteX7" fmla="*/ 1542620 w 1542620"/>
                  <a:gd name="connsiteY7" fmla="*/ 307356 h 341507"/>
                  <a:gd name="connsiteX8" fmla="*/ 1532617 w 1542620"/>
                  <a:gd name="connsiteY8" fmla="*/ 331504 h 341507"/>
                  <a:gd name="connsiteX9" fmla="*/ 1508469 w 1542620"/>
                  <a:gd name="connsiteY9" fmla="*/ 341507 h 341507"/>
                  <a:gd name="connsiteX10" fmla="*/ 41703 w 1542620"/>
                  <a:gd name="connsiteY10" fmla="*/ 341507 h 341507"/>
                  <a:gd name="connsiteX11" fmla="*/ 17555 w 1542620"/>
                  <a:gd name="connsiteY11" fmla="*/ 331504 h 341507"/>
                  <a:gd name="connsiteX12" fmla="*/ 7552 w 1542620"/>
                  <a:gd name="connsiteY12" fmla="*/ 307356 h 341507"/>
                  <a:gd name="connsiteX13" fmla="*/ 0 w 1542620"/>
                  <a:gd name="connsiteY13" fmla="*/ 152617 h 341507"/>
                  <a:gd name="connsiteX14" fmla="*/ 7552 w 1542620"/>
                  <a:gd name="connsiteY14" fmla="*/ 34151 h 341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42620" h="341507">
                    <a:moveTo>
                      <a:pt x="7552" y="34151"/>
                    </a:moveTo>
                    <a:cubicBezTo>
                      <a:pt x="7552" y="25094"/>
                      <a:pt x="11150" y="16407"/>
                      <a:pt x="17555" y="10003"/>
                    </a:cubicBezTo>
                    <a:cubicBezTo>
                      <a:pt x="23960" y="3598"/>
                      <a:pt x="32646" y="0"/>
                      <a:pt x="41703" y="0"/>
                    </a:cubicBezTo>
                    <a:lnTo>
                      <a:pt x="1508469" y="0"/>
                    </a:lnTo>
                    <a:cubicBezTo>
                      <a:pt x="1517526" y="0"/>
                      <a:pt x="1526213" y="3598"/>
                      <a:pt x="1532617" y="10003"/>
                    </a:cubicBezTo>
                    <a:cubicBezTo>
                      <a:pt x="1539022" y="16408"/>
                      <a:pt x="1541368" y="9055"/>
                      <a:pt x="1542620" y="34151"/>
                    </a:cubicBezTo>
                    <a:lnTo>
                      <a:pt x="1540127" y="160579"/>
                    </a:lnTo>
                    <a:lnTo>
                      <a:pt x="1542620" y="307356"/>
                    </a:lnTo>
                    <a:cubicBezTo>
                      <a:pt x="1542620" y="316413"/>
                      <a:pt x="1539022" y="325100"/>
                      <a:pt x="1532617" y="331504"/>
                    </a:cubicBezTo>
                    <a:cubicBezTo>
                      <a:pt x="1526212" y="337909"/>
                      <a:pt x="1517526" y="341507"/>
                      <a:pt x="1508469" y="341507"/>
                    </a:cubicBezTo>
                    <a:lnTo>
                      <a:pt x="41703" y="341507"/>
                    </a:lnTo>
                    <a:cubicBezTo>
                      <a:pt x="32646" y="341507"/>
                      <a:pt x="23959" y="337909"/>
                      <a:pt x="17555" y="331504"/>
                    </a:cubicBezTo>
                    <a:cubicBezTo>
                      <a:pt x="11150" y="325099"/>
                      <a:pt x="10478" y="337170"/>
                      <a:pt x="7552" y="307356"/>
                    </a:cubicBezTo>
                    <a:lnTo>
                      <a:pt x="0" y="152617"/>
                    </a:lnTo>
                    <a:lnTo>
                      <a:pt x="7552" y="34151"/>
                    </a:lnTo>
                    <a:close/>
                  </a:path>
                </a:pathLst>
              </a:custGeom>
              <a:solidFill>
                <a:sysClr val="window" lastClr="FFFFFF">
                  <a:lumMod val="95000"/>
                </a:sysClr>
              </a:solidFill>
              <a:ln w="9525" cap="flat" cmpd="sng" algn="ctr">
                <a:noFill/>
                <a:prstDash val="solid"/>
              </a:ln>
              <a:effectLst>
                <a:outerShdw blurRad="40000" dist="20000" dir="5400000" rotWithShape="0">
                  <a:srgbClr val="000000">
                    <a:alpha val="38000"/>
                  </a:srgbClr>
                </a:outerShdw>
              </a:effectLst>
            </p:spPr>
            <p:txBody>
              <a:bodyPr spcFirstLastPara="0" vert="horz" wrap="square" lIns="20162" tIns="20162" rIns="20162" bIns="20162" numCol="1" spcCol="1270" anchor="ctr" anchorCtr="0">
                <a:noAutofit/>
              </a:bodyPr>
              <a:lstStyle/>
              <a:p>
                <a:pPr marL="0" marR="0" lvl="0" indent="0" algn="ctr" defTabSz="711200" eaLnBrk="1" fontAlgn="auto" latinLnBrk="0" hangingPunct="1">
                  <a:lnSpc>
                    <a:spcPct val="90000"/>
                  </a:lnSpc>
                  <a:spcBef>
                    <a:spcPct val="0"/>
                  </a:spcBef>
                  <a:spcAft>
                    <a:spcPct val="35000"/>
                  </a:spcAft>
                  <a:buClrTx/>
                  <a:buSzTx/>
                  <a:buFontTx/>
                  <a:buNone/>
                  <a:tabLst/>
                  <a:defRPr/>
                </a:pPr>
                <a:r>
                  <a:rPr kumimoji="0" lang="en-US" sz="900" b="1" i="0" u="none" strike="noStrike" kern="1200" cap="none" spc="0" normalizeH="0" baseline="0" noProof="0" dirty="0" smtClean="0">
                    <a:ln>
                      <a:noFill/>
                    </a:ln>
                    <a:solidFill>
                      <a:sysClr val="window" lastClr="FFFFFF">
                        <a:lumMod val="65000"/>
                      </a:sysClr>
                    </a:solidFill>
                    <a:effectLst/>
                    <a:uLnTx/>
                    <a:uFillTx/>
                    <a:latin typeface="Calibri"/>
                    <a:ea typeface="+mn-ea"/>
                    <a:cs typeface="+mn-cs"/>
                  </a:rPr>
                  <a:t>Soil N</a:t>
                </a:r>
                <a:endParaRPr kumimoji="0" lang="en-US" sz="900" b="1" i="0" u="none" strike="noStrike" kern="1200" cap="none" spc="0" normalizeH="0" baseline="0" noProof="0" dirty="0">
                  <a:ln>
                    <a:noFill/>
                  </a:ln>
                  <a:solidFill>
                    <a:sysClr val="window" lastClr="FFFFFF">
                      <a:lumMod val="65000"/>
                    </a:sysClr>
                  </a:solidFill>
                  <a:effectLst/>
                  <a:uLnTx/>
                  <a:uFillTx/>
                  <a:latin typeface="Calibri"/>
                  <a:ea typeface="+mn-ea"/>
                  <a:cs typeface="+mn-cs"/>
                </a:endParaRPr>
              </a:p>
            </p:txBody>
          </p:sp>
          <p:cxnSp>
            <p:nvCxnSpPr>
              <p:cNvPr id="196" name="Straight Arrow Connector 195"/>
              <p:cNvCxnSpPr>
                <a:stCxn id="194" idx="6"/>
                <a:endCxn id="193" idx="12"/>
              </p:cNvCxnSpPr>
              <p:nvPr/>
            </p:nvCxnSpPr>
            <p:spPr>
              <a:xfrm>
                <a:off x="3987920" y="7933409"/>
                <a:ext cx="627465" cy="21978"/>
              </a:xfrm>
              <a:prstGeom prst="straightConnector1">
                <a:avLst/>
              </a:prstGeom>
              <a:noFill/>
              <a:ln w="28575" cap="flat" cmpd="sng" algn="ctr">
                <a:solidFill>
                  <a:sysClr val="windowText" lastClr="000000"/>
                </a:solidFill>
                <a:prstDash val="solid"/>
                <a:tailEnd type="arrow" w="med" len="med"/>
              </a:ln>
              <a:effectLst/>
            </p:spPr>
          </p:cxnSp>
          <p:cxnSp>
            <p:nvCxnSpPr>
              <p:cNvPr id="197" name="Straight Arrow Connector 196"/>
              <p:cNvCxnSpPr>
                <a:stCxn id="195" idx="6"/>
                <a:endCxn id="193" idx="12"/>
              </p:cNvCxnSpPr>
              <p:nvPr/>
            </p:nvCxnSpPr>
            <p:spPr>
              <a:xfrm flipV="1">
                <a:off x="4109840" y="7955387"/>
                <a:ext cx="505545" cy="531753"/>
              </a:xfrm>
              <a:prstGeom prst="straightConnector1">
                <a:avLst/>
              </a:prstGeom>
              <a:noFill/>
              <a:ln w="28575" cap="flat" cmpd="sng" algn="ctr">
                <a:solidFill>
                  <a:sysClr val="window" lastClr="FFFFFF">
                    <a:lumMod val="75000"/>
                  </a:sysClr>
                </a:solidFill>
                <a:prstDash val="solid"/>
                <a:tailEnd type="arrow" w="med" len="med"/>
              </a:ln>
              <a:effectLst/>
            </p:spPr>
          </p:cxnSp>
          <p:cxnSp>
            <p:nvCxnSpPr>
              <p:cNvPr id="198" name="Straight Arrow Connector 197"/>
              <p:cNvCxnSpPr>
                <a:stCxn id="200" idx="7"/>
                <a:endCxn id="195" idx="13"/>
              </p:cNvCxnSpPr>
              <p:nvPr/>
            </p:nvCxnSpPr>
            <p:spPr>
              <a:xfrm>
                <a:off x="2308980" y="7931608"/>
                <a:ext cx="482600" cy="547912"/>
              </a:xfrm>
              <a:prstGeom prst="straightConnector1">
                <a:avLst/>
              </a:prstGeom>
              <a:noFill/>
              <a:ln w="28575" cap="flat" cmpd="sng" algn="ctr">
                <a:solidFill>
                  <a:sysClr val="window" lastClr="FFFFFF">
                    <a:lumMod val="75000"/>
                  </a:sysClr>
                </a:solidFill>
                <a:prstDash val="solid"/>
                <a:tailEnd type="arrow" w="med" len="med"/>
              </a:ln>
              <a:effectLst/>
            </p:spPr>
          </p:cxnSp>
          <p:cxnSp>
            <p:nvCxnSpPr>
              <p:cNvPr id="199" name="Straight Arrow Connector 198"/>
              <p:cNvCxnSpPr>
                <a:stCxn id="191" idx="10"/>
                <a:endCxn id="200" idx="3"/>
              </p:cNvCxnSpPr>
              <p:nvPr/>
            </p:nvCxnSpPr>
            <p:spPr>
              <a:xfrm>
                <a:off x="1727682" y="7326466"/>
                <a:ext cx="14721" cy="414962"/>
              </a:xfrm>
              <a:prstGeom prst="straightConnector1">
                <a:avLst/>
              </a:prstGeom>
              <a:noFill/>
              <a:ln w="28575" cap="flat" cmpd="sng" algn="ctr">
                <a:solidFill>
                  <a:sysClr val="windowText" lastClr="000000"/>
                </a:solidFill>
                <a:prstDash val="solid"/>
                <a:tailEnd type="arrow" w="med" len="med"/>
              </a:ln>
              <a:effectLst/>
            </p:spPr>
          </p:cxnSp>
          <p:sp>
            <p:nvSpPr>
              <p:cNvPr id="200" name="Freeform 199"/>
              <p:cNvSpPr/>
              <p:nvPr/>
            </p:nvSpPr>
            <p:spPr>
              <a:xfrm>
                <a:off x="1102389" y="7739601"/>
                <a:ext cx="1206591" cy="401012"/>
              </a:xfrm>
              <a:custGeom>
                <a:avLst/>
                <a:gdLst>
                  <a:gd name="connsiteX0" fmla="*/ 0 w 2185418"/>
                  <a:gd name="connsiteY0" fmla="*/ 31107 h 311071"/>
                  <a:gd name="connsiteX1" fmla="*/ 9111 w 2185418"/>
                  <a:gd name="connsiteY1" fmla="*/ 9111 h 311071"/>
                  <a:gd name="connsiteX2" fmla="*/ 31107 w 2185418"/>
                  <a:gd name="connsiteY2" fmla="*/ 0 h 311071"/>
                  <a:gd name="connsiteX3" fmla="*/ 2154311 w 2185418"/>
                  <a:gd name="connsiteY3" fmla="*/ 0 h 311071"/>
                  <a:gd name="connsiteX4" fmla="*/ 2176307 w 2185418"/>
                  <a:gd name="connsiteY4" fmla="*/ 9111 h 311071"/>
                  <a:gd name="connsiteX5" fmla="*/ 2185418 w 2185418"/>
                  <a:gd name="connsiteY5" fmla="*/ 31107 h 311071"/>
                  <a:gd name="connsiteX6" fmla="*/ 2185418 w 2185418"/>
                  <a:gd name="connsiteY6" fmla="*/ 279964 h 311071"/>
                  <a:gd name="connsiteX7" fmla="*/ 2176307 w 2185418"/>
                  <a:gd name="connsiteY7" fmla="*/ 301960 h 311071"/>
                  <a:gd name="connsiteX8" fmla="*/ 2154311 w 2185418"/>
                  <a:gd name="connsiteY8" fmla="*/ 311071 h 311071"/>
                  <a:gd name="connsiteX9" fmla="*/ 31107 w 2185418"/>
                  <a:gd name="connsiteY9" fmla="*/ 311071 h 311071"/>
                  <a:gd name="connsiteX10" fmla="*/ 9111 w 2185418"/>
                  <a:gd name="connsiteY10" fmla="*/ 301960 h 311071"/>
                  <a:gd name="connsiteX11" fmla="*/ 0 w 2185418"/>
                  <a:gd name="connsiteY11" fmla="*/ 279964 h 311071"/>
                  <a:gd name="connsiteX12" fmla="*/ 0 w 2185418"/>
                  <a:gd name="connsiteY12" fmla="*/ 31107 h 311071"/>
                  <a:gd name="connsiteX0" fmla="*/ 45773 w 2231191"/>
                  <a:gd name="connsiteY0" fmla="*/ 31107 h 311071"/>
                  <a:gd name="connsiteX1" fmla="*/ 54884 w 2231191"/>
                  <a:gd name="connsiteY1" fmla="*/ 9111 h 311071"/>
                  <a:gd name="connsiteX2" fmla="*/ 76880 w 2231191"/>
                  <a:gd name="connsiteY2" fmla="*/ 0 h 311071"/>
                  <a:gd name="connsiteX3" fmla="*/ 1029163 w 2231191"/>
                  <a:gd name="connsiteY3" fmla="*/ 1417 h 311071"/>
                  <a:gd name="connsiteX4" fmla="*/ 2200084 w 2231191"/>
                  <a:gd name="connsiteY4" fmla="*/ 0 h 311071"/>
                  <a:gd name="connsiteX5" fmla="*/ 2222080 w 2231191"/>
                  <a:gd name="connsiteY5" fmla="*/ 9111 h 311071"/>
                  <a:gd name="connsiteX6" fmla="*/ 2231191 w 2231191"/>
                  <a:gd name="connsiteY6" fmla="*/ 31107 h 311071"/>
                  <a:gd name="connsiteX7" fmla="*/ 2231191 w 2231191"/>
                  <a:gd name="connsiteY7" fmla="*/ 279964 h 311071"/>
                  <a:gd name="connsiteX8" fmla="*/ 2222080 w 2231191"/>
                  <a:gd name="connsiteY8" fmla="*/ 301960 h 311071"/>
                  <a:gd name="connsiteX9" fmla="*/ 2200084 w 2231191"/>
                  <a:gd name="connsiteY9" fmla="*/ 311071 h 311071"/>
                  <a:gd name="connsiteX10" fmla="*/ 76880 w 2231191"/>
                  <a:gd name="connsiteY10" fmla="*/ 311071 h 311071"/>
                  <a:gd name="connsiteX11" fmla="*/ 54884 w 2231191"/>
                  <a:gd name="connsiteY11" fmla="*/ 301960 h 311071"/>
                  <a:gd name="connsiteX12" fmla="*/ 45773 w 2231191"/>
                  <a:gd name="connsiteY12" fmla="*/ 279964 h 311071"/>
                  <a:gd name="connsiteX13" fmla="*/ 45773 w 2231191"/>
                  <a:gd name="connsiteY13" fmla="*/ 31107 h 311071"/>
                  <a:gd name="connsiteX0" fmla="*/ 45773 w 2232636"/>
                  <a:gd name="connsiteY0" fmla="*/ 31107 h 311071"/>
                  <a:gd name="connsiteX1" fmla="*/ 54884 w 2232636"/>
                  <a:gd name="connsiteY1" fmla="*/ 9111 h 311071"/>
                  <a:gd name="connsiteX2" fmla="*/ 76880 w 2232636"/>
                  <a:gd name="connsiteY2" fmla="*/ 0 h 311071"/>
                  <a:gd name="connsiteX3" fmla="*/ 1029163 w 2232636"/>
                  <a:gd name="connsiteY3" fmla="*/ 1417 h 311071"/>
                  <a:gd name="connsiteX4" fmla="*/ 2200084 w 2232636"/>
                  <a:gd name="connsiteY4" fmla="*/ 0 h 311071"/>
                  <a:gd name="connsiteX5" fmla="*/ 2222080 w 2232636"/>
                  <a:gd name="connsiteY5" fmla="*/ 9111 h 311071"/>
                  <a:gd name="connsiteX6" fmla="*/ 2231191 w 2232636"/>
                  <a:gd name="connsiteY6" fmla="*/ 31107 h 311071"/>
                  <a:gd name="connsiteX7" fmla="*/ 2232636 w 2232636"/>
                  <a:gd name="connsiteY7" fmla="*/ 148943 h 311071"/>
                  <a:gd name="connsiteX8" fmla="*/ 2231191 w 2232636"/>
                  <a:gd name="connsiteY8" fmla="*/ 279964 h 311071"/>
                  <a:gd name="connsiteX9" fmla="*/ 2222080 w 2232636"/>
                  <a:gd name="connsiteY9" fmla="*/ 301960 h 311071"/>
                  <a:gd name="connsiteX10" fmla="*/ 2200084 w 2232636"/>
                  <a:gd name="connsiteY10" fmla="*/ 311071 h 311071"/>
                  <a:gd name="connsiteX11" fmla="*/ 76880 w 2232636"/>
                  <a:gd name="connsiteY11" fmla="*/ 311071 h 311071"/>
                  <a:gd name="connsiteX12" fmla="*/ 54884 w 2232636"/>
                  <a:gd name="connsiteY12" fmla="*/ 301960 h 311071"/>
                  <a:gd name="connsiteX13" fmla="*/ 45773 w 2232636"/>
                  <a:gd name="connsiteY13" fmla="*/ 279964 h 311071"/>
                  <a:gd name="connsiteX14" fmla="*/ 45773 w 2232636"/>
                  <a:gd name="connsiteY14" fmla="*/ 31107 h 311071"/>
                  <a:gd name="connsiteX0" fmla="*/ 45773 w 2232636"/>
                  <a:gd name="connsiteY0" fmla="*/ 31107 h 311071"/>
                  <a:gd name="connsiteX1" fmla="*/ 54884 w 2232636"/>
                  <a:gd name="connsiteY1" fmla="*/ 9111 h 311071"/>
                  <a:gd name="connsiteX2" fmla="*/ 76880 w 2232636"/>
                  <a:gd name="connsiteY2" fmla="*/ 0 h 311071"/>
                  <a:gd name="connsiteX3" fmla="*/ 1184261 w 2232636"/>
                  <a:gd name="connsiteY3" fmla="*/ 1417 h 311071"/>
                  <a:gd name="connsiteX4" fmla="*/ 2200084 w 2232636"/>
                  <a:gd name="connsiteY4" fmla="*/ 0 h 311071"/>
                  <a:gd name="connsiteX5" fmla="*/ 2222080 w 2232636"/>
                  <a:gd name="connsiteY5" fmla="*/ 9111 h 311071"/>
                  <a:gd name="connsiteX6" fmla="*/ 2231191 w 2232636"/>
                  <a:gd name="connsiteY6" fmla="*/ 31107 h 311071"/>
                  <a:gd name="connsiteX7" fmla="*/ 2232636 w 2232636"/>
                  <a:gd name="connsiteY7" fmla="*/ 148943 h 311071"/>
                  <a:gd name="connsiteX8" fmla="*/ 2231191 w 2232636"/>
                  <a:gd name="connsiteY8" fmla="*/ 279964 h 311071"/>
                  <a:gd name="connsiteX9" fmla="*/ 2222080 w 2232636"/>
                  <a:gd name="connsiteY9" fmla="*/ 301960 h 311071"/>
                  <a:gd name="connsiteX10" fmla="*/ 2200084 w 2232636"/>
                  <a:gd name="connsiteY10" fmla="*/ 311071 h 311071"/>
                  <a:gd name="connsiteX11" fmla="*/ 76880 w 2232636"/>
                  <a:gd name="connsiteY11" fmla="*/ 311071 h 311071"/>
                  <a:gd name="connsiteX12" fmla="*/ 54884 w 2232636"/>
                  <a:gd name="connsiteY12" fmla="*/ 301960 h 311071"/>
                  <a:gd name="connsiteX13" fmla="*/ 45773 w 2232636"/>
                  <a:gd name="connsiteY13" fmla="*/ 279964 h 311071"/>
                  <a:gd name="connsiteX14" fmla="*/ 45773 w 2232636"/>
                  <a:gd name="connsiteY14" fmla="*/ 31107 h 311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32636" h="311071">
                    <a:moveTo>
                      <a:pt x="45773" y="31107"/>
                    </a:moveTo>
                    <a:cubicBezTo>
                      <a:pt x="45773" y="22857"/>
                      <a:pt x="49050" y="14945"/>
                      <a:pt x="54884" y="9111"/>
                    </a:cubicBezTo>
                    <a:cubicBezTo>
                      <a:pt x="60718" y="3277"/>
                      <a:pt x="-85500" y="1282"/>
                      <a:pt x="76880" y="0"/>
                    </a:cubicBezTo>
                    <a:lnTo>
                      <a:pt x="1184261" y="1417"/>
                    </a:lnTo>
                    <a:lnTo>
                      <a:pt x="2200084" y="0"/>
                    </a:lnTo>
                    <a:cubicBezTo>
                      <a:pt x="2208334" y="0"/>
                      <a:pt x="2216246" y="3277"/>
                      <a:pt x="2222080" y="9111"/>
                    </a:cubicBezTo>
                    <a:cubicBezTo>
                      <a:pt x="2227914" y="14945"/>
                      <a:pt x="2229432" y="7802"/>
                      <a:pt x="2231191" y="31107"/>
                    </a:cubicBezTo>
                    <a:cubicBezTo>
                      <a:pt x="2231673" y="70386"/>
                      <a:pt x="2232154" y="109664"/>
                      <a:pt x="2232636" y="148943"/>
                    </a:cubicBezTo>
                    <a:cubicBezTo>
                      <a:pt x="2232154" y="192617"/>
                      <a:pt x="2231673" y="236290"/>
                      <a:pt x="2231191" y="279964"/>
                    </a:cubicBezTo>
                    <a:cubicBezTo>
                      <a:pt x="2231191" y="288214"/>
                      <a:pt x="2227914" y="296126"/>
                      <a:pt x="2222080" y="301960"/>
                    </a:cubicBezTo>
                    <a:cubicBezTo>
                      <a:pt x="2216246" y="307794"/>
                      <a:pt x="2208334" y="311071"/>
                      <a:pt x="2200084" y="311071"/>
                    </a:cubicBezTo>
                    <a:lnTo>
                      <a:pt x="76880" y="311071"/>
                    </a:lnTo>
                    <a:cubicBezTo>
                      <a:pt x="68630" y="311071"/>
                      <a:pt x="60718" y="307794"/>
                      <a:pt x="54884" y="301960"/>
                    </a:cubicBezTo>
                    <a:cubicBezTo>
                      <a:pt x="49050" y="296126"/>
                      <a:pt x="45773" y="288214"/>
                      <a:pt x="45773" y="279964"/>
                    </a:cubicBezTo>
                    <a:lnTo>
                      <a:pt x="45773" y="31107"/>
                    </a:lnTo>
                    <a:close/>
                  </a:path>
                </a:pathLst>
              </a:cu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spcFirstLastPara="0" vert="horz" wrap="square" lIns="19271" tIns="19271" rIns="19271" bIns="19271" numCol="1" spcCol="1270" anchor="ctr" anchorCtr="0">
                <a:noAutofit/>
              </a:bodyPr>
              <a:lstStyle/>
              <a:p>
                <a:pPr marL="0" marR="0" lvl="0" indent="0" algn="ctr" defTabSz="711200" eaLnBrk="1" fontAlgn="auto" latinLnBrk="0" hangingPunct="1">
                  <a:lnSpc>
                    <a:spcPct val="90000"/>
                  </a:lnSpc>
                  <a:spcBef>
                    <a:spcPct val="0"/>
                  </a:spcBef>
                  <a:spcAft>
                    <a:spcPct val="35000"/>
                  </a:spcAft>
                  <a:buClrTx/>
                  <a:buSzTx/>
                  <a:buFontTx/>
                  <a:buNone/>
                  <a:tabLst/>
                  <a:defRPr/>
                </a:pPr>
                <a:r>
                  <a:rPr kumimoji="0" lang="en-US" sz="900" b="1" i="0" u="none" strike="noStrike" kern="1200" cap="none" spc="0" normalizeH="0" baseline="0" noProof="0" dirty="0" smtClean="0">
                    <a:ln>
                      <a:noFill/>
                    </a:ln>
                    <a:solidFill>
                      <a:sysClr val="windowText" lastClr="000000"/>
                    </a:solidFill>
                    <a:effectLst/>
                    <a:uLnTx/>
                    <a:uFillTx/>
                    <a:latin typeface="Calibri"/>
                    <a:ea typeface="+mn-ea"/>
                    <a:cs typeface="+mn-cs"/>
                    <a:sym typeface="Symbol"/>
                  </a:rPr>
                  <a:t>Physiological effects</a:t>
                </a:r>
                <a:endParaRPr kumimoji="0" lang="en-US" sz="900" b="1" i="0" u="none" strike="noStrike" kern="1200" cap="none" spc="0" normalizeH="0" baseline="0" noProof="0" dirty="0">
                  <a:ln>
                    <a:noFill/>
                  </a:ln>
                  <a:solidFill>
                    <a:sysClr val="windowText" lastClr="000000"/>
                  </a:solidFill>
                  <a:effectLst/>
                  <a:uLnTx/>
                  <a:uFillTx/>
                  <a:latin typeface="Calibri"/>
                  <a:ea typeface="+mn-ea"/>
                  <a:cs typeface="+mn-cs"/>
                </a:endParaRPr>
              </a:p>
            </p:txBody>
          </p:sp>
          <p:cxnSp>
            <p:nvCxnSpPr>
              <p:cNvPr id="201" name="Straight Arrow Connector 200"/>
              <p:cNvCxnSpPr>
                <a:stCxn id="200" idx="7"/>
                <a:endCxn id="192" idx="13"/>
              </p:cNvCxnSpPr>
              <p:nvPr/>
            </p:nvCxnSpPr>
            <p:spPr>
              <a:xfrm flipV="1">
                <a:off x="2308980" y="7400432"/>
                <a:ext cx="527050" cy="531176"/>
              </a:xfrm>
              <a:prstGeom prst="straightConnector1">
                <a:avLst/>
              </a:prstGeom>
              <a:noFill/>
              <a:ln w="28575" cap="flat" cmpd="sng" algn="ctr">
                <a:solidFill>
                  <a:sysClr val="windowText" lastClr="000000"/>
                </a:solidFill>
                <a:prstDash val="solid"/>
                <a:tailEnd type="arrow" w="med" len="med"/>
              </a:ln>
              <a:effectLst/>
            </p:spPr>
          </p:cxnSp>
          <p:cxnSp>
            <p:nvCxnSpPr>
              <p:cNvPr id="202" name="Straight Arrow Connector 201"/>
              <p:cNvCxnSpPr>
                <a:stCxn id="200" idx="7"/>
                <a:endCxn id="194" idx="13"/>
              </p:cNvCxnSpPr>
              <p:nvPr/>
            </p:nvCxnSpPr>
            <p:spPr>
              <a:xfrm>
                <a:off x="2308980" y="7931608"/>
                <a:ext cx="566419" cy="9422"/>
              </a:xfrm>
              <a:prstGeom prst="straightConnector1">
                <a:avLst/>
              </a:prstGeom>
              <a:noFill/>
              <a:ln w="28575" cap="flat" cmpd="sng" algn="ctr">
                <a:solidFill>
                  <a:sysClr val="windowText" lastClr="000000"/>
                </a:solidFill>
                <a:prstDash val="solid"/>
                <a:tailEnd type="arrow" w="med" len="med"/>
              </a:ln>
              <a:effectLst/>
            </p:spPr>
          </p:cxnSp>
          <p:cxnSp>
            <p:nvCxnSpPr>
              <p:cNvPr id="203" name="Straight Arrow Connector 202"/>
              <p:cNvCxnSpPr>
                <a:stCxn id="192" idx="6"/>
                <a:endCxn id="193" idx="12"/>
              </p:cNvCxnSpPr>
              <p:nvPr/>
            </p:nvCxnSpPr>
            <p:spPr>
              <a:xfrm>
                <a:off x="4017130" y="7387732"/>
                <a:ext cx="598255" cy="567655"/>
              </a:xfrm>
              <a:prstGeom prst="straightConnector1">
                <a:avLst/>
              </a:prstGeom>
              <a:noFill/>
              <a:ln w="28575" cap="flat" cmpd="sng" algn="ctr">
                <a:solidFill>
                  <a:sysClr val="windowText" lastClr="000000"/>
                </a:solidFill>
                <a:prstDash val="solid"/>
                <a:tailEnd type="arrow" w="med" len="med"/>
              </a:ln>
              <a:effectLst/>
            </p:spPr>
          </p:cxnSp>
        </p:grpSp>
        <p:grpSp>
          <p:nvGrpSpPr>
            <p:cNvPr id="156" name="Group 155"/>
            <p:cNvGrpSpPr/>
            <p:nvPr/>
          </p:nvGrpSpPr>
          <p:grpSpPr>
            <a:xfrm>
              <a:off x="5889833" y="6183775"/>
              <a:ext cx="4585694" cy="2477812"/>
              <a:chOff x="5889833" y="6183775"/>
              <a:chExt cx="4585694" cy="2477812"/>
            </a:xfrm>
          </p:grpSpPr>
          <p:sp>
            <p:nvSpPr>
              <p:cNvPr id="175" name="Freeform 174"/>
              <p:cNvSpPr/>
              <p:nvPr/>
            </p:nvSpPr>
            <p:spPr>
              <a:xfrm>
                <a:off x="7385971" y="6183775"/>
                <a:ext cx="1583509" cy="722165"/>
              </a:xfrm>
              <a:custGeom>
                <a:avLst/>
                <a:gdLst>
                  <a:gd name="connsiteX0" fmla="*/ 0 w 2185418"/>
                  <a:gd name="connsiteY0" fmla="*/ 31107 h 311071"/>
                  <a:gd name="connsiteX1" fmla="*/ 9111 w 2185418"/>
                  <a:gd name="connsiteY1" fmla="*/ 9111 h 311071"/>
                  <a:gd name="connsiteX2" fmla="*/ 31107 w 2185418"/>
                  <a:gd name="connsiteY2" fmla="*/ 0 h 311071"/>
                  <a:gd name="connsiteX3" fmla="*/ 2154311 w 2185418"/>
                  <a:gd name="connsiteY3" fmla="*/ 0 h 311071"/>
                  <a:gd name="connsiteX4" fmla="*/ 2176307 w 2185418"/>
                  <a:gd name="connsiteY4" fmla="*/ 9111 h 311071"/>
                  <a:gd name="connsiteX5" fmla="*/ 2185418 w 2185418"/>
                  <a:gd name="connsiteY5" fmla="*/ 31107 h 311071"/>
                  <a:gd name="connsiteX6" fmla="*/ 2185418 w 2185418"/>
                  <a:gd name="connsiteY6" fmla="*/ 279964 h 311071"/>
                  <a:gd name="connsiteX7" fmla="*/ 2176307 w 2185418"/>
                  <a:gd name="connsiteY7" fmla="*/ 301960 h 311071"/>
                  <a:gd name="connsiteX8" fmla="*/ 2154311 w 2185418"/>
                  <a:gd name="connsiteY8" fmla="*/ 311071 h 311071"/>
                  <a:gd name="connsiteX9" fmla="*/ 31107 w 2185418"/>
                  <a:gd name="connsiteY9" fmla="*/ 311071 h 311071"/>
                  <a:gd name="connsiteX10" fmla="*/ 9111 w 2185418"/>
                  <a:gd name="connsiteY10" fmla="*/ 301960 h 311071"/>
                  <a:gd name="connsiteX11" fmla="*/ 0 w 2185418"/>
                  <a:gd name="connsiteY11" fmla="*/ 279964 h 311071"/>
                  <a:gd name="connsiteX12" fmla="*/ 0 w 2185418"/>
                  <a:gd name="connsiteY12" fmla="*/ 31107 h 311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85418" h="311071">
                    <a:moveTo>
                      <a:pt x="0" y="31107"/>
                    </a:moveTo>
                    <a:cubicBezTo>
                      <a:pt x="0" y="22857"/>
                      <a:pt x="3277" y="14945"/>
                      <a:pt x="9111" y="9111"/>
                    </a:cubicBezTo>
                    <a:cubicBezTo>
                      <a:pt x="14945" y="3277"/>
                      <a:pt x="22857" y="0"/>
                      <a:pt x="31107" y="0"/>
                    </a:cubicBezTo>
                    <a:lnTo>
                      <a:pt x="2154311" y="0"/>
                    </a:lnTo>
                    <a:cubicBezTo>
                      <a:pt x="2162561" y="0"/>
                      <a:pt x="2170473" y="3277"/>
                      <a:pt x="2176307" y="9111"/>
                    </a:cubicBezTo>
                    <a:cubicBezTo>
                      <a:pt x="2182141" y="14945"/>
                      <a:pt x="2185418" y="22857"/>
                      <a:pt x="2185418" y="31107"/>
                    </a:cubicBezTo>
                    <a:lnTo>
                      <a:pt x="2185418" y="279964"/>
                    </a:lnTo>
                    <a:cubicBezTo>
                      <a:pt x="2185418" y="288214"/>
                      <a:pt x="2182141" y="296126"/>
                      <a:pt x="2176307" y="301960"/>
                    </a:cubicBezTo>
                    <a:cubicBezTo>
                      <a:pt x="2170473" y="307794"/>
                      <a:pt x="2162561" y="311071"/>
                      <a:pt x="2154311" y="311071"/>
                    </a:cubicBezTo>
                    <a:lnTo>
                      <a:pt x="31107" y="311071"/>
                    </a:lnTo>
                    <a:cubicBezTo>
                      <a:pt x="22857" y="311071"/>
                      <a:pt x="14945" y="307794"/>
                      <a:pt x="9111" y="301960"/>
                    </a:cubicBezTo>
                    <a:cubicBezTo>
                      <a:pt x="3277" y="296126"/>
                      <a:pt x="0" y="288214"/>
                      <a:pt x="0" y="279964"/>
                    </a:cubicBezTo>
                    <a:lnTo>
                      <a:pt x="0" y="31107"/>
                    </a:lnTo>
                    <a:close/>
                  </a:path>
                </a:pathLst>
              </a:custGeom>
              <a:noFill/>
              <a:ln w="25400" cap="flat" cmpd="sng" algn="ctr">
                <a:noFill/>
                <a:prstDash val="solid"/>
              </a:ln>
              <a:effectLst/>
            </p:spPr>
            <p:txBody>
              <a:bodyPr spcFirstLastPara="0" vert="horz" wrap="square" lIns="19271" tIns="19271" rIns="19271" bIns="19271" numCol="1" spcCol="1270" anchor="ctr" anchorCtr="0">
                <a:spAutoFit/>
              </a:bodyPr>
              <a:lstStyle/>
              <a:p>
                <a:pPr marL="0" marR="0" lvl="0" indent="0" algn="ctr" defTabSz="711200" eaLnBrk="1" fontAlgn="auto" latinLnBrk="0" hangingPunct="1">
                  <a:lnSpc>
                    <a:spcPct val="90000"/>
                  </a:lnSpc>
                  <a:spcBef>
                    <a:spcPct val="0"/>
                  </a:spcBef>
                  <a:spcAft>
                    <a:spcPct val="35000"/>
                  </a:spcAft>
                  <a:buClrTx/>
                  <a:buSzTx/>
                  <a:buFontTx/>
                  <a:buNone/>
                  <a:tabLst/>
                  <a:defRPr/>
                </a:pPr>
                <a:r>
                  <a:rPr kumimoji="0" lang="en-US" sz="1400" b="1" i="0" u="none" strike="noStrike" kern="1200" cap="none" spc="0" normalizeH="0" baseline="0" noProof="0" dirty="0" smtClean="0">
                    <a:ln>
                      <a:noFill/>
                    </a:ln>
                    <a:solidFill>
                      <a:sysClr val="windowText" lastClr="000000">
                        <a:hueOff val="0"/>
                        <a:satOff val="0"/>
                        <a:lumOff val="0"/>
                        <a:alphaOff val="0"/>
                      </a:sysClr>
                    </a:solidFill>
                    <a:effectLst/>
                    <a:uLnTx/>
                    <a:uFillTx/>
                    <a:latin typeface="Trebuchet MS" pitchFamily="34" charset="0"/>
                    <a:ea typeface="+mn-ea"/>
                    <a:cs typeface="+mn-cs"/>
                    <a:sym typeface="Symbol"/>
                  </a:rPr>
                  <a:t>Midgrass Prairie</a:t>
                </a:r>
                <a:endParaRPr kumimoji="0" lang="en-US" sz="1400" b="1" i="0" u="none" strike="noStrike" kern="1200" cap="none" spc="0" normalizeH="0" baseline="0" noProof="0" dirty="0">
                  <a:ln>
                    <a:noFill/>
                  </a:ln>
                  <a:solidFill>
                    <a:sysClr val="windowText" lastClr="000000">
                      <a:hueOff val="0"/>
                      <a:satOff val="0"/>
                      <a:lumOff val="0"/>
                      <a:alphaOff val="0"/>
                    </a:sysClr>
                  </a:solidFill>
                  <a:effectLst/>
                  <a:uLnTx/>
                  <a:uFillTx/>
                  <a:latin typeface="Trebuchet MS" pitchFamily="34" charset="0"/>
                  <a:ea typeface="+mn-ea"/>
                  <a:cs typeface="+mn-cs"/>
                </a:endParaRPr>
              </a:p>
            </p:txBody>
          </p:sp>
          <p:grpSp>
            <p:nvGrpSpPr>
              <p:cNvPr id="176" name="Group 175"/>
              <p:cNvGrpSpPr/>
              <p:nvPr/>
            </p:nvGrpSpPr>
            <p:grpSpPr>
              <a:xfrm>
                <a:off x="5889833" y="7001692"/>
                <a:ext cx="4585694" cy="1659895"/>
                <a:chOff x="5889833" y="7001692"/>
                <a:chExt cx="4585694" cy="1659895"/>
              </a:xfrm>
            </p:grpSpPr>
            <p:sp>
              <p:nvSpPr>
                <p:cNvPr id="177" name="Freeform 176"/>
                <p:cNvSpPr/>
                <p:nvPr/>
              </p:nvSpPr>
              <p:spPr>
                <a:xfrm>
                  <a:off x="6163491" y="7001692"/>
                  <a:ext cx="704240" cy="326084"/>
                </a:xfrm>
                <a:custGeom>
                  <a:avLst/>
                  <a:gdLst>
                    <a:gd name="connsiteX0" fmla="*/ 0 w 718836"/>
                    <a:gd name="connsiteY0" fmla="*/ 31859 h 318586"/>
                    <a:gd name="connsiteX1" fmla="*/ 9331 w 718836"/>
                    <a:gd name="connsiteY1" fmla="*/ 9331 h 318586"/>
                    <a:gd name="connsiteX2" fmla="*/ 31859 w 718836"/>
                    <a:gd name="connsiteY2" fmla="*/ 0 h 318586"/>
                    <a:gd name="connsiteX3" fmla="*/ 686977 w 718836"/>
                    <a:gd name="connsiteY3" fmla="*/ 0 h 318586"/>
                    <a:gd name="connsiteX4" fmla="*/ 709505 w 718836"/>
                    <a:gd name="connsiteY4" fmla="*/ 9331 h 318586"/>
                    <a:gd name="connsiteX5" fmla="*/ 718836 w 718836"/>
                    <a:gd name="connsiteY5" fmla="*/ 31859 h 318586"/>
                    <a:gd name="connsiteX6" fmla="*/ 718836 w 718836"/>
                    <a:gd name="connsiteY6" fmla="*/ 286727 h 318586"/>
                    <a:gd name="connsiteX7" fmla="*/ 709505 w 718836"/>
                    <a:gd name="connsiteY7" fmla="*/ 309255 h 318586"/>
                    <a:gd name="connsiteX8" fmla="*/ 686977 w 718836"/>
                    <a:gd name="connsiteY8" fmla="*/ 318586 h 318586"/>
                    <a:gd name="connsiteX9" fmla="*/ 31859 w 718836"/>
                    <a:gd name="connsiteY9" fmla="*/ 318586 h 318586"/>
                    <a:gd name="connsiteX10" fmla="*/ 9331 w 718836"/>
                    <a:gd name="connsiteY10" fmla="*/ 309255 h 318586"/>
                    <a:gd name="connsiteX11" fmla="*/ 0 w 718836"/>
                    <a:gd name="connsiteY11" fmla="*/ 286727 h 318586"/>
                    <a:gd name="connsiteX12" fmla="*/ 0 w 718836"/>
                    <a:gd name="connsiteY12" fmla="*/ 31859 h 318586"/>
                    <a:gd name="connsiteX0" fmla="*/ 0 w 718850"/>
                    <a:gd name="connsiteY0" fmla="*/ 31859 h 318586"/>
                    <a:gd name="connsiteX1" fmla="*/ 9331 w 718850"/>
                    <a:gd name="connsiteY1" fmla="*/ 9331 h 318586"/>
                    <a:gd name="connsiteX2" fmla="*/ 31859 w 718850"/>
                    <a:gd name="connsiteY2" fmla="*/ 0 h 318586"/>
                    <a:gd name="connsiteX3" fmla="*/ 686977 w 718850"/>
                    <a:gd name="connsiteY3" fmla="*/ 0 h 318586"/>
                    <a:gd name="connsiteX4" fmla="*/ 709505 w 718850"/>
                    <a:gd name="connsiteY4" fmla="*/ 9331 h 318586"/>
                    <a:gd name="connsiteX5" fmla="*/ 718836 w 718850"/>
                    <a:gd name="connsiteY5" fmla="*/ 31859 h 318586"/>
                    <a:gd name="connsiteX6" fmla="*/ 707854 w 718850"/>
                    <a:gd name="connsiteY6" fmla="*/ 150360 h 318586"/>
                    <a:gd name="connsiteX7" fmla="*/ 718836 w 718850"/>
                    <a:gd name="connsiteY7" fmla="*/ 286727 h 318586"/>
                    <a:gd name="connsiteX8" fmla="*/ 709505 w 718850"/>
                    <a:gd name="connsiteY8" fmla="*/ 309255 h 318586"/>
                    <a:gd name="connsiteX9" fmla="*/ 686977 w 718850"/>
                    <a:gd name="connsiteY9" fmla="*/ 318586 h 318586"/>
                    <a:gd name="connsiteX10" fmla="*/ 31859 w 718850"/>
                    <a:gd name="connsiteY10" fmla="*/ 318586 h 318586"/>
                    <a:gd name="connsiteX11" fmla="*/ 9331 w 718850"/>
                    <a:gd name="connsiteY11" fmla="*/ 309255 h 318586"/>
                    <a:gd name="connsiteX12" fmla="*/ 0 w 718850"/>
                    <a:gd name="connsiteY12" fmla="*/ 286727 h 318586"/>
                    <a:gd name="connsiteX13" fmla="*/ 0 w 718850"/>
                    <a:gd name="connsiteY13" fmla="*/ 31859 h 318586"/>
                    <a:gd name="connsiteX0" fmla="*/ 0 w 719017"/>
                    <a:gd name="connsiteY0" fmla="*/ 31859 h 319171"/>
                    <a:gd name="connsiteX1" fmla="*/ 9331 w 719017"/>
                    <a:gd name="connsiteY1" fmla="*/ 9331 h 319171"/>
                    <a:gd name="connsiteX2" fmla="*/ 31859 w 719017"/>
                    <a:gd name="connsiteY2" fmla="*/ 0 h 319171"/>
                    <a:gd name="connsiteX3" fmla="*/ 686977 w 719017"/>
                    <a:gd name="connsiteY3" fmla="*/ 0 h 319171"/>
                    <a:gd name="connsiteX4" fmla="*/ 709505 w 719017"/>
                    <a:gd name="connsiteY4" fmla="*/ 9331 h 319171"/>
                    <a:gd name="connsiteX5" fmla="*/ 718836 w 719017"/>
                    <a:gd name="connsiteY5" fmla="*/ 31859 h 319171"/>
                    <a:gd name="connsiteX6" fmla="*/ 707854 w 719017"/>
                    <a:gd name="connsiteY6" fmla="*/ 150360 h 319171"/>
                    <a:gd name="connsiteX7" fmla="*/ 718836 w 719017"/>
                    <a:gd name="connsiteY7" fmla="*/ 286727 h 319171"/>
                    <a:gd name="connsiteX8" fmla="*/ 709505 w 719017"/>
                    <a:gd name="connsiteY8" fmla="*/ 309255 h 319171"/>
                    <a:gd name="connsiteX9" fmla="*/ 686977 w 719017"/>
                    <a:gd name="connsiteY9" fmla="*/ 318586 h 319171"/>
                    <a:gd name="connsiteX10" fmla="*/ 351507 w 719017"/>
                    <a:gd name="connsiteY10" fmla="*/ 319171 h 319171"/>
                    <a:gd name="connsiteX11" fmla="*/ 31859 w 719017"/>
                    <a:gd name="connsiteY11" fmla="*/ 318586 h 319171"/>
                    <a:gd name="connsiteX12" fmla="*/ 9331 w 719017"/>
                    <a:gd name="connsiteY12" fmla="*/ 309255 h 319171"/>
                    <a:gd name="connsiteX13" fmla="*/ 0 w 719017"/>
                    <a:gd name="connsiteY13" fmla="*/ 286727 h 319171"/>
                    <a:gd name="connsiteX14" fmla="*/ 0 w 719017"/>
                    <a:gd name="connsiteY14" fmla="*/ 31859 h 319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19017" h="319171">
                      <a:moveTo>
                        <a:pt x="0" y="31859"/>
                      </a:moveTo>
                      <a:cubicBezTo>
                        <a:pt x="0" y="23409"/>
                        <a:pt x="3357" y="15306"/>
                        <a:pt x="9331" y="9331"/>
                      </a:cubicBezTo>
                      <a:cubicBezTo>
                        <a:pt x="15306" y="3356"/>
                        <a:pt x="23409" y="0"/>
                        <a:pt x="31859" y="0"/>
                      </a:cubicBezTo>
                      <a:lnTo>
                        <a:pt x="686977" y="0"/>
                      </a:lnTo>
                      <a:cubicBezTo>
                        <a:pt x="695427" y="0"/>
                        <a:pt x="703530" y="3357"/>
                        <a:pt x="709505" y="9331"/>
                      </a:cubicBezTo>
                      <a:cubicBezTo>
                        <a:pt x="715480" y="15306"/>
                        <a:pt x="719111" y="8354"/>
                        <a:pt x="718836" y="31859"/>
                      </a:cubicBezTo>
                      <a:lnTo>
                        <a:pt x="707854" y="150360"/>
                      </a:lnTo>
                      <a:lnTo>
                        <a:pt x="718836" y="286727"/>
                      </a:lnTo>
                      <a:cubicBezTo>
                        <a:pt x="718836" y="295177"/>
                        <a:pt x="715479" y="303280"/>
                        <a:pt x="709505" y="309255"/>
                      </a:cubicBezTo>
                      <a:cubicBezTo>
                        <a:pt x="703530" y="315230"/>
                        <a:pt x="746643" y="316933"/>
                        <a:pt x="686977" y="318586"/>
                      </a:cubicBezTo>
                      <a:lnTo>
                        <a:pt x="351507" y="319171"/>
                      </a:lnTo>
                      <a:lnTo>
                        <a:pt x="31859" y="318586"/>
                      </a:lnTo>
                      <a:cubicBezTo>
                        <a:pt x="23409" y="318586"/>
                        <a:pt x="15306" y="315229"/>
                        <a:pt x="9331" y="309255"/>
                      </a:cubicBezTo>
                      <a:cubicBezTo>
                        <a:pt x="3356" y="303280"/>
                        <a:pt x="0" y="295177"/>
                        <a:pt x="0" y="286727"/>
                      </a:cubicBezTo>
                      <a:lnTo>
                        <a:pt x="0" y="31859"/>
                      </a:lnTo>
                      <a:close/>
                    </a:path>
                  </a:pathLst>
                </a:cu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spcFirstLastPara="0" vert="horz" wrap="square" lIns="19491" tIns="19491" rIns="19491" bIns="19491" numCol="1" spcCol="1270" anchor="ctr" anchorCtr="0">
                  <a:noAutofit/>
                </a:bodyPr>
                <a:lstStyle/>
                <a:p>
                  <a:pPr marL="0" marR="0" lvl="0" indent="0" algn="ctr" defTabSz="711200" eaLnBrk="1" fontAlgn="auto" latinLnBrk="0" hangingPunct="1">
                    <a:lnSpc>
                      <a:spcPct val="90000"/>
                    </a:lnSpc>
                    <a:spcBef>
                      <a:spcPct val="0"/>
                    </a:spcBef>
                    <a:spcAft>
                      <a:spcPct val="35000"/>
                    </a:spcAft>
                    <a:buClrTx/>
                    <a:buSzTx/>
                    <a:buFontTx/>
                    <a:buNone/>
                    <a:tabLst/>
                    <a:defRPr/>
                  </a:pPr>
                  <a:r>
                    <a:rPr kumimoji="0" lang="en-US" sz="900" b="1" i="0" u="none" strike="noStrike" kern="1200" cap="none" spc="0" normalizeH="0" baseline="0" noProof="0" dirty="0" smtClean="0">
                      <a:ln>
                        <a:noFill/>
                      </a:ln>
                      <a:solidFill>
                        <a:sysClr val="windowText" lastClr="000000"/>
                      </a:solidFill>
                      <a:effectLst/>
                      <a:uLnTx/>
                      <a:uFillTx/>
                      <a:latin typeface="Calibri"/>
                      <a:ea typeface="+mn-ea"/>
                      <a:cs typeface="+mn-cs"/>
                    </a:rPr>
                    <a:t>CO</a:t>
                  </a:r>
                  <a:r>
                    <a:rPr kumimoji="0" lang="en-US" sz="900" b="1" i="0" u="none" strike="noStrike" kern="1200" cap="none" spc="0" normalizeH="0" baseline="-25000" noProof="0" dirty="0" smtClean="0">
                      <a:ln>
                        <a:noFill/>
                      </a:ln>
                      <a:solidFill>
                        <a:sysClr val="windowText" lastClr="000000"/>
                      </a:solidFill>
                      <a:effectLst/>
                      <a:uLnTx/>
                      <a:uFillTx/>
                      <a:latin typeface="Calibri"/>
                      <a:ea typeface="+mn-ea"/>
                      <a:cs typeface="+mn-cs"/>
                    </a:rPr>
                    <a:t>2</a:t>
                  </a:r>
                  <a:endParaRPr kumimoji="0" lang="en-US" sz="900" b="1" i="0" u="none" strike="noStrike" kern="1200" cap="none" spc="0" normalizeH="0" baseline="-25000" noProof="0" dirty="0">
                    <a:ln>
                      <a:noFill/>
                    </a:ln>
                    <a:solidFill>
                      <a:sysClr val="windowText" lastClr="000000"/>
                    </a:solidFill>
                    <a:effectLst/>
                    <a:uLnTx/>
                    <a:uFillTx/>
                    <a:latin typeface="Calibri"/>
                    <a:ea typeface="+mn-ea"/>
                    <a:cs typeface="+mn-cs"/>
                  </a:endParaRPr>
                </a:p>
              </p:txBody>
            </p:sp>
            <p:sp>
              <p:nvSpPr>
                <p:cNvPr id="178" name="Freeform 177"/>
                <p:cNvSpPr/>
                <p:nvPr/>
              </p:nvSpPr>
              <p:spPr>
                <a:xfrm>
                  <a:off x="7616122" y="7204746"/>
                  <a:ext cx="1184527" cy="401012"/>
                </a:xfrm>
                <a:custGeom>
                  <a:avLst/>
                  <a:gdLst>
                    <a:gd name="connsiteX0" fmla="*/ 0 w 2185418"/>
                    <a:gd name="connsiteY0" fmla="*/ 31107 h 311071"/>
                    <a:gd name="connsiteX1" fmla="*/ 9111 w 2185418"/>
                    <a:gd name="connsiteY1" fmla="*/ 9111 h 311071"/>
                    <a:gd name="connsiteX2" fmla="*/ 31107 w 2185418"/>
                    <a:gd name="connsiteY2" fmla="*/ 0 h 311071"/>
                    <a:gd name="connsiteX3" fmla="*/ 2154311 w 2185418"/>
                    <a:gd name="connsiteY3" fmla="*/ 0 h 311071"/>
                    <a:gd name="connsiteX4" fmla="*/ 2176307 w 2185418"/>
                    <a:gd name="connsiteY4" fmla="*/ 9111 h 311071"/>
                    <a:gd name="connsiteX5" fmla="*/ 2185418 w 2185418"/>
                    <a:gd name="connsiteY5" fmla="*/ 31107 h 311071"/>
                    <a:gd name="connsiteX6" fmla="*/ 2185418 w 2185418"/>
                    <a:gd name="connsiteY6" fmla="*/ 279964 h 311071"/>
                    <a:gd name="connsiteX7" fmla="*/ 2176307 w 2185418"/>
                    <a:gd name="connsiteY7" fmla="*/ 301960 h 311071"/>
                    <a:gd name="connsiteX8" fmla="*/ 2154311 w 2185418"/>
                    <a:gd name="connsiteY8" fmla="*/ 311071 h 311071"/>
                    <a:gd name="connsiteX9" fmla="*/ 31107 w 2185418"/>
                    <a:gd name="connsiteY9" fmla="*/ 311071 h 311071"/>
                    <a:gd name="connsiteX10" fmla="*/ 9111 w 2185418"/>
                    <a:gd name="connsiteY10" fmla="*/ 301960 h 311071"/>
                    <a:gd name="connsiteX11" fmla="*/ 0 w 2185418"/>
                    <a:gd name="connsiteY11" fmla="*/ 279964 h 311071"/>
                    <a:gd name="connsiteX12" fmla="*/ 0 w 2185418"/>
                    <a:gd name="connsiteY12" fmla="*/ 31107 h 311071"/>
                    <a:gd name="connsiteX0" fmla="*/ 6391 w 2191809"/>
                    <a:gd name="connsiteY0" fmla="*/ 31107 h 311071"/>
                    <a:gd name="connsiteX1" fmla="*/ 15502 w 2191809"/>
                    <a:gd name="connsiteY1" fmla="*/ 9111 h 311071"/>
                    <a:gd name="connsiteX2" fmla="*/ 37498 w 2191809"/>
                    <a:gd name="connsiteY2" fmla="*/ 0 h 311071"/>
                    <a:gd name="connsiteX3" fmla="*/ 2160702 w 2191809"/>
                    <a:gd name="connsiteY3" fmla="*/ 0 h 311071"/>
                    <a:gd name="connsiteX4" fmla="*/ 2182698 w 2191809"/>
                    <a:gd name="connsiteY4" fmla="*/ 9111 h 311071"/>
                    <a:gd name="connsiteX5" fmla="*/ 2191809 w 2191809"/>
                    <a:gd name="connsiteY5" fmla="*/ 31107 h 311071"/>
                    <a:gd name="connsiteX6" fmla="*/ 2191809 w 2191809"/>
                    <a:gd name="connsiteY6" fmla="*/ 279964 h 311071"/>
                    <a:gd name="connsiteX7" fmla="*/ 2182698 w 2191809"/>
                    <a:gd name="connsiteY7" fmla="*/ 301960 h 311071"/>
                    <a:gd name="connsiteX8" fmla="*/ 2160702 w 2191809"/>
                    <a:gd name="connsiteY8" fmla="*/ 311071 h 311071"/>
                    <a:gd name="connsiteX9" fmla="*/ 37498 w 2191809"/>
                    <a:gd name="connsiteY9" fmla="*/ 311071 h 311071"/>
                    <a:gd name="connsiteX10" fmla="*/ 15502 w 2191809"/>
                    <a:gd name="connsiteY10" fmla="*/ 301960 h 311071"/>
                    <a:gd name="connsiteX11" fmla="*/ 6391 w 2191809"/>
                    <a:gd name="connsiteY11" fmla="*/ 279964 h 311071"/>
                    <a:gd name="connsiteX12" fmla="*/ 0 w 2191809"/>
                    <a:gd name="connsiteY12" fmla="*/ 152813 h 311071"/>
                    <a:gd name="connsiteX13" fmla="*/ 6391 w 2191809"/>
                    <a:gd name="connsiteY13" fmla="*/ 31107 h 311071"/>
                    <a:gd name="connsiteX0" fmla="*/ 6391 w 2191809"/>
                    <a:gd name="connsiteY0" fmla="*/ 31107 h 311071"/>
                    <a:gd name="connsiteX1" fmla="*/ 15502 w 2191809"/>
                    <a:gd name="connsiteY1" fmla="*/ 9111 h 311071"/>
                    <a:gd name="connsiteX2" fmla="*/ 37498 w 2191809"/>
                    <a:gd name="connsiteY2" fmla="*/ 0 h 311071"/>
                    <a:gd name="connsiteX3" fmla="*/ 2160702 w 2191809"/>
                    <a:gd name="connsiteY3" fmla="*/ 0 h 311071"/>
                    <a:gd name="connsiteX4" fmla="*/ 2182698 w 2191809"/>
                    <a:gd name="connsiteY4" fmla="*/ 9111 h 311071"/>
                    <a:gd name="connsiteX5" fmla="*/ 2191809 w 2191809"/>
                    <a:gd name="connsiteY5" fmla="*/ 31107 h 311071"/>
                    <a:gd name="connsiteX6" fmla="*/ 2185468 w 2191809"/>
                    <a:gd name="connsiteY6" fmla="*/ 142961 h 311071"/>
                    <a:gd name="connsiteX7" fmla="*/ 2191809 w 2191809"/>
                    <a:gd name="connsiteY7" fmla="*/ 279964 h 311071"/>
                    <a:gd name="connsiteX8" fmla="*/ 2182698 w 2191809"/>
                    <a:gd name="connsiteY8" fmla="*/ 301960 h 311071"/>
                    <a:gd name="connsiteX9" fmla="*/ 2160702 w 2191809"/>
                    <a:gd name="connsiteY9" fmla="*/ 311071 h 311071"/>
                    <a:gd name="connsiteX10" fmla="*/ 37498 w 2191809"/>
                    <a:gd name="connsiteY10" fmla="*/ 311071 h 311071"/>
                    <a:gd name="connsiteX11" fmla="*/ 15502 w 2191809"/>
                    <a:gd name="connsiteY11" fmla="*/ 301960 h 311071"/>
                    <a:gd name="connsiteX12" fmla="*/ 6391 w 2191809"/>
                    <a:gd name="connsiteY12" fmla="*/ 279964 h 311071"/>
                    <a:gd name="connsiteX13" fmla="*/ 0 w 2191809"/>
                    <a:gd name="connsiteY13" fmla="*/ 152813 h 311071"/>
                    <a:gd name="connsiteX14" fmla="*/ 6391 w 2191809"/>
                    <a:gd name="connsiteY14" fmla="*/ 31107 h 311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1809" h="311071">
                      <a:moveTo>
                        <a:pt x="6391" y="31107"/>
                      </a:moveTo>
                      <a:cubicBezTo>
                        <a:pt x="6391" y="22857"/>
                        <a:pt x="9668" y="14945"/>
                        <a:pt x="15502" y="9111"/>
                      </a:cubicBezTo>
                      <a:cubicBezTo>
                        <a:pt x="21336" y="3277"/>
                        <a:pt x="29248" y="0"/>
                        <a:pt x="37498" y="0"/>
                      </a:cubicBezTo>
                      <a:lnTo>
                        <a:pt x="2160702" y="0"/>
                      </a:lnTo>
                      <a:cubicBezTo>
                        <a:pt x="2168952" y="0"/>
                        <a:pt x="2176864" y="3277"/>
                        <a:pt x="2182698" y="9111"/>
                      </a:cubicBezTo>
                      <a:cubicBezTo>
                        <a:pt x="2188532" y="14945"/>
                        <a:pt x="2191347" y="8799"/>
                        <a:pt x="2191809" y="31107"/>
                      </a:cubicBezTo>
                      <a:lnTo>
                        <a:pt x="2185468" y="142961"/>
                      </a:lnTo>
                      <a:lnTo>
                        <a:pt x="2191809" y="279964"/>
                      </a:lnTo>
                      <a:cubicBezTo>
                        <a:pt x="2191809" y="288214"/>
                        <a:pt x="2188532" y="296126"/>
                        <a:pt x="2182698" y="301960"/>
                      </a:cubicBezTo>
                      <a:cubicBezTo>
                        <a:pt x="2176864" y="307794"/>
                        <a:pt x="2168952" y="311071"/>
                        <a:pt x="2160702" y="311071"/>
                      </a:cubicBezTo>
                      <a:lnTo>
                        <a:pt x="37498" y="311071"/>
                      </a:lnTo>
                      <a:cubicBezTo>
                        <a:pt x="29248" y="311071"/>
                        <a:pt x="21336" y="307794"/>
                        <a:pt x="15502" y="301960"/>
                      </a:cubicBezTo>
                      <a:cubicBezTo>
                        <a:pt x="9668" y="296126"/>
                        <a:pt x="8975" y="304822"/>
                        <a:pt x="6391" y="279964"/>
                      </a:cubicBezTo>
                      <a:lnTo>
                        <a:pt x="0" y="152813"/>
                      </a:lnTo>
                      <a:lnTo>
                        <a:pt x="6391" y="31107"/>
                      </a:lnTo>
                      <a:close/>
                    </a:path>
                  </a:pathLst>
                </a:cu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spcFirstLastPara="0" vert="horz" wrap="square" lIns="19271" tIns="19271" rIns="19271" bIns="19271" numCol="1" spcCol="1270" anchor="ctr" anchorCtr="0">
                  <a:noAutofit/>
                </a:bodyPr>
                <a:lstStyle/>
                <a:p>
                  <a:pPr marL="0" marR="0" lvl="0" indent="0" algn="ctr" defTabSz="711200" eaLnBrk="1" fontAlgn="auto" latinLnBrk="0" hangingPunct="1">
                    <a:lnSpc>
                      <a:spcPct val="90000"/>
                    </a:lnSpc>
                    <a:spcBef>
                      <a:spcPct val="0"/>
                    </a:spcBef>
                    <a:spcAft>
                      <a:spcPct val="35000"/>
                    </a:spcAft>
                    <a:buClrTx/>
                    <a:buSzTx/>
                    <a:buFontTx/>
                    <a:buNone/>
                    <a:tabLst/>
                    <a:defRPr/>
                  </a:pPr>
                  <a:r>
                    <a:rPr kumimoji="0" lang="en-US" sz="900" b="1" i="0" u="none" strike="noStrike" kern="1200" cap="none" spc="0" normalizeH="0" baseline="0" noProof="0" dirty="0" smtClean="0">
                      <a:ln>
                        <a:noFill/>
                      </a:ln>
                      <a:solidFill>
                        <a:sysClr val="windowText" lastClr="000000"/>
                      </a:solidFill>
                      <a:effectLst/>
                      <a:uLnTx/>
                      <a:uFillTx/>
                      <a:latin typeface="Calibri"/>
                      <a:ea typeface="+mn-ea"/>
                      <a:cs typeface="+mn-cs"/>
                      <a:sym typeface="Symbol"/>
                    </a:rPr>
                    <a:t>Soil moisture</a:t>
                  </a:r>
                  <a:endParaRPr kumimoji="0" lang="en-US" sz="900" b="1"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179" name="Freeform 178"/>
                <p:cNvSpPr/>
                <p:nvPr/>
              </p:nvSpPr>
              <p:spPr>
                <a:xfrm>
                  <a:off x="9392521" y="7661666"/>
                  <a:ext cx="1083006" cy="559502"/>
                </a:xfrm>
                <a:custGeom>
                  <a:avLst/>
                  <a:gdLst>
                    <a:gd name="connsiteX0" fmla="*/ 0 w 1265279"/>
                    <a:gd name="connsiteY0" fmla="*/ 22295 h 222945"/>
                    <a:gd name="connsiteX1" fmla="*/ 6530 w 1265279"/>
                    <a:gd name="connsiteY1" fmla="*/ 6530 h 222945"/>
                    <a:gd name="connsiteX2" fmla="*/ 22295 w 1265279"/>
                    <a:gd name="connsiteY2" fmla="*/ 0 h 222945"/>
                    <a:gd name="connsiteX3" fmla="*/ 1242984 w 1265279"/>
                    <a:gd name="connsiteY3" fmla="*/ 0 h 222945"/>
                    <a:gd name="connsiteX4" fmla="*/ 1258749 w 1265279"/>
                    <a:gd name="connsiteY4" fmla="*/ 6530 h 222945"/>
                    <a:gd name="connsiteX5" fmla="*/ 1265279 w 1265279"/>
                    <a:gd name="connsiteY5" fmla="*/ 22295 h 222945"/>
                    <a:gd name="connsiteX6" fmla="*/ 1265279 w 1265279"/>
                    <a:gd name="connsiteY6" fmla="*/ 200650 h 222945"/>
                    <a:gd name="connsiteX7" fmla="*/ 1258749 w 1265279"/>
                    <a:gd name="connsiteY7" fmla="*/ 216415 h 222945"/>
                    <a:gd name="connsiteX8" fmla="*/ 1242984 w 1265279"/>
                    <a:gd name="connsiteY8" fmla="*/ 222945 h 222945"/>
                    <a:gd name="connsiteX9" fmla="*/ 22295 w 1265279"/>
                    <a:gd name="connsiteY9" fmla="*/ 222945 h 222945"/>
                    <a:gd name="connsiteX10" fmla="*/ 6530 w 1265279"/>
                    <a:gd name="connsiteY10" fmla="*/ 216415 h 222945"/>
                    <a:gd name="connsiteX11" fmla="*/ 0 w 1265279"/>
                    <a:gd name="connsiteY11" fmla="*/ 200650 h 222945"/>
                    <a:gd name="connsiteX12" fmla="*/ 0 w 1265279"/>
                    <a:gd name="connsiteY12" fmla="*/ 22295 h 222945"/>
                    <a:gd name="connsiteX0" fmla="*/ 0 w 1265279"/>
                    <a:gd name="connsiteY0" fmla="*/ 22295 h 222945"/>
                    <a:gd name="connsiteX1" fmla="*/ 6530 w 1265279"/>
                    <a:gd name="connsiteY1" fmla="*/ 6530 h 222945"/>
                    <a:gd name="connsiteX2" fmla="*/ 22295 w 1265279"/>
                    <a:gd name="connsiteY2" fmla="*/ 0 h 222945"/>
                    <a:gd name="connsiteX3" fmla="*/ 1242984 w 1265279"/>
                    <a:gd name="connsiteY3" fmla="*/ 0 h 222945"/>
                    <a:gd name="connsiteX4" fmla="*/ 1258749 w 1265279"/>
                    <a:gd name="connsiteY4" fmla="*/ 6530 h 222945"/>
                    <a:gd name="connsiteX5" fmla="*/ 1265279 w 1265279"/>
                    <a:gd name="connsiteY5" fmla="*/ 22295 h 222945"/>
                    <a:gd name="connsiteX6" fmla="*/ 1265279 w 1265279"/>
                    <a:gd name="connsiteY6" fmla="*/ 200650 h 222945"/>
                    <a:gd name="connsiteX7" fmla="*/ 1258749 w 1265279"/>
                    <a:gd name="connsiteY7" fmla="*/ 216415 h 222945"/>
                    <a:gd name="connsiteX8" fmla="*/ 1242984 w 1265279"/>
                    <a:gd name="connsiteY8" fmla="*/ 222945 h 222945"/>
                    <a:gd name="connsiteX9" fmla="*/ 22295 w 1265279"/>
                    <a:gd name="connsiteY9" fmla="*/ 222945 h 222945"/>
                    <a:gd name="connsiteX10" fmla="*/ 6530 w 1265279"/>
                    <a:gd name="connsiteY10" fmla="*/ 216415 h 222945"/>
                    <a:gd name="connsiteX11" fmla="*/ 0 w 1265279"/>
                    <a:gd name="connsiteY11" fmla="*/ 200650 h 222945"/>
                    <a:gd name="connsiteX12" fmla="*/ 3453 w 1265279"/>
                    <a:gd name="connsiteY12" fmla="*/ 117561 h 222945"/>
                    <a:gd name="connsiteX13" fmla="*/ 0 w 1265279"/>
                    <a:gd name="connsiteY13" fmla="*/ 22295 h 222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65279" h="222945">
                      <a:moveTo>
                        <a:pt x="0" y="22295"/>
                      </a:moveTo>
                      <a:cubicBezTo>
                        <a:pt x="0" y="16382"/>
                        <a:pt x="2349" y="10711"/>
                        <a:pt x="6530" y="6530"/>
                      </a:cubicBezTo>
                      <a:cubicBezTo>
                        <a:pt x="10711" y="2349"/>
                        <a:pt x="16382" y="0"/>
                        <a:pt x="22295" y="0"/>
                      </a:cubicBezTo>
                      <a:lnTo>
                        <a:pt x="1242984" y="0"/>
                      </a:lnTo>
                      <a:cubicBezTo>
                        <a:pt x="1248897" y="0"/>
                        <a:pt x="1254568" y="2349"/>
                        <a:pt x="1258749" y="6530"/>
                      </a:cubicBezTo>
                      <a:cubicBezTo>
                        <a:pt x="1262930" y="10711"/>
                        <a:pt x="1265279" y="16382"/>
                        <a:pt x="1265279" y="22295"/>
                      </a:cubicBezTo>
                      <a:lnTo>
                        <a:pt x="1265279" y="200650"/>
                      </a:lnTo>
                      <a:cubicBezTo>
                        <a:pt x="1265279" y="206563"/>
                        <a:pt x="1262930" y="212234"/>
                        <a:pt x="1258749" y="216415"/>
                      </a:cubicBezTo>
                      <a:cubicBezTo>
                        <a:pt x="1254568" y="220596"/>
                        <a:pt x="1248897" y="222945"/>
                        <a:pt x="1242984" y="222945"/>
                      </a:cubicBezTo>
                      <a:lnTo>
                        <a:pt x="22295" y="222945"/>
                      </a:lnTo>
                      <a:cubicBezTo>
                        <a:pt x="16382" y="222945"/>
                        <a:pt x="10711" y="220596"/>
                        <a:pt x="6530" y="216415"/>
                      </a:cubicBezTo>
                      <a:cubicBezTo>
                        <a:pt x="2349" y="212234"/>
                        <a:pt x="513" y="217126"/>
                        <a:pt x="0" y="200650"/>
                      </a:cubicBezTo>
                      <a:lnTo>
                        <a:pt x="3453" y="117561"/>
                      </a:lnTo>
                      <a:lnTo>
                        <a:pt x="0" y="22295"/>
                      </a:lnTo>
                      <a:close/>
                    </a:path>
                  </a:pathLst>
                </a:cu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spcFirstLastPara="0" vert="horz" wrap="square" lIns="16690" tIns="16690" rIns="16690" bIns="16690" numCol="1" spcCol="1270" anchor="ctr" anchorCtr="0">
                  <a:noAutofit/>
                </a:bodyPr>
                <a:lstStyle/>
                <a:p>
                  <a:pPr marL="0" marR="0" lvl="0" indent="0" algn="ctr" defTabSz="711200" eaLnBrk="1" fontAlgn="auto" latinLnBrk="0" hangingPunct="1">
                    <a:lnSpc>
                      <a:spcPct val="90000"/>
                    </a:lnSpc>
                    <a:spcBef>
                      <a:spcPct val="0"/>
                    </a:spcBef>
                    <a:spcAft>
                      <a:spcPct val="35000"/>
                    </a:spcAft>
                    <a:buClrTx/>
                    <a:buSzTx/>
                    <a:buFontTx/>
                    <a:buNone/>
                    <a:tabLst/>
                    <a:defRPr/>
                  </a:pPr>
                  <a:r>
                    <a:rPr kumimoji="0" lang="en-US" sz="900" b="1" i="0" u="none" strike="noStrike" kern="1200" cap="none" spc="0" normalizeH="0" baseline="0" noProof="0" dirty="0" smtClean="0">
                      <a:ln>
                        <a:noFill/>
                      </a:ln>
                      <a:solidFill>
                        <a:sysClr val="windowText" lastClr="000000"/>
                      </a:solidFill>
                      <a:effectLst/>
                      <a:uLnTx/>
                      <a:uFillTx/>
                      <a:latin typeface="Calibri"/>
                      <a:ea typeface="+mn-ea"/>
                      <a:cs typeface="+mn-cs"/>
                    </a:rPr>
                    <a:t>ANPP + BNPP</a:t>
                  </a:r>
                  <a:endParaRPr kumimoji="0" lang="en-US" sz="900" b="1"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180" name="Freeform 179"/>
                <p:cNvSpPr/>
                <p:nvPr/>
              </p:nvSpPr>
              <p:spPr>
                <a:xfrm>
                  <a:off x="7655491" y="7729433"/>
                  <a:ext cx="1112521" cy="423969"/>
                </a:xfrm>
                <a:custGeom>
                  <a:avLst/>
                  <a:gdLst>
                    <a:gd name="connsiteX0" fmla="*/ 0 w 1292934"/>
                    <a:gd name="connsiteY0" fmla="*/ 31816 h 318161"/>
                    <a:gd name="connsiteX1" fmla="*/ 9319 w 1292934"/>
                    <a:gd name="connsiteY1" fmla="*/ 9319 h 318161"/>
                    <a:gd name="connsiteX2" fmla="*/ 31816 w 1292934"/>
                    <a:gd name="connsiteY2" fmla="*/ 0 h 318161"/>
                    <a:gd name="connsiteX3" fmla="*/ 1261118 w 1292934"/>
                    <a:gd name="connsiteY3" fmla="*/ 0 h 318161"/>
                    <a:gd name="connsiteX4" fmla="*/ 1283615 w 1292934"/>
                    <a:gd name="connsiteY4" fmla="*/ 9319 h 318161"/>
                    <a:gd name="connsiteX5" fmla="*/ 1292934 w 1292934"/>
                    <a:gd name="connsiteY5" fmla="*/ 31816 h 318161"/>
                    <a:gd name="connsiteX6" fmla="*/ 1292934 w 1292934"/>
                    <a:gd name="connsiteY6" fmla="*/ 286345 h 318161"/>
                    <a:gd name="connsiteX7" fmla="*/ 1283615 w 1292934"/>
                    <a:gd name="connsiteY7" fmla="*/ 308842 h 318161"/>
                    <a:gd name="connsiteX8" fmla="*/ 1261118 w 1292934"/>
                    <a:gd name="connsiteY8" fmla="*/ 318161 h 318161"/>
                    <a:gd name="connsiteX9" fmla="*/ 31816 w 1292934"/>
                    <a:gd name="connsiteY9" fmla="*/ 318161 h 318161"/>
                    <a:gd name="connsiteX10" fmla="*/ 9319 w 1292934"/>
                    <a:gd name="connsiteY10" fmla="*/ 308842 h 318161"/>
                    <a:gd name="connsiteX11" fmla="*/ 0 w 1292934"/>
                    <a:gd name="connsiteY11" fmla="*/ 286345 h 318161"/>
                    <a:gd name="connsiteX12" fmla="*/ 0 w 1292934"/>
                    <a:gd name="connsiteY12" fmla="*/ 31816 h 318161"/>
                    <a:gd name="connsiteX0" fmla="*/ 5861 w 1298795"/>
                    <a:gd name="connsiteY0" fmla="*/ 31816 h 318161"/>
                    <a:gd name="connsiteX1" fmla="*/ 15180 w 1298795"/>
                    <a:gd name="connsiteY1" fmla="*/ 9319 h 318161"/>
                    <a:gd name="connsiteX2" fmla="*/ 37677 w 1298795"/>
                    <a:gd name="connsiteY2" fmla="*/ 0 h 318161"/>
                    <a:gd name="connsiteX3" fmla="*/ 1266979 w 1298795"/>
                    <a:gd name="connsiteY3" fmla="*/ 0 h 318161"/>
                    <a:gd name="connsiteX4" fmla="*/ 1289476 w 1298795"/>
                    <a:gd name="connsiteY4" fmla="*/ 9319 h 318161"/>
                    <a:gd name="connsiteX5" fmla="*/ 1298795 w 1298795"/>
                    <a:gd name="connsiteY5" fmla="*/ 31816 h 318161"/>
                    <a:gd name="connsiteX6" fmla="*/ 1298795 w 1298795"/>
                    <a:gd name="connsiteY6" fmla="*/ 286345 h 318161"/>
                    <a:gd name="connsiteX7" fmla="*/ 1289476 w 1298795"/>
                    <a:gd name="connsiteY7" fmla="*/ 308842 h 318161"/>
                    <a:gd name="connsiteX8" fmla="*/ 1266979 w 1298795"/>
                    <a:gd name="connsiteY8" fmla="*/ 318161 h 318161"/>
                    <a:gd name="connsiteX9" fmla="*/ 37677 w 1298795"/>
                    <a:gd name="connsiteY9" fmla="*/ 318161 h 318161"/>
                    <a:gd name="connsiteX10" fmla="*/ 15180 w 1298795"/>
                    <a:gd name="connsiteY10" fmla="*/ 308842 h 318161"/>
                    <a:gd name="connsiteX11" fmla="*/ 5861 w 1298795"/>
                    <a:gd name="connsiteY11" fmla="*/ 286345 h 318161"/>
                    <a:gd name="connsiteX12" fmla="*/ 0 w 1298795"/>
                    <a:gd name="connsiteY12" fmla="*/ 159773 h 318161"/>
                    <a:gd name="connsiteX13" fmla="*/ 5861 w 1298795"/>
                    <a:gd name="connsiteY13" fmla="*/ 31816 h 318161"/>
                    <a:gd name="connsiteX0" fmla="*/ 5861 w 1299760"/>
                    <a:gd name="connsiteY0" fmla="*/ 31816 h 318161"/>
                    <a:gd name="connsiteX1" fmla="*/ 15180 w 1299760"/>
                    <a:gd name="connsiteY1" fmla="*/ 9319 h 318161"/>
                    <a:gd name="connsiteX2" fmla="*/ 37677 w 1299760"/>
                    <a:gd name="connsiteY2" fmla="*/ 0 h 318161"/>
                    <a:gd name="connsiteX3" fmla="*/ 1266979 w 1299760"/>
                    <a:gd name="connsiteY3" fmla="*/ 0 h 318161"/>
                    <a:gd name="connsiteX4" fmla="*/ 1289476 w 1299760"/>
                    <a:gd name="connsiteY4" fmla="*/ 9319 h 318161"/>
                    <a:gd name="connsiteX5" fmla="*/ 1298795 w 1299760"/>
                    <a:gd name="connsiteY5" fmla="*/ 31816 h 318161"/>
                    <a:gd name="connsiteX6" fmla="*/ 1299760 w 1299760"/>
                    <a:gd name="connsiteY6" fmla="*/ 154054 h 318161"/>
                    <a:gd name="connsiteX7" fmla="*/ 1298795 w 1299760"/>
                    <a:gd name="connsiteY7" fmla="*/ 286345 h 318161"/>
                    <a:gd name="connsiteX8" fmla="*/ 1289476 w 1299760"/>
                    <a:gd name="connsiteY8" fmla="*/ 308842 h 318161"/>
                    <a:gd name="connsiteX9" fmla="*/ 1266979 w 1299760"/>
                    <a:gd name="connsiteY9" fmla="*/ 318161 h 318161"/>
                    <a:gd name="connsiteX10" fmla="*/ 37677 w 1299760"/>
                    <a:gd name="connsiteY10" fmla="*/ 318161 h 318161"/>
                    <a:gd name="connsiteX11" fmla="*/ 15180 w 1299760"/>
                    <a:gd name="connsiteY11" fmla="*/ 308842 h 318161"/>
                    <a:gd name="connsiteX12" fmla="*/ 5861 w 1299760"/>
                    <a:gd name="connsiteY12" fmla="*/ 286345 h 318161"/>
                    <a:gd name="connsiteX13" fmla="*/ 0 w 1299760"/>
                    <a:gd name="connsiteY13" fmla="*/ 159773 h 318161"/>
                    <a:gd name="connsiteX14" fmla="*/ 5861 w 1299760"/>
                    <a:gd name="connsiteY14" fmla="*/ 31816 h 318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99760" h="318161">
                      <a:moveTo>
                        <a:pt x="5861" y="31816"/>
                      </a:moveTo>
                      <a:cubicBezTo>
                        <a:pt x="5861" y="23378"/>
                        <a:pt x="9213" y="15285"/>
                        <a:pt x="15180" y="9319"/>
                      </a:cubicBezTo>
                      <a:cubicBezTo>
                        <a:pt x="21147" y="3352"/>
                        <a:pt x="29239" y="0"/>
                        <a:pt x="37677" y="0"/>
                      </a:cubicBezTo>
                      <a:lnTo>
                        <a:pt x="1266979" y="0"/>
                      </a:lnTo>
                      <a:cubicBezTo>
                        <a:pt x="1275417" y="0"/>
                        <a:pt x="1283510" y="3352"/>
                        <a:pt x="1289476" y="9319"/>
                      </a:cubicBezTo>
                      <a:cubicBezTo>
                        <a:pt x="1295443" y="15286"/>
                        <a:pt x="1297081" y="7694"/>
                        <a:pt x="1298795" y="31816"/>
                      </a:cubicBezTo>
                      <a:cubicBezTo>
                        <a:pt x="1299117" y="72562"/>
                        <a:pt x="1299438" y="113308"/>
                        <a:pt x="1299760" y="154054"/>
                      </a:cubicBezTo>
                      <a:cubicBezTo>
                        <a:pt x="1299438" y="198151"/>
                        <a:pt x="1299117" y="242248"/>
                        <a:pt x="1298795" y="286345"/>
                      </a:cubicBezTo>
                      <a:cubicBezTo>
                        <a:pt x="1298795" y="294783"/>
                        <a:pt x="1295443" y="302876"/>
                        <a:pt x="1289476" y="308842"/>
                      </a:cubicBezTo>
                      <a:cubicBezTo>
                        <a:pt x="1283509" y="314809"/>
                        <a:pt x="1275417" y="318161"/>
                        <a:pt x="1266979" y="318161"/>
                      </a:cubicBezTo>
                      <a:lnTo>
                        <a:pt x="37677" y="318161"/>
                      </a:lnTo>
                      <a:cubicBezTo>
                        <a:pt x="29239" y="318161"/>
                        <a:pt x="21146" y="314809"/>
                        <a:pt x="15180" y="308842"/>
                      </a:cubicBezTo>
                      <a:cubicBezTo>
                        <a:pt x="9213" y="302875"/>
                        <a:pt x="8391" y="311190"/>
                        <a:pt x="5861" y="286345"/>
                      </a:cubicBezTo>
                      <a:lnTo>
                        <a:pt x="0" y="159773"/>
                      </a:lnTo>
                      <a:lnTo>
                        <a:pt x="5861" y="31816"/>
                      </a:lnTo>
                      <a:close/>
                    </a:path>
                  </a:pathLst>
                </a:custGeom>
                <a:solidFill>
                  <a:sysClr val="window" lastClr="FFFFFF">
                    <a:lumMod val="95000"/>
                  </a:sysClr>
                </a:solidFill>
                <a:ln w="9525" cap="flat" cmpd="sng" algn="ctr">
                  <a:noFill/>
                  <a:prstDash val="solid"/>
                </a:ln>
                <a:effectLst>
                  <a:outerShdw blurRad="40000" dist="20000" dir="5400000" rotWithShape="0">
                    <a:srgbClr val="000000">
                      <a:alpha val="38000"/>
                    </a:srgbClr>
                  </a:outerShdw>
                </a:effectLst>
              </p:spPr>
              <p:txBody>
                <a:bodyPr spcFirstLastPara="0" vert="horz" wrap="square" lIns="20162" tIns="20162" rIns="20162" bIns="20162" numCol="1" spcCol="1270" anchor="ctr" anchorCtr="0">
                  <a:noAutofit/>
                </a:bodyPr>
                <a:lstStyle/>
                <a:p>
                  <a:pPr marL="0" marR="0" lvl="0" indent="0" algn="ctr" defTabSz="711200" eaLnBrk="1" fontAlgn="auto" latinLnBrk="0" hangingPunct="1">
                    <a:lnSpc>
                      <a:spcPct val="90000"/>
                    </a:lnSpc>
                    <a:spcBef>
                      <a:spcPct val="0"/>
                    </a:spcBef>
                    <a:spcAft>
                      <a:spcPct val="35000"/>
                    </a:spcAft>
                    <a:buClrTx/>
                    <a:buSzTx/>
                    <a:buFontTx/>
                    <a:buNone/>
                    <a:tabLst/>
                    <a:defRPr/>
                  </a:pPr>
                  <a:r>
                    <a:rPr kumimoji="0" lang="en-US" sz="900" b="1" i="0" u="none" strike="noStrike" kern="0" cap="none" spc="0" normalizeH="0" baseline="0" noProof="0" dirty="0" smtClean="0">
                      <a:ln>
                        <a:noFill/>
                      </a:ln>
                      <a:solidFill>
                        <a:sysClr val="window" lastClr="FFFFFF">
                          <a:lumMod val="65000"/>
                        </a:sysClr>
                      </a:solidFill>
                      <a:effectLst/>
                      <a:uLnTx/>
                      <a:uFillTx/>
                      <a:latin typeface="Calibri"/>
                      <a:ea typeface="+mn-ea"/>
                      <a:cs typeface="+mn-cs"/>
                    </a:rPr>
                    <a:t>Community change</a:t>
                  </a:r>
                  <a:endParaRPr kumimoji="0" lang="en-US" sz="900" b="1" i="0" u="none" strike="noStrike" kern="0" cap="none" spc="0" normalizeH="0" baseline="0" noProof="0" dirty="0">
                    <a:ln>
                      <a:noFill/>
                    </a:ln>
                    <a:solidFill>
                      <a:sysClr val="window" lastClr="FFFFFF">
                        <a:lumMod val="65000"/>
                      </a:sysClr>
                    </a:solidFill>
                    <a:effectLst/>
                    <a:uLnTx/>
                    <a:uFillTx/>
                    <a:latin typeface="Calibri"/>
                    <a:ea typeface="+mn-ea"/>
                    <a:cs typeface="+mn-cs"/>
                  </a:endParaRPr>
                </a:p>
              </p:txBody>
            </p:sp>
            <p:sp>
              <p:nvSpPr>
                <p:cNvPr id="181" name="Freeform 180"/>
                <p:cNvSpPr/>
                <p:nvPr/>
              </p:nvSpPr>
              <p:spPr>
                <a:xfrm>
                  <a:off x="7571672" y="8334785"/>
                  <a:ext cx="1320394" cy="326802"/>
                </a:xfrm>
                <a:custGeom>
                  <a:avLst/>
                  <a:gdLst>
                    <a:gd name="connsiteX0" fmla="*/ 0 w 1535068"/>
                    <a:gd name="connsiteY0" fmla="*/ 34151 h 341507"/>
                    <a:gd name="connsiteX1" fmla="*/ 10003 w 1535068"/>
                    <a:gd name="connsiteY1" fmla="*/ 10003 h 341507"/>
                    <a:gd name="connsiteX2" fmla="*/ 34151 w 1535068"/>
                    <a:gd name="connsiteY2" fmla="*/ 0 h 341507"/>
                    <a:gd name="connsiteX3" fmla="*/ 1500917 w 1535068"/>
                    <a:gd name="connsiteY3" fmla="*/ 0 h 341507"/>
                    <a:gd name="connsiteX4" fmla="*/ 1525065 w 1535068"/>
                    <a:gd name="connsiteY4" fmla="*/ 10003 h 341507"/>
                    <a:gd name="connsiteX5" fmla="*/ 1535068 w 1535068"/>
                    <a:gd name="connsiteY5" fmla="*/ 34151 h 341507"/>
                    <a:gd name="connsiteX6" fmla="*/ 1535068 w 1535068"/>
                    <a:gd name="connsiteY6" fmla="*/ 307356 h 341507"/>
                    <a:gd name="connsiteX7" fmla="*/ 1525065 w 1535068"/>
                    <a:gd name="connsiteY7" fmla="*/ 331504 h 341507"/>
                    <a:gd name="connsiteX8" fmla="*/ 1500917 w 1535068"/>
                    <a:gd name="connsiteY8" fmla="*/ 341507 h 341507"/>
                    <a:gd name="connsiteX9" fmla="*/ 34151 w 1535068"/>
                    <a:gd name="connsiteY9" fmla="*/ 341507 h 341507"/>
                    <a:gd name="connsiteX10" fmla="*/ 10003 w 1535068"/>
                    <a:gd name="connsiteY10" fmla="*/ 331504 h 341507"/>
                    <a:gd name="connsiteX11" fmla="*/ 0 w 1535068"/>
                    <a:gd name="connsiteY11" fmla="*/ 307356 h 341507"/>
                    <a:gd name="connsiteX12" fmla="*/ 0 w 1535068"/>
                    <a:gd name="connsiteY12" fmla="*/ 34151 h 341507"/>
                    <a:gd name="connsiteX0" fmla="*/ 7552 w 1542620"/>
                    <a:gd name="connsiteY0" fmla="*/ 34151 h 341507"/>
                    <a:gd name="connsiteX1" fmla="*/ 17555 w 1542620"/>
                    <a:gd name="connsiteY1" fmla="*/ 10003 h 341507"/>
                    <a:gd name="connsiteX2" fmla="*/ 41703 w 1542620"/>
                    <a:gd name="connsiteY2" fmla="*/ 0 h 341507"/>
                    <a:gd name="connsiteX3" fmla="*/ 1508469 w 1542620"/>
                    <a:gd name="connsiteY3" fmla="*/ 0 h 341507"/>
                    <a:gd name="connsiteX4" fmla="*/ 1532617 w 1542620"/>
                    <a:gd name="connsiteY4" fmla="*/ 10003 h 341507"/>
                    <a:gd name="connsiteX5" fmla="*/ 1542620 w 1542620"/>
                    <a:gd name="connsiteY5" fmla="*/ 34151 h 341507"/>
                    <a:gd name="connsiteX6" fmla="*/ 1542620 w 1542620"/>
                    <a:gd name="connsiteY6" fmla="*/ 307356 h 341507"/>
                    <a:gd name="connsiteX7" fmla="*/ 1532617 w 1542620"/>
                    <a:gd name="connsiteY7" fmla="*/ 331504 h 341507"/>
                    <a:gd name="connsiteX8" fmla="*/ 1508469 w 1542620"/>
                    <a:gd name="connsiteY8" fmla="*/ 341507 h 341507"/>
                    <a:gd name="connsiteX9" fmla="*/ 41703 w 1542620"/>
                    <a:gd name="connsiteY9" fmla="*/ 341507 h 341507"/>
                    <a:gd name="connsiteX10" fmla="*/ 17555 w 1542620"/>
                    <a:gd name="connsiteY10" fmla="*/ 331504 h 341507"/>
                    <a:gd name="connsiteX11" fmla="*/ 7552 w 1542620"/>
                    <a:gd name="connsiteY11" fmla="*/ 307356 h 341507"/>
                    <a:gd name="connsiteX12" fmla="*/ 0 w 1542620"/>
                    <a:gd name="connsiteY12" fmla="*/ 152617 h 341507"/>
                    <a:gd name="connsiteX13" fmla="*/ 7552 w 1542620"/>
                    <a:gd name="connsiteY13" fmla="*/ 34151 h 341507"/>
                    <a:gd name="connsiteX0" fmla="*/ 7552 w 1542620"/>
                    <a:gd name="connsiteY0" fmla="*/ 34151 h 341507"/>
                    <a:gd name="connsiteX1" fmla="*/ 17555 w 1542620"/>
                    <a:gd name="connsiteY1" fmla="*/ 10003 h 341507"/>
                    <a:gd name="connsiteX2" fmla="*/ 41703 w 1542620"/>
                    <a:gd name="connsiteY2" fmla="*/ 0 h 341507"/>
                    <a:gd name="connsiteX3" fmla="*/ 1508469 w 1542620"/>
                    <a:gd name="connsiteY3" fmla="*/ 0 h 341507"/>
                    <a:gd name="connsiteX4" fmla="*/ 1532617 w 1542620"/>
                    <a:gd name="connsiteY4" fmla="*/ 10003 h 341507"/>
                    <a:gd name="connsiteX5" fmla="*/ 1542620 w 1542620"/>
                    <a:gd name="connsiteY5" fmla="*/ 34151 h 341507"/>
                    <a:gd name="connsiteX6" fmla="*/ 1540127 w 1542620"/>
                    <a:gd name="connsiteY6" fmla="*/ 160579 h 341507"/>
                    <a:gd name="connsiteX7" fmla="*/ 1542620 w 1542620"/>
                    <a:gd name="connsiteY7" fmla="*/ 307356 h 341507"/>
                    <a:gd name="connsiteX8" fmla="*/ 1532617 w 1542620"/>
                    <a:gd name="connsiteY8" fmla="*/ 331504 h 341507"/>
                    <a:gd name="connsiteX9" fmla="*/ 1508469 w 1542620"/>
                    <a:gd name="connsiteY9" fmla="*/ 341507 h 341507"/>
                    <a:gd name="connsiteX10" fmla="*/ 41703 w 1542620"/>
                    <a:gd name="connsiteY10" fmla="*/ 341507 h 341507"/>
                    <a:gd name="connsiteX11" fmla="*/ 17555 w 1542620"/>
                    <a:gd name="connsiteY11" fmla="*/ 331504 h 341507"/>
                    <a:gd name="connsiteX12" fmla="*/ 7552 w 1542620"/>
                    <a:gd name="connsiteY12" fmla="*/ 307356 h 341507"/>
                    <a:gd name="connsiteX13" fmla="*/ 0 w 1542620"/>
                    <a:gd name="connsiteY13" fmla="*/ 152617 h 341507"/>
                    <a:gd name="connsiteX14" fmla="*/ 7552 w 1542620"/>
                    <a:gd name="connsiteY14" fmla="*/ 34151 h 341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42620" h="341507">
                      <a:moveTo>
                        <a:pt x="7552" y="34151"/>
                      </a:moveTo>
                      <a:cubicBezTo>
                        <a:pt x="7552" y="25094"/>
                        <a:pt x="11150" y="16407"/>
                        <a:pt x="17555" y="10003"/>
                      </a:cubicBezTo>
                      <a:cubicBezTo>
                        <a:pt x="23960" y="3598"/>
                        <a:pt x="32646" y="0"/>
                        <a:pt x="41703" y="0"/>
                      </a:cubicBezTo>
                      <a:lnTo>
                        <a:pt x="1508469" y="0"/>
                      </a:lnTo>
                      <a:cubicBezTo>
                        <a:pt x="1517526" y="0"/>
                        <a:pt x="1526213" y="3598"/>
                        <a:pt x="1532617" y="10003"/>
                      </a:cubicBezTo>
                      <a:cubicBezTo>
                        <a:pt x="1539022" y="16408"/>
                        <a:pt x="1541368" y="9055"/>
                        <a:pt x="1542620" y="34151"/>
                      </a:cubicBezTo>
                      <a:lnTo>
                        <a:pt x="1540127" y="160579"/>
                      </a:lnTo>
                      <a:lnTo>
                        <a:pt x="1542620" y="307356"/>
                      </a:lnTo>
                      <a:cubicBezTo>
                        <a:pt x="1542620" y="316413"/>
                        <a:pt x="1539022" y="325100"/>
                        <a:pt x="1532617" y="331504"/>
                      </a:cubicBezTo>
                      <a:cubicBezTo>
                        <a:pt x="1526212" y="337909"/>
                        <a:pt x="1517526" y="341507"/>
                        <a:pt x="1508469" y="341507"/>
                      </a:cubicBezTo>
                      <a:lnTo>
                        <a:pt x="41703" y="341507"/>
                      </a:lnTo>
                      <a:cubicBezTo>
                        <a:pt x="32646" y="341507"/>
                        <a:pt x="23959" y="337909"/>
                        <a:pt x="17555" y="331504"/>
                      </a:cubicBezTo>
                      <a:cubicBezTo>
                        <a:pt x="11150" y="325099"/>
                        <a:pt x="10478" y="337170"/>
                        <a:pt x="7552" y="307356"/>
                      </a:cubicBezTo>
                      <a:lnTo>
                        <a:pt x="0" y="152617"/>
                      </a:lnTo>
                      <a:lnTo>
                        <a:pt x="7552" y="34151"/>
                      </a:lnTo>
                      <a:close/>
                    </a:path>
                  </a:pathLst>
                </a:custGeom>
                <a:solidFill>
                  <a:sysClr val="window" lastClr="FFFFFF">
                    <a:lumMod val="95000"/>
                  </a:sysClr>
                </a:solidFill>
                <a:ln w="9525" cap="flat" cmpd="sng" algn="ctr">
                  <a:noFill/>
                  <a:prstDash val="solid"/>
                </a:ln>
                <a:effectLst>
                  <a:outerShdw blurRad="40000" dist="20000" dir="5400000" rotWithShape="0">
                    <a:srgbClr val="000000">
                      <a:alpha val="38000"/>
                    </a:srgbClr>
                  </a:outerShdw>
                </a:effectLst>
              </p:spPr>
              <p:txBody>
                <a:bodyPr spcFirstLastPara="0" vert="horz" wrap="square" lIns="20162" tIns="20162" rIns="20162" bIns="20162" numCol="1" spcCol="1270" anchor="ctr" anchorCtr="0">
                  <a:noAutofit/>
                </a:bodyPr>
                <a:lstStyle/>
                <a:p>
                  <a:pPr marL="0" marR="0" lvl="0" indent="0" algn="ctr" defTabSz="711200" eaLnBrk="1" fontAlgn="auto" latinLnBrk="0" hangingPunct="1">
                    <a:lnSpc>
                      <a:spcPct val="90000"/>
                    </a:lnSpc>
                    <a:spcBef>
                      <a:spcPct val="0"/>
                    </a:spcBef>
                    <a:spcAft>
                      <a:spcPct val="35000"/>
                    </a:spcAft>
                    <a:buClrTx/>
                    <a:buSzTx/>
                    <a:buFontTx/>
                    <a:buNone/>
                    <a:tabLst/>
                    <a:defRPr/>
                  </a:pPr>
                  <a:r>
                    <a:rPr kumimoji="0" lang="en-US" sz="900" b="1" i="0" u="none" strike="noStrike" kern="1200" cap="none" spc="0" normalizeH="0" baseline="0" noProof="0" dirty="0" smtClean="0">
                      <a:ln>
                        <a:noFill/>
                      </a:ln>
                      <a:solidFill>
                        <a:sysClr val="window" lastClr="FFFFFF">
                          <a:lumMod val="65000"/>
                        </a:sysClr>
                      </a:solidFill>
                      <a:effectLst/>
                      <a:uLnTx/>
                      <a:uFillTx/>
                      <a:latin typeface="Calibri"/>
                      <a:ea typeface="+mn-ea"/>
                      <a:cs typeface="+mn-cs"/>
                    </a:rPr>
                    <a:t>Soil N</a:t>
                  </a:r>
                  <a:endParaRPr kumimoji="0" lang="en-US" sz="900" b="1" i="0" u="none" strike="noStrike" kern="1200" cap="none" spc="0" normalizeH="0" baseline="0" noProof="0" dirty="0">
                    <a:ln>
                      <a:noFill/>
                    </a:ln>
                    <a:solidFill>
                      <a:sysClr val="window" lastClr="FFFFFF">
                        <a:lumMod val="65000"/>
                      </a:sysClr>
                    </a:solidFill>
                    <a:effectLst/>
                    <a:uLnTx/>
                    <a:uFillTx/>
                    <a:latin typeface="Calibri"/>
                    <a:ea typeface="+mn-ea"/>
                    <a:cs typeface="+mn-cs"/>
                  </a:endParaRPr>
                </a:p>
              </p:txBody>
            </p:sp>
            <p:cxnSp>
              <p:nvCxnSpPr>
                <p:cNvPr id="182" name="Straight Arrow Connector 181"/>
                <p:cNvCxnSpPr>
                  <a:stCxn id="180" idx="6"/>
                  <a:endCxn id="179" idx="12"/>
                </p:cNvCxnSpPr>
                <p:nvPr/>
              </p:nvCxnSpPr>
              <p:spPr>
                <a:xfrm>
                  <a:off x="8768012" y="7934719"/>
                  <a:ext cx="627465" cy="21978"/>
                </a:xfrm>
                <a:prstGeom prst="straightConnector1">
                  <a:avLst/>
                </a:prstGeom>
                <a:noFill/>
                <a:ln w="28575" cap="flat" cmpd="sng" algn="ctr">
                  <a:solidFill>
                    <a:sysClr val="window" lastClr="FFFFFF">
                      <a:lumMod val="75000"/>
                    </a:sysClr>
                  </a:solidFill>
                  <a:prstDash val="solid"/>
                  <a:tailEnd type="arrow" w="med" len="med"/>
                </a:ln>
                <a:effectLst/>
              </p:spPr>
            </p:cxnSp>
            <p:cxnSp>
              <p:nvCxnSpPr>
                <p:cNvPr id="183" name="Straight Arrow Connector 182"/>
                <p:cNvCxnSpPr>
                  <a:stCxn id="181" idx="6"/>
                  <a:endCxn id="179" idx="12"/>
                </p:cNvCxnSpPr>
                <p:nvPr/>
              </p:nvCxnSpPr>
              <p:spPr>
                <a:xfrm flipV="1">
                  <a:off x="8889932" y="7956697"/>
                  <a:ext cx="505545" cy="531753"/>
                </a:xfrm>
                <a:prstGeom prst="straightConnector1">
                  <a:avLst/>
                </a:prstGeom>
                <a:noFill/>
                <a:ln w="28575" cap="flat" cmpd="sng" algn="ctr">
                  <a:solidFill>
                    <a:sysClr val="window" lastClr="FFFFFF">
                      <a:lumMod val="75000"/>
                    </a:sysClr>
                  </a:solidFill>
                  <a:prstDash val="solid"/>
                  <a:tailEnd type="arrow" w="med" len="med"/>
                </a:ln>
                <a:effectLst/>
              </p:spPr>
            </p:cxnSp>
            <p:cxnSp>
              <p:nvCxnSpPr>
                <p:cNvPr id="184" name="Straight Arrow Connector 183"/>
                <p:cNvCxnSpPr>
                  <a:stCxn id="186" idx="7"/>
                  <a:endCxn id="181" idx="13"/>
                </p:cNvCxnSpPr>
                <p:nvPr/>
              </p:nvCxnSpPr>
              <p:spPr>
                <a:xfrm>
                  <a:off x="7096424" y="7932919"/>
                  <a:ext cx="475248" cy="547911"/>
                </a:xfrm>
                <a:prstGeom prst="straightConnector1">
                  <a:avLst/>
                </a:prstGeom>
                <a:noFill/>
                <a:ln w="28575" cap="flat" cmpd="sng" algn="ctr">
                  <a:solidFill>
                    <a:sysClr val="window" lastClr="FFFFFF">
                      <a:lumMod val="75000"/>
                    </a:sysClr>
                  </a:solidFill>
                  <a:prstDash val="solid"/>
                  <a:tailEnd type="arrow" w="med" len="med"/>
                </a:ln>
                <a:effectLst/>
              </p:spPr>
            </p:cxnSp>
            <p:cxnSp>
              <p:nvCxnSpPr>
                <p:cNvPr id="185" name="Straight Arrow Connector 184"/>
                <p:cNvCxnSpPr>
                  <a:stCxn id="177" idx="10"/>
                  <a:endCxn id="186" idx="3"/>
                </p:cNvCxnSpPr>
                <p:nvPr/>
              </p:nvCxnSpPr>
              <p:spPr>
                <a:xfrm>
                  <a:off x="6507775" y="7327776"/>
                  <a:ext cx="22071" cy="414963"/>
                </a:xfrm>
                <a:prstGeom prst="straightConnector1">
                  <a:avLst/>
                </a:prstGeom>
                <a:noFill/>
                <a:ln w="28575" cap="flat" cmpd="sng" algn="ctr">
                  <a:solidFill>
                    <a:sysClr val="windowText" lastClr="000000"/>
                  </a:solidFill>
                  <a:prstDash val="solid"/>
                  <a:tailEnd type="arrow" w="med" len="med"/>
                </a:ln>
                <a:effectLst/>
              </p:spPr>
            </p:cxnSp>
            <p:sp>
              <p:nvSpPr>
                <p:cNvPr id="186" name="Freeform 185"/>
                <p:cNvSpPr/>
                <p:nvPr/>
              </p:nvSpPr>
              <p:spPr>
                <a:xfrm>
                  <a:off x="5889833" y="7740912"/>
                  <a:ext cx="1206591" cy="401013"/>
                </a:xfrm>
                <a:custGeom>
                  <a:avLst/>
                  <a:gdLst>
                    <a:gd name="connsiteX0" fmla="*/ 0 w 2185418"/>
                    <a:gd name="connsiteY0" fmla="*/ 31107 h 311071"/>
                    <a:gd name="connsiteX1" fmla="*/ 9111 w 2185418"/>
                    <a:gd name="connsiteY1" fmla="*/ 9111 h 311071"/>
                    <a:gd name="connsiteX2" fmla="*/ 31107 w 2185418"/>
                    <a:gd name="connsiteY2" fmla="*/ 0 h 311071"/>
                    <a:gd name="connsiteX3" fmla="*/ 2154311 w 2185418"/>
                    <a:gd name="connsiteY3" fmla="*/ 0 h 311071"/>
                    <a:gd name="connsiteX4" fmla="*/ 2176307 w 2185418"/>
                    <a:gd name="connsiteY4" fmla="*/ 9111 h 311071"/>
                    <a:gd name="connsiteX5" fmla="*/ 2185418 w 2185418"/>
                    <a:gd name="connsiteY5" fmla="*/ 31107 h 311071"/>
                    <a:gd name="connsiteX6" fmla="*/ 2185418 w 2185418"/>
                    <a:gd name="connsiteY6" fmla="*/ 279964 h 311071"/>
                    <a:gd name="connsiteX7" fmla="*/ 2176307 w 2185418"/>
                    <a:gd name="connsiteY7" fmla="*/ 301960 h 311071"/>
                    <a:gd name="connsiteX8" fmla="*/ 2154311 w 2185418"/>
                    <a:gd name="connsiteY8" fmla="*/ 311071 h 311071"/>
                    <a:gd name="connsiteX9" fmla="*/ 31107 w 2185418"/>
                    <a:gd name="connsiteY9" fmla="*/ 311071 h 311071"/>
                    <a:gd name="connsiteX10" fmla="*/ 9111 w 2185418"/>
                    <a:gd name="connsiteY10" fmla="*/ 301960 h 311071"/>
                    <a:gd name="connsiteX11" fmla="*/ 0 w 2185418"/>
                    <a:gd name="connsiteY11" fmla="*/ 279964 h 311071"/>
                    <a:gd name="connsiteX12" fmla="*/ 0 w 2185418"/>
                    <a:gd name="connsiteY12" fmla="*/ 31107 h 311071"/>
                    <a:gd name="connsiteX0" fmla="*/ 45773 w 2231191"/>
                    <a:gd name="connsiteY0" fmla="*/ 31107 h 311071"/>
                    <a:gd name="connsiteX1" fmla="*/ 54884 w 2231191"/>
                    <a:gd name="connsiteY1" fmla="*/ 9111 h 311071"/>
                    <a:gd name="connsiteX2" fmla="*/ 76880 w 2231191"/>
                    <a:gd name="connsiteY2" fmla="*/ 0 h 311071"/>
                    <a:gd name="connsiteX3" fmla="*/ 1029163 w 2231191"/>
                    <a:gd name="connsiteY3" fmla="*/ 1417 h 311071"/>
                    <a:gd name="connsiteX4" fmla="*/ 2200084 w 2231191"/>
                    <a:gd name="connsiteY4" fmla="*/ 0 h 311071"/>
                    <a:gd name="connsiteX5" fmla="*/ 2222080 w 2231191"/>
                    <a:gd name="connsiteY5" fmla="*/ 9111 h 311071"/>
                    <a:gd name="connsiteX6" fmla="*/ 2231191 w 2231191"/>
                    <a:gd name="connsiteY6" fmla="*/ 31107 h 311071"/>
                    <a:gd name="connsiteX7" fmla="*/ 2231191 w 2231191"/>
                    <a:gd name="connsiteY7" fmla="*/ 279964 h 311071"/>
                    <a:gd name="connsiteX8" fmla="*/ 2222080 w 2231191"/>
                    <a:gd name="connsiteY8" fmla="*/ 301960 h 311071"/>
                    <a:gd name="connsiteX9" fmla="*/ 2200084 w 2231191"/>
                    <a:gd name="connsiteY9" fmla="*/ 311071 h 311071"/>
                    <a:gd name="connsiteX10" fmla="*/ 76880 w 2231191"/>
                    <a:gd name="connsiteY10" fmla="*/ 311071 h 311071"/>
                    <a:gd name="connsiteX11" fmla="*/ 54884 w 2231191"/>
                    <a:gd name="connsiteY11" fmla="*/ 301960 h 311071"/>
                    <a:gd name="connsiteX12" fmla="*/ 45773 w 2231191"/>
                    <a:gd name="connsiteY12" fmla="*/ 279964 h 311071"/>
                    <a:gd name="connsiteX13" fmla="*/ 45773 w 2231191"/>
                    <a:gd name="connsiteY13" fmla="*/ 31107 h 311071"/>
                    <a:gd name="connsiteX0" fmla="*/ 45773 w 2232636"/>
                    <a:gd name="connsiteY0" fmla="*/ 31107 h 311071"/>
                    <a:gd name="connsiteX1" fmla="*/ 54884 w 2232636"/>
                    <a:gd name="connsiteY1" fmla="*/ 9111 h 311071"/>
                    <a:gd name="connsiteX2" fmla="*/ 76880 w 2232636"/>
                    <a:gd name="connsiteY2" fmla="*/ 0 h 311071"/>
                    <a:gd name="connsiteX3" fmla="*/ 1029163 w 2232636"/>
                    <a:gd name="connsiteY3" fmla="*/ 1417 h 311071"/>
                    <a:gd name="connsiteX4" fmla="*/ 2200084 w 2232636"/>
                    <a:gd name="connsiteY4" fmla="*/ 0 h 311071"/>
                    <a:gd name="connsiteX5" fmla="*/ 2222080 w 2232636"/>
                    <a:gd name="connsiteY5" fmla="*/ 9111 h 311071"/>
                    <a:gd name="connsiteX6" fmla="*/ 2231191 w 2232636"/>
                    <a:gd name="connsiteY6" fmla="*/ 31107 h 311071"/>
                    <a:gd name="connsiteX7" fmla="*/ 2232636 w 2232636"/>
                    <a:gd name="connsiteY7" fmla="*/ 148943 h 311071"/>
                    <a:gd name="connsiteX8" fmla="*/ 2231191 w 2232636"/>
                    <a:gd name="connsiteY8" fmla="*/ 279964 h 311071"/>
                    <a:gd name="connsiteX9" fmla="*/ 2222080 w 2232636"/>
                    <a:gd name="connsiteY9" fmla="*/ 301960 h 311071"/>
                    <a:gd name="connsiteX10" fmla="*/ 2200084 w 2232636"/>
                    <a:gd name="connsiteY10" fmla="*/ 311071 h 311071"/>
                    <a:gd name="connsiteX11" fmla="*/ 76880 w 2232636"/>
                    <a:gd name="connsiteY11" fmla="*/ 311071 h 311071"/>
                    <a:gd name="connsiteX12" fmla="*/ 54884 w 2232636"/>
                    <a:gd name="connsiteY12" fmla="*/ 301960 h 311071"/>
                    <a:gd name="connsiteX13" fmla="*/ 45773 w 2232636"/>
                    <a:gd name="connsiteY13" fmla="*/ 279964 h 311071"/>
                    <a:gd name="connsiteX14" fmla="*/ 45773 w 2232636"/>
                    <a:gd name="connsiteY14" fmla="*/ 31107 h 311071"/>
                    <a:gd name="connsiteX0" fmla="*/ 45773 w 2232636"/>
                    <a:gd name="connsiteY0" fmla="*/ 31107 h 311071"/>
                    <a:gd name="connsiteX1" fmla="*/ 54884 w 2232636"/>
                    <a:gd name="connsiteY1" fmla="*/ 9111 h 311071"/>
                    <a:gd name="connsiteX2" fmla="*/ 76880 w 2232636"/>
                    <a:gd name="connsiteY2" fmla="*/ 0 h 311071"/>
                    <a:gd name="connsiteX3" fmla="*/ 1184261 w 2232636"/>
                    <a:gd name="connsiteY3" fmla="*/ 1417 h 311071"/>
                    <a:gd name="connsiteX4" fmla="*/ 2200084 w 2232636"/>
                    <a:gd name="connsiteY4" fmla="*/ 0 h 311071"/>
                    <a:gd name="connsiteX5" fmla="*/ 2222080 w 2232636"/>
                    <a:gd name="connsiteY5" fmla="*/ 9111 h 311071"/>
                    <a:gd name="connsiteX6" fmla="*/ 2231191 w 2232636"/>
                    <a:gd name="connsiteY6" fmla="*/ 31107 h 311071"/>
                    <a:gd name="connsiteX7" fmla="*/ 2232636 w 2232636"/>
                    <a:gd name="connsiteY7" fmla="*/ 148943 h 311071"/>
                    <a:gd name="connsiteX8" fmla="*/ 2231191 w 2232636"/>
                    <a:gd name="connsiteY8" fmla="*/ 279964 h 311071"/>
                    <a:gd name="connsiteX9" fmla="*/ 2222080 w 2232636"/>
                    <a:gd name="connsiteY9" fmla="*/ 301960 h 311071"/>
                    <a:gd name="connsiteX10" fmla="*/ 2200084 w 2232636"/>
                    <a:gd name="connsiteY10" fmla="*/ 311071 h 311071"/>
                    <a:gd name="connsiteX11" fmla="*/ 76880 w 2232636"/>
                    <a:gd name="connsiteY11" fmla="*/ 311071 h 311071"/>
                    <a:gd name="connsiteX12" fmla="*/ 54884 w 2232636"/>
                    <a:gd name="connsiteY12" fmla="*/ 301960 h 311071"/>
                    <a:gd name="connsiteX13" fmla="*/ 45773 w 2232636"/>
                    <a:gd name="connsiteY13" fmla="*/ 279964 h 311071"/>
                    <a:gd name="connsiteX14" fmla="*/ 45773 w 2232636"/>
                    <a:gd name="connsiteY14" fmla="*/ 31107 h 311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32636" h="311071">
                      <a:moveTo>
                        <a:pt x="45773" y="31107"/>
                      </a:moveTo>
                      <a:cubicBezTo>
                        <a:pt x="45773" y="22857"/>
                        <a:pt x="49050" y="14945"/>
                        <a:pt x="54884" y="9111"/>
                      </a:cubicBezTo>
                      <a:cubicBezTo>
                        <a:pt x="60718" y="3277"/>
                        <a:pt x="-85500" y="1282"/>
                        <a:pt x="76880" y="0"/>
                      </a:cubicBezTo>
                      <a:lnTo>
                        <a:pt x="1184261" y="1417"/>
                      </a:lnTo>
                      <a:lnTo>
                        <a:pt x="2200084" y="0"/>
                      </a:lnTo>
                      <a:cubicBezTo>
                        <a:pt x="2208334" y="0"/>
                        <a:pt x="2216246" y="3277"/>
                        <a:pt x="2222080" y="9111"/>
                      </a:cubicBezTo>
                      <a:cubicBezTo>
                        <a:pt x="2227914" y="14945"/>
                        <a:pt x="2229432" y="7802"/>
                        <a:pt x="2231191" y="31107"/>
                      </a:cubicBezTo>
                      <a:cubicBezTo>
                        <a:pt x="2231673" y="70386"/>
                        <a:pt x="2232154" y="109664"/>
                        <a:pt x="2232636" y="148943"/>
                      </a:cubicBezTo>
                      <a:cubicBezTo>
                        <a:pt x="2232154" y="192617"/>
                        <a:pt x="2231673" y="236290"/>
                        <a:pt x="2231191" y="279964"/>
                      </a:cubicBezTo>
                      <a:cubicBezTo>
                        <a:pt x="2231191" y="288214"/>
                        <a:pt x="2227914" y="296126"/>
                        <a:pt x="2222080" y="301960"/>
                      </a:cubicBezTo>
                      <a:cubicBezTo>
                        <a:pt x="2216246" y="307794"/>
                        <a:pt x="2208334" y="311071"/>
                        <a:pt x="2200084" y="311071"/>
                      </a:cubicBezTo>
                      <a:lnTo>
                        <a:pt x="76880" y="311071"/>
                      </a:lnTo>
                      <a:cubicBezTo>
                        <a:pt x="68630" y="311071"/>
                        <a:pt x="60718" y="307794"/>
                        <a:pt x="54884" y="301960"/>
                      </a:cubicBezTo>
                      <a:cubicBezTo>
                        <a:pt x="49050" y="296126"/>
                        <a:pt x="45773" y="288214"/>
                        <a:pt x="45773" y="279964"/>
                      </a:cubicBezTo>
                      <a:lnTo>
                        <a:pt x="45773" y="31107"/>
                      </a:lnTo>
                      <a:close/>
                    </a:path>
                  </a:pathLst>
                </a:cu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spcFirstLastPara="0" vert="horz" wrap="square" lIns="19271" tIns="19271" rIns="19271" bIns="19271" numCol="1" spcCol="1270" anchor="ctr" anchorCtr="0">
                  <a:noAutofit/>
                </a:bodyPr>
                <a:lstStyle/>
                <a:p>
                  <a:pPr marL="0" marR="0" lvl="0" indent="0" algn="ctr" defTabSz="711200" eaLnBrk="1" fontAlgn="auto" latinLnBrk="0" hangingPunct="1">
                    <a:lnSpc>
                      <a:spcPct val="90000"/>
                    </a:lnSpc>
                    <a:spcBef>
                      <a:spcPct val="0"/>
                    </a:spcBef>
                    <a:spcAft>
                      <a:spcPct val="35000"/>
                    </a:spcAft>
                    <a:buClrTx/>
                    <a:buSzTx/>
                    <a:buFontTx/>
                    <a:buNone/>
                    <a:tabLst/>
                    <a:defRPr/>
                  </a:pPr>
                  <a:r>
                    <a:rPr kumimoji="0" lang="en-US" sz="900" b="1" i="0" u="none" strike="noStrike" kern="1200" cap="none" spc="0" normalizeH="0" baseline="0" noProof="0" dirty="0" smtClean="0">
                      <a:ln>
                        <a:noFill/>
                      </a:ln>
                      <a:solidFill>
                        <a:sysClr val="windowText" lastClr="000000"/>
                      </a:solidFill>
                      <a:effectLst/>
                      <a:uLnTx/>
                      <a:uFillTx/>
                      <a:latin typeface="Calibri"/>
                      <a:ea typeface="+mn-ea"/>
                      <a:cs typeface="+mn-cs"/>
                      <a:sym typeface="Symbol"/>
                    </a:rPr>
                    <a:t>Physiological effects</a:t>
                  </a:r>
                  <a:endParaRPr kumimoji="0" lang="en-US" sz="900" b="1" i="0" u="none" strike="noStrike" kern="1200" cap="none" spc="0" normalizeH="0" baseline="0" noProof="0" dirty="0">
                    <a:ln>
                      <a:noFill/>
                    </a:ln>
                    <a:solidFill>
                      <a:sysClr val="windowText" lastClr="000000"/>
                    </a:solidFill>
                    <a:effectLst/>
                    <a:uLnTx/>
                    <a:uFillTx/>
                    <a:latin typeface="Calibri"/>
                    <a:ea typeface="+mn-ea"/>
                    <a:cs typeface="+mn-cs"/>
                  </a:endParaRPr>
                </a:p>
              </p:txBody>
            </p:sp>
            <p:cxnSp>
              <p:nvCxnSpPr>
                <p:cNvPr id="187" name="Straight Arrow Connector 186"/>
                <p:cNvCxnSpPr>
                  <a:stCxn id="186" idx="7"/>
                  <a:endCxn id="178" idx="13"/>
                </p:cNvCxnSpPr>
                <p:nvPr/>
              </p:nvCxnSpPr>
              <p:spPr>
                <a:xfrm flipV="1">
                  <a:off x="7096424" y="7401742"/>
                  <a:ext cx="519698" cy="531177"/>
                </a:xfrm>
                <a:prstGeom prst="straightConnector1">
                  <a:avLst/>
                </a:prstGeom>
                <a:noFill/>
                <a:ln w="28575" cap="flat" cmpd="sng" algn="ctr">
                  <a:solidFill>
                    <a:sysClr val="windowText" lastClr="000000"/>
                  </a:solidFill>
                  <a:prstDash val="solid"/>
                  <a:tailEnd type="arrow" w="med" len="med"/>
                </a:ln>
                <a:effectLst/>
              </p:spPr>
            </p:cxnSp>
            <p:cxnSp>
              <p:nvCxnSpPr>
                <p:cNvPr id="188" name="Straight Arrow Connector 187"/>
                <p:cNvCxnSpPr>
                  <a:stCxn id="186" idx="7"/>
                  <a:endCxn id="180" idx="13"/>
                </p:cNvCxnSpPr>
                <p:nvPr/>
              </p:nvCxnSpPr>
              <p:spPr>
                <a:xfrm>
                  <a:off x="7096424" y="7932919"/>
                  <a:ext cx="559067" cy="9421"/>
                </a:xfrm>
                <a:prstGeom prst="straightConnector1">
                  <a:avLst/>
                </a:prstGeom>
                <a:noFill/>
                <a:ln w="28575" cap="flat" cmpd="sng" algn="ctr">
                  <a:solidFill>
                    <a:sysClr val="window" lastClr="FFFFFF">
                      <a:lumMod val="75000"/>
                    </a:sysClr>
                  </a:solidFill>
                  <a:prstDash val="solid"/>
                  <a:tailEnd type="arrow" w="med" len="med"/>
                </a:ln>
                <a:effectLst/>
              </p:spPr>
            </p:cxnSp>
            <p:cxnSp>
              <p:nvCxnSpPr>
                <p:cNvPr id="189" name="Straight Arrow Connector 188"/>
                <p:cNvCxnSpPr>
                  <a:stCxn id="178" idx="6"/>
                  <a:endCxn id="179" idx="12"/>
                </p:cNvCxnSpPr>
                <p:nvPr/>
              </p:nvCxnSpPr>
              <p:spPr>
                <a:xfrm>
                  <a:off x="8797222" y="7389042"/>
                  <a:ext cx="598255" cy="567655"/>
                </a:xfrm>
                <a:prstGeom prst="straightConnector1">
                  <a:avLst/>
                </a:prstGeom>
                <a:noFill/>
                <a:ln w="28575" cap="flat" cmpd="sng" algn="ctr">
                  <a:solidFill>
                    <a:sysClr val="windowText" lastClr="000000"/>
                  </a:solidFill>
                  <a:prstDash val="solid"/>
                  <a:tailEnd type="arrow" w="med" len="med"/>
                </a:ln>
                <a:effectLst/>
              </p:spPr>
            </p:cxnSp>
          </p:grpSp>
        </p:grpSp>
        <p:grpSp>
          <p:nvGrpSpPr>
            <p:cNvPr id="157" name="Group 156"/>
            <p:cNvGrpSpPr/>
            <p:nvPr/>
          </p:nvGrpSpPr>
          <p:grpSpPr>
            <a:xfrm>
              <a:off x="10835482" y="6200460"/>
              <a:ext cx="4616391" cy="2455321"/>
              <a:chOff x="10835482" y="6200460"/>
              <a:chExt cx="4616391" cy="2455321"/>
            </a:xfrm>
          </p:grpSpPr>
          <p:sp>
            <p:nvSpPr>
              <p:cNvPr id="158" name="Freeform 157"/>
              <p:cNvSpPr/>
              <p:nvPr/>
            </p:nvSpPr>
            <p:spPr>
              <a:xfrm>
                <a:off x="12283281" y="6200460"/>
                <a:ext cx="1583508" cy="722165"/>
              </a:xfrm>
              <a:custGeom>
                <a:avLst/>
                <a:gdLst>
                  <a:gd name="connsiteX0" fmla="*/ 0 w 2185418"/>
                  <a:gd name="connsiteY0" fmla="*/ 31107 h 311071"/>
                  <a:gd name="connsiteX1" fmla="*/ 9111 w 2185418"/>
                  <a:gd name="connsiteY1" fmla="*/ 9111 h 311071"/>
                  <a:gd name="connsiteX2" fmla="*/ 31107 w 2185418"/>
                  <a:gd name="connsiteY2" fmla="*/ 0 h 311071"/>
                  <a:gd name="connsiteX3" fmla="*/ 2154311 w 2185418"/>
                  <a:gd name="connsiteY3" fmla="*/ 0 h 311071"/>
                  <a:gd name="connsiteX4" fmla="*/ 2176307 w 2185418"/>
                  <a:gd name="connsiteY4" fmla="*/ 9111 h 311071"/>
                  <a:gd name="connsiteX5" fmla="*/ 2185418 w 2185418"/>
                  <a:gd name="connsiteY5" fmla="*/ 31107 h 311071"/>
                  <a:gd name="connsiteX6" fmla="*/ 2185418 w 2185418"/>
                  <a:gd name="connsiteY6" fmla="*/ 279964 h 311071"/>
                  <a:gd name="connsiteX7" fmla="*/ 2176307 w 2185418"/>
                  <a:gd name="connsiteY7" fmla="*/ 301960 h 311071"/>
                  <a:gd name="connsiteX8" fmla="*/ 2154311 w 2185418"/>
                  <a:gd name="connsiteY8" fmla="*/ 311071 h 311071"/>
                  <a:gd name="connsiteX9" fmla="*/ 31107 w 2185418"/>
                  <a:gd name="connsiteY9" fmla="*/ 311071 h 311071"/>
                  <a:gd name="connsiteX10" fmla="*/ 9111 w 2185418"/>
                  <a:gd name="connsiteY10" fmla="*/ 301960 h 311071"/>
                  <a:gd name="connsiteX11" fmla="*/ 0 w 2185418"/>
                  <a:gd name="connsiteY11" fmla="*/ 279964 h 311071"/>
                  <a:gd name="connsiteX12" fmla="*/ 0 w 2185418"/>
                  <a:gd name="connsiteY12" fmla="*/ 31107 h 311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85418" h="311071">
                    <a:moveTo>
                      <a:pt x="0" y="31107"/>
                    </a:moveTo>
                    <a:cubicBezTo>
                      <a:pt x="0" y="22857"/>
                      <a:pt x="3277" y="14945"/>
                      <a:pt x="9111" y="9111"/>
                    </a:cubicBezTo>
                    <a:cubicBezTo>
                      <a:pt x="14945" y="3277"/>
                      <a:pt x="22857" y="0"/>
                      <a:pt x="31107" y="0"/>
                    </a:cubicBezTo>
                    <a:lnTo>
                      <a:pt x="2154311" y="0"/>
                    </a:lnTo>
                    <a:cubicBezTo>
                      <a:pt x="2162561" y="0"/>
                      <a:pt x="2170473" y="3277"/>
                      <a:pt x="2176307" y="9111"/>
                    </a:cubicBezTo>
                    <a:cubicBezTo>
                      <a:pt x="2182141" y="14945"/>
                      <a:pt x="2185418" y="22857"/>
                      <a:pt x="2185418" y="31107"/>
                    </a:cubicBezTo>
                    <a:lnTo>
                      <a:pt x="2185418" y="279964"/>
                    </a:lnTo>
                    <a:cubicBezTo>
                      <a:pt x="2185418" y="288214"/>
                      <a:pt x="2182141" y="296126"/>
                      <a:pt x="2176307" y="301960"/>
                    </a:cubicBezTo>
                    <a:cubicBezTo>
                      <a:pt x="2170473" y="307794"/>
                      <a:pt x="2162561" y="311071"/>
                      <a:pt x="2154311" y="311071"/>
                    </a:cubicBezTo>
                    <a:lnTo>
                      <a:pt x="31107" y="311071"/>
                    </a:lnTo>
                    <a:cubicBezTo>
                      <a:pt x="22857" y="311071"/>
                      <a:pt x="14945" y="307794"/>
                      <a:pt x="9111" y="301960"/>
                    </a:cubicBezTo>
                    <a:cubicBezTo>
                      <a:pt x="3277" y="296126"/>
                      <a:pt x="0" y="288214"/>
                      <a:pt x="0" y="279964"/>
                    </a:cubicBezTo>
                    <a:lnTo>
                      <a:pt x="0" y="31107"/>
                    </a:lnTo>
                    <a:close/>
                  </a:path>
                </a:pathLst>
              </a:custGeom>
              <a:noFill/>
              <a:ln w="25400" cap="flat" cmpd="sng" algn="ctr">
                <a:noFill/>
                <a:prstDash val="solid"/>
              </a:ln>
              <a:effectLst/>
            </p:spPr>
            <p:txBody>
              <a:bodyPr spcFirstLastPara="0" vert="horz" wrap="square" lIns="19271" tIns="19271" rIns="19271" bIns="19271" numCol="1" spcCol="1270" anchor="ctr" anchorCtr="0">
                <a:spAutoFit/>
              </a:bodyPr>
              <a:lstStyle/>
              <a:p>
                <a:pPr marL="0" marR="0" lvl="0" indent="0" algn="ctr" defTabSz="711200" eaLnBrk="1" fontAlgn="auto" latinLnBrk="0" hangingPunct="1">
                  <a:lnSpc>
                    <a:spcPct val="90000"/>
                  </a:lnSpc>
                  <a:spcBef>
                    <a:spcPct val="0"/>
                  </a:spcBef>
                  <a:spcAft>
                    <a:spcPct val="35000"/>
                  </a:spcAft>
                  <a:buClrTx/>
                  <a:buSzTx/>
                  <a:buFontTx/>
                  <a:buNone/>
                  <a:tabLst/>
                  <a:defRPr/>
                </a:pPr>
                <a:r>
                  <a:rPr kumimoji="0" lang="en-US" sz="1400" b="1" i="0" u="none" strike="noStrike" kern="1200" cap="none" spc="0" normalizeH="0" baseline="0" noProof="0" dirty="0" smtClean="0">
                    <a:ln>
                      <a:noFill/>
                    </a:ln>
                    <a:solidFill>
                      <a:sysClr val="windowText" lastClr="000000">
                        <a:hueOff val="0"/>
                        <a:satOff val="0"/>
                        <a:lumOff val="0"/>
                        <a:alphaOff val="0"/>
                      </a:sysClr>
                    </a:solidFill>
                    <a:effectLst/>
                    <a:uLnTx/>
                    <a:uFillTx/>
                    <a:latin typeface="Trebuchet MS" pitchFamily="34" charset="0"/>
                    <a:ea typeface="+mn-ea"/>
                    <a:cs typeface="+mn-cs"/>
                    <a:sym typeface="Symbol"/>
                  </a:rPr>
                  <a:t>Mojave Desert</a:t>
                </a:r>
                <a:endParaRPr kumimoji="0" lang="en-US" sz="1400" b="1" i="0" u="none" strike="noStrike" kern="1200" cap="none" spc="0" normalizeH="0" baseline="0" noProof="0" dirty="0">
                  <a:ln>
                    <a:noFill/>
                  </a:ln>
                  <a:solidFill>
                    <a:sysClr val="windowText" lastClr="000000">
                      <a:hueOff val="0"/>
                      <a:satOff val="0"/>
                      <a:lumOff val="0"/>
                      <a:alphaOff val="0"/>
                    </a:sysClr>
                  </a:solidFill>
                  <a:effectLst/>
                  <a:uLnTx/>
                  <a:uFillTx/>
                  <a:latin typeface="Trebuchet MS" pitchFamily="34" charset="0"/>
                  <a:ea typeface="+mn-ea"/>
                  <a:cs typeface="+mn-cs"/>
                </a:endParaRPr>
              </a:p>
            </p:txBody>
          </p:sp>
          <p:grpSp>
            <p:nvGrpSpPr>
              <p:cNvPr id="159" name="Group 158"/>
              <p:cNvGrpSpPr/>
              <p:nvPr/>
            </p:nvGrpSpPr>
            <p:grpSpPr>
              <a:xfrm>
                <a:off x="10835482" y="6995886"/>
                <a:ext cx="4616391" cy="1659895"/>
                <a:chOff x="10835482" y="6995886"/>
                <a:chExt cx="4616391" cy="1659895"/>
              </a:xfrm>
            </p:grpSpPr>
            <p:grpSp>
              <p:nvGrpSpPr>
                <p:cNvPr id="160" name="Group 159"/>
                <p:cNvGrpSpPr/>
                <p:nvPr/>
              </p:nvGrpSpPr>
              <p:grpSpPr>
                <a:xfrm>
                  <a:off x="10835482" y="6995886"/>
                  <a:ext cx="4616391" cy="1659895"/>
                  <a:chOff x="5882482" y="7001692"/>
                  <a:chExt cx="4616391" cy="1659895"/>
                </a:xfrm>
              </p:grpSpPr>
              <p:sp>
                <p:nvSpPr>
                  <p:cNvPr id="162" name="Freeform 161"/>
                  <p:cNvSpPr/>
                  <p:nvPr/>
                </p:nvSpPr>
                <p:spPr>
                  <a:xfrm>
                    <a:off x="6163491" y="7001692"/>
                    <a:ext cx="704240" cy="326084"/>
                  </a:xfrm>
                  <a:custGeom>
                    <a:avLst/>
                    <a:gdLst>
                      <a:gd name="connsiteX0" fmla="*/ 0 w 718836"/>
                      <a:gd name="connsiteY0" fmla="*/ 31859 h 318586"/>
                      <a:gd name="connsiteX1" fmla="*/ 9331 w 718836"/>
                      <a:gd name="connsiteY1" fmla="*/ 9331 h 318586"/>
                      <a:gd name="connsiteX2" fmla="*/ 31859 w 718836"/>
                      <a:gd name="connsiteY2" fmla="*/ 0 h 318586"/>
                      <a:gd name="connsiteX3" fmla="*/ 686977 w 718836"/>
                      <a:gd name="connsiteY3" fmla="*/ 0 h 318586"/>
                      <a:gd name="connsiteX4" fmla="*/ 709505 w 718836"/>
                      <a:gd name="connsiteY4" fmla="*/ 9331 h 318586"/>
                      <a:gd name="connsiteX5" fmla="*/ 718836 w 718836"/>
                      <a:gd name="connsiteY5" fmla="*/ 31859 h 318586"/>
                      <a:gd name="connsiteX6" fmla="*/ 718836 w 718836"/>
                      <a:gd name="connsiteY6" fmla="*/ 286727 h 318586"/>
                      <a:gd name="connsiteX7" fmla="*/ 709505 w 718836"/>
                      <a:gd name="connsiteY7" fmla="*/ 309255 h 318586"/>
                      <a:gd name="connsiteX8" fmla="*/ 686977 w 718836"/>
                      <a:gd name="connsiteY8" fmla="*/ 318586 h 318586"/>
                      <a:gd name="connsiteX9" fmla="*/ 31859 w 718836"/>
                      <a:gd name="connsiteY9" fmla="*/ 318586 h 318586"/>
                      <a:gd name="connsiteX10" fmla="*/ 9331 w 718836"/>
                      <a:gd name="connsiteY10" fmla="*/ 309255 h 318586"/>
                      <a:gd name="connsiteX11" fmla="*/ 0 w 718836"/>
                      <a:gd name="connsiteY11" fmla="*/ 286727 h 318586"/>
                      <a:gd name="connsiteX12" fmla="*/ 0 w 718836"/>
                      <a:gd name="connsiteY12" fmla="*/ 31859 h 318586"/>
                      <a:gd name="connsiteX0" fmla="*/ 0 w 718850"/>
                      <a:gd name="connsiteY0" fmla="*/ 31859 h 318586"/>
                      <a:gd name="connsiteX1" fmla="*/ 9331 w 718850"/>
                      <a:gd name="connsiteY1" fmla="*/ 9331 h 318586"/>
                      <a:gd name="connsiteX2" fmla="*/ 31859 w 718850"/>
                      <a:gd name="connsiteY2" fmla="*/ 0 h 318586"/>
                      <a:gd name="connsiteX3" fmla="*/ 686977 w 718850"/>
                      <a:gd name="connsiteY3" fmla="*/ 0 h 318586"/>
                      <a:gd name="connsiteX4" fmla="*/ 709505 w 718850"/>
                      <a:gd name="connsiteY4" fmla="*/ 9331 h 318586"/>
                      <a:gd name="connsiteX5" fmla="*/ 718836 w 718850"/>
                      <a:gd name="connsiteY5" fmla="*/ 31859 h 318586"/>
                      <a:gd name="connsiteX6" fmla="*/ 707854 w 718850"/>
                      <a:gd name="connsiteY6" fmla="*/ 150360 h 318586"/>
                      <a:gd name="connsiteX7" fmla="*/ 718836 w 718850"/>
                      <a:gd name="connsiteY7" fmla="*/ 286727 h 318586"/>
                      <a:gd name="connsiteX8" fmla="*/ 709505 w 718850"/>
                      <a:gd name="connsiteY8" fmla="*/ 309255 h 318586"/>
                      <a:gd name="connsiteX9" fmla="*/ 686977 w 718850"/>
                      <a:gd name="connsiteY9" fmla="*/ 318586 h 318586"/>
                      <a:gd name="connsiteX10" fmla="*/ 31859 w 718850"/>
                      <a:gd name="connsiteY10" fmla="*/ 318586 h 318586"/>
                      <a:gd name="connsiteX11" fmla="*/ 9331 w 718850"/>
                      <a:gd name="connsiteY11" fmla="*/ 309255 h 318586"/>
                      <a:gd name="connsiteX12" fmla="*/ 0 w 718850"/>
                      <a:gd name="connsiteY12" fmla="*/ 286727 h 318586"/>
                      <a:gd name="connsiteX13" fmla="*/ 0 w 718850"/>
                      <a:gd name="connsiteY13" fmla="*/ 31859 h 318586"/>
                      <a:gd name="connsiteX0" fmla="*/ 0 w 719017"/>
                      <a:gd name="connsiteY0" fmla="*/ 31859 h 319171"/>
                      <a:gd name="connsiteX1" fmla="*/ 9331 w 719017"/>
                      <a:gd name="connsiteY1" fmla="*/ 9331 h 319171"/>
                      <a:gd name="connsiteX2" fmla="*/ 31859 w 719017"/>
                      <a:gd name="connsiteY2" fmla="*/ 0 h 319171"/>
                      <a:gd name="connsiteX3" fmla="*/ 686977 w 719017"/>
                      <a:gd name="connsiteY3" fmla="*/ 0 h 319171"/>
                      <a:gd name="connsiteX4" fmla="*/ 709505 w 719017"/>
                      <a:gd name="connsiteY4" fmla="*/ 9331 h 319171"/>
                      <a:gd name="connsiteX5" fmla="*/ 718836 w 719017"/>
                      <a:gd name="connsiteY5" fmla="*/ 31859 h 319171"/>
                      <a:gd name="connsiteX6" fmla="*/ 707854 w 719017"/>
                      <a:gd name="connsiteY6" fmla="*/ 150360 h 319171"/>
                      <a:gd name="connsiteX7" fmla="*/ 718836 w 719017"/>
                      <a:gd name="connsiteY7" fmla="*/ 286727 h 319171"/>
                      <a:gd name="connsiteX8" fmla="*/ 709505 w 719017"/>
                      <a:gd name="connsiteY8" fmla="*/ 309255 h 319171"/>
                      <a:gd name="connsiteX9" fmla="*/ 686977 w 719017"/>
                      <a:gd name="connsiteY9" fmla="*/ 318586 h 319171"/>
                      <a:gd name="connsiteX10" fmla="*/ 351507 w 719017"/>
                      <a:gd name="connsiteY10" fmla="*/ 319171 h 319171"/>
                      <a:gd name="connsiteX11" fmla="*/ 31859 w 719017"/>
                      <a:gd name="connsiteY11" fmla="*/ 318586 h 319171"/>
                      <a:gd name="connsiteX12" fmla="*/ 9331 w 719017"/>
                      <a:gd name="connsiteY12" fmla="*/ 309255 h 319171"/>
                      <a:gd name="connsiteX13" fmla="*/ 0 w 719017"/>
                      <a:gd name="connsiteY13" fmla="*/ 286727 h 319171"/>
                      <a:gd name="connsiteX14" fmla="*/ 0 w 719017"/>
                      <a:gd name="connsiteY14" fmla="*/ 31859 h 319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19017" h="319171">
                        <a:moveTo>
                          <a:pt x="0" y="31859"/>
                        </a:moveTo>
                        <a:cubicBezTo>
                          <a:pt x="0" y="23409"/>
                          <a:pt x="3357" y="15306"/>
                          <a:pt x="9331" y="9331"/>
                        </a:cubicBezTo>
                        <a:cubicBezTo>
                          <a:pt x="15306" y="3356"/>
                          <a:pt x="23409" y="0"/>
                          <a:pt x="31859" y="0"/>
                        </a:cubicBezTo>
                        <a:lnTo>
                          <a:pt x="686977" y="0"/>
                        </a:lnTo>
                        <a:cubicBezTo>
                          <a:pt x="695427" y="0"/>
                          <a:pt x="703530" y="3357"/>
                          <a:pt x="709505" y="9331"/>
                        </a:cubicBezTo>
                        <a:cubicBezTo>
                          <a:pt x="715480" y="15306"/>
                          <a:pt x="719111" y="8354"/>
                          <a:pt x="718836" y="31859"/>
                        </a:cubicBezTo>
                        <a:lnTo>
                          <a:pt x="707854" y="150360"/>
                        </a:lnTo>
                        <a:lnTo>
                          <a:pt x="718836" y="286727"/>
                        </a:lnTo>
                        <a:cubicBezTo>
                          <a:pt x="718836" y="295177"/>
                          <a:pt x="715479" y="303280"/>
                          <a:pt x="709505" y="309255"/>
                        </a:cubicBezTo>
                        <a:cubicBezTo>
                          <a:pt x="703530" y="315230"/>
                          <a:pt x="746643" y="316933"/>
                          <a:pt x="686977" y="318586"/>
                        </a:cubicBezTo>
                        <a:lnTo>
                          <a:pt x="351507" y="319171"/>
                        </a:lnTo>
                        <a:lnTo>
                          <a:pt x="31859" y="318586"/>
                        </a:lnTo>
                        <a:cubicBezTo>
                          <a:pt x="23409" y="318586"/>
                          <a:pt x="15306" y="315229"/>
                          <a:pt x="9331" y="309255"/>
                        </a:cubicBezTo>
                        <a:cubicBezTo>
                          <a:pt x="3356" y="303280"/>
                          <a:pt x="0" y="295177"/>
                          <a:pt x="0" y="286727"/>
                        </a:cubicBezTo>
                        <a:lnTo>
                          <a:pt x="0" y="31859"/>
                        </a:lnTo>
                        <a:close/>
                      </a:path>
                    </a:pathLst>
                  </a:cu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spcFirstLastPara="0" vert="horz" wrap="square" lIns="19491" tIns="19491" rIns="19491" bIns="19491" numCol="1" spcCol="1270" anchor="ctr" anchorCtr="0">
                    <a:noAutofit/>
                  </a:bodyPr>
                  <a:lstStyle/>
                  <a:p>
                    <a:pPr marL="0" marR="0" lvl="0" indent="0" algn="ctr" defTabSz="711200" eaLnBrk="1" fontAlgn="auto" latinLnBrk="0" hangingPunct="1">
                      <a:lnSpc>
                        <a:spcPct val="90000"/>
                      </a:lnSpc>
                      <a:spcBef>
                        <a:spcPct val="0"/>
                      </a:spcBef>
                      <a:spcAft>
                        <a:spcPct val="35000"/>
                      </a:spcAft>
                      <a:buClrTx/>
                      <a:buSzTx/>
                      <a:buFontTx/>
                      <a:buNone/>
                      <a:tabLst/>
                      <a:defRPr/>
                    </a:pPr>
                    <a:r>
                      <a:rPr kumimoji="0" lang="en-US" sz="900" b="1" i="0" u="none" strike="noStrike" kern="1200" cap="none" spc="0" normalizeH="0" baseline="0" noProof="0" dirty="0" smtClean="0">
                        <a:ln>
                          <a:noFill/>
                        </a:ln>
                        <a:solidFill>
                          <a:sysClr val="windowText" lastClr="000000"/>
                        </a:solidFill>
                        <a:effectLst/>
                        <a:uLnTx/>
                        <a:uFillTx/>
                        <a:latin typeface="Calibri"/>
                        <a:ea typeface="+mn-ea"/>
                        <a:cs typeface="+mn-cs"/>
                      </a:rPr>
                      <a:t>CO</a:t>
                    </a:r>
                    <a:r>
                      <a:rPr kumimoji="0" lang="en-US" sz="900" b="1" i="0" u="none" strike="noStrike" kern="1200" cap="none" spc="0" normalizeH="0" baseline="-25000" noProof="0" dirty="0" smtClean="0">
                        <a:ln>
                          <a:noFill/>
                        </a:ln>
                        <a:solidFill>
                          <a:sysClr val="windowText" lastClr="000000"/>
                        </a:solidFill>
                        <a:effectLst/>
                        <a:uLnTx/>
                        <a:uFillTx/>
                        <a:latin typeface="Calibri"/>
                        <a:ea typeface="+mn-ea"/>
                        <a:cs typeface="+mn-cs"/>
                      </a:rPr>
                      <a:t>2</a:t>
                    </a:r>
                    <a:endParaRPr kumimoji="0" lang="en-US" sz="900" b="1" i="0" u="none" strike="noStrike" kern="1200" cap="none" spc="0" normalizeH="0" baseline="-25000" noProof="0" dirty="0">
                      <a:ln>
                        <a:noFill/>
                      </a:ln>
                      <a:solidFill>
                        <a:sysClr val="windowText" lastClr="000000"/>
                      </a:solidFill>
                      <a:effectLst/>
                      <a:uLnTx/>
                      <a:uFillTx/>
                      <a:latin typeface="Calibri"/>
                      <a:ea typeface="+mn-ea"/>
                      <a:cs typeface="+mn-cs"/>
                    </a:endParaRPr>
                  </a:p>
                </p:txBody>
              </p:sp>
              <p:sp>
                <p:nvSpPr>
                  <p:cNvPr id="163" name="Freeform 162"/>
                  <p:cNvSpPr/>
                  <p:nvPr/>
                </p:nvSpPr>
                <p:spPr>
                  <a:xfrm>
                    <a:off x="7616122" y="7204746"/>
                    <a:ext cx="1184527" cy="401012"/>
                  </a:xfrm>
                  <a:custGeom>
                    <a:avLst/>
                    <a:gdLst>
                      <a:gd name="connsiteX0" fmla="*/ 0 w 2185418"/>
                      <a:gd name="connsiteY0" fmla="*/ 31107 h 311071"/>
                      <a:gd name="connsiteX1" fmla="*/ 9111 w 2185418"/>
                      <a:gd name="connsiteY1" fmla="*/ 9111 h 311071"/>
                      <a:gd name="connsiteX2" fmla="*/ 31107 w 2185418"/>
                      <a:gd name="connsiteY2" fmla="*/ 0 h 311071"/>
                      <a:gd name="connsiteX3" fmla="*/ 2154311 w 2185418"/>
                      <a:gd name="connsiteY3" fmla="*/ 0 h 311071"/>
                      <a:gd name="connsiteX4" fmla="*/ 2176307 w 2185418"/>
                      <a:gd name="connsiteY4" fmla="*/ 9111 h 311071"/>
                      <a:gd name="connsiteX5" fmla="*/ 2185418 w 2185418"/>
                      <a:gd name="connsiteY5" fmla="*/ 31107 h 311071"/>
                      <a:gd name="connsiteX6" fmla="*/ 2185418 w 2185418"/>
                      <a:gd name="connsiteY6" fmla="*/ 279964 h 311071"/>
                      <a:gd name="connsiteX7" fmla="*/ 2176307 w 2185418"/>
                      <a:gd name="connsiteY7" fmla="*/ 301960 h 311071"/>
                      <a:gd name="connsiteX8" fmla="*/ 2154311 w 2185418"/>
                      <a:gd name="connsiteY8" fmla="*/ 311071 h 311071"/>
                      <a:gd name="connsiteX9" fmla="*/ 31107 w 2185418"/>
                      <a:gd name="connsiteY9" fmla="*/ 311071 h 311071"/>
                      <a:gd name="connsiteX10" fmla="*/ 9111 w 2185418"/>
                      <a:gd name="connsiteY10" fmla="*/ 301960 h 311071"/>
                      <a:gd name="connsiteX11" fmla="*/ 0 w 2185418"/>
                      <a:gd name="connsiteY11" fmla="*/ 279964 h 311071"/>
                      <a:gd name="connsiteX12" fmla="*/ 0 w 2185418"/>
                      <a:gd name="connsiteY12" fmla="*/ 31107 h 311071"/>
                      <a:gd name="connsiteX0" fmla="*/ 6391 w 2191809"/>
                      <a:gd name="connsiteY0" fmla="*/ 31107 h 311071"/>
                      <a:gd name="connsiteX1" fmla="*/ 15502 w 2191809"/>
                      <a:gd name="connsiteY1" fmla="*/ 9111 h 311071"/>
                      <a:gd name="connsiteX2" fmla="*/ 37498 w 2191809"/>
                      <a:gd name="connsiteY2" fmla="*/ 0 h 311071"/>
                      <a:gd name="connsiteX3" fmla="*/ 2160702 w 2191809"/>
                      <a:gd name="connsiteY3" fmla="*/ 0 h 311071"/>
                      <a:gd name="connsiteX4" fmla="*/ 2182698 w 2191809"/>
                      <a:gd name="connsiteY4" fmla="*/ 9111 h 311071"/>
                      <a:gd name="connsiteX5" fmla="*/ 2191809 w 2191809"/>
                      <a:gd name="connsiteY5" fmla="*/ 31107 h 311071"/>
                      <a:gd name="connsiteX6" fmla="*/ 2191809 w 2191809"/>
                      <a:gd name="connsiteY6" fmla="*/ 279964 h 311071"/>
                      <a:gd name="connsiteX7" fmla="*/ 2182698 w 2191809"/>
                      <a:gd name="connsiteY7" fmla="*/ 301960 h 311071"/>
                      <a:gd name="connsiteX8" fmla="*/ 2160702 w 2191809"/>
                      <a:gd name="connsiteY8" fmla="*/ 311071 h 311071"/>
                      <a:gd name="connsiteX9" fmla="*/ 37498 w 2191809"/>
                      <a:gd name="connsiteY9" fmla="*/ 311071 h 311071"/>
                      <a:gd name="connsiteX10" fmla="*/ 15502 w 2191809"/>
                      <a:gd name="connsiteY10" fmla="*/ 301960 h 311071"/>
                      <a:gd name="connsiteX11" fmla="*/ 6391 w 2191809"/>
                      <a:gd name="connsiteY11" fmla="*/ 279964 h 311071"/>
                      <a:gd name="connsiteX12" fmla="*/ 0 w 2191809"/>
                      <a:gd name="connsiteY12" fmla="*/ 152813 h 311071"/>
                      <a:gd name="connsiteX13" fmla="*/ 6391 w 2191809"/>
                      <a:gd name="connsiteY13" fmla="*/ 31107 h 311071"/>
                      <a:gd name="connsiteX0" fmla="*/ 6391 w 2191809"/>
                      <a:gd name="connsiteY0" fmla="*/ 31107 h 311071"/>
                      <a:gd name="connsiteX1" fmla="*/ 15502 w 2191809"/>
                      <a:gd name="connsiteY1" fmla="*/ 9111 h 311071"/>
                      <a:gd name="connsiteX2" fmla="*/ 37498 w 2191809"/>
                      <a:gd name="connsiteY2" fmla="*/ 0 h 311071"/>
                      <a:gd name="connsiteX3" fmla="*/ 2160702 w 2191809"/>
                      <a:gd name="connsiteY3" fmla="*/ 0 h 311071"/>
                      <a:gd name="connsiteX4" fmla="*/ 2182698 w 2191809"/>
                      <a:gd name="connsiteY4" fmla="*/ 9111 h 311071"/>
                      <a:gd name="connsiteX5" fmla="*/ 2191809 w 2191809"/>
                      <a:gd name="connsiteY5" fmla="*/ 31107 h 311071"/>
                      <a:gd name="connsiteX6" fmla="*/ 2185468 w 2191809"/>
                      <a:gd name="connsiteY6" fmla="*/ 142961 h 311071"/>
                      <a:gd name="connsiteX7" fmla="*/ 2191809 w 2191809"/>
                      <a:gd name="connsiteY7" fmla="*/ 279964 h 311071"/>
                      <a:gd name="connsiteX8" fmla="*/ 2182698 w 2191809"/>
                      <a:gd name="connsiteY8" fmla="*/ 301960 h 311071"/>
                      <a:gd name="connsiteX9" fmla="*/ 2160702 w 2191809"/>
                      <a:gd name="connsiteY9" fmla="*/ 311071 h 311071"/>
                      <a:gd name="connsiteX10" fmla="*/ 37498 w 2191809"/>
                      <a:gd name="connsiteY10" fmla="*/ 311071 h 311071"/>
                      <a:gd name="connsiteX11" fmla="*/ 15502 w 2191809"/>
                      <a:gd name="connsiteY11" fmla="*/ 301960 h 311071"/>
                      <a:gd name="connsiteX12" fmla="*/ 6391 w 2191809"/>
                      <a:gd name="connsiteY12" fmla="*/ 279964 h 311071"/>
                      <a:gd name="connsiteX13" fmla="*/ 0 w 2191809"/>
                      <a:gd name="connsiteY13" fmla="*/ 152813 h 311071"/>
                      <a:gd name="connsiteX14" fmla="*/ 6391 w 2191809"/>
                      <a:gd name="connsiteY14" fmla="*/ 31107 h 311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1809" h="311071">
                        <a:moveTo>
                          <a:pt x="6391" y="31107"/>
                        </a:moveTo>
                        <a:cubicBezTo>
                          <a:pt x="6391" y="22857"/>
                          <a:pt x="9668" y="14945"/>
                          <a:pt x="15502" y="9111"/>
                        </a:cubicBezTo>
                        <a:cubicBezTo>
                          <a:pt x="21336" y="3277"/>
                          <a:pt x="29248" y="0"/>
                          <a:pt x="37498" y="0"/>
                        </a:cubicBezTo>
                        <a:lnTo>
                          <a:pt x="2160702" y="0"/>
                        </a:lnTo>
                        <a:cubicBezTo>
                          <a:pt x="2168952" y="0"/>
                          <a:pt x="2176864" y="3277"/>
                          <a:pt x="2182698" y="9111"/>
                        </a:cubicBezTo>
                        <a:cubicBezTo>
                          <a:pt x="2188532" y="14945"/>
                          <a:pt x="2191347" y="8799"/>
                          <a:pt x="2191809" y="31107"/>
                        </a:cubicBezTo>
                        <a:lnTo>
                          <a:pt x="2185468" y="142961"/>
                        </a:lnTo>
                        <a:lnTo>
                          <a:pt x="2191809" y="279964"/>
                        </a:lnTo>
                        <a:cubicBezTo>
                          <a:pt x="2191809" y="288214"/>
                          <a:pt x="2188532" y="296126"/>
                          <a:pt x="2182698" y="301960"/>
                        </a:cubicBezTo>
                        <a:cubicBezTo>
                          <a:pt x="2176864" y="307794"/>
                          <a:pt x="2168952" y="311071"/>
                          <a:pt x="2160702" y="311071"/>
                        </a:cubicBezTo>
                        <a:lnTo>
                          <a:pt x="37498" y="311071"/>
                        </a:lnTo>
                        <a:cubicBezTo>
                          <a:pt x="29248" y="311071"/>
                          <a:pt x="21336" y="307794"/>
                          <a:pt x="15502" y="301960"/>
                        </a:cubicBezTo>
                        <a:cubicBezTo>
                          <a:pt x="9668" y="296126"/>
                          <a:pt x="8975" y="304822"/>
                          <a:pt x="6391" y="279964"/>
                        </a:cubicBezTo>
                        <a:lnTo>
                          <a:pt x="0" y="152813"/>
                        </a:lnTo>
                        <a:lnTo>
                          <a:pt x="6391" y="31107"/>
                        </a:lnTo>
                        <a:close/>
                      </a:path>
                    </a:pathLst>
                  </a:custGeom>
                  <a:solidFill>
                    <a:sysClr val="window" lastClr="FFFFFF">
                      <a:lumMod val="95000"/>
                    </a:sysClr>
                  </a:solidFill>
                  <a:ln w="9525" cap="flat" cmpd="sng" algn="ctr">
                    <a:noFill/>
                    <a:prstDash val="solid"/>
                  </a:ln>
                  <a:effectLst>
                    <a:outerShdw blurRad="40000" dist="20000" dir="5400000" rotWithShape="0">
                      <a:srgbClr val="000000">
                        <a:alpha val="38000"/>
                      </a:srgbClr>
                    </a:outerShdw>
                  </a:effectLst>
                </p:spPr>
                <p:txBody>
                  <a:bodyPr spcFirstLastPara="0" vert="horz" wrap="square" lIns="20162" tIns="20162" rIns="20162" bIns="20162" numCol="1" spcCol="1270" anchor="ctr" anchorCtr="0">
                    <a:noAutofit/>
                  </a:bodyPr>
                  <a:lstStyle/>
                  <a:p>
                    <a:pPr marL="0" marR="0" lvl="0" indent="0" algn="ctr" defTabSz="711200" eaLnBrk="1" fontAlgn="auto" latinLnBrk="0" hangingPunct="1">
                      <a:lnSpc>
                        <a:spcPct val="90000"/>
                      </a:lnSpc>
                      <a:spcBef>
                        <a:spcPct val="0"/>
                      </a:spcBef>
                      <a:spcAft>
                        <a:spcPct val="35000"/>
                      </a:spcAft>
                      <a:buClrTx/>
                      <a:buSzTx/>
                      <a:buFontTx/>
                      <a:buNone/>
                      <a:tabLst/>
                      <a:defRPr/>
                    </a:pPr>
                    <a:r>
                      <a:rPr kumimoji="0" lang="en-US" sz="900" b="1" i="0" u="none" strike="noStrike" kern="0" cap="none" spc="0" normalizeH="0" baseline="0" noProof="0" dirty="0" smtClean="0">
                        <a:ln>
                          <a:noFill/>
                        </a:ln>
                        <a:solidFill>
                          <a:sysClr val="window" lastClr="FFFFFF">
                            <a:lumMod val="65000"/>
                          </a:sysClr>
                        </a:solidFill>
                        <a:effectLst/>
                        <a:uLnTx/>
                        <a:uFillTx/>
                        <a:latin typeface="Calibri"/>
                        <a:ea typeface="+mn-ea"/>
                        <a:cs typeface="+mn-cs"/>
                        <a:sym typeface="Symbol"/>
                      </a:rPr>
                      <a:t>Soil moisture</a:t>
                    </a:r>
                    <a:endParaRPr kumimoji="0" lang="en-US" sz="900" b="1" i="0" u="none" strike="noStrike" kern="0" cap="none" spc="0" normalizeH="0" baseline="0" noProof="0" dirty="0">
                      <a:ln>
                        <a:noFill/>
                      </a:ln>
                      <a:solidFill>
                        <a:sysClr val="window" lastClr="FFFFFF">
                          <a:lumMod val="65000"/>
                        </a:sysClr>
                      </a:solidFill>
                      <a:effectLst/>
                      <a:uLnTx/>
                      <a:uFillTx/>
                      <a:latin typeface="Calibri"/>
                      <a:ea typeface="+mn-ea"/>
                      <a:cs typeface="+mn-cs"/>
                    </a:endParaRPr>
                  </a:p>
                </p:txBody>
              </p:sp>
              <p:sp>
                <p:nvSpPr>
                  <p:cNvPr id="164" name="Freeform 163"/>
                  <p:cNvSpPr/>
                  <p:nvPr/>
                </p:nvSpPr>
                <p:spPr>
                  <a:xfrm>
                    <a:off x="9392521" y="7661665"/>
                    <a:ext cx="1106352" cy="562809"/>
                  </a:xfrm>
                  <a:custGeom>
                    <a:avLst/>
                    <a:gdLst>
                      <a:gd name="connsiteX0" fmla="*/ 0 w 1265279"/>
                      <a:gd name="connsiteY0" fmla="*/ 22295 h 222945"/>
                      <a:gd name="connsiteX1" fmla="*/ 6530 w 1265279"/>
                      <a:gd name="connsiteY1" fmla="*/ 6530 h 222945"/>
                      <a:gd name="connsiteX2" fmla="*/ 22295 w 1265279"/>
                      <a:gd name="connsiteY2" fmla="*/ 0 h 222945"/>
                      <a:gd name="connsiteX3" fmla="*/ 1242984 w 1265279"/>
                      <a:gd name="connsiteY3" fmla="*/ 0 h 222945"/>
                      <a:gd name="connsiteX4" fmla="*/ 1258749 w 1265279"/>
                      <a:gd name="connsiteY4" fmla="*/ 6530 h 222945"/>
                      <a:gd name="connsiteX5" fmla="*/ 1265279 w 1265279"/>
                      <a:gd name="connsiteY5" fmla="*/ 22295 h 222945"/>
                      <a:gd name="connsiteX6" fmla="*/ 1265279 w 1265279"/>
                      <a:gd name="connsiteY6" fmla="*/ 200650 h 222945"/>
                      <a:gd name="connsiteX7" fmla="*/ 1258749 w 1265279"/>
                      <a:gd name="connsiteY7" fmla="*/ 216415 h 222945"/>
                      <a:gd name="connsiteX8" fmla="*/ 1242984 w 1265279"/>
                      <a:gd name="connsiteY8" fmla="*/ 222945 h 222945"/>
                      <a:gd name="connsiteX9" fmla="*/ 22295 w 1265279"/>
                      <a:gd name="connsiteY9" fmla="*/ 222945 h 222945"/>
                      <a:gd name="connsiteX10" fmla="*/ 6530 w 1265279"/>
                      <a:gd name="connsiteY10" fmla="*/ 216415 h 222945"/>
                      <a:gd name="connsiteX11" fmla="*/ 0 w 1265279"/>
                      <a:gd name="connsiteY11" fmla="*/ 200650 h 222945"/>
                      <a:gd name="connsiteX12" fmla="*/ 0 w 1265279"/>
                      <a:gd name="connsiteY12" fmla="*/ 22295 h 222945"/>
                      <a:gd name="connsiteX0" fmla="*/ 0 w 1265279"/>
                      <a:gd name="connsiteY0" fmla="*/ 22295 h 222945"/>
                      <a:gd name="connsiteX1" fmla="*/ 6530 w 1265279"/>
                      <a:gd name="connsiteY1" fmla="*/ 6530 h 222945"/>
                      <a:gd name="connsiteX2" fmla="*/ 22295 w 1265279"/>
                      <a:gd name="connsiteY2" fmla="*/ 0 h 222945"/>
                      <a:gd name="connsiteX3" fmla="*/ 1242984 w 1265279"/>
                      <a:gd name="connsiteY3" fmla="*/ 0 h 222945"/>
                      <a:gd name="connsiteX4" fmla="*/ 1258749 w 1265279"/>
                      <a:gd name="connsiteY4" fmla="*/ 6530 h 222945"/>
                      <a:gd name="connsiteX5" fmla="*/ 1265279 w 1265279"/>
                      <a:gd name="connsiteY5" fmla="*/ 22295 h 222945"/>
                      <a:gd name="connsiteX6" fmla="*/ 1265279 w 1265279"/>
                      <a:gd name="connsiteY6" fmla="*/ 200650 h 222945"/>
                      <a:gd name="connsiteX7" fmla="*/ 1258749 w 1265279"/>
                      <a:gd name="connsiteY7" fmla="*/ 216415 h 222945"/>
                      <a:gd name="connsiteX8" fmla="*/ 1242984 w 1265279"/>
                      <a:gd name="connsiteY8" fmla="*/ 222945 h 222945"/>
                      <a:gd name="connsiteX9" fmla="*/ 22295 w 1265279"/>
                      <a:gd name="connsiteY9" fmla="*/ 222945 h 222945"/>
                      <a:gd name="connsiteX10" fmla="*/ 6530 w 1265279"/>
                      <a:gd name="connsiteY10" fmla="*/ 216415 h 222945"/>
                      <a:gd name="connsiteX11" fmla="*/ 0 w 1265279"/>
                      <a:gd name="connsiteY11" fmla="*/ 200650 h 222945"/>
                      <a:gd name="connsiteX12" fmla="*/ 3453 w 1265279"/>
                      <a:gd name="connsiteY12" fmla="*/ 117561 h 222945"/>
                      <a:gd name="connsiteX13" fmla="*/ 0 w 1265279"/>
                      <a:gd name="connsiteY13" fmla="*/ 22295 h 222945"/>
                      <a:gd name="connsiteX0" fmla="*/ 0 w 1292554"/>
                      <a:gd name="connsiteY0" fmla="*/ 22295 h 222945"/>
                      <a:gd name="connsiteX1" fmla="*/ 6530 w 1292554"/>
                      <a:gd name="connsiteY1" fmla="*/ 6530 h 222945"/>
                      <a:gd name="connsiteX2" fmla="*/ 22295 w 1292554"/>
                      <a:gd name="connsiteY2" fmla="*/ 0 h 222945"/>
                      <a:gd name="connsiteX3" fmla="*/ 1242984 w 1292554"/>
                      <a:gd name="connsiteY3" fmla="*/ 0 h 222945"/>
                      <a:gd name="connsiteX4" fmla="*/ 1258749 w 1292554"/>
                      <a:gd name="connsiteY4" fmla="*/ 6530 h 222945"/>
                      <a:gd name="connsiteX5" fmla="*/ 1265279 w 1292554"/>
                      <a:gd name="connsiteY5" fmla="*/ 22295 h 222945"/>
                      <a:gd name="connsiteX6" fmla="*/ 1265279 w 1292554"/>
                      <a:gd name="connsiteY6" fmla="*/ 200650 h 222945"/>
                      <a:gd name="connsiteX7" fmla="*/ 1258749 w 1292554"/>
                      <a:gd name="connsiteY7" fmla="*/ 216415 h 222945"/>
                      <a:gd name="connsiteX8" fmla="*/ 1242984 w 1292554"/>
                      <a:gd name="connsiteY8" fmla="*/ 222945 h 222945"/>
                      <a:gd name="connsiteX9" fmla="*/ 635509 w 1292554"/>
                      <a:gd name="connsiteY9" fmla="*/ 221238 h 222945"/>
                      <a:gd name="connsiteX10" fmla="*/ 22295 w 1292554"/>
                      <a:gd name="connsiteY10" fmla="*/ 222945 h 222945"/>
                      <a:gd name="connsiteX11" fmla="*/ 6530 w 1292554"/>
                      <a:gd name="connsiteY11" fmla="*/ 216415 h 222945"/>
                      <a:gd name="connsiteX12" fmla="*/ 0 w 1292554"/>
                      <a:gd name="connsiteY12" fmla="*/ 200650 h 222945"/>
                      <a:gd name="connsiteX13" fmla="*/ 3453 w 1292554"/>
                      <a:gd name="connsiteY13" fmla="*/ 117561 h 222945"/>
                      <a:gd name="connsiteX14" fmla="*/ 0 w 1292554"/>
                      <a:gd name="connsiteY14" fmla="*/ 22295 h 222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92554" h="222945">
                        <a:moveTo>
                          <a:pt x="0" y="22295"/>
                        </a:moveTo>
                        <a:cubicBezTo>
                          <a:pt x="0" y="16382"/>
                          <a:pt x="2349" y="10711"/>
                          <a:pt x="6530" y="6530"/>
                        </a:cubicBezTo>
                        <a:cubicBezTo>
                          <a:pt x="10711" y="2349"/>
                          <a:pt x="16382" y="0"/>
                          <a:pt x="22295" y="0"/>
                        </a:cubicBezTo>
                        <a:lnTo>
                          <a:pt x="1242984" y="0"/>
                        </a:lnTo>
                        <a:cubicBezTo>
                          <a:pt x="1248897" y="0"/>
                          <a:pt x="1254568" y="2349"/>
                          <a:pt x="1258749" y="6530"/>
                        </a:cubicBezTo>
                        <a:cubicBezTo>
                          <a:pt x="1262930" y="10711"/>
                          <a:pt x="1265279" y="16382"/>
                          <a:pt x="1265279" y="22295"/>
                        </a:cubicBezTo>
                        <a:lnTo>
                          <a:pt x="1265279" y="200650"/>
                        </a:lnTo>
                        <a:cubicBezTo>
                          <a:pt x="1265279" y="206563"/>
                          <a:pt x="1262930" y="212234"/>
                          <a:pt x="1258749" y="216415"/>
                        </a:cubicBezTo>
                        <a:cubicBezTo>
                          <a:pt x="1254568" y="220596"/>
                          <a:pt x="1346857" y="222141"/>
                          <a:pt x="1242984" y="222945"/>
                        </a:cubicBezTo>
                        <a:lnTo>
                          <a:pt x="635509" y="221238"/>
                        </a:lnTo>
                        <a:lnTo>
                          <a:pt x="22295" y="222945"/>
                        </a:lnTo>
                        <a:cubicBezTo>
                          <a:pt x="16382" y="222945"/>
                          <a:pt x="10711" y="220596"/>
                          <a:pt x="6530" y="216415"/>
                        </a:cubicBezTo>
                        <a:cubicBezTo>
                          <a:pt x="2349" y="212234"/>
                          <a:pt x="513" y="217126"/>
                          <a:pt x="0" y="200650"/>
                        </a:cubicBezTo>
                        <a:lnTo>
                          <a:pt x="3453" y="117561"/>
                        </a:lnTo>
                        <a:lnTo>
                          <a:pt x="0" y="22295"/>
                        </a:lnTo>
                        <a:close/>
                      </a:path>
                    </a:pathLst>
                  </a:cu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spcFirstLastPara="0" vert="horz" wrap="square" lIns="16690" tIns="16690" rIns="16690" bIns="16690" numCol="1" spcCol="1270" anchor="ctr" anchorCtr="0">
                    <a:noAutofit/>
                  </a:bodyPr>
                  <a:lstStyle/>
                  <a:p>
                    <a:pPr marL="0" marR="0" lvl="0" indent="0" algn="ctr" defTabSz="711200" eaLnBrk="1" fontAlgn="auto" latinLnBrk="0" hangingPunct="1">
                      <a:lnSpc>
                        <a:spcPct val="90000"/>
                      </a:lnSpc>
                      <a:spcBef>
                        <a:spcPct val="0"/>
                      </a:spcBef>
                      <a:spcAft>
                        <a:spcPct val="35000"/>
                      </a:spcAft>
                      <a:buClrTx/>
                      <a:buSzTx/>
                      <a:buFontTx/>
                      <a:buNone/>
                      <a:tabLst/>
                      <a:defRPr/>
                    </a:pPr>
                    <a:r>
                      <a:rPr kumimoji="0" lang="en-US" sz="900" b="1" i="0" u="none" strike="noStrike" kern="1200" cap="none" spc="0" normalizeH="0" baseline="0" noProof="0" dirty="0" smtClean="0">
                        <a:ln>
                          <a:noFill/>
                        </a:ln>
                        <a:solidFill>
                          <a:sysClr val="windowText" lastClr="000000"/>
                        </a:solidFill>
                        <a:effectLst/>
                        <a:uLnTx/>
                        <a:uFillTx/>
                        <a:latin typeface="Calibri"/>
                        <a:ea typeface="+mn-ea"/>
                        <a:cs typeface="+mn-cs"/>
                      </a:rPr>
                      <a:t>Soil C</a:t>
                    </a:r>
                    <a:endParaRPr kumimoji="0" lang="en-US" sz="900" b="1"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165" name="Freeform 164"/>
                  <p:cNvSpPr/>
                  <p:nvPr/>
                </p:nvSpPr>
                <p:spPr>
                  <a:xfrm>
                    <a:off x="7655491" y="7729433"/>
                    <a:ext cx="1112521" cy="423969"/>
                  </a:xfrm>
                  <a:custGeom>
                    <a:avLst/>
                    <a:gdLst>
                      <a:gd name="connsiteX0" fmla="*/ 0 w 1292934"/>
                      <a:gd name="connsiteY0" fmla="*/ 31816 h 318161"/>
                      <a:gd name="connsiteX1" fmla="*/ 9319 w 1292934"/>
                      <a:gd name="connsiteY1" fmla="*/ 9319 h 318161"/>
                      <a:gd name="connsiteX2" fmla="*/ 31816 w 1292934"/>
                      <a:gd name="connsiteY2" fmla="*/ 0 h 318161"/>
                      <a:gd name="connsiteX3" fmla="*/ 1261118 w 1292934"/>
                      <a:gd name="connsiteY3" fmla="*/ 0 h 318161"/>
                      <a:gd name="connsiteX4" fmla="*/ 1283615 w 1292934"/>
                      <a:gd name="connsiteY4" fmla="*/ 9319 h 318161"/>
                      <a:gd name="connsiteX5" fmla="*/ 1292934 w 1292934"/>
                      <a:gd name="connsiteY5" fmla="*/ 31816 h 318161"/>
                      <a:gd name="connsiteX6" fmla="*/ 1292934 w 1292934"/>
                      <a:gd name="connsiteY6" fmla="*/ 286345 h 318161"/>
                      <a:gd name="connsiteX7" fmla="*/ 1283615 w 1292934"/>
                      <a:gd name="connsiteY7" fmla="*/ 308842 h 318161"/>
                      <a:gd name="connsiteX8" fmla="*/ 1261118 w 1292934"/>
                      <a:gd name="connsiteY8" fmla="*/ 318161 h 318161"/>
                      <a:gd name="connsiteX9" fmla="*/ 31816 w 1292934"/>
                      <a:gd name="connsiteY9" fmla="*/ 318161 h 318161"/>
                      <a:gd name="connsiteX10" fmla="*/ 9319 w 1292934"/>
                      <a:gd name="connsiteY10" fmla="*/ 308842 h 318161"/>
                      <a:gd name="connsiteX11" fmla="*/ 0 w 1292934"/>
                      <a:gd name="connsiteY11" fmla="*/ 286345 h 318161"/>
                      <a:gd name="connsiteX12" fmla="*/ 0 w 1292934"/>
                      <a:gd name="connsiteY12" fmla="*/ 31816 h 318161"/>
                      <a:gd name="connsiteX0" fmla="*/ 5861 w 1298795"/>
                      <a:gd name="connsiteY0" fmla="*/ 31816 h 318161"/>
                      <a:gd name="connsiteX1" fmla="*/ 15180 w 1298795"/>
                      <a:gd name="connsiteY1" fmla="*/ 9319 h 318161"/>
                      <a:gd name="connsiteX2" fmla="*/ 37677 w 1298795"/>
                      <a:gd name="connsiteY2" fmla="*/ 0 h 318161"/>
                      <a:gd name="connsiteX3" fmla="*/ 1266979 w 1298795"/>
                      <a:gd name="connsiteY3" fmla="*/ 0 h 318161"/>
                      <a:gd name="connsiteX4" fmla="*/ 1289476 w 1298795"/>
                      <a:gd name="connsiteY4" fmla="*/ 9319 h 318161"/>
                      <a:gd name="connsiteX5" fmla="*/ 1298795 w 1298795"/>
                      <a:gd name="connsiteY5" fmla="*/ 31816 h 318161"/>
                      <a:gd name="connsiteX6" fmla="*/ 1298795 w 1298795"/>
                      <a:gd name="connsiteY6" fmla="*/ 286345 h 318161"/>
                      <a:gd name="connsiteX7" fmla="*/ 1289476 w 1298795"/>
                      <a:gd name="connsiteY7" fmla="*/ 308842 h 318161"/>
                      <a:gd name="connsiteX8" fmla="*/ 1266979 w 1298795"/>
                      <a:gd name="connsiteY8" fmla="*/ 318161 h 318161"/>
                      <a:gd name="connsiteX9" fmla="*/ 37677 w 1298795"/>
                      <a:gd name="connsiteY9" fmla="*/ 318161 h 318161"/>
                      <a:gd name="connsiteX10" fmla="*/ 15180 w 1298795"/>
                      <a:gd name="connsiteY10" fmla="*/ 308842 h 318161"/>
                      <a:gd name="connsiteX11" fmla="*/ 5861 w 1298795"/>
                      <a:gd name="connsiteY11" fmla="*/ 286345 h 318161"/>
                      <a:gd name="connsiteX12" fmla="*/ 0 w 1298795"/>
                      <a:gd name="connsiteY12" fmla="*/ 159773 h 318161"/>
                      <a:gd name="connsiteX13" fmla="*/ 5861 w 1298795"/>
                      <a:gd name="connsiteY13" fmla="*/ 31816 h 318161"/>
                      <a:gd name="connsiteX0" fmla="*/ 5861 w 1299760"/>
                      <a:gd name="connsiteY0" fmla="*/ 31816 h 318161"/>
                      <a:gd name="connsiteX1" fmla="*/ 15180 w 1299760"/>
                      <a:gd name="connsiteY1" fmla="*/ 9319 h 318161"/>
                      <a:gd name="connsiteX2" fmla="*/ 37677 w 1299760"/>
                      <a:gd name="connsiteY2" fmla="*/ 0 h 318161"/>
                      <a:gd name="connsiteX3" fmla="*/ 1266979 w 1299760"/>
                      <a:gd name="connsiteY3" fmla="*/ 0 h 318161"/>
                      <a:gd name="connsiteX4" fmla="*/ 1289476 w 1299760"/>
                      <a:gd name="connsiteY4" fmla="*/ 9319 h 318161"/>
                      <a:gd name="connsiteX5" fmla="*/ 1298795 w 1299760"/>
                      <a:gd name="connsiteY5" fmla="*/ 31816 h 318161"/>
                      <a:gd name="connsiteX6" fmla="*/ 1299760 w 1299760"/>
                      <a:gd name="connsiteY6" fmla="*/ 154054 h 318161"/>
                      <a:gd name="connsiteX7" fmla="*/ 1298795 w 1299760"/>
                      <a:gd name="connsiteY7" fmla="*/ 286345 h 318161"/>
                      <a:gd name="connsiteX8" fmla="*/ 1289476 w 1299760"/>
                      <a:gd name="connsiteY8" fmla="*/ 308842 h 318161"/>
                      <a:gd name="connsiteX9" fmla="*/ 1266979 w 1299760"/>
                      <a:gd name="connsiteY9" fmla="*/ 318161 h 318161"/>
                      <a:gd name="connsiteX10" fmla="*/ 37677 w 1299760"/>
                      <a:gd name="connsiteY10" fmla="*/ 318161 h 318161"/>
                      <a:gd name="connsiteX11" fmla="*/ 15180 w 1299760"/>
                      <a:gd name="connsiteY11" fmla="*/ 308842 h 318161"/>
                      <a:gd name="connsiteX12" fmla="*/ 5861 w 1299760"/>
                      <a:gd name="connsiteY12" fmla="*/ 286345 h 318161"/>
                      <a:gd name="connsiteX13" fmla="*/ 0 w 1299760"/>
                      <a:gd name="connsiteY13" fmla="*/ 159773 h 318161"/>
                      <a:gd name="connsiteX14" fmla="*/ 5861 w 1299760"/>
                      <a:gd name="connsiteY14" fmla="*/ 31816 h 318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99760" h="318161">
                        <a:moveTo>
                          <a:pt x="5861" y="31816"/>
                        </a:moveTo>
                        <a:cubicBezTo>
                          <a:pt x="5861" y="23378"/>
                          <a:pt x="9213" y="15285"/>
                          <a:pt x="15180" y="9319"/>
                        </a:cubicBezTo>
                        <a:cubicBezTo>
                          <a:pt x="21147" y="3352"/>
                          <a:pt x="29239" y="0"/>
                          <a:pt x="37677" y="0"/>
                        </a:cubicBezTo>
                        <a:lnTo>
                          <a:pt x="1266979" y="0"/>
                        </a:lnTo>
                        <a:cubicBezTo>
                          <a:pt x="1275417" y="0"/>
                          <a:pt x="1283510" y="3352"/>
                          <a:pt x="1289476" y="9319"/>
                        </a:cubicBezTo>
                        <a:cubicBezTo>
                          <a:pt x="1295443" y="15286"/>
                          <a:pt x="1297081" y="7694"/>
                          <a:pt x="1298795" y="31816"/>
                        </a:cubicBezTo>
                        <a:cubicBezTo>
                          <a:pt x="1299117" y="72562"/>
                          <a:pt x="1299438" y="113308"/>
                          <a:pt x="1299760" y="154054"/>
                        </a:cubicBezTo>
                        <a:cubicBezTo>
                          <a:pt x="1299438" y="198151"/>
                          <a:pt x="1299117" y="242248"/>
                          <a:pt x="1298795" y="286345"/>
                        </a:cubicBezTo>
                        <a:cubicBezTo>
                          <a:pt x="1298795" y="294783"/>
                          <a:pt x="1295443" y="302876"/>
                          <a:pt x="1289476" y="308842"/>
                        </a:cubicBezTo>
                        <a:cubicBezTo>
                          <a:pt x="1283509" y="314809"/>
                          <a:pt x="1275417" y="318161"/>
                          <a:pt x="1266979" y="318161"/>
                        </a:cubicBezTo>
                        <a:lnTo>
                          <a:pt x="37677" y="318161"/>
                        </a:lnTo>
                        <a:cubicBezTo>
                          <a:pt x="29239" y="318161"/>
                          <a:pt x="21146" y="314809"/>
                          <a:pt x="15180" y="308842"/>
                        </a:cubicBezTo>
                        <a:cubicBezTo>
                          <a:pt x="9213" y="302875"/>
                          <a:pt x="8391" y="311190"/>
                          <a:pt x="5861" y="286345"/>
                        </a:cubicBezTo>
                        <a:lnTo>
                          <a:pt x="0" y="159773"/>
                        </a:lnTo>
                        <a:lnTo>
                          <a:pt x="5861" y="31816"/>
                        </a:lnTo>
                        <a:close/>
                      </a:path>
                    </a:pathLst>
                  </a:custGeom>
                  <a:solidFill>
                    <a:sysClr val="window" lastClr="FFFFFF">
                      <a:lumMod val="95000"/>
                    </a:sysClr>
                  </a:solidFill>
                  <a:ln w="9525" cap="flat" cmpd="sng" algn="ctr">
                    <a:noFill/>
                    <a:prstDash val="solid"/>
                  </a:ln>
                  <a:effectLst>
                    <a:outerShdw blurRad="40000" dist="20000" dir="5400000" rotWithShape="0">
                      <a:srgbClr val="000000">
                        <a:alpha val="38000"/>
                      </a:srgbClr>
                    </a:outerShdw>
                  </a:effectLst>
                </p:spPr>
                <p:txBody>
                  <a:bodyPr spcFirstLastPara="0" vert="horz" wrap="square" lIns="20162" tIns="20162" rIns="20162" bIns="20162" numCol="1" spcCol="1270" anchor="ctr" anchorCtr="0">
                    <a:noAutofit/>
                  </a:bodyPr>
                  <a:lstStyle/>
                  <a:p>
                    <a:pPr marL="0" marR="0" lvl="0" indent="0" algn="ctr" defTabSz="711200" eaLnBrk="1" fontAlgn="auto" latinLnBrk="0" hangingPunct="1">
                      <a:lnSpc>
                        <a:spcPct val="90000"/>
                      </a:lnSpc>
                      <a:spcBef>
                        <a:spcPct val="0"/>
                      </a:spcBef>
                      <a:spcAft>
                        <a:spcPct val="35000"/>
                      </a:spcAft>
                      <a:buClrTx/>
                      <a:buSzTx/>
                      <a:buFontTx/>
                      <a:buNone/>
                      <a:tabLst/>
                      <a:defRPr/>
                    </a:pPr>
                    <a:r>
                      <a:rPr kumimoji="0" lang="en-US" sz="900" b="1" i="0" u="none" strike="noStrike" kern="0" cap="none" spc="0" normalizeH="0" baseline="0" noProof="0" dirty="0" smtClean="0">
                        <a:ln>
                          <a:noFill/>
                        </a:ln>
                        <a:solidFill>
                          <a:sysClr val="window" lastClr="FFFFFF">
                            <a:lumMod val="65000"/>
                          </a:sysClr>
                        </a:solidFill>
                        <a:effectLst/>
                        <a:uLnTx/>
                        <a:uFillTx/>
                        <a:latin typeface="Calibri"/>
                        <a:ea typeface="+mn-ea"/>
                        <a:cs typeface="+mn-cs"/>
                      </a:rPr>
                      <a:t>Community change</a:t>
                    </a:r>
                    <a:endParaRPr kumimoji="0" lang="en-US" sz="900" b="1" i="0" u="none" strike="noStrike" kern="0" cap="none" spc="0" normalizeH="0" baseline="0" noProof="0" dirty="0">
                      <a:ln>
                        <a:noFill/>
                      </a:ln>
                      <a:solidFill>
                        <a:sysClr val="window" lastClr="FFFFFF">
                          <a:lumMod val="65000"/>
                        </a:sysClr>
                      </a:solidFill>
                      <a:effectLst/>
                      <a:uLnTx/>
                      <a:uFillTx/>
                      <a:latin typeface="Calibri"/>
                      <a:ea typeface="+mn-ea"/>
                      <a:cs typeface="+mn-cs"/>
                    </a:endParaRPr>
                  </a:p>
                </p:txBody>
              </p:sp>
              <p:sp>
                <p:nvSpPr>
                  <p:cNvPr id="166" name="Freeform 165"/>
                  <p:cNvSpPr/>
                  <p:nvPr/>
                </p:nvSpPr>
                <p:spPr>
                  <a:xfrm>
                    <a:off x="7571672" y="8334785"/>
                    <a:ext cx="1320394" cy="326802"/>
                  </a:xfrm>
                  <a:custGeom>
                    <a:avLst/>
                    <a:gdLst>
                      <a:gd name="connsiteX0" fmla="*/ 0 w 1535068"/>
                      <a:gd name="connsiteY0" fmla="*/ 34151 h 341507"/>
                      <a:gd name="connsiteX1" fmla="*/ 10003 w 1535068"/>
                      <a:gd name="connsiteY1" fmla="*/ 10003 h 341507"/>
                      <a:gd name="connsiteX2" fmla="*/ 34151 w 1535068"/>
                      <a:gd name="connsiteY2" fmla="*/ 0 h 341507"/>
                      <a:gd name="connsiteX3" fmla="*/ 1500917 w 1535068"/>
                      <a:gd name="connsiteY3" fmla="*/ 0 h 341507"/>
                      <a:gd name="connsiteX4" fmla="*/ 1525065 w 1535068"/>
                      <a:gd name="connsiteY4" fmla="*/ 10003 h 341507"/>
                      <a:gd name="connsiteX5" fmla="*/ 1535068 w 1535068"/>
                      <a:gd name="connsiteY5" fmla="*/ 34151 h 341507"/>
                      <a:gd name="connsiteX6" fmla="*/ 1535068 w 1535068"/>
                      <a:gd name="connsiteY6" fmla="*/ 307356 h 341507"/>
                      <a:gd name="connsiteX7" fmla="*/ 1525065 w 1535068"/>
                      <a:gd name="connsiteY7" fmla="*/ 331504 h 341507"/>
                      <a:gd name="connsiteX8" fmla="*/ 1500917 w 1535068"/>
                      <a:gd name="connsiteY8" fmla="*/ 341507 h 341507"/>
                      <a:gd name="connsiteX9" fmla="*/ 34151 w 1535068"/>
                      <a:gd name="connsiteY9" fmla="*/ 341507 h 341507"/>
                      <a:gd name="connsiteX10" fmla="*/ 10003 w 1535068"/>
                      <a:gd name="connsiteY10" fmla="*/ 331504 h 341507"/>
                      <a:gd name="connsiteX11" fmla="*/ 0 w 1535068"/>
                      <a:gd name="connsiteY11" fmla="*/ 307356 h 341507"/>
                      <a:gd name="connsiteX12" fmla="*/ 0 w 1535068"/>
                      <a:gd name="connsiteY12" fmla="*/ 34151 h 341507"/>
                      <a:gd name="connsiteX0" fmla="*/ 7552 w 1542620"/>
                      <a:gd name="connsiteY0" fmla="*/ 34151 h 341507"/>
                      <a:gd name="connsiteX1" fmla="*/ 17555 w 1542620"/>
                      <a:gd name="connsiteY1" fmla="*/ 10003 h 341507"/>
                      <a:gd name="connsiteX2" fmla="*/ 41703 w 1542620"/>
                      <a:gd name="connsiteY2" fmla="*/ 0 h 341507"/>
                      <a:gd name="connsiteX3" fmla="*/ 1508469 w 1542620"/>
                      <a:gd name="connsiteY3" fmla="*/ 0 h 341507"/>
                      <a:gd name="connsiteX4" fmla="*/ 1532617 w 1542620"/>
                      <a:gd name="connsiteY4" fmla="*/ 10003 h 341507"/>
                      <a:gd name="connsiteX5" fmla="*/ 1542620 w 1542620"/>
                      <a:gd name="connsiteY5" fmla="*/ 34151 h 341507"/>
                      <a:gd name="connsiteX6" fmla="*/ 1542620 w 1542620"/>
                      <a:gd name="connsiteY6" fmla="*/ 307356 h 341507"/>
                      <a:gd name="connsiteX7" fmla="*/ 1532617 w 1542620"/>
                      <a:gd name="connsiteY7" fmla="*/ 331504 h 341507"/>
                      <a:gd name="connsiteX8" fmla="*/ 1508469 w 1542620"/>
                      <a:gd name="connsiteY8" fmla="*/ 341507 h 341507"/>
                      <a:gd name="connsiteX9" fmla="*/ 41703 w 1542620"/>
                      <a:gd name="connsiteY9" fmla="*/ 341507 h 341507"/>
                      <a:gd name="connsiteX10" fmla="*/ 17555 w 1542620"/>
                      <a:gd name="connsiteY10" fmla="*/ 331504 h 341507"/>
                      <a:gd name="connsiteX11" fmla="*/ 7552 w 1542620"/>
                      <a:gd name="connsiteY11" fmla="*/ 307356 h 341507"/>
                      <a:gd name="connsiteX12" fmla="*/ 0 w 1542620"/>
                      <a:gd name="connsiteY12" fmla="*/ 152617 h 341507"/>
                      <a:gd name="connsiteX13" fmla="*/ 7552 w 1542620"/>
                      <a:gd name="connsiteY13" fmla="*/ 34151 h 341507"/>
                      <a:gd name="connsiteX0" fmla="*/ 7552 w 1542620"/>
                      <a:gd name="connsiteY0" fmla="*/ 34151 h 341507"/>
                      <a:gd name="connsiteX1" fmla="*/ 17555 w 1542620"/>
                      <a:gd name="connsiteY1" fmla="*/ 10003 h 341507"/>
                      <a:gd name="connsiteX2" fmla="*/ 41703 w 1542620"/>
                      <a:gd name="connsiteY2" fmla="*/ 0 h 341507"/>
                      <a:gd name="connsiteX3" fmla="*/ 1508469 w 1542620"/>
                      <a:gd name="connsiteY3" fmla="*/ 0 h 341507"/>
                      <a:gd name="connsiteX4" fmla="*/ 1532617 w 1542620"/>
                      <a:gd name="connsiteY4" fmla="*/ 10003 h 341507"/>
                      <a:gd name="connsiteX5" fmla="*/ 1542620 w 1542620"/>
                      <a:gd name="connsiteY5" fmla="*/ 34151 h 341507"/>
                      <a:gd name="connsiteX6" fmla="*/ 1540127 w 1542620"/>
                      <a:gd name="connsiteY6" fmla="*/ 160579 h 341507"/>
                      <a:gd name="connsiteX7" fmla="*/ 1542620 w 1542620"/>
                      <a:gd name="connsiteY7" fmla="*/ 307356 h 341507"/>
                      <a:gd name="connsiteX8" fmla="*/ 1532617 w 1542620"/>
                      <a:gd name="connsiteY8" fmla="*/ 331504 h 341507"/>
                      <a:gd name="connsiteX9" fmla="*/ 1508469 w 1542620"/>
                      <a:gd name="connsiteY9" fmla="*/ 341507 h 341507"/>
                      <a:gd name="connsiteX10" fmla="*/ 41703 w 1542620"/>
                      <a:gd name="connsiteY10" fmla="*/ 341507 h 341507"/>
                      <a:gd name="connsiteX11" fmla="*/ 17555 w 1542620"/>
                      <a:gd name="connsiteY11" fmla="*/ 331504 h 341507"/>
                      <a:gd name="connsiteX12" fmla="*/ 7552 w 1542620"/>
                      <a:gd name="connsiteY12" fmla="*/ 307356 h 341507"/>
                      <a:gd name="connsiteX13" fmla="*/ 0 w 1542620"/>
                      <a:gd name="connsiteY13" fmla="*/ 152617 h 341507"/>
                      <a:gd name="connsiteX14" fmla="*/ 7552 w 1542620"/>
                      <a:gd name="connsiteY14" fmla="*/ 34151 h 341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42620" h="341507">
                        <a:moveTo>
                          <a:pt x="7552" y="34151"/>
                        </a:moveTo>
                        <a:cubicBezTo>
                          <a:pt x="7552" y="25094"/>
                          <a:pt x="11150" y="16407"/>
                          <a:pt x="17555" y="10003"/>
                        </a:cubicBezTo>
                        <a:cubicBezTo>
                          <a:pt x="23960" y="3598"/>
                          <a:pt x="32646" y="0"/>
                          <a:pt x="41703" y="0"/>
                        </a:cubicBezTo>
                        <a:lnTo>
                          <a:pt x="1508469" y="0"/>
                        </a:lnTo>
                        <a:cubicBezTo>
                          <a:pt x="1517526" y="0"/>
                          <a:pt x="1526213" y="3598"/>
                          <a:pt x="1532617" y="10003"/>
                        </a:cubicBezTo>
                        <a:cubicBezTo>
                          <a:pt x="1539022" y="16408"/>
                          <a:pt x="1541368" y="9055"/>
                          <a:pt x="1542620" y="34151"/>
                        </a:cubicBezTo>
                        <a:lnTo>
                          <a:pt x="1540127" y="160579"/>
                        </a:lnTo>
                        <a:lnTo>
                          <a:pt x="1542620" y="307356"/>
                        </a:lnTo>
                        <a:cubicBezTo>
                          <a:pt x="1542620" y="316413"/>
                          <a:pt x="1539022" y="325100"/>
                          <a:pt x="1532617" y="331504"/>
                        </a:cubicBezTo>
                        <a:cubicBezTo>
                          <a:pt x="1526212" y="337909"/>
                          <a:pt x="1517526" y="341507"/>
                          <a:pt x="1508469" y="341507"/>
                        </a:cubicBezTo>
                        <a:lnTo>
                          <a:pt x="41703" y="341507"/>
                        </a:lnTo>
                        <a:cubicBezTo>
                          <a:pt x="32646" y="341507"/>
                          <a:pt x="23959" y="337909"/>
                          <a:pt x="17555" y="331504"/>
                        </a:cubicBezTo>
                        <a:cubicBezTo>
                          <a:pt x="11150" y="325099"/>
                          <a:pt x="10478" y="337170"/>
                          <a:pt x="7552" y="307356"/>
                        </a:cubicBezTo>
                        <a:lnTo>
                          <a:pt x="0" y="152617"/>
                        </a:lnTo>
                        <a:lnTo>
                          <a:pt x="7552" y="34151"/>
                        </a:lnTo>
                        <a:close/>
                      </a:path>
                    </a:pathLst>
                  </a:custGeom>
                  <a:solidFill>
                    <a:sysClr val="window" lastClr="FFFFFF">
                      <a:lumMod val="95000"/>
                    </a:sysClr>
                  </a:solidFill>
                  <a:ln w="9525" cap="flat" cmpd="sng" algn="ctr">
                    <a:noFill/>
                    <a:prstDash val="solid"/>
                  </a:ln>
                  <a:effectLst>
                    <a:outerShdw blurRad="40000" dist="20000" dir="5400000" rotWithShape="0">
                      <a:srgbClr val="000000">
                        <a:alpha val="38000"/>
                      </a:srgbClr>
                    </a:outerShdw>
                  </a:effectLst>
                </p:spPr>
                <p:txBody>
                  <a:bodyPr spcFirstLastPara="0" vert="horz" wrap="square" lIns="20162" tIns="20162" rIns="20162" bIns="20162" numCol="1" spcCol="1270" anchor="ctr" anchorCtr="0">
                    <a:noAutofit/>
                  </a:bodyPr>
                  <a:lstStyle/>
                  <a:p>
                    <a:pPr marL="0" marR="0" lvl="0" indent="0" algn="ctr" defTabSz="711200" eaLnBrk="1" fontAlgn="auto" latinLnBrk="0" hangingPunct="1">
                      <a:lnSpc>
                        <a:spcPct val="90000"/>
                      </a:lnSpc>
                      <a:spcBef>
                        <a:spcPct val="0"/>
                      </a:spcBef>
                      <a:spcAft>
                        <a:spcPct val="35000"/>
                      </a:spcAft>
                      <a:buClrTx/>
                      <a:buSzTx/>
                      <a:buFontTx/>
                      <a:buNone/>
                      <a:tabLst/>
                      <a:defRPr/>
                    </a:pPr>
                    <a:r>
                      <a:rPr kumimoji="0" lang="en-US" sz="900" b="1" i="0" u="none" strike="noStrike" kern="1200" cap="none" spc="0" normalizeH="0" baseline="0" noProof="0" dirty="0" smtClean="0">
                        <a:ln>
                          <a:noFill/>
                        </a:ln>
                        <a:solidFill>
                          <a:sysClr val="window" lastClr="FFFFFF">
                            <a:lumMod val="65000"/>
                          </a:sysClr>
                        </a:solidFill>
                        <a:effectLst/>
                        <a:uLnTx/>
                        <a:uFillTx/>
                        <a:latin typeface="Calibri"/>
                        <a:ea typeface="+mn-ea"/>
                        <a:cs typeface="+mn-cs"/>
                      </a:rPr>
                      <a:t>Soil N</a:t>
                    </a:r>
                    <a:endParaRPr kumimoji="0" lang="en-US" sz="900" b="1" i="0" u="none" strike="noStrike" kern="1200" cap="none" spc="0" normalizeH="0" baseline="0" noProof="0" dirty="0">
                      <a:ln>
                        <a:noFill/>
                      </a:ln>
                      <a:solidFill>
                        <a:sysClr val="window" lastClr="FFFFFF">
                          <a:lumMod val="65000"/>
                        </a:sysClr>
                      </a:solidFill>
                      <a:effectLst/>
                      <a:uLnTx/>
                      <a:uFillTx/>
                      <a:latin typeface="Calibri"/>
                      <a:ea typeface="+mn-ea"/>
                      <a:cs typeface="+mn-cs"/>
                    </a:endParaRPr>
                  </a:p>
                </p:txBody>
              </p:sp>
              <p:cxnSp>
                <p:nvCxnSpPr>
                  <p:cNvPr id="167" name="Straight Arrow Connector 166"/>
                  <p:cNvCxnSpPr>
                    <a:stCxn id="165" idx="6"/>
                    <a:endCxn id="164" idx="12"/>
                  </p:cNvCxnSpPr>
                  <p:nvPr/>
                </p:nvCxnSpPr>
                <p:spPr>
                  <a:xfrm>
                    <a:off x="8768012" y="7934719"/>
                    <a:ext cx="624509" cy="233473"/>
                  </a:xfrm>
                  <a:prstGeom prst="straightConnector1">
                    <a:avLst/>
                  </a:prstGeom>
                  <a:noFill/>
                  <a:ln w="28575" cap="flat" cmpd="sng" algn="ctr">
                    <a:solidFill>
                      <a:sysClr val="window" lastClr="FFFFFF">
                        <a:lumMod val="75000"/>
                      </a:sysClr>
                    </a:solidFill>
                    <a:prstDash val="solid"/>
                    <a:tailEnd type="arrow" w="med" len="med"/>
                  </a:ln>
                  <a:effectLst/>
                </p:spPr>
              </p:cxnSp>
              <p:cxnSp>
                <p:nvCxnSpPr>
                  <p:cNvPr id="168" name="Straight Arrow Connector 167"/>
                  <p:cNvCxnSpPr>
                    <a:stCxn id="166" idx="6"/>
                    <a:endCxn id="164" idx="12"/>
                  </p:cNvCxnSpPr>
                  <p:nvPr/>
                </p:nvCxnSpPr>
                <p:spPr>
                  <a:xfrm flipV="1">
                    <a:off x="8889932" y="8168192"/>
                    <a:ext cx="502589" cy="320258"/>
                  </a:xfrm>
                  <a:prstGeom prst="straightConnector1">
                    <a:avLst/>
                  </a:prstGeom>
                  <a:noFill/>
                  <a:ln w="28575" cap="flat" cmpd="sng" algn="ctr">
                    <a:solidFill>
                      <a:sysClr val="window" lastClr="FFFFFF">
                        <a:lumMod val="75000"/>
                      </a:sysClr>
                    </a:solidFill>
                    <a:prstDash val="solid"/>
                    <a:tailEnd type="arrow" w="med" len="med"/>
                  </a:ln>
                  <a:effectLst/>
                </p:spPr>
              </p:cxnSp>
              <p:cxnSp>
                <p:nvCxnSpPr>
                  <p:cNvPr id="169" name="Straight Arrow Connector 168"/>
                  <p:cNvCxnSpPr>
                    <a:stCxn id="171" idx="7"/>
                    <a:endCxn id="166" idx="13"/>
                  </p:cNvCxnSpPr>
                  <p:nvPr/>
                </p:nvCxnSpPr>
                <p:spPr>
                  <a:xfrm>
                    <a:off x="7089073" y="7932918"/>
                    <a:ext cx="482599" cy="547912"/>
                  </a:xfrm>
                  <a:prstGeom prst="straightConnector1">
                    <a:avLst/>
                  </a:prstGeom>
                  <a:noFill/>
                  <a:ln w="28575" cap="flat" cmpd="sng" algn="ctr">
                    <a:solidFill>
                      <a:sysClr val="window" lastClr="FFFFFF">
                        <a:lumMod val="75000"/>
                      </a:sysClr>
                    </a:solidFill>
                    <a:prstDash val="solid"/>
                    <a:tailEnd type="arrow" w="med" len="med"/>
                  </a:ln>
                  <a:effectLst/>
                </p:spPr>
              </p:cxnSp>
              <p:cxnSp>
                <p:nvCxnSpPr>
                  <p:cNvPr id="170" name="Straight Arrow Connector 169"/>
                  <p:cNvCxnSpPr>
                    <a:stCxn id="162" idx="10"/>
                    <a:endCxn id="171" idx="3"/>
                  </p:cNvCxnSpPr>
                  <p:nvPr/>
                </p:nvCxnSpPr>
                <p:spPr>
                  <a:xfrm>
                    <a:off x="6507774" y="7327776"/>
                    <a:ext cx="14722" cy="414962"/>
                  </a:xfrm>
                  <a:prstGeom prst="straightConnector1">
                    <a:avLst/>
                  </a:prstGeom>
                  <a:noFill/>
                  <a:ln w="28575" cap="flat" cmpd="sng" algn="ctr">
                    <a:solidFill>
                      <a:sysClr val="windowText" lastClr="000000"/>
                    </a:solidFill>
                    <a:prstDash val="solid"/>
                    <a:tailEnd type="arrow" w="med" len="med"/>
                  </a:ln>
                  <a:effectLst/>
                </p:spPr>
              </p:cxnSp>
              <p:sp>
                <p:nvSpPr>
                  <p:cNvPr id="171" name="Freeform 170"/>
                  <p:cNvSpPr/>
                  <p:nvPr/>
                </p:nvSpPr>
                <p:spPr>
                  <a:xfrm>
                    <a:off x="5882482" y="7740911"/>
                    <a:ext cx="1235313" cy="401012"/>
                  </a:xfrm>
                  <a:custGeom>
                    <a:avLst/>
                    <a:gdLst>
                      <a:gd name="connsiteX0" fmla="*/ 0 w 2185418"/>
                      <a:gd name="connsiteY0" fmla="*/ 31107 h 311071"/>
                      <a:gd name="connsiteX1" fmla="*/ 9111 w 2185418"/>
                      <a:gd name="connsiteY1" fmla="*/ 9111 h 311071"/>
                      <a:gd name="connsiteX2" fmla="*/ 31107 w 2185418"/>
                      <a:gd name="connsiteY2" fmla="*/ 0 h 311071"/>
                      <a:gd name="connsiteX3" fmla="*/ 2154311 w 2185418"/>
                      <a:gd name="connsiteY3" fmla="*/ 0 h 311071"/>
                      <a:gd name="connsiteX4" fmla="*/ 2176307 w 2185418"/>
                      <a:gd name="connsiteY4" fmla="*/ 9111 h 311071"/>
                      <a:gd name="connsiteX5" fmla="*/ 2185418 w 2185418"/>
                      <a:gd name="connsiteY5" fmla="*/ 31107 h 311071"/>
                      <a:gd name="connsiteX6" fmla="*/ 2185418 w 2185418"/>
                      <a:gd name="connsiteY6" fmla="*/ 279964 h 311071"/>
                      <a:gd name="connsiteX7" fmla="*/ 2176307 w 2185418"/>
                      <a:gd name="connsiteY7" fmla="*/ 301960 h 311071"/>
                      <a:gd name="connsiteX8" fmla="*/ 2154311 w 2185418"/>
                      <a:gd name="connsiteY8" fmla="*/ 311071 h 311071"/>
                      <a:gd name="connsiteX9" fmla="*/ 31107 w 2185418"/>
                      <a:gd name="connsiteY9" fmla="*/ 311071 h 311071"/>
                      <a:gd name="connsiteX10" fmla="*/ 9111 w 2185418"/>
                      <a:gd name="connsiteY10" fmla="*/ 301960 h 311071"/>
                      <a:gd name="connsiteX11" fmla="*/ 0 w 2185418"/>
                      <a:gd name="connsiteY11" fmla="*/ 279964 h 311071"/>
                      <a:gd name="connsiteX12" fmla="*/ 0 w 2185418"/>
                      <a:gd name="connsiteY12" fmla="*/ 31107 h 311071"/>
                      <a:gd name="connsiteX0" fmla="*/ 45773 w 2231191"/>
                      <a:gd name="connsiteY0" fmla="*/ 31107 h 311071"/>
                      <a:gd name="connsiteX1" fmla="*/ 54884 w 2231191"/>
                      <a:gd name="connsiteY1" fmla="*/ 9111 h 311071"/>
                      <a:gd name="connsiteX2" fmla="*/ 76880 w 2231191"/>
                      <a:gd name="connsiteY2" fmla="*/ 0 h 311071"/>
                      <a:gd name="connsiteX3" fmla="*/ 1029163 w 2231191"/>
                      <a:gd name="connsiteY3" fmla="*/ 1417 h 311071"/>
                      <a:gd name="connsiteX4" fmla="*/ 2200084 w 2231191"/>
                      <a:gd name="connsiteY4" fmla="*/ 0 h 311071"/>
                      <a:gd name="connsiteX5" fmla="*/ 2222080 w 2231191"/>
                      <a:gd name="connsiteY5" fmla="*/ 9111 h 311071"/>
                      <a:gd name="connsiteX6" fmla="*/ 2231191 w 2231191"/>
                      <a:gd name="connsiteY6" fmla="*/ 31107 h 311071"/>
                      <a:gd name="connsiteX7" fmla="*/ 2231191 w 2231191"/>
                      <a:gd name="connsiteY7" fmla="*/ 279964 h 311071"/>
                      <a:gd name="connsiteX8" fmla="*/ 2222080 w 2231191"/>
                      <a:gd name="connsiteY8" fmla="*/ 301960 h 311071"/>
                      <a:gd name="connsiteX9" fmla="*/ 2200084 w 2231191"/>
                      <a:gd name="connsiteY9" fmla="*/ 311071 h 311071"/>
                      <a:gd name="connsiteX10" fmla="*/ 76880 w 2231191"/>
                      <a:gd name="connsiteY10" fmla="*/ 311071 h 311071"/>
                      <a:gd name="connsiteX11" fmla="*/ 54884 w 2231191"/>
                      <a:gd name="connsiteY11" fmla="*/ 301960 h 311071"/>
                      <a:gd name="connsiteX12" fmla="*/ 45773 w 2231191"/>
                      <a:gd name="connsiteY12" fmla="*/ 279964 h 311071"/>
                      <a:gd name="connsiteX13" fmla="*/ 45773 w 2231191"/>
                      <a:gd name="connsiteY13" fmla="*/ 31107 h 311071"/>
                      <a:gd name="connsiteX0" fmla="*/ 45773 w 2232636"/>
                      <a:gd name="connsiteY0" fmla="*/ 31107 h 311071"/>
                      <a:gd name="connsiteX1" fmla="*/ 54884 w 2232636"/>
                      <a:gd name="connsiteY1" fmla="*/ 9111 h 311071"/>
                      <a:gd name="connsiteX2" fmla="*/ 76880 w 2232636"/>
                      <a:gd name="connsiteY2" fmla="*/ 0 h 311071"/>
                      <a:gd name="connsiteX3" fmla="*/ 1029163 w 2232636"/>
                      <a:gd name="connsiteY3" fmla="*/ 1417 h 311071"/>
                      <a:gd name="connsiteX4" fmla="*/ 2200084 w 2232636"/>
                      <a:gd name="connsiteY4" fmla="*/ 0 h 311071"/>
                      <a:gd name="connsiteX5" fmla="*/ 2222080 w 2232636"/>
                      <a:gd name="connsiteY5" fmla="*/ 9111 h 311071"/>
                      <a:gd name="connsiteX6" fmla="*/ 2231191 w 2232636"/>
                      <a:gd name="connsiteY6" fmla="*/ 31107 h 311071"/>
                      <a:gd name="connsiteX7" fmla="*/ 2232636 w 2232636"/>
                      <a:gd name="connsiteY7" fmla="*/ 148943 h 311071"/>
                      <a:gd name="connsiteX8" fmla="*/ 2231191 w 2232636"/>
                      <a:gd name="connsiteY8" fmla="*/ 279964 h 311071"/>
                      <a:gd name="connsiteX9" fmla="*/ 2222080 w 2232636"/>
                      <a:gd name="connsiteY9" fmla="*/ 301960 h 311071"/>
                      <a:gd name="connsiteX10" fmla="*/ 2200084 w 2232636"/>
                      <a:gd name="connsiteY10" fmla="*/ 311071 h 311071"/>
                      <a:gd name="connsiteX11" fmla="*/ 76880 w 2232636"/>
                      <a:gd name="connsiteY11" fmla="*/ 311071 h 311071"/>
                      <a:gd name="connsiteX12" fmla="*/ 54884 w 2232636"/>
                      <a:gd name="connsiteY12" fmla="*/ 301960 h 311071"/>
                      <a:gd name="connsiteX13" fmla="*/ 45773 w 2232636"/>
                      <a:gd name="connsiteY13" fmla="*/ 279964 h 311071"/>
                      <a:gd name="connsiteX14" fmla="*/ 45773 w 2232636"/>
                      <a:gd name="connsiteY14" fmla="*/ 31107 h 311071"/>
                      <a:gd name="connsiteX0" fmla="*/ 45773 w 2232636"/>
                      <a:gd name="connsiteY0" fmla="*/ 31107 h 311071"/>
                      <a:gd name="connsiteX1" fmla="*/ 54884 w 2232636"/>
                      <a:gd name="connsiteY1" fmla="*/ 9111 h 311071"/>
                      <a:gd name="connsiteX2" fmla="*/ 76880 w 2232636"/>
                      <a:gd name="connsiteY2" fmla="*/ 0 h 311071"/>
                      <a:gd name="connsiteX3" fmla="*/ 1184261 w 2232636"/>
                      <a:gd name="connsiteY3" fmla="*/ 1417 h 311071"/>
                      <a:gd name="connsiteX4" fmla="*/ 2200084 w 2232636"/>
                      <a:gd name="connsiteY4" fmla="*/ 0 h 311071"/>
                      <a:gd name="connsiteX5" fmla="*/ 2222080 w 2232636"/>
                      <a:gd name="connsiteY5" fmla="*/ 9111 h 311071"/>
                      <a:gd name="connsiteX6" fmla="*/ 2231191 w 2232636"/>
                      <a:gd name="connsiteY6" fmla="*/ 31107 h 311071"/>
                      <a:gd name="connsiteX7" fmla="*/ 2232636 w 2232636"/>
                      <a:gd name="connsiteY7" fmla="*/ 148943 h 311071"/>
                      <a:gd name="connsiteX8" fmla="*/ 2231191 w 2232636"/>
                      <a:gd name="connsiteY8" fmla="*/ 279964 h 311071"/>
                      <a:gd name="connsiteX9" fmla="*/ 2222080 w 2232636"/>
                      <a:gd name="connsiteY9" fmla="*/ 301960 h 311071"/>
                      <a:gd name="connsiteX10" fmla="*/ 2200084 w 2232636"/>
                      <a:gd name="connsiteY10" fmla="*/ 311071 h 311071"/>
                      <a:gd name="connsiteX11" fmla="*/ 76880 w 2232636"/>
                      <a:gd name="connsiteY11" fmla="*/ 311071 h 311071"/>
                      <a:gd name="connsiteX12" fmla="*/ 54884 w 2232636"/>
                      <a:gd name="connsiteY12" fmla="*/ 301960 h 311071"/>
                      <a:gd name="connsiteX13" fmla="*/ 45773 w 2232636"/>
                      <a:gd name="connsiteY13" fmla="*/ 279964 h 311071"/>
                      <a:gd name="connsiteX14" fmla="*/ 45773 w 2232636"/>
                      <a:gd name="connsiteY14" fmla="*/ 31107 h 311071"/>
                      <a:gd name="connsiteX0" fmla="*/ 45773 w 2285780"/>
                      <a:gd name="connsiteY0" fmla="*/ 31107 h 312656"/>
                      <a:gd name="connsiteX1" fmla="*/ 54884 w 2285780"/>
                      <a:gd name="connsiteY1" fmla="*/ 9111 h 312656"/>
                      <a:gd name="connsiteX2" fmla="*/ 76880 w 2285780"/>
                      <a:gd name="connsiteY2" fmla="*/ 0 h 312656"/>
                      <a:gd name="connsiteX3" fmla="*/ 1184261 w 2285780"/>
                      <a:gd name="connsiteY3" fmla="*/ 1417 h 312656"/>
                      <a:gd name="connsiteX4" fmla="*/ 2200084 w 2285780"/>
                      <a:gd name="connsiteY4" fmla="*/ 0 h 312656"/>
                      <a:gd name="connsiteX5" fmla="*/ 2222080 w 2285780"/>
                      <a:gd name="connsiteY5" fmla="*/ 9111 h 312656"/>
                      <a:gd name="connsiteX6" fmla="*/ 2231191 w 2285780"/>
                      <a:gd name="connsiteY6" fmla="*/ 31107 h 312656"/>
                      <a:gd name="connsiteX7" fmla="*/ 2232636 w 2285780"/>
                      <a:gd name="connsiteY7" fmla="*/ 148943 h 312656"/>
                      <a:gd name="connsiteX8" fmla="*/ 2231191 w 2285780"/>
                      <a:gd name="connsiteY8" fmla="*/ 279964 h 312656"/>
                      <a:gd name="connsiteX9" fmla="*/ 2222080 w 2285780"/>
                      <a:gd name="connsiteY9" fmla="*/ 301960 h 312656"/>
                      <a:gd name="connsiteX10" fmla="*/ 2200084 w 2285780"/>
                      <a:gd name="connsiteY10" fmla="*/ 311071 h 312656"/>
                      <a:gd name="connsiteX11" fmla="*/ 1128278 w 2285780"/>
                      <a:gd name="connsiteY11" fmla="*/ 312656 h 312656"/>
                      <a:gd name="connsiteX12" fmla="*/ 76880 w 2285780"/>
                      <a:gd name="connsiteY12" fmla="*/ 311071 h 312656"/>
                      <a:gd name="connsiteX13" fmla="*/ 54884 w 2285780"/>
                      <a:gd name="connsiteY13" fmla="*/ 301960 h 312656"/>
                      <a:gd name="connsiteX14" fmla="*/ 45773 w 2285780"/>
                      <a:gd name="connsiteY14" fmla="*/ 279964 h 312656"/>
                      <a:gd name="connsiteX15" fmla="*/ 45773 w 2285780"/>
                      <a:gd name="connsiteY15" fmla="*/ 31107 h 312656"/>
                      <a:gd name="connsiteX0" fmla="*/ 45773 w 2285782"/>
                      <a:gd name="connsiteY0" fmla="*/ 31107 h 311071"/>
                      <a:gd name="connsiteX1" fmla="*/ 54884 w 2285782"/>
                      <a:gd name="connsiteY1" fmla="*/ 9111 h 311071"/>
                      <a:gd name="connsiteX2" fmla="*/ 76880 w 2285782"/>
                      <a:gd name="connsiteY2" fmla="*/ 0 h 311071"/>
                      <a:gd name="connsiteX3" fmla="*/ 1184261 w 2285782"/>
                      <a:gd name="connsiteY3" fmla="*/ 1417 h 311071"/>
                      <a:gd name="connsiteX4" fmla="*/ 2200084 w 2285782"/>
                      <a:gd name="connsiteY4" fmla="*/ 0 h 311071"/>
                      <a:gd name="connsiteX5" fmla="*/ 2222080 w 2285782"/>
                      <a:gd name="connsiteY5" fmla="*/ 9111 h 311071"/>
                      <a:gd name="connsiteX6" fmla="*/ 2231191 w 2285782"/>
                      <a:gd name="connsiteY6" fmla="*/ 31107 h 311071"/>
                      <a:gd name="connsiteX7" fmla="*/ 2232636 w 2285782"/>
                      <a:gd name="connsiteY7" fmla="*/ 148943 h 311071"/>
                      <a:gd name="connsiteX8" fmla="*/ 2231191 w 2285782"/>
                      <a:gd name="connsiteY8" fmla="*/ 279964 h 311071"/>
                      <a:gd name="connsiteX9" fmla="*/ 2222080 w 2285782"/>
                      <a:gd name="connsiteY9" fmla="*/ 301960 h 311071"/>
                      <a:gd name="connsiteX10" fmla="*/ 2200084 w 2285782"/>
                      <a:gd name="connsiteY10" fmla="*/ 311071 h 311071"/>
                      <a:gd name="connsiteX11" fmla="*/ 1184677 w 2285782"/>
                      <a:gd name="connsiteY11" fmla="*/ 306745 h 311071"/>
                      <a:gd name="connsiteX12" fmla="*/ 76880 w 2285782"/>
                      <a:gd name="connsiteY12" fmla="*/ 311071 h 311071"/>
                      <a:gd name="connsiteX13" fmla="*/ 54884 w 2285782"/>
                      <a:gd name="connsiteY13" fmla="*/ 301960 h 311071"/>
                      <a:gd name="connsiteX14" fmla="*/ 45773 w 2285782"/>
                      <a:gd name="connsiteY14" fmla="*/ 279964 h 311071"/>
                      <a:gd name="connsiteX15" fmla="*/ 45773 w 2285782"/>
                      <a:gd name="connsiteY15" fmla="*/ 31107 h 311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85782" h="311071">
                        <a:moveTo>
                          <a:pt x="45773" y="31107"/>
                        </a:moveTo>
                        <a:cubicBezTo>
                          <a:pt x="45773" y="22857"/>
                          <a:pt x="49050" y="14945"/>
                          <a:pt x="54884" y="9111"/>
                        </a:cubicBezTo>
                        <a:cubicBezTo>
                          <a:pt x="60718" y="3277"/>
                          <a:pt x="-85500" y="1282"/>
                          <a:pt x="76880" y="0"/>
                        </a:cubicBezTo>
                        <a:lnTo>
                          <a:pt x="1184261" y="1417"/>
                        </a:lnTo>
                        <a:lnTo>
                          <a:pt x="2200084" y="0"/>
                        </a:lnTo>
                        <a:cubicBezTo>
                          <a:pt x="2208334" y="0"/>
                          <a:pt x="2216246" y="3277"/>
                          <a:pt x="2222080" y="9111"/>
                        </a:cubicBezTo>
                        <a:cubicBezTo>
                          <a:pt x="2227914" y="14945"/>
                          <a:pt x="2229432" y="7802"/>
                          <a:pt x="2231191" y="31107"/>
                        </a:cubicBezTo>
                        <a:cubicBezTo>
                          <a:pt x="2231673" y="70386"/>
                          <a:pt x="2232154" y="109664"/>
                          <a:pt x="2232636" y="148943"/>
                        </a:cubicBezTo>
                        <a:cubicBezTo>
                          <a:pt x="2232154" y="192617"/>
                          <a:pt x="2231673" y="236290"/>
                          <a:pt x="2231191" y="279964"/>
                        </a:cubicBezTo>
                        <a:cubicBezTo>
                          <a:pt x="2231191" y="288214"/>
                          <a:pt x="2227914" y="296126"/>
                          <a:pt x="2222080" y="301960"/>
                        </a:cubicBezTo>
                        <a:cubicBezTo>
                          <a:pt x="2216246" y="307794"/>
                          <a:pt x="2382384" y="309288"/>
                          <a:pt x="2200084" y="311071"/>
                        </a:cubicBezTo>
                        <a:lnTo>
                          <a:pt x="1184677" y="306745"/>
                        </a:lnTo>
                        <a:lnTo>
                          <a:pt x="76880" y="311071"/>
                        </a:lnTo>
                        <a:cubicBezTo>
                          <a:pt x="68630" y="311071"/>
                          <a:pt x="60718" y="307794"/>
                          <a:pt x="54884" y="301960"/>
                        </a:cubicBezTo>
                        <a:cubicBezTo>
                          <a:pt x="49050" y="296126"/>
                          <a:pt x="45773" y="288214"/>
                          <a:pt x="45773" y="279964"/>
                        </a:cubicBezTo>
                        <a:lnTo>
                          <a:pt x="45773" y="31107"/>
                        </a:lnTo>
                        <a:close/>
                      </a:path>
                    </a:pathLst>
                  </a:cu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spcFirstLastPara="0" vert="horz" wrap="square" lIns="19271" tIns="19271" rIns="19271" bIns="19271" numCol="1" spcCol="1270" anchor="ctr" anchorCtr="0">
                    <a:noAutofit/>
                  </a:bodyPr>
                  <a:lstStyle/>
                  <a:p>
                    <a:pPr marL="0" marR="0" lvl="0" indent="0" algn="ctr" defTabSz="711200" eaLnBrk="1" fontAlgn="auto" latinLnBrk="0" hangingPunct="1">
                      <a:lnSpc>
                        <a:spcPct val="90000"/>
                      </a:lnSpc>
                      <a:spcBef>
                        <a:spcPct val="0"/>
                      </a:spcBef>
                      <a:spcAft>
                        <a:spcPct val="35000"/>
                      </a:spcAft>
                      <a:buClrTx/>
                      <a:buSzTx/>
                      <a:buFontTx/>
                      <a:buNone/>
                      <a:tabLst/>
                      <a:defRPr/>
                    </a:pPr>
                    <a:r>
                      <a:rPr kumimoji="0" lang="en-US" sz="900" b="1" i="0" u="none" strike="noStrike" kern="1200" cap="none" spc="0" normalizeH="0" baseline="0" noProof="0" dirty="0" smtClean="0">
                        <a:ln>
                          <a:noFill/>
                        </a:ln>
                        <a:solidFill>
                          <a:sysClr val="windowText" lastClr="000000"/>
                        </a:solidFill>
                        <a:effectLst/>
                        <a:uLnTx/>
                        <a:uFillTx/>
                        <a:latin typeface="Calibri"/>
                        <a:ea typeface="+mn-ea"/>
                        <a:cs typeface="+mn-cs"/>
                        <a:sym typeface="Symbol"/>
                      </a:rPr>
                      <a:t>Physiological effects</a:t>
                    </a:r>
                    <a:endParaRPr kumimoji="0" lang="en-US" sz="900" b="1" i="0" u="none" strike="noStrike" kern="1200" cap="none" spc="0" normalizeH="0" baseline="0" noProof="0" dirty="0">
                      <a:ln>
                        <a:noFill/>
                      </a:ln>
                      <a:solidFill>
                        <a:sysClr val="windowText" lastClr="000000"/>
                      </a:solidFill>
                      <a:effectLst/>
                      <a:uLnTx/>
                      <a:uFillTx/>
                      <a:latin typeface="Calibri"/>
                      <a:ea typeface="+mn-ea"/>
                      <a:cs typeface="+mn-cs"/>
                    </a:endParaRPr>
                  </a:p>
                </p:txBody>
              </p:sp>
              <p:cxnSp>
                <p:nvCxnSpPr>
                  <p:cNvPr id="172" name="Straight Arrow Connector 171"/>
                  <p:cNvCxnSpPr>
                    <a:stCxn id="171" idx="7"/>
                    <a:endCxn id="163" idx="13"/>
                  </p:cNvCxnSpPr>
                  <p:nvPr/>
                </p:nvCxnSpPr>
                <p:spPr>
                  <a:xfrm flipV="1">
                    <a:off x="7089073" y="7401742"/>
                    <a:ext cx="527049" cy="531176"/>
                  </a:xfrm>
                  <a:prstGeom prst="straightConnector1">
                    <a:avLst/>
                  </a:prstGeom>
                  <a:noFill/>
                  <a:ln w="28575" cap="flat" cmpd="sng" algn="ctr">
                    <a:solidFill>
                      <a:sysClr val="window" lastClr="FFFFFF">
                        <a:lumMod val="75000"/>
                      </a:sysClr>
                    </a:solidFill>
                    <a:prstDash val="solid"/>
                    <a:tailEnd type="arrow" w="med" len="med"/>
                  </a:ln>
                  <a:effectLst/>
                </p:spPr>
              </p:cxnSp>
              <p:cxnSp>
                <p:nvCxnSpPr>
                  <p:cNvPr id="173" name="Straight Arrow Connector 172"/>
                  <p:cNvCxnSpPr>
                    <a:stCxn id="171" idx="7"/>
                    <a:endCxn id="165" idx="13"/>
                  </p:cNvCxnSpPr>
                  <p:nvPr/>
                </p:nvCxnSpPr>
                <p:spPr>
                  <a:xfrm>
                    <a:off x="7089073" y="7932918"/>
                    <a:ext cx="566418" cy="9422"/>
                  </a:xfrm>
                  <a:prstGeom prst="straightConnector1">
                    <a:avLst/>
                  </a:prstGeom>
                  <a:noFill/>
                  <a:ln w="28575" cap="flat" cmpd="sng" algn="ctr">
                    <a:solidFill>
                      <a:sysClr val="window" lastClr="FFFFFF">
                        <a:lumMod val="75000"/>
                      </a:sysClr>
                    </a:solidFill>
                    <a:prstDash val="solid"/>
                    <a:tailEnd type="arrow" w="med" len="med"/>
                  </a:ln>
                  <a:effectLst/>
                </p:spPr>
              </p:cxnSp>
              <p:cxnSp>
                <p:nvCxnSpPr>
                  <p:cNvPr id="174" name="Straight Arrow Connector 173"/>
                  <p:cNvCxnSpPr>
                    <a:stCxn id="163" idx="6"/>
                    <a:endCxn id="164" idx="12"/>
                  </p:cNvCxnSpPr>
                  <p:nvPr/>
                </p:nvCxnSpPr>
                <p:spPr>
                  <a:xfrm>
                    <a:off x="8797222" y="7389042"/>
                    <a:ext cx="595299" cy="779150"/>
                  </a:xfrm>
                  <a:prstGeom prst="straightConnector1">
                    <a:avLst/>
                  </a:prstGeom>
                  <a:noFill/>
                  <a:ln w="28575" cap="flat" cmpd="sng" algn="ctr">
                    <a:solidFill>
                      <a:sysClr val="window" lastClr="FFFFFF">
                        <a:lumMod val="75000"/>
                      </a:sysClr>
                    </a:solidFill>
                    <a:prstDash val="solid"/>
                    <a:tailEnd type="arrow" w="med" len="med"/>
                  </a:ln>
                  <a:effectLst/>
                </p:spPr>
              </p:cxnSp>
            </p:grpSp>
            <p:cxnSp>
              <p:nvCxnSpPr>
                <p:cNvPr id="161" name="Elbow Connector 160"/>
                <p:cNvCxnSpPr>
                  <a:stCxn id="171" idx="11"/>
                  <a:endCxn id="164" idx="9"/>
                </p:cNvCxnSpPr>
                <p:nvPr/>
              </p:nvCxnSpPr>
              <p:spPr>
                <a:xfrm>
                  <a:off x="11475721" y="8130540"/>
                  <a:ext cx="3413759" cy="83819"/>
                </a:xfrm>
                <a:prstGeom prst="bentConnector5">
                  <a:avLst>
                    <a:gd name="adj1" fmla="val -165"/>
                    <a:gd name="adj2" fmla="val 777876"/>
                    <a:gd name="adj3" fmla="val 100000"/>
                  </a:avLst>
                </a:prstGeom>
                <a:noFill/>
                <a:ln w="28575" cap="flat" cmpd="sng" algn="ctr">
                  <a:solidFill>
                    <a:sysClr val="windowText" lastClr="000000"/>
                  </a:solidFill>
                  <a:prstDash val="solid"/>
                  <a:tailEnd type="arrow" w="med" len="med"/>
                </a:ln>
                <a:effectLst/>
              </p:spPr>
            </p:cxnSp>
          </p:grpSp>
        </p:grpSp>
      </p:grpSp>
      <p:sp>
        <p:nvSpPr>
          <p:cNvPr id="205" name="Freeform 204"/>
          <p:cNvSpPr/>
          <p:nvPr/>
        </p:nvSpPr>
        <p:spPr>
          <a:xfrm>
            <a:off x="548924" y="3102916"/>
            <a:ext cx="519465" cy="326084"/>
          </a:xfrm>
          <a:custGeom>
            <a:avLst/>
            <a:gdLst>
              <a:gd name="connsiteX0" fmla="*/ 0 w 718836"/>
              <a:gd name="connsiteY0" fmla="*/ 31859 h 318586"/>
              <a:gd name="connsiteX1" fmla="*/ 9331 w 718836"/>
              <a:gd name="connsiteY1" fmla="*/ 9331 h 318586"/>
              <a:gd name="connsiteX2" fmla="*/ 31859 w 718836"/>
              <a:gd name="connsiteY2" fmla="*/ 0 h 318586"/>
              <a:gd name="connsiteX3" fmla="*/ 686977 w 718836"/>
              <a:gd name="connsiteY3" fmla="*/ 0 h 318586"/>
              <a:gd name="connsiteX4" fmla="*/ 709505 w 718836"/>
              <a:gd name="connsiteY4" fmla="*/ 9331 h 318586"/>
              <a:gd name="connsiteX5" fmla="*/ 718836 w 718836"/>
              <a:gd name="connsiteY5" fmla="*/ 31859 h 318586"/>
              <a:gd name="connsiteX6" fmla="*/ 718836 w 718836"/>
              <a:gd name="connsiteY6" fmla="*/ 286727 h 318586"/>
              <a:gd name="connsiteX7" fmla="*/ 709505 w 718836"/>
              <a:gd name="connsiteY7" fmla="*/ 309255 h 318586"/>
              <a:gd name="connsiteX8" fmla="*/ 686977 w 718836"/>
              <a:gd name="connsiteY8" fmla="*/ 318586 h 318586"/>
              <a:gd name="connsiteX9" fmla="*/ 31859 w 718836"/>
              <a:gd name="connsiteY9" fmla="*/ 318586 h 318586"/>
              <a:gd name="connsiteX10" fmla="*/ 9331 w 718836"/>
              <a:gd name="connsiteY10" fmla="*/ 309255 h 318586"/>
              <a:gd name="connsiteX11" fmla="*/ 0 w 718836"/>
              <a:gd name="connsiteY11" fmla="*/ 286727 h 318586"/>
              <a:gd name="connsiteX12" fmla="*/ 0 w 718836"/>
              <a:gd name="connsiteY12" fmla="*/ 31859 h 318586"/>
              <a:gd name="connsiteX0" fmla="*/ 0 w 718850"/>
              <a:gd name="connsiteY0" fmla="*/ 31859 h 318586"/>
              <a:gd name="connsiteX1" fmla="*/ 9331 w 718850"/>
              <a:gd name="connsiteY1" fmla="*/ 9331 h 318586"/>
              <a:gd name="connsiteX2" fmla="*/ 31859 w 718850"/>
              <a:gd name="connsiteY2" fmla="*/ 0 h 318586"/>
              <a:gd name="connsiteX3" fmla="*/ 686977 w 718850"/>
              <a:gd name="connsiteY3" fmla="*/ 0 h 318586"/>
              <a:gd name="connsiteX4" fmla="*/ 709505 w 718850"/>
              <a:gd name="connsiteY4" fmla="*/ 9331 h 318586"/>
              <a:gd name="connsiteX5" fmla="*/ 718836 w 718850"/>
              <a:gd name="connsiteY5" fmla="*/ 31859 h 318586"/>
              <a:gd name="connsiteX6" fmla="*/ 707854 w 718850"/>
              <a:gd name="connsiteY6" fmla="*/ 150360 h 318586"/>
              <a:gd name="connsiteX7" fmla="*/ 718836 w 718850"/>
              <a:gd name="connsiteY7" fmla="*/ 286727 h 318586"/>
              <a:gd name="connsiteX8" fmla="*/ 709505 w 718850"/>
              <a:gd name="connsiteY8" fmla="*/ 309255 h 318586"/>
              <a:gd name="connsiteX9" fmla="*/ 686977 w 718850"/>
              <a:gd name="connsiteY9" fmla="*/ 318586 h 318586"/>
              <a:gd name="connsiteX10" fmla="*/ 31859 w 718850"/>
              <a:gd name="connsiteY10" fmla="*/ 318586 h 318586"/>
              <a:gd name="connsiteX11" fmla="*/ 9331 w 718850"/>
              <a:gd name="connsiteY11" fmla="*/ 309255 h 318586"/>
              <a:gd name="connsiteX12" fmla="*/ 0 w 718850"/>
              <a:gd name="connsiteY12" fmla="*/ 286727 h 318586"/>
              <a:gd name="connsiteX13" fmla="*/ 0 w 718850"/>
              <a:gd name="connsiteY13" fmla="*/ 31859 h 318586"/>
              <a:gd name="connsiteX0" fmla="*/ 0 w 719017"/>
              <a:gd name="connsiteY0" fmla="*/ 31859 h 319171"/>
              <a:gd name="connsiteX1" fmla="*/ 9331 w 719017"/>
              <a:gd name="connsiteY1" fmla="*/ 9331 h 319171"/>
              <a:gd name="connsiteX2" fmla="*/ 31859 w 719017"/>
              <a:gd name="connsiteY2" fmla="*/ 0 h 319171"/>
              <a:gd name="connsiteX3" fmla="*/ 686977 w 719017"/>
              <a:gd name="connsiteY3" fmla="*/ 0 h 319171"/>
              <a:gd name="connsiteX4" fmla="*/ 709505 w 719017"/>
              <a:gd name="connsiteY4" fmla="*/ 9331 h 319171"/>
              <a:gd name="connsiteX5" fmla="*/ 718836 w 719017"/>
              <a:gd name="connsiteY5" fmla="*/ 31859 h 319171"/>
              <a:gd name="connsiteX6" fmla="*/ 707854 w 719017"/>
              <a:gd name="connsiteY6" fmla="*/ 150360 h 319171"/>
              <a:gd name="connsiteX7" fmla="*/ 718836 w 719017"/>
              <a:gd name="connsiteY7" fmla="*/ 286727 h 319171"/>
              <a:gd name="connsiteX8" fmla="*/ 709505 w 719017"/>
              <a:gd name="connsiteY8" fmla="*/ 309255 h 319171"/>
              <a:gd name="connsiteX9" fmla="*/ 686977 w 719017"/>
              <a:gd name="connsiteY9" fmla="*/ 318586 h 319171"/>
              <a:gd name="connsiteX10" fmla="*/ 351507 w 719017"/>
              <a:gd name="connsiteY10" fmla="*/ 319171 h 319171"/>
              <a:gd name="connsiteX11" fmla="*/ 31859 w 719017"/>
              <a:gd name="connsiteY11" fmla="*/ 318586 h 319171"/>
              <a:gd name="connsiteX12" fmla="*/ 9331 w 719017"/>
              <a:gd name="connsiteY12" fmla="*/ 309255 h 319171"/>
              <a:gd name="connsiteX13" fmla="*/ 0 w 719017"/>
              <a:gd name="connsiteY13" fmla="*/ 286727 h 319171"/>
              <a:gd name="connsiteX14" fmla="*/ 0 w 719017"/>
              <a:gd name="connsiteY14" fmla="*/ 31859 h 319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19017" h="319171">
                <a:moveTo>
                  <a:pt x="0" y="31859"/>
                </a:moveTo>
                <a:cubicBezTo>
                  <a:pt x="0" y="23409"/>
                  <a:pt x="3357" y="15306"/>
                  <a:pt x="9331" y="9331"/>
                </a:cubicBezTo>
                <a:cubicBezTo>
                  <a:pt x="15306" y="3356"/>
                  <a:pt x="23409" y="0"/>
                  <a:pt x="31859" y="0"/>
                </a:cubicBezTo>
                <a:lnTo>
                  <a:pt x="686977" y="0"/>
                </a:lnTo>
                <a:cubicBezTo>
                  <a:pt x="695427" y="0"/>
                  <a:pt x="703530" y="3357"/>
                  <a:pt x="709505" y="9331"/>
                </a:cubicBezTo>
                <a:cubicBezTo>
                  <a:pt x="715480" y="15306"/>
                  <a:pt x="719111" y="8354"/>
                  <a:pt x="718836" y="31859"/>
                </a:cubicBezTo>
                <a:lnTo>
                  <a:pt x="707854" y="150360"/>
                </a:lnTo>
                <a:lnTo>
                  <a:pt x="718836" y="286727"/>
                </a:lnTo>
                <a:cubicBezTo>
                  <a:pt x="718836" y="295177"/>
                  <a:pt x="715479" y="303280"/>
                  <a:pt x="709505" y="309255"/>
                </a:cubicBezTo>
                <a:cubicBezTo>
                  <a:pt x="703530" y="315230"/>
                  <a:pt x="746643" y="316933"/>
                  <a:pt x="686977" y="318586"/>
                </a:cubicBezTo>
                <a:lnTo>
                  <a:pt x="351507" y="319171"/>
                </a:lnTo>
                <a:lnTo>
                  <a:pt x="31859" y="318586"/>
                </a:lnTo>
                <a:cubicBezTo>
                  <a:pt x="23409" y="318586"/>
                  <a:pt x="15306" y="315229"/>
                  <a:pt x="9331" y="309255"/>
                </a:cubicBezTo>
                <a:cubicBezTo>
                  <a:pt x="3356" y="303280"/>
                  <a:pt x="0" y="295177"/>
                  <a:pt x="0" y="286727"/>
                </a:cubicBezTo>
                <a:lnTo>
                  <a:pt x="0" y="31859"/>
                </a:lnTo>
                <a:close/>
              </a:path>
            </a:pathLst>
          </a:cu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spcFirstLastPara="0" vert="horz" wrap="square" lIns="19491" tIns="19491" rIns="19491" bIns="19491" numCol="1" spcCol="1270" anchor="ctr" anchorCtr="0">
            <a:noAutofit/>
          </a:bodyPr>
          <a:lstStyle/>
          <a:p>
            <a:pPr algn="ctr" defTabSz="711200">
              <a:lnSpc>
                <a:spcPct val="90000"/>
              </a:lnSpc>
              <a:spcBef>
                <a:spcPct val="0"/>
              </a:spcBef>
              <a:spcAft>
                <a:spcPct val="35000"/>
              </a:spcAft>
            </a:pPr>
            <a:r>
              <a:rPr lang="en-US" sz="900" b="1" dirty="0">
                <a:solidFill>
                  <a:sysClr val="windowText" lastClr="000000"/>
                </a:solidFill>
                <a:latin typeface="Calibri"/>
              </a:rPr>
              <a:t>Soils</a:t>
            </a:r>
          </a:p>
        </p:txBody>
      </p:sp>
      <p:cxnSp>
        <p:nvCxnSpPr>
          <p:cNvPr id="206" name="Straight Arrow Connector 205"/>
          <p:cNvCxnSpPr/>
          <p:nvPr/>
        </p:nvCxnSpPr>
        <p:spPr>
          <a:xfrm flipV="1">
            <a:off x="916661" y="2742398"/>
            <a:ext cx="171551" cy="379354"/>
          </a:xfrm>
          <a:prstGeom prst="straightConnector1">
            <a:avLst/>
          </a:prstGeom>
          <a:ln w="28575">
            <a:solidFill>
              <a:schemeClr val="tx1"/>
            </a:solidFill>
            <a:prstDash val="solid"/>
            <a:tailEnd type="arrow" w="med" len="med"/>
          </a:ln>
        </p:spPr>
        <p:style>
          <a:lnRef idx="1">
            <a:schemeClr val="accent1"/>
          </a:lnRef>
          <a:fillRef idx="0">
            <a:schemeClr val="accent1"/>
          </a:fillRef>
          <a:effectRef idx="0">
            <a:schemeClr val="accent1"/>
          </a:effectRef>
          <a:fontRef idx="minor">
            <a:schemeClr val="tx1"/>
          </a:fontRef>
        </p:style>
      </p:cxnSp>
      <p:cxnSp>
        <p:nvCxnSpPr>
          <p:cNvPr id="58" name="Elbow Connector 57"/>
          <p:cNvCxnSpPr/>
          <p:nvPr/>
        </p:nvCxnSpPr>
        <p:spPr>
          <a:xfrm>
            <a:off x="3556258" y="2702644"/>
            <a:ext cx="2017147" cy="49527"/>
          </a:xfrm>
          <a:prstGeom prst="bentConnector5">
            <a:avLst>
              <a:gd name="adj1" fmla="val -165"/>
              <a:gd name="adj2" fmla="val 777876"/>
              <a:gd name="adj3" fmla="val 100000"/>
            </a:avLst>
          </a:prstGeom>
          <a:noFill/>
          <a:ln w="28575" cap="flat" cmpd="sng" algn="ctr">
            <a:solidFill>
              <a:sysClr val="windowText" lastClr="000000"/>
            </a:solidFill>
            <a:prstDash val="solid"/>
            <a:tailEnd type="arrow" w="med" len="med"/>
          </a:ln>
          <a:effectLst/>
        </p:spPr>
      </p:cxnSp>
      <p:cxnSp>
        <p:nvCxnSpPr>
          <p:cNvPr id="59" name="Elbow Connector 58"/>
          <p:cNvCxnSpPr/>
          <p:nvPr/>
        </p:nvCxnSpPr>
        <p:spPr>
          <a:xfrm>
            <a:off x="661279" y="2689910"/>
            <a:ext cx="2017147" cy="49527"/>
          </a:xfrm>
          <a:prstGeom prst="bentConnector5">
            <a:avLst>
              <a:gd name="adj1" fmla="val -165"/>
              <a:gd name="adj2" fmla="val 777876"/>
              <a:gd name="adj3" fmla="val 100000"/>
            </a:avLst>
          </a:prstGeom>
          <a:noFill/>
          <a:ln w="28575" cap="flat" cmpd="sng" algn="ctr">
            <a:solidFill>
              <a:sysClr val="windowText" lastClr="000000"/>
            </a:solidFill>
            <a:prstDash val="solid"/>
            <a:tailEnd type="arrow" w="med" len="med"/>
          </a:ln>
          <a:effectLst/>
        </p:spPr>
      </p:cxnSp>
      <p:sp>
        <p:nvSpPr>
          <p:cNvPr id="60" name="Content Placeholder 3"/>
          <p:cNvSpPr>
            <a:spLocks noGrp="1"/>
          </p:cNvSpPr>
          <p:nvPr>
            <p:ph idx="1"/>
          </p:nvPr>
        </p:nvSpPr>
        <p:spPr>
          <a:xfrm>
            <a:off x="622300" y="3505200"/>
            <a:ext cx="7873502" cy="2819400"/>
          </a:xfrm>
        </p:spPr>
        <p:txBody>
          <a:bodyPr vert="horz" lIns="91440" tIns="45720" rIns="91440" bIns="45720" rtlCol="0">
            <a:normAutofit/>
          </a:bodyPr>
          <a:lstStyle/>
          <a:p>
            <a:r>
              <a:rPr lang="en-US" sz="2000" dirty="0" smtClean="0"/>
              <a:t>ANPP  response to CO</a:t>
            </a:r>
            <a:r>
              <a:rPr lang="en-US" sz="2000" baseline="-25000" dirty="0" smtClean="0"/>
              <a:t>2</a:t>
            </a:r>
            <a:r>
              <a:rPr lang="en-US" sz="2000" dirty="0" smtClean="0"/>
              <a:t> when both </a:t>
            </a:r>
            <a:r>
              <a:rPr lang="en-US" sz="2000" b="1" i="1" dirty="0" smtClean="0"/>
              <a:t>direct + indirect</a:t>
            </a:r>
            <a:r>
              <a:rPr lang="en-US" sz="2000" dirty="0" smtClean="0"/>
              <a:t> effects occur. </a:t>
            </a:r>
          </a:p>
          <a:p>
            <a:r>
              <a:rPr lang="en-US" sz="2000" b="1" i="1" dirty="0" smtClean="0"/>
              <a:t>Indirect effects</a:t>
            </a:r>
            <a:r>
              <a:rPr lang="en-US" sz="2000" dirty="0" smtClean="0"/>
              <a:t> may be due to </a:t>
            </a:r>
            <a:r>
              <a:rPr lang="en-US" sz="2000" b="1" i="1" dirty="0" smtClean="0"/>
              <a:t>spatial</a:t>
            </a:r>
            <a:r>
              <a:rPr lang="en-US" sz="2000" dirty="0" smtClean="0"/>
              <a:t> (soils, regional MAP) or </a:t>
            </a:r>
            <a:r>
              <a:rPr lang="en-US" sz="2000" b="1" i="1" dirty="0" smtClean="0"/>
              <a:t>temporal</a:t>
            </a:r>
            <a:r>
              <a:rPr lang="en-US" sz="2000" dirty="0" smtClean="0"/>
              <a:t> (rainfall) variation.</a:t>
            </a:r>
          </a:p>
          <a:p>
            <a:r>
              <a:rPr lang="en-US" sz="2000" dirty="0" smtClean="0"/>
              <a:t>Requires </a:t>
            </a:r>
            <a:r>
              <a:rPr lang="en-US" sz="2000" b="1" i="1" dirty="0" smtClean="0"/>
              <a:t>species able to capitalize</a:t>
            </a:r>
            <a:r>
              <a:rPr lang="en-US" sz="2000" dirty="0" smtClean="0"/>
              <a:t> on the altered growing conditions.</a:t>
            </a:r>
          </a:p>
          <a:p>
            <a:r>
              <a:rPr lang="en-US" sz="2000" dirty="0" smtClean="0"/>
              <a:t>In </a:t>
            </a:r>
            <a:r>
              <a:rPr lang="en-US" sz="2000" b="1" i="1" dirty="0" smtClean="0"/>
              <a:t>xeric environments</a:t>
            </a:r>
            <a:r>
              <a:rPr lang="en-US" sz="2000" dirty="0" smtClean="0"/>
              <a:t>, indirect effects may not be possible – </a:t>
            </a:r>
            <a:r>
              <a:rPr lang="en-US" sz="2000" b="1" i="1" dirty="0" smtClean="0"/>
              <a:t>there’s just not enough water around</a:t>
            </a:r>
            <a:r>
              <a:rPr lang="en-US" sz="2000" dirty="0" smtClean="0"/>
              <a:t>.</a:t>
            </a:r>
          </a:p>
          <a:p>
            <a:r>
              <a:rPr lang="en-US" sz="2000" dirty="0" smtClean="0"/>
              <a:t>Next Steps: Structural equation modeling.</a:t>
            </a:r>
          </a:p>
          <a:p>
            <a:endParaRPr lang="en-US" sz="2000" dirty="0" smtClean="0"/>
          </a:p>
        </p:txBody>
      </p:sp>
    </p:spTree>
    <p:extLst>
      <p:ext uri="{BB962C8B-B14F-4D97-AF65-F5344CB8AC3E}">
        <p14:creationId xmlns:p14="http://schemas.microsoft.com/office/powerpoint/2010/main" val="33823390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fay\Pictures\nutnet\Nutnet_May_2010_ 007.jpg"/>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22747" y="576179"/>
            <a:ext cx="9144000" cy="6273800"/>
          </a:xfrm>
          <a:prstGeom prst="rect">
            <a:avLst/>
          </a:prstGeom>
          <a:extLst/>
        </p:spPr>
      </p:pic>
      <p:sp>
        <p:nvSpPr>
          <p:cNvPr id="4" name="Title 3"/>
          <p:cNvSpPr>
            <a:spLocks noGrp="1"/>
          </p:cNvSpPr>
          <p:nvPr>
            <p:ph type="title"/>
          </p:nvPr>
        </p:nvSpPr>
        <p:spPr/>
        <p:txBody>
          <a:bodyPr>
            <a:normAutofit fontScale="90000"/>
          </a:bodyPr>
          <a:lstStyle/>
          <a:p>
            <a:r>
              <a:rPr lang="en-US" dirty="0" smtClean="0"/>
              <a:t>Controls on ecosystem responses to CO</a:t>
            </a:r>
            <a:r>
              <a:rPr lang="en-US" baseline="-25000" dirty="0" smtClean="0"/>
              <a:t>2</a:t>
            </a:r>
            <a:endParaRPr lang="en-US" dirty="0"/>
          </a:p>
        </p:txBody>
      </p:sp>
      <p:grpSp>
        <p:nvGrpSpPr>
          <p:cNvPr id="1045" name="Group 1044"/>
          <p:cNvGrpSpPr/>
          <p:nvPr/>
        </p:nvGrpSpPr>
        <p:grpSpPr>
          <a:xfrm>
            <a:off x="1905000" y="1066800"/>
            <a:ext cx="5368650" cy="1133472"/>
            <a:chOff x="1489348" y="2397632"/>
            <a:chExt cx="5368650" cy="1133472"/>
          </a:xfrm>
        </p:grpSpPr>
        <p:sp>
          <p:nvSpPr>
            <p:cNvPr id="5" name="Freeform 4"/>
            <p:cNvSpPr>
              <a:spLocks noChangeAspect="1"/>
            </p:cNvSpPr>
            <p:nvPr/>
          </p:nvSpPr>
          <p:spPr>
            <a:xfrm>
              <a:off x="3811440" y="2653403"/>
              <a:ext cx="836760" cy="593345"/>
            </a:xfrm>
            <a:custGeom>
              <a:avLst/>
              <a:gdLst>
                <a:gd name="connsiteX0" fmla="*/ 0 w 1091561"/>
                <a:gd name="connsiteY0" fmla="*/ 130707 h 784226"/>
                <a:gd name="connsiteX1" fmla="*/ 130707 w 1091561"/>
                <a:gd name="connsiteY1" fmla="*/ 0 h 784226"/>
                <a:gd name="connsiteX2" fmla="*/ 960854 w 1091561"/>
                <a:gd name="connsiteY2" fmla="*/ 0 h 784226"/>
                <a:gd name="connsiteX3" fmla="*/ 1091561 w 1091561"/>
                <a:gd name="connsiteY3" fmla="*/ 130707 h 784226"/>
                <a:gd name="connsiteX4" fmla="*/ 1091561 w 1091561"/>
                <a:gd name="connsiteY4" fmla="*/ 653519 h 784226"/>
                <a:gd name="connsiteX5" fmla="*/ 960854 w 1091561"/>
                <a:gd name="connsiteY5" fmla="*/ 784226 h 784226"/>
                <a:gd name="connsiteX6" fmla="*/ 130707 w 1091561"/>
                <a:gd name="connsiteY6" fmla="*/ 784226 h 784226"/>
                <a:gd name="connsiteX7" fmla="*/ 0 w 1091561"/>
                <a:gd name="connsiteY7" fmla="*/ 653519 h 784226"/>
                <a:gd name="connsiteX8" fmla="*/ 0 w 1091561"/>
                <a:gd name="connsiteY8" fmla="*/ 130707 h 784226"/>
                <a:gd name="connsiteX0" fmla="*/ 14383 w 1105944"/>
                <a:gd name="connsiteY0" fmla="*/ 130707 h 784226"/>
                <a:gd name="connsiteX1" fmla="*/ 145090 w 1105944"/>
                <a:gd name="connsiteY1" fmla="*/ 0 h 784226"/>
                <a:gd name="connsiteX2" fmla="*/ 975237 w 1105944"/>
                <a:gd name="connsiteY2" fmla="*/ 0 h 784226"/>
                <a:gd name="connsiteX3" fmla="*/ 1105944 w 1105944"/>
                <a:gd name="connsiteY3" fmla="*/ 130707 h 784226"/>
                <a:gd name="connsiteX4" fmla="*/ 1105944 w 1105944"/>
                <a:gd name="connsiteY4" fmla="*/ 653519 h 784226"/>
                <a:gd name="connsiteX5" fmla="*/ 975237 w 1105944"/>
                <a:gd name="connsiteY5" fmla="*/ 784226 h 784226"/>
                <a:gd name="connsiteX6" fmla="*/ 145090 w 1105944"/>
                <a:gd name="connsiteY6" fmla="*/ 784226 h 784226"/>
                <a:gd name="connsiteX7" fmla="*/ 14383 w 1105944"/>
                <a:gd name="connsiteY7" fmla="*/ 653519 h 784226"/>
                <a:gd name="connsiteX8" fmla="*/ 0 w 1105944"/>
                <a:gd name="connsiteY8" fmla="*/ 387182 h 784226"/>
                <a:gd name="connsiteX9" fmla="*/ 14383 w 1105944"/>
                <a:gd name="connsiteY9" fmla="*/ 130707 h 784226"/>
                <a:gd name="connsiteX0" fmla="*/ 14383 w 1105944"/>
                <a:gd name="connsiteY0" fmla="*/ 130707 h 784226"/>
                <a:gd name="connsiteX1" fmla="*/ 145090 w 1105944"/>
                <a:gd name="connsiteY1" fmla="*/ 0 h 784226"/>
                <a:gd name="connsiteX2" fmla="*/ 975237 w 1105944"/>
                <a:gd name="connsiteY2" fmla="*/ 0 h 784226"/>
                <a:gd name="connsiteX3" fmla="*/ 1105944 w 1105944"/>
                <a:gd name="connsiteY3" fmla="*/ 130707 h 784226"/>
                <a:gd name="connsiteX4" fmla="*/ 1099650 w 1105944"/>
                <a:gd name="connsiteY4" fmla="*/ 371548 h 784226"/>
                <a:gd name="connsiteX5" fmla="*/ 1105944 w 1105944"/>
                <a:gd name="connsiteY5" fmla="*/ 653519 h 784226"/>
                <a:gd name="connsiteX6" fmla="*/ 975237 w 1105944"/>
                <a:gd name="connsiteY6" fmla="*/ 784226 h 784226"/>
                <a:gd name="connsiteX7" fmla="*/ 145090 w 1105944"/>
                <a:gd name="connsiteY7" fmla="*/ 784226 h 784226"/>
                <a:gd name="connsiteX8" fmla="*/ 14383 w 1105944"/>
                <a:gd name="connsiteY8" fmla="*/ 653519 h 784226"/>
                <a:gd name="connsiteX9" fmla="*/ 0 w 1105944"/>
                <a:gd name="connsiteY9" fmla="*/ 387182 h 784226"/>
                <a:gd name="connsiteX10" fmla="*/ 14383 w 1105944"/>
                <a:gd name="connsiteY10" fmla="*/ 130707 h 784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5944" h="784226">
                  <a:moveTo>
                    <a:pt x="14383" y="130707"/>
                  </a:moveTo>
                  <a:cubicBezTo>
                    <a:pt x="14383" y="58520"/>
                    <a:pt x="72903" y="0"/>
                    <a:pt x="145090" y="0"/>
                  </a:cubicBezTo>
                  <a:lnTo>
                    <a:pt x="975237" y="0"/>
                  </a:lnTo>
                  <a:cubicBezTo>
                    <a:pt x="1047424" y="0"/>
                    <a:pt x="1105944" y="58520"/>
                    <a:pt x="1105944" y="130707"/>
                  </a:cubicBezTo>
                  <a:lnTo>
                    <a:pt x="1099650" y="371548"/>
                  </a:lnTo>
                  <a:lnTo>
                    <a:pt x="1105944" y="653519"/>
                  </a:lnTo>
                  <a:cubicBezTo>
                    <a:pt x="1105944" y="725706"/>
                    <a:pt x="1047424" y="784226"/>
                    <a:pt x="975237" y="784226"/>
                  </a:cubicBezTo>
                  <a:lnTo>
                    <a:pt x="145090" y="784226"/>
                  </a:lnTo>
                  <a:cubicBezTo>
                    <a:pt x="72903" y="784226"/>
                    <a:pt x="14383" y="725706"/>
                    <a:pt x="14383" y="653519"/>
                  </a:cubicBezTo>
                  <a:lnTo>
                    <a:pt x="0" y="387182"/>
                  </a:lnTo>
                  <a:lnTo>
                    <a:pt x="14383" y="130707"/>
                  </a:lnTo>
                  <a:close/>
                </a:path>
              </a:pathLst>
            </a:custGeom>
          </p:spPr>
          <p:style>
            <a:lnRef idx="1">
              <a:schemeClr val="accent1"/>
            </a:lnRef>
            <a:fillRef idx="2">
              <a:schemeClr val="accent1"/>
            </a:fillRef>
            <a:effectRef idx="1">
              <a:schemeClr val="accent1"/>
            </a:effectRef>
            <a:fontRef idx="minor">
              <a:schemeClr val="dk1"/>
            </a:fontRef>
          </p:style>
          <p:txBody>
            <a:bodyPr spcFirstLastPara="0" vert="horz" wrap="square" lIns="19271" tIns="19271" rIns="19271" bIns="19271" numCol="1" spcCol="1270" anchor="ctr" anchorCtr="0">
              <a:noAutofit/>
            </a:bodyPr>
            <a:lstStyle/>
            <a:p>
              <a:pPr algn="ctr" defTabSz="711200">
                <a:lnSpc>
                  <a:spcPct val="90000"/>
                </a:lnSpc>
                <a:spcBef>
                  <a:spcPct val="0"/>
                </a:spcBef>
                <a:spcAft>
                  <a:spcPct val="35000"/>
                </a:spcAft>
              </a:pPr>
              <a:r>
                <a:rPr lang="en-US" sz="1600" dirty="0"/>
                <a:t>Species change</a:t>
              </a:r>
            </a:p>
          </p:txBody>
        </p:sp>
        <p:sp>
          <p:nvSpPr>
            <p:cNvPr id="7" name="Freeform 6"/>
            <p:cNvSpPr/>
            <p:nvPr/>
          </p:nvSpPr>
          <p:spPr>
            <a:xfrm>
              <a:off x="5334000" y="2397632"/>
              <a:ext cx="1523998" cy="1133472"/>
            </a:xfrm>
            <a:custGeom>
              <a:avLst/>
              <a:gdLst>
                <a:gd name="connsiteX0" fmla="*/ 0 w 1523998"/>
                <a:gd name="connsiteY0" fmla="*/ 188916 h 1133472"/>
                <a:gd name="connsiteX1" fmla="*/ 188916 w 1523998"/>
                <a:gd name="connsiteY1" fmla="*/ 0 h 1133472"/>
                <a:gd name="connsiteX2" fmla="*/ 1335082 w 1523998"/>
                <a:gd name="connsiteY2" fmla="*/ 0 h 1133472"/>
                <a:gd name="connsiteX3" fmla="*/ 1523998 w 1523998"/>
                <a:gd name="connsiteY3" fmla="*/ 188916 h 1133472"/>
                <a:gd name="connsiteX4" fmla="*/ 1523998 w 1523998"/>
                <a:gd name="connsiteY4" fmla="*/ 944556 h 1133472"/>
                <a:gd name="connsiteX5" fmla="*/ 1335082 w 1523998"/>
                <a:gd name="connsiteY5" fmla="*/ 1133472 h 1133472"/>
                <a:gd name="connsiteX6" fmla="*/ 188916 w 1523998"/>
                <a:gd name="connsiteY6" fmla="*/ 1133472 h 1133472"/>
                <a:gd name="connsiteX7" fmla="*/ 0 w 1523998"/>
                <a:gd name="connsiteY7" fmla="*/ 944556 h 1133472"/>
                <a:gd name="connsiteX8" fmla="*/ 0 w 1523998"/>
                <a:gd name="connsiteY8" fmla="*/ 188916 h 1133472"/>
                <a:gd name="connsiteX0" fmla="*/ 0 w 1523998"/>
                <a:gd name="connsiteY0" fmla="*/ 188916 h 1133472"/>
                <a:gd name="connsiteX1" fmla="*/ 188916 w 1523998"/>
                <a:gd name="connsiteY1" fmla="*/ 0 h 1133472"/>
                <a:gd name="connsiteX2" fmla="*/ 1335082 w 1523998"/>
                <a:gd name="connsiteY2" fmla="*/ 0 h 1133472"/>
                <a:gd name="connsiteX3" fmla="*/ 1523998 w 1523998"/>
                <a:gd name="connsiteY3" fmla="*/ 188916 h 1133472"/>
                <a:gd name="connsiteX4" fmla="*/ 1523998 w 1523998"/>
                <a:gd name="connsiteY4" fmla="*/ 944556 h 1133472"/>
                <a:gd name="connsiteX5" fmla="*/ 1335082 w 1523998"/>
                <a:gd name="connsiteY5" fmla="*/ 1133472 h 1133472"/>
                <a:gd name="connsiteX6" fmla="*/ 188916 w 1523998"/>
                <a:gd name="connsiteY6" fmla="*/ 1133472 h 1133472"/>
                <a:gd name="connsiteX7" fmla="*/ 0 w 1523998"/>
                <a:gd name="connsiteY7" fmla="*/ 944556 h 1133472"/>
                <a:gd name="connsiteX8" fmla="*/ 0 w 1523998"/>
                <a:gd name="connsiteY8" fmla="*/ 538152 h 1133472"/>
                <a:gd name="connsiteX9" fmla="*/ 0 w 1523998"/>
                <a:gd name="connsiteY9" fmla="*/ 188916 h 1133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23998" h="1133472">
                  <a:moveTo>
                    <a:pt x="0" y="188916"/>
                  </a:moveTo>
                  <a:cubicBezTo>
                    <a:pt x="0" y="84581"/>
                    <a:pt x="84581" y="0"/>
                    <a:pt x="188916" y="0"/>
                  </a:cubicBezTo>
                  <a:lnTo>
                    <a:pt x="1335082" y="0"/>
                  </a:lnTo>
                  <a:cubicBezTo>
                    <a:pt x="1439417" y="0"/>
                    <a:pt x="1523998" y="84581"/>
                    <a:pt x="1523998" y="188916"/>
                  </a:cubicBezTo>
                  <a:lnTo>
                    <a:pt x="1523998" y="944556"/>
                  </a:lnTo>
                  <a:cubicBezTo>
                    <a:pt x="1523998" y="1048891"/>
                    <a:pt x="1439417" y="1133472"/>
                    <a:pt x="1335082" y="1133472"/>
                  </a:cubicBezTo>
                  <a:lnTo>
                    <a:pt x="188916" y="1133472"/>
                  </a:lnTo>
                  <a:cubicBezTo>
                    <a:pt x="84581" y="1133472"/>
                    <a:pt x="0" y="1048891"/>
                    <a:pt x="0" y="944556"/>
                  </a:cubicBezTo>
                  <a:lnTo>
                    <a:pt x="0" y="538152"/>
                  </a:lnTo>
                  <a:lnTo>
                    <a:pt x="0" y="188916"/>
                  </a:lnTo>
                  <a:close/>
                </a:path>
              </a:pathLst>
            </a:custGeom>
          </p:spPr>
          <p:style>
            <a:lnRef idx="1">
              <a:schemeClr val="accent3"/>
            </a:lnRef>
            <a:fillRef idx="2">
              <a:schemeClr val="accent3"/>
            </a:fillRef>
            <a:effectRef idx="1">
              <a:schemeClr val="accent3"/>
            </a:effectRef>
            <a:fontRef idx="minor">
              <a:schemeClr val="dk1"/>
            </a:fontRef>
          </p:style>
          <p:txBody>
            <a:bodyPr spcFirstLastPara="0" vert="horz" wrap="square" lIns="16690" tIns="16690" rIns="16690" bIns="16690" numCol="1" spcCol="1270" anchor="ctr" anchorCtr="0">
              <a:noAutofit/>
            </a:bodyPr>
            <a:lstStyle/>
            <a:p>
              <a:pPr algn="ctr" defTabSz="711200">
                <a:lnSpc>
                  <a:spcPct val="90000"/>
                </a:lnSpc>
                <a:spcBef>
                  <a:spcPct val="0"/>
                </a:spcBef>
                <a:spcAft>
                  <a:spcPct val="35000"/>
                </a:spcAft>
              </a:pPr>
              <a:r>
                <a:rPr lang="en-US" sz="2000" dirty="0">
                  <a:latin typeface="Calibri"/>
                  <a:cs typeface="Calibri"/>
                </a:rPr>
                <a:t>Ecosystem </a:t>
              </a:r>
              <a:r>
                <a:rPr lang="en-US" sz="2000" dirty="0" smtClean="0">
                  <a:latin typeface="Calibri"/>
                  <a:cs typeface="Calibri"/>
                </a:rPr>
                <a:t>Function</a:t>
              </a:r>
              <a:endParaRPr lang="en-US" sz="2000" dirty="0">
                <a:latin typeface="Calibri"/>
                <a:cs typeface="Calibri"/>
              </a:endParaRPr>
            </a:p>
          </p:txBody>
        </p:sp>
        <p:sp>
          <p:nvSpPr>
            <p:cNvPr id="11" name="Freeform 10"/>
            <p:cNvSpPr>
              <a:spLocks noChangeAspect="1"/>
            </p:cNvSpPr>
            <p:nvPr/>
          </p:nvSpPr>
          <p:spPr>
            <a:xfrm>
              <a:off x="2472032" y="2839012"/>
              <a:ext cx="962389" cy="592226"/>
            </a:xfrm>
            <a:custGeom>
              <a:avLst/>
              <a:gdLst>
                <a:gd name="connsiteX0" fmla="*/ 0 w 1327436"/>
                <a:gd name="connsiteY0" fmla="*/ 136147 h 816864"/>
                <a:gd name="connsiteX1" fmla="*/ 136147 w 1327436"/>
                <a:gd name="connsiteY1" fmla="*/ 0 h 816864"/>
                <a:gd name="connsiteX2" fmla="*/ 1191289 w 1327436"/>
                <a:gd name="connsiteY2" fmla="*/ 0 h 816864"/>
                <a:gd name="connsiteX3" fmla="*/ 1327436 w 1327436"/>
                <a:gd name="connsiteY3" fmla="*/ 136147 h 816864"/>
                <a:gd name="connsiteX4" fmla="*/ 1327436 w 1327436"/>
                <a:gd name="connsiteY4" fmla="*/ 680717 h 816864"/>
                <a:gd name="connsiteX5" fmla="*/ 1191289 w 1327436"/>
                <a:gd name="connsiteY5" fmla="*/ 816864 h 816864"/>
                <a:gd name="connsiteX6" fmla="*/ 136147 w 1327436"/>
                <a:gd name="connsiteY6" fmla="*/ 816864 h 816864"/>
                <a:gd name="connsiteX7" fmla="*/ 0 w 1327436"/>
                <a:gd name="connsiteY7" fmla="*/ 680717 h 816864"/>
                <a:gd name="connsiteX8" fmla="*/ 0 w 1327436"/>
                <a:gd name="connsiteY8" fmla="*/ 136147 h 816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7436" h="816864">
                  <a:moveTo>
                    <a:pt x="0" y="136147"/>
                  </a:moveTo>
                  <a:cubicBezTo>
                    <a:pt x="0" y="60955"/>
                    <a:pt x="60955" y="0"/>
                    <a:pt x="136147" y="0"/>
                  </a:cubicBezTo>
                  <a:lnTo>
                    <a:pt x="1191289" y="0"/>
                  </a:lnTo>
                  <a:cubicBezTo>
                    <a:pt x="1266481" y="0"/>
                    <a:pt x="1327436" y="60955"/>
                    <a:pt x="1327436" y="136147"/>
                  </a:cubicBezTo>
                  <a:lnTo>
                    <a:pt x="1327436" y="680717"/>
                  </a:lnTo>
                  <a:cubicBezTo>
                    <a:pt x="1327436" y="755909"/>
                    <a:pt x="1266481" y="816864"/>
                    <a:pt x="1191289" y="816864"/>
                  </a:cubicBezTo>
                  <a:lnTo>
                    <a:pt x="136147" y="816864"/>
                  </a:lnTo>
                  <a:cubicBezTo>
                    <a:pt x="60955" y="816864"/>
                    <a:pt x="0" y="755909"/>
                    <a:pt x="0" y="680717"/>
                  </a:cubicBezTo>
                  <a:lnTo>
                    <a:pt x="0" y="136147"/>
                  </a:lnTo>
                  <a:close/>
                </a:path>
              </a:pathLst>
            </a:custGeom>
          </p:spPr>
          <p:style>
            <a:lnRef idx="1">
              <a:schemeClr val="accent1"/>
            </a:lnRef>
            <a:fillRef idx="2">
              <a:schemeClr val="accent1"/>
            </a:fillRef>
            <a:effectRef idx="1">
              <a:schemeClr val="accent1"/>
            </a:effectRef>
            <a:fontRef idx="minor">
              <a:schemeClr val="dk1"/>
            </a:fontRef>
          </p:style>
          <p:txBody>
            <a:bodyPr spcFirstLastPara="0" vert="horz" wrap="square" lIns="19271" tIns="19271" rIns="19271" bIns="19271" numCol="1" spcCol="1270" anchor="ctr" anchorCtr="0">
              <a:noAutofit/>
            </a:bodyPr>
            <a:lstStyle/>
            <a:p>
              <a:pPr algn="ctr" defTabSz="711200">
                <a:lnSpc>
                  <a:spcPct val="90000"/>
                </a:lnSpc>
                <a:spcBef>
                  <a:spcPct val="0"/>
                </a:spcBef>
                <a:spcAft>
                  <a:spcPct val="35000"/>
                </a:spcAft>
              </a:pPr>
              <a:r>
                <a:rPr lang="en-US" sz="1600" dirty="0" smtClean="0"/>
                <a:t>Resources</a:t>
              </a:r>
              <a:endParaRPr lang="en-US" sz="1600" dirty="0"/>
            </a:p>
          </p:txBody>
        </p:sp>
        <p:sp>
          <p:nvSpPr>
            <p:cNvPr id="13" name="Freeform 12"/>
            <p:cNvSpPr>
              <a:spLocks noChangeAspect="1"/>
            </p:cNvSpPr>
            <p:nvPr/>
          </p:nvSpPr>
          <p:spPr>
            <a:xfrm>
              <a:off x="1489348" y="2500375"/>
              <a:ext cx="594784" cy="365760"/>
            </a:xfrm>
            <a:custGeom>
              <a:avLst/>
              <a:gdLst>
                <a:gd name="connsiteX0" fmla="*/ 0 w 1327436"/>
                <a:gd name="connsiteY0" fmla="*/ 136147 h 816864"/>
                <a:gd name="connsiteX1" fmla="*/ 136147 w 1327436"/>
                <a:gd name="connsiteY1" fmla="*/ 0 h 816864"/>
                <a:gd name="connsiteX2" fmla="*/ 1191289 w 1327436"/>
                <a:gd name="connsiteY2" fmla="*/ 0 h 816864"/>
                <a:gd name="connsiteX3" fmla="*/ 1327436 w 1327436"/>
                <a:gd name="connsiteY3" fmla="*/ 136147 h 816864"/>
                <a:gd name="connsiteX4" fmla="*/ 1327436 w 1327436"/>
                <a:gd name="connsiteY4" fmla="*/ 680717 h 816864"/>
                <a:gd name="connsiteX5" fmla="*/ 1191289 w 1327436"/>
                <a:gd name="connsiteY5" fmla="*/ 816864 h 816864"/>
                <a:gd name="connsiteX6" fmla="*/ 136147 w 1327436"/>
                <a:gd name="connsiteY6" fmla="*/ 816864 h 816864"/>
                <a:gd name="connsiteX7" fmla="*/ 0 w 1327436"/>
                <a:gd name="connsiteY7" fmla="*/ 680717 h 816864"/>
                <a:gd name="connsiteX8" fmla="*/ 0 w 1327436"/>
                <a:gd name="connsiteY8" fmla="*/ 136147 h 816864"/>
                <a:gd name="connsiteX0" fmla="*/ 0 w 1328351"/>
                <a:gd name="connsiteY0" fmla="*/ 136147 h 816864"/>
                <a:gd name="connsiteX1" fmla="*/ 136147 w 1328351"/>
                <a:gd name="connsiteY1" fmla="*/ 0 h 816864"/>
                <a:gd name="connsiteX2" fmla="*/ 1191289 w 1328351"/>
                <a:gd name="connsiteY2" fmla="*/ 0 h 816864"/>
                <a:gd name="connsiteX3" fmla="*/ 1327436 w 1328351"/>
                <a:gd name="connsiteY3" fmla="*/ 136147 h 816864"/>
                <a:gd name="connsiteX4" fmla="*/ 1328351 w 1328351"/>
                <a:gd name="connsiteY4" fmla="*/ 399539 h 816864"/>
                <a:gd name="connsiteX5" fmla="*/ 1327436 w 1328351"/>
                <a:gd name="connsiteY5" fmla="*/ 680717 h 816864"/>
                <a:gd name="connsiteX6" fmla="*/ 1191289 w 1328351"/>
                <a:gd name="connsiteY6" fmla="*/ 816864 h 816864"/>
                <a:gd name="connsiteX7" fmla="*/ 136147 w 1328351"/>
                <a:gd name="connsiteY7" fmla="*/ 816864 h 816864"/>
                <a:gd name="connsiteX8" fmla="*/ 0 w 1328351"/>
                <a:gd name="connsiteY8" fmla="*/ 680717 h 816864"/>
                <a:gd name="connsiteX9" fmla="*/ 0 w 1328351"/>
                <a:gd name="connsiteY9" fmla="*/ 136147 h 816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8351" h="816864">
                  <a:moveTo>
                    <a:pt x="0" y="136147"/>
                  </a:moveTo>
                  <a:cubicBezTo>
                    <a:pt x="0" y="60955"/>
                    <a:pt x="60955" y="0"/>
                    <a:pt x="136147" y="0"/>
                  </a:cubicBezTo>
                  <a:lnTo>
                    <a:pt x="1191289" y="0"/>
                  </a:lnTo>
                  <a:cubicBezTo>
                    <a:pt x="1266481" y="0"/>
                    <a:pt x="1327436" y="60955"/>
                    <a:pt x="1327436" y="136147"/>
                  </a:cubicBezTo>
                  <a:lnTo>
                    <a:pt x="1328351" y="399539"/>
                  </a:lnTo>
                  <a:lnTo>
                    <a:pt x="1327436" y="680717"/>
                  </a:lnTo>
                  <a:cubicBezTo>
                    <a:pt x="1327436" y="755909"/>
                    <a:pt x="1266481" y="816864"/>
                    <a:pt x="1191289" y="816864"/>
                  </a:cubicBezTo>
                  <a:lnTo>
                    <a:pt x="136147" y="816864"/>
                  </a:lnTo>
                  <a:cubicBezTo>
                    <a:pt x="60955" y="816864"/>
                    <a:pt x="0" y="755909"/>
                    <a:pt x="0" y="680717"/>
                  </a:cubicBezTo>
                  <a:lnTo>
                    <a:pt x="0" y="136147"/>
                  </a:lnTo>
                  <a:close/>
                </a:path>
              </a:pathLst>
            </a:custGeom>
          </p:spPr>
          <p:style>
            <a:lnRef idx="1">
              <a:schemeClr val="dk1"/>
            </a:lnRef>
            <a:fillRef idx="2">
              <a:schemeClr val="dk1"/>
            </a:fillRef>
            <a:effectRef idx="1">
              <a:schemeClr val="dk1"/>
            </a:effectRef>
            <a:fontRef idx="minor">
              <a:schemeClr val="dk1"/>
            </a:fontRef>
          </p:style>
          <p:txBody>
            <a:bodyPr spcFirstLastPara="0" vert="horz" wrap="square" lIns="19491" tIns="19491" rIns="19491" bIns="19491" numCol="1" spcCol="1270" anchor="ctr" anchorCtr="0">
              <a:noAutofit/>
            </a:bodyPr>
            <a:lstStyle/>
            <a:p>
              <a:pPr algn="ctr" defTabSz="711200">
                <a:lnSpc>
                  <a:spcPct val="90000"/>
                </a:lnSpc>
                <a:spcBef>
                  <a:spcPct val="0"/>
                </a:spcBef>
                <a:spcAft>
                  <a:spcPct val="35000"/>
                </a:spcAft>
              </a:pPr>
              <a:r>
                <a:rPr lang="en-US" sz="1600" dirty="0"/>
                <a:t>CO</a:t>
              </a:r>
              <a:r>
                <a:rPr lang="en-US" sz="1600" baseline="-25000" dirty="0"/>
                <a:t>2</a:t>
              </a:r>
            </a:p>
          </p:txBody>
        </p:sp>
        <p:cxnSp>
          <p:nvCxnSpPr>
            <p:cNvPr id="15" name="Straight Arrow Connector 14"/>
            <p:cNvCxnSpPr>
              <a:stCxn id="13" idx="4"/>
              <a:endCxn id="5" idx="0"/>
            </p:cNvCxnSpPr>
            <p:nvPr/>
          </p:nvCxnSpPr>
          <p:spPr>
            <a:xfrm>
              <a:off x="2084132" y="2679273"/>
              <a:ext cx="1738190" cy="73023"/>
            </a:xfrm>
            <a:prstGeom prst="straightConnector1">
              <a:avLst/>
            </a:prstGeom>
            <a:noFill/>
            <a:ln>
              <a:headEnd type="none" w="lg" len="med"/>
              <a:tailEnd type="arrow" w="lg" len="med"/>
            </a:ln>
          </p:spPr>
          <p:style>
            <a:lnRef idx="2">
              <a:scrgbClr r="0" g="0" b="0"/>
            </a:lnRef>
            <a:fillRef idx="0">
              <a:scrgbClr r="0" g="0" b="0"/>
            </a:fillRef>
            <a:effectRef idx="0">
              <a:schemeClr val="accent3">
                <a:hueOff val="0"/>
                <a:satOff val="0"/>
                <a:lumOff val="0"/>
                <a:alphaOff val="0"/>
              </a:schemeClr>
            </a:effectRef>
            <a:fontRef idx="minor">
              <a:schemeClr val="tx1">
                <a:hueOff val="0"/>
                <a:satOff val="0"/>
                <a:lumOff val="0"/>
                <a:alphaOff val="0"/>
              </a:schemeClr>
            </a:fontRef>
          </p:style>
        </p:cxnSp>
        <p:cxnSp>
          <p:nvCxnSpPr>
            <p:cNvPr id="21" name="Straight Arrow Connector 20"/>
            <p:cNvCxnSpPr>
              <a:stCxn id="13" idx="5"/>
              <a:endCxn id="11" idx="0"/>
            </p:cNvCxnSpPr>
            <p:nvPr/>
          </p:nvCxnSpPr>
          <p:spPr>
            <a:xfrm>
              <a:off x="2083722" y="2805174"/>
              <a:ext cx="388310" cy="132545"/>
            </a:xfrm>
            <a:prstGeom prst="straightConnector1">
              <a:avLst/>
            </a:prstGeom>
            <a:noFill/>
            <a:ln>
              <a:headEnd type="none" w="lg" len="med"/>
              <a:tailEnd type="arrow" w="lg" len="med"/>
            </a:ln>
          </p:spPr>
          <p:style>
            <a:lnRef idx="2">
              <a:scrgbClr r="0" g="0" b="0"/>
            </a:lnRef>
            <a:fillRef idx="0">
              <a:scrgbClr r="0" g="0" b="0"/>
            </a:fillRef>
            <a:effectRef idx="0">
              <a:schemeClr val="accent3">
                <a:hueOff val="0"/>
                <a:satOff val="0"/>
                <a:lumOff val="0"/>
                <a:alphaOff val="0"/>
              </a:schemeClr>
            </a:effectRef>
            <a:fontRef idx="minor">
              <a:schemeClr val="tx1">
                <a:hueOff val="0"/>
                <a:satOff val="0"/>
                <a:lumOff val="0"/>
                <a:alphaOff val="0"/>
              </a:schemeClr>
            </a:fontRef>
          </p:style>
        </p:cxnSp>
        <p:cxnSp>
          <p:nvCxnSpPr>
            <p:cNvPr id="32" name="Straight Arrow Connector 31"/>
            <p:cNvCxnSpPr>
              <a:stCxn id="13" idx="3"/>
              <a:endCxn id="7" idx="0"/>
            </p:cNvCxnSpPr>
            <p:nvPr/>
          </p:nvCxnSpPr>
          <p:spPr>
            <a:xfrm>
              <a:off x="2083722" y="2561336"/>
              <a:ext cx="3250278" cy="25212"/>
            </a:xfrm>
            <a:prstGeom prst="straightConnector1">
              <a:avLst/>
            </a:prstGeom>
            <a:noFill/>
            <a:ln>
              <a:headEnd type="none" w="lg" len="med"/>
              <a:tailEnd type="arrow" w="lg" len="med"/>
            </a:ln>
          </p:spPr>
          <p:style>
            <a:lnRef idx="2">
              <a:scrgbClr r="0" g="0" b="0"/>
            </a:lnRef>
            <a:fillRef idx="0">
              <a:scrgbClr r="0" g="0" b="0"/>
            </a:fillRef>
            <a:effectRef idx="0">
              <a:schemeClr val="accent3">
                <a:hueOff val="0"/>
                <a:satOff val="0"/>
                <a:lumOff val="0"/>
                <a:alphaOff val="0"/>
              </a:schemeClr>
            </a:effectRef>
            <a:fontRef idx="minor">
              <a:schemeClr val="tx1">
                <a:hueOff val="0"/>
                <a:satOff val="0"/>
                <a:lumOff val="0"/>
                <a:alphaOff val="0"/>
              </a:schemeClr>
            </a:fontRef>
          </p:style>
        </p:cxnSp>
        <p:cxnSp>
          <p:nvCxnSpPr>
            <p:cNvPr id="35" name="Straight Arrow Connector 34"/>
            <p:cNvCxnSpPr>
              <a:stCxn id="11" idx="3"/>
              <a:endCxn id="5" idx="9"/>
            </p:cNvCxnSpPr>
            <p:nvPr/>
          </p:nvCxnSpPr>
          <p:spPr>
            <a:xfrm>
              <a:off x="3434421" y="2937719"/>
              <a:ext cx="377019" cy="8626"/>
            </a:xfrm>
            <a:prstGeom prst="straightConnector1">
              <a:avLst/>
            </a:prstGeom>
            <a:noFill/>
            <a:ln>
              <a:headEnd type="none" w="lg" len="med"/>
              <a:tailEnd type="arrow" w="lg" len="med"/>
            </a:ln>
          </p:spPr>
          <p:style>
            <a:lnRef idx="2">
              <a:scrgbClr r="0" g="0" b="0"/>
            </a:lnRef>
            <a:fillRef idx="0">
              <a:scrgbClr r="0" g="0" b="0"/>
            </a:fillRef>
            <a:effectRef idx="0">
              <a:schemeClr val="accent3">
                <a:hueOff val="0"/>
                <a:satOff val="0"/>
                <a:lumOff val="0"/>
                <a:alphaOff val="0"/>
              </a:schemeClr>
            </a:effectRef>
            <a:fontRef idx="minor">
              <a:schemeClr val="tx1">
                <a:hueOff val="0"/>
                <a:satOff val="0"/>
                <a:lumOff val="0"/>
                <a:alphaOff val="0"/>
              </a:schemeClr>
            </a:fontRef>
          </p:style>
        </p:cxnSp>
        <p:cxnSp>
          <p:nvCxnSpPr>
            <p:cNvPr id="38" name="Straight Arrow Connector 37"/>
            <p:cNvCxnSpPr>
              <a:stCxn id="11" idx="4"/>
              <a:endCxn id="7" idx="7"/>
            </p:cNvCxnSpPr>
            <p:nvPr/>
          </p:nvCxnSpPr>
          <p:spPr>
            <a:xfrm>
              <a:off x="3434421" y="3332531"/>
              <a:ext cx="1899579" cy="9657"/>
            </a:xfrm>
            <a:prstGeom prst="straightConnector1">
              <a:avLst/>
            </a:prstGeom>
            <a:noFill/>
            <a:ln>
              <a:headEnd type="none" w="lg" len="med"/>
              <a:tailEnd type="arrow" w="lg" len="med"/>
            </a:ln>
          </p:spPr>
          <p:style>
            <a:lnRef idx="2">
              <a:scrgbClr r="0" g="0" b="0"/>
            </a:lnRef>
            <a:fillRef idx="0">
              <a:scrgbClr r="0" g="0" b="0"/>
            </a:fillRef>
            <a:effectRef idx="0">
              <a:schemeClr val="accent3">
                <a:hueOff val="0"/>
                <a:satOff val="0"/>
                <a:lumOff val="0"/>
                <a:alphaOff val="0"/>
              </a:schemeClr>
            </a:effectRef>
            <a:fontRef idx="minor">
              <a:schemeClr val="tx1">
                <a:hueOff val="0"/>
                <a:satOff val="0"/>
                <a:lumOff val="0"/>
                <a:alphaOff val="0"/>
              </a:schemeClr>
            </a:fontRef>
          </p:style>
        </p:cxnSp>
        <p:cxnSp>
          <p:nvCxnSpPr>
            <p:cNvPr id="43" name="Straight Arrow Connector 42"/>
            <p:cNvCxnSpPr>
              <a:stCxn id="5" idx="4"/>
              <a:endCxn id="7" idx="8"/>
            </p:cNvCxnSpPr>
            <p:nvPr/>
          </p:nvCxnSpPr>
          <p:spPr>
            <a:xfrm>
              <a:off x="4643438" y="2934516"/>
              <a:ext cx="690562" cy="1268"/>
            </a:xfrm>
            <a:prstGeom prst="straightConnector1">
              <a:avLst/>
            </a:prstGeom>
            <a:noFill/>
            <a:ln>
              <a:headEnd type="none" w="lg" len="med"/>
              <a:tailEnd type="arrow" w="lg" len="med"/>
            </a:ln>
          </p:spPr>
          <p:style>
            <a:lnRef idx="2">
              <a:scrgbClr r="0" g="0" b="0"/>
            </a:lnRef>
            <a:fillRef idx="0">
              <a:scrgbClr r="0" g="0" b="0"/>
            </a:fillRef>
            <a:effectRef idx="0">
              <a:schemeClr val="accent3">
                <a:hueOff val="0"/>
                <a:satOff val="0"/>
                <a:lumOff val="0"/>
                <a:alphaOff val="0"/>
              </a:schemeClr>
            </a:effectRef>
            <a:fontRef idx="minor">
              <a:schemeClr val="tx1">
                <a:hueOff val="0"/>
                <a:satOff val="0"/>
                <a:lumOff val="0"/>
                <a:alphaOff val="0"/>
              </a:schemeClr>
            </a:fontRef>
          </p:style>
        </p:cxnSp>
      </p:grpSp>
    </p:spTree>
    <p:extLst>
      <p:ext uri="{BB962C8B-B14F-4D97-AF65-F5344CB8AC3E}">
        <p14:creationId xmlns:p14="http://schemas.microsoft.com/office/powerpoint/2010/main" val="3759002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Summary</a:t>
            </a:r>
            <a:endParaRPr lang="en-US" dirty="0"/>
          </a:p>
        </p:txBody>
      </p:sp>
      <p:cxnSp>
        <p:nvCxnSpPr>
          <p:cNvPr id="52" name="Straight Arrow Connector 51"/>
          <p:cNvCxnSpPr/>
          <p:nvPr/>
        </p:nvCxnSpPr>
        <p:spPr>
          <a:xfrm>
            <a:off x="1762137" y="1026322"/>
            <a:ext cx="5857863"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3" name="Freeform 52"/>
          <p:cNvSpPr/>
          <p:nvPr/>
        </p:nvSpPr>
        <p:spPr>
          <a:xfrm>
            <a:off x="608346" y="881275"/>
            <a:ext cx="1144254" cy="288217"/>
          </a:xfrm>
          <a:custGeom>
            <a:avLst/>
            <a:gdLst>
              <a:gd name="connsiteX0" fmla="*/ 0 w 2185418"/>
              <a:gd name="connsiteY0" fmla="*/ 31107 h 311071"/>
              <a:gd name="connsiteX1" fmla="*/ 9111 w 2185418"/>
              <a:gd name="connsiteY1" fmla="*/ 9111 h 311071"/>
              <a:gd name="connsiteX2" fmla="*/ 31107 w 2185418"/>
              <a:gd name="connsiteY2" fmla="*/ 0 h 311071"/>
              <a:gd name="connsiteX3" fmla="*/ 2154311 w 2185418"/>
              <a:gd name="connsiteY3" fmla="*/ 0 h 311071"/>
              <a:gd name="connsiteX4" fmla="*/ 2176307 w 2185418"/>
              <a:gd name="connsiteY4" fmla="*/ 9111 h 311071"/>
              <a:gd name="connsiteX5" fmla="*/ 2185418 w 2185418"/>
              <a:gd name="connsiteY5" fmla="*/ 31107 h 311071"/>
              <a:gd name="connsiteX6" fmla="*/ 2185418 w 2185418"/>
              <a:gd name="connsiteY6" fmla="*/ 279964 h 311071"/>
              <a:gd name="connsiteX7" fmla="*/ 2176307 w 2185418"/>
              <a:gd name="connsiteY7" fmla="*/ 301960 h 311071"/>
              <a:gd name="connsiteX8" fmla="*/ 2154311 w 2185418"/>
              <a:gd name="connsiteY8" fmla="*/ 311071 h 311071"/>
              <a:gd name="connsiteX9" fmla="*/ 31107 w 2185418"/>
              <a:gd name="connsiteY9" fmla="*/ 311071 h 311071"/>
              <a:gd name="connsiteX10" fmla="*/ 9111 w 2185418"/>
              <a:gd name="connsiteY10" fmla="*/ 301960 h 311071"/>
              <a:gd name="connsiteX11" fmla="*/ 0 w 2185418"/>
              <a:gd name="connsiteY11" fmla="*/ 279964 h 311071"/>
              <a:gd name="connsiteX12" fmla="*/ 0 w 2185418"/>
              <a:gd name="connsiteY12" fmla="*/ 31107 h 311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85418" h="311071">
                <a:moveTo>
                  <a:pt x="0" y="31107"/>
                </a:moveTo>
                <a:cubicBezTo>
                  <a:pt x="0" y="22857"/>
                  <a:pt x="3277" y="14945"/>
                  <a:pt x="9111" y="9111"/>
                </a:cubicBezTo>
                <a:cubicBezTo>
                  <a:pt x="14945" y="3277"/>
                  <a:pt x="22857" y="0"/>
                  <a:pt x="31107" y="0"/>
                </a:cubicBezTo>
                <a:lnTo>
                  <a:pt x="2154311" y="0"/>
                </a:lnTo>
                <a:cubicBezTo>
                  <a:pt x="2162561" y="0"/>
                  <a:pt x="2170473" y="3277"/>
                  <a:pt x="2176307" y="9111"/>
                </a:cubicBezTo>
                <a:cubicBezTo>
                  <a:pt x="2182141" y="14945"/>
                  <a:pt x="2185418" y="22857"/>
                  <a:pt x="2185418" y="31107"/>
                </a:cubicBezTo>
                <a:lnTo>
                  <a:pt x="2185418" y="279964"/>
                </a:lnTo>
                <a:cubicBezTo>
                  <a:pt x="2185418" y="288214"/>
                  <a:pt x="2182141" y="296126"/>
                  <a:pt x="2176307" y="301960"/>
                </a:cubicBezTo>
                <a:cubicBezTo>
                  <a:pt x="2170473" y="307794"/>
                  <a:pt x="2162561" y="311071"/>
                  <a:pt x="2154311" y="311071"/>
                </a:cubicBezTo>
                <a:lnTo>
                  <a:pt x="31107" y="311071"/>
                </a:lnTo>
                <a:cubicBezTo>
                  <a:pt x="22857" y="311071"/>
                  <a:pt x="14945" y="307794"/>
                  <a:pt x="9111" y="301960"/>
                </a:cubicBezTo>
                <a:cubicBezTo>
                  <a:pt x="3277" y="296126"/>
                  <a:pt x="0" y="288214"/>
                  <a:pt x="0" y="279964"/>
                </a:cubicBezTo>
                <a:lnTo>
                  <a:pt x="0" y="31107"/>
                </a:lnTo>
                <a:close/>
              </a:path>
            </a:pathLst>
          </a:custGeom>
          <a:noFill/>
          <a:ln w="25400" cap="flat" cmpd="sng" algn="ctr">
            <a:noFill/>
            <a:prstDash val="solid"/>
          </a:ln>
          <a:effectLst/>
        </p:spPr>
        <p:txBody>
          <a:bodyPr spcFirstLastPara="0" vert="horz" wrap="square" lIns="19271" tIns="19271" rIns="19271" bIns="19271" numCol="1" spcCol="1270" anchor="ctr" anchorCtr="0">
            <a:spAutoFit/>
          </a:bodyPr>
          <a:lstStyle/>
          <a:p>
            <a:pPr algn="ctr" defTabSz="711200">
              <a:lnSpc>
                <a:spcPct val="90000"/>
              </a:lnSpc>
              <a:spcBef>
                <a:spcPct val="0"/>
              </a:spcBef>
              <a:spcAft>
                <a:spcPct val="35000"/>
              </a:spcAft>
            </a:pPr>
            <a:r>
              <a:rPr lang="en-US" b="1" dirty="0">
                <a:solidFill>
                  <a:sysClr val="windowText" lastClr="000000">
                    <a:hueOff val="0"/>
                    <a:satOff val="0"/>
                    <a:lumOff val="0"/>
                    <a:alphaOff val="0"/>
                  </a:sysClr>
                </a:solidFill>
                <a:latin typeface="Trebuchet MS" pitchFamily="34" charset="0"/>
                <a:sym typeface="Symbol"/>
              </a:rPr>
              <a:t>Mesic</a:t>
            </a:r>
            <a:endParaRPr lang="en-US" b="1" dirty="0">
              <a:solidFill>
                <a:sysClr val="windowText" lastClr="000000">
                  <a:hueOff val="0"/>
                  <a:satOff val="0"/>
                  <a:lumOff val="0"/>
                  <a:alphaOff val="0"/>
                </a:sysClr>
              </a:solidFill>
              <a:latin typeface="Trebuchet MS" pitchFamily="34" charset="0"/>
            </a:endParaRPr>
          </a:p>
        </p:txBody>
      </p:sp>
      <p:sp>
        <p:nvSpPr>
          <p:cNvPr id="54" name="Freeform 53"/>
          <p:cNvSpPr/>
          <p:nvPr/>
        </p:nvSpPr>
        <p:spPr>
          <a:xfrm>
            <a:off x="7618746" y="914400"/>
            <a:ext cx="1144254" cy="188122"/>
          </a:xfrm>
          <a:custGeom>
            <a:avLst/>
            <a:gdLst>
              <a:gd name="connsiteX0" fmla="*/ 0 w 2185418"/>
              <a:gd name="connsiteY0" fmla="*/ 31107 h 311071"/>
              <a:gd name="connsiteX1" fmla="*/ 9111 w 2185418"/>
              <a:gd name="connsiteY1" fmla="*/ 9111 h 311071"/>
              <a:gd name="connsiteX2" fmla="*/ 31107 w 2185418"/>
              <a:gd name="connsiteY2" fmla="*/ 0 h 311071"/>
              <a:gd name="connsiteX3" fmla="*/ 2154311 w 2185418"/>
              <a:gd name="connsiteY3" fmla="*/ 0 h 311071"/>
              <a:gd name="connsiteX4" fmla="*/ 2176307 w 2185418"/>
              <a:gd name="connsiteY4" fmla="*/ 9111 h 311071"/>
              <a:gd name="connsiteX5" fmla="*/ 2185418 w 2185418"/>
              <a:gd name="connsiteY5" fmla="*/ 31107 h 311071"/>
              <a:gd name="connsiteX6" fmla="*/ 2185418 w 2185418"/>
              <a:gd name="connsiteY6" fmla="*/ 279964 h 311071"/>
              <a:gd name="connsiteX7" fmla="*/ 2176307 w 2185418"/>
              <a:gd name="connsiteY7" fmla="*/ 301960 h 311071"/>
              <a:gd name="connsiteX8" fmla="*/ 2154311 w 2185418"/>
              <a:gd name="connsiteY8" fmla="*/ 311071 h 311071"/>
              <a:gd name="connsiteX9" fmla="*/ 31107 w 2185418"/>
              <a:gd name="connsiteY9" fmla="*/ 311071 h 311071"/>
              <a:gd name="connsiteX10" fmla="*/ 9111 w 2185418"/>
              <a:gd name="connsiteY10" fmla="*/ 301960 h 311071"/>
              <a:gd name="connsiteX11" fmla="*/ 0 w 2185418"/>
              <a:gd name="connsiteY11" fmla="*/ 279964 h 311071"/>
              <a:gd name="connsiteX12" fmla="*/ 0 w 2185418"/>
              <a:gd name="connsiteY12" fmla="*/ 31107 h 311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85418" h="311071">
                <a:moveTo>
                  <a:pt x="0" y="31107"/>
                </a:moveTo>
                <a:cubicBezTo>
                  <a:pt x="0" y="22857"/>
                  <a:pt x="3277" y="14945"/>
                  <a:pt x="9111" y="9111"/>
                </a:cubicBezTo>
                <a:cubicBezTo>
                  <a:pt x="14945" y="3277"/>
                  <a:pt x="22857" y="0"/>
                  <a:pt x="31107" y="0"/>
                </a:cubicBezTo>
                <a:lnTo>
                  <a:pt x="2154311" y="0"/>
                </a:lnTo>
                <a:cubicBezTo>
                  <a:pt x="2162561" y="0"/>
                  <a:pt x="2170473" y="3277"/>
                  <a:pt x="2176307" y="9111"/>
                </a:cubicBezTo>
                <a:cubicBezTo>
                  <a:pt x="2182141" y="14945"/>
                  <a:pt x="2185418" y="22857"/>
                  <a:pt x="2185418" y="31107"/>
                </a:cubicBezTo>
                <a:lnTo>
                  <a:pt x="2185418" y="279964"/>
                </a:lnTo>
                <a:cubicBezTo>
                  <a:pt x="2185418" y="288214"/>
                  <a:pt x="2182141" y="296126"/>
                  <a:pt x="2176307" y="301960"/>
                </a:cubicBezTo>
                <a:cubicBezTo>
                  <a:pt x="2170473" y="307794"/>
                  <a:pt x="2162561" y="311071"/>
                  <a:pt x="2154311" y="311071"/>
                </a:cubicBezTo>
                <a:lnTo>
                  <a:pt x="31107" y="311071"/>
                </a:lnTo>
                <a:cubicBezTo>
                  <a:pt x="22857" y="311071"/>
                  <a:pt x="14945" y="307794"/>
                  <a:pt x="9111" y="301960"/>
                </a:cubicBezTo>
                <a:cubicBezTo>
                  <a:pt x="3277" y="296126"/>
                  <a:pt x="0" y="288214"/>
                  <a:pt x="0" y="279964"/>
                </a:cubicBezTo>
                <a:lnTo>
                  <a:pt x="0" y="31107"/>
                </a:lnTo>
                <a:close/>
              </a:path>
            </a:pathLst>
          </a:custGeom>
          <a:noFill/>
          <a:ln>
            <a:no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9271" tIns="19271" rIns="19271" bIns="19271" numCol="1" spcCol="1270" anchor="ctr" anchorCtr="0">
            <a:noAutofit/>
          </a:bodyPr>
          <a:lstStyle/>
          <a:p>
            <a:pPr lvl="0" algn="ctr" defTabSz="711200">
              <a:lnSpc>
                <a:spcPct val="90000"/>
              </a:lnSpc>
              <a:spcBef>
                <a:spcPct val="0"/>
              </a:spcBef>
              <a:spcAft>
                <a:spcPct val="35000"/>
              </a:spcAft>
            </a:pPr>
            <a:r>
              <a:rPr lang="en-US" b="1" dirty="0">
                <a:solidFill>
                  <a:sysClr val="windowText" lastClr="000000">
                    <a:hueOff val="0"/>
                    <a:satOff val="0"/>
                    <a:lumOff val="0"/>
                    <a:alphaOff val="0"/>
                  </a:sysClr>
                </a:solidFill>
                <a:latin typeface="Trebuchet MS" pitchFamily="34" charset="0"/>
                <a:sym typeface="Symbol"/>
              </a:rPr>
              <a:t>Xeric</a:t>
            </a:r>
            <a:endParaRPr lang="en-US" b="1" dirty="0">
              <a:solidFill>
                <a:sysClr val="windowText" lastClr="000000">
                  <a:hueOff val="0"/>
                  <a:satOff val="0"/>
                  <a:lumOff val="0"/>
                  <a:alphaOff val="0"/>
                </a:sysClr>
              </a:solidFill>
              <a:latin typeface="Trebuchet MS" pitchFamily="34" charset="0"/>
            </a:endParaRPr>
          </a:p>
        </p:txBody>
      </p:sp>
      <p:grpSp>
        <p:nvGrpSpPr>
          <p:cNvPr id="154" name="Group 153"/>
          <p:cNvGrpSpPr>
            <a:grpSpLocks noChangeAspect="1"/>
          </p:cNvGrpSpPr>
          <p:nvPr/>
        </p:nvGrpSpPr>
        <p:grpSpPr>
          <a:xfrm>
            <a:off x="304800" y="1538820"/>
            <a:ext cx="8536071" cy="1464878"/>
            <a:chOff x="1005681" y="6182465"/>
            <a:chExt cx="14446192" cy="2479122"/>
          </a:xfrm>
        </p:grpSpPr>
        <p:grpSp>
          <p:nvGrpSpPr>
            <p:cNvPr id="155" name="Group 154"/>
            <p:cNvGrpSpPr/>
            <p:nvPr/>
          </p:nvGrpSpPr>
          <p:grpSpPr>
            <a:xfrm>
              <a:off x="1005681" y="6182465"/>
              <a:ext cx="4593046" cy="2477812"/>
              <a:chOff x="1102389" y="6182465"/>
              <a:chExt cx="4593046" cy="2477812"/>
            </a:xfrm>
          </p:grpSpPr>
          <p:sp>
            <p:nvSpPr>
              <p:cNvPr id="190" name="Freeform 189"/>
              <p:cNvSpPr/>
              <p:nvPr/>
            </p:nvSpPr>
            <p:spPr>
              <a:xfrm>
                <a:off x="2605882" y="6182465"/>
                <a:ext cx="1583509" cy="722165"/>
              </a:xfrm>
              <a:custGeom>
                <a:avLst/>
                <a:gdLst>
                  <a:gd name="connsiteX0" fmla="*/ 0 w 2185418"/>
                  <a:gd name="connsiteY0" fmla="*/ 31107 h 311071"/>
                  <a:gd name="connsiteX1" fmla="*/ 9111 w 2185418"/>
                  <a:gd name="connsiteY1" fmla="*/ 9111 h 311071"/>
                  <a:gd name="connsiteX2" fmla="*/ 31107 w 2185418"/>
                  <a:gd name="connsiteY2" fmla="*/ 0 h 311071"/>
                  <a:gd name="connsiteX3" fmla="*/ 2154311 w 2185418"/>
                  <a:gd name="connsiteY3" fmla="*/ 0 h 311071"/>
                  <a:gd name="connsiteX4" fmla="*/ 2176307 w 2185418"/>
                  <a:gd name="connsiteY4" fmla="*/ 9111 h 311071"/>
                  <a:gd name="connsiteX5" fmla="*/ 2185418 w 2185418"/>
                  <a:gd name="connsiteY5" fmla="*/ 31107 h 311071"/>
                  <a:gd name="connsiteX6" fmla="*/ 2185418 w 2185418"/>
                  <a:gd name="connsiteY6" fmla="*/ 279964 h 311071"/>
                  <a:gd name="connsiteX7" fmla="*/ 2176307 w 2185418"/>
                  <a:gd name="connsiteY7" fmla="*/ 301960 h 311071"/>
                  <a:gd name="connsiteX8" fmla="*/ 2154311 w 2185418"/>
                  <a:gd name="connsiteY8" fmla="*/ 311071 h 311071"/>
                  <a:gd name="connsiteX9" fmla="*/ 31107 w 2185418"/>
                  <a:gd name="connsiteY9" fmla="*/ 311071 h 311071"/>
                  <a:gd name="connsiteX10" fmla="*/ 9111 w 2185418"/>
                  <a:gd name="connsiteY10" fmla="*/ 301960 h 311071"/>
                  <a:gd name="connsiteX11" fmla="*/ 0 w 2185418"/>
                  <a:gd name="connsiteY11" fmla="*/ 279964 h 311071"/>
                  <a:gd name="connsiteX12" fmla="*/ 0 w 2185418"/>
                  <a:gd name="connsiteY12" fmla="*/ 31107 h 311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85418" h="311071">
                    <a:moveTo>
                      <a:pt x="0" y="31107"/>
                    </a:moveTo>
                    <a:cubicBezTo>
                      <a:pt x="0" y="22857"/>
                      <a:pt x="3277" y="14945"/>
                      <a:pt x="9111" y="9111"/>
                    </a:cubicBezTo>
                    <a:cubicBezTo>
                      <a:pt x="14945" y="3277"/>
                      <a:pt x="22857" y="0"/>
                      <a:pt x="31107" y="0"/>
                    </a:cubicBezTo>
                    <a:lnTo>
                      <a:pt x="2154311" y="0"/>
                    </a:lnTo>
                    <a:cubicBezTo>
                      <a:pt x="2162561" y="0"/>
                      <a:pt x="2170473" y="3277"/>
                      <a:pt x="2176307" y="9111"/>
                    </a:cubicBezTo>
                    <a:cubicBezTo>
                      <a:pt x="2182141" y="14945"/>
                      <a:pt x="2185418" y="22857"/>
                      <a:pt x="2185418" y="31107"/>
                    </a:cubicBezTo>
                    <a:lnTo>
                      <a:pt x="2185418" y="279964"/>
                    </a:lnTo>
                    <a:cubicBezTo>
                      <a:pt x="2185418" y="288214"/>
                      <a:pt x="2182141" y="296126"/>
                      <a:pt x="2176307" y="301960"/>
                    </a:cubicBezTo>
                    <a:cubicBezTo>
                      <a:pt x="2170473" y="307794"/>
                      <a:pt x="2162561" y="311071"/>
                      <a:pt x="2154311" y="311071"/>
                    </a:cubicBezTo>
                    <a:lnTo>
                      <a:pt x="31107" y="311071"/>
                    </a:lnTo>
                    <a:cubicBezTo>
                      <a:pt x="22857" y="311071"/>
                      <a:pt x="14945" y="307794"/>
                      <a:pt x="9111" y="301960"/>
                    </a:cubicBezTo>
                    <a:cubicBezTo>
                      <a:pt x="3277" y="296126"/>
                      <a:pt x="0" y="288214"/>
                      <a:pt x="0" y="279964"/>
                    </a:cubicBezTo>
                    <a:lnTo>
                      <a:pt x="0" y="31107"/>
                    </a:lnTo>
                    <a:close/>
                  </a:path>
                </a:pathLst>
              </a:custGeom>
              <a:noFill/>
              <a:ln w="25400" cap="flat" cmpd="sng" algn="ctr">
                <a:noFill/>
                <a:prstDash val="solid"/>
              </a:ln>
              <a:effectLst/>
            </p:spPr>
            <p:txBody>
              <a:bodyPr spcFirstLastPara="0" vert="horz" wrap="square" lIns="19271" tIns="19271" rIns="19271" bIns="19271" numCol="1" spcCol="1270" anchor="ctr" anchorCtr="0">
                <a:spAutoFit/>
              </a:bodyPr>
              <a:lstStyle/>
              <a:p>
                <a:pPr marL="0" marR="0" lvl="0" indent="0" algn="ctr" defTabSz="711200" eaLnBrk="1" fontAlgn="auto" latinLnBrk="0" hangingPunct="1">
                  <a:lnSpc>
                    <a:spcPct val="90000"/>
                  </a:lnSpc>
                  <a:spcBef>
                    <a:spcPct val="0"/>
                  </a:spcBef>
                  <a:spcAft>
                    <a:spcPct val="35000"/>
                  </a:spcAft>
                  <a:buClrTx/>
                  <a:buSzTx/>
                  <a:buFontTx/>
                  <a:buNone/>
                  <a:tabLst/>
                  <a:defRPr/>
                </a:pPr>
                <a:r>
                  <a:rPr kumimoji="0" lang="en-US" sz="1400" b="1" i="0" u="none" strike="noStrike" kern="1200" cap="none" spc="0" normalizeH="0" baseline="0" noProof="0" dirty="0" smtClean="0">
                    <a:ln>
                      <a:noFill/>
                    </a:ln>
                    <a:solidFill>
                      <a:sysClr val="windowText" lastClr="000000">
                        <a:hueOff val="0"/>
                        <a:satOff val="0"/>
                        <a:lumOff val="0"/>
                        <a:alphaOff val="0"/>
                      </a:sysClr>
                    </a:solidFill>
                    <a:effectLst/>
                    <a:uLnTx/>
                    <a:uFillTx/>
                    <a:latin typeface="Trebuchet MS" pitchFamily="34" charset="0"/>
                    <a:ea typeface="+mn-ea"/>
                    <a:cs typeface="+mn-cs"/>
                    <a:sym typeface="Symbol"/>
                  </a:rPr>
                  <a:t>Tallgrass Prairie</a:t>
                </a:r>
                <a:endParaRPr kumimoji="0" lang="en-US" sz="1400" b="1" i="0" u="none" strike="noStrike" kern="1200" cap="none" spc="0" normalizeH="0" baseline="0" noProof="0" dirty="0">
                  <a:ln>
                    <a:noFill/>
                  </a:ln>
                  <a:solidFill>
                    <a:sysClr val="windowText" lastClr="000000">
                      <a:hueOff val="0"/>
                      <a:satOff val="0"/>
                      <a:lumOff val="0"/>
                      <a:alphaOff val="0"/>
                    </a:sysClr>
                  </a:solidFill>
                  <a:effectLst/>
                  <a:uLnTx/>
                  <a:uFillTx/>
                  <a:latin typeface="Trebuchet MS" pitchFamily="34" charset="0"/>
                  <a:ea typeface="+mn-ea"/>
                  <a:cs typeface="+mn-cs"/>
                </a:endParaRPr>
              </a:p>
            </p:txBody>
          </p:sp>
          <p:sp>
            <p:nvSpPr>
              <p:cNvPr id="191" name="Freeform 190"/>
              <p:cNvSpPr/>
              <p:nvPr/>
            </p:nvSpPr>
            <p:spPr>
              <a:xfrm>
                <a:off x="1383399" y="7000382"/>
                <a:ext cx="704240" cy="326084"/>
              </a:xfrm>
              <a:custGeom>
                <a:avLst/>
                <a:gdLst>
                  <a:gd name="connsiteX0" fmla="*/ 0 w 718836"/>
                  <a:gd name="connsiteY0" fmla="*/ 31859 h 318586"/>
                  <a:gd name="connsiteX1" fmla="*/ 9331 w 718836"/>
                  <a:gd name="connsiteY1" fmla="*/ 9331 h 318586"/>
                  <a:gd name="connsiteX2" fmla="*/ 31859 w 718836"/>
                  <a:gd name="connsiteY2" fmla="*/ 0 h 318586"/>
                  <a:gd name="connsiteX3" fmla="*/ 686977 w 718836"/>
                  <a:gd name="connsiteY3" fmla="*/ 0 h 318586"/>
                  <a:gd name="connsiteX4" fmla="*/ 709505 w 718836"/>
                  <a:gd name="connsiteY4" fmla="*/ 9331 h 318586"/>
                  <a:gd name="connsiteX5" fmla="*/ 718836 w 718836"/>
                  <a:gd name="connsiteY5" fmla="*/ 31859 h 318586"/>
                  <a:gd name="connsiteX6" fmla="*/ 718836 w 718836"/>
                  <a:gd name="connsiteY6" fmla="*/ 286727 h 318586"/>
                  <a:gd name="connsiteX7" fmla="*/ 709505 w 718836"/>
                  <a:gd name="connsiteY7" fmla="*/ 309255 h 318586"/>
                  <a:gd name="connsiteX8" fmla="*/ 686977 w 718836"/>
                  <a:gd name="connsiteY8" fmla="*/ 318586 h 318586"/>
                  <a:gd name="connsiteX9" fmla="*/ 31859 w 718836"/>
                  <a:gd name="connsiteY9" fmla="*/ 318586 h 318586"/>
                  <a:gd name="connsiteX10" fmla="*/ 9331 w 718836"/>
                  <a:gd name="connsiteY10" fmla="*/ 309255 h 318586"/>
                  <a:gd name="connsiteX11" fmla="*/ 0 w 718836"/>
                  <a:gd name="connsiteY11" fmla="*/ 286727 h 318586"/>
                  <a:gd name="connsiteX12" fmla="*/ 0 w 718836"/>
                  <a:gd name="connsiteY12" fmla="*/ 31859 h 318586"/>
                  <a:gd name="connsiteX0" fmla="*/ 0 w 718850"/>
                  <a:gd name="connsiteY0" fmla="*/ 31859 h 318586"/>
                  <a:gd name="connsiteX1" fmla="*/ 9331 w 718850"/>
                  <a:gd name="connsiteY1" fmla="*/ 9331 h 318586"/>
                  <a:gd name="connsiteX2" fmla="*/ 31859 w 718850"/>
                  <a:gd name="connsiteY2" fmla="*/ 0 h 318586"/>
                  <a:gd name="connsiteX3" fmla="*/ 686977 w 718850"/>
                  <a:gd name="connsiteY3" fmla="*/ 0 h 318586"/>
                  <a:gd name="connsiteX4" fmla="*/ 709505 w 718850"/>
                  <a:gd name="connsiteY4" fmla="*/ 9331 h 318586"/>
                  <a:gd name="connsiteX5" fmla="*/ 718836 w 718850"/>
                  <a:gd name="connsiteY5" fmla="*/ 31859 h 318586"/>
                  <a:gd name="connsiteX6" fmla="*/ 707854 w 718850"/>
                  <a:gd name="connsiteY6" fmla="*/ 150360 h 318586"/>
                  <a:gd name="connsiteX7" fmla="*/ 718836 w 718850"/>
                  <a:gd name="connsiteY7" fmla="*/ 286727 h 318586"/>
                  <a:gd name="connsiteX8" fmla="*/ 709505 w 718850"/>
                  <a:gd name="connsiteY8" fmla="*/ 309255 h 318586"/>
                  <a:gd name="connsiteX9" fmla="*/ 686977 w 718850"/>
                  <a:gd name="connsiteY9" fmla="*/ 318586 h 318586"/>
                  <a:gd name="connsiteX10" fmla="*/ 31859 w 718850"/>
                  <a:gd name="connsiteY10" fmla="*/ 318586 h 318586"/>
                  <a:gd name="connsiteX11" fmla="*/ 9331 w 718850"/>
                  <a:gd name="connsiteY11" fmla="*/ 309255 h 318586"/>
                  <a:gd name="connsiteX12" fmla="*/ 0 w 718850"/>
                  <a:gd name="connsiteY12" fmla="*/ 286727 h 318586"/>
                  <a:gd name="connsiteX13" fmla="*/ 0 w 718850"/>
                  <a:gd name="connsiteY13" fmla="*/ 31859 h 318586"/>
                  <a:gd name="connsiteX0" fmla="*/ 0 w 719017"/>
                  <a:gd name="connsiteY0" fmla="*/ 31859 h 319171"/>
                  <a:gd name="connsiteX1" fmla="*/ 9331 w 719017"/>
                  <a:gd name="connsiteY1" fmla="*/ 9331 h 319171"/>
                  <a:gd name="connsiteX2" fmla="*/ 31859 w 719017"/>
                  <a:gd name="connsiteY2" fmla="*/ 0 h 319171"/>
                  <a:gd name="connsiteX3" fmla="*/ 686977 w 719017"/>
                  <a:gd name="connsiteY3" fmla="*/ 0 h 319171"/>
                  <a:gd name="connsiteX4" fmla="*/ 709505 w 719017"/>
                  <a:gd name="connsiteY4" fmla="*/ 9331 h 319171"/>
                  <a:gd name="connsiteX5" fmla="*/ 718836 w 719017"/>
                  <a:gd name="connsiteY5" fmla="*/ 31859 h 319171"/>
                  <a:gd name="connsiteX6" fmla="*/ 707854 w 719017"/>
                  <a:gd name="connsiteY6" fmla="*/ 150360 h 319171"/>
                  <a:gd name="connsiteX7" fmla="*/ 718836 w 719017"/>
                  <a:gd name="connsiteY7" fmla="*/ 286727 h 319171"/>
                  <a:gd name="connsiteX8" fmla="*/ 709505 w 719017"/>
                  <a:gd name="connsiteY8" fmla="*/ 309255 h 319171"/>
                  <a:gd name="connsiteX9" fmla="*/ 686977 w 719017"/>
                  <a:gd name="connsiteY9" fmla="*/ 318586 h 319171"/>
                  <a:gd name="connsiteX10" fmla="*/ 351507 w 719017"/>
                  <a:gd name="connsiteY10" fmla="*/ 319171 h 319171"/>
                  <a:gd name="connsiteX11" fmla="*/ 31859 w 719017"/>
                  <a:gd name="connsiteY11" fmla="*/ 318586 h 319171"/>
                  <a:gd name="connsiteX12" fmla="*/ 9331 w 719017"/>
                  <a:gd name="connsiteY12" fmla="*/ 309255 h 319171"/>
                  <a:gd name="connsiteX13" fmla="*/ 0 w 719017"/>
                  <a:gd name="connsiteY13" fmla="*/ 286727 h 319171"/>
                  <a:gd name="connsiteX14" fmla="*/ 0 w 719017"/>
                  <a:gd name="connsiteY14" fmla="*/ 31859 h 319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19017" h="319171">
                    <a:moveTo>
                      <a:pt x="0" y="31859"/>
                    </a:moveTo>
                    <a:cubicBezTo>
                      <a:pt x="0" y="23409"/>
                      <a:pt x="3357" y="15306"/>
                      <a:pt x="9331" y="9331"/>
                    </a:cubicBezTo>
                    <a:cubicBezTo>
                      <a:pt x="15306" y="3356"/>
                      <a:pt x="23409" y="0"/>
                      <a:pt x="31859" y="0"/>
                    </a:cubicBezTo>
                    <a:lnTo>
                      <a:pt x="686977" y="0"/>
                    </a:lnTo>
                    <a:cubicBezTo>
                      <a:pt x="695427" y="0"/>
                      <a:pt x="703530" y="3357"/>
                      <a:pt x="709505" y="9331"/>
                    </a:cubicBezTo>
                    <a:cubicBezTo>
                      <a:pt x="715480" y="15306"/>
                      <a:pt x="719111" y="8354"/>
                      <a:pt x="718836" y="31859"/>
                    </a:cubicBezTo>
                    <a:lnTo>
                      <a:pt x="707854" y="150360"/>
                    </a:lnTo>
                    <a:lnTo>
                      <a:pt x="718836" y="286727"/>
                    </a:lnTo>
                    <a:cubicBezTo>
                      <a:pt x="718836" y="295177"/>
                      <a:pt x="715479" y="303280"/>
                      <a:pt x="709505" y="309255"/>
                    </a:cubicBezTo>
                    <a:cubicBezTo>
                      <a:pt x="703530" y="315230"/>
                      <a:pt x="746643" y="316933"/>
                      <a:pt x="686977" y="318586"/>
                    </a:cubicBezTo>
                    <a:lnTo>
                      <a:pt x="351507" y="319171"/>
                    </a:lnTo>
                    <a:lnTo>
                      <a:pt x="31859" y="318586"/>
                    </a:lnTo>
                    <a:cubicBezTo>
                      <a:pt x="23409" y="318586"/>
                      <a:pt x="15306" y="315229"/>
                      <a:pt x="9331" y="309255"/>
                    </a:cubicBezTo>
                    <a:cubicBezTo>
                      <a:pt x="3356" y="303280"/>
                      <a:pt x="0" y="295177"/>
                      <a:pt x="0" y="286727"/>
                    </a:cubicBezTo>
                    <a:lnTo>
                      <a:pt x="0" y="31859"/>
                    </a:lnTo>
                    <a:close/>
                  </a:path>
                </a:pathLst>
              </a:cu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spcFirstLastPara="0" vert="horz" wrap="square" lIns="19491" tIns="19491" rIns="19491" bIns="19491" numCol="1" spcCol="1270" anchor="ctr" anchorCtr="0">
                <a:noAutofit/>
              </a:bodyPr>
              <a:lstStyle/>
              <a:p>
                <a:pPr marL="0" marR="0" lvl="0" indent="0" algn="ctr" defTabSz="711200" eaLnBrk="1" fontAlgn="auto" latinLnBrk="0" hangingPunct="1">
                  <a:lnSpc>
                    <a:spcPct val="90000"/>
                  </a:lnSpc>
                  <a:spcBef>
                    <a:spcPct val="0"/>
                  </a:spcBef>
                  <a:spcAft>
                    <a:spcPct val="35000"/>
                  </a:spcAft>
                  <a:buClrTx/>
                  <a:buSzTx/>
                  <a:buFontTx/>
                  <a:buNone/>
                  <a:tabLst/>
                  <a:defRPr/>
                </a:pPr>
                <a:r>
                  <a:rPr kumimoji="0" lang="en-US" sz="900" b="1" i="0" u="none" strike="noStrike" kern="1200" cap="none" spc="0" normalizeH="0" baseline="0" noProof="0" dirty="0" smtClean="0">
                    <a:ln>
                      <a:noFill/>
                    </a:ln>
                    <a:solidFill>
                      <a:sysClr val="windowText" lastClr="000000"/>
                    </a:solidFill>
                    <a:effectLst/>
                    <a:uLnTx/>
                    <a:uFillTx/>
                    <a:latin typeface="Calibri"/>
                    <a:ea typeface="+mn-ea"/>
                    <a:cs typeface="+mn-cs"/>
                  </a:rPr>
                  <a:t>CO</a:t>
                </a:r>
                <a:r>
                  <a:rPr kumimoji="0" lang="en-US" sz="900" b="1" i="0" u="none" strike="noStrike" kern="1200" cap="none" spc="0" normalizeH="0" baseline="-25000" noProof="0" dirty="0" smtClean="0">
                    <a:ln>
                      <a:noFill/>
                    </a:ln>
                    <a:solidFill>
                      <a:sysClr val="windowText" lastClr="000000"/>
                    </a:solidFill>
                    <a:effectLst/>
                    <a:uLnTx/>
                    <a:uFillTx/>
                    <a:latin typeface="Calibri"/>
                    <a:ea typeface="+mn-ea"/>
                    <a:cs typeface="+mn-cs"/>
                  </a:rPr>
                  <a:t>2</a:t>
                </a:r>
                <a:endParaRPr kumimoji="0" lang="en-US" sz="900" b="1" i="0" u="none" strike="noStrike" kern="1200" cap="none" spc="0" normalizeH="0" baseline="-25000" noProof="0" dirty="0">
                  <a:ln>
                    <a:noFill/>
                  </a:ln>
                  <a:solidFill>
                    <a:sysClr val="windowText" lastClr="000000"/>
                  </a:solidFill>
                  <a:effectLst/>
                  <a:uLnTx/>
                  <a:uFillTx/>
                  <a:latin typeface="Calibri"/>
                  <a:ea typeface="+mn-ea"/>
                  <a:cs typeface="+mn-cs"/>
                </a:endParaRPr>
              </a:p>
            </p:txBody>
          </p:sp>
          <p:sp>
            <p:nvSpPr>
              <p:cNvPr id="192" name="Freeform 191"/>
              <p:cNvSpPr/>
              <p:nvPr/>
            </p:nvSpPr>
            <p:spPr>
              <a:xfrm>
                <a:off x="2836030" y="7203436"/>
                <a:ext cx="1184527" cy="401012"/>
              </a:xfrm>
              <a:custGeom>
                <a:avLst/>
                <a:gdLst>
                  <a:gd name="connsiteX0" fmla="*/ 0 w 2185418"/>
                  <a:gd name="connsiteY0" fmla="*/ 31107 h 311071"/>
                  <a:gd name="connsiteX1" fmla="*/ 9111 w 2185418"/>
                  <a:gd name="connsiteY1" fmla="*/ 9111 h 311071"/>
                  <a:gd name="connsiteX2" fmla="*/ 31107 w 2185418"/>
                  <a:gd name="connsiteY2" fmla="*/ 0 h 311071"/>
                  <a:gd name="connsiteX3" fmla="*/ 2154311 w 2185418"/>
                  <a:gd name="connsiteY3" fmla="*/ 0 h 311071"/>
                  <a:gd name="connsiteX4" fmla="*/ 2176307 w 2185418"/>
                  <a:gd name="connsiteY4" fmla="*/ 9111 h 311071"/>
                  <a:gd name="connsiteX5" fmla="*/ 2185418 w 2185418"/>
                  <a:gd name="connsiteY5" fmla="*/ 31107 h 311071"/>
                  <a:gd name="connsiteX6" fmla="*/ 2185418 w 2185418"/>
                  <a:gd name="connsiteY6" fmla="*/ 279964 h 311071"/>
                  <a:gd name="connsiteX7" fmla="*/ 2176307 w 2185418"/>
                  <a:gd name="connsiteY7" fmla="*/ 301960 h 311071"/>
                  <a:gd name="connsiteX8" fmla="*/ 2154311 w 2185418"/>
                  <a:gd name="connsiteY8" fmla="*/ 311071 h 311071"/>
                  <a:gd name="connsiteX9" fmla="*/ 31107 w 2185418"/>
                  <a:gd name="connsiteY9" fmla="*/ 311071 h 311071"/>
                  <a:gd name="connsiteX10" fmla="*/ 9111 w 2185418"/>
                  <a:gd name="connsiteY10" fmla="*/ 301960 h 311071"/>
                  <a:gd name="connsiteX11" fmla="*/ 0 w 2185418"/>
                  <a:gd name="connsiteY11" fmla="*/ 279964 h 311071"/>
                  <a:gd name="connsiteX12" fmla="*/ 0 w 2185418"/>
                  <a:gd name="connsiteY12" fmla="*/ 31107 h 311071"/>
                  <a:gd name="connsiteX0" fmla="*/ 6391 w 2191809"/>
                  <a:gd name="connsiteY0" fmla="*/ 31107 h 311071"/>
                  <a:gd name="connsiteX1" fmla="*/ 15502 w 2191809"/>
                  <a:gd name="connsiteY1" fmla="*/ 9111 h 311071"/>
                  <a:gd name="connsiteX2" fmla="*/ 37498 w 2191809"/>
                  <a:gd name="connsiteY2" fmla="*/ 0 h 311071"/>
                  <a:gd name="connsiteX3" fmla="*/ 2160702 w 2191809"/>
                  <a:gd name="connsiteY3" fmla="*/ 0 h 311071"/>
                  <a:gd name="connsiteX4" fmla="*/ 2182698 w 2191809"/>
                  <a:gd name="connsiteY4" fmla="*/ 9111 h 311071"/>
                  <a:gd name="connsiteX5" fmla="*/ 2191809 w 2191809"/>
                  <a:gd name="connsiteY5" fmla="*/ 31107 h 311071"/>
                  <a:gd name="connsiteX6" fmla="*/ 2191809 w 2191809"/>
                  <a:gd name="connsiteY6" fmla="*/ 279964 h 311071"/>
                  <a:gd name="connsiteX7" fmla="*/ 2182698 w 2191809"/>
                  <a:gd name="connsiteY7" fmla="*/ 301960 h 311071"/>
                  <a:gd name="connsiteX8" fmla="*/ 2160702 w 2191809"/>
                  <a:gd name="connsiteY8" fmla="*/ 311071 h 311071"/>
                  <a:gd name="connsiteX9" fmla="*/ 37498 w 2191809"/>
                  <a:gd name="connsiteY9" fmla="*/ 311071 h 311071"/>
                  <a:gd name="connsiteX10" fmla="*/ 15502 w 2191809"/>
                  <a:gd name="connsiteY10" fmla="*/ 301960 h 311071"/>
                  <a:gd name="connsiteX11" fmla="*/ 6391 w 2191809"/>
                  <a:gd name="connsiteY11" fmla="*/ 279964 h 311071"/>
                  <a:gd name="connsiteX12" fmla="*/ 0 w 2191809"/>
                  <a:gd name="connsiteY12" fmla="*/ 152813 h 311071"/>
                  <a:gd name="connsiteX13" fmla="*/ 6391 w 2191809"/>
                  <a:gd name="connsiteY13" fmla="*/ 31107 h 311071"/>
                  <a:gd name="connsiteX0" fmla="*/ 6391 w 2191809"/>
                  <a:gd name="connsiteY0" fmla="*/ 31107 h 311071"/>
                  <a:gd name="connsiteX1" fmla="*/ 15502 w 2191809"/>
                  <a:gd name="connsiteY1" fmla="*/ 9111 h 311071"/>
                  <a:gd name="connsiteX2" fmla="*/ 37498 w 2191809"/>
                  <a:gd name="connsiteY2" fmla="*/ 0 h 311071"/>
                  <a:gd name="connsiteX3" fmla="*/ 2160702 w 2191809"/>
                  <a:gd name="connsiteY3" fmla="*/ 0 h 311071"/>
                  <a:gd name="connsiteX4" fmla="*/ 2182698 w 2191809"/>
                  <a:gd name="connsiteY4" fmla="*/ 9111 h 311071"/>
                  <a:gd name="connsiteX5" fmla="*/ 2191809 w 2191809"/>
                  <a:gd name="connsiteY5" fmla="*/ 31107 h 311071"/>
                  <a:gd name="connsiteX6" fmla="*/ 2185468 w 2191809"/>
                  <a:gd name="connsiteY6" fmla="*/ 142961 h 311071"/>
                  <a:gd name="connsiteX7" fmla="*/ 2191809 w 2191809"/>
                  <a:gd name="connsiteY7" fmla="*/ 279964 h 311071"/>
                  <a:gd name="connsiteX8" fmla="*/ 2182698 w 2191809"/>
                  <a:gd name="connsiteY8" fmla="*/ 301960 h 311071"/>
                  <a:gd name="connsiteX9" fmla="*/ 2160702 w 2191809"/>
                  <a:gd name="connsiteY9" fmla="*/ 311071 h 311071"/>
                  <a:gd name="connsiteX10" fmla="*/ 37498 w 2191809"/>
                  <a:gd name="connsiteY10" fmla="*/ 311071 h 311071"/>
                  <a:gd name="connsiteX11" fmla="*/ 15502 w 2191809"/>
                  <a:gd name="connsiteY11" fmla="*/ 301960 h 311071"/>
                  <a:gd name="connsiteX12" fmla="*/ 6391 w 2191809"/>
                  <a:gd name="connsiteY12" fmla="*/ 279964 h 311071"/>
                  <a:gd name="connsiteX13" fmla="*/ 0 w 2191809"/>
                  <a:gd name="connsiteY13" fmla="*/ 152813 h 311071"/>
                  <a:gd name="connsiteX14" fmla="*/ 6391 w 2191809"/>
                  <a:gd name="connsiteY14" fmla="*/ 31107 h 311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1809" h="311071">
                    <a:moveTo>
                      <a:pt x="6391" y="31107"/>
                    </a:moveTo>
                    <a:cubicBezTo>
                      <a:pt x="6391" y="22857"/>
                      <a:pt x="9668" y="14945"/>
                      <a:pt x="15502" y="9111"/>
                    </a:cubicBezTo>
                    <a:cubicBezTo>
                      <a:pt x="21336" y="3277"/>
                      <a:pt x="29248" y="0"/>
                      <a:pt x="37498" y="0"/>
                    </a:cubicBezTo>
                    <a:lnTo>
                      <a:pt x="2160702" y="0"/>
                    </a:lnTo>
                    <a:cubicBezTo>
                      <a:pt x="2168952" y="0"/>
                      <a:pt x="2176864" y="3277"/>
                      <a:pt x="2182698" y="9111"/>
                    </a:cubicBezTo>
                    <a:cubicBezTo>
                      <a:pt x="2188532" y="14945"/>
                      <a:pt x="2191347" y="8799"/>
                      <a:pt x="2191809" y="31107"/>
                    </a:cubicBezTo>
                    <a:lnTo>
                      <a:pt x="2185468" y="142961"/>
                    </a:lnTo>
                    <a:lnTo>
                      <a:pt x="2191809" y="279964"/>
                    </a:lnTo>
                    <a:cubicBezTo>
                      <a:pt x="2191809" y="288214"/>
                      <a:pt x="2188532" y="296126"/>
                      <a:pt x="2182698" y="301960"/>
                    </a:cubicBezTo>
                    <a:cubicBezTo>
                      <a:pt x="2176864" y="307794"/>
                      <a:pt x="2168952" y="311071"/>
                      <a:pt x="2160702" y="311071"/>
                    </a:cubicBezTo>
                    <a:lnTo>
                      <a:pt x="37498" y="311071"/>
                    </a:lnTo>
                    <a:cubicBezTo>
                      <a:pt x="29248" y="311071"/>
                      <a:pt x="21336" y="307794"/>
                      <a:pt x="15502" y="301960"/>
                    </a:cubicBezTo>
                    <a:cubicBezTo>
                      <a:pt x="9668" y="296126"/>
                      <a:pt x="8975" y="304822"/>
                      <a:pt x="6391" y="279964"/>
                    </a:cubicBezTo>
                    <a:lnTo>
                      <a:pt x="0" y="152813"/>
                    </a:lnTo>
                    <a:lnTo>
                      <a:pt x="6391" y="31107"/>
                    </a:lnTo>
                    <a:close/>
                  </a:path>
                </a:pathLst>
              </a:cu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spcFirstLastPara="0" vert="horz" wrap="square" lIns="19271" tIns="19271" rIns="19271" bIns="19271" numCol="1" spcCol="1270" anchor="ctr" anchorCtr="0">
                <a:noAutofit/>
              </a:bodyPr>
              <a:lstStyle/>
              <a:p>
                <a:pPr marL="0" marR="0" lvl="0" indent="0" algn="ctr" defTabSz="711200" eaLnBrk="1" fontAlgn="auto" latinLnBrk="0" hangingPunct="1">
                  <a:lnSpc>
                    <a:spcPct val="90000"/>
                  </a:lnSpc>
                  <a:spcBef>
                    <a:spcPct val="0"/>
                  </a:spcBef>
                  <a:spcAft>
                    <a:spcPct val="35000"/>
                  </a:spcAft>
                  <a:buClrTx/>
                  <a:buSzTx/>
                  <a:buFontTx/>
                  <a:buNone/>
                  <a:tabLst/>
                  <a:defRPr/>
                </a:pPr>
                <a:r>
                  <a:rPr kumimoji="0" lang="en-US" sz="900" b="1" i="0" u="none" strike="noStrike" kern="1200" cap="none" spc="0" normalizeH="0" baseline="0" noProof="0" dirty="0" smtClean="0">
                    <a:ln>
                      <a:noFill/>
                    </a:ln>
                    <a:solidFill>
                      <a:sysClr val="windowText" lastClr="000000"/>
                    </a:solidFill>
                    <a:effectLst/>
                    <a:uLnTx/>
                    <a:uFillTx/>
                    <a:latin typeface="Calibri"/>
                    <a:ea typeface="+mn-ea"/>
                    <a:cs typeface="+mn-cs"/>
                    <a:sym typeface="Symbol"/>
                  </a:rPr>
                  <a:t>Soil moisture</a:t>
                </a:r>
                <a:endParaRPr kumimoji="0" lang="en-US" sz="900" b="1"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193" name="Freeform 192"/>
              <p:cNvSpPr/>
              <p:nvPr/>
            </p:nvSpPr>
            <p:spPr>
              <a:xfrm>
                <a:off x="4612429" y="7660356"/>
                <a:ext cx="1083006" cy="559502"/>
              </a:xfrm>
              <a:custGeom>
                <a:avLst/>
                <a:gdLst>
                  <a:gd name="connsiteX0" fmla="*/ 0 w 1265279"/>
                  <a:gd name="connsiteY0" fmla="*/ 22295 h 222945"/>
                  <a:gd name="connsiteX1" fmla="*/ 6530 w 1265279"/>
                  <a:gd name="connsiteY1" fmla="*/ 6530 h 222945"/>
                  <a:gd name="connsiteX2" fmla="*/ 22295 w 1265279"/>
                  <a:gd name="connsiteY2" fmla="*/ 0 h 222945"/>
                  <a:gd name="connsiteX3" fmla="*/ 1242984 w 1265279"/>
                  <a:gd name="connsiteY3" fmla="*/ 0 h 222945"/>
                  <a:gd name="connsiteX4" fmla="*/ 1258749 w 1265279"/>
                  <a:gd name="connsiteY4" fmla="*/ 6530 h 222945"/>
                  <a:gd name="connsiteX5" fmla="*/ 1265279 w 1265279"/>
                  <a:gd name="connsiteY5" fmla="*/ 22295 h 222945"/>
                  <a:gd name="connsiteX6" fmla="*/ 1265279 w 1265279"/>
                  <a:gd name="connsiteY6" fmla="*/ 200650 h 222945"/>
                  <a:gd name="connsiteX7" fmla="*/ 1258749 w 1265279"/>
                  <a:gd name="connsiteY7" fmla="*/ 216415 h 222945"/>
                  <a:gd name="connsiteX8" fmla="*/ 1242984 w 1265279"/>
                  <a:gd name="connsiteY8" fmla="*/ 222945 h 222945"/>
                  <a:gd name="connsiteX9" fmla="*/ 22295 w 1265279"/>
                  <a:gd name="connsiteY9" fmla="*/ 222945 h 222945"/>
                  <a:gd name="connsiteX10" fmla="*/ 6530 w 1265279"/>
                  <a:gd name="connsiteY10" fmla="*/ 216415 h 222945"/>
                  <a:gd name="connsiteX11" fmla="*/ 0 w 1265279"/>
                  <a:gd name="connsiteY11" fmla="*/ 200650 h 222945"/>
                  <a:gd name="connsiteX12" fmla="*/ 0 w 1265279"/>
                  <a:gd name="connsiteY12" fmla="*/ 22295 h 222945"/>
                  <a:gd name="connsiteX0" fmla="*/ 0 w 1265279"/>
                  <a:gd name="connsiteY0" fmla="*/ 22295 h 222945"/>
                  <a:gd name="connsiteX1" fmla="*/ 6530 w 1265279"/>
                  <a:gd name="connsiteY1" fmla="*/ 6530 h 222945"/>
                  <a:gd name="connsiteX2" fmla="*/ 22295 w 1265279"/>
                  <a:gd name="connsiteY2" fmla="*/ 0 h 222945"/>
                  <a:gd name="connsiteX3" fmla="*/ 1242984 w 1265279"/>
                  <a:gd name="connsiteY3" fmla="*/ 0 h 222945"/>
                  <a:gd name="connsiteX4" fmla="*/ 1258749 w 1265279"/>
                  <a:gd name="connsiteY4" fmla="*/ 6530 h 222945"/>
                  <a:gd name="connsiteX5" fmla="*/ 1265279 w 1265279"/>
                  <a:gd name="connsiteY5" fmla="*/ 22295 h 222945"/>
                  <a:gd name="connsiteX6" fmla="*/ 1265279 w 1265279"/>
                  <a:gd name="connsiteY6" fmla="*/ 200650 h 222945"/>
                  <a:gd name="connsiteX7" fmla="*/ 1258749 w 1265279"/>
                  <a:gd name="connsiteY7" fmla="*/ 216415 h 222945"/>
                  <a:gd name="connsiteX8" fmla="*/ 1242984 w 1265279"/>
                  <a:gd name="connsiteY8" fmla="*/ 222945 h 222945"/>
                  <a:gd name="connsiteX9" fmla="*/ 22295 w 1265279"/>
                  <a:gd name="connsiteY9" fmla="*/ 222945 h 222945"/>
                  <a:gd name="connsiteX10" fmla="*/ 6530 w 1265279"/>
                  <a:gd name="connsiteY10" fmla="*/ 216415 h 222945"/>
                  <a:gd name="connsiteX11" fmla="*/ 0 w 1265279"/>
                  <a:gd name="connsiteY11" fmla="*/ 200650 h 222945"/>
                  <a:gd name="connsiteX12" fmla="*/ 3453 w 1265279"/>
                  <a:gd name="connsiteY12" fmla="*/ 117561 h 222945"/>
                  <a:gd name="connsiteX13" fmla="*/ 0 w 1265279"/>
                  <a:gd name="connsiteY13" fmla="*/ 22295 h 222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65279" h="222945">
                    <a:moveTo>
                      <a:pt x="0" y="22295"/>
                    </a:moveTo>
                    <a:cubicBezTo>
                      <a:pt x="0" y="16382"/>
                      <a:pt x="2349" y="10711"/>
                      <a:pt x="6530" y="6530"/>
                    </a:cubicBezTo>
                    <a:cubicBezTo>
                      <a:pt x="10711" y="2349"/>
                      <a:pt x="16382" y="0"/>
                      <a:pt x="22295" y="0"/>
                    </a:cubicBezTo>
                    <a:lnTo>
                      <a:pt x="1242984" y="0"/>
                    </a:lnTo>
                    <a:cubicBezTo>
                      <a:pt x="1248897" y="0"/>
                      <a:pt x="1254568" y="2349"/>
                      <a:pt x="1258749" y="6530"/>
                    </a:cubicBezTo>
                    <a:cubicBezTo>
                      <a:pt x="1262930" y="10711"/>
                      <a:pt x="1265279" y="16382"/>
                      <a:pt x="1265279" y="22295"/>
                    </a:cubicBezTo>
                    <a:lnTo>
                      <a:pt x="1265279" y="200650"/>
                    </a:lnTo>
                    <a:cubicBezTo>
                      <a:pt x="1265279" y="206563"/>
                      <a:pt x="1262930" y="212234"/>
                      <a:pt x="1258749" y="216415"/>
                    </a:cubicBezTo>
                    <a:cubicBezTo>
                      <a:pt x="1254568" y="220596"/>
                      <a:pt x="1248897" y="222945"/>
                      <a:pt x="1242984" y="222945"/>
                    </a:cubicBezTo>
                    <a:lnTo>
                      <a:pt x="22295" y="222945"/>
                    </a:lnTo>
                    <a:cubicBezTo>
                      <a:pt x="16382" y="222945"/>
                      <a:pt x="10711" y="220596"/>
                      <a:pt x="6530" y="216415"/>
                    </a:cubicBezTo>
                    <a:cubicBezTo>
                      <a:pt x="2349" y="212234"/>
                      <a:pt x="513" y="217126"/>
                      <a:pt x="0" y="200650"/>
                    </a:cubicBezTo>
                    <a:lnTo>
                      <a:pt x="3453" y="117561"/>
                    </a:lnTo>
                    <a:lnTo>
                      <a:pt x="0" y="22295"/>
                    </a:lnTo>
                    <a:close/>
                  </a:path>
                </a:pathLst>
              </a:cu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spcFirstLastPara="0" vert="horz" wrap="square" lIns="16690" tIns="16690" rIns="16690" bIns="16690" numCol="1" spcCol="1270" anchor="ctr" anchorCtr="0">
                <a:noAutofit/>
              </a:bodyPr>
              <a:lstStyle/>
              <a:p>
                <a:pPr marL="0" marR="0" lvl="0" indent="0" algn="ctr" defTabSz="711200" eaLnBrk="1" fontAlgn="auto" latinLnBrk="0" hangingPunct="1">
                  <a:lnSpc>
                    <a:spcPct val="90000"/>
                  </a:lnSpc>
                  <a:spcBef>
                    <a:spcPct val="0"/>
                  </a:spcBef>
                  <a:spcAft>
                    <a:spcPct val="35000"/>
                  </a:spcAft>
                  <a:buClrTx/>
                  <a:buSzTx/>
                  <a:buFontTx/>
                  <a:buNone/>
                  <a:tabLst/>
                  <a:defRPr/>
                </a:pPr>
                <a:r>
                  <a:rPr kumimoji="0" lang="en-US" sz="900" b="1" i="0" u="none" strike="noStrike" kern="0" cap="none" spc="0" normalizeH="0" baseline="0" noProof="0" dirty="0" smtClean="0">
                    <a:ln>
                      <a:noFill/>
                    </a:ln>
                    <a:solidFill>
                      <a:sysClr val="windowText" lastClr="000000"/>
                    </a:solidFill>
                    <a:effectLst/>
                    <a:uLnTx/>
                    <a:uFillTx/>
                    <a:latin typeface="Calibri"/>
                    <a:ea typeface="+mn-ea"/>
                    <a:cs typeface="Calibri"/>
                  </a:rPr>
                  <a:t>ANPP</a:t>
                </a:r>
                <a:endParaRPr kumimoji="0" lang="en-US" sz="900" b="1" i="0" u="none" strike="noStrike" kern="1200" cap="none" spc="0" normalizeH="0" baseline="0" noProof="0" dirty="0">
                  <a:ln>
                    <a:noFill/>
                  </a:ln>
                  <a:solidFill>
                    <a:sysClr val="windowText" lastClr="000000"/>
                  </a:solidFill>
                  <a:effectLst/>
                  <a:uLnTx/>
                  <a:uFillTx/>
                  <a:latin typeface="Calibri"/>
                  <a:ea typeface="+mn-ea"/>
                </a:endParaRPr>
              </a:p>
            </p:txBody>
          </p:sp>
          <p:sp>
            <p:nvSpPr>
              <p:cNvPr id="194" name="Freeform 193"/>
              <p:cNvSpPr/>
              <p:nvPr/>
            </p:nvSpPr>
            <p:spPr>
              <a:xfrm>
                <a:off x="2875399" y="7728123"/>
                <a:ext cx="1112521" cy="423969"/>
              </a:xfrm>
              <a:custGeom>
                <a:avLst/>
                <a:gdLst>
                  <a:gd name="connsiteX0" fmla="*/ 0 w 1292934"/>
                  <a:gd name="connsiteY0" fmla="*/ 31816 h 318161"/>
                  <a:gd name="connsiteX1" fmla="*/ 9319 w 1292934"/>
                  <a:gd name="connsiteY1" fmla="*/ 9319 h 318161"/>
                  <a:gd name="connsiteX2" fmla="*/ 31816 w 1292934"/>
                  <a:gd name="connsiteY2" fmla="*/ 0 h 318161"/>
                  <a:gd name="connsiteX3" fmla="*/ 1261118 w 1292934"/>
                  <a:gd name="connsiteY3" fmla="*/ 0 h 318161"/>
                  <a:gd name="connsiteX4" fmla="*/ 1283615 w 1292934"/>
                  <a:gd name="connsiteY4" fmla="*/ 9319 h 318161"/>
                  <a:gd name="connsiteX5" fmla="*/ 1292934 w 1292934"/>
                  <a:gd name="connsiteY5" fmla="*/ 31816 h 318161"/>
                  <a:gd name="connsiteX6" fmla="*/ 1292934 w 1292934"/>
                  <a:gd name="connsiteY6" fmla="*/ 286345 h 318161"/>
                  <a:gd name="connsiteX7" fmla="*/ 1283615 w 1292934"/>
                  <a:gd name="connsiteY7" fmla="*/ 308842 h 318161"/>
                  <a:gd name="connsiteX8" fmla="*/ 1261118 w 1292934"/>
                  <a:gd name="connsiteY8" fmla="*/ 318161 h 318161"/>
                  <a:gd name="connsiteX9" fmla="*/ 31816 w 1292934"/>
                  <a:gd name="connsiteY9" fmla="*/ 318161 h 318161"/>
                  <a:gd name="connsiteX10" fmla="*/ 9319 w 1292934"/>
                  <a:gd name="connsiteY10" fmla="*/ 308842 h 318161"/>
                  <a:gd name="connsiteX11" fmla="*/ 0 w 1292934"/>
                  <a:gd name="connsiteY11" fmla="*/ 286345 h 318161"/>
                  <a:gd name="connsiteX12" fmla="*/ 0 w 1292934"/>
                  <a:gd name="connsiteY12" fmla="*/ 31816 h 318161"/>
                  <a:gd name="connsiteX0" fmla="*/ 5861 w 1298795"/>
                  <a:gd name="connsiteY0" fmla="*/ 31816 h 318161"/>
                  <a:gd name="connsiteX1" fmla="*/ 15180 w 1298795"/>
                  <a:gd name="connsiteY1" fmla="*/ 9319 h 318161"/>
                  <a:gd name="connsiteX2" fmla="*/ 37677 w 1298795"/>
                  <a:gd name="connsiteY2" fmla="*/ 0 h 318161"/>
                  <a:gd name="connsiteX3" fmla="*/ 1266979 w 1298795"/>
                  <a:gd name="connsiteY3" fmla="*/ 0 h 318161"/>
                  <a:gd name="connsiteX4" fmla="*/ 1289476 w 1298795"/>
                  <a:gd name="connsiteY4" fmla="*/ 9319 h 318161"/>
                  <a:gd name="connsiteX5" fmla="*/ 1298795 w 1298795"/>
                  <a:gd name="connsiteY5" fmla="*/ 31816 h 318161"/>
                  <a:gd name="connsiteX6" fmla="*/ 1298795 w 1298795"/>
                  <a:gd name="connsiteY6" fmla="*/ 286345 h 318161"/>
                  <a:gd name="connsiteX7" fmla="*/ 1289476 w 1298795"/>
                  <a:gd name="connsiteY7" fmla="*/ 308842 h 318161"/>
                  <a:gd name="connsiteX8" fmla="*/ 1266979 w 1298795"/>
                  <a:gd name="connsiteY8" fmla="*/ 318161 h 318161"/>
                  <a:gd name="connsiteX9" fmla="*/ 37677 w 1298795"/>
                  <a:gd name="connsiteY9" fmla="*/ 318161 h 318161"/>
                  <a:gd name="connsiteX10" fmla="*/ 15180 w 1298795"/>
                  <a:gd name="connsiteY10" fmla="*/ 308842 h 318161"/>
                  <a:gd name="connsiteX11" fmla="*/ 5861 w 1298795"/>
                  <a:gd name="connsiteY11" fmla="*/ 286345 h 318161"/>
                  <a:gd name="connsiteX12" fmla="*/ 0 w 1298795"/>
                  <a:gd name="connsiteY12" fmla="*/ 159773 h 318161"/>
                  <a:gd name="connsiteX13" fmla="*/ 5861 w 1298795"/>
                  <a:gd name="connsiteY13" fmla="*/ 31816 h 318161"/>
                  <a:gd name="connsiteX0" fmla="*/ 5861 w 1299760"/>
                  <a:gd name="connsiteY0" fmla="*/ 31816 h 318161"/>
                  <a:gd name="connsiteX1" fmla="*/ 15180 w 1299760"/>
                  <a:gd name="connsiteY1" fmla="*/ 9319 h 318161"/>
                  <a:gd name="connsiteX2" fmla="*/ 37677 w 1299760"/>
                  <a:gd name="connsiteY2" fmla="*/ 0 h 318161"/>
                  <a:gd name="connsiteX3" fmla="*/ 1266979 w 1299760"/>
                  <a:gd name="connsiteY3" fmla="*/ 0 h 318161"/>
                  <a:gd name="connsiteX4" fmla="*/ 1289476 w 1299760"/>
                  <a:gd name="connsiteY4" fmla="*/ 9319 h 318161"/>
                  <a:gd name="connsiteX5" fmla="*/ 1298795 w 1299760"/>
                  <a:gd name="connsiteY5" fmla="*/ 31816 h 318161"/>
                  <a:gd name="connsiteX6" fmla="*/ 1299760 w 1299760"/>
                  <a:gd name="connsiteY6" fmla="*/ 154054 h 318161"/>
                  <a:gd name="connsiteX7" fmla="*/ 1298795 w 1299760"/>
                  <a:gd name="connsiteY7" fmla="*/ 286345 h 318161"/>
                  <a:gd name="connsiteX8" fmla="*/ 1289476 w 1299760"/>
                  <a:gd name="connsiteY8" fmla="*/ 308842 h 318161"/>
                  <a:gd name="connsiteX9" fmla="*/ 1266979 w 1299760"/>
                  <a:gd name="connsiteY9" fmla="*/ 318161 h 318161"/>
                  <a:gd name="connsiteX10" fmla="*/ 37677 w 1299760"/>
                  <a:gd name="connsiteY10" fmla="*/ 318161 h 318161"/>
                  <a:gd name="connsiteX11" fmla="*/ 15180 w 1299760"/>
                  <a:gd name="connsiteY11" fmla="*/ 308842 h 318161"/>
                  <a:gd name="connsiteX12" fmla="*/ 5861 w 1299760"/>
                  <a:gd name="connsiteY12" fmla="*/ 286345 h 318161"/>
                  <a:gd name="connsiteX13" fmla="*/ 0 w 1299760"/>
                  <a:gd name="connsiteY13" fmla="*/ 159773 h 318161"/>
                  <a:gd name="connsiteX14" fmla="*/ 5861 w 1299760"/>
                  <a:gd name="connsiteY14" fmla="*/ 31816 h 318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99760" h="318161">
                    <a:moveTo>
                      <a:pt x="5861" y="31816"/>
                    </a:moveTo>
                    <a:cubicBezTo>
                      <a:pt x="5861" y="23378"/>
                      <a:pt x="9213" y="15285"/>
                      <a:pt x="15180" y="9319"/>
                    </a:cubicBezTo>
                    <a:cubicBezTo>
                      <a:pt x="21147" y="3352"/>
                      <a:pt x="29239" y="0"/>
                      <a:pt x="37677" y="0"/>
                    </a:cubicBezTo>
                    <a:lnTo>
                      <a:pt x="1266979" y="0"/>
                    </a:lnTo>
                    <a:cubicBezTo>
                      <a:pt x="1275417" y="0"/>
                      <a:pt x="1283510" y="3352"/>
                      <a:pt x="1289476" y="9319"/>
                    </a:cubicBezTo>
                    <a:cubicBezTo>
                      <a:pt x="1295443" y="15286"/>
                      <a:pt x="1297081" y="7694"/>
                      <a:pt x="1298795" y="31816"/>
                    </a:cubicBezTo>
                    <a:cubicBezTo>
                      <a:pt x="1299117" y="72562"/>
                      <a:pt x="1299438" y="113308"/>
                      <a:pt x="1299760" y="154054"/>
                    </a:cubicBezTo>
                    <a:cubicBezTo>
                      <a:pt x="1299438" y="198151"/>
                      <a:pt x="1299117" y="242248"/>
                      <a:pt x="1298795" y="286345"/>
                    </a:cubicBezTo>
                    <a:cubicBezTo>
                      <a:pt x="1298795" y="294783"/>
                      <a:pt x="1295443" y="302876"/>
                      <a:pt x="1289476" y="308842"/>
                    </a:cubicBezTo>
                    <a:cubicBezTo>
                      <a:pt x="1283509" y="314809"/>
                      <a:pt x="1275417" y="318161"/>
                      <a:pt x="1266979" y="318161"/>
                    </a:cubicBezTo>
                    <a:lnTo>
                      <a:pt x="37677" y="318161"/>
                    </a:lnTo>
                    <a:cubicBezTo>
                      <a:pt x="29239" y="318161"/>
                      <a:pt x="21146" y="314809"/>
                      <a:pt x="15180" y="308842"/>
                    </a:cubicBezTo>
                    <a:cubicBezTo>
                      <a:pt x="9213" y="302875"/>
                      <a:pt x="8391" y="311190"/>
                      <a:pt x="5861" y="286345"/>
                    </a:cubicBezTo>
                    <a:lnTo>
                      <a:pt x="0" y="159773"/>
                    </a:lnTo>
                    <a:lnTo>
                      <a:pt x="5861" y="31816"/>
                    </a:lnTo>
                    <a:close/>
                  </a:path>
                </a:pathLst>
              </a:cu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spcFirstLastPara="0" vert="horz" wrap="square" lIns="19479" tIns="19479" rIns="19479" bIns="19479" numCol="1" spcCol="1270" anchor="ctr" anchorCtr="0">
                <a:noAutofit/>
              </a:bodyPr>
              <a:lstStyle/>
              <a:p>
                <a:pPr marL="0" marR="0" lvl="0" indent="0" algn="ctr" defTabSz="711200" eaLnBrk="1" fontAlgn="auto" latinLnBrk="0" hangingPunct="1">
                  <a:lnSpc>
                    <a:spcPct val="90000"/>
                  </a:lnSpc>
                  <a:spcBef>
                    <a:spcPct val="0"/>
                  </a:spcBef>
                  <a:spcAft>
                    <a:spcPct val="35000"/>
                  </a:spcAft>
                  <a:buClrTx/>
                  <a:buSzTx/>
                  <a:buFontTx/>
                  <a:buNone/>
                  <a:tabLst/>
                  <a:defRPr/>
                </a:pPr>
                <a:r>
                  <a:rPr kumimoji="0" lang="en-US" sz="900" b="1" i="0" u="none" strike="noStrike" kern="1200" cap="none" spc="0" normalizeH="0" baseline="0" noProof="0" dirty="0" smtClean="0">
                    <a:ln>
                      <a:noFill/>
                    </a:ln>
                    <a:solidFill>
                      <a:sysClr val="windowText" lastClr="000000"/>
                    </a:solidFill>
                    <a:effectLst/>
                    <a:uLnTx/>
                    <a:uFillTx/>
                    <a:latin typeface="Calibri"/>
                    <a:ea typeface="+mn-ea"/>
                    <a:cs typeface="+mn-cs"/>
                  </a:rPr>
                  <a:t>Community change</a:t>
                </a:r>
                <a:endParaRPr kumimoji="0" lang="en-US" sz="900" b="1"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195" name="Freeform 194"/>
              <p:cNvSpPr/>
              <p:nvPr/>
            </p:nvSpPr>
            <p:spPr>
              <a:xfrm>
                <a:off x="2791580" y="8333475"/>
                <a:ext cx="1320394" cy="326802"/>
              </a:xfrm>
              <a:custGeom>
                <a:avLst/>
                <a:gdLst>
                  <a:gd name="connsiteX0" fmla="*/ 0 w 1535068"/>
                  <a:gd name="connsiteY0" fmla="*/ 34151 h 341507"/>
                  <a:gd name="connsiteX1" fmla="*/ 10003 w 1535068"/>
                  <a:gd name="connsiteY1" fmla="*/ 10003 h 341507"/>
                  <a:gd name="connsiteX2" fmla="*/ 34151 w 1535068"/>
                  <a:gd name="connsiteY2" fmla="*/ 0 h 341507"/>
                  <a:gd name="connsiteX3" fmla="*/ 1500917 w 1535068"/>
                  <a:gd name="connsiteY3" fmla="*/ 0 h 341507"/>
                  <a:gd name="connsiteX4" fmla="*/ 1525065 w 1535068"/>
                  <a:gd name="connsiteY4" fmla="*/ 10003 h 341507"/>
                  <a:gd name="connsiteX5" fmla="*/ 1535068 w 1535068"/>
                  <a:gd name="connsiteY5" fmla="*/ 34151 h 341507"/>
                  <a:gd name="connsiteX6" fmla="*/ 1535068 w 1535068"/>
                  <a:gd name="connsiteY6" fmla="*/ 307356 h 341507"/>
                  <a:gd name="connsiteX7" fmla="*/ 1525065 w 1535068"/>
                  <a:gd name="connsiteY7" fmla="*/ 331504 h 341507"/>
                  <a:gd name="connsiteX8" fmla="*/ 1500917 w 1535068"/>
                  <a:gd name="connsiteY8" fmla="*/ 341507 h 341507"/>
                  <a:gd name="connsiteX9" fmla="*/ 34151 w 1535068"/>
                  <a:gd name="connsiteY9" fmla="*/ 341507 h 341507"/>
                  <a:gd name="connsiteX10" fmla="*/ 10003 w 1535068"/>
                  <a:gd name="connsiteY10" fmla="*/ 331504 h 341507"/>
                  <a:gd name="connsiteX11" fmla="*/ 0 w 1535068"/>
                  <a:gd name="connsiteY11" fmla="*/ 307356 h 341507"/>
                  <a:gd name="connsiteX12" fmla="*/ 0 w 1535068"/>
                  <a:gd name="connsiteY12" fmla="*/ 34151 h 341507"/>
                  <a:gd name="connsiteX0" fmla="*/ 7552 w 1542620"/>
                  <a:gd name="connsiteY0" fmla="*/ 34151 h 341507"/>
                  <a:gd name="connsiteX1" fmla="*/ 17555 w 1542620"/>
                  <a:gd name="connsiteY1" fmla="*/ 10003 h 341507"/>
                  <a:gd name="connsiteX2" fmla="*/ 41703 w 1542620"/>
                  <a:gd name="connsiteY2" fmla="*/ 0 h 341507"/>
                  <a:gd name="connsiteX3" fmla="*/ 1508469 w 1542620"/>
                  <a:gd name="connsiteY3" fmla="*/ 0 h 341507"/>
                  <a:gd name="connsiteX4" fmla="*/ 1532617 w 1542620"/>
                  <a:gd name="connsiteY4" fmla="*/ 10003 h 341507"/>
                  <a:gd name="connsiteX5" fmla="*/ 1542620 w 1542620"/>
                  <a:gd name="connsiteY5" fmla="*/ 34151 h 341507"/>
                  <a:gd name="connsiteX6" fmla="*/ 1542620 w 1542620"/>
                  <a:gd name="connsiteY6" fmla="*/ 307356 h 341507"/>
                  <a:gd name="connsiteX7" fmla="*/ 1532617 w 1542620"/>
                  <a:gd name="connsiteY7" fmla="*/ 331504 h 341507"/>
                  <a:gd name="connsiteX8" fmla="*/ 1508469 w 1542620"/>
                  <a:gd name="connsiteY8" fmla="*/ 341507 h 341507"/>
                  <a:gd name="connsiteX9" fmla="*/ 41703 w 1542620"/>
                  <a:gd name="connsiteY9" fmla="*/ 341507 h 341507"/>
                  <a:gd name="connsiteX10" fmla="*/ 17555 w 1542620"/>
                  <a:gd name="connsiteY10" fmla="*/ 331504 h 341507"/>
                  <a:gd name="connsiteX11" fmla="*/ 7552 w 1542620"/>
                  <a:gd name="connsiteY11" fmla="*/ 307356 h 341507"/>
                  <a:gd name="connsiteX12" fmla="*/ 0 w 1542620"/>
                  <a:gd name="connsiteY12" fmla="*/ 152617 h 341507"/>
                  <a:gd name="connsiteX13" fmla="*/ 7552 w 1542620"/>
                  <a:gd name="connsiteY13" fmla="*/ 34151 h 341507"/>
                  <a:gd name="connsiteX0" fmla="*/ 7552 w 1542620"/>
                  <a:gd name="connsiteY0" fmla="*/ 34151 h 341507"/>
                  <a:gd name="connsiteX1" fmla="*/ 17555 w 1542620"/>
                  <a:gd name="connsiteY1" fmla="*/ 10003 h 341507"/>
                  <a:gd name="connsiteX2" fmla="*/ 41703 w 1542620"/>
                  <a:gd name="connsiteY2" fmla="*/ 0 h 341507"/>
                  <a:gd name="connsiteX3" fmla="*/ 1508469 w 1542620"/>
                  <a:gd name="connsiteY3" fmla="*/ 0 h 341507"/>
                  <a:gd name="connsiteX4" fmla="*/ 1532617 w 1542620"/>
                  <a:gd name="connsiteY4" fmla="*/ 10003 h 341507"/>
                  <a:gd name="connsiteX5" fmla="*/ 1542620 w 1542620"/>
                  <a:gd name="connsiteY5" fmla="*/ 34151 h 341507"/>
                  <a:gd name="connsiteX6" fmla="*/ 1540127 w 1542620"/>
                  <a:gd name="connsiteY6" fmla="*/ 160579 h 341507"/>
                  <a:gd name="connsiteX7" fmla="*/ 1542620 w 1542620"/>
                  <a:gd name="connsiteY7" fmla="*/ 307356 h 341507"/>
                  <a:gd name="connsiteX8" fmla="*/ 1532617 w 1542620"/>
                  <a:gd name="connsiteY8" fmla="*/ 331504 h 341507"/>
                  <a:gd name="connsiteX9" fmla="*/ 1508469 w 1542620"/>
                  <a:gd name="connsiteY9" fmla="*/ 341507 h 341507"/>
                  <a:gd name="connsiteX10" fmla="*/ 41703 w 1542620"/>
                  <a:gd name="connsiteY10" fmla="*/ 341507 h 341507"/>
                  <a:gd name="connsiteX11" fmla="*/ 17555 w 1542620"/>
                  <a:gd name="connsiteY11" fmla="*/ 331504 h 341507"/>
                  <a:gd name="connsiteX12" fmla="*/ 7552 w 1542620"/>
                  <a:gd name="connsiteY12" fmla="*/ 307356 h 341507"/>
                  <a:gd name="connsiteX13" fmla="*/ 0 w 1542620"/>
                  <a:gd name="connsiteY13" fmla="*/ 152617 h 341507"/>
                  <a:gd name="connsiteX14" fmla="*/ 7552 w 1542620"/>
                  <a:gd name="connsiteY14" fmla="*/ 34151 h 341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42620" h="341507">
                    <a:moveTo>
                      <a:pt x="7552" y="34151"/>
                    </a:moveTo>
                    <a:cubicBezTo>
                      <a:pt x="7552" y="25094"/>
                      <a:pt x="11150" y="16407"/>
                      <a:pt x="17555" y="10003"/>
                    </a:cubicBezTo>
                    <a:cubicBezTo>
                      <a:pt x="23960" y="3598"/>
                      <a:pt x="32646" y="0"/>
                      <a:pt x="41703" y="0"/>
                    </a:cubicBezTo>
                    <a:lnTo>
                      <a:pt x="1508469" y="0"/>
                    </a:lnTo>
                    <a:cubicBezTo>
                      <a:pt x="1517526" y="0"/>
                      <a:pt x="1526213" y="3598"/>
                      <a:pt x="1532617" y="10003"/>
                    </a:cubicBezTo>
                    <a:cubicBezTo>
                      <a:pt x="1539022" y="16408"/>
                      <a:pt x="1541368" y="9055"/>
                      <a:pt x="1542620" y="34151"/>
                    </a:cubicBezTo>
                    <a:lnTo>
                      <a:pt x="1540127" y="160579"/>
                    </a:lnTo>
                    <a:lnTo>
                      <a:pt x="1542620" y="307356"/>
                    </a:lnTo>
                    <a:cubicBezTo>
                      <a:pt x="1542620" y="316413"/>
                      <a:pt x="1539022" y="325100"/>
                      <a:pt x="1532617" y="331504"/>
                    </a:cubicBezTo>
                    <a:cubicBezTo>
                      <a:pt x="1526212" y="337909"/>
                      <a:pt x="1517526" y="341507"/>
                      <a:pt x="1508469" y="341507"/>
                    </a:cubicBezTo>
                    <a:lnTo>
                      <a:pt x="41703" y="341507"/>
                    </a:lnTo>
                    <a:cubicBezTo>
                      <a:pt x="32646" y="341507"/>
                      <a:pt x="23959" y="337909"/>
                      <a:pt x="17555" y="331504"/>
                    </a:cubicBezTo>
                    <a:cubicBezTo>
                      <a:pt x="11150" y="325099"/>
                      <a:pt x="10478" y="337170"/>
                      <a:pt x="7552" y="307356"/>
                    </a:cubicBezTo>
                    <a:lnTo>
                      <a:pt x="0" y="152617"/>
                    </a:lnTo>
                    <a:lnTo>
                      <a:pt x="7552" y="34151"/>
                    </a:lnTo>
                    <a:close/>
                  </a:path>
                </a:pathLst>
              </a:custGeom>
              <a:solidFill>
                <a:sysClr val="window" lastClr="FFFFFF">
                  <a:lumMod val="95000"/>
                </a:sysClr>
              </a:solidFill>
              <a:ln w="9525" cap="flat" cmpd="sng" algn="ctr">
                <a:noFill/>
                <a:prstDash val="solid"/>
              </a:ln>
              <a:effectLst>
                <a:outerShdw blurRad="40000" dist="20000" dir="5400000" rotWithShape="0">
                  <a:srgbClr val="000000">
                    <a:alpha val="38000"/>
                  </a:srgbClr>
                </a:outerShdw>
              </a:effectLst>
            </p:spPr>
            <p:txBody>
              <a:bodyPr spcFirstLastPara="0" vert="horz" wrap="square" lIns="20162" tIns="20162" rIns="20162" bIns="20162" numCol="1" spcCol="1270" anchor="ctr" anchorCtr="0">
                <a:noAutofit/>
              </a:bodyPr>
              <a:lstStyle/>
              <a:p>
                <a:pPr marL="0" marR="0" lvl="0" indent="0" algn="ctr" defTabSz="711200" eaLnBrk="1" fontAlgn="auto" latinLnBrk="0" hangingPunct="1">
                  <a:lnSpc>
                    <a:spcPct val="90000"/>
                  </a:lnSpc>
                  <a:spcBef>
                    <a:spcPct val="0"/>
                  </a:spcBef>
                  <a:spcAft>
                    <a:spcPct val="35000"/>
                  </a:spcAft>
                  <a:buClrTx/>
                  <a:buSzTx/>
                  <a:buFontTx/>
                  <a:buNone/>
                  <a:tabLst/>
                  <a:defRPr/>
                </a:pPr>
                <a:r>
                  <a:rPr kumimoji="0" lang="en-US" sz="900" b="1" i="0" u="none" strike="noStrike" kern="1200" cap="none" spc="0" normalizeH="0" baseline="0" noProof="0" dirty="0" smtClean="0">
                    <a:ln>
                      <a:noFill/>
                    </a:ln>
                    <a:solidFill>
                      <a:sysClr val="window" lastClr="FFFFFF">
                        <a:lumMod val="65000"/>
                      </a:sysClr>
                    </a:solidFill>
                    <a:effectLst/>
                    <a:uLnTx/>
                    <a:uFillTx/>
                    <a:latin typeface="Calibri"/>
                    <a:ea typeface="+mn-ea"/>
                    <a:cs typeface="+mn-cs"/>
                  </a:rPr>
                  <a:t>Soil N</a:t>
                </a:r>
                <a:endParaRPr kumimoji="0" lang="en-US" sz="900" b="1" i="0" u="none" strike="noStrike" kern="1200" cap="none" spc="0" normalizeH="0" baseline="0" noProof="0" dirty="0">
                  <a:ln>
                    <a:noFill/>
                  </a:ln>
                  <a:solidFill>
                    <a:sysClr val="window" lastClr="FFFFFF">
                      <a:lumMod val="65000"/>
                    </a:sysClr>
                  </a:solidFill>
                  <a:effectLst/>
                  <a:uLnTx/>
                  <a:uFillTx/>
                  <a:latin typeface="Calibri"/>
                  <a:ea typeface="+mn-ea"/>
                  <a:cs typeface="+mn-cs"/>
                </a:endParaRPr>
              </a:p>
            </p:txBody>
          </p:sp>
          <p:cxnSp>
            <p:nvCxnSpPr>
              <p:cNvPr id="196" name="Straight Arrow Connector 195"/>
              <p:cNvCxnSpPr>
                <a:stCxn id="194" idx="6"/>
                <a:endCxn id="193" idx="12"/>
              </p:cNvCxnSpPr>
              <p:nvPr/>
            </p:nvCxnSpPr>
            <p:spPr>
              <a:xfrm>
                <a:off x="3987920" y="7933409"/>
                <a:ext cx="627465" cy="21978"/>
              </a:xfrm>
              <a:prstGeom prst="straightConnector1">
                <a:avLst/>
              </a:prstGeom>
              <a:noFill/>
              <a:ln w="28575" cap="flat" cmpd="sng" algn="ctr">
                <a:solidFill>
                  <a:sysClr val="windowText" lastClr="000000"/>
                </a:solidFill>
                <a:prstDash val="solid"/>
                <a:tailEnd type="arrow" w="med" len="med"/>
              </a:ln>
              <a:effectLst/>
            </p:spPr>
          </p:cxnSp>
          <p:cxnSp>
            <p:nvCxnSpPr>
              <p:cNvPr id="197" name="Straight Arrow Connector 196"/>
              <p:cNvCxnSpPr>
                <a:stCxn id="195" idx="6"/>
                <a:endCxn id="193" idx="12"/>
              </p:cNvCxnSpPr>
              <p:nvPr/>
            </p:nvCxnSpPr>
            <p:spPr>
              <a:xfrm flipV="1">
                <a:off x="4109840" y="7955387"/>
                <a:ext cx="505545" cy="531753"/>
              </a:xfrm>
              <a:prstGeom prst="straightConnector1">
                <a:avLst/>
              </a:prstGeom>
              <a:noFill/>
              <a:ln w="28575" cap="flat" cmpd="sng" algn="ctr">
                <a:solidFill>
                  <a:sysClr val="window" lastClr="FFFFFF">
                    <a:lumMod val="75000"/>
                  </a:sysClr>
                </a:solidFill>
                <a:prstDash val="solid"/>
                <a:tailEnd type="arrow" w="med" len="med"/>
              </a:ln>
              <a:effectLst/>
            </p:spPr>
          </p:cxnSp>
          <p:cxnSp>
            <p:nvCxnSpPr>
              <p:cNvPr id="198" name="Straight Arrow Connector 197"/>
              <p:cNvCxnSpPr>
                <a:stCxn id="200" idx="7"/>
                <a:endCxn id="195" idx="13"/>
              </p:cNvCxnSpPr>
              <p:nvPr/>
            </p:nvCxnSpPr>
            <p:spPr>
              <a:xfrm>
                <a:off x="2308980" y="7931608"/>
                <a:ext cx="482600" cy="547912"/>
              </a:xfrm>
              <a:prstGeom prst="straightConnector1">
                <a:avLst/>
              </a:prstGeom>
              <a:noFill/>
              <a:ln w="28575" cap="flat" cmpd="sng" algn="ctr">
                <a:solidFill>
                  <a:sysClr val="window" lastClr="FFFFFF">
                    <a:lumMod val="75000"/>
                  </a:sysClr>
                </a:solidFill>
                <a:prstDash val="solid"/>
                <a:tailEnd type="arrow" w="med" len="med"/>
              </a:ln>
              <a:effectLst/>
            </p:spPr>
          </p:cxnSp>
          <p:cxnSp>
            <p:nvCxnSpPr>
              <p:cNvPr id="199" name="Straight Arrow Connector 198"/>
              <p:cNvCxnSpPr>
                <a:stCxn id="191" idx="10"/>
                <a:endCxn id="200" idx="3"/>
              </p:cNvCxnSpPr>
              <p:nvPr/>
            </p:nvCxnSpPr>
            <p:spPr>
              <a:xfrm>
                <a:off x="1727682" y="7326466"/>
                <a:ext cx="14721" cy="414962"/>
              </a:xfrm>
              <a:prstGeom prst="straightConnector1">
                <a:avLst/>
              </a:prstGeom>
              <a:noFill/>
              <a:ln w="28575" cap="flat" cmpd="sng" algn="ctr">
                <a:solidFill>
                  <a:sysClr val="windowText" lastClr="000000"/>
                </a:solidFill>
                <a:prstDash val="solid"/>
                <a:tailEnd type="arrow" w="med" len="med"/>
              </a:ln>
              <a:effectLst/>
            </p:spPr>
          </p:cxnSp>
          <p:sp>
            <p:nvSpPr>
              <p:cNvPr id="200" name="Freeform 199"/>
              <p:cNvSpPr/>
              <p:nvPr/>
            </p:nvSpPr>
            <p:spPr>
              <a:xfrm>
                <a:off x="1102389" y="7739601"/>
                <a:ext cx="1206591" cy="401012"/>
              </a:xfrm>
              <a:custGeom>
                <a:avLst/>
                <a:gdLst>
                  <a:gd name="connsiteX0" fmla="*/ 0 w 2185418"/>
                  <a:gd name="connsiteY0" fmla="*/ 31107 h 311071"/>
                  <a:gd name="connsiteX1" fmla="*/ 9111 w 2185418"/>
                  <a:gd name="connsiteY1" fmla="*/ 9111 h 311071"/>
                  <a:gd name="connsiteX2" fmla="*/ 31107 w 2185418"/>
                  <a:gd name="connsiteY2" fmla="*/ 0 h 311071"/>
                  <a:gd name="connsiteX3" fmla="*/ 2154311 w 2185418"/>
                  <a:gd name="connsiteY3" fmla="*/ 0 h 311071"/>
                  <a:gd name="connsiteX4" fmla="*/ 2176307 w 2185418"/>
                  <a:gd name="connsiteY4" fmla="*/ 9111 h 311071"/>
                  <a:gd name="connsiteX5" fmla="*/ 2185418 w 2185418"/>
                  <a:gd name="connsiteY5" fmla="*/ 31107 h 311071"/>
                  <a:gd name="connsiteX6" fmla="*/ 2185418 w 2185418"/>
                  <a:gd name="connsiteY6" fmla="*/ 279964 h 311071"/>
                  <a:gd name="connsiteX7" fmla="*/ 2176307 w 2185418"/>
                  <a:gd name="connsiteY7" fmla="*/ 301960 h 311071"/>
                  <a:gd name="connsiteX8" fmla="*/ 2154311 w 2185418"/>
                  <a:gd name="connsiteY8" fmla="*/ 311071 h 311071"/>
                  <a:gd name="connsiteX9" fmla="*/ 31107 w 2185418"/>
                  <a:gd name="connsiteY9" fmla="*/ 311071 h 311071"/>
                  <a:gd name="connsiteX10" fmla="*/ 9111 w 2185418"/>
                  <a:gd name="connsiteY10" fmla="*/ 301960 h 311071"/>
                  <a:gd name="connsiteX11" fmla="*/ 0 w 2185418"/>
                  <a:gd name="connsiteY11" fmla="*/ 279964 h 311071"/>
                  <a:gd name="connsiteX12" fmla="*/ 0 w 2185418"/>
                  <a:gd name="connsiteY12" fmla="*/ 31107 h 311071"/>
                  <a:gd name="connsiteX0" fmla="*/ 45773 w 2231191"/>
                  <a:gd name="connsiteY0" fmla="*/ 31107 h 311071"/>
                  <a:gd name="connsiteX1" fmla="*/ 54884 w 2231191"/>
                  <a:gd name="connsiteY1" fmla="*/ 9111 h 311071"/>
                  <a:gd name="connsiteX2" fmla="*/ 76880 w 2231191"/>
                  <a:gd name="connsiteY2" fmla="*/ 0 h 311071"/>
                  <a:gd name="connsiteX3" fmla="*/ 1029163 w 2231191"/>
                  <a:gd name="connsiteY3" fmla="*/ 1417 h 311071"/>
                  <a:gd name="connsiteX4" fmla="*/ 2200084 w 2231191"/>
                  <a:gd name="connsiteY4" fmla="*/ 0 h 311071"/>
                  <a:gd name="connsiteX5" fmla="*/ 2222080 w 2231191"/>
                  <a:gd name="connsiteY5" fmla="*/ 9111 h 311071"/>
                  <a:gd name="connsiteX6" fmla="*/ 2231191 w 2231191"/>
                  <a:gd name="connsiteY6" fmla="*/ 31107 h 311071"/>
                  <a:gd name="connsiteX7" fmla="*/ 2231191 w 2231191"/>
                  <a:gd name="connsiteY7" fmla="*/ 279964 h 311071"/>
                  <a:gd name="connsiteX8" fmla="*/ 2222080 w 2231191"/>
                  <a:gd name="connsiteY8" fmla="*/ 301960 h 311071"/>
                  <a:gd name="connsiteX9" fmla="*/ 2200084 w 2231191"/>
                  <a:gd name="connsiteY9" fmla="*/ 311071 h 311071"/>
                  <a:gd name="connsiteX10" fmla="*/ 76880 w 2231191"/>
                  <a:gd name="connsiteY10" fmla="*/ 311071 h 311071"/>
                  <a:gd name="connsiteX11" fmla="*/ 54884 w 2231191"/>
                  <a:gd name="connsiteY11" fmla="*/ 301960 h 311071"/>
                  <a:gd name="connsiteX12" fmla="*/ 45773 w 2231191"/>
                  <a:gd name="connsiteY12" fmla="*/ 279964 h 311071"/>
                  <a:gd name="connsiteX13" fmla="*/ 45773 w 2231191"/>
                  <a:gd name="connsiteY13" fmla="*/ 31107 h 311071"/>
                  <a:gd name="connsiteX0" fmla="*/ 45773 w 2232636"/>
                  <a:gd name="connsiteY0" fmla="*/ 31107 h 311071"/>
                  <a:gd name="connsiteX1" fmla="*/ 54884 w 2232636"/>
                  <a:gd name="connsiteY1" fmla="*/ 9111 h 311071"/>
                  <a:gd name="connsiteX2" fmla="*/ 76880 w 2232636"/>
                  <a:gd name="connsiteY2" fmla="*/ 0 h 311071"/>
                  <a:gd name="connsiteX3" fmla="*/ 1029163 w 2232636"/>
                  <a:gd name="connsiteY3" fmla="*/ 1417 h 311071"/>
                  <a:gd name="connsiteX4" fmla="*/ 2200084 w 2232636"/>
                  <a:gd name="connsiteY4" fmla="*/ 0 h 311071"/>
                  <a:gd name="connsiteX5" fmla="*/ 2222080 w 2232636"/>
                  <a:gd name="connsiteY5" fmla="*/ 9111 h 311071"/>
                  <a:gd name="connsiteX6" fmla="*/ 2231191 w 2232636"/>
                  <a:gd name="connsiteY6" fmla="*/ 31107 h 311071"/>
                  <a:gd name="connsiteX7" fmla="*/ 2232636 w 2232636"/>
                  <a:gd name="connsiteY7" fmla="*/ 148943 h 311071"/>
                  <a:gd name="connsiteX8" fmla="*/ 2231191 w 2232636"/>
                  <a:gd name="connsiteY8" fmla="*/ 279964 h 311071"/>
                  <a:gd name="connsiteX9" fmla="*/ 2222080 w 2232636"/>
                  <a:gd name="connsiteY9" fmla="*/ 301960 h 311071"/>
                  <a:gd name="connsiteX10" fmla="*/ 2200084 w 2232636"/>
                  <a:gd name="connsiteY10" fmla="*/ 311071 h 311071"/>
                  <a:gd name="connsiteX11" fmla="*/ 76880 w 2232636"/>
                  <a:gd name="connsiteY11" fmla="*/ 311071 h 311071"/>
                  <a:gd name="connsiteX12" fmla="*/ 54884 w 2232636"/>
                  <a:gd name="connsiteY12" fmla="*/ 301960 h 311071"/>
                  <a:gd name="connsiteX13" fmla="*/ 45773 w 2232636"/>
                  <a:gd name="connsiteY13" fmla="*/ 279964 h 311071"/>
                  <a:gd name="connsiteX14" fmla="*/ 45773 w 2232636"/>
                  <a:gd name="connsiteY14" fmla="*/ 31107 h 311071"/>
                  <a:gd name="connsiteX0" fmla="*/ 45773 w 2232636"/>
                  <a:gd name="connsiteY0" fmla="*/ 31107 h 311071"/>
                  <a:gd name="connsiteX1" fmla="*/ 54884 w 2232636"/>
                  <a:gd name="connsiteY1" fmla="*/ 9111 h 311071"/>
                  <a:gd name="connsiteX2" fmla="*/ 76880 w 2232636"/>
                  <a:gd name="connsiteY2" fmla="*/ 0 h 311071"/>
                  <a:gd name="connsiteX3" fmla="*/ 1184261 w 2232636"/>
                  <a:gd name="connsiteY3" fmla="*/ 1417 h 311071"/>
                  <a:gd name="connsiteX4" fmla="*/ 2200084 w 2232636"/>
                  <a:gd name="connsiteY4" fmla="*/ 0 h 311071"/>
                  <a:gd name="connsiteX5" fmla="*/ 2222080 w 2232636"/>
                  <a:gd name="connsiteY5" fmla="*/ 9111 h 311071"/>
                  <a:gd name="connsiteX6" fmla="*/ 2231191 w 2232636"/>
                  <a:gd name="connsiteY6" fmla="*/ 31107 h 311071"/>
                  <a:gd name="connsiteX7" fmla="*/ 2232636 w 2232636"/>
                  <a:gd name="connsiteY7" fmla="*/ 148943 h 311071"/>
                  <a:gd name="connsiteX8" fmla="*/ 2231191 w 2232636"/>
                  <a:gd name="connsiteY8" fmla="*/ 279964 h 311071"/>
                  <a:gd name="connsiteX9" fmla="*/ 2222080 w 2232636"/>
                  <a:gd name="connsiteY9" fmla="*/ 301960 h 311071"/>
                  <a:gd name="connsiteX10" fmla="*/ 2200084 w 2232636"/>
                  <a:gd name="connsiteY10" fmla="*/ 311071 h 311071"/>
                  <a:gd name="connsiteX11" fmla="*/ 76880 w 2232636"/>
                  <a:gd name="connsiteY11" fmla="*/ 311071 h 311071"/>
                  <a:gd name="connsiteX12" fmla="*/ 54884 w 2232636"/>
                  <a:gd name="connsiteY12" fmla="*/ 301960 h 311071"/>
                  <a:gd name="connsiteX13" fmla="*/ 45773 w 2232636"/>
                  <a:gd name="connsiteY13" fmla="*/ 279964 h 311071"/>
                  <a:gd name="connsiteX14" fmla="*/ 45773 w 2232636"/>
                  <a:gd name="connsiteY14" fmla="*/ 31107 h 311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32636" h="311071">
                    <a:moveTo>
                      <a:pt x="45773" y="31107"/>
                    </a:moveTo>
                    <a:cubicBezTo>
                      <a:pt x="45773" y="22857"/>
                      <a:pt x="49050" y="14945"/>
                      <a:pt x="54884" y="9111"/>
                    </a:cubicBezTo>
                    <a:cubicBezTo>
                      <a:pt x="60718" y="3277"/>
                      <a:pt x="-85500" y="1282"/>
                      <a:pt x="76880" y="0"/>
                    </a:cubicBezTo>
                    <a:lnTo>
                      <a:pt x="1184261" y="1417"/>
                    </a:lnTo>
                    <a:lnTo>
                      <a:pt x="2200084" y="0"/>
                    </a:lnTo>
                    <a:cubicBezTo>
                      <a:pt x="2208334" y="0"/>
                      <a:pt x="2216246" y="3277"/>
                      <a:pt x="2222080" y="9111"/>
                    </a:cubicBezTo>
                    <a:cubicBezTo>
                      <a:pt x="2227914" y="14945"/>
                      <a:pt x="2229432" y="7802"/>
                      <a:pt x="2231191" y="31107"/>
                    </a:cubicBezTo>
                    <a:cubicBezTo>
                      <a:pt x="2231673" y="70386"/>
                      <a:pt x="2232154" y="109664"/>
                      <a:pt x="2232636" y="148943"/>
                    </a:cubicBezTo>
                    <a:cubicBezTo>
                      <a:pt x="2232154" y="192617"/>
                      <a:pt x="2231673" y="236290"/>
                      <a:pt x="2231191" y="279964"/>
                    </a:cubicBezTo>
                    <a:cubicBezTo>
                      <a:pt x="2231191" y="288214"/>
                      <a:pt x="2227914" y="296126"/>
                      <a:pt x="2222080" y="301960"/>
                    </a:cubicBezTo>
                    <a:cubicBezTo>
                      <a:pt x="2216246" y="307794"/>
                      <a:pt x="2208334" y="311071"/>
                      <a:pt x="2200084" y="311071"/>
                    </a:cubicBezTo>
                    <a:lnTo>
                      <a:pt x="76880" y="311071"/>
                    </a:lnTo>
                    <a:cubicBezTo>
                      <a:pt x="68630" y="311071"/>
                      <a:pt x="60718" y="307794"/>
                      <a:pt x="54884" y="301960"/>
                    </a:cubicBezTo>
                    <a:cubicBezTo>
                      <a:pt x="49050" y="296126"/>
                      <a:pt x="45773" y="288214"/>
                      <a:pt x="45773" y="279964"/>
                    </a:cubicBezTo>
                    <a:lnTo>
                      <a:pt x="45773" y="31107"/>
                    </a:lnTo>
                    <a:close/>
                  </a:path>
                </a:pathLst>
              </a:cu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spcFirstLastPara="0" vert="horz" wrap="square" lIns="19271" tIns="19271" rIns="19271" bIns="19271" numCol="1" spcCol="1270" anchor="ctr" anchorCtr="0">
                <a:noAutofit/>
              </a:bodyPr>
              <a:lstStyle/>
              <a:p>
                <a:pPr marL="0" marR="0" lvl="0" indent="0" algn="ctr" defTabSz="711200" eaLnBrk="1" fontAlgn="auto" latinLnBrk="0" hangingPunct="1">
                  <a:lnSpc>
                    <a:spcPct val="90000"/>
                  </a:lnSpc>
                  <a:spcBef>
                    <a:spcPct val="0"/>
                  </a:spcBef>
                  <a:spcAft>
                    <a:spcPct val="35000"/>
                  </a:spcAft>
                  <a:buClrTx/>
                  <a:buSzTx/>
                  <a:buFontTx/>
                  <a:buNone/>
                  <a:tabLst/>
                  <a:defRPr/>
                </a:pPr>
                <a:r>
                  <a:rPr kumimoji="0" lang="en-US" sz="900" b="1" i="0" u="none" strike="noStrike" kern="1200" cap="none" spc="0" normalizeH="0" baseline="0" noProof="0" dirty="0" smtClean="0">
                    <a:ln>
                      <a:noFill/>
                    </a:ln>
                    <a:solidFill>
                      <a:sysClr val="windowText" lastClr="000000"/>
                    </a:solidFill>
                    <a:effectLst/>
                    <a:uLnTx/>
                    <a:uFillTx/>
                    <a:latin typeface="Calibri"/>
                    <a:ea typeface="+mn-ea"/>
                    <a:cs typeface="+mn-cs"/>
                    <a:sym typeface="Symbol"/>
                  </a:rPr>
                  <a:t>Physiological effects</a:t>
                </a:r>
                <a:endParaRPr kumimoji="0" lang="en-US" sz="900" b="1" i="0" u="none" strike="noStrike" kern="1200" cap="none" spc="0" normalizeH="0" baseline="0" noProof="0" dirty="0">
                  <a:ln>
                    <a:noFill/>
                  </a:ln>
                  <a:solidFill>
                    <a:sysClr val="windowText" lastClr="000000"/>
                  </a:solidFill>
                  <a:effectLst/>
                  <a:uLnTx/>
                  <a:uFillTx/>
                  <a:latin typeface="Calibri"/>
                  <a:ea typeface="+mn-ea"/>
                  <a:cs typeface="+mn-cs"/>
                </a:endParaRPr>
              </a:p>
            </p:txBody>
          </p:sp>
          <p:cxnSp>
            <p:nvCxnSpPr>
              <p:cNvPr id="201" name="Straight Arrow Connector 200"/>
              <p:cNvCxnSpPr>
                <a:stCxn id="200" idx="7"/>
                <a:endCxn id="192" idx="13"/>
              </p:cNvCxnSpPr>
              <p:nvPr/>
            </p:nvCxnSpPr>
            <p:spPr>
              <a:xfrm flipV="1">
                <a:off x="2308980" y="7400432"/>
                <a:ext cx="527050" cy="531176"/>
              </a:xfrm>
              <a:prstGeom prst="straightConnector1">
                <a:avLst/>
              </a:prstGeom>
              <a:noFill/>
              <a:ln w="28575" cap="flat" cmpd="sng" algn="ctr">
                <a:solidFill>
                  <a:sysClr val="windowText" lastClr="000000"/>
                </a:solidFill>
                <a:prstDash val="solid"/>
                <a:tailEnd type="arrow" w="med" len="med"/>
              </a:ln>
              <a:effectLst/>
            </p:spPr>
          </p:cxnSp>
          <p:cxnSp>
            <p:nvCxnSpPr>
              <p:cNvPr id="202" name="Straight Arrow Connector 201"/>
              <p:cNvCxnSpPr>
                <a:stCxn id="200" idx="7"/>
                <a:endCxn id="194" idx="13"/>
              </p:cNvCxnSpPr>
              <p:nvPr/>
            </p:nvCxnSpPr>
            <p:spPr>
              <a:xfrm>
                <a:off x="2308980" y="7931608"/>
                <a:ext cx="566419" cy="9422"/>
              </a:xfrm>
              <a:prstGeom prst="straightConnector1">
                <a:avLst/>
              </a:prstGeom>
              <a:noFill/>
              <a:ln w="28575" cap="flat" cmpd="sng" algn="ctr">
                <a:solidFill>
                  <a:sysClr val="windowText" lastClr="000000"/>
                </a:solidFill>
                <a:prstDash val="solid"/>
                <a:tailEnd type="arrow" w="med" len="med"/>
              </a:ln>
              <a:effectLst/>
            </p:spPr>
          </p:cxnSp>
          <p:cxnSp>
            <p:nvCxnSpPr>
              <p:cNvPr id="203" name="Straight Arrow Connector 202"/>
              <p:cNvCxnSpPr>
                <a:stCxn id="192" idx="6"/>
                <a:endCxn id="193" idx="12"/>
              </p:cNvCxnSpPr>
              <p:nvPr/>
            </p:nvCxnSpPr>
            <p:spPr>
              <a:xfrm>
                <a:off x="4017130" y="7387732"/>
                <a:ext cx="598255" cy="567655"/>
              </a:xfrm>
              <a:prstGeom prst="straightConnector1">
                <a:avLst/>
              </a:prstGeom>
              <a:noFill/>
              <a:ln w="28575" cap="flat" cmpd="sng" algn="ctr">
                <a:solidFill>
                  <a:sysClr val="windowText" lastClr="000000"/>
                </a:solidFill>
                <a:prstDash val="solid"/>
                <a:tailEnd type="arrow" w="med" len="med"/>
              </a:ln>
              <a:effectLst/>
            </p:spPr>
          </p:cxnSp>
        </p:grpSp>
        <p:grpSp>
          <p:nvGrpSpPr>
            <p:cNvPr id="156" name="Group 155"/>
            <p:cNvGrpSpPr/>
            <p:nvPr/>
          </p:nvGrpSpPr>
          <p:grpSpPr>
            <a:xfrm>
              <a:off x="5889833" y="6183775"/>
              <a:ext cx="4585694" cy="2477812"/>
              <a:chOff x="5889833" y="6183775"/>
              <a:chExt cx="4585694" cy="2477812"/>
            </a:xfrm>
          </p:grpSpPr>
          <p:sp>
            <p:nvSpPr>
              <p:cNvPr id="175" name="Freeform 174"/>
              <p:cNvSpPr/>
              <p:nvPr/>
            </p:nvSpPr>
            <p:spPr>
              <a:xfrm>
                <a:off x="7385971" y="6183775"/>
                <a:ext cx="1583509" cy="722165"/>
              </a:xfrm>
              <a:custGeom>
                <a:avLst/>
                <a:gdLst>
                  <a:gd name="connsiteX0" fmla="*/ 0 w 2185418"/>
                  <a:gd name="connsiteY0" fmla="*/ 31107 h 311071"/>
                  <a:gd name="connsiteX1" fmla="*/ 9111 w 2185418"/>
                  <a:gd name="connsiteY1" fmla="*/ 9111 h 311071"/>
                  <a:gd name="connsiteX2" fmla="*/ 31107 w 2185418"/>
                  <a:gd name="connsiteY2" fmla="*/ 0 h 311071"/>
                  <a:gd name="connsiteX3" fmla="*/ 2154311 w 2185418"/>
                  <a:gd name="connsiteY3" fmla="*/ 0 h 311071"/>
                  <a:gd name="connsiteX4" fmla="*/ 2176307 w 2185418"/>
                  <a:gd name="connsiteY4" fmla="*/ 9111 h 311071"/>
                  <a:gd name="connsiteX5" fmla="*/ 2185418 w 2185418"/>
                  <a:gd name="connsiteY5" fmla="*/ 31107 h 311071"/>
                  <a:gd name="connsiteX6" fmla="*/ 2185418 w 2185418"/>
                  <a:gd name="connsiteY6" fmla="*/ 279964 h 311071"/>
                  <a:gd name="connsiteX7" fmla="*/ 2176307 w 2185418"/>
                  <a:gd name="connsiteY7" fmla="*/ 301960 h 311071"/>
                  <a:gd name="connsiteX8" fmla="*/ 2154311 w 2185418"/>
                  <a:gd name="connsiteY8" fmla="*/ 311071 h 311071"/>
                  <a:gd name="connsiteX9" fmla="*/ 31107 w 2185418"/>
                  <a:gd name="connsiteY9" fmla="*/ 311071 h 311071"/>
                  <a:gd name="connsiteX10" fmla="*/ 9111 w 2185418"/>
                  <a:gd name="connsiteY10" fmla="*/ 301960 h 311071"/>
                  <a:gd name="connsiteX11" fmla="*/ 0 w 2185418"/>
                  <a:gd name="connsiteY11" fmla="*/ 279964 h 311071"/>
                  <a:gd name="connsiteX12" fmla="*/ 0 w 2185418"/>
                  <a:gd name="connsiteY12" fmla="*/ 31107 h 311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85418" h="311071">
                    <a:moveTo>
                      <a:pt x="0" y="31107"/>
                    </a:moveTo>
                    <a:cubicBezTo>
                      <a:pt x="0" y="22857"/>
                      <a:pt x="3277" y="14945"/>
                      <a:pt x="9111" y="9111"/>
                    </a:cubicBezTo>
                    <a:cubicBezTo>
                      <a:pt x="14945" y="3277"/>
                      <a:pt x="22857" y="0"/>
                      <a:pt x="31107" y="0"/>
                    </a:cubicBezTo>
                    <a:lnTo>
                      <a:pt x="2154311" y="0"/>
                    </a:lnTo>
                    <a:cubicBezTo>
                      <a:pt x="2162561" y="0"/>
                      <a:pt x="2170473" y="3277"/>
                      <a:pt x="2176307" y="9111"/>
                    </a:cubicBezTo>
                    <a:cubicBezTo>
                      <a:pt x="2182141" y="14945"/>
                      <a:pt x="2185418" y="22857"/>
                      <a:pt x="2185418" y="31107"/>
                    </a:cubicBezTo>
                    <a:lnTo>
                      <a:pt x="2185418" y="279964"/>
                    </a:lnTo>
                    <a:cubicBezTo>
                      <a:pt x="2185418" y="288214"/>
                      <a:pt x="2182141" y="296126"/>
                      <a:pt x="2176307" y="301960"/>
                    </a:cubicBezTo>
                    <a:cubicBezTo>
                      <a:pt x="2170473" y="307794"/>
                      <a:pt x="2162561" y="311071"/>
                      <a:pt x="2154311" y="311071"/>
                    </a:cubicBezTo>
                    <a:lnTo>
                      <a:pt x="31107" y="311071"/>
                    </a:lnTo>
                    <a:cubicBezTo>
                      <a:pt x="22857" y="311071"/>
                      <a:pt x="14945" y="307794"/>
                      <a:pt x="9111" y="301960"/>
                    </a:cubicBezTo>
                    <a:cubicBezTo>
                      <a:pt x="3277" y="296126"/>
                      <a:pt x="0" y="288214"/>
                      <a:pt x="0" y="279964"/>
                    </a:cubicBezTo>
                    <a:lnTo>
                      <a:pt x="0" y="31107"/>
                    </a:lnTo>
                    <a:close/>
                  </a:path>
                </a:pathLst>
              </a:custGeom>
              <a:noFill/>
              <a:ln w="25400" cap="flat" cmpd="sng" algn="ctr">
                <a:noFill/>
                <a:prstDash val="solid"/>
              </a:ln>
              <a:effectLst/>
            </p:spPr>
            <p:txBody>
              <a:bodyPr spcFirstLastPara="0" vert="horz" wrap="square" lIns="19271" tIns="19271" rIns="19271" bIns="19271" numCol="1" spcCol="1270" anchor="ctr" anchorCtr="0">
                <a:spAutoFit/>
              </a:bodyPr>
              <a:lstStyle/>
              <a:p>
                <a:pPr marL="0" marR="0" lvl="0" indent="0" algn="ctr" defTabSz="711200" eaLnBrk="1" fontAlgn="auto" latinLnBrk="0" hangingPunct="1">
                  <a:lnSpc>
                    <a:spcPct val="90000"/>
                  </a:lnSpc>
                  <a:spcBef>
                    <a:spcPct val="0"/>
                  </a:spcBef>
                  <a:spcAft>
                    <a:spcPct val="35000"/>
                  </a:spcAft>
                  <a:buClrTx/>
                  <a:buSzTx/>
                  <a:buFontTx/>
                  <a:buNone/>
                  <a:tabLst/>
                  <a:defRPr/>
                </a:pPr>
                <a:r>
                  <a:rPr kumimoji="0" lang="en-US" sz="1400" b="1" i="0" u="none" strike="noStrike" kern="1200" cap="none" spc="0" normalizeH="0" baseline="0" noProof="0" dirty="0" smtClean="0">
                    <a:ln>
                      <a:noFill/>
                    </a:ln>
                    <a:solidFill>
                      <a:sysClr val="windowText" lastClr="000000">
                        <a:hueOff val="0"/>
                        <a:satOff val="0"/>
                        <a:lumOff val="0"/>
                        <a:alphaOff val="0"/>
                      </a:sysClr>
                    </a:solidFill>
                    <a:effectLst/>
                    <a:uLnTx/>
                    <a:uFillTx/>
                    <a:latin typeface="Trebuchet MS" pitchFamily="34" charset="0"/>
                    <a:ea typeface="+mn-ea"/>
                    <a:cs typeface="+mn-cs"/>
                    <a:sym typeface="Symbol"/>
                  </a:rPr>
                  <a:t>Midgrass Prairie</a:t>
                </a:r>
                <a:endParaRPr kumimoji="0" lang="en-US" sz="1400" b="1" i="0" u="none" strike="noStrike" kern="1200" cap="none" spc="0" normalizeH="0" baseline="0" noProof="0" dirty="0">
                  <a:ln>
                    <a:noFill/>
                  </a:ln>
                  <a:solidFill>
                    <a:sysClr val="windowText" lastClr="000000">
                      <a:hueOff val="0"/>
                      <a:satOff val="0"/>
                      <a:lumOff val="0"/>
                      <a:alphaOff val="0"/>
                    </a:sysClr>
                  </a:solidFill>
                  <a:effectLst/>
                  <a:uLnTx/>
                  <a:uFillTx/>
                  <a:latin typeface="Trebuchet MS" pitchFamily="34" charset="0"/>
                  <a:ea typeface="+mn-ea"/>
                  <a:cs typeface="+mn-cs"/>
                </a:endParaRPr>
              </a:p>
            </p:txBody>
          </p:sp>
          <p:grpSp>
            <p:nvGrpSpPr>
              <p:cNvPr id="176" name="Group 175"/>
              <p:cNvGrpSpPr/>
              <p:nvPr/>
            </p:nvGrpSpPr>
            <p:grpSpPr>
              <a:xfrm>
                <a:off x="5889833" y="7001692"/>
                <a:ext cx="4585694" cy="1659895"/>
                <a:chOff x="5889833" y="7001692"/>
                <a:chExt cx="4585694" cy="1659895"/>
              </a:xfrm>
            </p:grpSpPr>
            <p:sp>
              <p:nvSpPr>
                <p:cNvPr id="177" name="Freeform 176"/>
                <p:cNvSpPr/>
                <p:nvPr/>
              </p:nvSpPr>
              <p:spPr>
                <a:xfrm>
                  <a:off x="6163491" y="7001692"/>
                  <a:ext cx="704240" cy="326084"/>
                </a:xfrm>
                <a:custGeom>
                  <a:avLst/>
                  <a:gdLst>
                    <a:gd name="connsiteX0" fmla="*/ 0 w 718836"/>
                    <a:gd name="connsiteY0" fmla="*/ 31859 h 318586"/>
                    <a:gd name="connsiteX1" fmla="*/ 9331 w 718836"/>
                    <a:gd name="connsiteY1" fmla="*/ 9331 h 318586"/>
                    <a:gd name="connsiteX2" fmla="*/ 31859 w 718836"/>
                    <a:gd name="connsiteY2" fmla="*/ 0 h 318586"/>
                    <a:gd name="connsiteX3" fmla="*/ 686977 w 718836"/>
                    <a:gd name="connsiteY3" fmla="*/ 0 h 318586"/>
                    <a:gd name="connsiteX4" fmla="*/ 709505 w 718836"/>
                    <a:gd name="connsiteY4" fmla="*/ 9331 h 318586"/>
                    <a:gd name="connsiteX5" fmla="*/ 718836 w 718836"/>
                    <a:gd name="connsiteY5" fmla="*/ 31859 h 318586"/>
                    <a:gd name="connsiteX6" fmla="*/ 718836 w 718836"/>
                    <a:gd name="connsiteY6" fmla="*/ 286727 h 318586"/>
                    <a:gd name="connsiteX7" fmla="*/ 709505 w 718836"/>
                    <a:gd name="connsiteY7" fmla="*/ 309255 h 318586"/>
                    <a:gd name="connsiteX8" fmla="*/ 686977 w 718836"/>
                    <a:gd name="connsiteY8" fmla="*/ 318586 h 318586"/>
                    <a:gd name="connsiteX9" fmla="*/ 31859 w 718836"/>
                    <a:gd name="connsiteY9" fmla="*/ 318586 h 318586"/>
                    <a:gd name="connsiteX10" fmla="*/ 9331 w 718836"/>
                    <a:gd name="connsiteY10" fmla="*/ 309255 h 318586"/>
                    <a:gd name="connsiteX11" fmla="*/ 0 w 718836"/>
                    <a:gd name="connsiteY11" fmla="*/ 286727 h 318586"/>
                    <a:gd name="connsiteX12" fmla="*/ 0 w 718836"/>
                    <a:gd name="connsiteY12" fmla="*/ 31859 h 318586"/>
                    <a:gd name="connsiteX0" fmla="*/ 0 w 718850"/>
                    <a:gd name="connsiteY0" fmla="*/ 31859 h 318586"/>
                    <a:gd name="connsiteX1" fmla="*/ 9331 w 718850"/>
                    <a:gd name="connsiteY1" fmla="*/ 9331 h 318586"/>
                    <a:gd name="connsiteX2" fmla="*/ 31859 w 718850"/>
                    <a:gd name="connsiteY2" fmla="*/ 0 h 318586"/>
                    <a:gd name="connsiteX3" fmla="*/ 686977 w 718850"/>
                    <a:gd name="connsiteY3" fmla="*/ 0 h 318586"/>
                    <a:gd name="connsiteX4" fmla="*/ 709505 w 718850"/>
                    <a:gd name="connsiteY4" fmla="*/ 9331 h 318586"/>
                    <a:gd name="connsiteX5" fmla="*/ 718836 w 718850"/>
                    <a:gd name="connsiteY5" fmla="*/ 31859 h 318586"/>
                    <a:gd name="connsiteX6" fmla="*/ 707854 w 718850"/>
                    <a:gd name="connsiteY6" fmla="*/ 150360 h 318586"/>
                    <a:gd name="connsiteX7" fmla="*/ 718836 w 718850"/>
                    <a:gd name="connsiteY7" fmla="*/ 286727 h 318586"/>
                    <a:gd name="connsiteX8" fmla="*/ 709505 w 718850"/>
                    <a:gd name="connsiteY8" fmla="*/ 309255 h 318586"/>
                    <a:gd name="connsiteX9" fmla="*/ 686977 w 718850"/>
                    <a:gd name="connsiteY9" fmla="*/ 318586 h 318586"/>
                    <a:gd name="connsiteX10" fmla="*/ 31859 w 718850"/>
                    <a:gd name="connsiteY10" fmla="*/ 318586 h 318586"/>
                    <a:gd name="connsiteX11" fmla="*/ 9331 w 718850"/>
                    <a:gd name="connsiteY11" fmla="*/ 309255 h 318586"/>
                    <a:gd name="connsiteX12" fmla="*/ 0 w 718850"/>
                    <a:gd name="connsiteY12" fmla="*/ 286727 h 318586"/>
                    <a:gd name="connsiteX13" fmla="*/ 0 w 718850"/>
                    <a:gd name="connsiteY13" fmla="*/ 31859 h 318586"/>
                    <a:gd name="connsiteX0" fmla="*/ 0 w 719017"/>
                    <a:gd name="connsiteY0" fmla="*/ 31859 h 319171"/>
                    <a:gd name="connsiteX1" fmla="*/ 9331 w 719017"/>
                    <a:gd name="connsiteY1" fmla="*/ 9331 h 319171"/>
                    <a:gd name="connsiteX2" fmla="*/ 31859 w 719017"/>
                    <a:gd name="connsiteY2" fmla="*/ 0 h 319171"/>
                    <a:gd name="connsiteX3" fmla="*/ 686977 w 719017"/>
                    <a:gd name="connsiteY3" fmla="*/ 0 h 319171"/>
                    <a:gd name="connsiteX4" fmla="*/ 709505 w 719017"/>
                    <a:gd name="connsiteY4" fmla="*/ 9331 h 319171"/>
                    <a:gd name="connsiteX5" fmla="*/ 718836 w 719017"/>
                    <a:gd name="connsiteY5" fmla="*/ 31859 h 319171"/>
                    <a:gd name="connsiteX6" fmla="*/ 707854 w 719017"/>
                    <a:gd name="connsiteY6" fmla="*/ 150360 h 319171"/>
                    <a:gd name="connsiteX7" fmla="*/ 718836 w 719017"/>
                    <a:gd name="connsiteY7" fmla="*/ 286727 h 319171"/>
                    <a:gd name="connsiteX8" fmla="*/ 709505 w 719017"/>
                    <a:gd name="connsiteY8" fmla="*/ 309255 h 319171"/>
                    <a:gd name="connsiteX9" fmla="*/ 686977 w 719017"/>
                    <a:gd name="connsiteY9" fmla="*/ 318586 h 319171"/>
                    <a:gd name="connsiteX10" fmla="*/ 351507 w 719017"/>
                    <a:gd name="connsiteY10" fmla="*/ 319171 h 319171"/>
                    <a:gd name="connsiteX11" fmla="*/ 31859 w 719017"/>
                    <a:gd name="connsiteY11" fmla="*/ 318586 h 319171"/>
                    <a:gd name="connsiteX12" fmla="*/ 9331 w 719017"/>
                    <a:gd name="connsiteY12" fmla="*/ 309255 h 319171"/>
                    <a:gd name="connsiteX13" fmla="*/ 0 w 719017"/>
                    <a:gd name="connsiteY13" fmla="*/ 286727 h 319171"/>
                    <a:gd name="connsiteX14" fmla="*/ 0 w 719017"/>
                    <a:gd name="connsiteY14" fmla="*/ 31859 h 319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19017" h="319171">
                      <a:moveTo>
                        <a:pt x="0" y="31859"/>
                      </a:moveTo>
                      <a:cubicBezTo>
                        <a:pt x="0" y="23409"/>
                        <a:pt x="3357" y="15306"/>
                        <a:pt x="9331" y="9331"/>
                      </a:cubicBezTo>
                      <a:cubicBezTo>
                        <a:pt x="15306" y="3356"/>
                        <a:pt x="23409" y="0"/>
                        <a:pt x="31859" y="0"/>
                      </a:cubicBezTo>
                      <a:lnTo>
                        <a:pt x="686977" y="0"/>
                      </a:lnTo>
                      <a:cubicBezTo>
                        <a:pt x="695427" y="0"/>
                        <a:pt x="703530" y="3357"/>
                        <a:pt x="709505" y="9331"/>
                      </a:cubicBezTo>
                      <a:cubicBezTo>
                        <a:pt x="715480" y="15306"/>
                        <a:pt x="719111" y="8354"/>
                        <a:pt x="718836" y="31859"/>
                      </a:cubicBezTo>
                      <a:lnTo>
                        <a:pt x="707854" y="150360"/>
                      </a:lnTo>
                      <a:lnTo>
                        <a:pt x="718836" y="286727"/>
                      </a:lnTo>
                      <a:cubicBezTo>
                        <a:pt x="718836" y="295177"/>
                        <a:pt x="715479" y="303280"/>
                        <a:pt x="709505" y="309255"/>
                      </a:cubicBezTo>
                      <a:cubicBezTo>
                        <a:pt x="703530" y="315230"/>
                        <a:pt x="746643" y="316933"/>
                        <a:pt x="686977" y="318586"/>
                      </a:cubicBezTo>
                      <a:lnTo>
                        <a:pt x="351507" y="319171"/>
                      </a:lnTo>
                      <a:lnTo>
                        <a:pt x="31859" y="318586"/>
                      </a:lnTo>
                      <a:cubicBezTo>
                        <a:pt x="23409" y="318586"/>
                        <a:pt x="15306" y="315229"/>
                        <a:pt x="9331" y="309255"/>
                      </a:cubicBezTo>
                      <a:cubicBezTo>
                        <a:pt x="3356" y="303280"/>
                        <a:pt x="0" y="295177"/>
                        <a:pt x="0" y="286727"/>
                      </a:cubicBezTo>
                      <a:lnTo>
                        <a:pt x="0" y="31859"/>
                      </a:lnTo>
                      <a:close/>
                    </a:path>
                  </a:pathLst>
                </a:cu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spcFirstLastPara="0" vert="horz" wrap="square" lIns="19491" tIns="19491" rIns="19491" bIns="19491" numCol="1" spcCol="1270" anchor="ctr" anchorCtr="0">
                  <a:noAutofit/>
                </a:bodyPr>
                <a:lstStyle/>
                <a:p>
                  <a:pPr marL="0" marR="0" lvl="0" indent="0" algn="ctr" defTabSz="711200" eaLnBrk="1" fontAlgn="auto" latinLnBrk="0" hangingPunct="1">
                    <a:lnSpc>
                      <a:spcPct val="90000"/>
                    </a:lnSpc>
                    <a:spcBef>
                      <a:spcPct val="0"/>
                    </a:spcBef>
                    <a:spcAft>
                      <a:spcPct val="35000"/>
                    </a:spcAft>
                    <a:buClrTx/>
                    <a:buSzTx/>
                    <a:buFontTx/>
                    <a:buNone/>
                    <a:tabLst/>
                    <a:defRPr/>
                  </a:pPr>
                  <a:r>
                    <a:rPr kumimoji="0" lang="en-US" sz="900" b="1" i="0" u="none" strike="noStrike" kern="1200" cap="none" spc="0" normalizeH="0" baseline="0" noProof="0" dirty="0" smtClean="0">
                      <a:ln>
                        <a:noFill/>
                      </a:ln>
                      <a:solidFill>
                        <a:sysClr val="windowText" lastClr="000000"/>
                      </a:solidFill>
                      <a:effectLst/>
                      <a:uLnTx/>
                      <a:uFillTx/>
                      <a:latin typeface="Calibri"/>
                      <a:ea typeface="+mn-ea"/>
                      <a:cs typeface="+mn-cs"/>
                    </a:rPr>
                    <a:t>CO</a:t>
                  </a:r>
                  <a:r>
                    <a:rPr kumimoji="0" lang="en-US" sz="900" b="1" i="0" u="none" strike="noStrike" kern="1200" cap="none" spc="0" normalizeH="0" baseline="-25000" noProof="0" dirty="0" smtClean="0">
                      <a:ln>
                        <a:noFill/>
                      </a:ln>
                      <a:solidFill>
                        <a:sysClr val="windowText" lastClr="000000"/>
                      </a:solidFill>
                      <a:effectLst/>
                      <a:uLnTx/>
                      <a:uFillTx/>
                      <a:latin typeface="Calibri"/>
                      <a:ea typeface="+mn-ea"/>
                      <a:cs typeface="+mn-cs"/>
                    </a:rPr>
                    <a:t>2</a:t>
                  </a:r>
                  <a:endParaRPr kumimoji="0" lang="en-US" sz="900" b="1" i="0" u="none" strike="noStrike" kern="1200" cap="none" spc="0" normalizeH="0" baseline="-25000" noProof="0" dirty="0">
                    <a:ln>
                      <a:noFill/>
                    </a:ln>
                    <a:solidFill>
                      <a:sysClr val="windowText" lastClr="000000"/>
                    </a:solidFill>
                    <a:effectLst/>
                    <a:uLnTx/>
                    <a:uFillTx/>
                    <a:latin typeface="Calibri"/>
                    <a:ea typeface="+mn-ea"/>
                    <a:cs typeface="+mn-cs"/>
                  </a:endParaRPr>
                </a:p>
              </p:txBody>
            </p:sp>
            <p:sp>
              <p:nvSpPr>
                <p:cNvPr id="178" name="Freeform 177"/>
                <p:cNvSpPr/>
                <p:nvPr/>
              </p:nvSpPr>
              <p:spPr>
                <a:xfrm>
                  <a:off x="7616122" y="7204746"/>
                  <a:ext cx="1184527" cy="401012"/>
                </a:xfrm>
                <a:custGeom>
                  <a:avLst/>
                  <a:gdLst>
                    <a:gd name="connsiteX0" fmla="*/ 0 w 2185418"/>
                    <a:gd name="connsiteY0" fmla="*/ 31107 h 311071"/>
                    <a:gd name="connsiteX1" fmla="*/ 9111 w 2185418"/>
                    <a:gd name="connsiteY1" fmla="*/ 9111 h 311071"/>
                    <a:gd name="connsiteX2" fmla="*/ 31107 w 2185418"/>
                    <a:gd name="connsiteY2" fmla="*/ 0 h 311071"/>
                    <a:gd name="connsiteX3" fmla="*/ 2154311 w 2185418"/>
                    <a:gd name="connsiteY3" fmla="*/ 0 h 311071"/>
                    <a:gd name="connsiteX4" fmla="*/ 2176307 w 2185418"/>
                    <a:gd name="connsiteY4" fmla="*/ 9111 h 311071"/>
                    <a:gd name="connsiteX5" fmla="*/ 2185418 w 2185418"/>
                    <a:gd name="connsiteY5" fmla="*/ 31107 h 311071"/>
                    <a:gd name="connsiteX6" fmla="*/ 2185418 w 2185418"/>
                    <a:gd name="connsiteY6" fmla="*/ 279964 h 311071"/>
                    <a:gd name="connsiteX7" fmla="*/ 2176307 w 2185418"/>
                    <a:gd name="connsiteY7" fmla="*/ 301960 h 311071"/>
                    <a:gd name="connsiteX8" fmla="*/ 2154311 w 2185418"/>
                    <a:gd name="connsiteY8" fmla="*/ 311071 h 311071"/>
                    <a:gd name="connsiteX9" fmla="*/ 31107 w 2185418"/>
                    <a:gd name="connsiteY9" fmla="*/ 311071 h 311071"/>
                    <a:gd name="connsiteX10" fmla="*/ 9111 w 2185418"/>
                    <a:gd name="connsiteY10" fmla="*/ 301960 h 311071"/>
                    <a:gd name="connsiteX11" fmla="*/ 0 w 2185418"/>
                    <a:gd name="connsiteY11" fmla="*/ 279964 h 311071"/>
                    <a:gd name="connsiteX12" fmla="*/ 0 w 2185418"/>
                    <a:gd name="connsiteY12" fmla="*/ 31107 h 311071"/>
                    <a:gd name="connsiteX0" fmla="*/ 6391 w 2191809"/>
                    <a:gd name="connsiteY0" fmla="*/ 31107 h 311071"/>
                    <a:gd name="connsiteX1" fmla="*/ 15502 w 2191809"/>
                    <a:gd name="connsiteY1" fmla="*/ 9111 h 311071"/>
                    <a:gd name="connsiteX2" fmla="*/ 37498 w 2191809"/>
                    <a:gd name="connsiteY2" fmla="*/ 0 h 311071"/>
                    <a:gd name="connsiteX3" fmla="*/ 2160702 w 2191809"/>
                    <a:gd name="connsiteY3" fmla="*/ 0 h 311071"/>
                    <a:gd name="connsiteX4" fmla="*/ 2182698 w 2191809"/>
                    <a:gd name="connsiteY4" fmla="*/ 9111 h 311071"/>
                    <a:gd name="connsiteX5" fmla="*/ 2191809 w 2191809"/>
                    <a:gd name="connsiteY5" fmla="*/ 31107 h 311071"/>
                    <a:gd name="connsiteX6" fmla="*/ 2191809 w 2191809"/>
                    <a:gd name="connsiteY6" fmla="*/ 279964 h 311071"/>
                    <a:gd name="connsiteX7" fmla="*/ 2182698 w 2191809"/>
                    <a:gd name="connsiteY7" fmla="*/ 301960 h 311071"/>
                    <a:gd name="connsiteX8" fmla="*/ 2160702 w 2191809"/>
                    <a:gd name="connsiteY8" fmla="*/ 311071 h 311071"/>
                    <a:gd name="connsiteX9" fmla="*/ 37498 w 2191809"/>
                    <a:gd name="connsiteY9" fmla="*/ 311071 h 311071"/>
                    <a:gd name="connsiteX10" fmla="*/ 15502 w 2191809"/>
                    <a:gd name="connsiteY10" fmla="*/ 301960 h 311071"/>
                    <a:gd name="connsiteX11" fmla="*/ 6391 w 2191809"/>
                    <a:gd name="connsiteY11" fmla="*/ 279964 h 311071"/>
                    <a:gd name="connsiteX12" fmla="*/ 0 w 2191809"/>
                    <a:gd name="connsiteY12" fmla="*/ 152813 h 311071"/>
                    <a:gd name="connsiteX13" fmla="*/ 6391 w 2191809"/>
                    <a:gd name="connsiteY13" fmla="*/ 31107 h 311071"/>
                    <a:gd name="connsiteX0" fmla="*/ 6391 w 2191809"/>
                    <a:gd name="connsiteY0" fmla="*/ 31107 h 311071"/>
                    <a:gd name="connsiteX1" fmla="*/ 15502 w 2191809"/>
                    <a:gd name="connsiteY1" fmla="*/ 9111 h 311071"/>
                    <a:gd name="connsiteX2" fmla="*/ 37498 w 2191809"/>
                    <a:gd name="connsiteY2" fmla="*/ 0 h 311071"/>
                    <a:gd name="connsiteX3" fmla="*/ 2160702 w 2191809"/>
                    <a:gd name="connsiteY3" fmla="*/ 0 h 311071"/>
                    <a:gd name="connsiteX4" fmla="*/ 2182698 w 2191809"/>
                    <a:gd name="connsiteY4" fmla="*/ 9111 h 311071"/>
                    <a:gd name="connsiteX5" fmla="*/ 2191809 w 2191809"/>
                    <a:gd name="connsiteY5" fmla="*/ 31107 h 311071"/>
                    <a:gd name="connsiteX6" fmla="*/ 2185468 w 2191809"/>
                    <a:gd name="connsiteY6" fmla="*/ 142961 h 311071"/>
                    <a:gd name="connsiteX7" fmla="*/ 2191809 w 2191809"/>
                    <a:gd name="connsiteY7" fmla="*/ 279964 h 311071"/>
                    <a:gd name="connsiteX8" fmla="*/ 2182698 w 2191809"/>
                    <a:gd name="connsiteY8" fmla="*/ 301960 h 311071"/>
                    <a:gd name="connsiteX9" fmla="*/ 2160702 w 2191809"/>
                    <a:gd name="connsiteY9" fmla="*/ 311071 h 311071"/>
                    <a:gd name="connsiteX10" fmla="*/ 37498 w 2191809"/>
                    <a:gd name="connsiteY10" fmla="*/ 311071 h 311071"/>
                    <a:gd name="connsiteX11" fmla="*/ 15502 w 2191809"/>
                    <a:gd name="connsiteY11" fmla="*/ 301960 h 311071"/>
                    <a:gd name="connsiteX12" fmla="*/ 6391 w 2191809"/>
                    <a:gd name="connsiteY12" fmla="*/ 279964 h 311071"/>
                    <a:gd name="connsiteX13" fmla="*/ 0 w 2191809"/>
                    <a:gd name="connsiteY13" fmla="*/ 152813 h 311071"/>
                    <a:gd name="connsiteX14" fmla="*/ 6391 w 2191809"/>
                    <a:gd name="connsiteY14" fmla="*/ 31107 h 311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1809" h="311071">
                      <a:moveTo>
                        <a:pt x="6391" y="31107"/>
                      </a:moveTo>
                      <a:cubicBezTo>
                        <a:pt x="6391" y="22857"/>
                        <a:pt x="9668" y="14945"/>
                        <a:pt x="15502" y="9111"/>
                      </a:cubicBezTo>
                      <a:cubicBezTo>
                        <a:pt x="21336" y="3277"/>
                        <a:pt x="29248" y="0"/>
                        <a:pt x="37498" y="0"/>
                      </a:cubicBezTo>
                      <a:lnTo>
                        <a:pt x="2160702" y="0"/>
                      </a:lnTo>
                      <a:cubicBezTo>
                        <a:pt x="2168952" y="0"/>
                        <a:pt x="2176864" y="3277"/>
                        <a:pt x="2182698" y="9111"/>
                      </a:cubicBezTo>
                      <a:cubicBezTo>
                        <a:pt x="2188532" y="14945"/>
                        <a:pt x="2191347" y="8799"/>
                        <a:pt x="2191809" y="31107"/>
                      </a:cubicBezTo>
                      <a:lnTo>
                        <a:pt x="2185468" y="142961"/>
                      </a:lnTo>
                      <a:lnTo>
                        <a:pt x="2191809" y="279964"/>
                      </a:lnTo>
                      <a:cubicBezTo>
                        <a:pt x="2191809" y="288214"/>
                        <a:pt x="2188532" y="296126"/>
                        <a:pt x="2182698" y="301960"/>
                      </a:cubicBezTo>
                      <a:cubicBezTo>
                        <a:pt x="2176864" y="307794"/>
                        <a:pt x="2168952" y="311071"/>
                        <a:pt x="2160702" y="311071"/>
                      </a:cubicBezTo>
                      <a:lnTo>
                        <a:pt x="37498" y="311071"/>
                      </a:lnTo>
                      <a:cubicBezTo>
                        <a:pt x="29248" y="311071"/>
                        <a:pt x="21336" y="307794"/>
                        <a:pt x="15502" y="301960"/>
                      </a:cubicBezTo>
                      <a:cubicBezTo>
                        <a:pt x="9668" y="296126"/>
                        <a:pt x="8975" y="304822"/>
                        <a:pt x="6391" y="279964"/>
                      </a:cubicBezTo>
                      <a:lnTo>
                        <a:pt x="0" y="152813"/>
                      </a:lnTo>
                      <a:lnTo>
                        <a:pt x="6391" y="31107"/>
                      </a:lnTo>
                      <a:close/>
                    </a:path>
                  </a:pathLst>
                </a:cu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spcFirstLastPara="0" vert="horz" wrap="square" lIns="19271" tIns="19271" rIns="19271" bIns="19271" numCol="1" spcCol="1270" anchor="ctr" anchorCtr="0">
                  <a:noAutofit/>
                </a:bodyPr>
                <a:lstStyle/>
                <a:p>
                  <a:pPr marL="0" marR="0" lvl="0" indent="0" algn="ctr" defTabSz="711200" eaLnBrk="1" fontAlgn="auto" latinLnBrk="0" hangingPunct="1">
                    <a:lnSpc>
                      <a:spcPct val="90000"/>
                    </a:lnSpc>
                    <a:spcBef>
                      <a:spcPct val="0"/>
                    </a:spcBef>
                    <a:spcAft>
                      <a:spcPct val="35000"/>
                    </a:spcAft>
                    <a:buClrTx/>
                    <a:buSzTx/>
                    <a:buFontTx/>
                    <a:buNone/>
                    <a:tabLst/>
                    <a:defRPr/>
                  </a:pPr>
                  <a:r>
                    <a:rPr kumimoji="0" lang="en-US" sz="900" b="1" i="0" u="none" strike="noStrike" kern="1200" cap="none" spc="0" normalizeH="0" baseline="0" noProof="0" dirty="0" smtClean="0">
                      <a:ln>
                        <a:noFill/>
                      </a:ln>
                      <a:solidFill>
                        <a:sysClr val="windowText" lastClr="000000"/>
                      </a:solidFill>
                      <a:effectLst/>
                      <a:uLnTx/>
                      <a:uFillTx/>
                      <a:latin typeface="Calibri"/>
                      <a:ea typeface="+mn-ea"/>
                      <a:cs typeface="+mn-cs"/>
                      <a:sym typeface="Symbol"/>
                    </a:rPr>
                    <a:t>Soil moisture</a:t>
                  </a:r>
                  <a:endParaRPr kumimoji="0" lang="en-US" sz="900" b="1"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179" name="Freeform 178"/>
                <p:cNvSpPr/>
                <p:nvPr/>
              </p:nvSpPr>
              <p:spPr>
                <a:xfrm>
                  <a:off x="9392521" y="7661666"/>
                  <a:ext cx="1083006" cy="559502"/>
                </a:xfrm>
                <a:custGeom>
                  <a:avLst/>
                  <a:gdLst>
                    <a:gd name="connsiteX0" fmla="*/ 0 w 1265279"/>
                    <a:gd name="connsiteY0" fmla="*/ 22295 h 222945"/>
                    <a:gd name="connsiteX1" fmla="*/ 6530 w 1265279"/>
                    <a:gd name="connsiteY1" fmla="*/ 6530 h 222945"/>
                    <a:gd name="connsiteX2" fmla="*/ 22295 w 1265279"/>
                    <a:gd name="connsiteY2" fmla="*/ 0 h 222945"/>
                    <a:gd name="connsiteX3" fmla="*/ 1242984 w 1265279"/>
                    <a:gd name="connsiteY3" fmla="*/ 0 h 222945"/>
                    <a:gd name="connsiteX4" fmla="*/ 1258749 w 1265279"/>
                    <a:gd name="connsiteY4" fmla="*/ 6530 h 222945"/>
                    <a:gd name="connsiteX5" fmla="*/ 1265279 w 1265279"/>
                    <a:gd name="connsiteY5" fmla="*/ 22295 h 222945"/>
                    <a:gd name="connsiteX6" fmla="*/ 1265279 w 1265279"/>
                    <a:gd name="connsiteY6" fmla="*/ 200650 h 222945"/>
                    <a:gd name="connsiteX7" fmla="*/ 1258749 w 1265279"/>
                    <a:gd name="connsiteY7" fmla="*/ 216415 h 222945"/>
                    <a:gd name="connsiteX8" fmla="*/ 1242984 w 1265279"/>
                    <a:gd name="connsiteY8" fmla="*/ 222945 h 222945"/>
                    <a:gd name="connsiteX9" fmla="*/ 22295 w 1265279"/>
                    <a:gd name="connsiteY9" fmla="*/ 222945 h 222945"/>
                    <a:gd name="connsiteX10" fmla="*/ 6530 w 1265279"/>
                    <a:gd name="connsiteY10" fmla="*/ 216415 h 222945"/>
                    <a:gd name="connsiteX11" fmla="*/ 0 w 1265279"/>
                    <a:gd name="connsiteY11" fmla="*/ 200650 h 222945"/>
                    <a:gd name="connsiteX12" fmla="*/ 0 w 1265279"/>
                    <a:gd name="connsiteY12" fmla="*/ 22295 h 222945"/>
                    <a:gd name="connsiteX0" fmla="*/ 0 w 1265279"/>
                    <a:gd name="connsiteY0" fmla="*/ 22295 h 222945"/>
                    <a:gd name="connsiteX1" fmla="*/ 6530 w 1265279"/>
                    <a:gd name="connsiteY1" fmla="*/ 6530 h 222945"/>
                    <a:gd name="connsiteX2" fmla="*/ 22295 w 1265279"/>
                    <a:gd name="connsiteY2" fmla="*/ 0 h 222945"/>
                    <a:gd name="connsiteX3" fmla="*/ 1242984 w 1265279"/>
                    <a:gd name="connsiteY3" fmla="*/ 0 h 222945"/>
                    <a:gd name="connsiteX4" fmla="*/ 1258749 w 1265279"/>
                    <a:gd name="connsiteY4" fmla="*/ 6530 h 222945"/>
                    <a:gd name="connsiteX5" fmla="*/ 1265279 w 1265279"/>
                    <a:gd name="connsiteY5" fmla="*/ 22295 h 222945"/>
                    <a:gd name="connsiteX6" fmla="*/ 1265279 w 1265279"/>
                    <a:gd name="connsiteY6" fmla="*/ 200650 h 222945"/>
                    <a:gd name="connsiteX7" fmla="*/ 1258749 w 1265279"/>
                    <a:gd name="connsiteY7" fmla="*/ 216415 h 222945"/>
                    <a:gd name="connsiteX8" fmla="*/ 1242984 w 1265279"/>
                    <a:gd name="connsiteY8" fmla="*/ 222945 h 222945"/>
                    <a:gd name="connsiteX9" fmla="*/ 22295 w 1265279"/>
                    <a:gd name="connsiteY9" fmla="*/ 222945 h 222945"/>
                    <a:gd name="connsiteX10" fmla="*/ 6530 w 1265279"/>
                    <a:gd name="connsiteY10" fmla="*/ 216415 h 222945"/>
                    <a:gd name="connsiteX11" fmla="*/ 0 w 1265279"/>
                    <a:gd name="connsiteY11" fmla="*/ 200650 h 222945"/>
                    <a:gd name="connsiteX12" fmla="*/ 3453 w 1265279"/>
                    <a:gd name="connsiteY12" fmla="*/ 117561 h 222945"/>
                    <a:gd name="connsiteX13" fmla="*/ 0 w 1265279"/>
                    <a:gd name="connsiteY13" fmla="*/ 22295 h 222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65279" h="222945">
                      <a:moveTo>
                        <a:pt x="0" y="22295"/>
                      </a:moveTo>
                      <a:cubicBezTo>
                        <a:pt x="0" y="16382"/>
                        <a:pt x="2349" y="10711"/>
                        <a:pt x="6530" y="6530"/>
                      </a:cubicBezTo>
                      <a:cubicBezTo>
                        <a:pt x="10711" y="2349"/>
                        <a:pt x="16382" y="0"/>
                        <a:pt x="22295" y="0"/>
                      </a:cubicBezTo>
                      <a:lnTo>
                        <a:pt x="1242984" y="0"/>
                      </a:lnTo>
                      <a:cubicBezTo>
                        <a:pt x="1248897" y="0"/>
                        <a:pt x="1254568" y="2349"/>
                        <a:pt x="1258749" y="6530"/>
                      </a:cubicBezTo>
                      <a:cubicBezTo>
                        <a:pt x="1262930" y="10711"/>
                        <a:pt x="1265279" y="16382"/>
                        <a:pt x="1265279" y="22295"/>
                      </a:cubicBezTo>
                      <a:lnTo>
                        <a:pt x="1265279" y="200650"/>
                      </a:lnTo>
                      <a:cubicBezTo>
                        <a:pt x="1265279" y="206563"/>
                        <a:pt x="1262930" y="212234"/>
                        <a:pt x="1258749" y="216415"/>
                      </a:cubicBezTo>
                      <a:cubicBezTo>
                        <a:pt x="1254568" y="220596"/>
                        <a:pt x="1248897" y="222945"/>
                        <a:pt x="1242984" y="222945"/>
                      </a:cubicBezTo>
                      <a:lnTo>
                        <a:pt x="22295" y="222945"/>
                      </a:lnTo>
                      <a:cubicBezTo>
                        <a:pt x="16382" y="222945"/>
                        <a:pt x="10711" y="220596"/>
                        <a:pt x="6530" y="216415"/>
                      </a:cubicBezTo>
                      <a:cubicBezTo>
                        <a:pt x="2349" y="212234"/>
                        <a:pt x="513" y="217126"/>
                        <a:pt x="0" y="200650"/>
                      </a:cubicBezTo>
                      <a:lnTo>
                        <a:pt x="3453" y="117561"/>
                      </a:lnTo>
                      <a:lnTo>
                        <a:pt x="0" y="22295"/>
                      </a:lnTo>
                      <a:close/>
                    </a:path>
                  </a:pathLst>
                </a:cu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spcFirstLastPara="0" vert="horz" wrap="square" lIns="16690" tIns="16690" rIns="16690" bIns="16690" numCol="1" spcCol="1270" anchor="ctr" anchorCtr="0">
                  <a:noAutofit/>
                </a:bodyPr>
                <a:lstStyle/>
                <a:p>
                  <a:pPr marL="0" marR="0" lvl="0" indent="0" algn="ctr" defTabSz="711200" eaLnBrk="1" fontAlgn="auto" latinLnBrk="0" hangingPunct="1">
                    <a:lnSpc>
                      <a:spcPct val="90000"/>
                    </a:lnSpc>
                    <a:spcBef>
                      <a:spcPct val="0"/>
                    </a:spcBef>
                    <a:spcAft>
                      <a:spcPct val="35000"/>
                    </a:spcAft>
                    <a:buClrTx/>
                    <a:buSzTx/>
                    <a:buFontTx/>
                    <a:buNone/>
                    <a:tabLst/>
                    <a:defRPr/>
                  </a:pPr>
                  <a:r>
                    <a:rPr kumimoji="0" lang="en-US" sz="900" b="1" i="0" u="none" strike="noStrike" kern="1200" cap="none" spc="0" normalizeH="0" baseline="0" noProof="0" dirty="0" smtClean="0">
                      <a:ln>
                        <a:noFill/>
                      </a:ln>
                      <a:solidFill>
                        <a:sysClr val="windowText" lastClr="000000"/>
                      </a:solidFill>
                      <a:effectLst/>
                      <a:uLnTx/>
                      <a:uFillTx/>
                      <a:latin typeface="Calibri"/>
                      <a:ea typeface="+mn-ea"/>
                      <a:cs typeface="+mn-cs"/>
                    </a:rPr>
                    <a:t>ANPP + BNPP</a:t>
                  </a:r>
                  <a:endParaRPr kumimoji="0" lang="en-US" sz="900" b="1"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180" name="Freeform 179"/>
                <p:cNvSpPr/>
                <p:nvPr/>
              </p:nvSpPr>
              <p:spPr>
                <a:xfrm>
                  <a:off x="7655491" y="7729433"/>
                  <a:ext cx="1112521" cy="423969"/>
                </a:xfrm>
                <a:custGeom>
                  <a:avLst/>
                  <a:gdLst>
                    <a:gd name="connsiteX0" fmla="*/ 0 w 1292934"/>
                    <a:gd name="connsiteY0" fmla="*/ 31816 h 318161"/>
                    <a:gd name="connsiteX1" fmla="*/ 9319 w 1292934"/>
                    <a:gd name="connsiteY1" fmla="*/ 9319 h 318161"/>
                    <a:gd name="connsiteX2" fmla="*/ 31816 w 1292934"/>
                    <a:gd name="connsiteY2" fmla="*/ 0 h 318161"/>
                    <a:gd name="connsiteX3" fmla="*/ 1261118 w 1292934"/>
                    <a:gd name="connsiteY3" fmla="*/ 0 h 318161"/>
                    <a:gd name="connsiteX4" fmla="*/ 1283615 w 1292934"/>
                    <a:gd name="connsiteY4" fmla="*/ 9319 h 318161"/>
                    <a:gd name="connsiteX5" fmla="*/ 1292934 w 1292934"/>
                    <a:gd name="connsiteY5" fmla="*/ 31816 h 318161"/>
                    <a:gd name="connsiteX6" fmla="*/ 1292934 w 1292934"/>
                    <a:gd name="connsiteY6" fmla="*/ 286345 h 318161"/>
                    <a:gd name="connsiteX7" fmla="*/ 1283615 w 1292934"/>
                    <a:gd name="connsiteY7" fmla="*/ 308842 h 318161"/>
                    <a:gd name="connsiteX8" fmla="*/ 1261118 w 1292934"/>
                    <a:gd name="connsiteY8" fmla="*/ 318161 h 318161"/>
                    <a:gd name="connsiteX9" fmla="*/ 31816 w 1292934"/>
                    <a:gd name="connsiteY9" fmla="*/ 318161 h 318161"/>
                    <a:gd name="connsiteX10" fmla="*/ 9319 w 1292934"/>
                    <a:gd name="connsiteY10" fmla="*/ 308842 h 318161"/>
                    <a:gd name="connsiteX11" fmla="*/ 0 w 1292934"/>
                    <a:gd name="connsiteY11" fmla="*/ 286345 h 318161"/>
                    <a:gd name="connsiteX12" fmla="*/ 0 w 1292934"/>
                    <a:gd name="connsiteY12" fmla="*/ 31816 h 318161"/>
                    <a:gd name="connsiteX0" fmla="*/ 5861 w 1298795"/>
                    <a:gd name="connsiteY0" fmla="*/ 31816 h 318161"/>
                    <a:gd name="connsiteX1" fmla="*/ 15180 w 1298795"/>
                    <a:gd name="connsiteY1" fmla="*/ 9319 h 318161"/>
                    <a:gd name="connsiteX2" fmla="*/ 37677 w 1298795"/>
                    <a:gd name="connsiteY2" fmla="*/ 0 h 318161"/>
                    <a:gd name="connsiteX3" fmla="*/ 1266979 w 1298795"/>
                    <a:gd name="connsiteY3" fmla="*/ 0 h 318161"/>
                    <a:gd name="connsiteX4" fmla="*/ 1289476 w 1298795"/>
                    <a:gd name="connsiteY4" fmla="*/ 9319 h 318161"/>
                    <a:gd name="connsiteX5" fmla="*/ 1298795 w 1298795"/>
                    <a:gd name="connsiteY5" fmla="*/ 31816 h 318161"/>
                    <a:gd name="connsiteX6" fmla="*/ 1298795 w 1298795"/>
                    <a:gd name="connsiteY6" fmla="*/ 286345 h 318161"/>
                    <a:gd name="connsiteX7" fmla="*/ 1289476 w 1298795"/>
                    <a:gd name="connsiteY7" fmla="*/ 308842 h 318161"/>
                    <a:gd name="connsiteX8" fmla="*/ 1266979 w 1298795"/>
                    <a:gd name="connsiteY8" fmla="*/ 318161 h 318161"/>
                    <a:gd name="connsiteX9" fmla="*/ 37677 w 1298795"/>
                    <a:gd name="connsiteY9" fmla="*/ 318161 h 318161"/>
                    <a:gd name="connsiteX10" fmla="*/ 15180 w 1298795"/>
                    <a:gd name="connsiteY10" fmla="*/ 308842 h 318161"/>
                    <a:gd name="connsiteX11" fmla="*/ 5861 w 1298795"/>
                    <a:gd name="connsiteY11" fmla="*/ 286345 h 318161"/>
                    <a:gd name="connsiteX12" fmla="*/ 0 w 1298795"/>
                    <a:gd name="connsiteY12" fmla="*/ 159773 h 318161"/>
                    <a:gd name="connsiteX13" fmla="*/ 5861 w 1298795"/>
                    <a:gd name="connsiteY13" fmla="*/ 31816 h 318161"/>
                    <a:gd name="connsiteX0" fmla="*/ 5861 w 1299760"/>
                    <a:gd name="connsiteY0" fmla="*/ 31816 h 318161"/>
                    <a:gd name="connsiteX1" fmla="*/ 15180 w 1299760"/>
                    <a:gd name="connsiteY1" fmla="*/ 9319 h 318161"/>
                    <a:gd name="connsiteX2" fmla="*/ 37677 w 1299760"/>
                    <a:gd name="connsiteY2" fmla="*/ 0 h 318161"/>
                    <a:gd name="connsiteX3" fmla="*/ 1266979 w 1299760"/>
                    <a:gd name="connsiteY3" fmla="*/ 0 h 318161"/>
                    <a:gd name="connsiteX4" fmla="*/ 1289476 w 1299760"/>
                    <a:gd name="connsiteY4" fmla="*/ 9319 h 318161"/>
                    <a:gd name="connsiteX5" fmla="*/ 1298795 w 1299760"/>
                    <a:gd name="connsiteY5" fmla="*/ 31816 h 318161"/>
                    <a:gd name="connsiteX6" fmla="*/ 1299760 w 1299760"/>
                    <a:gd name="connsiteY6" fmla="*/ 154054 h 318161"/>
                    <a:gd name="connsiteX7" fmla="*/ 1298795 w 1299760"/>
                    <a:gd name="connsiteY7" fmla="*/ 286345 h 318161"/>
                    <a:gd name="connsiteX8" fmla="*/ 1289476 w 1299760"/>
                    <a:gd name="connsiteY8" fmla="*/ 308842 h 318161"/>
                    <a:gd name="connsiteX9" fmla="*/ 1266979 w 1299760"/>
                    <a:gd name="connsiteY9" fmla="*/ 318161 h 318161"/>
                    <a:gd name="connsiteX10" fmla="*/ 37677 w 1299760"/>
                    <a:gd name="connsiteY10" fmla="*/ 318161 h 318161"/>
                    <a:gd name="connsiteX11" fmla="*/ 15180 w 1299760"/>
                    <a:gd name="connsiteY11" fmla="*/ 308842 h 318161"/>
                    <a:gd name="connsiteX12" fmla="*/ 5861 w 1299760"/>
                    <a:gd name="connsiteY12" fmla="*/ 286345 h 318161"/>
                    <a:gd name="connsiteX13" fmla="*/ 0 w 1299760"/>
                    <a:gd name="connsiteY13" fmla="*/ 159773 h 318161"/>
                    <a:gd name="connsiteX14" fmla="*/ 5861 w 1299760"/>
                    <a:gd name="connsiteY14" fmla="*/ 31816 h 318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99760" h="318161">
                      <a:moveTo>
                        <a:pt x="5861" y="31816"/>
                      </a:moveTo>
                      <a:cubicBezTo>
                        <a:pt x="5861" y="23378"/>
                        <a:pt x="9213" y="15285"/>
                        <a:pt x="15180" y="9319"/>
                      </a:cubicBezTo>
                      <a:cubicBezTo>
                        <a:pt x="21147" y="3352"/>
                        <a:pt x="29239" y="0"/>
                        <a:pt x="37677" y="0"/>
                      </a:cubicBezTo>
                      <a:lnTo>
                        <a:pt x="1266979" y="0"/>
                      </a:lnTo>
                      <a:cubicBezTo>
                        <a:pt x="1275417" y="0"/>
                        <a:pt x="1283510" y="3352"/>
                        <a:pt x="1289476" y="9319"/>
                      </a:cubicBezTo>
                      <a:cubicBezTo>
                        <a:pt x="1295443" y="15286"/>
                        <a:pt x="1297081" y="7694"/>
                        <a:pt x="1298795" y="31816"/>
                      </a:cubicBezTo>
                      <a:cubicBezTo>
                        <a:pt x="1299117" y="72562"/>
                        <a:pt x="1299438" y="113308"/>
                        <a:pt x="1299760" y="154054"/>
                      </a:cubicBezTo>
                      <a:cubicBezTo>
                        <a:pt x="1299438" y="198151"/>
                        <a:pt x="1299117" y="242248"/>
                        <a:pt x="1298795" y="286345"/>
                      </a:cubicBezTo>
                      <a:cubicBezTo>
                        <a:pt x="1298795" y="294783"/>
                        <a:pt x="1295443" y="302876"/>
                        <a:pt x="1289476" y="308842"/>
                      </a:cubicBezTo>
                      <a:cubicBezTo>
                        <a:pt x="1283509" y="314809"/>
                        <a:pt x="1275417" y="318161"/>
                        <a:pt x="1266979" y="318161"/>
                      </a:cubicBezTo>
                      <a:lnTo>
                        <a:pt x="37677" y="318161"/>
                      </a:lnTo>
                      <a:cubicBezTo>
                        <a:pt x="29239" y="318161"/>
                        <a:pt x="21146" y="314809"/>
                        <a:pt x="15180" y="308842"/>
                      </a:cubicBezTo>
                      <a:cubicBezTo>
                        <a:pt x="9213" y="302875"/>
                        <a:pt x="8391" y="311190"/>
                        <a:pt x="5861" y="286345"/>
                      </a:cubicBezTo>
                      <a:lnTo>
                        <a:pt x="0" y="159773"/>
                      </a:lnTo>
                      <a:lnTo>
                        <a:pt x="5861" y="31816"/>
                      </a:lnTo>
                      <a:close/>
                    </a:path>
                  </a:pathLst>
                </a:custGeom>
                <a:solidFill>
                  <a:sysClr val="window" lastClr="FFFFFF">
                    <a:lumMod val="95000"/>
                  </a:sysClr>
                </a:solidFill>
                <a:ln w="9525" cap="flat" cmpd="sng" algn="ctr">
                  <a:noFill/>
                  <a:prstDash val="solid"/>
                </a:ln>
                <a:effectLst>
                  <a:outerShdw blurRad="40000" dist="20000" dir="5400000" rotWithShape="0">
                    <a:srgbClr val="000000">
                      <a:alpha val="38000"/>
                    </a:srgbClr>
                  </a:outerShdw>
                </a:effectLst>
              </p:spPr>
              <p:txBody>
                <a:bodyPr spcFirstLastPara="0" vert="horz" wrap="square" lIns="20162" tIns="20162" rIns="20162" bIns="20162" numCol="1" spcCol="1270" anchor="ctr" anchorCtr="0">
                  <a:noAutofit/>
                </a:bodyPr>
                <a:lstStyle/>
                <a:p>
                  <a:pPr marL="0" marR="0" lvl="0" indent="0" algn="ctr" defTabSz="711200" eaLnBrk="1" fontAlgn="auto" latinLnBrk="0" hangingPunct="1">
                    <a:lnSpc>
                      <a:spcPct val="90000"/>
                    </a:lnSpc>
                    <a:spcBef>
                      <a:spcPct val="0"/>
                    </a:spcBef>
                    <a:spcAft>
                      <a:spcPct val="35000"/>
                    </a:spcAft>
                    <a:buClrTx/>
                    <a:buSzTx/>
                    <a:buFontTx/>
                    <a:buNone/>
                    <a:tabLst/>
                    <a:defRPr/>
                  </a:pPr>
                  <a:r>
                    <a:rPr kumimoji="0" lang="en-US" sz="900" b="1" i="0" u="none" strike="noStrike" kern="0" cap="none" spc="0" normalizeH="0" baseline="0" noProof="0" dirty="0" smtClean="0">
                      <a:ln>
                        <a:noFill/>
                      </a:ln>
                      <a:solidFill>
                        <a:sysClr val="window" lastClr="FFFFFF">
                          <a:lumMod val="65000"/>
                        </a:sysClr>
                      </a:solidFill>
                      <a:effectLst/>
                      <a:uLnTx/>
                      <a:uFillTx/>
                      <a:latin typeface="Calibri"/>
                      <a:ea typeface="+mn-ea"/>
                      <a:cs typeface="+mn-cs"/>
                    </a:rPr>
                    <a:t>Community change</a:t>
                  </a:r>
                  <a:endParaRPr kumimoji="0" lang="en-US" sz="900" b="1" i="0" u="none" strike="noStrike" kern="0" cap="none" spc="0" normalizeH="0" baseline="0" noProof="0" dirty="0">
                    <a:ln>
                      <a:noFill/>
                    </a:ln>
                    <a:solidFill>
                      <a:sysClr val="window" lastClr="FFFFFF">
                        <a:lumMod val="65000"/>
                      </a:sysClr>
                    </a:solidFill>
                    <a:effectLst/>
                    <a:uLnTx/>
                    <a:uFillTx/>
                    <a:latin typeface="Calibri"/>
                    <a:ea typeface="+mn-ea"/>
                    <a:cs typeface="+mn-cs"/>
                  </a:endParaRPr>
                </a:p>
              </p:txBody>
            </p:sp>
            <p:sp>
              <p:nvSpPr>
                <p:cNvPr id="181" name="Freeform 180"/>
                <p:cNvSpPr/>
                <p:nvPr/>
              </p:nvSpPr>
              <p:spPr>
                <a:xfrm>
                  <a:off x="7571672" y="8334785"/>
                  <a:ext cx="1320394" cy="326802"/>
                </a:xfrm>
                <a:custGeom>
                  <a:avLst/>
                  <a:gdLst>
                    <a:gd name="connsiteX0" fmla="*/ 0 w 1535068"/>
                    <a:gd name="connsiteY0" fmla="*/ 34151 h 341507"/>
                    <a:gd name="connsiteX1" fmla="*/ 10003 w 1535068"/>
                    <a:gd name="connsiteY1" fmla="*/ 10003 h 341507"/>
                    <a:gd name="connsiteX2" fmla="*/ 34151 w 1535068"/>
                    <a:gd name="connsiteY2" fmla="*/ 0 h 341507"/>
                    <a:gd name="connsiteX3" fmla="*/ 1500917 w 1535068"/>
                    <a:gd name="connsiteY3" fmla="*/ 0 h 341507"/>
                    <a:gd name="connsiteX4" fmla="*/ 1525065 w 1535068"/>
                    <a:gd name="connsiteY4" fmla="*/ 10003 h 341507"/>
                    <a:gd name="connsiteX5" fmla="*/ 1535068 w 1535068"/>
                    <a:gd name="connsiteY5" fmla="*/ 34151 h 341507"/>
                    <a:gd name="connsiteX6" fmla="*/ 1535068 w 1535068"/>
                    <a:gd name="connsiteY6" fmla="*/ 307356 h 341507"/>
                    <a:gd name="connsiteX7" fmla="*/ 1525065 w 1535068"/>
                    <a:gd name="connsiteY7" fmla="*/ 331504 h 341507"/>
                    <a:gd name="connsiteX8" fmla="*/ 1500917 w 1535068"/>
                    <a:gd name="connsiteY8" fmla="*/ 341507 h 341507"/>
                    <a:gd name="connsiteX9" fmla="*/ 34151 w 1535068"/>
                    <a:gd name="connsiteY9" fmla="*/ 341507 h 341507"/>
                    <a:gd name="connsiteX10" fmla="*/ 10003 w 1535068"/>
                    <a:gd name="connsiteY10" fmla="*/ 331504 h 341507"/>
                    <a:gd name="connsiteX11" fmla="*/ 0 w 1535068"/>
                    <a:gd name="connsiteY11" fmla="*/ 307356 h 341507"/>
                    <a:gd name="connsiteX12" fmla="*/ 0 w 1535068"/>
                    <a:gd name="connsiteY12" fmla="*/ 34151 h 341507"/>
                    <a:gd name="connsiteX0" fmla="*/ 7552 w 1542620"/>
                    <a:gd name="connsiteY0" fmla="*/ 34151 h 341507"/>
                    <a:gd name="connsiteX1" fmla="*/ 17555 w 1542620"/>
                    <a:gd name="connsiteY1" fmla="*/ 10003 h 341507"/>
                    <a:gd name="connsiteX2" fmla="*/ 41703 w 1542620"/>
                    <a:gd name="connsiteY2" fmla="*/ 0 h 341507"/>
                    <a:gd name="connsiteX3" fmla="*/ 1508469 w 1542620"/>
                    <a:gd name="connsiteY3" fmla="*/ 0 h 341507"/>
                    <a:gd name="connsiteX4" fmla="*/ 1532617 w 1542620"/>
                    <a:gd name="connsiteY4" fmla="*/ 10003 h 341507"/>
                    <a:gd name="connsiteX5" fmla="*/ 1542620 w 1542620"/>
                    <a:gd name="connsiteY5" fmla="*/ 34151 h 341507"/>
                    <a:gd name="connsiteX6" fmla="*/ 1542620 w 1542620"/>
                    <a:gd name="connsiteY6" fmla="*/ 307356 h 341507"/>
                    <a:gd name="connsiteX7" fmla="*/ 1532617 w 1542620"/>
                    <a:gd name="connsiteY7" fmla="*/ 331504 h 341507"/>
                    <a:gd name="connsiteX8" fmla="*/ 1508469 w 1542620"/>
                    <a:gd name="connsiteY8" fmla="*/ 341507 h 341507"/>
                    <a:gd name="connsiteX9" fmla="*/ 41703 w 1542620"/>
                    <a:gd name="connsiteY9" fmla="*/ 341507 h 341507"/>
                    <a:gd name="connsiteX10" fmla="*/ 17555 w 1542620"/>
                    <a:gd name="connsiteY10" fmla="*/ 331504 h 341507"/>
                    <a:gd name="connsiteX11" fmla="*/ 7552 w 1542620"/>
                    <a:gd name="connsiteY11" fmla="*/ 307356 h 341507"/>
                    <a:gd name="connsiteX12" fmla="*/ 0 w 1542620"/>
                    <a:gd name="connsiteY12" fmla="*/ 152617 h 341507"/>
                    <a:gd name="connsiteX13" fmla="*/ 7552 w 1542620"/>
                    <a:gd name="connsiteY13" fmla="*/ 34151 h 341507"/>
                    <a:gd name="connsiteX0" fmla="*/ 7552 w 1542620"/>
                    <a:gd name="connsiteY0" fmla="*/ 34151 h 341507"/>
                    <a:gd name="connsiteX1" fmla="*/ 17555 w 1542620"/>
                    <a:gd name="connsiteY1" fmla="*/ 10003 h 341507"/>
                    <a:gd name="connsiteX2" fmla="*/ 41703 w 1542620"/>
                    <a:gd name="connsiteY2" fmla="*/ 0 h 341507"/>
                    <a:gd name="connsiteX3" fmla="*/ 1508469 w 1542620"/>
                    <a:gd name="connsiteY3" fmla="*/ 0 h 341507"/>
                    <a:gd name="connsiteX4" fmla="*/ 1532617 w 1542620"/>
                    <a:gd name="connsiteY4" fmla="*/ 10003 h 341507"/>
                    <a:gd name="connsiteX5" fmla="*/ 1542620 w 1542620"/>
                    <a:gd name="connsiteY5" fmla="*/ 34151 h 341507"/>
                    <a:gd name="connsiteX6" fmla="*/ 1540127 w 1542620"/>
                    <a:gd name="connsiteY6" fmla="*/ 160579 h 341507"/>
                    <a:gd name="connsiteX7" fmla="*/ 1542620 w 1542620"/>
                    <a:gd name="connsiteY7" fmla="*/ 307356 h 341507"/>
                    <a:gd name="connsiteX8" fmla="*/ 1532617 w 1542620"/>
                    <a:gd name="connsiteY8" fmla="*/ 331504 h 341507"/>
                    <a:gd name="connsiteX9" fmla="*/ 1508469 w 1542620"/>
                    <a:gd name="connsiteY9" fmla="*/ 341507 h 341507"/>
                    <a:gd name="connsiteX10" fmla="*/ 41703 w 1542620"/>
                    <a:gd name="connsiteY10" fmla="*/ 341507 h 341507"/>
                    <a:gd name="connsiteX11" fmla="*/ 17555 w 1542620"/>
                    <a:gd name="connsiteY11" fmla="*/ 331504 h 341507"/>
                    <a:gd name="connsiteX12" fmla="*/ 7552 w 1542620"/>
                    <a:gd name="connsiteY12" fmla="*/ 307356 h 341507"/>
                    <a:gd name="connsiteX13" fmla="*/ 0 w 1542620"/>
                    <a:gd name="connsiteY13" fmla="*/ 152617 h 341507"/>
                    <a:gd name="connsiteX14" fmla="*/ 7552 w 1542620"/>
                    <a:gd name="connsiteY14" fmla="*/ 34151 h 341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42620" h="341507">
                      <a:moveTo>
                        <a:pt x="7552" y="34151"/>
                      </a:moveTo>
                      <a:cubicBezTo>
                        <a:pt x="7552" y="25094"/>
                        <a:pt x="11150" y="16407"/>
                        <a:pt x="17555" y="10003"/>
                      </a:cubicBezTo>
                      <a:cubicBezTo>
                        <a:pt x="23960" y="3598"/>
                        <a:pt x="32646" y="0"/>
                        <a:pt x="41703" y="0"/>
                      </a:cubicBezTo>
                      <a:lnTo>
                        <a:pt x="1508469" y="0"/>
                      </a:lnTo>
                      <a:cubicBezTo>
                        <a:pt x="1517526" y="0"/>
                        <a:pt x="1526213" y="3598"/>
                        <a:pt x="1532617" y="10003"/>
                      </a:cubicBezTo>
                      <a:cubicBezTo>
                        <a:pt x="1539022" y="16408"/>
                        <a:pt x="1541368" y="9055"/>
                        <a:pt x="1542620" y="34151"/>
                      </a:cubicBezTo>
                      <a:lnTo>
                        <a:pt x="1540127" y="160579"/>
                      </a:lnTo>
                      <a:lnTo>
                        <a:pt x="1542620" y="307356"/>
                      </a:lnTo>
                      <a:cubicBezTo>
                        <a:pt x="1542620" y="316413"/>
                        <a:pt x="1539022" y="325100"/>
                        <a:pt x="1532617" y="331504"/>
                      </a:cubicBezTo>
                      <a:cubicBezTo>
                        <a:pt x="1526212" y="337909"/>
                        <a:pt x="1517526" y="341507"/>
                        <a:pt x="1508469" y="341507"/>
                      </a:cubicBezTo>
                      <a:lnTo>
                        <a:pt x="41703" y="341507"/>
                      </a:lnTo>
                      <a:cubicBezTo>
                        <a:pt x="32646" y="341507"/>
                        <a:pt x="23959" y="337909"/>
                        <a:pt x="17555" y="331504"/>
                      </a:cubicBezTo>
                      <a:cubicBezTo>
                        <a:pt x="11150" y="325099"/>
                        <a:pt x="10478" y="337170"/>
                        <a:pt x="7552" y="307356"/>
                      </a:cubicBezTo>
                      <a:lnTo>
                        <a:pt x="0" y="152617"/>
                      </a:lnTo>
                      <a:lnTo>
                        <a:pt x="7552" y="34151"/>
                      </a:lnTo>
                      <a:close/>
                    </a:path>
                  </a:pathLst>
                </a:custGeom>
                <a:solidFill>
                  <a:sysClr val="window" lastClr="FFFFFF">
                    <a:lumMod val="95000"/>
                  </a:sysClr>
                </a:solidFill>
                <a:ln w="9525" cap="flat" cmpd="sng" algn="ctr">
                  <a:noFill/>
                  <a:prstDash val="solid"/>
                </a:ln>
                <a:effectLst>
                  <a:outerShdw blurRad="40000" dist="20000" dir="5400000" rotWithShape="0">
                    <a:srgbClr val="000000">
                      <a:alpha val="38000"/>
                    </a:srgbClr>
                  </a:outerShdw>
                </a:effectLst>
              </p:spPr>
              <p:txBody>
                <a:bodyPr spcFirstLastPara="0" vert="horz" wrap="square" lIns="20162" tIns="20162" rIns="20162" bIns="20162" numCol="1" spcCol="1270" anchor="ctr" anchorCtr="0">
                  <a:noAutofit/>
                </a:bodyPr>
                <a:lstStyle/>
                <a:p>
                  <a:pPr marL="0" marR="0" lvl="0" indent="0" algn="ctr" defTabSz="711200" eaLnBrk="1" fontAlgn="auto" latinLnBrk="0" hangingPunct="1">
                    <a:lnSpc>
                      <a:spcPct val="90000"/>
                    </a:lnSpc>
                    <a:spcBef>
                      <a:spcPct val="0"/>
                    </a:spcBef>
                    <a:spcAft>
                      <a:spcPct val="35000"/>
                    </a:spcAft>
                    <a:buClrTx/>
                    <a:buSzTx/>
                    <a:buFontTx/>
                    <a:buNone/>
                    <a:tabLst/>
                    <a:defRPr/>
                  </a:pPr>
                  <a:r>
                    <a:rPr kumimoji="0" lang="en-US" sz="900" b="1" i="0" u="none" strike="noStrike" kern="1200" cap="none" spc="0" normalizeH="0" baseline="0" noProof="0" dirty="0" smtClean="0">
                      <a:ln>
                        <a:noFill/>
                      </a:ln>
                      <a:solidFill>
                        <a:sysClr val="window" lastClr="FFFFFF">
                          <a:lumMod val="65000"/>
                        </a:sysClr>
                      </a:solidFill>
                      <a:effectLst/>
                      <a:uLnTx/>
                      <a:uFillTx/>
                      <a:latin typeface="Calibri"/>
                      <a:ea typeface="+mn-ea"/>
                      <a:cs typeface="+mn-cs"/>
                    </a:rPr>
                    <a:t>Soil N</a:t>
                  </a:r>
                  <a:endParaRPr kumimoji="0" lang="en-US" sz="900" b="1" i="0" u="none" strike="noStrike" kern="1200" cap="none" spc="0" normalizeH="0" baseline="0" noProof="0" dirty="0">
                    <a:ln>
                      <a:noFill/>
                    </a:ln>
                    <a:solidFill>
                      <a:sysClr val="window" lastClr="FFFFFF">
                        <a:lumMod val="65000"/>
                      </a:sysClr>
                    </a:solidFill>
                    <a:effectLst/>
                    <a:uLnTx/>
                    <a:uFillTx/>
                    <a:latin typeface="Calibri"/>
                    <a:ea typeface="+mn-ea"/>
                    <a:cs typeface="+mn-cs"/>
                  </a:endParaRPr>
                </a:p>
              </p:txBody>
            </p:sp>
            <p:cxnSp>
              <p:nvCxnSpPr>
                <p:cNvPr id="182" name="Straight Arrow Connector 181"/>
                <p:cNvCxnSpPr>
                  <a:stCxn id="180" idx="6"/>
                  <a:endCxn id="179" idx="12"/>
                </p:cNvCxnSpPr>
                <p:nvPr/>
              </p:nvCxnSpPr>
              <p:spPr>
                <a:xfrm>
                  <a:off x="8768012" y="7934719"/>
                  <a:ext cx="627465" cy="21978"/>
                </a:xfrm>
                <a:prstGeom prst="straightConnector1">
                  <a:avLst/>
                </a:prstGeom>
                <a:noFill/>
                <a:ln w="28575" cap="flat" cmpd="sng" algn="ctr">
                  <a:solidFill>
                    <a:sysClr val="window" lastClr="FFFFFF">
                      <a:lumMod val="75000"/>
                    </a:sysClr>
                  </a:solidFill>
                  <a:prstDash val="solid"/>
                  <a:tailEnd type="arrow" w="med" len="med"/>
                </a:ln>
                <a:effectLst/>
              </p:spPr>
            </p:cxnSp>
            <p:cxnSp>
              <p:nvCxnSpPr>
                <p:cNvPr id="183" name="Straight Arrow Connector 182"/>
                <p:cNvCxnSpPr>
                  <a:stCxn id="181" idx="6"/>
                  <a:endCxn id="179" idx="12"/>
                </p:cNvCxnSpPr>
                <p:nvPr/>
              </p:nvCxnSpPr>
              <p:spPr>
                <a:xfrm flipV="1">
                  <a:off x="8889932" y="7956697"/>
                  <a:ext cx="505545" cy="531753"/>
                </a:xfrm>
                <a:prstGeom prst="straightConnector1">
                  <a:avLst/>
                </a:prstGeom>
                <a:noFill/>
                <a:ln w="28575" cap="flat" cmpd="sng" algn="ctr">
                  <a:solidFill>
                    <a:sysClr val="window" lastClr="FFFFFF">
                      <a:lumMod val="75000"/>
                    </a:sysClr>
                  </a:solidFill>
                  <a:prstDash val="solid"/>
                  <a:tailEnd type="arrow" w="med" len="med"/>
                </a:ln>
                <a:effectLst/>
              </p:spPr>
            </p:cxnSp>
            <p:cxnSp>
              <p:nvCxnSpPr>
                <p:cNvPr id="184" name="Straight Arrow Connector 183"/>
                <p:cNvCxnSpPr>
                  <a:stCxn id="186" idx="7"/>
                  <a:endCxn id="181" idx="13"/>
                </p:cNvCxnSpPr>
                <p:nvPr/>
              </p:nvCxnSpPr>
              <p:spPr>
                <a:xfrm>
                  <a:off x="7096424" y="7932919"/>
                  <a:ext cx="475248" cy="547911"/>
                </a:xfrm>
                <a:prstGeom prst="straightConnector1">
                  <a:avLst/>
                </a:prstGeom>
                <a:noFill/>
                <a:ln w="28575" cap="flat" cmpd="sng" algn="ctr">
                  <a:solidFill>
                    <a:sysClr val="window" lastClr="FFFFFF">
                      <a:lumMod val="75000"/>
                    </a:sysClr>
                  </a:solidFill>
                  <a:prstDash val="solid"/>
                  <a:tailEnd type="arrow" w="med" len="med"/>
                </a:ln>
                <a:effectLst/>
              </p:spPr>
            </p:cxnSp>
            <p:cxnSp>
              <p:nvCxnSpPr>
                <p:cNvPr id="185" name="Straight Arrow Connector 184"/>
                <p:cNvCxnSpPr>
                  <a:stCxn id="177" idx="10"/>
                  <a:endCxn id="186" idx="3"/>
                </p:cNvCxnSpPr>
                <p:nvPr/>
              </p:nvCxnSpPr>
              <p:spPr>
                <a:xfrm>
                  <a:off x="6507775" y="7327776"/>
                  <a:ext cx="22071" cy="414963"/>
                </a:xfrm>
                <a:prstGeom prst="straightConnector1">
                  <a:avLst/>
                </a:prstGeom>
                <a:noFill/>
                <a:ln w="28575" cap="flat" cmpd="sng" algn="ctr">
                  <a:solidFill>
                    <a:sysClr val="windowText" lastClr="000000"/>
                  </a:solidFill>
                  <a:prstDash val="solid"/>
                  <a:tailEnd type="arrow" w="med" len="med"/>
                </a:ln>
                <a:effectLst/>
              </p:spPr>
            </p:cxnSp>
            <p:sp>
              <p:nvSpPr>
                <p:cNvPr id="186" name="Freeform 185"/>
                <p:cNvSpPr/>
                <p:nvPr/>
              </p:nvSpPr>
              <p:spPr>
                <a:xfrm>
                  <a:off x="5889833" y="7740912"/>
                  <a:ext cx="1206591" cy="401013"/>
                </a:xfrm>
                <a:custGeom>
                  <a:avLst/>
                  <a:gdLst>
                    <a:gd name="connsiteX0" fmla="*/ 0 w 2185418"/>
                    <a:gd name="connsiteY0" fmla="*/ 31107 h 311071"/>
                    <a:gd name="connsiteX1" fmla="*/ 9111 w 2185418"/>
                    <a:gd name="connsiteY1" fmla="*/ 9111 h 311071"/>
                    <a:gd name="connsiteX2" fmla="*/ 31107 w 2185418"/>
                    <a:gd name="connsiteY2" fmla="*/ 0 h 311071"/>
                    <a:gd name="connsiteX3" fmla="*/ 2154311 w 2185418"/>
                    <a:gd name="connsiteY3" fmla="*/ 0 h 311071"/>
                    <a:gd name="connsiteX4" fmla="*/ 2176307 w 2185418"/>
                    <a:gd name="connsiteY4" fmla="*/ 9111 h 311071"/>
                    <a:gd name="connsiteX5" fmla="*/ 2185418 w 2185418"/>
                    <a:gd name="connsiteY5" fmla="*/ 31107 h 311071"/>
                    <a:gd name="connsiteX6" fmla="*/ 2185418 w 2185418"/>
                    <a:gd name="connsiteY6" fmla="*/ 279964 h 311071"/>
                    <a:gd name="connsiteX7" fmla="*/ 2176307 w 2185418"/>
                    <a:gd name="connsiteY7" fmla="*/ 301960 h 311071"/>
                    <a:gd name="connsiteX8" fmla="*/ 2154311 w 2185418"/>
                    <a:gd name="connsiteY8" fmla="*/ 311071 h 311071"/>
                    <a:gd name="connsiteX9" fmla="*/ 31107 w 2185418"/>
                    <a:gd name="connsiteY9" fmla="*/ 311071 h 311071"/>
                    <a:gd name="connsiteX10" fmla="*/ 9111 w 2185418"/>
                    <a:gd name="connsiteY10" fmla="*/ 301960 h 311071"/>
                    <a:gd name="connsiteX11" fmla="*/ 0 w 2185418"/>
                    <a:gd name="connsiteY11" fmla="*/ 279964 h 311071"/>
                    <a:gd name="connsiteX12" fmla="*/ 0 w 2185418"/>
                    <a:gd name="connsiteY12" fmla="*/ 31107 h 311071"/>
                    <a:gd name="connsiteX0" fmla="*/ 45773 w 2231191"/>
                    <a:gd name="connsiteY0" fmla="*/ 31107 h 311071"/>
                    <a:gd name="connsiteX1" fmla="*/ 54884 w 2231191"/>
                    <a:gd name="connsiteY1" fmla="*/ 9111 h 311071"/>
                    <a:gd name="connsiteX2" fmla="*/ 76880 w 2231191"/>
                    <a:gd name="connsiteY2" fmla="*/ 0 h 311071"/>
                    <a:gd name="connsiteX3" fmla="*/ 1029163 w 2231191"/>
                    <a:gd name="connsiteY3" fmla="*/ 1417 h 311071"/>
                    <a:gd name="connsiteX4" fmla="*/ 2200084 w 2231191"/>
                    <a:gd name="connsiteY4" fmla="*/ 0 h 311071"/>
                    <a:gd name="connsiteX5" fmla="*/ 2222080 w 2231191"/>
                    <a:gd name="connsiteY5" fmla="*/ 9111 h 311071"/>
                    <a:gd name="connsiteX6" fmla="*/ 2231191 w 2231191"/>
                    <a:gd name="connsiteY6" fmla="*/ 31107 h 311071"/>
                    <a:gd name="connsiteX7" fmla="*/ 2231191 w 2231191"/>
                    <a:gd name="connsiteY7" fmla="*/ 279964 h 311071"/>
                    <a:gd name="connsiteX8" fmla="*/ 2222080 w 2231191"/>
                    <a:gd name="connsiteY8" fmla="*/ 301960 h 311071"/>
                    <a:gd name="connsiteX9" fmla="*/ 2200084 w 2231191"/>
                    <a:gd name="connsiteY9" fmla="*/ 311071 h 311071"/>
                    <a:gd name="connsiteX10" fmla="*/ 76880 w 2231191"/>
                    <a:gd name="connsiteY10" fmla="*/ 311071 h 311071"/>
                    <a:gd name="connsiteX11" fmla="*/ 54884 w 2231191"/>
                    <a:gd name="connsiteY11" fmla="*/ 301960 h 311071"/>
                    <a:gd name="connsiteX12" fmla="*/ 45773 w 2231191"/>
                    <a:gd name="connsiteY12" fmla="*/ 279964 h 311071"/>
                    <a:gd name="connsiteX13" fmla="*/ 45773 w 2231191"/>
                    <a:gd name="connsiteY13" fmla="*/ 31107 h 311071"/>
                    <a:gd name="connsiteX0" fmla="*/ 45773 w 2232636"/>
                    <a:gd name="connsiteY0" fmla="*/ 31107 h 311071"/>
                    <a:gd name="connsiteX1" fmla="*/ 54884 w 2232636"/>
                    <a:gd name="connsiteY1" fmla="*/ 9111 h 311071"/>
                    <a:gd name="connsiteX2" fmla="*/ 76880 w 2232636"/>
                    <a:gd name="connsiteY2" fmla="*/ 0 h 311071"/>
                    <a:gd name="connsiteX3" fmla="*/ 1029163 w 2232636"/>
                    <a:gd name="connsiteY3" fmla="*/ 1417 h 311071"/>
                    <a:gd name="connsiteX4" fmla="*/ 2200084 w 2232636"/>
                    <a:gd name="connsiteY4" fmla="*/ 0 h 311071"/>
                    <a:gd name="connsiteX5" fmla="*/ 2222080 w 2232636"/>
                    <a:gd name="connsiteY5" fmla="*/ 9111 h 311071"/>
                    <a:gd name="connsiteX6" fmla="*/ 2231191 w 2232636"/>
                    <a:gd name="connsiteY6" fmla="*/ 31107 h 311071"/>
                    <a:gd name="connsiteX7" fmla="*/ 2232636 w 2232636"/>
                    <a:gd name="connsiteY7" fmla="*/ 148943 h 311071"/>
                    <a:gd name="connsiteX8" fmla="*/ 2231191 w 2232636"/>
                    <a:gd name="connsiteY8" fmla="*/ 279964 h 311071"/>
                    <a:gd name="connsiteX9" fmla="*/ 2222080 w 2232636"/>
                    <a:gd name="connsiteY9" fmla="*/ 301960 h 311071"/>
                    <a:gd name="connsiteX10" fmla="*/ 2200084 w 2232636"/>
                    <a:gd name="connsiteY10" fmla="*/ 311071 h 311071"/>
                    <a:gd name="connsiteX11" fmla="*/ 76880 w 2232636"/>
                    <a:gd name="connsiteY11" fmla="*/ 311071 h 311071"/>
                    <a:gd name="connsiteX12" fmla="*/ 54884 w 2232636"/>
                    <a:gd name="connsiteY12" fmla="*/ 301960 h 311071"/>
                    <a:gd name="connsiteX13" fmla="*/ 45773 w 2232636"/>
                    <a:gd name="connsiteY13" fmla="*/ 279964 h 311071"/>
                    <a:gd name="connsiteX14" fmla="*/ 45773 w 2232636"/>
                    <a:gd name="connsiteY14" fmla="*/ 31107 h 311071"/>
                    <a:gd name="connsiteX0" fmla="*/ 45773 w 2232636"/>
                    <a:gd name="connsiteY0" fmla="*/ 31107 h 311071"/>
                    <a:gd name="connsiteX1" fmla="*/ 54884 w 2232636"/>
                    <a:gd name="connsiteY1" fmla="*/ 9111 h 311071"/>
                    <a:gd name="connsiteX2" fmla="*/ 76880 w 2232636"/>
                    <a:gd name="connsiteY2" fmla="*/ 0 h 311071"/>
                    <a:gd name="connsiteX3" fmla="*/ 1184261 w 2232636"/>
                    <a:gd name="connsiteY3" fmla="*/ 1417 h 311071"/>
                    <a:gd name="connsiteX4" fmla="*/ 2200084 w 2232636"/>
                    <a:gd name="connsiteY4" fmla="*/ 0 h 311071"/>
                    <a:gd name="connsiteX5" fmla="*/ 2222080 w 2232636"/>
                    <a:gd name="connsiteY5" fmla="*/ 9111 h 311071"/>
                    <a:gd name="connsiteX6" fmla="*/ 2231191 w 2232636"/>
                    <a:gd name="connsiteY6" fmla="*/ 31107 h 311071"/>
                    <a:gd name="connsiteX7" fmla="*/ 2232636 w 2232636"/>
                    <a:gd name="connsiteY7" fmla="*/ 148943 h 311071"/>
                    <a:gd name="connsiteX8" fmla="*/ 2231191 w 2232636"/>
                    <a:gd name="connsiteY8" fmla="*/ 279964 h 311071"/>
                    <a:gd name="connsiteX9" fmla="*/ 2222080 w 2232636"/>
                    <a:gd name="connsiteY9" fmla="*/ 301960 h 311071"/>
                    <a:gd name="connsiteX10" fmla="*/ 2200084 w 2232636"/>
                    <a:gd name="connsiteY10" fmla="*/ 311071 h 311071"/>
                    <a:gd name="connsiteX11" fmla="*/ 76880 w 2232636"/>
                    <a:gd name="connsiteY11" fmla="*/ 311071 h 311071"/>
                    <a:gd name="connsiteX12" fmla="*/ 54884 w 2232636"/>
                    <a:gd name="connsiteY12" fmla="*/ 301960 h 311071"/>
                    <a:gd name="connsiteX13" fmla="*/ 45773 w 2232636"/>
                    <a:gd name="connsiteY13" fmla="*/ 279964 h 311071"/>
                    <a:gd name="connsiteX14" fmla="*/ 45773 w 2232636"/>
                    <a:gd name="connsiteY14" fmla="*/ 31107 h 311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32636" h="311071">
                      <a:moveTo>
                        <a:pt x="45773" y="31107"/>
                      </a:moveTo>
                      <a:cubicBezTo>
                        <a:pt x="45773" y="22857"/>
                        <a:pt x="49050" y="14945"/>
                        <a:pt x="54884" y="9111"/>
                      </a:cubicBezTo>
                      <a:cubicBezTo>
                        <a:pt x="60718" y="3277"/>
                        <a:pt x="-85500" y="1282"/>
                        <a:pt x="76880" y="0"/>
                      </a:cubicBezTo>
                      <a:lnTo>
                        <a:pt x="1184261" y="1417"/>
                      </a:lnTo>
                      <a:lnTo>
                        <a:pt x="2200084" y="0"/>
                      </a:lnTo>
                      <a:cubicBezTo>
                        <a:pt x="2208334" y="0"/>
                        <a:pt x="2216246" y="3277"/>
                        <a:pt x="2222080" y="9111"/>
                      </a:cubicBezTo>
                      <a:cubicBezTo>
                        <a:pt x="2227914" y="14945"/>
                        <a:pt x="2229432" y="7802"/>
                        <a:pt x="2231191" y="31107"/>
                      </a:cubicBezTo>
                      <a:cubicBezTo>
                        <a:pt x="2231673" y="70386"/>
                        <a:pt x="2232154" y="109664"/>
                        <a:pt x="2232636" y="148943"/>
                      </a:cubicBezTo>
                      <a:cubicBezTo>
                        <a:pt x="2232154" y="192617"/>
                        <a:pt x="2231673" y="236290"/>
                        <a:pt x="2231191" y="279964"/>
                      </a:cubicBezTo>
                      <a:cubicBezTo>
                        <a:pt x="2231191" y="288214"/>
                        <a:pt x="2227914" y="296126"/>
                        <a:pt x="2222080" y="301960"/>
                      </a:cubicBezTo>
                      <a:cubicBezTo>
                        <a:pt x="2216246" y="307794"/>
                        <a:pt x="2208334" y="311071"/>
                        <a:pt x="2200084" y="311071"/>
                      </a:cubicBezTo>
                      <a:lnTo>
                        <a:pt x="76880" y="311071"/>
                      </a:lnTo>
                      <a:cubicBezTo>
                        <a:pt x="68630" y="311071"/>
                        <a:pt x="60718" y="307794"/>
                        <a:pt x="54884" y="301960"/>
                      </a:cubicBezTo>
                      <a:cubicBezTo>
                        <a:pt x="49050" y="296126"/>
                        <a:pt x="45773" y="288214"/>
                        <a:pt x="45773" y="279964"/>
                      </a:cubicBezTo>
                      <a:lnTo>
                        <a:pt x="45773" y="31107"/>
                      </a:lnTo>
                      <a:close/>
                    </a:path>
                  </a:pathLst>
                </a:cu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spcFirstLastPara="0" vert="horz" wrap="square" lIns="19271" tIns="19271" rIns="19271" bIns="19271" numCol="1" spcCol="1270" anchor="ctr" anchorCtr="0">
                  <a:noAutofit/>
                </a:bodyPr>
                <a:lstStyle/>
                <a:p>
                  <a:pPr marL="0" marR="0" lvl="0" indent="0" algn="ctr" defTabSz="711200" eaLnBrk="1" fontAlgn="auto" latinLnBrk="0" hangingPunct="1">
                    <a:lnSpc>
                      <a:spcPct val="90000"/>
                    </a:lnSpc>
                    <a:spcBef>
                      <a:spcPct val="0"/>
                    </a:spcBef>
                    <a:spcAft>
                      <a:spcPct val="35000"/>
                    </a:spcAft>
                    <a:buClrTx/>
                    <a:buSzTx/>
                    <a:buFontTx/>
                    <a:buNone/>
                    <a:tabLst/>
                    <a:defRPr/>
                  </a:pPr>
                  <a:r>
                    <a:rPr kumimoji="0" lang="en-US" sz="900" b="1" i="0" u="none" strike="noStrike" kern="1200" cap="none" spc="0" normalizeH="0" baseline="0" noProof="0" dirty="0" smtClean="0">
                      <a:ln>
                        <a:noFill/>
                      </a:ln>
                      <a:solidFill>
                        <a:sysClr val="windowText" lastClr="000000"/>
                      </a:solidFill>
                      <a:effectLst/>
                      <a:uLnTx/>
                      <a:uFillTx/>
                      <a:latin typeface="Calibri"/>
                      <a:ea typeface="+mn-ea"/>
                      <a:cs typeface="+mn-cs"/>
                      <a:sym typeface="Symbol"/>
                    </a:rPr>
                    <a:t>Physiological effects</a:t>
                  </a:r>
                  <a:endParaRPr kumimoji="0" lang="en-US" sz="900" b="1" i="0" u="none" strike="noStrike" kern="1200" cap="none" spc="0" normalizeH="0" baseline="0" noProof="0" dirty="0">
                    <a:ln>
                      <a:noFill/>
                    </a:ln>
                    <a:solidFill>
                      <a:sysClr val="windowText" lastClr="000000"/>
                    </a:solidFill>
                    <a:effectLst/>
                    <a:uLnTx/>
                    <a:uFillTx/>
                    <a:latin typeface="Calibri"/>
                    <a:ea typeface="+mn-ea"/>
                    <a:cs typeface="+mn-cs"/>
                  </a:endParaRPr>
                </a:p>
              </p:txBody>
            </p:sp>
            <p:cxnSp>
              <p:nvCxnSpPr>
                <p:cNvPr id="187" name="Straight Arrow Connector 186"/>
                <p:cNvCxnSpPr>
                  <a:stCxn id="186" idx="7"/>
                  <a:endCxn id="178" idx="13"/>
                </p:cNvCxnSpPr>
                <p:nvPr/>
              </p:nvCxnSpPr>
              <p:spPr>
                <a:xfrm flipV="1">
                  <a:off x="7096424" y="7401742"/>
                  <a:ext cx="519698" cy="531177"/>
                </a:xfrm>
                <a:prstGeom prst="straightConnector1">
                  <a:avLst/>
                </a:prstGeom>
                <a:noFill/>
                <a:ln w="28575" cap="flat" cmpd="sng" algn="ctr">
                  <a:solidFill>
                    <a:sysClr val="windowText" lastClr="000000"/>
                  </a:solidFill>
                  <a:prstDash val="solid"/>
                  <a:tailEnd type="arrow" w="med" len="med"/>
                </a:ln>
                <a:effectLst/>
              </p:spPr>
            </p:cxnSp>
            <p:cxnSp>
              <p:nvCxnSpPr>
                <p:cNvPr id="188" name="Straight Arrow Connector 187"/>
                <p:cNvCxnSpPr>
                  <a:stCxn id="186" idx="7"/>
                  <a:endCxn id="180" idx="13"/>
                </p:cNvCxnSpPr>
                <p:nvPr/>
              </p:nvCxnSpPr>
              <p:spPr>
                <a:xfrm>
                  <a:off x="7096424" y="7932919"/>
                  <a:ext cx="559067" cy="9421"/>
                </a:xfrm>
                <a:prstGeom prst="straightConnector1">
                  <a:avLst/>
                </a:prstGeom>
                <a:noFill/>
                <a:ln w="28575" cap="flat" cmpd="sng" algn="ctr">
                  <a:solidFill>
                    <a:sysClr val="window" lastClr="FFFFFF">
                      <a:lumMod val="75000"/>
                    </a:sysClr>
                  </a:solidFill>
                  <a:prstDash val="solid"/>
                  <a:tailEnd type="arrow" w="med" len="med"/>
                </a:ln>
                <a:effectLst/>
              </p:spPr>
            </p:cxnSp>
            <p:cxnSp>
              <p:nvCxnSpPr>
                <p:cNvPr id="189" name="Straight Arrow Connector 188"/>
                <p:cNvCxnSpPr>
                  <a:stCxn id="178" idx="6"/>
                  <a:endCxn id="179" idx="12"/>
                </p:cNvCxnSpPr>
                <p:nvPr/>
              </p:nvCxnSpPr>
              <p:spPr>
                <a:xfrm>
                  <a:off x="8797222" y="7389042"/>
                  <a:ext cx="598255" cy="567655"/>
                </a:xfrm>
                <a:prstGeom prst="straightConnector1">
                  <a:avLst/>
                </a:prstGeom>
                <a:noFill/>
                <a:ln w="28575" cap="flat" cmpd="sng" algn="ctr">
                  <a:solidFill>
                    <a:sysClr val="windowText" lastClr="000000"/>
                  </a:solidFill>
                  <a:prstDash val="solid"/>
                  <a:tailEnd type="arrow" w="med" len="med"/>
                </a:ln>
                <a:effectLst/>
              </p:spPr>
            </p:cxnSp>
          </p:grpSp>
        </p:grpSp>
        <p:grpSp>
          <p:nvGrpSpPr>
            <p:cNvPr id="157" name="Group 156"/>
            <p:cNvGrpSpPr/>
            <p:nvPr/>
          </p:nvGrpSpPr>
          <p:grpSpPr>
            <a:xfrm>
              <a:off x="10835482" y="6200460"/>
              <a:ext cx="4616391" cy="2455321"/>
              <a:chOff x="10835482" y="6200460"/>
              <a:chExt cx="4616391" cy="2455321"/>
            </a:xfrm>
          </p:grpSpPr>
          <p:sp>
            <p:nvSpPr>
              <p:cNvPr id="158" name="Freeform 157"/>
              <p:cNvSpPr/>
              <p:nvPr/>
            </p:nvSpPr>
            <p:spPr>
              <a:xfrm>
                <a:off x="12283281" y="6200460"/>
                <a:ext cx="1583508" cy="722165"/>
              </a:xfrm>
              <a:custGeom>
                <a:avLst/>
                <a:gdLst>
                  <a:gd name="connsiteX0" fmla="*/ 0 w 2185418"/>
                  <a:gd name="connsiteY0" fmla="*/ 31107 h 311071"/>
                  <a:gd name="connsiteX1" fmla="*/ 9111 w 2185418"/>
                  <a:gd name="connsiteY1" fmla="*/ 9111 h 311071"/>
                  <a:gd name="connsiteX2" fmla="*/ 31107 w 2185418"/>
                  <a:gd name="connsiteY2" fmla="*/ 0 h 311071"/>
                  <a:gd name="connsiteX3" fmla="*/ 2154311 w 2185418"/>
                  <a:gd name="connsiteY3" fmla="*/ 0 h 311071"/>
                  <a:gd name="connsiteX4" fmla="*/ 2176307 w 2185418"/>
                  <a:gd name="connsiteY4" fmla="*/ 9111 h 311071"/>
                  <a:gd name="connsiteX5" fmla="*/ 2185418 w 2185418"/>
                  <a:gd name="connsiteY5" fmla="*/ 31107 h 311071"/>
                  <a:gd name="connsiteX6" fmla="*/ 2185418 w 2185418"/>
                  <a:gd name="connsiteY6" fmla="*/ 279964 h 311071"/>
                  <a:gd name="connsiteX7" fmla="*/ 2176307 w 2185418"/>
                  <a:gd name="connsiteY7" fmla="*/ 301960 h 311071"/>
                  <a:gd name="connsiteX8" fmla="*/ 2154311 w 2185418"/>
                  <a:gd name="connsiteY8" fmla="*/ 311071 h 311071"/>
                  <a:gd name="connsiteX9" fmla="*/ 31107 w 2185418"/>
                  <a:gd name="connsiteY9" fmla="*/ 311071 h 311071"/>
                  <a:gd name="connsiteX10" fmla="*/ 9111 w 2185418"/>
                  <a:gd name="connsiteY10" fmla="*/ 301960 h 311071"/>
                  <a:gd name="connsiteX11" fmla="*/ 0 w 2185418"/>
                  <a:gd name="connsiteY11" fmla="*/ 279964 h 311071"/>
                  <a:gd name="connsiteX12" fmla="*/ 0 w 2185418"/>
                  <a:gd name="connsiteY12" fmla="*/ 31107 h 311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85418" h="311071">
                    <a:moveTo>
                      <a:pt x="0" y="31107"/>
                    </a:moveTo>
                    <a:cubicBezTo>
                      <a:pt x="0" y="22857"/>
                      <a:pt x="3277" y="14945"/>
                      <a:pt x="9111" y="9111"/>
                    </a:cubicBezTo>
                    <a:cubicBezTo>
                      <a:pt x="14945" y="3277"/>
                      <a:pt x="22857" y="0"/>
                      <a:pt x="31107" y="0"/>
                    </a:cubicBezTo>
                    <a:lnTo>
                      <a:pt x="2154311" y="0"/>
                    </a:lnTo>
                    <a:cubicBezTo>
                      <a:pt x="2162561" y="0"/>
                      <a:pt x="2170473" y="3277"/>
                      <a:pt x="2176307" y="9111"/>
                    </a:cubicBezTo>
                    <a:cubicBezTo>
                      <a:pt x="2182141" y="14945"/>
                      <a:pt x="2185418" y="22857"/>
                      <a:pt x="2185418" y="31107"/>
                    </a:cubicBezTo>
                    <a:lnTo>
                      <a:pt x="2185418" y="279964"/>
                    </a:lnTo>
                    <a:cubicBezTo>
                      <a:pt x="2185418" y="288214"/>
                      <a:pt x="2182141" y="296126"/>
                      <a:pt x="2176307" y="301960"/>
                    </a:cubicBezTo>
                    <a:cubicBezTo>
                      <a:pt x="2170473" y="307794"/>
                      <a:pt x="2162561" y="311071"/>
                      <a:pt x="2154311" y="311071"/>
                    </a:cubicBezTo>
                    <a:lnTo>
                      <a:pt x="31107" y="311071"/>
                    </a:lnTo>
                    <a:cubicBezTo>
                      <a:pt x="22857" y="311071"/>
                      <a:pt x="14945" y="307794"/>
                      <a:pt x="9111" y="301960"/>
                    </a:cubicBezTo>
                    <a:cubicBezTo>
                      <a:pt x="3277" y="296126"/>
                      <a:pt x="0" y="288214"/>
                      <a:pt x="0" y="279964"/>
                    </a:cubicBezTo>
                    <a:lnTo>
                      <a:pt x="0" y="31107"/>
                    </a:lnTo>
                    <a:close/>
                  </a:path>
                </a:pathLst>
              </a:custGeom>
              <a:noFill/>
              <a:ln w="25400" cap="flat" cmpd="sng" algn="ctr">
                <a:noFill/>
                <a:prstDash val="solid"/>
              </a:ln>
              <a:effectLst/>
            </p:spPr>
            <p:txBody>
              <a:bodyPr spcFirstLastPara="0" vert="horz" wrap="square" lIns="19271" tIns="19271" rIns="19271" bIns="19271" numCol="1" spcCol="1270" anchor="ctr" anchorCtr="0">
                <a:spAutoFit/>
              </a:bodyPr>
              <a:lstStyle/>
              <a:p>
                <a:pPr marL="0" marR="0" lvl="0" indent="0" algn="ctr" defTabSz="711200" eaLnBrk="1" fontAlgn="auto" latinLnBrk="0" hangingPunct="1">
                  <a:lnSpc>
                    <a:spcPct val="90000"/>
                  </a:lnSpc>
                  <a:spcBef>
                    <a:spcPct val="0"/>
                  </a:spcBef>
                  <a:spcAft>
                    <a:spcPct val="35000"/>
                  </a:spcAft>
                  <a:buClrTx/>
                  <a:buSzTx/>
                  <a:buFontTx/>
                  <a:buNone/>
                  <a:tabLst/>
                  <a:defRPr/>
                </a:pPr>
                <a:r>
                  <a:rPr kumimoji="0" lang="en-US" sz="1400" b="1" i="0" u="none" strike="noStrike" kern="1200" cap="none" spc="0" normalizeH="0" baseline="0" noProof="0" dirty="0" smtClean="0">
                    <a:ln>
                      <a:noFill/>
                    </a:ln>
                    <a:solidFill>
                      <a:sysClr val="windowText" lastClr="000000">
                        <a:hueOff val="0"/>
                        <a:satOff val="0"/>
                        <a:lumOff val="0"/>
                        <a:alphaOff val="0"/>
                      </a:sysClr>
                    </a:solidFill>
                    <a:effectLst/>
                    <a:uLnTx/>
                    <a:uFillTx/>
                    <a:latin typeface="Trebuchet MS" pitchFamily="34" charset="0"/>
                    <a:ea typeface="+mn-ea"/>
                    <a:cs typeface="+mn-cs"/>
                    <a:sym typeface="Symbol"/>
                  </a:rPr>
                  <a:t>Mojave Desert</a:t>
                </a:r>
                <a:endParaRPr kumimoji="0" lang="en-US" sz="1400" b="1" i="0" u="none" strike="noStrike" kern="1200" cap="none" spc="0" normalizeH="0" baseline="0" noProof="0" dirty="0">
                  <a:ln>
                    <a:noFill/>
                  </a:ln>
                  <a:solidFill>
                    <a:sysClr val="windowText" lastClr="000000">
                      <a:hueOff val="0"/>
                      <a:satOff val="0"/>
                      <a:lumOff val="0"/>
                      <a:alphaOff val="0"/>
                    </a:sysClr>
                  </a:solidFill>
                  <a:effectLst/>
                  <a:uLnTx/>
                  <a:uFillTx/>
                  <a:latin typeface="Trebuchet MS" pitchFamily="34" charset="0"/>
                  <a:ea typeface="+mn-ea"/>
                  <a:cs typeface="+mn-cs"/>
                </a:endParaRPr>
              </a:p>
            </p:txBody>
          </p:sp>
          <p:grpSp>
            <p:nvGrpSpPr>
              <p:cNvPr id="159" name="Group 158"/>
              <p:cNvGrpSpPr/>
              <p:nvPr/>
            </p:nvGrpSpPr>
            <p:grpSpPr>
              <a:xfrm>
                <a:off x="10835482" y="6995886"/>
                <a:ext cx="4616391" cy="1659895"/>
                <a:chOff x="10835482" y="6995886"/>
                <a:chExt cx="4616391" cy="1659895"/>
              </a:xfrm>
            </p:grpSpPr>
            <p:grpSp>
              <p:nvGrpSpPr>
                <p:cNvPr id="160" name="Group 159"/>
                <p:cNvGrpSpPr/>
                <p:nvPr/>
              </p:nvGrpSpPr>
              <p:grpSpPr>
                <a:xfrm>
                  <a:off x="10835482" y="6995886"/>
                  <a:ext cx="4616391" cy="1659895"/>
                  <a:chOff x="5882482" y="7001692"/>
                  <a:chExt cx="4616391" cy="1659895"/>
                </a:xfrm>
              </p:grpSpPr>
              <p:sp>
                <p:nvSpPr>
                  <p:cNvPr id="162" name="Freeform 161"/>
                  <p:cNvSpPr/>
                  <p:nvPr/>
                </p:nvSpPr>
                <p:spPr>
                  <a:xfrm>
                    <a:off x="6163491" y="7001692"/>
                    <a:ext cx="704240" cy="326084"/>
                  </a:xfrm>
                  <a:custGeom>
                    <a:avLst/>
                    <a:gdLst>
                      <a:gd name="connsiteX0" fmla="*/ 0 w 718836"/>
                      <a:gd name="connsiteY0" fmla="*/ 31859 h 318586"/>
                      <a:gd name="connsiteX1" fmla="*/ 9331 w 718836"/>
                      <a:gd name="connsiteY1" fmla="*/ 9331 h 318586"/>
                      <a:gd name="connsiteX2" fmla="*/ 31859 w 718836"/>
                      <a:gd name="connsiteY2" fmla="*/ 0 h 318586"/>
                      <a:gd name="connsiteX3" fmla="*/ 686977 w 718836"/>
                      <a:gd name="connsiteY3" fmla="*/ 0 h 318586"/>
                      <a:gd name="connsiteX4" fmla="*/ 709505 w 718836"/>
                      <a:gd name="connsiteY4" fmla="*/ 9331 h 318586"/>
                      <a:gd name="connsiteX5" fmla="*/ 718836 w 718836"/>
                      <a:gd name="connsiteY5" fmla="*/ 31859 h 318586"/>
                      <a:gd name="connsiteX6" fmla="*/ 718836 w 718836"/>
                      <a:gd name="connsiteY6" fmla="*/ 286727 h 318586"/>
                      <a:gd name="connsiteX7" fmla="*/ 709505 w 718836"/>
                      <a:gd name="connsiteY7" fmla="*/ 309255 h 318586"/>
                      <a:gd name="connsiteX8" fmla="*/ 686977 w 718836"/>
                      <a:gd name="connsiteY8" fmla="*/ 318586 h 318586"/>
                      <a:gd name="connsiteX9" fmla="*/ 31859 w 718836"/>
                      <a:gd name="connsiteY9" fmla="*/ 318586 h 318586"/>
                      <a:gd name="connsiteX10" fmla="*/ 9331 w 718836"/>
                      <a:gd name="connsiteY10" fmla="*/ 309255 h 318586"/>
                      <a:gd name="connsiteX11" fmla="*/ 0 w 718836"/>
                      <a:gd name="connsiteY11" fmla="*/ 286727 h 318586"/>
                      <a:gd name="connsiteX12" fmla="*/ 0 w 718836"/>
                      <a:gd name="connsiteY12" fmla="*/ 31859 h 318586"/>
                      <a:gd name="connsiteX0" fmla="*/ 0 w 718850"/>
                      <a:gd name="connsiteY0" fmla="*/ 31859 h 318586"/>
                      <a:gd name="connsiteX1" fmla="*/ 9331 w 718850"/>
                      <a:gd name="connsiteY1" fmla="*/ 9331 h 318586"/>
                      <a:gd name="connsiteX2" fmla="*/ 31859 w 718850"/>
                      <a:gd name="connsiteY2" fmla="*/ 0 h 318586"/>
                      <a:gd name="connsiteX3" fmla="*/ 686977 w 718850"/>
                      <a:gd name="connsiteY3" fmla="*/ 0 h 318586"/>
                      <a:gd name="connsiteX4" fmla="*/ 709505 w 718850"/>
                      <a:gd name="connsiteY4" fmla="*/ 9331 h 318586"/>
                      <a:gd name="connsiteX5" fmla="*/ 718836 w 718850"/>
                      <a:gd name="connsiteY5" fmla="*/ 31859 h 318586"/>
                      <a:gd name="connsiteX6" fmla="*/ 707854 w 718850"/>
                      <a:gd name="connsiteY6" fmla="*/ 150360 h 318586"/>
                      <a:gd name="connsiteX7" fmla="*/ 718836 w 718850"/>
                      <a:gd name="connsiteY7" fmla="*/ 286727 h 318586"/>
                      <a:gd name="connsiteX8" fmla="*/ 709505 w 718850"/>
                      <a:gd name="connsiteY8" fmla="*/ 309255 h 318586"/>
                      <a:gd name="connsiteX9" fmla="*/ 686977 w 718850"/>
                      <a:gd name="connsiteY9" fmla="*/ 318586 h 318586"/>
                      <a:gd name="connsiteX10" fmla="*/ 31859 w 718850"/>
                      <a:gd name="connsiteY10" fmla="*/ 318586 h 318586"/>
                      <a:gd name="connsiteX11" fmla="*/ 9331 w 718850"/>
                      <a:gd name="connsiteY11" fmla="*/ 309255 h 318586"/>
                      <a:gd name="connsiteX12" fmla="*/ 0 w 718850"/>
                      <a:gd name="connsiteY12" fmla="*/ 286727 h 318586"/>
                      <a:gd name="connsiteX13" fmla="*/ 0 w 718850"/>
                      <a:gd name="connsiteY13" fmla="*/ 31859 h 318586"/>
                      <a:gd name="connsiteX0" fmla="*/ 0 w 719017"/>
                      <a:gd name="connsiteY0" fmla="*/ 31859 h 319171"/>
                      <a:gd name="connsiteX1" fmla="*/ 9331 w 719017"/>
                      <a:gd name="connsiteY1" fmla="*/ 9331 h 319171"/>
                      <a:gd name="connsiteX2" fmla="*/ 31859 w 719017"/>
                      <a:gd name="connsiteY2" fmla="*/ 0 h 319171"/>
                      <a:gd name="connsiteX3" fmla="*/ 686977 w 719017"/>
                      <a:gd name="connsiteY3" fmla="*/ 0 h 319171"/>
                      <a:gd name="connsiteX4" fmla="*/ 709505 w 719017"/>
                      <a:gd name="connsiteY4" fmla="*/ 9331 h 319171"/>
                      <a:gd name="connsiteX5" fmla="*/ 718836 w 719017"/>
                      <a:gd name="connsiteY5" fmla="*/ 31859 h 319171"/>
                      <a:gd name="connsiteX6" fmla="*/ 707854 w 719017"/>
                      <a:gd name="connsiteY6" fmla="*/ 150360 h 319171"/>
                      <a:gd name="connsiteX7" fmla="*/ 718836 w 719017"/>
                      <a:gd name="connsiteY7" fmla="*/ 286727 h 319171"/>
                      <a:gd name="connsiteX8" fmla="*/ 709505 w 719017"/>
                      <a:gd name="connsiteY8" fmla="*/ 309255 h 319171"/>
                      <a:gd name="connsiteX9" fmla="*/ 686977 w 719017"/>
                      <a:gd name="connsiteY9" fmla="*/ 318586 h 319171"/>
                      <a:gd name="connsiteX10" fmla="*/ 351507 w 719017"/>
                      <a:gd name="connsiteY10" fmla="*/ 319171 h 319171"/>
                      <a:gd name="connsiteX11" fmla="*/ 31859 w 719017"/>
                      <a:gd name="connsiteY11" fmla="*/ 318586 h 319171"/>
                      <a:gd name="connsiteX12" fmla="*/ 9331 w 719017"/>
                      <a:gd name="connsiteY12" fmla="*/ 309255 h 319171"/>
                      <a:gd name="connsiteX13" fmla="*/ 0 w 719017"/>
                      <a:gd name="connsiteY13" fmla="*/ 286727 h 319171"/>
                      <a:gd name="connsiteX14" fmla="*/ 0 w 719017"/>
                      <a:gd name="connsiteY14" fmla="*/ 31859 h 319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19017" h="319171">
                        <a:moveTo>
                          <a:pt x="0" y="31859"/>
                        </a:moveTo>
                        <a:cubicBezTo>
                          <a:pt x="0" y="23409"/>
                          <a:pt x="3357" y="15306"/>
                          <a:pt x="9331" y="9331"/>
                        </a:cubicBezTo>
                        <a:cubicBezTo>
                          <a:pt x="15306" y="3356"/>
                          <a:pt x="23409" y="0"/>
                          <a:pt x="31859" y="0"/>
                        </a:cubicBezTo>
                        <a:lnTo>
                          <a:pt x="686977" y="0"/>
                        </a:lnTo>
                        <a:cubicBezTo>
                          <a:pt x="695427" y="0"/>
                          <a:pt x="703530" y="3357"/>
                          <a:pt x="709505" y="9331"/>
                        </a:cubicBezTo>
                        <a:cubicBezTo>
                          <a:pt x="715480" y="15306"/>
                          <a:pt x="719111" y="8354"/>
                          <a:pt x="718836" y="31859"/>
                        </a:cubicBezTo>
                        <a:lnTo>
                          <a:pt x="707854" y="150360"/>
                        </a:lnTo>
                        <a:lnTo>
                          <a:pt x="718836" y="286727"/>
                        </a:lnTo>
                        <a:cubicBezTo>
                          <a:pt x="718836" y="295177"/>
                          <a:pt x="715479" y="303280"/>
                          <a:pt x="709505" y="309255"/>
                        </a:cubicBezTo>
                        <a:cubicBezTo>
                          <a:pt x="703530" y="315230"/>
                          <a:pt x="746643" y="316933"/>
                          <a:pt x="686977" y="318586"/>
                        </a:cubicBezTo>
                        <a:lnTo>
                          <a:pt x="351507" y="319171"/>
                        </a:lnTo>
                        <a:lnTo>
                          <a:pt x="31859" y="318586"/>
                        </a:lnTo>
                        <a:cubicBezTo>
                          <a:pt x="23409" y="318586"/>
                          <a:pt x="15306" y="315229"/>
                          <a:pt x="9331" y="309255"/>
                        </a:cubicBezTo>
                        <a:cubicBezTo>
                          <a:pt x="3356" y="303280"/>
                          <a:pt x="0" y="295177"/>
                          <a:pt x="0" y="286727"/>
                        </a:cubicBezTo>
                        <a:lnTo>
                          <a:pt x="0" y="31859"/>
                        </a:lnTo>
                        <a:close/>
                      </a:path>
                    </a:pathLst>
                  </a:cu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spcFirstLastPara="0" vert="horz" wrap="square" lIns="19491" tIns="19491" rIns="19491" bIns="19491" numCol="1" spcCol="1270" anchor="ctr" anchorCtr="0">
                    <a:noAutofit/>
                  </a:bodyPr>
                  <a:lstStyle/>
                  <a:p>
                    <a:pPr marL="0" marR="0" lvl="0" indent="0" algn="ctr" defTabSz="711200" eaLnBrk="1" fontAlgn="auto" latinLnBrk="0" hangingPunct="1">
                      <a:lnSpc>
                        <a:spcPct val="90000"/>
                      </a:lnSpc>
                      <a:spcBef>
                        <a:spcPct val="0"/>
                      </a:spcBef>
                      <a:spcAft>
                        <a:spcPct val="35000"/>
                      </a:spcAft>
                      <a:buClrTx/>
                      <a:buSzTx/>
                      <a:buFontTx/>
                      <a:buNone/>
                      <a:tabLst/>
                      <a:defRPr/>
                    </a:pPr>
                    <a:r>
                      <a:rPr kumimoji="0" lang="en-US" sz="900" b="1" i="0" u="none" strike="noStrike" kern="1200" cap="none" spc="0" normalizeH="0" baseline="0" noProof="0" dirty="0" smtClean="0">
                        <a:ln>
                          <a:noFill/>
                        </a:ln>
                        <a:solidFill>
                          <a:sysClr val="windowText" lastClr="000000"/>
                        </a:solidFill>
                        <a:effectLst/>
                        <a:uLnTx/>
                        <a:uFillTx/>
                        <a:latin typeface="Calibri"/>
                        <a:ea typeface="+mn-ea"/>
                        <a:cs typeface="+mn-cs"/>
                      </a:rPr>
                      <a:t>CO</a:t>
                    </a:r>
                    <a:r>
                      <a:rPr kumimoji="0" lang="en-US" sz="900" b="1" i="0" u="none" strike="noStrike" kern="1200" cap="none" spc="0" normalizeH="0" baseline="-25000" noProof="0" dirty="0" smtClean="0">
                        <a:ln>
                          <a:noFill/>
                        </a:ln>
                        <a:solidFill>
                          <a:sysClr val="windowText" lastClr="000000"/>
                        </a:solidFill>
                        <a:effectLst/>
                        <a:uLnTx/>
                        <a:uFillTx/>
                        <a:latin typeface="Calibri"/>
                        <a:ea typeface="+mn-ea"/>
                        <a:cs typeface="+mn-cs"/>
                      </a:rPr>
                      <a:t>2</a:t>
                    </a:r>
                    <a:endParaRPr kumimoji="0" lang="en-US" sz="900" b="1" i="0" u="none" strike="noStrike" kern="1200" cap="none" spc="0" normalizeH="0" baseline="-25000" noProof="0" dirty="0">
                      <a:ln>
                        <a:noFill/>
                      </a:ln>
                      <a:solidFill>
                        <a:sysClr val="windowText" lastClr="000000"/>
                      </a:solidFill>
                      <a:effectLst/>
                      <a:uLnTx/>
                      <a:uFillTx/>
                      <a:latin typeface="Calibri"/>
                      <a:ea typeface="+mn-ea"/>
                      <a:cs typeface="+mn-cs"/>
                    </a:endParaRPr>
                  </a:p>
                </p:txBody>
              </p:sp>
              <p:sp>
                <p:nvSpPr>
                  <p:cNvPr id="163" name="Freeform 162"/>
                  <p:cNvSpPr/>
                  <p:nvPr/>
                </p:nvSpPr>
                <p:spPr>
                  <a:xfrm>
                    <a:off x="7616122" y="7204746"/>
                    <a:ext cx="1184527" cy="401012"/>
                  </a:xfrm>
                  <a:custGeom>
                    <a:avLst/>
                    <a:gdLst>
                      <a:gd name="connsiteX0" fmla="*/ 0 w 2185418"/>
                      <a:gd name="connsiteY0" fmla="*/ 31107 h 311071"/>
                      <a:gd name="connsiteX1" fmla="*/ 9111 w 2185418"/>
                      <a:gd name="connsiteY1" fmla="*/ 9111 h 311071"/>
                      <a:gd name="connsiteX2" fmla="*/ 31107 w 2185418"/>
                      <a:gd name="connsiteY2" fmla="*/ 0 h 311071"/>
                      <a:gd name="connsiteX3" fmla="*/ 2154311 w 2185418"/>
                      <a:gd name="connsiteY3" fmla="*/ 0 h 311071"/>
                      <a:gd name="connsiteX4" fmla="*/ 2176307 w 2185418"/>
                      <a:gd name="connsiteY4" fmla="*/ 9111 h 311071"/>
                      <a:gd name="connsiteX5" fmla="*/ 2185418 w 2185418"/>
                      <a:gd name="connsiteY5" fmla="*/ 31107 h 311071"/>
                      <a:gd name="connsiteX6" fmla="*/ 2185418 w 2185418"/>
                      <a:gd name="connsiteY6" fmla="*/ 279964 h 311071"/>
                      <a:gd name="connsiteX7" fmla="*/ 2176307 w 2185418"/>
                      <a:gd name="connsiteY7" fmla="*/ 301960 h 311071"/>
                      <a:gd name="connsiteX8" fmla="*/ 2154311 w 2185418"/>
                      <a:gd name="connsiteY8" fmla="*/ 311071 h 311071"/>
                      <a:gd name="connsiteX9" fmla="*/ 31107 w 2185418"/>
                      <a:gd name="connsiteY9" fmla="*/ 311071 h 311071"/>
                      <a:gd name="connsiteX10" fmla="*/ 9111 w 2185418"/>
                      <a:gd name="connsiteY10" fmla="*/ 301960 h 311071"/>
                      <a:gd name="connsiteX11" fmla="*/ 0 w 2185418"/>
                      <a:gd name="connsiteY11" fmla="*/ 279964 h 311071"/>
                      <a:gd name="connsiteX12" fmla="*/ 0 w 2185418"/>
                      <a:gd name="connsiteY12" fmla="*/ 31107 h 311071"/>
                      <a:gd name="connsiteX0" fmla="*/ 6391 w 2191809"/>
                      <a:gd name="connsiteY0" fmla="*/ 31107 h 311071"/>
                      <a:gd name="connsiteX1" fmla="*/ 15502 w 2191809"/>
                      <a:gd name="connsiteY1" fmla="*/ 9111 h 311071"/>
                      <a:gd name="connsiteX2" fmla="*/ 37498 w 2191809"/>
                      <a:gd name="connsiteY2" fmla="*/ 0 h 311071"/>
                      <a:gd name="connsiteX3" fmla="*/ 2160702 w 2191809"/>
                      <a:gd name="connsiteY3" fmla="*/ 0 h 311071"/>
                      <a:gd name="connsiteX4" fmla="*/ 2182698 w 2191809"/>
                      <a:gd name="connsiteY4" fmla="*/ 9111 h 311071"/>
                      <a:gd name="connsiteX5" fmla="*/ 2191809 w 2191809"/>
                      <a:gd name="connsiteY5" fmla="*/ 31107 h 311071"/>
                      <a:gd name="connsiteX6" fmla="*/ 2191809 w 2191809"/>
                      <a:gd name="connsiteY6" fmla="*/ 279964 h 311071"/>
                      <a:gd name="connsiteX7" fmla="*/ 2182698 w 2191809"/>
                      <a:gd name="connsiteY7" fmla="*/ 301960 h 311071"/>
                      <a:gd name="connsiteX8" fmla="*/ 2160702 w 2191809"/>
                      <a:gd name="connsiteY8" fmla="*/ 311071 h 311071"/>
                      <a:gd name="connsiteX9" fmla="*/ 37498 w 2191809"/>
                      <a:gd name="connsiteY9" fmla="*/ 311071 h 311071"/>
                      <a:gd name="connsiteX10" fmla="*/ 15502 w 2191809"/>
                      <a:gd name="connsiteY10" fmla="*/ 301960 h 311071"/>
                      <a:gd name="connsiteX11" fmla="*/ 6391 w 2191809"/>
                      <a:gd name="connsiteY11" fmla="*/ 279964 h 311071"/>
                      <a:gd name="connsiteX12" fmla="*/ 0 w 2191809"/>
                      <a:gd name="connsiteY12" fmla="*/ 152813 h 311071"/>
                      <a:gd name="connsiteX13" fmla="*/ 6391 w 2191809"/>
                      <a:gd name="connsiteY13" fmla="*/ 31107 h 311071"/>
                      <a:gd name="connsiteX0" fmla="*/ 6391 w 2191809"/>
                      <a:gd name="connsiteY0" fmla="*/ 31107 h 311071"/>
                      <a:gd name="connsiteX1" fmla="*/ 15502 w 2191809"/>
                      <a:gd name="connsiteY1" fmla="*/ 9111 h 311071"/>
                      <a:gd name="connsiteX2" fmla="*/ 37498 w 2191809"/>
                      <a:gd name="connsiteY2" fmla="*/ 0 h 311071"/>
                      <a:gd name="connsiteX3" fmla="*/ 2160702 w 2191809"/>
                      <a:gd name="connsiteY3" fmla="*/ 0 h 311071"/>
                      <a:gd name="connsiteX4" fmla="*/ 2182698 w 2191809"/>
                      <a:gd name="connsiteY4" fmla="*/ 9111 h 311071"/>
                      <a:gd name="connsiteX5" fmla="*/ 2191809 w 2191809"/>
                      <a:gd name="connsiteY5" fmla="*/ 31107 h 311071"/>
                      <a:gd name="connsiteX6" fmla="*/ 2185468 w 2191809"/>
                      <a:gd name="connsiteY6" fmla="*/ 142961 h 311071"/>
                      <a:gd name="connsiteX7" fmla="*/ 2191809 w 2191809"/>
                      <a:gd name="connsiteY7" fmla="*/ 279964 h 311071"/>
                      <a:gd name="connsiteX8" fmla="*/ 2182698 w 2191809"/>
                      <a:gd name="connsiteY8" fmla="*/ 301960 h 311071"/>
                      <a:gd name="connsiteX9" fmla="*/ 2160702 w 2191809"/>
                      <a:gd name="connsiteY9" fmla="*/ 311071 h 311071"/>
                      <a:gd name="connsiteX10" fmla="*/ 37498 w 2191809"/>
                      <a:gd name="connsiteY10" fmla="*/ 311071 h 311071"/>
                      <a:gd name="connsiteX11" fmla="*/ 15502 w 2191809"/>
                      <a:gd name="connsiteY11" fmla="*/ 301960 h 311071"/>
                      <a:gd name="connsiteX12" fmla="*/ 6391 w 2191809"/>
                      <a:gd name="connsiteY12" fmla="*/ 279964 h 311071"/>
                      <a:gd name="connsiteX13" fmla="*/ 0 w 2191809"/>
                      <a:gd name="connsiteY13" fmla="*/ 152813 h 311071"/>
                      <a:gd name="connsiteX14" fmla="*/ 6391 w 2191809"/>
                      <a:gd name="connsiteY14" fmla="*/ 31107 h 311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1809" h="311071">
                        <a:moveTo>
                          <a:pt x="6391" y="31107"/>
                        </a:moveTo>
                        <a:cubicBezTo>
                          <a:pt x="6391" y="22857"/>
                          <a:pt x="9668" y="14945"/>
                          <a:pt x="15502" y="9111"/>
                        </a:cubicBezTo>
                        <a:cubicBezTo>
                          <a:pt x="21336" y="3277"/>
                          <a:pt x="29248" y="0"/>
                          <a:pt x="37498" y="0"/>
                        </a:cubicBezTo>
                        <a:lnTo>
                          <a:pt x="2160702" y="0"/>
                        </a:lnTo>
                        <a:cubicBezTo>
                          <a:pt x="2168952" y="0"/>
                          <a:pt x="2176864" y="3277"/>
                          <a:pt x="2182698" y="9111"/>
                        </a:cubicBezTo>
                        <a:cubicBezTo>
                          <a:pt x="2188532" y="14945"/>
                          <a:pt x="2191347" y="8799"/>
                          <a:pt x="2191809" y="31107"/>
                        </a:cubicBezTo>
                        <a:lnTo>
                          <a:pt x="2185468" y="142961"/>
                        </a:lnTo>
                        <a:lnTo>
                          <a:pt x="2191809" y="279964"/>
                        </a:lnTo>
                        <a:cubicBezTo>
                          <a:pt x="2191809" y="288214"/>
                          <a:pt x="2188532" y="296126"/>
                          <a:pt x="2182698" y="301960"/>
                        </a:cubicBezTo>
                        <a:cubicBezTo>
                          <a:pt x="2176864" y="307794"/>
                          <a:pt x="2168952" y="311071"/>
                          <a:pt x="2160702" y="311071"/>
                        </a:cubicBezTo>
                        <a:lnTo>
                          <a:pt x="37498" y="311071"/>
                        </a:lnTo>
                        <a:cubicBezTo>
                          <a:pt x="29248" y="311071"/>
                          <a:pt x="21336" y="307794"/>
                          <a:pt x="15502" y="301960"/>
                        </a:cubicBezTo>
                        <a:cubicBezTo>
                          <a:pt x="9668" y="296126"/>
                          <a:pt x="8975" y="304822"/>
                          <a:pt x="6391" y="279964"/>
                        </a:cubicBezTo>
                        <a:lnTo>
                          <a:pt x="0" y="152813"/>
                        </a:lnTo>
                        <a:lnTo>
                          <a:pt x="6391" y="31107"/>
                        </a:lnTo>
                        <a:close/>
                      </a:path>
                    </a:pathLst>
                  </a:custGeom>
                  <a:solidFill>
                    <a:sysClr val="window" lastClr="FFFFFF">
                      <a:lumMod val="95000"/>
                    </a:sysClr>
                  </a:solidFill>
                  <a:ln w="9525" cap="flat" cmpd="sng" algn="ctr">
                    <a:noFill/>
                    <a:prstDash val="solid"/>
                  </a:ln>
                  <a:effectLst>
                    <a:outerShdw blurRad="40000" dist="20000" dir="5400000" rotWithShape="0">
                      <a:srgbClr val="000000">
                        <a:alpha val="38000"/>
                      </a:srgbClr>
                    </a:outerShdw>
                  </a:effectLst>
                </p:spPr>
                <p:txBody>
                  <a:bodyPr spcFirstLastPara="0" vert="horz" wrap="square" lIns="20162" tIns="20162" rIns="20162" bIns="20162" numCol="1" spcCol="1270" anchor="ctr" anchorCtr="0">
                    <a:noAutofit/>
                  </a:bodyPr>
                  <a:lstStyle/>
                  <a:p>
                    <a:pPr marL="0" marR="0" lvl="0" indent="0" algn="ctr" defTabSz="711200" eaLnBrk="1" fontAlgn="auto" latinLnBrk="0" hangingPunct="1">
                      <a:lnSpc>
                        <a:spcPct val="90000"/>
                      </a:lnSpc>
                      <a:spcBef>
                        <a:spcPct val="0"/>
                      </a:spcBef>
                      <a:spcAft>
                        <a:spcPct val="35000"/>
                      </a:spcAft>
                      <a:buClrTx/>
                      <a:buSzTx/>
                      <a:buFontTx/>
                      <a:buNone/>
                      <a:tabLst/>
                      <a:defRPr/>
                    </a:pPr>
                    <a:r>
                      <a:rPr kumimoji="0" lang="en-US" sz="900" b="1" i="0" u="none" strike="noStrike" kern="0" cap="none" spc="0" normalizeH="0" baseline="0" noProof="0" dirty="0" smtClean="0">
                        <a:ln>
                          <a:noFill/>
                        </a:ln>
                        <a:solidFill>
                          <a:sysClr val="window" lastClr="FFFFFF">
                            <a:lumMod val="65000"/>
                          </a:sysClr>
                        </a:solidFill>
                        <a:effectLst/>
                        <a:uLnTx/>
                        <a:uFillTx/>
                        <a:latin typeface="Calibri"/>
                        <a:ea typeface="+mn-ea"/>
                        <a:cs typeface="+mn-cs"/>
                        <a:sym typeface="Symbol"/>
                      </a:rPr>
                      <a:t>Soil moisture</a:t>
                    </a:r>
                    <a:endParaRPr kumimoji="0" lang="en-US" sz="900" b="1" i="0" u="none" strike="noStrike" kern="0" cap="none" spc="0" normalizeH="0" baseline="0" noProof="0" dirty="0">
                      <a:ln>
                        <a:noFill/>
                      </a:ln>
                      <a:solidFill>
                        <a:sysClr val="window" lastClr="FFFFFF">
                          <a:lumMod val="65000"/>
                        </a:sysClr>
                      </a:solidFill>
                      <a:effectLst/>
                      <a:uLnTx/>
                      <a:uFillTx/>
                      <a:latin typeface="Calibri"/>
                      <a:ea typeface="+mn-ea"/>
                      <a:cs typeface="+mn-cs"/>
                    </a:endParaRPr>
                  </a:p>
                </p:txBody>
              </p:sp>
              <p:sp>
                <p:nvSpPr>
                  <p:cNvPr id="164" name="Freeform 163"/>
                  <p:cNvSpPr/>
                  <p:nvPr/>
                </p:nvSpPr>
                <p:spPr>
                  <a:xfrm>
                    <a:off x="9392521" y="7661665"/>
                    <a:ext cx="1106352" cy="562809"/>
                  </a:xfrm>
                  <a:custGeom>
                    <a:avLst/>
                    <a:gdLst>
                      <a:gd name="connsiteX0" fmla="*/ 0 w 1265279"/>
                      <a:gd name="connsiteY0" fmla="*/ 22295 h 222945"/>
                      <a:gd name="connsiteX1" fmla="*/ 6530 w 1265279"/>
                      <a:gd name="connsiteY1" fmla="*/ 6530 h 222945"/>
                      <a:gd name="connsiteX2" fmla="*/ 22295 w 1265279"/>
                      <a:gd name="connsiteY2" fmla="*/ 0 h 222945"/>
                      <a:gd name="connsiteX3" fmla="*/ 1242984 w 1265279"/>
                      <a:gd name="connsiteY3" fmla="*/ 0 h 222945"/>
                      <a:gd name="connsiteX4" fmla="*/ 1258749 w 1265279"/>
                      <a:gd name="connsiteY4" fmla="*/ 6530 h 222945"/>
                      <a:gd name="connsiteX5" fmla="*/ 1265279 w 1265279"/>
                      <a:gd name="connsiteY5" fmla="*/ 22295 h 222945"/>
                      <a:gd name="connsiteX6" fmla="*/ 1265279 w 1265279"/>
                      <a:gd name="connsiteY6" fmla="*/ 200650 h 222945"/>
                      <a:gd name="connsiteX7" fmla="*/ 1258749 w 1265279"/>
                      <a:gd name="connsiteY7" fmla="*/ 216415 h 222945"/>
                      <a:gd name="connsiteX8" fmla="*/ 1242984 w 1265279"/>
                      <a:gd name="connsiteY8" fmla="*/ 222945 h 222945"/>
                      <a:gd name="connsiteX9" fmla="*/ 22295 w 1265279"/>
                      <a:gd name="connsiteY9" fmla="*/ 222945 h 222945"/>
                      <a:gd name="connsiteX10" fmla="*/ 6530 w 1265279"/>
                      <a:gd name="connsiteY10" fmla="*/ 216415 h 222945"/>
                      <a:gd name="connsiteX11" fmla="*/ 0 w 1265279"/>
                      <a:gd name="connsiteY11" fmla="*/ 200650 h 222945"/>
                      <a:gd name="connsiteX12" fmla="*/ 0 w 1265279"/>
                      <a:gd name="connsiteY12" fmla="*/ 22295 h 222945"/>
                      <a:gd name="connsiteX0" fmla="*/ 0 w 1265279"/>
                      <a:gd name="connsiteY0" fmla="*/ 22295 h 222945"/>
                      <a:gd name="connsiteX1" fmla="*/ 6530 w 1265279"/>
                      <a:gd name="connsiteY1" fmla="*/ 6530 h 222945"/>
                      <a:gd name="connsiteX2" fmla="*/ 22295 w 1265279"/>
                      <a:gd name="connsiteY2" fmla="*/ 0 h 222945"/>
                      <a:gd name="connsiteX3" fmla="*/ 1242984 w 1265279"/>
                      <a:gd name="connsiteY3" fmla="*/ 0 h 222945"/>
                      <a:gd name="connsiteX4" fmla="*/ 1258749 w 1265279"/>
                      <a:gd name="connsiteY4" fmla="*/ 6530 h 222945"/>
                      <a:gd name="connsiteX5" fmla="*/ 1265279 w 1265279"/>
                      <a:gd name="connsiteY5" fmla="*/ 22295 h 222945"/>
                      <a:gd name="connsiteX6" fmla="*/ 1265279 w 1265279"/>
                      <a:gd name="connsiteY6" fmla="*/ 200650 h 222945"/>
                      <a:gd name="connsiteX7" fmla="*/ 1258749 w 1265279"/>
                      <a:gd name="connsiteY7" fmla="*/ 216415 h 222945"/>
                      <a:gd name="connsiteX8" fmla="*/ 1242984 w 1265279"/>
                      <a:gd name="connsiteY8" fmla="*/ 222945 h 222945"/>
                      <a:gd name="connsiteX9" fmla="*/ 22295 w 1265279"/>
                      <a:gd name="connsiteY9" fmla="*/ 222945 h 222945"/>
                      <a:gd name="connsiteX10" fmla="*/ 6530 w 1265279"/>
                      <a:gd name="connsiteY10" fmla="*/ 216415 h 222945"/>
                      <a:gd name="connsiteX11" fmla="*/ 0 w 1265279"/>
                      <a:gd name="connsiteY11" fmla="*/ 200650 h 222945"/>
                      <a:gd name="connsiteX12" fmla="*/ 3453 w 1265279"/>
                      <a:gd name="connsiteY12" fmla="*/ 117561 h 222945"/>
                      <a:gd name="connsiteX13" fmla="*/ 0 w 1265279"/>
                      <a:gd name="connsiteY13" fmla="*/ 22295 h 222945"/>
                      <a:gd name="connsiteX0" fmla="*/ 0 w 1292554"/>
                      <a:gd name="connsiteY0" fmla="*/ 22295 h 222945"/>
                      <a:gd name="connsiteX1" fmla="*/ 6530 w 1292554"/>
                      <a:gd name="connsiteY1" fmla="*/ 6530 h 222945"/>
                      <a:gd name="connsiteX2" fmla="*/ 22295 w 1292554"/>
                      <a:gd name="connsiteY2" fmla="*/ 0 h 222945"/>
                      <a:gd name="connsiteX3" fmla="*/ 1242984 w 1292554"/>
                      <a:gd name="connsiteY3" fmla="*/ 0 h 222945"/>
                      <a:gd name="connsiteX4" fmla="*/ 1258749 w 1292554"/>
                      <a:gd name="connsiteY4" fmla="*/ 6530 h 222945"/>
                      <a:gd name="connsiteX5" fmla="*/ 1265279 w 1292554"/>
                      <a:gd name="connsiteY5" fmla="*/ 22295 h 222945"/>
                      <a:gd name="connsiteX6" fmla="*/ 1265279 w 1292554"/>
                      <a:gd name="connsiteY6" fmla="*/ 200650 h 222945"/>
                      <a:gd name="connsiteX7" fmla="*/ 1258749 w 1292554"/>
                      <a:gd name="connsiteY7" fmla="*/ 216415 h 222945"/>
                      <a:gd name="connsiteX8" fmla="*/ 1242984 w 1292554"/>
                      <a:gd name="connsiteY8" fmla="*/ 222945 h 222945"/>
                      <a:gd name="connsiteX9" fmla="*/ 635509 w 1292554"/>
                      <a:gd name="connsiteY9" fmla="*/ 221238 h 222945"/>
                      <a:gd name="connsiteX10" fmla="*/ 22295 w 1292554"/>
                      <a:gd name="connsiteY10" fmla="*/ 222945 h 222945"/>
                      <a:gd name="connsiteX11" fmla="*/ 6530 w 1292554"/>
                      <a:gd name="connsiteY11" fmla="*/ 216415 h 222945"/>
                      <a:gd name="connsiteX12" fmla="*/ 0 w 1292554"/>
                      <a:gd name="connsiteY12" fmla="*/ 200650 h 222945"/>
                      <a:gd name="connsiteX13" fmla="*/ 3453 w 1292554"/>
                      <a:gd name="connsiteY13" fmla="*/ 117561 h 222945"/>
                      <a:gd name="connsiteX14" fmla="*/ 0 w 1292554"/>
                      <a:gd name="connsiteY14" fmla="*/ 22295 h 222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92554" h="222945">
                        <a:moveTo>
                          <a:pt x="0" y="22295"/>
                        </a:moveTo>
                        <a:cubicBezTo>
                          <a:pt x="0" y="16382"/>
                          <a:pt x="2349" y="10711"/>
                          <a:pt x="6530" y="6530"/>
                        </a:cubicBezTo>
                        <a:cubicBezTo>
                          <a:pt x="10711" y="2349"/>
                          <a:pt x="16382" y="0"/>
                          <a:pt x="22295" y="0"/>
                        </a:cubicBezTo>
                        <a:lnTo>
                          <a:pt x="1242984" y="0"/>
                        </a:lnTo>
                        <a:cubicBezTo>
                          <a:pt x="1248897" y="0"/>
                          <a:pt x="1254568" y="2349"/>
                          <a:pt x="1258749" y="6530"/>
                        </a:cubicBezTo>
                        <a:cubicBezTo>
                          <a:pt x="1262930" y="10711"/>
                          <a:pt x="1265279" y="16382"/>
                          <a:pt x="1265279" y="22295"/>
                        </a:cubicBezTo>
                        <a:lnTo>
                          <a:pt x="1265279" y="200650"/>
                        </a:lnTo>
                        <a:cubicBezTo>
                          <a:pt x="1265279" y="206563"/>
                          <a:pt x="1262930" y="212234"/>
                          <a:pt x="1258749" y="216415"/>
                        </a:cubicBezTo>
                        <a:cubicBezTo>
                          <a:pt x="1254568" y="220596"/>
                          <a:pt x="1346857" y="222141"/>
                          <a:pt x="1242984" y="222945"/>
                        </a:cubicBezTo>
                        <a:lnTo>
                          <a:pt x="635509" y="221238"/>
                        </a:lnTo>
                        <a:lnTo>
                          <a:pt x="22295" y="222945"/>
                        </a:lnTo>
                        <a:cubicBezTo>
                          <a:pt x="16382" y="222945"/>
                          <a:pt x="10711" y="220596"/>
                          <a:pt x="6530" y="216415"/>
                        </a:cubicBezTo>
                        <a:cubicBezTo>
                          <a:pt x="2349" y="212234"/>
                          <a:pt x="513" y="217126"/>
                          <a:pt x="0" y="200650"/>
                        </a:cubicBezTo>
                        <a:lnTo>
                          <a:pt x="3453" y="117561"/>
                        </a:lnTo>
                        <a:lnTo>
                          <a:pt x="0" y="22295"/>
                        </a:lnTo>
                        <a:close/>
                      </a:path>
                    </a:pathLst>
                  </a:cu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spcFirstLastPara="0" vert="horz" wrap="square" lIns="16690" tIns="16690" rIns="16690" bIns="16690" numCol="1" spcCol="1270" anchor="ctr" anchorCtr="0">
                    <a:noAutofit/>
                  </a:bodyPr>
                  <a:lstStyle/>
                  <a:p>
                    <a:pPr marL="0" marR="0" lvl="0" indent="0" algn="ctr" defTabSz="711200" eaLnBrk="1" fontAlgn="auto" latinLnBrk="0" hangingPunct="1">
                      <a:lnSpc>
                        <a:spcPct val="90000"/>
                      </a:lnSpc>
                      <a:spcBef>
                        <a:spcPct val="0"/>
                      </a:spcBef>
                      <a:spcAft>
                        <a:spcPct val="35000"/>
                      </a:spcAft>
                      <a:buClrTx/>
                      <a:buSzTx/>
                      <a:buFontTx/>
                      <a:buNone/>
                      <a:tabLst/>
                      <a:defRPr/>
                    </a:pPr>
                    <a:r>
                      <a:rPr kumimoji="0" lang="en-US" sz="900" b="1" i="0" u="none" strike="noStrike" kern="1200" cap="none" spc="0" normalizeH="0" baseline="0" noProof="0" dirty="0" smtClean="0">
                        <a:ln>
                          <a:noFill/>
                        </a:ln>
                        <a:solidFill>
                          <a:sysClr val="windowText" lastClr="000000"/>
                        </a:solidFill>
                        <a:effectLst/>
                        <a:uLnTx/>
                        <a:uFillTx/>
                        <a:latin typeface="Calibri"/>
                        <a:ea typeface="+mn-ea"/>
                        <a:cs typeface="+mn-cs"/>
                      </a:rPr>
                      <a:t>Soil C</a:t>
                    </a:r>
                    <a:endParaRPr kumimoji="0" lang="en-US" sz="900" b="1"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165" name="Freeform 164"/>
                  <p:cNvSpPr/>
                  <p:nvPr/>
                </p:nvSpPr>
                <p:spPr>
                  <a:xfrm>
                    <a:off x="7655491" y="7729433"/>
                    <a:ext cx="1112521" cy="423969"/>
                  </a:xfrm>
                  <a:custGeom>
                    <a:avLst/>
                    <a:gdLst>
                      <a:gd name="connsiteX0" fmla="*/ 0 w 1292934"/>
                      <a:gd name="connsiteY0" fmla="*/ 31816 h 318161"/>
                      <a:gd name="connsiteX1" fmla="*/ 9319 w 1292934"/>
                      <a:gd name="connsiteY1" fmla="*/ 9319 h 318161"/>
                      <a:gd name="connsiteX2" fmla="*/ 31816 w 1292934"/>
                      <a:gd name="connsiteY2" fmla="*/ 0 h 318161"/>
                      <a:gd name="connsiteX3" fmla="*/ 1261118 w 1292934"/>
                      <a:gd name="connsiteY3" fmla="*/ 0 h 318161"/>
                      <a:gd name="connsiteX4" fmla="*/ 1283615 w 1292934"/>
                      <a:gd name="connsiteY4" fmla="*/ 9319 h 318161"/>
                      <a:gd name="connsiteX5" fmla="*/ 1292934 w 1292934"/>
                      <a:gd name="connsiteY5" fmla="*/ 31816 h 318161"/>
                      <a:gd name="connsiteX6" fmla="*/ 1292934 w 1292934"/>
                      <a:gd name="connsiteY6" fmla="*/ 286345 h 318161"/>
                      <a:gd name="connsiteX7" fmla="*/ 1283615 w 1292934"/>
                      <a:gd name="connsiteY7" fmla="*/ 308842 h 318161"/>
                      <a:gd name="connsiteX8" fmla="*/ 1261118 w 1292934"/>
                      <a:gd name="connsiteY8" fmla="*/ 318161 h 318161"/>
                      <a:gd name="connsiteX9" fmla="*/ 31816 w 1292934"/>
                      <a:gd name="connsiteY9" fmla="*/ 318161 h 318161"/>
                      <a:gd name="connsiteX10" fmla="*/ 9319 w 1292934"/>
                      <a:gd name="connsiteY10" fmla="*/ 308842 h 318161"/>
                      <a:gd name="connsiteX11" fmla="*/ 0 w 1292934"/>
                      <a:gd name="connsiteY11" fmla="*/ 286345 h 318161"/>
                      <a:gd name="connsiteX12" fmla="*/ 0 w 1292934"/>
                      <a:gd name="connsiteY12" fmla="*/ 31816 h 318161"/>
                      <a:gd name="connsiteX0" fmla="*/ 5861 w 1298795"/>
                      <a:gd name="connsiteY0" fmla="*/ 31816 h 318161"/>
                      <a:gd name="connsiteX1" fmla="*/ 15180 w 1298795"/>
                      <a:gd name="connsiteY1" fmla="*/ 9319 h 318161"/>
                      <a:gd name="connsiteX2" fmla="*/ 37677 w 1298795"/>
                      <a:gd name="connsiteY2" fmla="*/ 0 h 318161"/>
                      <a:gd name="connsiteX3" fmla="*/ 1266979 w 1298795"/>
                      <a:gd name="connsiteY3" fmla="*/ 0 h 318161"/>
                      <a:gd name="connsiteX4" fmla="*/ 1289476 w 1298795"/>
                      <a:gd name="connsiteY4" fmla="*/ 9319 h 318161"/>
                      <a:gd name="connsiteX5" fmla="*/ 1298795 w 1298795"/>
                      <a:gd name="connsiteY5" fmla="*/ 31816 h 318161"/>
                      <a:gd name="connsiteX6" fmla="*/ 1298795 w 1298795"/>
                      <a:gd name="connsiteY6" fmla="*/ 286345 h 318161"/>
                      <a:gd name="connsiteX7" fmla="*/ 1289476 w 1298795"/>
                      <a:gd name="connsiteY7" fmla="*/ 308842 h 318161"/>
                      <a:gd name="connsiteX8" fmla="*/ 1266979 w 1298795"/>
                      <a:gd name="connsiteY8" fmla="*/ 318161 h 318161"/>
                      <a:gd name="connsiteX9" fmla="*/ 37677 w 1298795"/>
                      <a:gd name="connsiteY9" fmla="*/ 318161 h 318161"/>
                      <a:gd name="connsiteX10" fmla="*/ 15180 w 1298795"/>
                      <a:gd name="connsiteY10" fmla="*/ 308842 h 318161"/>
                      <a:gd name="connsiteX11" fmla="*/ 5861 w 1298795"/>
                      <a:gd name="connsiteY11" fmla="*/ 286345 h 318161"/>
                      <a:gd name="connsiteX12" fmla="*/ 0 w 1298795"/>
                      <a:gd name="connsiteY12" fmla="*/ 159773 h 318161"/>
                      <a:gd name="connsiteX13" fmla="*/ 5861 w 1298795"/>
                      <a:gd name="connsiteY13" fmla="*/ 31816 h 318161"/>
                      <a:gd name="connsiteX0" fmla="*/ 5861 w 1299760"/>
                      <a:gd name="connsiteY0" fmla="*/ 31816 h 318161"/>
                      <a:gd name="connsiteX1" fmla="*/ 15180 w 1299760"/>
                      <a:gd name="connsiteY1" fmla="*/ 9319 h 318161"/>
                      <a:gd name="connsiteX2" fmla="*/ 37677 w 1299760"/>
                      <a:gd name="connsiteY2" fmla="*/ 0 h 318161"/>
                      <a:gd name="connsiteX3" fmla="*/ 1266979 w 1299760"/>
                      <a:gd name="connsiteY3" fmla="*/ 0 h 318161"/>
                      <a:gd name="connsiteX4" fmla="*/ 1289476 w 1299760"/>
                      <a:gd name="connsiteY4" fmla="*/ 9319 h 318161"/>
                      <a:gd name="connsiteX5" fmla="*/ 1298795 w 1299760"/>
                      <a:gd name="connsiteY5" fmla="*/ 31816 h 318161"/>
                      <a:gd name="connsiteX6" fmla="*/ 1299760 w 1299760"/>
                      <a:gd name="connsiteY6" fmla="*/ 154054 h 318161"/>
                      <a:gd name="connsiteX7" fmla="*/ 1298795 w 1299760"/>
                      <a:gd name="connsiteY7" fmla="*/ 286345 h 318161"/>
                      <a:gd name="connsiteX8" fmla="*/ 1289476 w 1299760"/>
                      <a:gd name="connsiteY8" fmla="*/ 308842 h 318161"/>
                      <a:gd name="connsiteX9" fmla="*/ 1266979 w 1299760"/>
                      <a:gd name="connsiteY9" fmla="*/ 318161 h 318161"/>
                      <a:gd name="connsiteX10" fmla="*/ 37677 w 1299760"/>
                      <a:gd name="connsiteY10" fmla="*/ 318161 h 318161"/>
                      <a:gd name="connsiteX11" fmla="*/ 15180 w 1299760"/>
                      <a:gd name="connsiteY11" fmla="*/ 308842 h 318161"/>
                      <a:gd name="connsiteX12" fmla="*/ 5861 w 1299760"/>
                      <a:gd name="connsiteY12" fmla="*/ 286345 h 318161"/>
                      <a:gd name="connsiteX13" fmla="*/ 0 w 1299760"/>
                      <a:gd name="connsiteY13" fmla="*/ 159773 h 318161"/>
                      <a:gd name="connsiteX14" fmla="*/ 5861 w 1299760"/>
                      <a:gd name="connsiteY14" fmla="*/ 31816 h 318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99760" h="318161">
                        <a:moveTo>
                          <a:pt x="5861" y="31816"/>
                        </a:moveTo>
                        <a:cubicBezTo>
                          <a:pt x="5861" y="23378"/>
                          <a:pt x="9213" y="15285"/>
                          <a:pt x="15180" y="9319"/>
                        </a:cubicBezTo>
                        <a:cubicBezTo>
                          <a:pt x="21147" y="3352"/>
                          <a:pt x="29239" y="0"/>
                          <a:pt x="37677" y="0"/>
                        </a:cubicBezTo>
                        <a:lnTo>
                          <a:pt x="1266979" y="0"/>
                        </a:lnTo>
                        <a:cubicBezTo>
                          <a:pt x="1275417" y="0"/>
                          <a:pt x="1283510" y="3352"/>
                          <a:pt x="1289476" y="9319"/>
                        </a:cubicBezTo>
                        <a:cubicBezTo>
                          <a:pt x="1295443" y="15286"/>
                          <a:pt x="1297081" y="7694"/>
                          <a:pt x="1298795" y="31816"/>
                        </a:cubicBezTo>
                        <a:cubicBezTo>
                          <a:pt x="1299117" y="72562"/>
                          <a:pt x="1299438" y="113308"/>
                          <a:pt x="1299760" y="154054"/>
                        </a:cubicBezTo>
                        <a:cubicBezTo>
                          <a:pt x="1299438" y="198151"/>
                          <a:pt x="1299117" y="242248"/>
                          <a:pt x="1298795" y="286345"/>
                        </a:cubicBezTo>
                        <a:cubicBezTo>
                          <a:pt x="1298795" y="294783"/>
                          <a:pt x="1295443" y="302876"/>
                          <a:pt x="1289476" y="308842"/>
                        </a:cubicBezTo>
                        <a:cubicBezTo>
                          <a:pt x="1283509" y="314809"/>
                          <a:pt x="1275417" y="318161"/>
                          <a:pt x="1266979" y="318161"/>
                        </a:cubicBezTo>
                        <a:lnTo>
                          <a:pt x="37677" y="318161"/>
                        </a:lnTo>
                        <a:cubicBezTo>
                          <a:pt x="29239" y="318161"/>
                          <a:pt x="21146" y="314809"/>
                          <a:pt x="15180" y="308842"/>
                        </a:cubicBezTo>
                        <a:cubicBezTo>
                          <a:pt x="9213" y="302875"/>
                          <a:pt x="8391" y="311190"/>
                          <a:pt x="5861" y="286345"/>
                        </a:cubicBezTo>
                        <a:lnTo>
                          <a:pt x="0" y="159773"/>
                        </a:lnTo>
                        <a:lnTo>
                          <a:pt x="5861" y="31816"/>
                        </a:lnTo>
                        <a:close/>
                      </a:path>
                    </a:pathLst>
                  </a:custGeom>
                  <a:solidFill>
                    <a:sysClr val="window" lastClr="FFFFFF">
                      <a:lumMod val="95000"/>
                    </a:sysClr>
                  </a:solidFill>
                  <a:ln w="9525" cap="flat" cmpd="sng" algn="ctr">
                    <a:noFill/>
                    <a:prstDash val="solid"/>
                  </a:ln>
                  <a:effectLst>
                    <a:outerShdw blurRad="40000" dist="20000" dir="5400000" rotWithShape="0">
                      <a:srgbClr val="000000">
                        <a:alpha val="38000"/>
                      </a:srgbClr>
                    </a:outerShdw>
                  </a:effectLst>
                </p:spPr>
                <p:txBody>
                  <a:bodyPr spcFirstLastPara="0" vert="horz" wrap="square" lIns="20162" tIns="20162" rIns="20162" bIns="20162" numCol="1" spcCol="1270" anchor="ctr" anchorCtr="0">
                    <a:noAutofit/>
                  </a:bodyPr>
                  <a:lstStyle/>
                  <a:p>
                    <a:pPr marL="0" marR="0" lvl="0" indent="0" algn="ctr" defTabSz="711200" eaLnBrk="1" fontAlgn="auto" latinLnBrk="0" hangingPunct="1">
                      <a:lnSpc>
                        <a:spcPct val="90000"/>
                      </a:lnSpc>
                      <a:spcBef>
                        <a:spcPct val="0"/>
                      </a:spcBef>
                      <a:spcAft>
                        <a:spcPct val="35000"/>
                      </a:spcAft>
                      <a:buClrTx/>
                      <a:buSzTx/>
                      <a:buFontTx/>
                      <a:buNone/>
                      <a:tabLst/>
                      <a:defRPr/>
                    </a:pPr>
                    <a:r>
                      <a:rPr kumimoji="0" lang="en-US" sz="900" b="1" i="0" u="none" strike="noStrike" kern="0" cap="none" spc="0" normalizeH="0" baseline="0" noProof="0" dirty="0" smtClean="0">
                        <a:ln>
                          <a:noFill/>
                        </a:ln>
                        <a:solidFill>
                          <a:sysClr val="window" lastClr="FFFFFF">
                            <a:lumMod val="65000"/>
                          </a:sysClr>
                        </a:solidFill>
                        <a:effectLst/>
                        <a:uLnTx/>
                        <a:uFillTx/>
                        <a:latin typeface="Calibri"/>
                        <a:ea typeface="+mn-ea"/>
                        <a:cs typeface="+mn-cs"/>
                      </a:rPr>
                      <a:t>Community change</a:t>
                    </a:r>
                    <a:endParaRPr kumimoji="0" lang="en-US" sz="900" b="1" i="0" u="none" strike="noStrike" kern="0" cap="none" spc="0" normalizeH="0" baseline="0" noProof="0" dirty="0">
                      <a:ln>
                        <a:noFill/>
                      </a:ln>
                      <a:solidFill>
                        <a:sysClr val="window" lastClr="FFFFFF">
                          <a:lumMod val="65000"/>
                        </a:sysClr>
                      </a:solidFill>
                      <a:effectLst/>
                      <a:uLnTx/>
                      <a:uFillTx/>
                      <a:latin typeface="Calibri"/>
                      <a:ea typeface="+mn-ea"/>
                      <a:cs typeface="+mn-cs"/>
                    </a:endParaRPr>
                  </a:p>
                </p:txBody>
              </p:sp>
              <p:sp>
                <p:nvSpPr>
                  <p:cNvPr id="166" name="Freeform 165"/>
                  <p:cNvSpPr/>
                  <p:nvPr/>
                </p:nvSpPr>
                <p:spPr>
                  <a:xfrm>
                    <a:off x="7571672" y="8334785"/>
                    <a:ext cx="1320394" cy="326802"/>
                  </a:xfrm>
                  <a:custGeom>
                    <a:avLst/>
                    <a:gdLst>
                      <a:gd name="connsiteX0" fmla="*/ 0 w 1535068"/>
                      <a:gd name="connsiteY0" fmla="*/ 34151 h 341507"/>
                      <a:gd name="connsiteX1" fmla="*/ 10003 w 1535068"/>
                      <a:gd name="connsiteY1" fmla="*/ 10003 h 341507"/>
                      <a:gd name="connsiteX2" fmla="*/ 34151 w 1535068"/>
                      <a:gd name="connsiteY2" fmla="*/ 0 h 341507"/>
                      <a:gd name="connsiteX3" fmla="*/ 1500917 w 1535068"/>
                      <a:gd name="connsiteY3" fmla="*/ 0 h 341507"/>
                      <a:gd name="connsiteX4" fmla="*/ 1525065 w 1535068"/>
                      <a:gd name="connsiteY4" fmla="*/ 10003 h 341507"/>
                      <a:gd name="connsiteX5" fmla="*/ 1535068 w 1535068"/>
                      <a:gd name="connsiteY5" fmla="*/ 34151 h 341507"/>
                      <a:gd name="connsiteX6" fmla="*/ 1535068 w 1535068"/>
                      <a:gd name="connsiteY6" fmla="*/ 307356 h 341507"/>
                      <a:gd name="connsiteX7" fmla="*/ 1525065 w 1535068"/>
                      <a:gd name="connsiteY7" fmla="*/ 331504 h 341507"/>
                      <a:gd name="connsiteX8" fmla="*/ 1500917 w 1535068"/>
                      <a:gd name="connsiteY8" fmla="*/ 341507 h 341507"/>
                      <a:gd name="connsiteX9" fmla="*/ 34151 w 1535068"/>
                      <a:gd name="connsiteY9" fmla="*/ 341507 h 341507"/>
                      <a:gd name="connsiteX10" fmla="*/ 10003 w 1535068"/>
                      <a:gd name="connsiteY10" fmla="*/ 331504 h 341507"/>
                      <a:gd name="connsiteX11" fmla="*/ 0 w 1535068"/>
                      <a:gd name="connsiteY11" fmla="*/ 307356 h 341507"/>
                      <a:gd name="connsiteX12" fmla="*/ 0 w 1535068"/>
                      <a:gd name="connsiteY12" fmla="*/ 34151 h 341507"/>
                      <a:gd name="connsiteX0" fmla="*/ 7552 w 1542620"/>
                      <a:gd name="connsiteY0" fmla="*/ 34151 h 341507"/>
                      <a:gd name="connsiteX1" fmla="*/ 17555 w 1542620"/>
                      <a:gd name="connsiteY1" fmla="*/ 10003 h 341507"/>
                      <a:gd name="connsiteX2" fmla="*/ 41703 w 1542620"/>
                      <a:gd name="connsiteY2" fmla="*/ 0 h 341507"/>
                      <a:gd name="connsiteX3" fmla="*/ 1508469 w 1542620"/>
                      <a:gd name="connsiteY3" fmla="*/ 0 h 341507"/>
                      <a:gd name="connsiteX4" fmla="*/ 1532617 w 1542620"/>
                      <a:gd name="connsiteY4" fmla="*/ 10003 h 341507"/>
                      <a:gd name="connsiteX5" fmla="*/ 1542620 w 1542620"/>
                      <a:gd name="connsiteY5" fmla="*/ 34151 h 341507"/>
                      <a:gd name="connsiteX6" fmla="*/ 1542620 w 1542620"/>
                      <a:gd name="connsiteY6" fmla="*/ 307356 h 341507"/>
                      <a:gd name="connsiteX7" fmla="*/ 1532617 w 1542620"/>
                      <a:gd name="connsiteY7" fmla="*/ 331504 h 341507"/>
                      <a:gd name="connsiteX8" fmla="*/ 1508469 w 1542620"/>
                      <a:gd name="connsiteY8" fmla="*/ 341507 h 341507"/>
                      <a:gd name="connsiteX9" fmla="*/ 41703 w 1542620"/>
                      <a:gd name="connsiteY9" fmla="*/ 341507 h 341507"/>
                      <a:gd name="connsiteX10" fmla="*/ 17555 w 1542620"/>
                      <a:gd name="connsiteY10" fmla="*/ 331504 h 341507"/>
                      <a:gd name="connsiteX11" fmla="*/ 7552 w 1542620"/>
                      <a:gd name="connsiteY11" fmla="*/ 307356 h 341507"/>
                      <a:gd name="connsiteX12" fmla="*/ 0 w 1542620"/>
                      <a:gd name="connsiteY12" fmla="*/ 152617 h 341507"/>
                      <a:gd name="connsiteX13" fmla="*/ 7552 w 1542620"/>
                      <a:gd name="connsiteY13" fmla="*/ 34151 h 341507"/>
                      <a:gd name="connsiteX0" fmla="*/ 7552 w 1542620"/>
                      <a:gd name="connsiteY0" fmla="*/ 34151 h 341507"/>
                      <a:gd name="connsiteX1" fmla="*/ 17555 w 1542620"/>
                      <a:gd name="connsiteY1" fmla="*/ 10003 h 341507"/>
                      <a:gd name="connsiteX2" fmla="*/ 41703 w 1542620"/>
                      <a:gd name="connsiteY2" fmla="*/ 0 h 341507"/>
                      <a:gd name="connsiteX3" fmla="*/ 1508469 w 1542620"/>
                      <a:gd name="connsiteY3" fmla="*/ 0 h 341507"/>
                      <a:gd name="connsiteX4" fmla="*/ 1532617 w 1542620"/>
                      <a:gd name="connsiteY4" fmla="*/ 10003 h 341507"/>
                      <a:gd name="connsiteX5" fmla="*/ 1542620 w 1542620"/>
                      <a:gd name="connsiteY5" fmla="*/ 34151 h 341507"/>
                      <a:gd name="connsiteX6" fmla="*/ 1540127 w 1542620"/>
                      <a:gd name="connsiteY6" fmla="*/ 160579 h 341507"/>
                      <a:gd name="connsiteX7" fmla="*/ 1542620 w 1542620"/>
                      <a:gd name="connsiteY7" fmla="*/ 307356 h 341507"/>
                      <a:gd name="connsiteX8" fmla="*/ 1532617 w 1542620"/>
                      <a:gd name="connsiteY8" fmla="*/ 331504 h 341507"/>
                      <a:gd name="connsiteX9" fmla="*/ 1508469 w 1542620"/>
                      <a:gd name="connsiteY9" fmla="*/ 341507 h 341507"/>
                      <a:gd name="connsiteX10" fmla="*/ 41703 w 1542620"/>
                      <a:gd name="connsiteY10" fmla="*/ 341507 h 341507"/>
                      <a:gd name="connsiteX11" fmla="*/ 17555 w 1542620"/>
                      <a:gd name="connsiteY11" fmla="*/ 331504 h 341507"/>
                      <a:gd name="connsiteX12" fmla="*/ 7552 w 1542620"/>
                      <a:gd name="connsiteY12" fmla="*/ 307356 h 341507"/>
                      <a:gd name="connsiteX13" fmla="*/ 0 w 1542620"/>
                      <a:gd name="connsiteY13" fmla="*/ 152617 h 341507"/>
                      <a:gd name="connsiteX14" fmla="*/ 7552 w 1542620"/>
                      <a:gd name="connsiteY14" fmla="*/ 34151 h 341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42620" h="341507">
                        <a:moveTo>
                          <a:pt x="7552" y="34151"/>
                        </a:moveTo>
                        <a:cubicBezTo>
                          <a:pt x="7552" y="25094"/>
                          <a:pt x="11150" y="16407"/>
                          <a:pt x="17555" y="10003"/>
                        </a:cubicBezTo>
                        <a:cubicBezTo>
                          <a:pt x="23960" y="3598"/>
                          <a:pt x="32646" y="0"/>
                          <a:pt x="41703" y="0"/>
                        </a:cubicBezTo>
                        <a:lnTo>
                          <a:pt x="1508469" y="0"/>
                        </a:lnTo>
                        <a:cubicBezTo>
                          <a:pt x="1517526" y="0"/>
                          <a:pt x="1526213" y="3598"/>
                          <a:pt x="1532617" y="10003"/>
                        </a:cubicBezTo>
                        <a:cubicBezTo>
                          <a:pt x="1539022" y="16408"/>
                          <a:pt x="1541368" y="9055"/>
                          <a:pt x="1542620" y="34151"/>
                        </a:cubicBezTo>
                        <a:lnTo>
                          <a:pt x="1540127" y="160579"/>
                        </a:lnTo>
                        <a:lnTo>
                          <a:pt x="1542620" y="307356"/>
                        </a:lnTo>
                        <a:cubicBezTo>
                          <a:pt x="1542620" y="316413"/>
                          <a:pt x="1539022" y="325100"/>
                          <a:pt x="1532617" y="331504"/>
                        </a:cubicBezTo>
                        <a:cubicBezTo>
                          <a:pt x="1526212" y="337909"/>
                          <a:pt x="1517526" y="341507"/>
                          <a:pt x="1508469" y="341507"/>
                        </a:cubicBezTo>
                        <a:lnTo>
                          <a:pt x="41703" y="341507"/>
                        </a:lnTo>
                        <a:cubicBezTo>
                          <a:pt x="32646" y="341507"/>
                          <a:pt x="23959" y="337909"/>
                          <a:pt x="17555" y="331504"/>
                        </a:cubicBezTo>
                        <a:cubicBezTo>
                          <a:pt x="11150" y="325099"/>
                          <a:pt x="10478" y="337170"/>
                          <a:pt x="7552" y="307356"/>
                        </a:cubicBezTo>
                        <a:lnTo>
                          <a:pt x="0" y="152617"/>
                        </a:lnTo>
                        <a:lnTo>
                          <a:pt x="7552" y="34151"/>
                        </a:lnTo>
                        <a:close/>
                      </a:path>
                    </a:pathLst>
                  </a:custGeom>
                  <a:solidFill>
                    <a:sysClr val="window" lastClr="FFFFFF">
                      <a:lumMod val="95000"/>
                    </a:sysClr>
                  </a:solidFill>
                  <a:ln w="9525" cap="flat" cmpd="sng" algn="ctr">
                    <a:noFill/>
                    <a:prstDash val="solid"/>
                  </a:ln>
                  <a:effectLst>
                    <a:outerShdw blurRad="40000" dist="20000" dir="5400000" rotWithShape="0">
                      <a:srgbClr val="000000">
                        <a:alpha val="38000"/>
                      </a:srgbClr>
                    </a:outerShdw>
                  </a:effectLst>
                </p:spPr>
                <p:txBody>
                  <a:bodyPr spcFirstLastPara="0" vert="horz" wrap="square" lIns="20162" tIns="20162" rIns="20162" bIns="20162" numCol="1" spcCol="1270" anchor="ctr" anchorCtr="0">
                    <a:noAutofit/>
                  </a:bodyPr>
                  <a:lstStyle/>
                  <a:p>
                    <a:pPr marL="0" marR="0" lvl="0" indent="0" algn="ctr" defTabSz="711200" eaLnBrk="1" fontAlgn="auto" latinLnBrk="0" hangingPunct="1">
                      <a:lnSpc>
                        <a:spcPct val="90000"/>
                      </a:lnSpc>
                      <a:spcBef>
                        <a:spcPct val="0"/>
                      </a:spcBef>
                      <a:spcAft>
                        <a:spcPct val="35000"/>
                      </a:spcAft>
                      <a:buClrTx/>
                      <a:buSzTx/>
                      <a:buFontTx/>
                      <a:buNone/>
                      <a:tabLst/>
                      <a:defRPr/>
                    </a:pPr>
                    <a:r>
                      <a:rPr kumimoji="0" lang="en-US" sz="900" b="1" i="0" u="none" strike="noStrike" kern="1200" cap="none" spc="0" normalizeH="0" baseline="0" noProof="0" dirty="0" smtClean="0">
                        <a:ln>
                          <a:noFill/>
                        </a:ln>
                        <a:solidFill>
                          <a:sysClr val="window" lastClr="FFFFFF">
                            <a:lumMod val="65000"/>
                          </a:sysClr>
                        </a:solidFill>
                        <a:effectLst/>
                        <a:uLnTx/>
                        <a:uFillTx/>
                        <a:latin typeface="Calibri"/>
                        <a:ea typeface="+mn-ea"/>
                        <a:cs typeface="+mn-cs"/>
                      </a:rPr>
                      <a:t>Soil N</a:t>
                    </a:r>
                    <a:endParaRPr kumimoji="0" lang="en-US" sz="900" b="1" i="0" u="none" strike="noStrike" kern="1200" cap="none" spc="0" normalizeH="0" baseline="0" noProof="0" dirty="0">
                      <a:ln>
                        <a:noFill/>
                      </a:ln>
                      <a:solidFill>
                        <a:sysClr val="window" lastClr="FFFFFF">
                          <a:lumMod val="65000"/>
                        </a:sysClr>
                      </a:solidFill>
                      <a:effectLst/>
                      <a:uLnTx/>
                      <a:uFillTx/>
                      <a:latin typeface="Calibri"/>
                      <a:ea typeface="+mn-ea"/>
                      <a:cs typeface="+mn-cs"/>
                    </a:endParaRPr>
                  </a:p>
                </p:txBody>
              </p:sp>
              <p:cxnSp>
                <p:nvCxnSpPr>
                  <p:cNvPr id="167" name="Straight Arrow Connector 166"/>
                  <p:cNvCxnSpPr>
                    <a:stCxn id="165" idx="6"/>
                    <a:endCxn id="164" idx="12"/>
                  </p:cNvCxnSpPr>
                  <p:nvPr/>
                </p:nvCxnSpPr>
                <p:spPr>
                  <a:xfrm>
                    <a:off x="8768012" y="7934719"/>
                    <a:ext cx="624509" cy="233473"/>
                  </a:xfrm>
                  <a:prstGeom prst="straightConnector1">
                    <a:avLst/>
                  </a:prstGeom>
                  <a:noFill/>
                  <a:ln w="28575" cap="flat" cmpd="sng" algn="ctr">
                    <a:solidFill>
                      <a:sysClr val="window" lastClr="FFFFFF">
                        <a:lumMod val="75000"/>
                      </a:sysClr>
                    </a:solidFill>
                    <a:prstDash val="solid"/>
                    <a:tailEnd type="arrow" w="med" len="med"/>
                  </a:ln>
                  <a:effectLst/>
                </p:spPr>
              </p:cxnSp>
              <p:cxnSp>
                <p:nvCxnSpPr>
                  <p:cNvPr id="168" name="Straight Arrow Connector 167"/>
                  <p:cNvCxnSpPr>
                    <a:stCxn id="166" idx="6"/>
                    <a:endCxn id="164" idx="12"/>
                  </p:cNvCxnSpPr>
                  <p:nvPr/>
                </p:nvCxnSpPr>
                <p:spPr>
                  <a:xfrm flipV="1">
                    <a:off x="8889932" y="8168192"/>
                    <a:ext cx="502589" cy="320258"/>
                  </a:xfrm>
                  <a:prstGeom prst="straightConnector1">
                    <a:avLst/>
                  </a:prstGeom>
                  <a:noFill/>
                  <a:ln w="28575" cap="flat" cmpd="sng" algn="ctr">
                    <a:solidFill>
                      <a:sysClr val="window" lastClr="FFFFFF">
                        <a:lumMod val="75000"/>
                      </a:sysClr>
                    </a:solidFill>
                    <a:prstDash val="solid"/>
                    <a:tailEnd type="arrow" w="med" len="med"/>
                  </a:ln>
                  <a:effectLst/>
                </p:spPr>
              </p:cxnSp>
              <p:cxnSp>
                <p:nvCxnSpPr>
                  <p:cNvPr id="169" name="Straight Arrow Connector 168"/>
                  <p:cNvCxnSpPr>
                    <a:stCxn id="171" idx="7"/>
                    <a:endCxn id="166" idx="13"/>
                  </p:cNvCxnSpPr>
                  <p:nvPr/>
                </p:nvCxnSpPr>
                <p:spPr>
                  <a:xfrm>
                    <a:off x="7089073" y="7932918"/>
                    <a:ext cx="482599" cy="547912"/>
                  </a:xfrm>
                  <a:prstGeom prst="straightConnector1">
                    <a:avLst/>
                  </a:prstGeom>
                  <a:noFill/>
                  <a:ln w="28575" cap="flat" cmpd="sng" algn="ctr">
                    <a:solidFill>
                      <a:sysClr val="window" lastClr="FFFFFF">
                        <a:lumMod val="75000"/>
                      </a:sysClr>
                    </a:solidFill>
                    <a:prstDash val="solid"/>
                    <a:tailEnd type="arrow" w="med" len="med"/>
                  </a:ln>
                  <a:effectLst/>
                </p:spPr>
              </p:cxnSp>
              <p:cxnSp>
                <p:nvCxnSpPr>
                  <p:cNvPr id="170" name="Straight Arrow Connector 169"/>
                  <p:cNvCxnSpPr>
                    <a:stCxn id="162" idx="10"/>
                    <a:endCxn id="171" idx="3"/>
                  </p:cNvCxnSpPr>
                  <p:nvPr/>
                </p:nvCxnSpPr>
                <p:spPr>
                  <a:xfrm>
                    <a:off x="6507774" y="7327776"/>
                    <a:ext cx="14722" cy="414962"/>
                  </a:xfrm>
                  <a:prstGeom prst="straightConnector1">
                    <a:avLst/>
                  </a:prstGeom>
                  <a:noFill/>
                  <a:ln w="28575" cap="flat" cmpd="sng" algn="ctr">
                    <a:solidFill>
                      <a:sysClr val="windowText" lastClr="000000"/>
                    </a:solidFill>
                    <a:prstDash val="solid"/>
                    <a:tailEnd type="arrow" w="med" len="med"/>
                  </a:ln>
                  <a:effectLst/>
                </p:spPr>
              </p:cxnSp>
              <p:sp>
                <p:nvSpPr>
                  <p:cNvPr id="171" name="Freeform 170"/>
                  <p:cNvSpPr/>
                  <p:nvPr/>
                </p:nvSpPr>
                <p:spPr>
                  <a:xfrm>
                    <a:off x="5882482" y="7740911"/>
                    <a:ext cx="1235313" cy="401012"/>
                  </a:xfrm>
                  <a:custGeom>
                    <a:avLst/>
                    <a:gdLst>
                      <a:gd name="connsiteX0" fmla="*/ 0 w 2185418"/>
                      <a:gd name="connsiteY0" fmla="*/ 31107 h 311071"/>
                      <a:gd name="connsiteX1" fmla="*/ 9111 w 2185418"/>
                      <a:gd name="connsiteY1" fmla="*/ 9111 h 311071"/>
                      <a:gd name="connsiteX2" fmla="*/ 31107 w 2185418"/>
                      <a:gd name="connsiteY2" fmla="*/ 0 h 311071"/>
                      <a:gd name="connsiteX3" fmla="*/ 2154311 w 2185418"/>
                      <a:gd name="connsiteY3" fmla="*/ 0 h 311071"/>
                      <a:gd name="connsiteX4" fmla="*/ 2176307 w 2185418"/>
                      <a:gd name="connsiteY4" fmla="*/ 9111 h 311071"/>
                      <a:gd name="connsiteX5" fmla="*/ 2185418 w 2185418"/>
                      <a:gd name="connsiteY5" fmla="*/ 31107 h 311071"/>
                      <a:gd name="connsiteX6" fmla="*/ 2185418 w 2185418"/>
                      <a:gd name="connsiteY6" fmla="*/ 279964 h 311071"/>
                      <a:gd name="connsiteX7" fmla="*/ 2176307 w 2185418"/>
                      <a:gd name="connsiteY7" fmla="*/ 301960 h 311071"/>
                      <a:gd name="connsiteX8" fmla="*/ 2154311 w 2185418"/>
                      <a:gd name="connsiteY8" fmla="*/ 311071 h 311071"/>
                      <a:gd name="connsiteX9" fmla="*/ 31107 w 2185418"/>
                      <a:gd name="connsiteY9" fmla="*/ 311071 h 311071"/>
                      <a:gd name="connsiteX10" fmla="*/ 9111 w 2185418"/>
                      <a:gd name="connsiteY10" fmla="*/ 301960 h 311071"/>
                      <a:gd name="connsiteX11" fmla="*/ 0 w 2185418"/>
                      <a:gd name="connsiteY11" fmla="*/ 279964 h 311071"/>
                      <a:gd name="connsiteX12" fmla="*/ 0 w 2185418"/>
                      <a:gd name="connsiteY12" fmla="*/ 31107 h 311071"/>
                      <a:gd name="connsiteX0" fmla="*/ 45773 w 2231191"/>
                      <a:gd name="connsiteY0" fmla="*/ 31107 h 311071"/>
                      <a:gd name="connsiteX1" fmla="*/ 54884 w 2231191"/>
                      <a:gd name="connsiteY1" fmla="*/ 9111 h 311071"/>
                      <a:gd name="connsiteX2" fmla="*/ 76880 w 2231191"/>
                      <a:gd name="connsiteY2" fmla="*/ 0 h 311071"/>
                      <a:gd name="connsiteX3" fmla="*/ 1029163 w 2231191"/>
                      <a:gd name="connsiteY3" fmla="*/ 1417 h 311071"/>
                      <a:gd name="connsiteX4" fmla="*/ 2200084 w 2231191"/>
                      <a:gd name="connsiteY4" fmla="*/ 0 h 311071"/>
                      <a:gd name="connsiteX5" fmla="*/ 2222080 w 2231191"/>
                      <a:gd name="connsiteY5" fmla="*/ 9111 h 311071"/>
                      <a:gd name="connsiteX6" fmla="*/ 2231191 w 2231191"/>
                      <a:gd name="connsiteY6" fmla="*/ 31107 h 311071"/>
                      <a:gd name="connsiteX7" fmla="*/ 2231191 w 2231191"/>
                      <a:gd name="connsiteY7" fmla="*/ 279964 h 311071"/>
                      <a:gd name="connsiteX8" fmla="*/ 2222080 w 2231191"/>
                      <a:gd name="connsiteY8" fmla="*/ 301960 h 311071"/>
                      <a:gd name="connsiteX9" fmla="*/ 2200084 w 2231191"/>
                      <a:gd name="connsiteY9" fmla="*/ 311071 h 311071"/>
                      <a:gd name="connsiteX10" fmla="*/ 76880 w 2231191"/>
                      <a:gd name="connsiteY10" fmla="*/ 311071 h 311071"/>
                      <a:gd name="connsiteX11" fmla="*/ 54884 w 2231191"/>
                      <a:gd name="connsiteY11" fmla="*/ 301960 h 311071"/>
                      <a:gd name="connsiteX12" fmla="*/ 45773 w 2231191"/>
                      <a:gd name="connsiteY12" fmla="*/ 279964 h 311071"/>
                      <a:gd name="connsiteX13" fmla="*/ 45773 w 2231191"/>
                      <a:gd name="connsiteY13" fmla="*/ 31107 h 311071"/>
                      <a:gd name="connsiteX0" fmla="*/ 45773 w 2232636"/>
                      <a:gd name="connsiteY0" fmla="*/ 31107 h 311071"/>
                      <a:gd name="connsiteX1" fmla="*/ 54884 w 2232636"/>
                      <a:gd name="connsiteY1" fmla="*/ 9111 h 311071"/>
                      <a:gd name="connsiteX2" fmla="*/ 76880 w 2232636"/>
                      <a:gd name="connsiteY2" fmla="*/ 0 h 311071"/>
                      <a:gd name="connsiteX3" fmla="*/ 1029163 w 2232636"/>
                      <a:gd name="connsiteY3" fmla="*/ 1417 h 311071"/>
                      <a:gd name="connsiteX4" fmla="*/ 2200084 w 2232636"/>
                      <a:gd name="connsiteY4" fmla="*/ 0 h 311071"/>
                      <a:gd name="connsiteX5" fmla="*/ 2222080 w 2232636"/>
                      <a:gd name="connsiteY5" fmla="*/ 9111 h 311071"/>
                      <a:gd name="connsiteX6" fmla="*/ 2231191 w 2232636"/>
                      <a:gd name="connsiteY6" fmla="*/ 31107 h 311071"/>
                      <a:gd name="connsiteX7" fmla="*/ 2232636 w 2232636"/>
                      <a:gd name="connsiteY7" fmla="*/ 148943 h 311071"/>
                      <a:gd name="connsiteX8" fmla="*/ 2231191 w 2232636"/>
                      <a:gd name="connsiteY8" fmla="*/ 279964 h 311071"/>
                      <a:gd name="connsiteX9" fmla="*/ 2222080 w 2232636"/>
                      <a:gd name="connsiteY9" fmla="*/ 301960 h 311071"/>
                      <a:gd name="connsiteX10" fmla="*/ 2200084 w 2232636"/>
                      <a:gd name="connsiteY10" fmla="*/ 311071 h 311071"/>
                      <a:gd name="connsiteX11" fmla="*/ 76880 w 2232636"/>
                      <a:gd name="connsiteY11" fmla="*/ 311071 h 311071"/>
                      <a:gd name="connsiteX12" fmla="*/ 54884 w 2232636"/>
                      <a:gd name="connsiteY12" fmla="*/ 301960 h 311071"/>
                      <a:gd name="connsiteX13" fmla="*/ 45773 w 2232636"/>
                      <a:gd name="connsiteY13" fmla="*/ 279964 h 311071"/>
                      <a:gd name="connsiteX14" fmla="*/ 45773 w 2232636"/>
                      <a:gd name="connsiteY14" fmla="*/ 31107 h 311071"/>
                      <a:gd name="connsiteX0" fmla="*/ 45773 w 2232636"/>
                      <a:gd name="connsiteY0" fmla="*/ 31107 h 311071"/>
                      <a:gd name="connsiteX1" fmla="*/ 54884 w 2232636"/>
                      <a:gd name="connsiteY1" fmla="*/ 9111 h 311071"/>
                      <a:gd name="connsiteX2" fmla="*/ 76880 w 2232636"/>
                      <a:gd name="connsiteY2" fmla="*/ 0 h 311071"/>
                      <a:gd name="connsiteX3" fmla="*/ 1184261 w 2232636"/>
                      <a:gd name="connsiteY3" fmla="*/ 1417 h 311071"/>
                      <a:gd name="connsiteX4" fmla="*/ 2200084 w 2232636"/>
                      <a:gd name="connsiteY4" fmla="*/ 0 h 311071"/>
                      <a:gd name="connsiteX5" fmla="*/ 2222080 w 2232636"/>
                      <a:gd name="connsiteY5" fmla="*/ 9111 h 311071"/>
                      <a:gd name="connsiteX6" fmla="*/ 2231191 w 2232636"/>
                      <a:gd name="connsiteY6" fmla="*/ 31107 h 311071"/>
                      <a:gd name="connsiteX7" fmla="*/ 2232636 w 2232636"/>
                      <a:gd name="connsiteY7" fmla="*/ 148943 h 311071"/>
                      <a:gd name="connsiteX8" fmla="*/ 2231191 w 2232636"/>
                      <a:gd name="connsiteY8" fmla="*/ 279964 h 311071"/>
                      <a:gd name="connsiteX9" fmla="*/ 2222080 w 2232636"/>
                      <a:gd name="connsiteY9" fmla="*/ 301960 h 311071"/>
                      <a:gd name="connsiteX10" fmla="*/ 2200084 w 2232636"/>
                      <a:gd name="connsiteY10" fmla="*/ 311071 h 311071"/>
                      <a:gd name="connsiteX11" fmla="*/ 76880 w 2232636"/>
                      <a:gd name="connsiteY11" fmla="*/ 311071 h 311071"/>
                      <a:gd name="connsiteX12" fmla="*/ 54884 w 2232636"/>
                      <a:gd name="connsiteY12" fmla="*/ 301960 h 311071"/>
                      <a:gd name="connsiteX13" fmla="*/ 45773 w 2232636"/>
                      <a:gd name="connsiteY13" fmla="*/ 279964 h 311071"/>
                      <a:gd name="connsiteX14" fmla="*/ 45773 w 2232636"/>
                      <a:gd name="connsiteY14" fmla="*/ 31107 h 311071"/>
                      <a:gd name="connsiteX0" fmla="*/ 45773 w 2285780"/>
                      <a:gd name="connsiteY0" fmla="*/ 31107 h 312656"/>
                      <a:gd name="connsiteX1" fmla="*/ 54884 w 2285780"/>
                      <a:gd name="connsiteY1" fmla="*/ 9111 h 312656"/>
                      <a:gd name="connsiteX2" fmla="*/ 76880 w 2285780"/>
                      <a:gd name="connsiteY2" fmla="*/ 0 h 312656"/>
                      <a:gd name="connsiteX3" fmla="*/ 1184261 w 2285780"/>
                      <a:gd name="connsiteY3" fmla="*/ 1417 h 312656"/>
                      <a:gd name="connsiteX4" fmla="*/ 2200084 w 2285780"/>
                      <a:gd name="connsiteY4" fmla="*/ 0 h 312656"/>
                      <a:gd name="connsiteX5" fmla="*/ 2222080 w 2285780"/>
                      <a:gd name="connsiteY5" fmla="*/ 9111 h 312656"/>
                      <a:gd name="connsiteX6" fmla="*/ 2231191 w 2285780"/>
                      <a:gd name="connsiteY6" fmla="*/ 31107 h 312656"/>
                      <a:gd name="connsiteX7" fmla="*/ 2232636 w 2285780"/>
                      <a:gd name="connsiteY7" fmla="*/ 148943 h 312656"/>
                      <a:gd name="connsiteX8" fmla="*/ 2231191 w 2285780"/>
                      <a:gd name="connsiteY8" fmla="*/ 279964 h 312656"/>
                      <a:gd name="connsiteX9" fmla="*/ 2222080 w 2285780"/>
                      <a:gd name="connsiteY9" fmla="*/ 301960 h 312656"/>
                      <a:gd name="connsiteX10" fmla="*/ 2200084 w 2285780"/>
                      <a:gd name="connsiteY10" fmla="*/ 311071 h 312656"/>
                      <a:gd name="connsiteX11" fmla="*/ 1128278 w 2285780"/>
                      <a:gd name="connsiteY11" fmla="*/ 312656 h 312656"/>
                      <a:gd name="connsiteX12" fmla="*/ 76880 w 2285780"/>
                      <a:gd name="connsiteY12" fmla="*/ 311071 h 312656"/>
                      <a:gd name="connsiteX13" fmla="*/ 54884 w 2285780"/>
                      <a:gd name="connsiteY13" fmla="*/ 301960 h 312656"/>
                      <a:gd name="connsiteX14" fmla="*/ 45773 w 2285780"/>
                      <a:gd name="connsiteY14" fmla="*/ 279964 h 312656"/>
                      <a:gd name="connsiteX15" fmla="*/ 45773 w 2285780"/>
                      <a:gd name="connsiteY15" fmla="*/ 31107 h 312656"/>
                      <a:gd name="connsiteX0" fmla="*/ 45773 w 2285782"/>
                      <a:gd name="connsiteY0" fmla="*/ 31107 h 311071"/>
                      <a:gd name="connsiteX1" fmla="*/ 54884 w 2285782"/>
                      <a:gd name="connsiteY1" fmla="*/ 9111 h 311071"/>
                      <a:gd name="connsiteX2" fmla="*/ 76880 w 2285782"/>
                      <a:gd name="connsiteY2" fmla="*/ 0 h 311071"/>
                      <a:gd name="connsiteX3" fmla="*/ 1184261 w 2285782"/>
                      <a:gd name="connsiteY3" fmla="*/ 1417 h 311071"/>
                      <a:gd name="connsiteX4" fmla="*/ 2200084 w 2285782"/>
                      <a:gd name="connsiteY4" fmla="*/ 0 h 311071"/>
                      <a:gd name="connsiteX5" fmla="*/ 2222080 w 2285782"/>
                      <a:gd name="connsiteY5" fmla="*/ 9111 h 311071"/>
                      <a:gd name="connsiteX6" fmla="*/ 2231191 w 2285782"/>
                      <a:gd name="connsiteY6" fmla="*/ 31107 h 311071"/>
                      <a:gd name="connsiteX7" fmla="*/ 2232636 w 2285782"/>
                      <a:gd name="connsiteY7" fmla="*/ 148943 h 311071"/>
                      <a:gd name="connsiteX8" fmla="*/ 2231191 w 2285782"/>
                      <a:gd name="connsiteY8" fmla="*/ 279964 h 311071"/>
                      <a:gd name="connsiteX9" fmla="*/ 2222080 w 2285782"/>
                      <a:gd name="connsiteY9" fmla="*/ 301960 h 311071"/>
                      <a:gd name="connsiteX10" fmla="*/ 2200084 w 2285782"/>
                      <a:gd name="connsiteY10" fmla="*/ 311071 h 311071"/>
                      <a:gd name="connsiteX11" fmla="*/ 1184677 w 2285782"/>
                      <a:gd name="connsiteY11" fmla="*/ 306745 h 311071"/>
                      <a:gd name="connsiteX12" fmla="*/ 76880 w 2285782"/>
                      <a:gd name="connsiteY12" fmla="*/ 311071 h 311071"/>
                      <a:gd name="connsiteX13" fmla="*/ 54884 w 2285782"/>
                      <a:gd name="connsiteY13" fmla="*/ 301960 h 311071"/>
                      <a:gd name="connsiteX14" fmla="*/ 45773 w 2285782"/>
                      <a:gd name="connsiteY14" fmla="*/ 279964 h 311071"/>
                      <a:gd name="connsiteX15" fmla="*/ 45773 w 2285782"/>
                      <a:gd name="connsiteY15" fmla="*/ 31107 h 311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85782" h="311071">
                        <a:moveTo>
                          <a:pt x="45773" y="31107"/>
                        </a:moveTo>
                        <a:cubicBezTo>
                          <a:pt x="45773" y="22857"/>
                          <a:pt x="49050" y="14945"/>
                          <a:pt x="54884" y="9111"/>
                        </a:cubicBezTo>
                        <a:cubicBezTo>
                          <a:pt x="60718" y="3277"/>
                          <a:pt x="-85500" y="1282"/>
                          <a:pt x="76880" y="0"/>
                        </a:cubicBezTo>
                        <a:lnTo>
                          <a:pt x="1184261" y="1417"/>
                        </a:lnTo>
                        <a:lnTo>
                          <a:pt x="2200084" y="0"/>
                        </a:lnTo>
                        <a:cubicBezTo>
                          <a:pt x="2208334" y="0"/>
                          <a:pt x="2216246" y="3277"/>
                          <a:pt x="2222080" y="9111"/>
                        </a:cubicBezTo>
                        <a:cubicBezTo>
                          <a:pt x="2227914" y="14945"/>
                          <a:pt x="2229432" y="7802"/>
                          <a:pt x="2231191" y="31107"/>
                        </a:cubicBezTo>
                        <a:cubicBezTo>
                          <a:pt x="2231673" y="70386"/>
                          <a:pt x="2232154" y="109664"/>
                          <a:pt x="2232636" y="148943"/>
                        </a:cubicBezTo>
                        <a:cubicBezTo>
                          <a:pt x="2232154" y="192617"/>
                          <a:pt x="2231673" y="236290"/>
                          <a:pt x="2231191" y="279964"/>
                        </a:cubicBezTo>
                        <a:cubicBezTo>
                          <a:pt x="2231191" y="288214"/>
                          <a:pt x="2227914" y="296126"/>
                          <a:pt x="2222080" y="301960"/>
                        </a:cubicBezTo>
                        <a:cubicBezTo>
                          <a:pt x="2216246" y="307794"/>
                          <a:pt x="2382384" y="309288"/>
                          <a:pt x="2200084" y="311071"/>
                        </a:cubicBezTo>
                        <a:lnTo>
                          <a:pt x="1184677" y="306745"/>
                        </a:lnTo>
                        <a:lnTo>
                          <a:pt x="76880" y="311071"/>
                        </a:lnTo>
                        <a:cubicBezTo>
                          <a:pt x="68630" y="311071"/>
                          <a:pt x="60718" y="307794"/>
                          <a:pt x="54884" y="301960"/>
                        </a:cubicBezTo>
                        <a:cubicBezTo>
                          <a:pt x="49050" y="296126"/>
                          <a:pt x="45773" y="288214"/>
                          <a:pt x="45773" y="279964"/>
                        </a:cubicBezTo>
                        <a:lnTo>
                          <a:pt x="45773" y="31107"/>
                        </a:lnTo>
                        <a:close/>
                      </a:path>
                    </a:pathLst>
                  </a:cu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spcFirstLastPara="0" vert="horz" wrap="square" lIns="19271" tIns="19271" rIns="19271" bIns="19271" numCol="1" spcCol="1270" anchor="ctr" anchorCtr="0">
                    <a:noAutofit/>
                  </a:bodyPr>
                  <a:lstStyle/>
                  <a:p>
                    <a:pPr marL="0" marR="0" lvl="0" indent="0" algn="ctr" defTabSz="711200" eaLnBrk="1" fontAlgn="auto" latinLnBrk="0" hangingPunct="1">
                      <a:lnSpc>
                        <a:spcPct val="90000"/>
                      </a:lnSpc>
                      <a:spcBef>
                        <a:spcPct val="0"/>
                      </a:spcBef>
                      <a:spcAft>
                        <a:spcPct val="35000"/>
                      </a:spcAft>
                      <a:buClrTx/>
                      <a:buSzTx/>
                      <a:buFontTx/>
                      <a:buNone/>
                      <a:tabLst/>
                      <a:defRPr/>
                    </a:pPr>
                    <a:r>
                      <a:rPr kumimoji="0" lang="en-US" sz="900" b="1" i="0" u="none" strike="noStrike" kern="1200" cap="none" spc="0" normalizeH="0" baseline="0" noProof="0" dirty="0" smtClean="0">
                        <a:ln>
                          <a:noFill/>
                        </a:ln>
                        <a:solidFill>
                          <a:sysClr val="windowText" lastClr="000000"/>
                        </a:solidFill>
                        <a:effectLst/>
                        <a:uLnTx/>
                        <a:uFillTx/>
                        <a:latin typeface="Calibri"/>
                        <a:ea typeface="+mn-ea"/>
                        <a:cs typeface="+mn-cs"/>
                        <a:sym typeface="Symbol"/>
                      </a:rPr>
                      <a:t>Physiological effects</a:t>
                    </a:r>
                    <a:endParaRPr kumimoji="0" lang="en-US" sz="900" b="1" i="0" u="none" strike="noStrike" kern="1200" cap="none" spc="0" normalizeH="0" baseline="0" noProof="0" dirty="0">
                      <a:ln>
                        <a:noFill/>
                      </a:ln>
                      <a:solidFill>
                        <a:sysClr val="windowText" lastClr="000000"/>
                      </a:solidFill>
                      <a:effectLst/>
                      <a:uLnTx/>
                      <a:uFillTx/>
                      <a:latin typeface="Calibri"/>
                      <a:ea typeface="+mn-ea"/>
                      <a:cs typeface="+mn-cs"/>
                    </a:endParaRPr>
                  </a:p>
                </p:txBody>
              </p:sp>
              <p:cxnSp>
                <p:nvCxnSpPr>
                  <p:cNvPr id="172" name="Straight Arrow Connector 171"/>
                  <p:cNvCxnSpPr>
                    <a:stCxn id="171" idx="7"/>
                    <a:endCxn id="163" idx="13"/>
                  </p:cNvCxnSpPr>
                  <p:nvPr/>
                </p:nvCxnSpPr>
                <p:spPr>
                  <a:xfrm flipV="1">
                    <a:off x="7089073" y="7401742"/>
                    <a:ext cx="527049" cy="531176"/>
                  </a:xfrm>
                  <a:prstGeom prst="straightConnector1">
                    <a:avLst/>
                  </a:prstGeom>
                  <a:noFill/>
                  <a:ln w="28575" cap="flat" cmpd="sng" algn="ctr">
                    <a:solidFill>
                      <a:sysClr val="window" lastClr="FFFFFF">
                        <a:lumMod val="75000"/>
                      </a:sysClr>
                    </a:solidFill>
                    <a:prstDash val="solid"/>
                    <a:tailEnd type="arrow" w="med" len="med"/>
                  </a:ln>
                  <a:effectLst/>
                </p:spPr>
              </p:cxnSp>
              <p:cxnSp>
                <p:nvCxnSpPr>
                  <p:cNvPr id="173" name="Straight Arrow Connector 172"/>
                  <p:cNvCxnSpPr>
                    <a:stCxn id="171" idx="7"/>
                    <a:endCxn id="165" idx="13"/>
                  </p:cNvCxnSpPr>
                  <p:nvPr/>
                </p:nvCxnSpPr>
                <p:spPr>
                  <a:xfrm>
                    <a:off x="7089073" y="7932918"/>
                    <a:ext cx="566418" cy="9422"/>
                  </a:xfrm>
                  <a:prstGeom prst="straightConnector1">
                    <a:avLst/>
                  </a:prstGeom>
                  <a:noFill/>
                  <a:ln w="28575" cap="flat" cmpd="sng" algn="ctr">
                    <a:solidFill>
                      <a:sysClr val="window" lastClr="FFFFFF">
                        <a:lumMod val="75000"/>
                      </a:sysClr>
                    </a:solidFill>
                    <a:prstDash val="solid"/>
                    <a:tailEnd type="arrow" w="med" len="med"/>
                  </a:ln>
                  <a:effectLst/>
                </p:spPr>
              </p:cxnSp>
              <p:cxnSp>
                <p:nvCxnSpPr>
                  <p:cNvPr id="174" name="Straight Arrow Connector 173"/>
                  <p:cNvCxnSpPr>
                    <a:stCxn id="163" idx="6"/>
                    <a:endCxn id="164" idx="12"/>
                  </p:cNvCxnSpPr>
                  <p:nvPr/>
                </p:nvCxnSpPr>
                <p:spPr>
                  <a:xfrm>
                    <a:off x="8797222" y="7389042"/>
                    <a:ext cx="595299" cy="779150"/>
                  </a:xfrm>
                  <a:prstGeom prst="straightConnector1">
                    <a:avLst/>
                  </a:prstGeom>
                  <a:noFill/>
                  <a:ln w="28575" cap="flat" cmpd="sng" algn="ctr">
                    <a:solidFill>
                      <a:sysClr val="window" lastClr="FFFFFF">
                        <a:lumMod val="75000"/>
                      </a:sysClr>
                    </a:solidFill>
                    <a:prstDash val="solid"/>
                    <a:tailEnd type="arrow" w="med" len="med"/>
                  </a:ln>
                  <a:effectLst/>
                </p:spPr>
              </p:cxnSp>
            </p:grpSp>
            <p:cxnSp>
              <p:nvCxnSpPr>
                <p:cNvPr id="161" name="Elbow Connector 160"/>
                <p:cNvCxnSpPr>
                  <a:stCxn id="171" idx="11"/>
                  <a:endCxn id="164" idx="9"/>
                </p:cNvCxnSpPr>
                <p:nvPr/>
              </p:nvCxnSpPr>
              <p:spPr>
                <a:xfrm>
                  <a:off x="11475721" y="8130540"/>
                  <a:ext cx="3413759" cy="83819"/>
                </a:xfrm>
                <a:prstGeom prst="bentConnector5">
                  <a:avLst>
                    <a:gd name="adj1" fmla="val -165"/>
                    <a:gd name="adj2" fmla="val 777876"/>
                    <a:gd name="adj3" fmla="val 100000"/>
                  </a:avLst>
                </a:prstGeom>
                <a:noFill/>
                <a:ln w="28575" cap="flat" cmpd="sng" algn="ctr">
                  <a:solidFill>
                    <a:sysClr val="windowText" lastClr="000000"/>
                  </a:solidFill>
                  <a:prstDash val="solid"/>
                  <a:tailEnd type="arrow" w="med" len="med"/>
                </a:ln>
                <a:effectLst/>
              </p:spPr>
            </p:cxnSp>
          </p:grpSp>
        </p:grpSp>
      </p:grpSp>
      <p:sp>
        <p:nvSpPr>
          <p:cNvPr id="205" name="Freeform 204"/>
          <p:cNvSpPr/>
          <p:nvPr/>
        </p:nvSpPr>
        <p:spPr>
          <a:xfrm>
            <a:off x="548924" y="3102916"/>
            <a:ext cx="519465" cy="326084"/>
          </a:xfrm>
          <a:custGeom>
            <a:avLst/>
            <a:gdLst>
              <a:gd name="connsiteX0" fmla="*/ 0 w 718836"/>
              <a:gd name="connsiteY0" fmla="*/ 31859 h 318586"/>
              <a:gd name="connsiteX1" fmla="*/ 9331 w 718836"/>
              <a:gd name="connsiteY1" fmla="*/ 9331 h 318586"/>
              <a:gd name="connsiteX2" fmla="*/ 31859 w 718836"/>
              <a:gd name="connsiteY2" fmla="*/ 0 h 318586"/>
              <a:gd name="connsiteX3" fmla="*/ 686977 w 718836"/>
              <a:gd name="connsiteY3" fmla="*/ 0 h 318586"/>
              <a:gd name="connsiteX4" fmla="*/ 709505 w 718836"/>
              <a:gd name="connsiteY4" fmla="*/ 9331 h 318586"/>
              <a:gd name="connsiteX5" fmla="*/ 718836 w 718836"/>
              <a:gd name="connsiteY5" fmla="*/ 31859 h 318586"/>
              <a:gd name="connsiteX6" fmla="*/ 718836 w 718836"/>
              <a:gd name="connsiteY6" fmla="*/ 286727 h 318586"/>
              <a:gd name="connsiteX7" fmla="*/ 709505 w 718836"/>
              <a:gd name="connsiteY7" fmla="*/ 309255 h 318586"/>
              <a:gd name="connsiteX8" fmla="*/ 686977 w 718836"/>
              <a:gd name="connsiteY8" fmla="*/ 318586 h 318586"/>
              <a:gd name="connsiteX9" fmla="*/ 31859 w 718836"/>
              <a:gd name="connsiteY9" fmla="*/ 318586 h 318586"/>
              <a:gd name="connsiteX10" fmla="*/ 9331 w 718836"/>
              <a:gd name="connsiteY10" fmla="*/ 309255 h 318586"/>
              <a:gd name="connsiteX11" fmla="*/ 0 w 718836"/>
              <a:gd name="connsiteY11" fmla="*/ 286727 h 318586"/>
              <a:gd name="connsiteX12" fmla="*/ 0 w 718836"/>
              <a:gd name="connsiteY12" fmla="*/ 31859 h 318586"/>
              <a:gd name="connsiteX0" fmla="*/ 0 w 718850"/>
              <a:gd name="connsiteY0" fmla="*/ 31859 h 318586"/>
              <a:gd name="connsiteX1" fmla="*/ 9331 w 718850"/>
              <a:gd name="connsiteY1" fmla="*/ 9331 h 318586"/>
              <a:gd name="connsiteX2" fmla="*/ 31859 w 718850"/>
              <a:gd name="connsiteY2" fmla="*/ 0 h 318586"/>
              <a:gd name="connsiteX3" fmla="*/ 686977 w 718850"/>
              <a:gd name="connsiteY3" fmla="*/ 0 h 318586"/>
              <a:gd name="connsiteX4" fmla="*/ 709505 w 718850"/>
              <a:gd name="connsiteY4" fmla="*/ 9331 h 318586"/>
              <a:gd name="connsiteX5" fmla="*/ 718836 w 718850"/>
              <a:gd name="connsiteY5" fmla="*/ 31859 h 318586"/>
              <a:gd name="connsiteX6" fmla="*/ 707854 w 718850"/>
              <a:gd name="connsiteY6" fmla="*/ 150360 h 318586"/>
              <a:gd name="connsiteX7" fmla="*/ 718836 w 718850"/>
              <a:gd name="connsiteY7" fmla="*/ 286727 h 318586"/>
              <a:gd name="connsiteX8" fmla="*/ 709505 w 718850"/>
              <a:gd name="connsiteY8" fmla="*/ 309255 h 318586"/>
              <a:gd name="connsiteX9" fmla="*/ 686977 w 718850"/>
              <a:gd name="connsiteY9" fmla="*/ 318586 h 318586"/>
              <a:gd name="connsiteX10" fmla="*/ 31859 w 718850"/>
              <a:gd name="connsiteY10" fmla="*/ 318586 h 318586"/>
              <a:gd name="connsiteX11" fmla="*/ 9331 w 718850"/>
              <a:gd name="connsiteY11" fmla="*/ 309255 h 318586"/>
              <a:gd name="connsiteX12" fmla="*/ 0 w 718850"/>
              <a:gd name="connsiteY12" fmla="*/ 286727 h 318586"/>
              <a:gd name="connsiteX13" fmla="*/ 0 w 718850"/>
              <a:gd name="connsiteY13" fmla="*/ 31859 h 318586"/>
              <a:gd name="connsiteX0" fmla="*/ 0 w 719017"/>
              <a:gd name="connsiteY0" fmla="*/ 31859 h 319171"/>
              <a:gd name="connsiteX1" fmla="*/ 9331 w 719017"/>
              <a:gd name="connsiteY1" fmla="*/ 9331 h 319171"/>
              <a:gd name="connsiteX2" fmla="*/ 31859 w 719017"/>
              <a:gd name="connsiteY2" fmla="*/ 0 h 319171"/>
              <a:gd name="connsiteX3" fmla="*/ 686977 w 719017"/>
              <a:gd name="connsiteY3" fmla="*/ 0 h 319171"/>
              <a:gd name="connsiteX4" fmla="*/ 709505 w 719017"/>
              <a:gd name="connsiteY4" fmla="*/ 9331 h 319171"/>
              <a:gd name="connsiteX5" fmla="*/ 718836 w 719017"/>
              <a:gd name="connsiteY5" fmla="*/ 31859 h 319171"/>
              <a:gd name="connsiteX6" fmla="*/ 707854 w 719017"/>
              <a:gd name="connsiteY6" fmla="*/ 150360 h 319171"/>
              <a:gd name="connsiteX7" fmla="*/ 718836 w 719017"/>
              <a:gd name="connsiteY7" fmla="*/ 286727 h 319171"/>
              <a:gd name="connsiteX8" fmla="*/ 709505 w 719017"/>
              <a:gd name="connsiteY8" fmla="*/ 309255 h 319171"/>
              <a:gd name="connsiteX9" fmla="*/ 686977 w 719017"/>
              <a:gd name="connsiteY9" fmla="*/ 318586 h 319171"/>
              <a:gd name="connsiteX10" fmla="*/ 351507 w 719017"/>
              <a:gd name="connsiteY10" fmla="*/ 319171 h 319171"/>
              <a:gd name="connsiteX11" fmla="*/ 31859 w 719017"/>
              <a:gd name="connsiteY11" fmla="*/ 318586 h 319171"/>
              <a:gd name="connsiteX12" fmla="*/ 9331 w 719017"/>
              <a:gd name="connsiteY12" fmla="*/ 309255 h 319171"/>
              <a:gd name="connsiteX13" fmla="*/ 0 w 719017"/>
              <a:gd name="connsiteY13" fmla="*/ 286727 h 319171"/>
              <a:gd name="connsiteX14" fmla="*/ 0 w 719017"/>
              <a:gd name="connsiteY14" fmla="*/ 31859 h 319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19017" h="319171">
                <a:moveTo>
                  <a:pt x="0" y="31859"/>
                </a:moveTo>
                <a:cubicBezTo>
                  <a:pt x="0" y="23409"/>
                  <a:pt x="3357" y="15306"/>
                  <a:pt x="9331" y="9331"/>
                </a:cubicBezTo>
                <a:cubicBezTo>
                  <a:pt x="15306" y="3356"/>
                  <a:pt x="23409" y="0"/>
                  <a:pt x="31859" y="0"/>
                </a:cubicBezTo>
                <a:lnTo>
                  <a:pt x="686977" y="0"/>
                </a:lnTo>
                <a:cubicBezTo>
                  <a:pt x="695427" y="0"/>
                  <a:pt x="703530" y="3357"/>
                  <a:pt x="709505" y="9331"/>
                </a:cubicBezTo>
                <a:cubicBezTo>
                  <a:pt x="715480" y="15306"/>
                  <a:pt x="719111" y="8354"/>
                  <a:pt x="718836" y="31859"/>
                </a:cubicBezTo>
                <a:lnTo>
                  <a:pt x="707854" y="150360"/>
                </a:lnTo>
                <a:lnTo>
                  <a:pt x="718836" y="286727"/>
                </a:lnTo>
                <a:cubicBezTo>
                  <a:pt x="718836" y="295177"/>
                  <a:pt x="715479" y="303280"/>
                  <a:pt x="709505" y="309255"/>
                </a:cubicBezTo>
                <a:cubicBezTo>
                  <a:pt x="703530" y="315230"/>
                  <a:pt x="746643" y="316933"/>
                  <a:pt x="686977" y="318586"/>
                </a:cubicBezTo>
                <a:lnTo>
                  <a:pt x="351507" y="319171"/>
                </a:lnTo>
                <a:lnTo>
                  <a:pt x="31859" y="318586"/>
                </a:lnTo>
                <a:cubicBezTo>
                  <a:pt x="23409" y="318586"/>
                  <a:pt x="15306" y="315229"/>
                  <a:pt x="9331" y="309255"/>
                </a:cubicBezTo>
                <a:cubicBezTo>
                  <a:pt x="3356" y="303280"/>
                  <a:pt x="0" y="295177"/>
                  <a:pt x="0" y="286727"/>
                </a:cubicBezTo>
                <a:lnTo>
                  <a:pt x="0" y="31859"/>
                </a:lnTo>
                <a:close/>
              </a:path>
            </a:pathLst>
          </a:cu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spcFirstLastPara="0" vert="horz" wrap="square" lIns="19491" tIns="19491" rIns="19491" bIns="19491" numCol="1" spcCol="1270" anchor="ctr" anchorCtr="0">
            <a:noAutofit/>
          </a:bodyPr>
          <a:lstStyle/>
          <a:p>
            <a:pPr algn="ctr" defTabSz="711200">
              <a:lnSpc>
                <a:spcPct val="90000"/>
              </a:lnSpc>
              <a:spcBef>
                <a:spcPct val="0"/>
              </a:spcBef>
              <a:spcAft>
                <a:spcPct val="35000"/>
              </a:spcAft>
            </a:pPr>
            <a:r>
              <a:rPr lang="en-US" sz="900" b="1" dirty="0">
                <a:solidFill>
                  <a:sysClr val="windowText" lastClr="000000"/>
                </a:solidFill>
                <a:latin typeface="Calibri"/>
              </a:rPr>
              <a:t>Soils</a:t>
            </a:r>
          </a:p>
        </p:txBody>
      </p:sp>
      <p:cxnSp>
        <p:nvCxnSpPr>
          <p:cNvPr id="206" name="Straight Arrow Connector 205"/>
          <p:cNvCxnSpPr/>
          <p:nvPr/>
        </p:nvCxnSpPr>
        <p:spPr>
          <a:xfrm flipV="1">
            <a:off x="916661" y="2742398"/>
            <a:ext cx="171551" cy="379354"/>
          </a:xfrm>
          <a:prstGeom prst="straightConnector1">
            <a:avLst/>
          </a:prstGeom>
          <a:ln w="28575">
            <a:solidFill>
              <a:schemeClr val="tx1"/>
            </a:solidFill>
            <a:prstDash val="solid"/>
            <a:tailEnd type="arrow" w="med" len="med"/>
          </a:ln>
        </p:spPr>
        <p:style>
          <a:lnRef idx="1">
            <a:schemeClr val="accent1"/>
          </a:lnRef>
          <a:fillRef idx="0">
            <a:schemeClr val="accent1"/>
          </a:fillRef>
          <a:effectRef idx="0">
            <a:schemeClr val="accent1"/>
          </a:effectRef>
          <a:fontRef idx="minor">
            <a:schemeClr val="tx1"/>
          </a:fontRef>
        </p:style>
      </p:cxnSp>
      <p:cxnSp>
        <p:nvCxnSpPr>
          <p:cNvPr id="58" name="Elbow Connector 57"/>
          <p:cNvCxnSpPr/>
          <p:nvPr/>
        </p:nvCxnSpPr>
        <p:spPr>
          <a:xfrm>
            <a:off x="3556258" y="2702644"/>
            <a:ext cx="2017147" cy="49527"/>
          </a:xfrm>
          <a:prstGeom prst="bentConnector5">
            <a:avLst>
              <a:gd name="adj1" fmla="val -165"/>
              <a:gd name="adj2" fmla="val 777876"/>
              <a:gd name="adj3" fmla="val 100000"/>
            </a:avLst>
          </a:prstGeom>
          <a:noFill/>
          <a:ln w="28575" cap="flat" cmpd="sng" algn="ctr">
            <a:solidFill>
              <a:sysClr val="windowText" lastClr="000000"/>
            </a:solidFill>
            <a:prstDash val="solid"/>
            <a:tailEnd type="arrow" w="med" len="med"/>
          </a:ln>
          <a:effectLst/>
        </p:spPr>
      </p:cxnSp>
      <p:cxnSp>
        <p:nvCxnSpPr>
          <p:cNvPr id="59" name="Elbow Connector 58"/>
          <p:cNvCxnSpPr/>
          <p:nvPr/>
        </p:nvCxnSpPr>
        <p:spPr>
          <a:xfrm>
            <a:off x="661279" y="2689910"/>
            <a:ext cx="2017147" cy="49527"/>
          </a:xfrm>
          <a:prstGeom prst="bentConnector5">
            <a:avLst>
              <a:gd name="adj1" fmla="val -165"/>
              <a:gd name="adj2" fmla="val 777876"/>
              <a:gd name="adj3" fmla="val 100000"/>
            </a:avLst>
          </a:prstGeom>
          <a:noFill/>
          <a:ln w="28575" cap="flat" cmpd="sng" algn="ctr">
            <a:solidFill>
              <a:sysClr val="windowText" lastClr="000000"/>
            </a:solidFill>
            <a:prstDash val="solid"/>
            <a:tailEnd type="arrow" w="med" len="med"/>
          </a:ln>
          <a:effectLst/>
        </p:spPr>
      </p:cxnSp>
      <p:sp>
        <p:nvSpPr>
          <p:cNvPr id="60" name="Content Placeholder 3"/>
          <p:cNvSpPr>
            <a:spLocks noGrp="1"/>
          </p:cNvSpPr>
          <p:nvPr>
            <p:ph idx="1"/>
          </p:nvPr>
        </p:nvSpPr>
        <p:spPr>
          <a:xfrm>
            <a:off x="622300" y="3505200"/>
            <a:ext cx="7873502" cy="2819400"/>
          </a:xfrm>
        </p:spPr>
        <p:txBody>
          <a:bodyPr vert="horz" lIns="91440" tIns="45720" rIns="91440" bIns="45720" rtlCol="0">
            <a:normAutofit/>
          </a:bodyPr>
          <a:lstStyle/>
          <a:p>
            <a:r>
              <a:rPr lang="en-US" sz="2000" dirty="0" smtClean="0"/>
              <a:t>ANPP  response to CO</a:t>
            </a:r>
            <a:r>
              <a:rPr lang="en-US" sz="2000" baseline="-25000" dirty="0" smtClean="0"/>
              <a:t>2</a:t>
            </a:r>
            <a:r>
              <a:rPr lang="en-US" sz="2000" dirty="0" smtClean="0"/>
              <a:t> when both </a:t>
            </a:r>
            <a:r>
              <a:rPr lang="en-US" sz="2000" b="1" i="1" dirty="0" smtClean="0"/>
              <a:t>direct + indirect</a:t>
            </a:r>
            <a:r>
              <a:rPr lang="en-US" sz="2000" dirty="0" smtClean="0"/>
              <a:t> effects occur. </a:t>
            </a:r>
          </a:p>
          <a:p>
            <a:r>
              <a:rPr lang="en-US" sz="2000" b="1" i="1" dirty="0" smtClean="0"/>
              <a:t>Indirect effects</a:t>
            </a:r>
            <a:r>
              <a:rPr lang="en-US" sz="2000" dirty="0" smtClean="0"/>
              <a:t> may be due to </a:t>
            </a:r>
            <a:r>
              <a:rPr lang="en-US" sz="2000" b="1" i="1" dirty="0" smtClean="0"/>
              <a:t>spatial</a:t>
            </a:r>
            <a:r>
              <a:rPr lang="en-US" sz="2000" dirty="0" smtClean="0"/>
              <a:t> (soils, regional MAP) or </a:t>
            </a:r>
            <a:r>
              <a:rPr lang="en-US" sz="2000" b="1" i="1" dirty="0" smtClean="0"/>
              <a:t>temporal</a:t>
            </a:r>
            <a:r>
              <a:rPr lang="en-US" sz="2000" dirty="0" smtClean="0"/>
              <a:t> (rainfall) variation.</a:t>
            </a:r>
          </a:p>
          <a:p>
            <a:r>
              <a:rPr lang="en-US" sz="2000" dirty="0" smtClean="0"/>
              <a:t>Requires </a:t>
            </a:r>
            <a:r>
              <a:rPr lang="en-US" sz="2000" b="1" i="1" dirty="0" smtClean="0"/>
              <a:t>species able to capitalize</a:t>
            </a:r>
            <a:r>
              <a:rPr lang="en-US" sz="2000" dirty="0" smtClean="0"/>
              <a:t> on the altered growing conditions.</a:t>
            </a:r>
          </a:p>
          <a:p>
            <a:r>
              <a:rPr lang="en-US" sz="2000" dirty="0" smtClean="0"/>
              <a:t>In </a:t>
            </a:r>
            <a:r>
              <a:rPr lang="en-US" sz="2000" b="1" i="1" dirty="0" smtClean="0"/>
              <a:t>xeric environments</a:t>
            </a:r>
            <a:r>
              <a:rPr lang="en-US" sz="2000" dirty="0" smtClean="0"/>
              <a:t>, indirect effects may not be possible – </a:t>
            </a:r>
            <a:r>
              <a:rPr lang="en-US" sz="2000" b="1" i="1" dirty="0" smtClean="0"/>
              <a:t>there’s just not enough water around</a:t>
            </a:r>
            <a:r>
              <a:rPr lang="en-US" sz="2000" dirty="0" smtClean="0"/>
              <a:t>.</a:t>
            </a:r>
          </a:p>
          <a:p>
            <a:r>
              <a:rPr lang="en-US" sz="2000" dirty="0" smtClean="0"/>
              <a:t>Next Steps: Structural equation modeling.</a:t>
            </a:r>
          </a:p>
          <a:p>
            <a:endParaRPr lang="en-US" sz="2000" dirty="0" smtClean="0"/>
          </a:p>
        </p:txBody>
      </p:sp>
    </p:spTree>
    <p:extLst>
      <p:ext uri="{BB962C8B-B14F-4D97-AF65-F5344CB8AC3E}">
        <p14:creationId xmlns:p14="http://schemas.microsoft.com/office/powerpoint/2010/main" val="5102538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562100"/>
            <a:ext cx="8477250" cy="5295900"/>
          </a:xfrm>
          <a:prstGeom prst="rect">
            <a:avLst/>
          </a:prstGeom>
        </p:spPr>
      </p:pic>
      <p:sp>
        <p:nvSpPr>
          <p:cNvPr id="3" name="Content Placeholder 2"/>
          <p:cNvSpPr>
            <a:spLocks noGrp="1"/>
          </p:cNvSpPr>
          <p:nvPr>
            <p:ph idx="1"/>
          </p:nvPr>
        </p:nvSpPr>
        <p:spPr>
          <a:xfrm>
            <a:off x="228600" y="685800"/>
            <a:ext cx="7086600" cy="2286000"/>
          </a:xfrm>
        </p:spPr>
        <p:txBody>
          <a:bodyPr>
            <a:normAutofit/>
          </a:bodyPr>
          <a:lstStyle/>
          <a:p>
            <a:r>
              <a:rPr lang="en-US" sz="2400" dirty="0"/>
              <a:t>Which resources (nutrients/water)?</a:t>
            </a:r>
          </a:p>
          <a:p>
            <a:r>
              <a:rPr lang="en-US" sz="2400" dirty="0" smtClean="0"/>
              <a:t>Which species?</a:t>
            </a:r>
          </a:p>
          <a:p>
            <a:r>
              <a:rPr lang="en-US" sz="2400" dirty="0" smtClean="0"/>
              <a:t>Where are each of these more/less important? </a:t>
            </a:r>
          </a:p>
          <a:p>
            <a:r>
              <a:rPr lang="en-US" sz="2400" dirty="0" smtClean="0"/>
              <a:t>When do they become important </a:t>
            </a:r>
            <a:r>
              <a:rPr lang="en-US" sz="2400" dirty="0"/>
              <a:t>?</a:t>
            </a:r>
            <a:endParaRPr lang="en-US" sz="2400" dirty="0" smtClean="0"/>
          </a:p>
          <a:p>
            <a:r>
              <a:rPr lang="en-US" sz="2400" dirty="0" smtClean="0"/>
              <a:t>Sources of spatial variability: </a:t>
            </a:r>
          </a:p>
        </p:txBody>
      </p:sp>
      <p:sp>
        <p:nvSpPr>
          <p:cNvPr id="4" name="Title 3"/>
          <p:cNvSpPr>
            <a:spLocks noGrp="1"/>
          </p:cNvSpPr>
          <p:nvPr>
            <p:ph type="title"/>
          </p:nvPr>
        </p:nvSpPr>
        <p:spPr/>
        <p:txBody>
          <a:bodyPr>
            <a:normAutofit fontScale="90000"/>
          </a:bodyPr>
          <a:lstStyle/>
          <a:p>
            <a:r>
              <a:rPr lang="en-US" dirty="0" smtClean="0"/>
              <a:t>Which? Where? When?</a:t>
            </a:r>
            <a:endParaRPr lang="en-US" dirty="0"/>
          </a:p>
        </p:txBody>
      </p:sp>
      <p:grpSp>
        <p:nvGrpSpPr>
          <p:cNvPr id="5" name="Group 4"/>
          <p:cNvGrpSpPr/>
          <p:nvPr/>
        </p:nvGrpSpPr>
        <p:grpSpPr>
          <a:xfrm>
            <a:off x="564065" y="3792983"/>
            <a:ext cx="5078033" cy="1464817"/>
            <a:chOff x="1779965" y="2066287"/>
            <a:chExt cx="5078033" cy="1464817"/>
          </a:xfrm>
        </p:grpSpPr>
        <p:sp>
          <p:nvSpPr>
            <p:cNvPr id="6" name="Freeform 5"/>
            <p:cNvSpPr>
              <a:spLocks noChangeAspect="1"/>
            </p:cNvSpPr>
            <p:nvPr/>
          </p:nvSpPr>
          <p:spPr>
            <a:xfrm>
              <a:off x="3811440" y="2653403"/>
              <a:ext cx="836760" cy="593345"/>
            </a:xfrm>
            <a:custGeom>
              <a:avLst/>
              <a:gdLst>
                <a:gd name="connsiteX0" fmla="*/ 0 w 1091561"/>
                <a:gd name="connsiteY0" fmla="*/ 130707 h 784226"/>
                <a:gd name="connsiteX1" fmla="*/ 130707 w 1091561"/>
                <a:gd name="connsiteY1" fmla="*/ 0 h 784226"/>
                <a:gd name="connsiteX2" fmla="*/ 960854 w 1091561"/>
                <a:gd name="connsiteY2" fmla="*/ 0 h 784226"/>
                <a:gd name="connsiteX3" fmla="*/ 1091561 w 1091561"/>
                <a:gd name="connsiteY3" fmla="*/ 130707 h 784226"/>
                <a:gd name="connsiteX4" fmla="*/ 1091561 w 1091561"/>
                <a:gd name="connsiteY4" fmla="*/ 653519 h 784226"/>
                <a:gd name="connsiteX5" fmla="*/ 960854 w 1091561"/>
                <a:gd name="connsiteY5" fmla="*/ 784226 h 784226"/>
                <a:gd name="connsiteX6" fmla="*/ 130707 w 1091561"/>
                <a:gd name="connsiteY6" fmla="*/ 784226 h 784226"/>
                <a:gd name="connsiteX7" fmla="*/ 0 w 1091561"/>
                <a:gd name="connsiteY7" fmla="*/ 653519 h 784226"/>
                <a:gd name="connsiteX8" fmla="*/ 0 w 1091561"/>
                <a:gd name="connsiteY8" fmla="*/ 130707 h 784226"/>
                <a:gd name="connsiteX0" fmla="*/ 14383 w 1105944"/>
                <a:gd name="connsiteY0" fmla="*/ 130707 h 784226"/>
                <a:gd name="connsiteX1" fmla="*/ 145090 w 1105944"/>
                <a:gd name="connsiteY1" fmla="*/ 0 h 784226"/>
                <a:gd name="connsiteX2" fmla="*/ 975237 w 1105944"/>
                <a:gd name="connsiteY2" fmla="*/ 0 h 784226"/>
                <a:gd name="connsiteX3" fmla="*/ 1105944 w 1105944"/>
                <a:gd name="connsiteY3" fmla="*/ 130707 h 784226"/>
                <a:gd name="connsiteX4" fmla="*/ 1105944 w 1105944"/>
                <a:gd name="connsiteY4" fmla="*/ 653519 h 784226"/>
                <a:gd name="connsiteX5" fmla="*/ 975237 w 1105944"/>
                <a:gd name="connsiteY5" fmla="*/ 784226 h 784226"/>
                <a:gd name="connsiteX6" fmla="*/ 145090 w 1105944"/>
                <a:gd name="connsiteY6" fmla="*/ 784226 h 784226"/>
                <a:gd name="connsiteX7" fmla="*/ 14383 w 1105944"/>
                <a:gd name="connsiteY7" fmla="*/ 653519 h 784226"/>
                <a:gd name="connsiteX8" fmla="*/ 0 w 1105944"/>
                <a:gd name="connsiteY8" fmla="*/ 387182 h 784226"/>
                <a:gd name="connsiteX9" fmla="*/ 14383 w 1105944"/>
                <a:gd name="connsiteY9" fmla="*/ 130707 h 784226"/>
                <a:gd name="connsiteX0" fmla="*/ 14383 w 1105944"/>
                <a:gd name="connsiteY0" fmla="*/ 130707 h 784226"/>
                <a:gd name="connsiteX1" fmla="*/ 145090 w 1105944"/>
                <a:gd name="connsiteY1" fmla="*/ 0 h 784226"/>
                <a:gd name="connsiteX2" fmla="*/ 975237 w 1105944"/>
                <a:gd name="connsiteY2" fmla="*/ 0 h 784226"/>
                <a:gd name="connsiteX3" fmla="*/ 1105944 w 1105944"/>
                <a:gd name="connsiteY3" fmla="*/ 130707 h 784226"/>
                <a:gd name="connsiteX4" fmla="*/ 1099650 w 1105944"/>
                <a:gd name="connsiteY4" fmla="*/ 371548 h 784226"/>
                <a:gd name="connsiteX5" fmla="*/ 1105944 w 1105944"/>
                <a:gd name="connsiteY5" fmla="*/ 653519 h 784226"/>
                <a:gd name="connsiteX6" fmla="*/ 975237 w 1105944"/>
                <a:gd name="connsiteY6" fmla="*/ 784226 h 784226"/>
                <a:gd name="connsiteX7" fmla="*/ 145090 w 1105944"/>
                <a:gd name="connsiteY7" fmla="*/ 784226 h 784226"/>
                <a:gd name="connsiteX8" fmla="*/ 14383 w 1105944"/>
                <a:gd name="connsiteY8" fmla="*/ 653519 h 784226"/>
                <a:gd name="connsiteX9" fmla="*/ 0 w 1105944"/>
                <a:gd name="connsiteY9" fmla="*/ 387182 h 784226"/>
                <a:gd name="connsiteX10" fmla="*/ 14383 w 1105944"/>
                <a:gd name="connsiteY10" fmla="*/ 130707 h 784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5944" h="784226">
                  <a:moveTo>
                    <a:pt x="14383" y="130707"/>
                  </a:moveTo>
                  <a:cubicBezTo>
                    <a:pt x="14383" y="58520"/>
                    <a:pt x="72903" y="0"/>
                    <a:pt x="145090" y="0"/>
                  </a:cubicBezTo>
                  <a:lnTo>
                    <a:pt x="975237" y="0"/>
                  </a:lnTo>
                  <a:cubicBezTo>
                    <a:pt x="1047424" y="0"/>
                    <a:pt x="1105944" y="58520"/>
                    <a:pt x="1105944" y="130707"/>
                  </a:cubicBezTo>
                  <a:lnTo>
                    <a:pt x="1099650" y="371548"/>
                  </a:lnTo>
                  <a:lnTo>
                    <a:pt x="1105944" y="653519"/>
                  </a:lnTo>
                  <a:cubicBezTo>
                    <a:pt x="1105944" y="725706"/>
                    <a:pt x="1047424" y="784226"/>
                    <a:pt x="975237" y="784226"/>
                  </a:cubicBezTo>
                  <a:lnTo>
                    <a:pt x="145090" y="784226"/>
                  </a:lnTo>
                  <a:cubicBezTo>
                    <a:pt x="72903" y="784226"/>
                    <a:pt x="14383" y="725706"/>
                    <a:pt x="14383" y="653519"/>
                  </a:cubicBezTo>
                  <a:lnTo>
                    <a:pt x="0" y="387182"/>
                  </a:lnTo>
                  <a:lnTo>
                    <a:pt x="14383" y="130707"/>
                  </a:lnTo>
                  <a:close/>
                </a:path>
              </a:pathLst>
            </a:custGeom>
          </p:spPr>
          <p:style>
            <a:lnRef idx="1">
              <a:schemeClr val="accent1"/>
            </a:lnRef>
            <a:fillRef idx="2">
              <a:schemeClr val="accent1"/>
            </a:fillRef>
            <a:effectRef idx="1">
              <a:schemeClr val="accent1"/>
            </a:effectRef>
            <a:fontRef idx="minor">
              <a:schemeClr val="dk1"/>
            </a:fontRef>
          </p:style>
          <p:txBody>
            <a:bodyPr spcFirstLastPara="0" vert="horz" wrap="square" lIns="19271" tIns="19271" rIns="19271" bIns="19271" numCol="1" spcCol="1270" anchor="ctr" anchorCtr="0">
              <a:noAutofit/>
            </a:bodyPr>
            <a:lstStyle/>
            <a:p>
              <a:pPr algn="ctr" defTabSz="711200">
                <a:lnSpc>
                  <a:spcPct val="90000"/>
                </a:lnSpc>
                <a:spcBef>
                  <a:spcPct val="0"/>
                </a:spcBef>
                <a:spcAft>
                  <a:spcPct val="35000"/>
                </a:spcAft>
              </a:pPr>
              <a:r>
                <a:rPr lang="en-US" sz="1600" dirty="0"/>
                <a:t>Species change</a:t>
              </a:r>
            </a:p>
          </p:txBody>
        </p:sp>
        <p:sp>
          <p:nvSpPr>
            <p:cNvPr id="7" name="Freeform 6"/>
            <p:cNvSpPr/>
            <p:nvPr/>
          </p:nvSpPr>
          <p:spPr>
            <a:xfrm>
              <a:off x="5334000" y="2397632"/>
              <a:ext cx="1523998" cy="1133472"/>
            </a:xfrm>
            <a:custGeom>
              <a:avLst/>
              <a:gdLst>
                <a:gd name="connsiteX0" fmla="*/ 0 w 1523998"/>
                <a:gd name="connsiteY0" fmla="*/ 188916 h 1133472"/>
                <a:gd name="connsiteX1" fmla="*/ 188916 w 1523998"/>
                <a:gd name="connsiteY1" fmla="*/ 0 h 1133472"/>
                <a:gd name="connsiteX2" fmla="*/ 1335082 w 1523998"/>
                <a:gd name="connsiteY2" fmla="*/ 0 h 1133472"/>
                <a:gd name="connsiteX3" fmla="*/ 1523998 w 1523998"/>
                <a:gd name="connsiteY3" fmla="*/ 188916 h 1133472"/>
                <a:gd name="connsiteX4" fmla="*/ 1523998 w 1523998"/>
                <a:gd name="connsiteY4" fmla="*/ 944556 h 1133472"/>
                <a:gd name="connsiteX5" fmla="*/ 1335082 w 1523998"/>
                <a:gd name="connsiteY5" fmla="*/ 1133472 h 1133472"/>
                <a:gd name="connsiteX6" fmla="*/ 188916 w 1523998"/>
                <a:gd name="connsiteY6" fmla="*/ 1133472 h 1133472"/>
                <a:gd name="connsiteX7" fmla="*/ 0 w 1523998"/>
                <a:gd name="connsiteY7" fmla="*/ 944556 h 1133472"/>
                <a:gd name="connsiteX8" fmla="*/ 0 w 1523998"/>
                <a:gd name="connsiteY8" fmla="*/ 188916 h 1133472"/>
                <a:gd name="connsiteX0" fmla="*/ 0 w 1523998"/>
                <a:gd name="connsiteY0" fmla="*/ 188916 h 1133472"/>
                <a:gd name="connsiteX1" fmla="*/ 188916 w 1523998"/>
                <a:gd name="connsiteY1" fmla="*/ 0 h 1133472"/>
                <a:gd name="connsiteX2" fmla="*/ 1335082 w 1523998"/>
                <a:gd name="connsiteY2" fmla="*/ 0 h 1133472"/>
                <a:gd name="connsiteX3" fmla="*/ 1523998 w 1523998"/>
                <a:gd name="connsiteY3" fmla="*/ 188916 h 1133472"/>
                <a:gd name="connsiteX4" fmla="*/ 1523998 w 1523998"/>
                <a:gd name="connsiteY4" fmla="*/ 944556 h 1133472"/>
                <a:gd name="connsiteX5" fmla="*/ 1335082 w 1523998"/>
                <a:gd name="connsiteY5" fmla="*/ 1133472 h 1133472"/>
                <a:gd name="connsiteX6" fmla="*/ 188916 w 1523998"/>
                <a:gd name="connsiteY6" fmla="*/ 1133472 h 1133472"/>
                <a:gd name="connsiteX7" fmla="*/ 0 w 1523998"/>
                <a:gd name="connsiteY7" fmla="*/ 944556 h 1133472"/>
                <a:gd name="connsiteX8" fmla="*/ 0 w 1523998"/>
                <a:gd name="connsiteY8" fmla="*/ 538152 h 1133472"/>
                <a:gd name="connsiteX9" fmla="*/ 0 w 1523998"/>
                <a:gd name="connsiteY9" fmla="*/ 188916 h 1133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23998" h="1133472">
                  <a:moveTo>
                    <a:pt x="0" y="188916"/>
                  </a:moveTo>
                  <a:cubicBezTo>
                    <a:pt x="0" y="84581"/>
                    <a:pt x="84581" y="0"/>
                    <a:pt x="188916" y="0"/>
                  </a:cubicBezTo>
                  <a:lnTo>
                    <a:pt x="1335082" y="0"/>
                  </a:lnTo>
                  <a:cubicBezTo>
                    <a:pt x="1439417" y="0"/>
                    <a:pt x="1523998" y="84581"/>
                    <a:pt x="1523998" y="188916"/>
                  </a:cubicBezTo>
                  <a:lnTo>
                    <a:pt x="1523998" y="944556"/>
                  </a:lnTo>
                  <a:cubicBezTo>
                    <a:pt x="1523998" y="1048891"/>
                    <a:pt x="1439417" y="1133472"/>
                    <a:pt x="1335082" y="1133472"/>
                  </a:cubicBezTo>
                  <a:lnTo>
                    <a:pt x="188916" y="1133472"/>
                  </a:lnTo>
                  <a:cubicBezTo>
                    <a:pt x="84581" y="1133472"/>
                    <a:pt x="0" y="1048891"/>
                    <a:pt x="0" y="944556"/>
                  </a:cubicBezTo>
                  <a:lnTo>
                    <a:pt x="0" y="538152"/>
                  </a:lnTo>
                  <a:lnTo>
                    <a:pt x="0" y="188916"/>
                  </a:lnTo>
                  <a:close/>
                </a:path>
              </a:pathLst>
            </a:custGeom>
          </p:spPr>
          <p:style>
            <a:lnRef idx="1">
              <a:schemeClr val="accent3"/>
            </a:lnRef>
            <a:fillRef idx="2">
              <a:schemeClr val="accent3"/>
            </a:fillRef>
            <a:effectRef idx="1">
              <a:schemeClr val="accent3"/>
            </a:effectRef>
            <a:fontRef idx="minor">
              <a:schemeClr val="dk1"/>
            </a:fontRef>
          </p:style>
          <p:txBody>
            <a:bodyPr spcFirstLastPara="0" vert="horz" wrap="square" lIns="16690" tIns="16690" rIns="16690" bIns="16690" numCol="1" spcCol="1270" anchor="ctr" anchorCtr="0">
              <a:noAutofit/>
            </a:bodyPr>
            <a:lstStyle/>
            <a:p>
              <a:pPr algn="ctr" defTabSz="711200">
                <a:lnSpc>
                  <a:spcPct val="90000"/>
                </a:lnSpc>
                <a:spcBef>
                  <a:spcPct val="0"/>
                </a:spcBef>
                <a:spcAft>
                  <a:spcPct val="35000"/>
                </a:spcAft>
              </a:pPr>
              <a:r>
                <a:rPr lang="en-US" sz="2000" dirty="0">
                  <a:latin typeface="Calibri"/>
                  <a:cs typeface="Calibri"/>
                </a:rPr>
                <a:t>Ecosystem </a:t>
              </a:r>
              <a:r>
                <a:rPr lang="en-US" sz="2000" dirty="0" smtClean="0">
                  <a:latin typeface="Calibri"/>
                  <a:cs typeface="Calibri"/>
                </a:rPr>
                <a:t>Function</a:t>
              </a:r>
              <a:endParaRPr lang="en-US" sz="2000" dirty="0">
                <a:latin typeface="Calibri"/>
                <a:cs typeface="Calibri"/>
              </a:endParaRPr>
            </a:p>
          </p:txBody>
        </p:sp>
        <p:sp>
          <p:nvSpPr>
            <p:cNvPr id="8" name="Freeform 7"/>
            <p:cNvSpPr>
              <a:spLocks noChangeAspect="1"/>
            </p:cNvSpPr>
            <p:nvPr/>
          </p:nvSpPr>
          <p:spPr>
            <a:xfrm>
              <a:off x="2472032" y="2839012"/>
              <a:ext cx="962389" cy="592226"/>
            </a:xfrm>
            <a:custGeom>
              <a:avLst/>
              <a:gdLst>
                <a:gd name="connsiteX0" fmla="*/ 0 w 1327436"/>
                <a:gd name="connsiteY0" fmla="*/ 136147 h 816864"/>
                <a:gd name="connsiteX1" fmla="*/ 136147 w 1327436"/>
                <a:gd name="connsiteY1" fmla="*/ 0 h 816864"/>
                <a:gd name="connsiteX2" fmla="*/ 1191289 w 1327436"/>
                <a:gd name="connsiteY2" fmla="*/ 0 h 816864"/>
                <a:gd name="connsiteX3" fmla="*/ 1327436 w 1327436"/>
                <a:gd name="connsiteY3" fmla="*/ 136147 h 816864"/>
                <a:gd name="connsiteX4" fmla="*/ 1327436 w 1327436"/>
                <a:gd name="connsiteY4" fmla="*/ 680717 h 816864"/>
                <a:gd name="connsiteX5" fmla="*/ 1191289 w 1327436"/>
                <a:gd name="connsiteY5" fmla="*/ 816864 h 816864"/>
                <a:gd name="connsiteX6" fmla="*/ 136147 w 1327436"/>
                <a:gd name="connsiteY6" fmla="*/ 816864 h 816864"/>
                <a:gd name="connsiteX7" fmla="*/ 0 w 1327436"/>
                <a:gd name="connsiteY7" fmla="*/ 680717 h 816864"/>
                <a:gd name="connsiteX8" fmla="*/ 0 w 1327436"/>
                <a:gd name="connsiteY8" fmla="*/ 136147 h 816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7436" h="816864">
                  <a:moveTo>
                    <a:pt x="0" y="136147"/>
                  </a:moveTo>
                  <a:cubicBezTo>
                    <a:pt x="0" y="60955"/>
                    <a:pt x="60955" y="0"/>
                    <a:pt x="136147" y="0"/>
                  </a:cubicBezTo>
                  <a:lnTo>
                    <a:pt x="1191289" y="0"/>
                  </a:lnTo>
                  <a:cubicBezTo>
                    <a:pt x="1266481" y="0"/>
                    <a:pt x="1327436" y="60955"/>
                    <a:pt x="1327436" y="136147"/>
                  </a:cubicBezTo>
                  <a:lnTo>
                    <a:pt x="1327436" y="680717"/>
                  </a:lnTo>
                  <a:cubicBezTo>
                    <a:pt x="1327436" y="755909"/>
                    <a:pt x="1266481" y="816864"/>
                    <a:pt x="1191289" y="816864"/>
                  </a:cubicBezTo>
                  <a:lnTo>
                    <a:pt x="136147" y="816864"/>
                  </a:lnTo>
                  <a:cubicBezTo>
                    <a:pt x="60955" y="816864"/>
                    <a:pt x="0" y="755909"/>
                    <a:pt x="0" y="680717"/>
                  </a:cubicBezTo>
                  <a:lnTo>
                    <a:pt x="0" y="136147"/>
                  </a:lnTo>
                  <a:close/>
                </a:path>
              </a:pathLst>
            </a:custGeom>
          </p:spPr>
          <p:style>
            <a:lnRef idx="1">
              <a:schemeClr val="accent1"/>
            </a:lnRef>
            <a:fillRef idx="2">
              <a:schemeClr val="accent1"/>
            </a:fillRef>
            <a:effectRef idx="1">
              <a:schemeClr val="accent1"/>
            </a:effectRef>
            <a:fontRef idx="minor">
              <a:schemeClr val="dk1"/>
            </a:fontRef>
          </p:style>
          <p:txBody>
            <a:bodyPr spcFirstLastPara="0" vert="horz" wrap="square" lIns="19271" tIns="19271" rIns="19271" bIns="19271" numCol="1" spcCol="1270" anchor="ctr" anchorCtr="0">
              <a:noAutofit/>
            </a:bodyPr>
            <a:lstStyle/>
            <a:p>
              <a:pPr algn="ctr" defTabSz="711200">
                <a:lnSpc>
                  <a:spcPct val="90000"/>
                </a:lnSpc>
                <a:spcBef>
                  <a:spcPct val="0"/>
                </a:spcBef>
                <a:spcAft>
                  <a:spcPct val="35000"/>
                </a:spcAft>
              </a:pPr>
              <a:r>
                <a:rPr lang="en-US" sz="1600" dirty="0" smtClean="0"/>
                <a:t>Resources</a:t>
              </a:r>
              <a:endParaRPr lang="en-US" sz="1600" dirty="0"/>
            </a:p>
          </p:txBody>
        </p:sp>
        <p:sp>
          <p:nvSpPr>
            <p:cNvPr id="9" name="Freeform 8"/>
            <p:cNvSpPr>
              <a:spLocks noChangeAspect="1"/>
            </p:cNvSpPr>
            <p:nvPr/>
          </p:nvSpPr>
          <p:spPr>
            <a:xfrm>
              <a:off x="1779965" y="2066287"/>
              <a:ext cx="594784" cy="365760"/>
            </a:xfrm>
            <a:custGeom>
              <a:avLst/>
              <a:gdLst>
                <a:gd name="connsiteX0" fmla="*/ 0 w 1327436"/>
                <a:gd name="connsiteY0" fmla="*/ 136147 h 816864"/>
                <a:gd name="connsiteX1" fmla="*/ 136147 w 1327436"/>
                <a:gd name="connsiteY1" fmla="*/ 0 h 816864"/>
                <a:gd name="connsiteX2" fmla="*/ 1191289 w 1327436"/>
                <a:gd name="connsiteY2" fmla="*/ 0 h 816864"/>
                <a:gd name="connsiteX3" fmla="*/ 1327436 w 1327436"/>
                <a:gd name="connsiteY3" fmla="*/ 136147 h 816864"/>
                <a:gd name="connsiteX4" fmla="*/ 1327436 w 1327436"/>
                <a:gd name="connsiteY4" fmla="*/ 680717 h 816864"/>
                <a:gd name="connsiteX5" fmla="*/ 1191289 w 1327436"/>
                <a:gd name="connsiteY5" fmla="*/ 816864 h 816864"/>
                <a:gd name="connsiteX6" fmla="*/ 136147 w 1327436"/>
                <a:gd name="connsiteY6" fmla="*/ 816864 h 816864"/>
                <a:gd name="connsiteX7" fmla="*/ 0 w 1327436"/>
                <a:gd name="connsiteY7" fmla="*/ 680717 h 816864"/>
                <a:gd name="connsiteX8" fmla="*/ 0 w 1327436"/>
                <a:gd name="connsiteY8" fmla="*/ 136147 h 816864"/>
                <a:gd name="connsiteX0" fmla="*/ 0 w 1328351"/>
                <a:gd name="connsiteY0" fmla="*/ 136147 h 816864"/>
                <a:gd name="connsiteX1" fmla="*/ 136147 w 1328351"/>
                <a:gd name="connsiteY1" fmla="*/ 0 h 816864"/>
                <a:gd name="connsiteX2" fmla="*/ 1191289 w 1328351"/>
                <a:gd name="connsiteY2" fmla="*/ 0 h 816864"/>
                <a:gd name="connsiteX3" fmla="*/ 1327436 w 1328351"/>
                <a:gd name="connsiteY3" fmla="*/ 136147 h 816864"/>
                <a:gd name="connsiteX4" fmla="*/ 1328351 w 1328351"/>
                <a:gd name="connsiteY4" fmla="*/ 399539 h 816864"/>
                <a:gd name="connsiteX5" fmla="*/ 1327436 w 1328351"/>
                <a:gd name="connsiteY5" fmla="*/ 680717 h 816864"/>
                <a:gd name="connsiteX6" fmla="*/ 1191289 w 1328351"/>
                <a:gd name="connsiteY6" fmla="*/ 816864 h 816864"/>
                <a:gd name="connsiteX7" fmla="*/ 136147 w 1328351"/>
                <a:gd name="connsiteY7" fmla="*/ 816864 h 816864"/>
                <a:gd name="connsiteX8" fmla="*/ 0 w 1328351"/>
                <a:gd name="connsiteY8" fmla="*/ 680717 h 816864"/>
                <a:gd name="connsiteX9" fmla="*/ 0 w 1328351"/>
                <a:gd name="connsiteY9" fmla="*/ 136147 h 816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8351" h="816864">
                  <a:moveTo>
                    <a:pt x="0" y="136147"/>
                  </a:moveTo>
                  <a:cubicBezTo>
                    <a:pt x="0" y="60955"/>
                    <a:pt x="60955" y="0"/>
                    <a:pt x="136147" y="0"/>
                  </a:cubicBezTo>
                  <a:lnTo>
                    <a:pt x="1191289" y="0"/>
                  </a:lnTo>
                  <a:cubicBezTo>
                    <a:pt x="1266481" y="0"/>
                    <a:pt x="1327436" y="60955"/>
                    <a:pt x="1327436" y="136147"/>
                  </a:cubicBezTo>
                  <a:lnTo>
                    <a:pt x="1328351" y="399539"/>
                  </a:lnTo>
                  <a:lnTo>
                    <a:pt x="1327436" y="680717"/>
                  </a:lnTo>
                  <a:cubicBezTo>
                    <a:pt x="1327436" y="755909"/>
                    <a:pt x="1266481" y="816864"/>
                    <a:pt x="1191289" y="816864"/>
                  </a:cubicBezTo>
                  <a:lnTo>
                    <a:pt x="136147" y="816864"/>
                  </a:lnTo>
                  <a:cubicBezTo>
                    <a:pt x="60955" y="816864"/>
                    <a:pt x="0" y="755909"/>
                    <a:pt x="0" y="680717"/>
                  </a:cubicBezTo>
                  <a:lnTo>
                    <a:pt x="0" y="136147"/>
                  </a:lnTo>
                  <a:close/>
                </a:path>
              </a:pathLst>
            </a:custGeom>
          </p:spPr>
          <p:style>
            <a:lnRef idx="1">
              <a:schemeClr val="dk1"/>
            </a:lnRef>
            <a:fillRef idx="2">
              <a:schemeClr val="dk1"/>
            </a:fillRef>
            <a:effectRef idx="1">
              <a:schemeClr val="dk1"/>
            </a:effectRef>
            <a:fontRef idx="minor">
              <a:schemeClr val="dk1"/>
            </a:fontRef>
          </p:style>
          <p:txBody>
            <a:bodyPr spcFirstLastPara="0" vert="horz" wrap="square" lIns="19491" tIns="19491" rIns="19491" bIns="19491" numCol="1" spcCol="1270" anchor="ctr" anchorCtr="0">
              <a:noAutofit/>
            </a:bodyPr>
            <a:lstStyle/>
            <a:p>
              <a:pPr algn="ctr" defTabSz="711200">
                <a:lnSpc>
                  <a:spcPct val="90000"/>
                </a:lnSpc>
                <a:spcBef>
                  <a:spcPct val="0"/>
                </a:spcBef>
                <a:spcAft>
                  <a:spcPct val="35000"/>
                </a:spcAft>
              </a:pPr>
              <a:r>
                <a:rPr lang="en-US" sz="1600" dirty="0"/>
                <a:t>CO</a:t>
              </a:r>
              <a:r>
                <a:rPr lang="en-US" sz="1600" baseline="-25000" dirty="0"/>
                <a:t>2</a:t>
              </a:r>
            </a:p>
          </p:txBody>
        </p:sp>
        <p:cxnSp>
          <p:nvCxnSpPr>
            <p:cNvPr id="10" name="Straight Arrow Connector 9"/>
            <p:cNvCxnSpPr>
              <a:stCxn id="9" idx="4"/>
              <a:endCxn id="6" idx="0"/>
            </p:cNvCxnSpPr>
            <p:nvPr/>
          </p:nvCxnSpPr>
          <p:spPr>
            <a:xfrm>
              <a:off x="2374749" y="2245185"/>
              <a:ext cx="1447573" cy="507111"/>
            </a:xfrm>
            <a:prstGeom prst="straightConnector1">
              <a:avLst/>
            </a:prstGeom>
            <a:noFill/>
            <a:ln>
              <a:headEnd type="none" w="lg" len="med"/>
              <a:tailEnd type="arrow" w="lg" len="med"/>
            </a:ln>
          </p:spPr>
          <p:style>
            <a:lnRef idx="2">
              <a:scrgbClr r="0" g="0" b="0"/>
            </a:lnRef>
            <a:fillRef idx="0">
              <a:scrgbClr r="0" g="0" b="0"/>
            </a:fillRef>
            <a:effectRef idx="0">
              <a:schemeClr val="accent3">
                <a:hueOff val="0"/>
                <a:satOff val="0"/>
                <a:lumOff val="0"/>
                <a:alphaOff val="0"/>
              </a:schemeClr>
            </a:effectRef>
            <a:fontRef idx="minor">
              <a:schemeClr val="tx1">
                <a:hueOff val="0"/>
                <a:satOff val="0"/>
                <a:lumOff val="0"/>
                <a:alphaOff val="0"/>
              </a:schemeClr>
            </a:fontRef>
          </p:style>
        </p:cxnSp>
        <p:cxnSp>
          <p:nvCxnSpPr>
            <p:cNvPr id="11" name="Straight Arrow Connector 10"/>
            <p:cNvCxnSpPr>
              <a:stCxn id="9" idx="6"/>
              <a:endCxn id="8" idx="0"/>
            </p:cNvCxnSpPr>
            <p:nvPr/>
          </p:nvCxnSpPr>
          <p:spPr>
            <a:xfrm>
              <a:off x="2313378" y="2432047"/>
              <a:ext cx="158654" cy="505672"/>
            </a:xfrm>
            <a:prstGeom prst="straightConnector1">
              <a:avLst/>
            </a:prstGeom>
            <a:noFill/>
            <a:ln>
              <a:headEnd type="none" w="lg" len="med"/>
              <a:tailEnd type="arrow" w="lg" len="med"/>
            </a:ln>
          </p:spPr>
          <p:style>
            <a:lnRef idx="2">
              <a:scrgbClr r="0" g="0" b="0"/>
            </a:lnRef>
            <a:fillRef idx="0">
              <a:scrgbClr r="0" g="0" b="0"/>
            </a:fillRef>
            <a:effectRef idx="0">
              <a:schemeClr val="accent3">
                <a:hueOff val="0"/>
                <a:satOff val="0"/>
                <a:lumOff val="0"/>
                <a:alphaOff val="0"/>
              </a:schemeClr>
            </a:effectRef>
            <a:fontRef idx="minor">
              <a:schemeClr val="tx1">
                <a:hueOff val="0"/>
                <a:satOff val="0"/>
                <a:lumOff val="0"/>
                <a:alphaOff val="0"/>
              </a:schemeClr>
            </a:fontRef>
          </p:style>
        </p:cxnSp>
        <p:cxnSp>
          <p:nvCxnSpPr>
            <p:cNvPr id="12" name="Straight Arrow Connector 11"/>
            <p:cNvCxnSpPr>
              <a:stCxn id="9" idx="3"/>
              <a:endCxn id="7" idx="0"/>
            </p:cNvCxnSpPr>
            <p:nvPr/>
          </p:nvCxnSpPr>
          <p:spPr>
            <a:xfrm>
              <a:off x="2374339" y="2127248"/>
              <a:ext cx="2959661" cy="459300"/>
            </a:xfrm>
            <a:prstGeom prst="straightConnector1">
              <a:avLst/>
            </a:prstGeom>
            <a:noFill/>
            <a:ln>
              <a:headEnd type="none" w="lg" len="med"/>
              <a:tailEnd type="arrow" w="lg" len="med"/>
            </a:ln>
          </p:spPr>
          <p:style>
            <a:lnRef idx="2">
              <a:scrgbClr r="0" g="0" b="0"/>
            </a:lnRef>
            <a:fillRef idx="0">
              <a:scrgbClr r="0" g="0" b="0"/>
            </a:fillRef>
            <a:effectRef idx="0">
              <a:schemeClr val="accent3">
                <a:hueOff val="0"/>
                <a:satOff val="0"/>
                <a:lumOff val="0"/>
                <a:alphaOff val="0"/>
              </a:schemeClr>
            </a:effectRef>
            <a:fontRef idx="minor">
              <a:schemeClr val="tx1">
                <a:hueOff val="0"/>
                <a:satOff val="0"/>
                <a:lumOff val="0"/>
                <a:alphaOff val="0"/>
              </a:schemeClr>
            </a:fontRef>
          </p:style>
        </p:cxnSp>
        <p:cxnSp>
          <p:nvCxnSpPr>
            <p:cNvPr id="13" name="Straight Arrow Connector 12"/>
            <p:cNvCxnSpPr>
              <a:stCxn id="8" idx="3"/>
              <a:endCxn id="6" idx="9"/>
            </p:cNvCxnSpPr>
            <p:nvPr/>
          </p:nvCxnSpPr>
          <p:spPr>
            <a:xfrm>
              <a:off x="3434421" y="2937719"/>
              <a:ext cx="377019" cy="8626"/>
            </a:xfrm>
            <a:prstGeom prst="straightConnector1">
              <a:avLst/>
            </a:prstGeom>
            <a:noFill/>
            <a:ln>
              <a:headEnd type="none" w="lg" len="med"/>
              <a:tailEnd type="arrow" w="lg" len="med"/>
            </a:ln>
          </p:spPr>
          <p:style>
            <a:lnRef idx="2">
              <a:scrgbClr r="0" g="0" b="0"/>
            </a:lnRef>
            <a:fillRef idx="0">
              <a:scrgbClr r="0" g="0" b="0"/>
            </a:fillRef>
            <a:effectRef idx="0">
              <a:schemeClr val="accent3">
                <a:hueOff val="0"/>
                <a:satOff val="0"/>
                <a:lumOff val="0"/>
                <a:alphaOff val="0"/>
              </a:schemeClr>
            </a:effectRef>
            <a:fontRef idx="minor">
              <a:schemeClr val="tx1">
                <a:hueOff val="0"/>
                <a:satOff val="0"/>
                <a:lumOff val="0"/>
                <a:alphaOff val="0"/>
              </a:schemeClr>
            </a:fontRef>
          </p:style>
        </p:cxnSp>
        <p:cxnSp>
          <p:nvCxnSpPr>
            <p:cNvPr id="14" name="Straight Arrow Connector 13"/>
            <p:cNvCxnSpPr>
              <a:stCxn id="8" idx="4"/>
              <a:endCxn id="7" idx="7"/>
            </p:cNvCxnSpPr>
            <p:nvPr/>
          </p:nvCxnSpPr>
          <p:spPr>
            <a:xfrm>
              <a:off x="3434421" y="3332531"/>
              <a:ext cx="1899579" cy="9657"/>
            </a:xfrm>
            <a:prstGeom prst="straightConnector1">
              <a:avLst/>
            </a:prstGeom>
            <a:noFill/>
            <a:ln>
              <a:headEnd type="none" w="lg" len="med"/>
              <a:tailEnd type="arrow" w="lg" len="med"/>
            </a:ln>
          </p:spPr>
          <p:style>
            <a:lnRef idx="2">
              <a:scrgbClr r="0" g="0" b="0"/>
            </a:lnRef>
            <a:fillRef idx="0">
              <a:scrgbClr r="0" g="0" b="0"/>
            </a:fillRef>
            <a:effectRef idx="0">
              <a:schemeClr val="accent3">
                <a:hueOff val="0"/>
                <a:satOff val="0"/>
                <a:lumOff val="0"/>
                <a:alphaOff val="0"/>
              </a:schemeClr>
            </a:effectRef>
            <a:fontRef idx="minor">
              <a:schemeClr val="tx1">
                <a:hueOff val="0"/>
                <a:satOff val="0"/>
                <a:lumOff val="0"/>
                <a:alphaOff val="0"/>
              </a:schemeClr>
            </a:fontRef>
          </p:style>
        </p:cxnSp>
        <p:cxnSp>
          <p:nvCxnSpPr>
            <p:cNvPr id="15" name="Straight Arrow Connector 14"/>
            <p:cNvCxnSpPr>
              <a:stCxn id="6" idx="4"/>
              <a:endCxn id="7" idx="8"/>
            </p:cNvCxnSpPr>
            <p:nvPr/>
          </p:nvCxnSpPr>
          <p:spPr>
            <a:xfrm>
              <a:off x="4643438" y="2934516"/>
              <a:ext cx="690562" cy="1268"/>
            </a:xfrm>
            <a:prstGeom prst="straightConnector1">
              <a:avLst/>
            </a:prstGeom>
            <a:noFill/>
            <a:ln>
              <a:headEnd type="none" w="lg" len="med"/>
              <a:tailEnd type="arrow" w="lg" len="med"/>
            </a:ln>
          </p:spPr>
          <p:style>
            <a:lnRef idx="2">
              <a:scrgbClr r="0" g="0" b="0"/>
            </a:lnRef>
            <a:fillRef idx="0">
              <a:scrgbClr r="0" g="0" b="0"/>
            </a:fillRef>
            <a:effectRef idx="0">
              <a:schemeClr val="accent3">
                <a:hueOff val="0"/>
                <a:satOff val="0"/>
                <a:lumOff val="0"/>
                <a:alphaOff val="0"/>
              </a:schemeClr>
            </a:effectRef>
            <a:fontRef idx="minor">
              <a:schemeClr val="tx1">
                <a:hueOff val="0"/>
                <a:satOff val="0"/>
                <a:lumOff val="0"/>
                <a:alphaOff val="0"/>
              </a:schemeClr>
            </a:fontRef>
          </p:style>
        </p:cxnSp>
      </p:grpSp>
      <p:sp>
        <p:nvSpPr>
          <p:cNvPr id="16" name="TextBox 15"/>
          <p:cNvSpPr txBox="1"/>
          <p:nvPr/>
        </p:nvSpPr>
        <p:spPr>
          <a:xfrm>
            <a:off x="2500762" y="3191268"/>
            <a:ext cx="1461638" cy="313932"/>
          </a:xfrm>
          <a:prstGeom prst="rect">
            <a:avLst/>
          </a:prstGeom>
          <a:solidFill>
            <a:schemeClr val="accent6">
              <a:lumMod val="60000"/>
              <a:lumOff val="40000"/>
            </a:schemeClr>
          </a:solidFill>
          <a:ln>
            <a:solidFill>
              <a:schemeClr val="accent6">
                <a:lumMod val="75000"/>
              </a:schemeClr>
            </a:solidFill>
          </a:ln>
        </p:spPr>
        <p:style>
          <a:lnRef idx="1">
            <a:schemeClr val="accent1"/>
          </a:lnRef>
          <a:fillRef idx="2">
            <a:schemeClr val="accent1"/>
          </a:fillRef>
          <a:effectRef idx="1">
            <a:schemeClr val="accent1"/>
          </a:effectRef>
          <a:fontRef idx="minor">
            <a:schemeClr val="dk1"/>
          </a:fontRef>
        </p:style>
        <p:txBody>
          <a:bodyPr spcFirstLastPara="0" vert="horz" wrap="square" lIns="19271" tIns="19271" rIns="19271" bIns="19271" numCol="1" spcCol="1270" anchor="ctr" anchorCtr="0">
            <a:noAutofit/>
          </a:bodyPr>
          <a:lstStyle>
            <a:defPPr>
              <a:defRPr lang="en-US"/>
            </a:defPPr>
            <a:lvl1pPr algn="ctr" defTabSz="711200">
              <a:lnSpc>
                <a:spcPct val="90000"/>
              </a:lnSpc>
              <a:spcBef>
                <a:spcPct val="0"/>
              </a:spcBef>
              <a:spcAft>
                <a:spcPct val="35000"/>
              </a:spcAft>
              <a:defRPr sz="1600">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dirty="0" smtClean="0"/>
              <a:t>Soils    Climate</a:t>
            </a:r>
            <a:endParaRPr lang="en-US" dirty="0"/>
          </a:p>
        </p:txBody>
      </p:sp>
      <p:cxnSp>
        <p:nvCxnSpPr>
          <p:cNvPr id="22" name="Straight Arrow Connector 21"/>
          <p:cNvCxnSpPr>
            <a:stCxn id="16" idx="2"/>
          </p:cNvCxnSpPr>
          <p:nvPr/>
        </p:nvCxnSpPr>
        <p:spPr>
          <a:xfrm flipH="1">
            <a:off x="2403732" y="3505200"/>
            <a:ext cx="827849" cy="416069"/>
          </a:xfrm>
          <a:prstGeom prst="straightConnector1">
            <a:avLst/>
          </a:prstGeom>
          <a:noFill/>
          <a:ln>
            <a:headEnd type="none" w="lg" len="med"/>
            <a:tailEnd type="arrow" w="lg" len="med"/>
          </a:ln>
        </p:spPr>
        <p:style>
          <a:lnRef idx="2">
            <a:scrgbClr r="0" g="0" b="0"/>
          </a:lnRef>
          <a:fillRef idx="0">
            <a:scrgbClr r="0" g="0" b="0"/>
          </a:fillRef>
          <a:effectRef idx="0">
            <a:schemeClr val="accent3">
              <a:hueOff val="0"/>
              <a:satOff val="0"/>
              <a:lumOff val="0"/>
              <a:alphaOff val="0"/>
            </a:schemeClr>
          </a:effectRef>
          <a:fontRef idx="minor">
            <a:schemeClr val="tx1">
              <a:hueOff val="0"/>
              <a:satOff val="0"/>
              <a:lumOff val="0"/>
              <a:alphaOff val="0"/>
            </a:schemeClr>
          </a:fontRef>
        </p:style>
      </p:cxnSp>
      <p:cxnSp>
        <p:nvCxnSpPr>
          <p:cNvPr id="25" name="Straight Arrow Connector 24"/>
          <p:cNvCxnSpPr>
            <a:stCxn id="16" idx="2"/>
          </p:cNvCxnSpPr>
          <p:nvPr/>
        </p:nvCxnSpPr>
        <p:spPr>
          <a:xfrm flipH="1">
            <a:off x="3165012" y="3505200"/>
            <a:ext cx="66569" cy="594967"/>
          </a:xfrm>
          <a:prstGeom prst="straightConnector1">
            <a:avLst/>
          </a:prstGeom>
          <a:noFill/>
          <a:ln>
            <a:headEnd type="none" w="lg" len="med"/>
            <a:tailEnd type="arrow" w="lg" len="med"/>
          </a:ln>
        </p:spPr>
        <p:style>
          <a:lnRef idx="2">
            <a:scrgbClr r="0" g="0" b="0"/>
          </a:lnRef>
          <a:fillRef idx="0">
            <a:scrgbClr r="0" g="0" b="0"/>
          </a:fillRef>
          <a:effectRef idx="0">
            <a:schemeClr val="accent3">
              <a:hueOff val="0"/>
              <a:satOff val="0"/>
              <a:lumOff val="0"/>
              <a:alphaOff val="0"/>
            </a:schemeClr>
          </a:effectRef>
          <a:fontRef idx="minor">
            <a:schemeClr val="tx1">
              <a:hueOff val="0"/>
              <a:satOff val="0"/>
              <a:lumOff val="0"/>
              <a:alphaOff val="0"/>
            </a:schemeClr>
          </a:fontRef>
        </p:style>
      </p:cxnSp>
      <p:cxnSp>
        <p:nvCxnSpPr>
          <p:cNvPr id="28" name="Straight Arrow Connector 27"/>
          <p:cNvCxnSpPr>
            <a:stCxn id="16" idx="2"/>
          </p:cNvCxnSpPr>
          <p:nvPr/>
        </p:nvCxnSpPr>
        <p:spPr>
          <a:xfrm>
            <a:off x="3231581" y="3505200"/>
            <a:ext cx="730819" cy="416069"/>
          </a:xfrm>
          <a:prstGeom prst="straightConnector1">
            <a:avLst/>
          </a:prstGeom>
          <a:noFill/>
          <a:ln>
            <a:headEnd type="none" w="lg" len="med"/>
            <a:tailEnd type="arrow" w="lg" len="med"/>
          </a:ln>
        </p:spPr>
        <p:style>
          <a:lnRef idx="2">
            <a:scrgbClr r="0" g="0" b="0"/>
          </a:lnRef>
          <a:fillRef idx="0">
            <a:scrgbClr r="0" g="0" b="0"/>
          </a:fillRef>
          <a:effectRef idx="0">
            <a:schemeClr val="accent3">
              <a:hueOff val="0"/>
              <a:satOff val="0"/>
              <a:lumOff val="0"/>
              <a:alphaOff val="0"/>
            </a:schemeClr>
          </a:effectRef>
          <a:fontRef idx="minor">
            <a:schemeClr val="tx1">
              <a:hueOff val="0"/>
              <a:satOff val="0"/>
              <a:lumOff val="0"/>
              <a:alphaOff val="0"/>
            </a:schemeClr>
          </a:fontRef>
        </p:style>
      </p:cxnSp>
    </p:spTree>
    <p:extLst>
      <p:ext uri="{BB962C8B-B14F-4D97-AF65-F5344CB8AC3E}">
        <p14:creationId xmlns:p14="http://schemas.microsoft.com/office/powerpoint/2010/main" val="20193581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541731735"/>
              </p:ext>
            </p:extLst>
          </p:nvPr>
        </p:nvGraphicFramePr>
        <p:xfrm>
          <a:off x="228599" y="1329690"/>
          <a:ext cx="8526117" cy="41313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normAutofit fontScale="90000"/>
          </a:bodyPr>
          <a:lstStyle/>
          <a:p>
            <a:r>
              <a:rPr lang="en-US" dirty="0" smtClean="0"/>
              <a:t>Working model</a:t>
            </a:r>
            <a:endParaRPr lang="en-US" dirty="0"/>
          </a:p>
        </p:txBody>
      </p:sp>
      <p:grpSp>
        <p:nvGrpSpPr>
          <p:cNvPr id="24" name="Group 23"/>
          <p:cNvGrpSpPr/>
          <p:nvPr/>
        </p:nvGrpSpPr>
        <p:grpSpPr>
          <a:xfrm>
            <a:off x="2209799" y="2080240"/>
            <a:ext cx="4786361" cy="1729759"/>
            <a:chOff x="8064408" y="1219200"/>
            <a:chExt cx="4593047" cy="1659895"/>
          </a:xfrm>
        </p:grpSpPr>
        <p:sp>
          <p:nvSpPr>
            <p:cNvPr id="25" name="Freeform 24"/>
            <p:cNvSpPr/>
            <p:nvPr/>
          </p:nvSpPr>
          <p:spPr>
            <a:xfrm>
              <a:off x="8345419" y="1219200"/>
              <a:ext cx="704240" cy="326084"/>
            </a:xfrm>
            <a:custGeom>
              <a:avLst/>
              <a:gdLst>
                <a:gd name="connsiteX0" fmla="*/ 0 w 718836"/>
                <a:gd name="connsiteY0" fmla="*/ 31859 h 318586"/>
                <a:gd name="connsiteX1" fmla="*/ 9331 w 718836"/>
                <a:gd name="connsiteY1" fmla="*/ 9331 h 318586"/>
                <a:gd name="connsiteX2" fmla="*/ 31859 w 718836"/>
                <a:gd name="connsiteY2" fmla="*/ 0 h 318586"/>
                <a:gd name="connsiteX3" fmla="*/ 686977 w 718836"/>
                <a:gd name="connsiteY3" fmla="*/ 0 h 318586"/>
                <a:gd name="connsiteX4" fmla="*/ 709505 w 718836"/>
                <a:gd name="connsiteY4" fmla="*/ 9331 h 318586"/>
                <a:gd name="connsiteX5" fmla="*/ 718836 w 718836"/>
                <a:gd name="connsiteY5" fmla="*/ 31859 h 318586"/>
                <a:gd name="connsiteX6" fmla="*/ 718836 w 718836"/>
                <a:gd name="connsiteY6" fmla="*/ 286727 h 318586"/>
                <a:gd name="connsiteX7" fmla="*/ 709505 w 718836"/>
                <a:gd name="connsiteY7" fmla="*/ 309255 h 318586"/>
                <a:gd name="connsiteX8" fmla="*/ 686977 w 718836"/>
                <a:gd name="connsiteY8" fmla="*/ 318586 h 318586"/>
                <a:gd name="connsiteX9" fmla="*/ 31859 w 718836"/>
                <a:gd name="connsiteY9" fmla="*/ 318586 h 318586"/>
                <a:gd name="connsiteX10" fmla="*/ 9331 w 718836"/>
                <a:gd name="connsiteY10" fmla="*/ 309255 h 318586"/>
                <a:gd name="connsiteX11" fmla="*/ 0 w 718836"/>
                <a:gd name="connsiteY11" fmla="*/ 286727 h 318586"/>
                <a:gd name="connsiteX12" fmla="*/ 0 w 718836"/>
                <a:gd name="connsiteY12" fmla="*/ 31859 h 318586"/>
                <a:gd name="connsiteX0" fmla="*/ 0 w 718850"/>
                <a:gd name="connsiteY0" fmla="*/ 31859 h 318586"/>
                <a:gd name="connsiteX1" fmla="*/ 9331 w 718850"/>
                <a:gd name="connsiteY1" fmla="*/ 9331 h 318586"/>
                <a:gd name="connsiteX2" fmla="*/ 31859 w 718850"/>
                <a:gd name="connsiteY2" fmla="*/ 0 h 318586"/>
                <a:gd name="connsiteX3" fmla="*/ 686977 w 718850"/>
                <a:gd name="connsiteY3" fmla="*/ 0 h 318586"/>
                <a:gd name="connsiteX4" fmla="*/ 709505 w 718850"/>
                <a:gd name="connsiteY4" fmla="*/ 9331 h 318586"/>
                <a:gd name="connsiteX5" fmla="*/ 718836 w 718850"/>
                <a:gd name="connsiteY5" fmla="*/ 31859 h 318586"/>
                <a:gd name="connsiteX6" fmla="*/ 707854 w 718850"/>
                <a:gd name="connsiteY6" fmla="*/ 150360 h 318586"/>
                <a:gd name="connsiteX7" fmla="*/ 718836 w 718850"/>
                <a:gd name="connsiteY7" fmla="*/ 286727 h 318586"/>
                <a:gd name="connsiteX8" fmla="*/ 709505 w 718850"/>
                <a:gd name="connsiteY8" fmla="*/ 309255 h 318586"/>
                <a:gd name="connsiteX9" fmla="*/ 686977 w 718850"/>
                <a:gd name="connsiteY9" fmla="*/ 318586 h 318586"/>
                <a:gd name="connsiteX10" fmla="*/ 31859 w 718850"/>
                <a:gd name="connsiteY10" fmla="*/ 318586 h 318586"/>
                <a:gd name="connsiteX11" fmla="*/ 9331 w 718850"/>
                <a:gd name="connsiteY11" fmla="*/ 309255 h 318586"/>
                <a:gd name="connsiteX12" fmla="*/ 0 w 718850"/>
                <a:gd name="connsiteY12" fmla="*/ 286727 h 318586"/>
                <a:gd name="connsiteX13" fmla="*/ 0 w 718850"/>
                <a:gd name="connsiteY13" fmla="*/ 31859 h 318586"/>
                <a:gd name="connsiteX0" fmla="*/ 0 w 719017"/>
                <a:gd name="connsiteY0" fmla="*/ 31859 h 319171"/>
                <a:gd name="connsiteX1" fmla="*/ 9331 w 719017"/>
                <a:gd name="connsiteY1" fmla="*/ 9331 h 319171"/>
                <a:gd name="connsiteX2" fmla="*/ 31859 w 719017"/>
                <a:gd name="connsiteY2" fmla="*/ 0 h 319171"/>
                <a:gd name="connsiteX3" fmla="*/ 686977 w 719017"/>
                <a:gd name="connsiteY3" fmla="*/ 0 h 319171"/>
                <a:gd name="connsiteX4" fmla="*/ 709505 w 719017"/>
                <a:gd name="connsiteY4" fmla="*/ 9331 h 319171"/>
                <a:gd name="connsiteX5" fmla="*/ 718836 w 719017"/>
                <a:gd name="connsiteY5" fmla="*/ 31859 h 319171"/>
                <a:gd name="connsiteX6" fmla="*/ 707854 w 719017"/>
                <a:gd name="connsiteY6" fmla="*/ 150360 h 319171"/>
                <a:gd name="connsiteX7" fmla="*/ 718836 w 719017"/>
                <a:gd name="connsiteY7" fmla="*/ 286727 h 319171"/>
                <a:gd name="connsiteX8" fmla="*/ 709505 w 719017"/>
                <a:gd name="connsiteY8" fmla="*/ 309255 h 319171"/>
                <a:gd name="connsiteX9" fmla="*/ 686977 w 719017"/>
                <a:gd name="connsiteY9" fmla="*/ 318586 h 319171"/>
                <a:gd name="connsiteX10" fmla="*/ 351507 w 719017"/>
                <a:gd name="connsiteY10" fmla="*/ 319171 h 319171"/>
                <a:gd name="connsiteX11" fmla="*/ 31859 w 719017"/>
                <a:gd name="connsiteY11" fmla="*/ 318586 h 319171"/>
                <a:gd name="connsiteX12" fmla="*/ 9331 w 719017"/>
                <a:gd name="connsiteY12" fmla="*/ 309255 h 319171"/>
                <a:gd name="connsiteX13" fmla="*/ 0 w 719017"/>
                <a:gd name="connsiteY13" fmla="*/ 286727 h 319171"/>
                <a:gd name="connsiteX14" fmla="*/ 0 w 719017"/>
                <a:gd name="connsiteY14" fmla="*/ 31859 h 319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19017" h="319171">
                  <a:moveTo>
                    <a:pt x="0" y="31859"/>
                  </a:moveTo>
                  <a:cubicBezTo>
                    <a:pt x="0" y="23409"/>
                    <a:pt x="3357" y="15306"/>
                    <a:pt x="9331" y="9331"/>
                  </a:cubicBezTo>
                  <a:cubicBezTo>
                    <a:pt x="15306" y="3356"/>
                    <a:pt x="23409" y="0"/>
                    <a:pt x="31859" y="0"/>
                  </a:cubicBezTo>
                  <a:lnTo>
                    <a:pt x="686977" y="0"/>
                  </a:lnTo>
                  <a:cubicBezTo>
                    <a:pt x="695427" y="0"/>
                    <a:pt x="703530" y="3357"/>
                    <a:pt x="709505" y="9331"/>
                  </a:cubicBezTo>
                  <a:cubicBezTo>
                    <a:pt x="715480" y="15306"/>
                    <a:pt x="719111" y="8354"/>
                    <a:pt x="718836" y="31859"/>
                  </a:cubicBezTo>
                  <a:lnTo>
                    <a:pt x="707854" y="150360"/>
                  </a:lnTo>
                  <a:lnTo>
                    <a:pt x="718836" y="286727"/>
                  </a:lnTo>
                  <a:cubicBezTo>
                    <a:pt x="718836" y="295177"/>
                    <a:pt x="715479" y="303280"/>
                    <a:pt x="709505" y="309255"/>
                  </a:cubicBezTo>
                  <a:cubicBezTo>
                    <a:pt x="703530" y="315230"/>
                    <a:pt x="746643" y="316933"/>
                    <a:pt x="686977" y="318586"/>
                  </a:cubicBezTo>
                  <a:lnTo>
                    <a:pt x="351507" y="319171"/>
                  </a:lnTo>
                  <a:lnTo>
                    <a:pt x="31859" y="318586"/>
                  </a:lnTo>
                  <a:cubicBezTo>
                    <a:pt x="23409" y="318586"/>
                    <a:pt x="15306" y="315229"/>
                    <a:pt x="9331" y="309255"/>
                  </a:cubicBezTo>
                  <a:cubicBezTo>
                    <a:pt x="3356" y="303280"/>
                    <a:pt x="0" y="295177"/>
                    <a:pt x="0" y="286727"/>
                  </a:cubicBezTo>
                  <a:lnTo>
                    <a:pt x="0" y="31859"/>
                  </a:lnTo>
                  <a:close/>
                </a:path>
              </a:pathLst>
            </a:custGeom>
          </p:spPr>
          <p:style>
            <a:lnRef idx="1">
              <a:schemeClr val="dk1"/>
            </a:lnRef>
            <a:fillRef idx="2">
              <a:schemeClr val="dk1"/>
            </a:fillRef>
            <a:effectRef idx="1">
              <a:schemeClr val="dk1"/>
            </a:effectRef>
            <a:fontRef idx="minor">
              <a:schemeClr val="dk1"/>
            </a:fontRef>
          </p:style>
          <p:txBody>
            <a:bodyPr spcFirstLastPara="0" vert="horz" wrap="square" lIns="19491" tIns="19491" rIns="19491" bIns="19491" numCol="1" spcCol="1270" anchor="ctr" anchorCtr="0">
              <a:noAutofit/>
            </a:bodyPr>
            <a:lstStyle/>
            <a:p>
              <a:pPr lvl="0" algn="ctr" defTabSz="711200">
                <a:lnSpc>
                  <a:spcPct val="90000"/>
                </a:lnSpc>
                <a:spcBef>
                  <a:spcPct val="0"/>
                </a:spcBef>
                <a:spcAft>
                  <a:spcPct val="35000"/>
                </a:spcAft>
              </a:pPr>
              <a:r>
                <a:rPr lang="en-US" sz="1600" kern="1200" dirty="0" smtClean="0"/>
                <a:t>CO</a:t>
              </a:r>
              <a:r>
                <a:rPr lang="en-US" sz="1600" kern="1200" baseline="-25000" dirty="0" smtClean="0"/>
                <a:t>2</a:t>
              </a:r>
              <a:endParaRPr lang="en-US" sz="1600" kern="1200" baseline="-25000" dirty="0"/>
            </a:p>
          </p:txBody>
        </p:sp>
        <p:sp>
          <p:nvSpPr>
            <p:cNvPr id="26" name="Freeform 25"/>
            <p:cNvSpPr/>
            <p:nvPr/>
          </p:nvSpPr>
          <p:spPr>
            <a:xfrm>
              <a:off x="9453734" y="1422254"/>
              <a:ext cx="1231848" cy="401012"/>
            </a:xfrm>
            <a:custGeom>
              <a:avLst/>
              <a:gdLst>
                <a:gd name="connsiteX0" fmla="*/ 0 w 2185418"/>
                <a:gd name="connsiteY0" fmla="*/ 31107 h 311071"/>
                <a:gd name="connsiteX1" fmla="*/ 9111 w 2185418"/>
                <a:gd name="connsiteY1" fmla="*/ 9111 h 311071"/>
                <a:gd name="connsiteX2" fmla="*/ 31107 w 2185418"/>
                <a:gd name="connsiteY2" fmla="*/ 0 h 311071"/>
                <a:gd name="connsiteX3" fmla="*/ 2154311 w 2185418"/>
                <a:gd name="connsiteY3" fmla="*/ 0 h 311071"/>
                <a:gd name="connsiteX4" fmla="*/ 2176307 w 2185418"/>
                <a:gd name="connsiteY4" fmla="*/ 9111 h 311071"/>
                <a:gd name="connsiteX5" fmla="*/ 2185418 w 2185418"/>
                <a:gd name="connsiteY5" fmla="*/ 31107 h 311071"/>
                <a:gd name="connsiteX6" fmla="*/ 2185418 w 2185418"/>
                <a:gd name="connsiteY6" fmla="*/ 279964 h 311071"/>
                <a:gd name="connsiteX7" fmla="*/ 2176307 w 2185418"/>
                <a:gd name="connsiteY7" fmla="*/ 301960 h 311071"/>
                <a:gd name="connsiteX8" fmla="*/ 2154311 w 2185418"/>
                <a:gd name="connsiteY8" fmla="*/ 311071 h 311071"/>
                <a:gd name="connsiteX9" fmla="*/ 31107 w 2185418"/>
                <a:gd name="connsiteY9" fmla="*/ 311071 h 311071"/>
                <a:gd name="connsiteX10" fmla="*/ 9111 w 2185418"/>
                <a:gd name="connsiteY10" fmla="*/ 301960 h 311071"/>
                <a:gd name="connsiteX11" fmla="*/ 0 w 2185418"/>
                <a:gd name="connsiteY11" fmla="*/ 279964 h 311071"/>
                <a:gd name="connsiteX12" fmla="*/ 0 w 2185418"/>
                <a:gd name="connsiteY12" fmla="*/ 31107 h 311071"/>
                <a:gd name="connsiteX0" fmla="*/ 6391 w 2191809"/>
                <a:gd name="connsiteY0" fmla="*/ 31107 h 311071"/>
                <a:gd name="connsiteX1" fmla="*/ 15502 w 2191809"/>
                <a:gd name="connsiteY1" fmla="*/ 9111 h 311071"/>
                <a:gd name="connsiteX2" fmla="*/ 37498 w 2191809"/>
                <a:gd name="connsiteY2" fmla="*/ 0 h 311071"/>
                <a:gd name="connsiteX3" fmla="*/ 2160702 w 2191809"/>
                <a:gd name="connsiteY3" fmla="*/ 0 h 311071"/>
                <a:gd name="connsiteX4" fmla="*/ 2182698 w 2191809"/>
                <a:gd name="connsiteY4" fmla="*/ 9111 h 311071"/>
                <a:gd name="connsiteX5" fmla="*/ 2191809 w 2191809"/>
                <a:gd name="connsiteY5" fmla="*/ 31107 h 311071"/>
                <a:gd name="connsiteX6" fmla="*/ 2191809 w 2191809"/>
                <a:gd name="connsiteY6" fmla="*/ 279964 h 311071"/>
                <a:gd name="connsiteX7" fmla="*/ 2182698 w 2191809"/>
                <a:gd name="connsiteY7" fmla="*/ 301960 h 311071"/>
                <a:gd name="connsiteX8" fmla="*/ 2160702 w 2191809"/>
                <a:gd name="connsiteY8" fmla="*/ 311071 h 311071"/>
                <a:gd name="connsiteX9" fmla="*/ 37498 w 2191809"/>
                <a:gd name="connsiteY9" fmla="*/ 311071 h 311071"/>
                <a:gd name="connsiteX10" fmla="*/ 15502 w 2191809"/>
                <a:gd name="connsiteY10" fmla="*/ 301960 h 311071"/>
                <a:gd name="connsiteX11" fmla="*/ 6391 w 2191809"/>
                <a:gd name="connsiteY11" fmla="*/ 279964 h 311071"/>
                <a:gd name="connsiteX12" fmla="*/ 0 w 2191809"/>
                <a:gd name="connsiteY12" fmla="*/ 152813 h 311071"/>
                <a:gd name="connsiteX13" fmla="*/ 6391 w 2191809"/>
                <a:gd name="connsiteY13" fmla="*/ 31107 h 311071"/>
                <a:gd name="connsiteX0" fmla="*/ 6391 w 2191809"/>
                <a:gd name="connsiteY0" fmla="*/ 31107 h 311071"/>
                <a:gd name="connsiteX1" fmla="*/ 15502 w 2191809"/>
                <a:gd name="connsiteY1" fmla="*/ 9111 h 311071"/>
                <a:gd name="connsiteX2" fmla="*/ 37498 w 2191809"/>
                <a:gd name="connsiteY2" fmla="*/ 0 h 311071"/>
                <a:gd name="connsiteX3" fmla="*/ 2160702 w 2191809"/>
                <a:gd name="connsiteY3" fmla="*/ 0 h 311071"/>
                <a:gd name="connsiteX4" fmla="*/ 2182698 w 2191809"/>
                <a:gd name="connsiteY4" fmla="*/ 9111 h 311071"/>
                <a:gd name="connsiteX5" fmla="*/ 2191809 w 2191809"/>
                <a:gd name="connsiteY5" fmla="*/ 31107 h 311071"/>
                <a:gd name="connsiteX6" fmla="*/ 2185468 w 2191809"/>
                <a:gd name="connsiteY6" fmla="*/ 142961 h 311071"/>
                <a:gd name="connsiteX7" fmla="*/ 2191809 w 2191809"/>
                <a:gd name="connsiteY7" fmla="*/ 279964 h 311071"/>
                <a:gd name="connsiteX8" fmla="*/ 2182698 w 2191809"/>
                <a:gd name="connsiteY8" fmla="*/ 301960 h 311071"/>
                <a:gd name="connsiteX9" fmla="*/ 2160702 w 2191809"/>
                <a:gd name="connsiteY9" fmla="*/ 311071 h 311071"/>
                <a:gd name="connsiteX10" fmla="*/ 37498 w 2191809"/>
                <a:gd name="connsiteY10" fmla="*/ 311071 h 311071"/>
                <a:gd name="connsiteX11" fmla="*/ 15502 w 2191809"/>
                <a:gd name="connsiteY11" fmla="*/ 301960 h 311071"/>
                <a:gd name="connsiteX12" fmla="*/ 6391 w 2191809"/>
                <a:gd name="connsiteY12" fmla="*/ 279964 h 311071"/>
                <a:gd name="connsiteX13" fmla="*/ 0 w 2191809"/>
                <a:gd name="connsiteY13" fmla="*/ 152813 h 311071"/>
                <a:gd name="connsiteX14" fmla="*/ 6391 w 2191809"/>
                <a:gd name="connsiteY14" fmla="*/ 31107 h 311071"/>
                <a:gd name="connsiteX0" fmla="*/ 6391 w 2279371"/>
                <a:gd name="connsiteY0" fmla="*/ 31107 h 311071"/>
                <a:gd name="connsiteX1" fmla="*/ 15502 w 2279371"/>
                <a:gd name="connsiteY1" fmla="*/ 9111 h 311071"/>
                <a:gd name="connsiteX2" fmla="*/ 37498 w 2279371"/>
                <a:gd name="connsiteY2" fmla="*/ 0 h 311071"/>
                <a:gd name="connsiteX3" fmla="*/ 2160702 w 2279371"/>
                <a:gd name="connsiteY3" fmla="*/ 0 h 311071"/>
                <a:gd name="connsiteX4" fmla="*/ 2182698 w 2279371"/>
                <a:gd name="connsiteY4" fmla="*/ 9111 h 311071"/>
                <a:gd name="connsiteX5" fmla="*/ 2191809 w 2279371"/>
                <a:gd name="connsiteY5" fmla="*/ 31107 h 311071"/>
                <a:gd name="connsiteX6" fmla="*/ 2185468 w 2279371"/>
                <a:gd name="connsiteY6" fmla="*/ 142961 h 311071"/>
                <a:gd name="connsiteX7" fmla="*/ 2191809 w 2279371"/>
                <a:gd name="connsiteY7" fmla="*/ 279964 h 311071"/>
                <a:gd name="connsiteX8" fmla="*/ 2182698 w 2279371"/>
                <a:gd name="connsiteY8" fmla="*/ 301960 h 311071"/>
                <a:gd name="connsiteX9" fmla="*/ 2160702 w 2279371"/>
                <a:gd name="connsiteY9" fmla="*/ 311071 h 311071"/>
                <a:gd name="connsiteX10" fmla="*/ 642690 w 2279371"/>
                <a:gd name="connsiteY10" fmla="*/ 307624 h 311071"/>
                <a:gd name="connsiteX11" fmla="*/ 37498 w 2279371"/>
                <a:gd name="connsiteY11" fmla="*/ 311071 h 311071"/>
                <a:gd name="connsiteX12" fmla="*/ 15502 w 2279371"/>
                <a:gd name="connsiteY12" fmla="*/ 301960 h 311071"/>
                <a:gd name="connsiteX13" fmla="*/ 6391 w 2279371"/>
                <a:gd name="connsiteY13" fmla="*/ 279964 h 311071"/>
                <a:gd name="connsiteX14" fmla="*/ 0 w 2279371"/>
                <a:gd name="connsiteY14" fmla="*/ 152813 h 311071"/>
                <a:gd name="connsiteX15" fmla="*/ 6391 w 2279371"/>
                <a:gd name="connsiteY15" fmla="*/ 31107 h 311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79371" h="311071">
                  <a:moveTo>
                    <a:pt x="6391" y="31107"/>
                  </a:moveTo>
                  <a:cubicBezTo>
                    <a:pt x="6391" y="22857"/>
                    <a:pt x="9668" y="14945"/>
                    <a:pt x="15502" y="9111"/>
                  </a:cubicBezTo>
                  <a:cubicBezTo>
                    <a:pt x="21336" y="3277"/>
                    <a:pt x="29248" y="0"/>
                    <a:pt x="37498" y="0"/>
                  </a:cubicBezTo>
                  <a:lnTo>
                    <a:pt x="2160702" y="0"/>
                  </a:lnTo>
                  <a:cubicBezTo>
                    <a:pt x="2168952" y="0"/>
                    <a:pt x="2176864" y="3277"/>
                    <a:pt x="2182698" y="9111"/>
                  </a:cubicBezTo>
                  <a:cubicBezTo>
                    <a:pt x="2188532" y="14945"/>
                    <a:pt x="2191347" y="8799"/>
                    <a:pt x="2191809" y="31107"/>
                  </a:cubicBezTo>
                  <a:lnTo>
                    <a:pt x="2185468" y="142961"/>
                  </a:lnTo>
                  <a:lnTo>
                    <a:pt x="2191809" y="279964"/>
                  </a:lnTo>
                  <a:cubicBezTo>
                    <a:pt x="2191809" y="288214"/>
                    <a:pt x="2188532" y="296126"/>
                    <a:pt x="2182698" y="301960"/>
                  </a:cubicBezTo>
                  <a:cubicBezTo>
                    <a:pt x="2176864" y="307794"/>
                    <a:pt x="2417370" y="310127"/>
                    <a:pt x="2160702" y="311071"/>
                  </a:cubicBezTo>
                  <a:lnTo>
                    <a:pt x="642690" y="307624"/>
                  </a:lnTo>
                  <a:lnTo>
                    <a:pt x="37498" y="311071"/>
                  </a:lnTo>
                  <a:cubicBezTo>
                    <a:pt x="29248" y="311071"/>
                    <a:pt x="21336" y="307794"/>
                    <a:pt x="15502" y="301960"/>
                  </a:cubicBezTo>
                  <a:cubicBezTo>
                    <a:pt x="9668" y="296126"/>
                    <a:pt x="8975" y="304822"/>
                    <a:pt x="6391" y="279964"/>
                  </a:cubicBezTo>
                  <a:lnTo>
                    <a:pt x="0" y="152813"/>
                  </a:lnTo>
                  <a:lnTo>
                    <a:pt x="6391" y="31107"/>
                  </a:lnTo>
                  <a:close/>
                </a:path>
              </a:pathLst>
            </a:custGeom>
          </p:spPr>
          <p:style>
            <a:lnRef idx="1">
              <a:schemeClr val="accent1"/>
            </a:lnRef>
            <a:fillRef idx="2">
              <a:schemeClr val="accent1"/>
            </a:fillRef>
            <a:effectRef idx="1">
              <a:schemeClr val="accent1"/>
            </a:effectRef>
            <a:fontRef idx="minor">
              <a:schemeClr val="dk1"/>
            </a:fontRef>
          </p:style>
          <p:txBody>
            <a:bodyPr spcFirstLastPara="0" vert="horz" wrap="square" lIns="19271" tIns="19271" rIns="19271" bIns="19271" numCol="1" spcCol="1270" anchor="ctr" anchorCtr="0">
              <a:noAutofit/>
            </a:bodyPr>
            <a:lstStyle/>
            <a:p>
              <a:pPr lvl="0" algn="ctr" defTabSz="711200">
                <a:lnSpc>
                  <a:spcPct val="90000"/>
                </a:lnSpc>
                <a:spcBef>
                  <a:spcPct val="0"/>
                </a:spcBef>
                <a:spcAft>
                  <a:spcPct val="35000"/>
                </a:spcAft>
              </a:pPr>
              <a:r>
                <a:rPr lang="en-US" sz="1600" dirty="0" smtClean="0">
                  <a:sym typeface="Symbol"/>
                </a:rPr>
                <a:t>Water</a:t>
              </a:r>
              <a:endParaRPr lang="en-US" sz="1600" kern="1200" dirty="0"/>
            </a:p>
          </p:txBody>
        </p:sp>
        <p:sp>
          <p:nvSpPr>
            <p:cNvPr id="27" name="Freeform 26"/>
            <p:cNvSpPr/>
            <p:nvPr/>
          </p:nvSpPr>
          <p:spPr>
            <a:xfrm>
              <a:off x="11574449" y="1879174"/>
              <a:ext cx="1083006" cy="559502"/>
            </a:xfrm>
            <a:custGeom>
              <a:avLst/>
              <a:gdLst>
                <a:gd name="connsiteX0" fmla="*/ 0 w 1265279"/>
                <a:gd name="connsiteY0" fmla="*/ 22295 h 222945"/>
                <a:gd name="connsiteX1" fmla="*/ 6530 w 1265279"/>
                <a:gd name="connsiteY1" fmla="*/ 6530 h 222945"/>
                <a:gd name="connsiteX2" fmla="*/ 22295 w 1265279"/>
                <a:gd name="connsiteY2" fmla="*/ 0 h 222945"/>
                <a:gd name="connsiteX3" fmla="*/ 1242984 w 1265279"/>
                <a:gd name="connsiteY3" fmla="*/ 0 h 222945"/>
                <a:gd name="connsiteX4" fmla="*/ 1258749 w 1265279"/>
                <a:gd name="connsiteY4" fmla="*/ 6530 h 222945"/>
                <a:gd name="connsiteX5" fmla="*/ 1265279 w 1265279"/>
                <a:gd name="connsiteY5" fmla="*/ 22295 h 222945"/>
                <a:gd name="connsiteX6" fmla="*/ 1265279 w 1265279"/>
                <a:gd name="connsiteY6" fmla="*/ 200650 h 222945"/>
                <a:gd name="connsiteX7" fmla="*/ 1258749 w 1265279"/>
                <a:gd name="connsiteY7" fmla="*/ 216415 h 222945"/>
                <a:gd name="connsiteX8" fmla="*/ 1242984 w 1265279"/>
                <a:gd name="connsiteY8" fmla="*/ 222945 h 222945"/>
                <a:gd name="connsiteX9" fmla="*/ 22295 w 1265279"/>
                <a:gd name="connsiteY9" fmla="*/ 222945 h 222945"/>
                <a:gd name="connsiteX10" fmla="*/ 6530 w 1265279"/>
                <a:gd name="connsiteY10" fmla="*/ 216415 h 222945"/>
                <a:gd name="connsiteX11" fmla="*/ 0 w 1265279"/>
                <a:gd name="connsiteY11" fmla="*/ 200650 h 222945"/>
                <a:gd name="connsiteX12" fmla="*/ 0 w 1265279"/>
                <a:gd name="connsiteY12" fmla="*/ 22295 h 222945"/>
                <a:gd name="connsiteX0" fmla="*/ 0 w 1265279"/>
                <a:gd name="connsiteY0" fmla="*/ 22295 h 222945"/>
                <a:gd name="connsiteX1" fmla="*/ 6530 w 1265279"/>
                <a:gd name="connsiteY1" fmla="*/ 6530 h 222945"/>
                <a:gd name="connsiteX2" fmla="*/ 22295 w 1265279"/>
                <a:gd name="connsiteY2" fmla="*/ 0 h 222945"/>
                <a:gd name="connsiteX3" fmla="*/ 1242984 w 1265279"/>
                <a:gd name="connsiteY3" fmla="*/ 0 h 222945"/>
                <a:gd name="connsiteX4" fmla="*/ 1258749 w 1265279"/>
                <a:gd name="connsiteY4" fmla="*/ 6530 h 222945"/>
                <a:gd name="connsiteX5" fmla="*/ 1265279 w 1265279"/>
                <a:gd name="connsiteY5" fmla="*/ 22295 h 222945"/>
                <a:gd name="connsiteX6" fmla="*/ 1265279 w 1265279"/>
                <a:gd name="connsiteY6" fmla="*/ 200650 h 222945"/>
                <a:gd name="connsiteX7" fmla="*/ 1258749 w 1265279"/>
                <a:gd name="connsiteY7" fmla="*/ 216415 h 222945"/>
                <a:gd name="connsiteX8" fmla="*/ 1242984 w 1265279"/>
                <a:gd name="connsiteY8" fmla="*/ 222945 h 222945"/>
                <a:gd name="connsiteX9" fmla="*/ 22295 w 1265279"/>
                <a:gd name="connsiteY9" fmla="*/ 222945 h 222945"/>
                <a:gd name="connsiteX10" fmla="*/ 6530 w 1265279"/>
                <a:gd name="connsiteY10" fmla="*/ 216415 h 222945"/>
                <a:gd name="connsiteX11" fmla="*/ 0 w 1265279"/>
                <a:gd name="connsiteY11" fmla="*/ 200650 h 222945"/>
                <a:gd name="connsiteX12" fmla="*/ 3453 w 1265279"/>
                <a:gd name="connsiteY12" fmla="*/ 117561 h 222945"/>
                <a:gd name="connsiteX13" fmla="*/ 0 w 1265279"/>
                <a:gd name="connsiteY13" fmla="*/ 22295 h 222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65279" h="222945">
                  <a:moveTo>
                    <a:pt x="0" y="22295"/>
                  </a:moveTo>
                  <a:cubicBezTo>
                    <a:pt x="0" y="16382"/>
                    <a:pt x="2349" y="10711"/>
                    <a:pt x="6530" y="6530"/>
                  </a:cubicBezTo>
                  <a:cubicBezTo>
                    <a:pt x="10711" y="2349"/>
                    <a:pt x="16382" y="0"/>
                    <a:pt x="22295" y="0"/>
                  </a:cubicBezTo>
                  <a:lnTo>
                    <a:pt x="1242984" y="0"/>
                  </a:lnTo>
                  <a:cubicBezTo>
                    <a:pt x="1248897" y="0"/>
                    <a:pt x="1254568" y="2349"/>
                    <a:pt x="1258749" y="6530"/>
                  </a:cubicBezTo>
                  <a:cubicBezTo>
                    <a:pt x="1262930" y="10711"/>
                    <a:pt x="1265279" y="16382"/>
                    <a:pt x="1265279" y="22295"/>
                  </a:cubicBezTo>
                  <a:lnTo>
                    <a:pt x="1265279" y="200650"/>
                  </a:lnTo>
                  <a:cubicBezTo>
                    <a:pt x="1265279" y="206563"/>
                    <a:pt x="1262930" y="212234"/>
                    <a:pt x="1258749" y="216415"/>
                  </a:cubicBezTo>
                  <a:cubicBezTo>
                    <a:pt x="1254568" y="220596"/>
                    <a:pt x="1248897" y="222945"/>
                    <a:pt x="1242984" y="222945"/>
                  </a:cubicBezTo>
                  <a:lnTo>
                    <a:pt x="22295" y="222945"/>
                  </a:lnTo>
                  <a:cubicBezTo>
                    <a:pt x="16382" y="222945"/>
                    <a:pt x="10711" y="220596"/>
                    <a:pt x="6530" y="216415"/>
                  </a:cubicBezTo>
                  <a:cubicBezTo>
                    <a:pt x="2349" y="212234"/>
                    <a:pt x="513" y="217126"/>
                    <a:pt x="0" y="200650"/>
                  </a:cubicBezTo>
                  <a:lnTo>
                    <a:pt x="3453" y="117561"/>
                  </a:lnTo>
                  <a:lnTo>
                    <a:pt x="0" y="22295"/>
                  </a:lnTo>
                  <a:close/>
                </a:path>
              </a:pathLst>
            </a:custGeom>
          </p:spPr>
          <p:style>
            <a:lnRef idx="1">
              <a:schemeClr val="accent3"/>
            </a:lnRef>
            <a:fillRef idx="2">
              <a:schemeClr val="accent3"/>
            </a:fillRef>
            <a:effectRef idx="1">
              <a:schemeClr val="accent3"/>
            </a:effectRef>
            <a:fontRef idx="minor">
              <a:schemeClr val="dk1"/>
            </a:fontRef>
          </p:style>
          <p:txBody>
            <a:bodyPr spcFirstLastPara="0" vert="horz" wrap="square" lIns="16690" tIns="16690" rIns="16690" bIns="16690" numCol="1" spcCol="1270" anchor="ctr" anchorCtr="0">
              <a:noAutofit/>
            </a:bodyPr>
            <a:lstStyle/>
            <a:p>
              <a:pPr lvl="0" algn="ctr" defTabSz="711200">
                <a:lnSpc>
                  <a:spcPct val="90000"/>
                </a:lnSpc>
                <a:spcBef>
                  <a:spcPct val="0"/>
                </a:spcBef>
                <a:spcAft>
                  <a:spcPct val="35000"/>
                </a:spcAft>
              </a:pPr>
              <a:r>
                <a:rPr lang="en-US" sz="1600" dirty="0" smtClean="0">
                  <a:latin typeface="Calibri"/>
                  <a:cs typeface="Calibri"/>
                </a:rPr>
                <a:t>ANPP</a:t>
              </a:r>
              <a:endParaRPr lang="en-US" sz="1600" kern="1200" dirty="0"/>
            </a:p>
          </p:txBody>
        </p:sp>
        <p:sp>
          <p:nvSpPr>
            <p:cNvPr id="28" name="Freeform 27"/>
            <p:cNvSpPr/>
            <p:nvPr/>
          </p:nvSpPr>
          <p:spPr>
            <a:xfrm>
              <a:off x="10038714" y="1946941"/>
              <a:ext cx="1112521" cy="423969"/>
            </a:xfrm>
            <a:custGeom>
              <a:avLst/>
              <a:gdLst>
                <a:gd name="connsiteX0" fmla="*/ 0 w 1292934"/>
                <a:gd name="connsiteY0" fmla="*/ 31816 h 318161"/>
                <a:gd name="connsiteX1" fmla="*/ 9319 w 1292934"/>
                <a:gd name="connsiteY1" fmla="*/ 9319 h 318161"/>
                <a:gd name="connsiteX2" fmla="*/ 31816 w 1292934"/>
                <a:gd name="connsiteY2" fmla="*/ 0 h 318161"/>
                <a:gd name="connsiteX3" fmla="*/ 1261118 w 1292934"/>
                <a:gd name="connsiteY3" fmla="*/ 0 h 318161"/>
                <a:gd name="connsiteX4" fmla="*/ 1283615 w 1292934"/>
                <a:gd name="connsiteY4" fmla="*/ 9319 h 318161"/>
                <a:gd name="connsiteX5" fmla="*/ 1292934 w 1292934"/>
                <a:gd name="connsiteY5" fmla="*/ 31816 h 318161"/>
                <a:gd name="connsiteX6" fmla="*/ 1292934 w 1292934"/>
                <a:gd name="connsiteY6" fmla="*/ 286345 h 318161"/>
                <a:gd name="connsiteX7" fmla="*/ 1283615 w 1292934"/>
                <a:gd name="connsiteY7" fmla="*/ 308842 h 318161"/>
                <a:gd name="connsiteX8" fmla="*/ 1261118 w 1292934"/>
                <a:gd name="connsiteY8" fmla="*/ 318161 h 318161"/>
                <a:gd name="connsiteX9" fmla="*/ 31816 w 1292934"/>
                <a:gd name="connsiteY9" fmla="*/ 318161 h 318161"/>
                <a:gd name="connsiteX10" fmla="*/ 9319 w 1292934"/>
                <a:gd name="connsiteY10" fmla="*/ 308842 h 318161"/>
                <a:gd name="connsiteX11" fmla="*/ 0 w 1292934"/>
                <a:gd name="connsiteY11" fmla="*/ 286345 h 318161"/>
                <a:gd name="connsiteX12" fmla="*/ 0 w 1292934"/>
                <a:gd name="connsiteY12" fmla="*/ 31816 h 318161"/>
                <a:gd name="connsiteX0" fmla="*/ 5861 w 1298795"/>
                <a:gd name="connsiteY0" fmla="*/ 31816 h 318161"/>
                <a:gd name="connsiteX1" fmla="*/ 15180 w 1298795"/>
                <a:gd name="connsiteY1" fmla="*/ 9319 h 318161"/>
                <a:gd name="connsiteX2" fmla="*/ 37677 w 1298795"/>
                <a:gd name="connsiteY2" fmla="*/ 0 h 318161"/>
                <a:gd name="connsiteX3" fmla="*/ 1266979 w 1298795"/>
                <a:gd name="connsiteY3" fmla="*/ 0 h 318161"/>
                <a:gd name="connsiteX4" fmla="*/ 1289476 w 1298795"/>
                <a:gd name="connsiteY4" fmla="*/ 9319 h 318161"/>
                <a:gd name="connsiteX5" fmla="*/ 1298795 w 1298795"/>
                <a:gd name="connsiteY5" fmla="*/ 31816 h 318161"/>
                <a:gd name="connsiteX6" fmla="*/ 1298795 w 1298795"/>
                <a:gd name="connsiteY6" fmla="*/ 286345 h 318161"/>
                <a:gd name="connsiteX7" fmla="*/ 1289476 w 1298795"/>
                <a:gd name="connsiteY7" fmla="*/ 308842 h 318161"/>
                <a:gd name="connsiteX8" fmla="*/ 1266979 w 1298795"/>
                <a:gd name="connsiteY8" fmla="*/ 318161 h 318161"/>
                <a:gd name="connsiteX9" fmla="*/ 37677 w 1298795"/>
                <a:gd name="connsiteY9" fmla="*/ 318161 h 318161"/>
                <a:gd name="connsiteX10" fmla="*/ 15180 w 1298795"/>
                <a:gd name="connsiteY10" fmla="*/ 308842 h 318161"/>
                <a:gd name="connsiteX11" fmla="*/ 5861 w 1298795"/>
                <a:gd name="connsiteY11" fmla="*/ 286345 h 318161"/>
                <a:gd name="connsiteX12" fmla="*/ 0 w 1298795"/>
                <a:gd name="connsiteY12" fmla="*/ 159773 h 318161"/>
                <a:gd name="connsiteX13" fmla="*/ 5861 w 1298795"/>
                <a:gd name="connsiteY13" fmla="*/ 31816 h 318161"/>
                <a:gd name="connsiteX0" fmla="*/ 5861 w 1299760"/>
                <a:gd name="connsiteY0" fmla="*/ 31816 h 318161"/>
                <a:gd name="connsiteX1" fmla="*/ 15180 w 1299760"/>
                <a:gd name="connsiteY1" fmla="*/ 9319 h 318161"/>
                <a:gd name="connsiteX2" fmla="*/ 37677 w 1299760"/>
                <a:gd name="connsiteY2" fmla="*/ 0 h 318161"/>
                <a:gd name="connsiteX3" fmla="*/ 1266979 w 1299760"/>
                <a:gd name="connsiteY3" fmla="*/ 0 h 318161"/>
                <a:gd name="connsiteX4" fmla="*/ 1289476 w 1299760"/>
                <a:gd name="connsiteY4" fmla="*/ 9319 h 318161"/>
                <a:gd name="connsiteX5" fmla="*/ 1298795 w 1299760"/>
                <a:gd name="connsiteY5" fmla="*/ 31816 h 318161"/>
                <a:gd name="connsiteX6" fmla="*/ 1299760 w 1299760"/>
                <a:gd name="connsiteY6" fmla="*/ 154054 h 318161"/>
                <a:gd name="connsiteX7" fmla="*/ 1298795 w 1299760"/>
                <a:gd name="connsiteY7" fmla="*/ 286345 h 318161"/>
                <a:gd name="connsiteX8" fmla="*/ 1289476 w 1299760"/>
                <a:gd name="connsiteY8" fmla="*/ 308842 h 318161"/>
                <a:gd name="connsiteX9" fmla="*/ 1266979 w 1299760"/>
                <a:gd name="connsiteY9" fmla="*/ 318161 h 318161"/>
                <a:gd name="connsiteX10" fmla="*/ 37677 w 1299760"/>
                <a:gd name="connsiteY10" fmla="*/ 318161 h 318161"/>
                <a:gd name="connsiteX11" fmla="*/ 15180 w 1299760"/>
                <a:gd name="connsiteY11" fmla="*/ 308842 h 318161"/>
                <a:gd name="connsiteX12" fmla="*/ 5861 w 1299760"/>
                <a:gd name="connsiteY12" fmla="*/ 286345 h 318161"/>
                <a:gd name="connsiteX13" fmla="*/ 0 w 1299760"/>
                <a:gd name="connsiteY13" fmla="*/ 159773 h 318161"/>
                <a:gd name="connsiteX14" fmla="*/ 5861 w 1299760"/>
                <a:gd name="connsiteY14" fmla="*/ 31816 h 318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99760" h="318161">
                  <a:moveTo>
                    <a:pt x="5861" y="31816"/>
                  </a:moveTo>
                  <a:cubicBezTo>
                    <a:pt x="5861" y="23378"/>
                    <a:pt x="9213" y="15285"/>
                    <a:pt x="15180" y="9319"/>
                  </a:cubicBezTo>
                  <a:cubicBezTo>
                    <a:pt x="21147" y="3352"/>
                    <a:pt x="29239" y="0"/>
                    <a:pt x="37677" y="0"/>
                  </a:cubicBezTo>
                  <a:lnTo>
                    <a:pt x="1266979" y="0"/>
                  </a:lnTo>
                  <a:cubicBezTo>
                    <a:pt x="1275417" y="0"/>
                    <a:pt x="1283510" y="3352"/>
                    <a:pt x="1289476" y="9319"/>
                  </a:cubicBezTo>
                  <a:cubicBezTo>
                    <a:pt x="1295443" y="15286"/>
                    <a:pt x="1297081" y="7694"/>
                    <a:pt x="1298795" y="31816"/>
                  </a:cubicBezTo>
                  <a:cubicBezTo>
                    <a:pt x="1299117" y="72562"/>
                    <a:pt x="1299438" y="113308"/>
                    <a:pt x="1299760" y="154054"/>
                  </a:cubicBezTo>
                  <a:cubicBezTo>
                    <a:pt x="1299438" y="198151"/>
                    <a:pt x="1299117" y="242248"/>
                    <a:pt x="1298795" y="286345"/>
                  </a:cubicBezTo>
                  <a:cubicBezTo>
                    <a:pt x="1298795" y="294783"/>
                    <a:pt x="1295443" y="302876"/>
                    <a:pt x="1289476" y="308842"/>
                  </a:cubicBezTo>
                  <a:cubicBezTo>
                    <a:pt x="1283509" y="314809"/>
                    <a:pt x="1275417" y="318161"/>
                    <a:pt x="1266979" y="318161"/>
                  </a:cubicBezTo>
                  <a:lnTo>
                    <a:pt x="37677" y="318161"/>
                  </a:lnTo>
                  <a:cubicBezTo>
                    <a:pt x="29239" y="318161"/>
                    <a:pt x="21146" y="314809"/>
                    <a:pt x="15180" y="308842"/>
                  </a:cubicBezTo>
                  <a:cubicBezTo>
                    <a:pt x="9213" y="302875"/>
                    <a:pt x="8391" y="311190"/>
                    <a:pt x="5861" y="286345"/>
                  </a:cubicBezTo>
                  <a:lnTo>
                    <a:pt x="0" y="159773"/>
                  </a:lnTo>
                  <a:lnTo>
                    <a:pt x="5861" y="31816"/>
                  </a:lnTo>
                  <a:close/>
                </a:path>
              </a:pathLst>
            </a:custGeom>
          </p:spPr>
          <p:style>
            <a:lnRef idx="1">
              <a:schemeClr val="accent1"/>
            </a:lnRef>
            <a:fillRef idx="2">
              <a:schemeClr val="accent1"/>
            </a:fillRef>
            <a:effectRef idx="1">
              <a:schemeClr val="accent1"/>
            </a:effectRef>
            <a:fontRef idx="minor">
              <a:schemeClr val="dk1"/>
            </a:fontRef>
          </p:style>
          <p:txBody>
            <a:bodyPr spcFirstLastPara="0" vert="horz" wrap="square" lIns="19479" tIns="19479" rIns="19479" bIns="19479" numCol="1" spcCol="1270" anchor="ctr" anchorCtr="0">
              <a:noAutofit/>
            </a:bodyPr>
            <a:lstStyle/>
            <a:p>
              <a:pPr lvl="0" algn="ctr" defTabSz="711200">
                <a:lnSpc>
                  <a:spcPct val="90000"/>
                </a:lnSpc>
                <a:spcBef>
                  <a:spcPct val="0"/>
                </a:spcBef>
                <a:spcAft>
                  <a:spcPct val="35000"/>
                </a:spcAft>
              </a:pPr>
              <a:r>
                <a:rPr lang="en-US" sz="1600" kern="1200" dirty="0" smtClean="0"/>
                <a:t>Species</a:t>
              </a:r>
              <a:endParaRPr lang="en-US" sz="1600" kern="1200" dirty="0"/>
            </a:p>
          </p:txBody>
        </p:sp>
        <p:sp>
          <p:nvSpPr>
            <p:cNvPr id="29" name="Freeform 28"/>
            <p:cNvSpPr/>
            <p:nvPr/>
          </p:nvSpPr>
          <p:spPr>
            <a:xfrm>
              <a:off x="9453734" y="2540905"/>
              <a:ext cx="1320394" cy="338190"/>
            </a:xfrm>
            <a:custGeom>
              <a:avLst/>
              <a:gdLst>
                <a:gd name="connsiteX0" fmla="*/ 0 w 1535068"/>
                <a:gd name="connsiteY0" fmla="*/ 34151 h 341507"/>
                <a:gd name="connsiteX1" fmla="*/ 10003 w 1535068"/>
                <a:gd name="connsiteY1" fmla="*/ 10003 h 341507"/>
                <a:gd name="connsiteX2" fmla="*/ 34151 w 1535068"/>
                <a:gd name="connsiteY2" fmla="*/ 0 h 341507"/>
                <a:gd name="connsiteX3" fmla="*/ 1500917 w 1535068"/>
                <a:gd name="connsiteY3" fmla="*/ 0 h 341507"/>
                <a:gd name="connsiteX4" fmla="*/ 1525065 w 1535068"/>
                <a:gd name="connsiteY4" fmla="*/ 10003 h 341507"/>
                <a:gd name="connsiteX5" fmla="*/ 1535068 w 1535068"/>
                <a:gd name="connsiteY5" fmla="*/ 34151 h 341507"/>
                <a:gd name="connsiteX6" fmla="*/ 1535068 w 1535068"/>
                <a:gd name="connsiteY6" fmla="*/ 307356 h 341507"/>
                <a:gd name="connsiteX7" fmla="*/ 1525065 w 1535068"/>
                <a:gd name="connsiteY7" fmla="*/ 331504 h 341507"/>
                <a:gd name="connsiteX8" fmla="*/ 1500917 w 1535068"/>
                <a:gd name="connsiteY8" fmla="*/ 341507 h 341507"/>
                <a:gd name="connsiteX9" fmla="*/ 34151 w 1535068"/>
                <a:gd name="connsiteY9" fmla="*/ 341507 h 341507"/>
                <a:gd name="connsiteX10" fmla="*/ 10003 w 1535068"/>
                <a:gd name="connsiteY10" fmla="*/ 331504 h 341507"/>
                <a:gd name="connsiteX11" fmla="*/ 0 w 1535068"/>
                <a:gd name="connsiteY11" fmla="*/ 307356 h 341507"/>
                <a:gd name="connsiteX12" fmla="*/ 0 w 1535068"/>
                <a:gd name="connsiteY12" fmla="*/ 34151 h 341507"/>
                <a:gd name="connsiteX0" fmla="*/ 7552 w 1542620"/>
                <a:gd name="connsiteY0" fmla="*/ 34151 h 341507"/>
                <a:gd name="connsiteX1" fmla="*/ 17555 w 1542620"/>
                <a:gd name="connsiteY1" fmla="*/ 10003 h 341507"/>
                <a:gd name="connsiteX2" fmla="*/ 41703 w 1542620"/>
                <a:gd name="connsiteY2" fmla="*/ 0 h 341507"/>
                <a:gd name="connsiteX3" fmla="*/ 1508469 w 1542620"/>
                <a:gd name="connsiteY3" fmla="*/ 0 h 341507"/>
                <a:gd name="connsiteX4" fmla="*/ 1532617 w 1542620"/>
                <a:gd name="connsiteY4" fmla="*/ 10003 h 341507"/>
                <a:gd name="connsiteX5" fmla="*/ 1542620 w 1542620"/>
                <a:gd name="connsiteY5" fmla="*/ 34151 h 341507"/>
                <a:gd name="connsiteX6" fmla="*/ 1542620 w 1542620"/>
                <a:gd name="connsiteY6" fmla="*/ 307356 h 341507"/>
                <a:gd name="connsiteX7" fmla="*/ 1532617 w 1542620"/>
                <a:gd name="connsiteY7" fmla="*/ 331504 h 341507"/>
                <a:gd name="connsiteX8" fmla="*/ 1508469 w 1542620"/>
                <a:gd name="connsiteY8" fmla="*/ 341507 h 341507"/>
                <a:gd name="connsiteX9" fmla="*/ 41703 w 1542620"/>
                <a:gd name="connsiteY9" fmla="*/ 341507 h 341507"/>
                <a:gd name="connsiteX10" fmla="*/ 17555 w 1542620"/>
                <a:gd name="connsiteY10" fmla="*/ 331504 h 341507"/>
                <a:gd name="connsiteX11" fmla="*/ 7552 w 1542620"/>
                <a:gd name="connsiteY11" fmla="*/ 307356 h 341507"/>
                <a:gd name="connsiteX12" fmla="*/ 0 w 1542620"/>
                <a:gd name="connsiteY12" fmla="*/ 152617 h 341507"/>
                <a:gd name="connsiteX13" fmla="*/ 7552 w 1542620"/>
                <a:gd name="connsiteY13" fmla="*/ 34151 h 341507"/>
                <a:gd name="connsiteX0" fmla="*/ 7552 w 1542620"/>
                <a:gd name="connsiteY0" fmla="*/ 34151 h 341507"/>
                <a:gd name="connsiteX1" fmla="*/ 17555 w 1542620"/>
                <a:gd name="connsiteY1" fmla="*/ 10003 h 341507"/>
                <a:gd name="connsiteX2" fmla="*/ 41703 w 1542620"/>
                <a:gd name="connsiteY2" fmla="*/ 0 h 341507"/>
                <a:gd name="connsiteX3" fmla="*/ 1508469 w 1542620"/>
                <a:gd name="connsiteY3" fmla="*/ 0 h 341507"/>
                <a:gd name="connsiteX4" fmla="*/ 1532617 w 1542620"/>
                <a:gd name="connsiteY4" fmla="*/ 10003 h 341507"/>
                <a:gd name="connsiteX5" fmla="*/ 1542620 w 1542620"/>
                <a:gd name="connsiteY5" fmla="*/ 34151 h 341507"/>
                <a:gd name="connsiteX6" fmla="*/ 1540127 w 1542620"/>
                <a:gd name="connsiteY6" fmla="*/ 160579 h 341507"/>
                <a:gd name="connsiteX7" fmla="*/ 1542620 w 1542620"/>
                <a:gd name="connsiteY7" fmla="*/ 307356 h 341507"/>
                <a:gd name="connsiteX8" fmla="*/ 1532617 w 1542620"/>
                <a:gd name="connsiteY8" fmla="*/ 331504 h 341507"/>
                <a:gd name="connsiteX9" fmla="*/ 1508469 w 1542620"/>
                <a:gd name="connsiteY9" fmla="*/ 341507 h 341507"/>
                <a:gd name="connsiteX10" fmla="*/ 41703 w 1542620"/>
                <a:gd name="connsiteY10" fmla="*/ 341507 h 341507"/>
                <a:gd name="connsiteX11" fmla="*/ 17555 w 1542620"/>
                <a:gd name="connsiteY11" fmla="*/ 331504 h 341507"/>
                <a:gd name="connsiteX12" fmla="*/ 7552 w 1542620"/>
                <a:gd name="connsiteY12" fmla="*/ 307356 h 341507"/>
                <a:gd name="connsiteX13" fmla="*/ 0 w 1542620"/>
                <a:gd name="connsiteY13" fmla="*/ 152617 h 341507"/>
                <a:gd name="connsiteX14" fmla="*/ 7552 w 1542620"/>
                <a:gd name="connsiteY14" fmla="*/ 34151 h 341507"/>
                <a:gd name="connsiteX0" fmla="*/ 7552 w 1542620"/>
                <a:gd name="connsiteY0" fmla="*/ 46051 h 353407"/>
                <a:gd name="connsiteX1" fmla="*/ 17555 w 1542620"/>
                <a:gd name="connsiteY1" fmla="*/ 21903 h 353407"/>
                <a:gd name="connsiteX2" fmla="*/ 41703 w 1542620"/>
                <a:gd name="connsiteY2" fmla="*/ 11900 h 353407"/>
                <a:gd name="connsiteX3" fmla="*/ 395110 w 1542620"/>
                <a:gd name="connsiteY3" fmla="*/ 0 h 353407"/>
                <a:gd name="connsiteX4" fmla="*/ 1508469 w 1542620"/>
                <a:gd name="connsiteY4" fmla="*/ 11900 h 353407"/>
                <a:gd name="connsiteX5" fmla="*/ 1532617 w 1542620"/>
                <a:gd name="connsiteY5" fmla="*/ 21903 h 353407"/>
                <a:gd name="connsiteX6" fmla="*/ 1542620 w 1542620"/>
                <a:gd name="connsiteY6" fmla="*/ 46051 h 353407"/>
                <a:gd name="connsiteX7" fmla="*/ 1540127 w 1542620"/>
                <a:gd name="connsiteY7" fmla="*/ 172479 h 353407"/>
                <a:gd name="connsiteX8" fmla="*/ 1542620 w 1542620"/>
                <a:gd name="connsiteY8" fmla="*/ 319256 h 353407"/>
                <a:gd name="connsiteX9" fmla="*/ 1532617 w 1542620"/>
                <a:gd name="connsiteY9" fmla="*/ 343404 h 353407"/>
                <a:gd name="connsiteX10" fmla="*/ 1508469 w 1542620"/>
                <a:gd name="connsiteY10" fmla="*/ 353407 h 353407"/>
                <a:gd name="connsiteX11" fmla="*/ 41703 w 1542620"/>
                <a:gd name="connsiteY11" fmla="*/ 353407 h 353407"/>
                <a:gd name="connsiteX12" fmla="*/ 17555 w 1542620"/>
                <a:gd name="connsiteY12" fmla="*/ 343404 h 353407"/>
                <a:gd name="connsiteX13" fmla="*/ 7552 w 1542620"/>
                <a:gd name="connsiteY13" fmla="*/ 319256 h 353407"/>
                <a:gd name="connsiteX14" fmla="*/ 0 w 1542620"/>
                <a:gd name="connsiteY14" fmla="*/ 164517 h 353407"/>
                <a:gd name="connsiteX15" fmla="*/ 7552 w 1542620"/>
                <a:gd name="connsiteY15" fmla="*/ 46051 h 353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42620" h="353407">
                  <a:moveTo>
                    <a:pt x="7552" y="46051"/>
                  </a:moveTo>
                  <a:cubicBezTo>
                    <a:pt x="7552" y="36994"/>
                    <a:pt x="11150" y="28307"/>
                    <a:pt x="17555" y="21903"/>
                  </a:cubicBezTo>
                  <a:cubicBezTo>
                    <a:pt x="23960" y="15498"/>
                    <a:pt x="-21223" y="15550"/>
                    <a:pt x="41703" y="11900"/>
                  </a:cubicBezTo>
                  <a:lnTo>
                    <a:pt x="395110" y="0"/>
                  </a:lnTo>
                  <a:lnTo>
                    <a:pt x="1508469" y="11900"/>
                  </a:lnTo>
                  <a:cubicBezTo>
                    <a:pt x="1517526" y="11900"/>
                    <a:pt x="1526213" y="15498"/>
                    <a:pt x="1532617" y="21903"/>
                  </a:cubicBezTo>
                  <a:cubicBezTo>
                    <a:pt x="1539022" y="28308"/>
                    <a:pt x="1541368" y="20955"/>
                    <a:pt x="1542620" y="46051"/>
                  </a:cubicBezTo>
                  <a:lnTo>
                    <a:pt x="1540127" y="172479"/>
                  </a:lnTo>
                  <a:lnTo>
                    <a:pt x="1542620" y="319256"/>
                  </a:lnTo>
                  <a:cubicBezTo>
                    <a:pt x="1542620" y="328313"/>
                    <a:pt x="1539022" y="337000"/>
                    <a:pt x="1532617" y="343404"/>
                  </a:cubicBezTo>
                  <a:cubicBezTo>
                    <a:pt x="1526212" y="349809"/>
                    <a:pt x="1517526" y="353407"/>
                    <a:pt x="1508469" y="353407"/>
                  </a:cubicBezTo>
                  <a:lnTo>
                    <a:pt x="41703" y="353407"/>
                  </a:lnTo>
                  <a:cubicBezTo>
                    <a:pt x="32646" y="353407"/>
                    <a:pt x="23959" y="349809"/>
                    <a:pt x="17555" y="343404"/>
                  </a:cubicBezTo>
                  <a:cubicBezTo>
                    <a:pt x="11150" y="336999"/>
                    <a:pt x="10478" y="349070"/>
                    <a:pt x="7552" y="319256"/>
                  </a:cubicBezTo>
                  <a:lnTo>
                    <a:pt x="0" y="164517"/>
                  </a:lnTo>
                  <a:lnTo>
                    <a:pt x="7552" y="46051"/>
                  </a:lnTo>
                  <a:close/>
                </a:path>
              </a:pathLst>
            </a:custGeom>
          </p:spPr>
          <p:style>
            <a:lnRef idx="1">
              <a:schemeClr val="accent1"/>
            </a:lnRef>
            <a:fillRef idx="2">
              <a:schemeClr val="accent1"/>
            </a:fillRef>
            <a:effectRef idx="1">
              <a:schemeClr val="accent1"/>
            </a:effectRef>
            <a:fontRef idx="minor">
              <a:schemeClr val="dk1"/>
            </a:fontRef>
          </p:style>
          <p:txBody>
            <a:bodyPr spcFirstLastPara="0" vert="horz" wrap="square" lIns="20162" tIns="20162" rIns="20162" bIns="20162" numCol="1" spcCol="1270" anchor="ctr" anchorCtr="0">
              <a:noAutofit/>
            </a:bodyPr>
            <a:lstStyle/>
            <a:p>
              <a:pPr lvl="0" algn="ctr" defTabSz="711200">
                <a:lnSpc>
                  <a:spcPct val="90000"/>
                </a:lnSpc>
                <a:spcBef>
                  <a:spcPct val="0"/>
                </a:spcBef>
                <a:spcAft>
                  <a:spcPct val="35000"/>
                </a:spcAft>
              </a:pPr>
              <a:r>
                <a:rPr lang="en-US" sz="1600" kern="1200" dirty="0" smtClean="0"/>
                <a:t>Nutrients</a:t>
              </a:r>
              <a:endParaRPr lang="en-US" sz="1600" kern="1200" dirty="0"/>
            </a:p>
          </p:txBody>
        </p:sp>
        <p:cxnSp>
          <p:nvCxnSpPr>
            <p:cNvPr id="30" name="Straight Arrow Connector 29"/>
            <p:cNvCxnSpPr>
              <a:stCxn id="28" idx="6"/>
              <a:endCxn id="27" idx="12"/>
            </p:cNvCxnSpPr>
            <p:nvPr/>
          </p:nvCxnSpPr>
          <p:spPr>
            <a:xfrm>
              <a:off x="11151234" y="2152227"/>
              <a:ext cx="426170" cy="21977"/>
            </a:xfrm>
            <a:prstGeom prst="straightConnector1">
              <a:avLst/>
            </a:prstGeom>
            <a:ln w="28575">
              <a:solidFill>
                <a:schemeClr val="tx1"/>
              </a:solidFill>
              <a:prstDash val="solid"/>
              <a:tailEnd type="arrow" w="med"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29" idx="6"/>
              <a:endCxn id="27" idx="11"/>
            </p:cNvCxnSpPr>
            <p:nvPr/>
          </p:nvCxnSpPr>
          <p:spPr>
            <a:xfrm flipV="1">
              <a:off x="10774128" y="2382725"/>
              <a:ext cx="800321" cy="202248"/>
            </a:xfrm>
            <a:prstGeom prst="straightConnector1">
              <a:avLst/>
            </a:prstGeom>
            <a:ln w="28575">
              <a:solidFill>
                <a:schemeClr val="tx1"/>
              </a:solidFill>
              <a:prstDash val="solid"/>
              <a:tailEnd type="arrow" w="med"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34" idx="7"/>
              <a:endCxn id="29" idx="2"/>
            </p:cNvCxnSpPr>
            <p:nvPr/>
          </p:nvCxnSpPr>
          <p:spPr>
            <a:xfrm>
              <a:off x="9270998" y="2150426"/>
              <a:ext cx="218433" cy="401867"/>
            </a:xfrm>
            <a:prstGeom prst="straightConnector1">
              <a:avLst/>
            </a:prstGeom>
            <a:ln w="28575">
              <a:solidFill>
                <a:schemeClr val="tx1"/>
              </a:solidFill>
              <a:prstDash val="solid"/>
              <a:tailEnd type="arrow" w="med" len="med"/>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25" idx="10"/>
              <a:endCxn id="34" idx="3"/>
            </p:cNvCxnSpPr>
            <p:nvPr/>
          </p:nvCxnSpPr>
          <p:spPr>
            <a:xfrm>
              <a:off x="8689702" y="1545284"/>
              <a:ext cx="14721" cy="414962"/>
            </a:xfrm>
            <a:prstGeom prst="straightConnector1">
              <a:avLst/>
            </a:prstGeom>
            <a:ln w="28575">
              <a:solidFill>
                <a:schemeClr val="tx1"/>
              </a:solidFill>
              <a:prstDash val="solid"/>
              <a:tailEnd type="arrow" w="med" len="med"/>
            </a:ln>
          </p:spPr>
          <p:style>
            <a:lnRef idx="1">
              <a:schemeClr val="accent1"/>
            </a:lnRef>
            <a:fillRef idx="0">
              <a:schemeClr val="accent1"/>
            </a:fillRef>
            <a:effectRef idx="0">
              <a:schemeClr val="accent1"/>
            </a:effectRef>
            <a:fontRef idx="minor">
              <a:schemeClr val="tx1"/>
            </a:fontRef>
          </p:style>
        </p:cxnSp>
        <p:sp>
          <p:nvSpPr>
            <p:cNvPr id="34" name="Freeform 33"/>
            <p:cNvSpPr/>
            <p:nvPr/>
          </p:nvSpPr>
          <p:spPr>
            <a:xfrm>
              <a:off x="8064408" y="1958419"/>
              <a:ext cx="1206590" cy="401012"/>
            </a:xfrm>
            <a:custGeom>
              <a:avLst/>
              <a:gdLst>
                <a:gd name="connsiteX0" fmla="*/ 0 w 2185418"/>
                <a:gd name="connsiteY0" fmla="*/ 31107 h 311071"/>
                <a:gd name="connsiteX1" fmla="*/ 9111 w 2185418"/>
                <a:gd name="connsiteY1" fmla="*/ 9111 h 311071"/>
                <a:gd name="connsiteX2" fmla="*/ 31107 w 2185418"/>
                <a:gd name="connsiteY2" fmla="*/ 0 h 311071"/>
                <a:gd name="connsiteX3" fmla="*/ 2154311 w 2185418"/>
                <a:gd name="connsiteY3" fmla="*/ 0 h 311071"/>
                <a:gd name="connsiteX4" fmla="*/ 2176307 w 2185418"/>
                <a:gd name="connsiteY4" fmla="*/ 9111 h 311071"/>
                <a:gd name="connsiteX5" fmla="*/ 2185418 w 2185418"/>
                <a:gd name="connsiteY5" fmla="*/ 31107 h 311071"/>
                <a:gd name="connsiteX6" fmla="*/ 2185418 w 2185418"/>
                <a:gd name="connsiteY6" fmla="*/ 279964 h 311071"/>
                <a:gd name="connsiteX7" fmla="*/ 2176307 w 2185418"/>
                <a:gd name="connsiteY7" fmla="*/ 301960 h 311071"/>
                <a:gd name="connsiteX8" fmla="*/ 2154311 w 2185418"/>
                <a:gd name="connsiteY8" fmla="*/ 311071 h 311071"/>
                <a:gd name="connsiteX9" fmla="*/ 31107 w 2185418"/>
                <a:gd name="connsiteY9" fmla="*/ 311071 h 311071"/>
                <a:gd name="connsiteX10" fmla="*/ 9111 w 2185418"/>
                <a:gd name="connsiteY10" fmla="*/ 301960 h 311071"/>
                <a:gd name="connsiteX11" fmla="*/ 0 w 2185418"/>
                <a:gd name="connsiteY11" fmla="*/ 279964 h 311071"/>
                <a:gd name="connsiteX12" fmla="*/ 0 w 2185418"/>
                <a:gd name="connsiteY12" fmla="*/ 31107 h 311071"/>
                <a:gd name="connsiteX0" fmla="*/ 45773 w 2231191"/>
                <a:gd name="connsiteY0" fmla="*/ 31107 h 311071"/>
                <a:gd name="connsiteX1" fmla="*/ 54884 w 2231191"/>
                <a:gd name="connsiteY1" fmla="*/ 9111 h 311071"/>
                <a:gd name="connsiteX2" fmla="*/ 76880 w 2231191"/>
                <a:gd name="connsiteY2" fmla="*/ 0 h 311071"/>
                <a:gd name="connsiteX3" fmla="*/ 1029163 w 2231191"/>
                <a:gd name="connsiteY3" fmla="*/ 1417 h 311071"/>
                <a:gd name="connsiteX4" fmla="*/ 2200084 w 2231191"/>
                <a:gd name="connsiteY4" fmla="*/ 0 h 311071"/>
                <a:gd name="connsiteX5" fmla="*/ 2222080 w 2231191"/>
                <a:gd name="connsiteY5" fmla="*/ 9111 h 311071"/>
                <a:gd name="connsiteX6" fmla="*/ 2231191 w 2231191"/>
                <a:gd name="connsiteY6" fmla="*/ 31107 h 311071"/>
                <a:gd name="connsiteX7" fmla="*/ 2231191 w 2231191"/>
                <a:gd name="connsiteY7" fmla="*/ 279964 h 311071"/>
                <a:gd name="connsiteX8" fmla="*/ 2222080 w 2231191"/>
                <a:gd name="connsiteY8" fmla="*/ 301960 h 311071"/>
                <a:gd name="connsiteX9" fmla="*/ 2200084 w 2231191"/>
                <a:gd name="connsiteY9" fmla="*/ 311071 h 311071"/>
                <a:gd name="connsiteX10" fmla="*/ 76880 w 2231191"/>
                <a:gd name="connsiteY10" fmla="*/ 311071 h 311071"/>
                <a:gd name="connsiteX11" fmla="*/ 54884 w 2231191"/>
                <a:gd name="connsiteY11" fmla="*/ 301960 h 311071"/>
                <a:gd name="connsiteX12" fmla="*/ 45773 w 2231191"/>
                <a:gd name="connsiteY12" fmla="*/ 279964 h 311071"/>
                <a:gd name="connsiteX13" fmla="*/ 45773 w 2231191"/>
                <a:gd name="connsiteY13" fmla="*/ 31107 h 311071"/>
                <a:gd name="connsiteX0" fmla="*/ 45773 w 2232636"/>
                <a:gd name="connsiteY0" fmla="*/ 31107 h 311071"/>
                <a:gd name="connsiteX1" fmla="*/ 54884 w 2232636"/>
                <a:gd name="connsiteY1" fmla="*/ 9111 h 311071"/>
                <a:gd name="connsiteX2" fmla="*/ 76880 w 2232636"/>
                <a:gd name="connsiteY2" fmla="*/ 0 h 311071"/>
                <a:gd name="connsiteX3" fmla="*/ 1029163 w 2232636"/>
                <a:gd name="connsiteY3" fmla="*/ 1417 h 311071"/>
                <a:gd name="connsiteX4" fmla="*/ 2200084 w 2232636"/>
                <a:gd name="connsiteY4" fmla="*/ 0 h 311071"/>
                <a:gd name="connsiteX5" fmla="*/ 2222080 w 2232636"/>
                <a:gd name="connsiteY5" fmla="*/ 9111 h 311071"/>
                <a:gd name="connsiteX6" fmla="*/ 2231191 w 2232636"/>
                <a:gd name="connsiteY6" fmla="*/ 31107 h 311071"/>
                <a:gd name="connsiteX7" fmla="*/ 2232636 w 2232636"/>
                <a:gd name="connsiteY7" fmla="*/ 148943 h 311071"/>
                <a:gd name="connsiteX8" fmla="*/ 2231191 w 2232636"/>
                <a:gd name="connsiteY8" fmla="*/ 279964 h 311071"/>
                <a:gd name="connsiteX9" fmla="*/ 2222080 w 2232636"/>
                <a:gd name="connsiteY9" fmla="*/ 301960 h 311071"/>
                <a:gd name="connsiteX10" fmla="*/ 2200084 w 2232636"/>
                <a:gd name="connsiteY10" fmla="*/ 311071 h 311071"/>
                <a:gd name="connsiteX11" fmla="*/ 76880 w 2232636"/>
                <a:gd name="connsiteY11" fmla="*/ 311071 h 311071"/>
                <a:gd name="connsiteX12" fmla="*/ 54884 w 2232636"/>
                <a:gd name="connsiteY12" fmla="*/ 301960 h 311071"/>
                <a:gd name="connsiteX13" fmla="*/ 45773 w 2232636"/>
                <a:gd name="connsiteY13" fmla="*/ 279964 h 311071"/>
                <a:gd name="connsiteX14" fmla="*/ 45773 w 2232636"/>
                <a:gd name="connsiteY14" fmla="*/ 31107 h 311071"/>
                <a:gd name="connsiteX0" fmla="*/ 45773 w 2232636"/>
                <a:gd name="connsiteY0" fmla="*/ 31107 h 311071"/>
                <a:gd name="connsiteX1" fmla="*/ 54884 w 2232636"/>
                <a:gd name="connsiteY1" fmla="*/ 9111 h 311071"/>
                <a:gd name="connsiteX2" fmla="*/ 76880 w 2232636"/>
                <a:gd name="connsiteY2" fmla="*/ 0 h 311071"/>
                <a:gd name="connsiteX3" fmla="*/ 1184261 w 2232636"/>
                <a:gd name="connsiteY3" fmla="*/ 1417 h 311071"/>
                <a:gd name="connsiteX4" fmla="*/ 2200084 w 2232636"/>
                <a:gd name="connsiteY4" fmla="*/ 0 h 311071"/>
                <a:gd name="connsiteX5" fmla="*/ 2222080 w 2232636"/>
                <a:gd name="connsiteY5" fmla="*/ 9111 h 311071"/>
                <a:gd name="connsiteX6" fmla="*/ 2231191 w 2232636"/>
                <a:gd name="connsiteY6" fmla="*/ 31107 h 311071"/>
                <a:gd name="connsiteX7" fmla="*/ 2232636 w 2232636"/>
                <a:gd name="connsiteY7" fmla="*/ 148943 h 311071"/>
                <a:gd name="connsiteX8" fmla="*/ 2231191 w 2232636"/>
                <a:gd name="connsiteY8" fmla="*/ 279964 h 311071"/>
                <a:gd name="connsiteX9" fmla="*/ 2222080 w 2232636"/>
                <a:gd name="connsiteY9" fmla="*/ 301960 h 311071"/>
                <a:gd name="connsiteX10" fmla="*/ 2200084 w 2232636"/>
                <a:gd name="connsiteY10" fmla="*/ 311071 h 311071"/>
                <a:gd name="connsiteX11" fmla="*/ 76880 w 2232636"/>
                <a:gd name="connsiteY11" fmla="*/ 311071 h 311071"/>
                <a:gd name="connsiteX12" fmla="*/ 54884 w 2232636"/>
                <a:gd name="connsiteY12" fmla="*/ 301960 h 311071"/>
                <a:gd name="connsiteX13" fmla="*/ 45773 w 2232636"/>
                <a:gd name="connsiteY13" fmla="*/ 279964 h 311071"/>
                <a:gd name="connsiteX14" fmla="*/ 45773 w 2232636"/>
                <a:gd name="connsiteY14" fmla="*/ 31107 h 311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32636" h="311071">
                  <a:moveTo>
                    <a:pt x="45773" y="31107"/>
                  </a:moveTo>
                  <a:cubicBezTo>
                    <a:pt x="45773" y="22857"/>
                    <a:pt x="49050" y="14945"/>
                    <a:pt x="54884" y="9111"/>
                  </a:cubicBezTo>
                  <a:cubicBezTo>
                    <a:pt x="60718" y="3277"/>
                    <a:pt x="-85500" y="1282"/>
                    <a:pt x="76880" y="0"/>
                  </a:cubicBezTo>
                  <a:lnTo>
                    <a:pt x="1184261" y="1417"/>
                  </a:lnTo>
                  <a:lnTo>
                    <a:pt x="2200084" y="0"/>
                  </a:lnTo>
                  <a:cubicBezTo>
                    <a:pt x="2208334" y="0"/>
                    <a:pt x="2216246" y="3277"/>
                    <a:pt x="2222080" y="9111"/>
                  </a:cubicBezTo>
                  <a:cubicBezTo>
                    <a:pt x="2227914" y="14945"/>
                    <a:pt x="2229432" y="7802"/>
                    <a:pt x="2231191" y="31107"/>
                  </a:cubicBezTo>
                  <a:cubicBezTo>
                    <a:pt x="2231673" y="70386"/>
                    <a:pt x="2232154" y="109664"/>
                    <a:pt x="2232636" y="148943"/>
                  </a:cubicBezTo>
                  <a:cubicBezTo>
                    <a:pt x="2232154" y="192617"/>
                    <a:pt x="2231673" y="236290"/>
                    <a:pt x="2231191" y="279964"/>
                  </a:cubicBezTo>
                  <a:cubicBezTo>
                    <a:pt x="2231191" y="288214"/>
                    <a:pt x="2227914" y="296126"/>
                    <a:pt x="2222080" y="301960"/>
                  </a:cubicBezTo>
                  <a:cubicBezTo>
                    <a:pt x="2216246" y="307794"/>
                    <a:pt x="2208334" y="311071"/>
                    <a:pt x="2200084" y="311071"/>
                  </a:cubicBezTo>
                  <a:lnTo>
                    <a:pt x="76880" y="311071"/>
                  </a:lnTo>
                  <a:cubicBezTo>
                    <a:pt x="68630" y="311071"/>
                    <a:pt x="60718" y="307794"/>
                    <a:pt x="54884" y="301960"/>
                  </a:cubicBezTo>
                  <a:cubicBezTo>
                    <a:pt x="49050" y="296126"/>
                    <a:pt x="45773" y="288214"/>
                    <a:pt x="45773" y="279964"/>
                  </a:cubicBezTo>
                  <a:lnTo>
                    <a:pt x="45773" y="31107"/>
                  </a:lnTo>
                  <a:close/>
                </a:path>
              </a:pathLst>
            </a:custGeom>
          </p:spPr>
          <p:style>
            <a:lnRef idx="1">
              <a:schemeClr val="dk1"/>
            </a:lnRef>
            <a:fillRef idx="2">
              <a:schemeClr val="dk1"/>
            </a:fillRef>
            <a:effectRef idx="1">
              <a:schemeClr val="dk1"/>
            </a:effectRef>
            <a:fontRef idx="minor">
              <a:schemeClr val="dk1"/>
            </a:fontRef>
          </p:style>
          <p:txBody>
            <a:bodyPr spcFirstLastPara="0" vert="horz" wrap="square" lIns="19271" tIns="19271" rIns="19271" bIns="19271" numCol="1" spcCol="1270" anchor="ctr" anchorCtr="0">
              <a:noAutofit/>
            </a:bodyPr>
            <a:lstStyle/>
            <a:p>
              <a:pPr lvl="0" algn="ctr" defTabSz="711200">
                <a:lnSpc>
                  <a:spcPct val="90000"/>
                </a:lnSpc>
                <a:spcBef>
                  <a:spcPct val="0"/>
                </a:spcBef>
                <a:spcAft>
                  <a:spcPct val="35000"/>
                </a:spcAft>
              </a:pPr>
              <a:r>
                <a:rPr lang="en-US" sz="1600" kern="1200" dirty="0" smtClean="0">
                  <a:sym typeface="Symbol"/>
                </a:rPr>
                <a:t>Physiology</a:t>
              </a:r>
              <a:endParaRPr lang="en-US" sz="1600" kern="1200" dirty="0"/>
            </a:p>
          </p:txBody>
        </p:sp>
        <p:cxnSp>
          <p:nvCxnSpPr>
            <p:cNvPr id="51" name="Straight Arrow Connector 50"/>
            <p:cNvCxnSpPr>
              <a:stCxn id="34" idx="7"/>
              <a:endCxn id="26" idx="13"/>
            </p:cNvCxnSpPr>
            <p:nvPr/>
          </p:nvCxnSpPr>
          <p:spPr>
            <a:xfrm flipV="1">
              <a:off x="9270998" y="1783164"/>
              <a:ext cx="186191" cy="367262"/>
            </a:xfrm>
            <a:prstGeom prst="straightConnector1">
              <a:avLst/>
            </a:prstGeom>
            <a:ln w="28575">
              <a:solidFill>
                <a:schemeClr val="tx1"/>
              </a:solidFill>
              <a:prstDash val="solid"/>
              <a:tailEnd type="arrow" w="med" len="med"/>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stCxn id="34" idx="7"/>
              <a:endCxn id="28" idx="13"/>
            </p:cNvCxnSpPr>
            <p:nvPr/>
          </p:nvCxnSpPr>
          <p:spPr>
            <a:xfrm>
              <a:off x="9270998" y="2150426"/>
              <a:ext cx="767716" cy="9422"/>
            </a:xfrm>
            <a:prstGeom prst="straightConnector1">
              <a:avLst/>
            </a:prstGeom>
            <a:ln w="28575">
              <a:solidFill>
                <a:schemeClr val="tx1"/>
              </a:solidFill>
              <a:prstDash val="solid"/>
              <a:tailEnd type="arrow" w="med" len="med"/>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stCxn id="26" idx="6"/>
              <a:endCxn id="27" idx="0"/>
            </p:cNvCxnSpPr>
            <p:nvPr/>
          </p:nvCxnSpPr>
          <p:spPr>
            <a:xfrm>
              <a:off x="10634835" y="1606550"/>
              <a:ext cx="939614" cy="328575"/>
            </a:xfrm>
            <a:prstGeom prst="straightConnector1">
              <a:avLst/>
            </a:prstGeom>
            <a:ln w="28575">
              <a:solidFill>
                <a:schemeClr val="tx1"/>
              </a:solidFill>
              <a:prstDash val="solid"/>
              <a:tailEnd type="arrow" w="med" len="med"/>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a:off x="8718097" y="2401981"/>
              <a:ext cx="3428999" cy="76200"/>
            </a:xfrm>
            <a:prstGeom prst="bentConnector5">
              <a:avLst>
                <a:gd name="adj1" fmla="val 235"/>
                <a:gd name="adj2" fmla="val 1105356"/>
                <a:gd name="adj3" fmla="val 100000"/>
              </a:avLst>
            </a:prstGeom>
            <a:noFill/>
            <a:ln w="28575" cap="flat" cmpd="sng" algn="ctr">
              <a:solidFill>
                <a:sysClr val="windowText" lastClr="000000"/>
              </a:solidFill>
              <a:prstDash val="solid"/>
              <a:tailEnd type="arrow" w="med" len="med"/>
            </a:ln>
            <a:effectLst/>
          </p:spPr>
        </p:cxnSp>
      </p:grpSp>
      <p:cxnSp>
        <p:nvCxnSpPr>
          <p:cNvPr id="35" name="Straight Arrow Connector 34"/>
          <p:cNvCxnSpPr/>
          <p:nvPr/>
        </p:nvCxnSpPr>
        <p:spPr>
          <a:xfrm>
            <a:off x="791461" y="1314450"/>
            <a:ext cx="7772400"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6" name="Freeform 35"/>
          <p:cNvSpPr/>
          <p:nvPr/>
        </p:nvSpPr>
        <p:spPr>
          <a:xfrm>
            <a:off x="617883" y="1024617"/>
            <a:ext cx="1144254" cy="232818"/>
          </a:xfrm>
          <a:custGeom>
            <a:avLst/>
            <a:gdLst>
              <a:gd name="connsiteX0" fmla="*/ 0 w 2185418"/>
              <a:gd name="connsiteY0" fmla="*/ 31107 h 311071"/>
              <a:gd name="connsiteX1" fmla="*/ 9111 w 2185418"/>
              <a:gd name="connsiteY1" fmla="*/ 9111 h 311071"/>
              <a:gd name="connsiteX2" fmla="*/ 31107 w 2185418"/>
              <a:gd name="connsiteY2" fmla="*/ 0 h 311071"/>
              <a:gd name="connsiteX3" fmla="*/ 2154311 w 2185418"/>
              <a:gd name="connsiteY3" fmla="*/ 0 h 311071"/>
              <a:gd name="connsiteX4" fmla="*/ 2176307 w 2185418"/>
              <a:gd name="connsiteY4" fmla="*/ 9111 h 311071"/>
              <a:gd name="connsiteX5" fmla="*/ 2185418 w 2185418"/>
              <a:gd name="connsiteY5" fmla="*/ 31107 h 311071"/>
              <a:gd name="connsiteX6" fmla="*/ 2185418 w 2185418"/>
              <a:gd name="connsiteY6" fmla="*/ 279964 h 311071"/>
              <a:gd name="connsiteX7" fmla="*/ 2176307 w 2185418"/>
              <a:gd name="connsiteY7" fmla="*/ 301960 h 311071"/>
              <a:gd name="connsiteX8" fmla="*/ 2154311 w 2185418"/>
              <a:gd name="connsiteY8" fmla="*/ 311071 h 311071"/>
              <a:gd name="connsiteX9" fmla="*/ 31107 w 2185418"/>
              <a:gd name="connsiteY9" fmla="*/ 311071 h 311071"/>
              <a:gd name="connsiteX10" fmla="*/ 9111 w 2185418"/>
              <a:gd name="connsiteY10" fmla="*/ 301960 h 311071"/>
              <a:gd name="connsiteX11" fmla="*/ 0 w 2185418"/>
              <a:gd name="connsiteY11" fmla="*/ 279964 h 311071"/>
              <a:gd name="connsiteX12" fmla="*/ 0 w 2185418"/>
              <a:gd name="connsiteY12" fmla="*/ 31107 h 311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85418" h="311071">
                <a:moveTo>
                  <a:pt x="0" y="31107"/>
                </a:moveTo>
                <a:cubicBezTo>
                  <a:pt x="0" y="22857"/>
                  <a:pt x="3277" y="14945"/>
                  <a:pt x="9111" y="9111"/>
                </a:cubicBezTo>
                <a:cubicBezTo>
                  <a:pt x="14945" y="3277"/>
                  <a:pt x="22857" y="0"/>
                  <a:pt x="31107" y="0"/>
                </a:cubicBezTo>
                <a:lnTo>
                  <a:pt x="2154311" y="0"/>
                </a:lnTo>
                <a:cubicBezTo>
                  <a:pt x="2162561" y="0"/>
                  <a:pt x="2170473" y="3277"/>
                  <a:pt x="2176307" y="9111"/>
                </a:cubicBezTo>
                <a:cubicBezTo>
                  <a:pt x="2182141" y="14945"/>
                  <a:pt x="2185418" y="22857"/>
                  <a:pt x="2185418" y="31107"/>
                </a:cubicBezTo>
                <a:lnTo>
                  <a:pt x="2185418" y="279964"/>
                </a:lnTo>
                <a:cubicBezTo>
                  <a:pt x="2185418" y="288214"/>
                  <a:pt x="2182141" y="296126"/>
                  <a:pt x="2176307" y="301960"/>
                </a:cubicBezTo>
                <a:cubicBezTo>
                  <a:pt x="2170473" y="307794"/>
                  <a:pt x="2162561" y="311071"/>
                  <a:pt x="2154311" y="311071"/>
                </a:cubicBezTo>
                <a:lnTo>
                  <a:pt x="31107" y="311071"/>
                </a:lnTo>
                <a:cubicBezTo>
                  <a:pt x="22857" y="311071"/>
                  <a:pt x="14945" y="307794"/>
                  <a:pt x="9111" y="301960"/>
                </a:cubicBezTo>
                <a:cubicBezTo>
                  <a:pt x="3277" y="296126"/>
                  <a:pt x="0" y="288214"/>
                  <a:pt x="0" y="279964"/>
                </a:cubicBezTo>
                <a:lnTo>
                  <a:pt x="0" y="31107"/>
                </a:lnTo>
                <a:close/>
              </a:path>
            </a:pathLst>
          </a:custGeom>
          <a:noFill/>
          <a:ln w="25400" cap="flat" cmpd="sng" algn="ctr">
            <a:noFill/>
            <a:prstDash val="solid"/>
          </a:ln>
          <a:effectLst/>
        </p:spPr>
        <p:txBody>
          <a:bodyPr spcFirstLastPara="0" vert="horz" wrap="square" lIns="19271" tIns="19271" rIns="19271" bIns="19271" numCol="1" spcCol="1270" anchor="ctr" anchorCtr="0">
            <a:spAutoFit/>
          </a:bodyPr>
          <a:lstStyle/>
          <a:p>
            <a:pPr algn="ctr" defTabSz="711200">
              <a:lnSpc>
                <a:spcPct val="90000"/>
              </a:lnSpc>
              <a:spcBef>
                <a:spcPct val="0"/>
              </a:spcBef>
              <a:spcAft>
                <a:spcPct val="35000"/>
              </a:spcAft>
            </a:pPr>
            <a:r>
              <a:rPr lang="en-US" sz="1400" b="1" i="1" dirty="0">
                <a:solidFill>
                  <a:sysClr val="windowText" lastClr="000000">
                    <a:hueOff val="0"/>
                    <a:satOff val="0"/>
                    <a:lumOff val="0"/>
                    <a:alphaOff val="0"/>
                  </a:sysClr>
                </a:solidFill>
                <a:latin typeface="Trebuchet MS" pitchFamily="34" charset="0"/>
                <a:sym typeface="Symbol"/>
              </a:rPr>
              <a:t>Mesic</a:t>
            </a:r>
            <a:endParaRPr lang="en-US" sz="1400" b="1" i="1" dirty="0">
              <a:solidFill>
                <a:sysClr val="windowText" lastClr="000000">
                  <a:hueOff val="0"/>
                  <a:satOff val="0"/>
                  <a:lumOff val="0"/>
                  <a:alphaOff val="0"/>
                </a:sysClr>
              </a:solidFill>
              <a:latin typeface="Trebuchet MS" pitchFamily="34" charset="0"/>
            </a:endParaRPr>
          </a:p>
        </p:txBody>
      </p:sp>
      <p:sp>
        <p:nvSpPr>
          <p:cNvPr id="37" name="Freeform 36"/>
          <p:cNvSpPr/>
          <p:nvPr/>
        </p:nvSpPr>
        <p:spPr>
          <a:xfrm>
            <a:off x="7618746" y="1046965"/>
            <a:ext cx="1144254" cy="188122"/>
          </a:xfrm>
          <a:custGeom>
            <a:avLst/>
            <a:gdLst>
              <a:gd name="connsiteX0" fmla="*/ 0 w 2185418"/>
              <a:gd name="connsiteY0" fmla="*/ 31107 h 311071"/>
              <a:gd name="connsiteX1" fmla="*/ 9111 w 2185418"/>
              <a:gd name="connsiteY1" fmla="*/ 9111 h 311071"/>
              <a:gd name="connsiteX2" fmla="*/ 31107 w 2185418"/>
              <a:gd name="connsiteY2" fmla="*/ 0 h 311071"/>
              <a:gd name="connsiteX3" fmla="*/ 2154311 w 2185418"/>
              <a:gd name="connsiteY3" fmla="*/ 0 h 311071"/>
              <a:gd name="connsiteX4" fmla="*/ 2176307 w 2185418"/>
              <a:gd name="connsiteY4" fmla="*/ 9111 h 311071"/>
              <a:gd name="connsiteX5" fmla="*/ 2185418 w 2185418"/>
              <a:gd name="connsiteY5" fmla="*/ 31107 h 311071"/>
              <a:gd name="connsiteX6" fmla="*/ 2185418 w 2185418"/>
              <a:gd name="connsiteY6" fmla="*/ 279964 h 311071"/>
              <a:gd name="connsiteX7" fmla="*/ 2176307 w 2185418"/>
              <a:gd name="connsiteY7" fmla="*/ 301960 h 311071"/>
              <a:gd name="connsiteX8" fmla="*/ 2154311 w 2185418"/>
              <a:gd name="connsiteY8" fmla="*/ 311071 h 311071"/>
              <a:gd name="connsiteX9" fmla="*/ 31107 w 2185418"/>
              <a:gd name="connsiteY9" fmla="*/ 311071 h 311071"/>
              <a:gd name="connsiteX10" fmla="*/ 9111 w 2185418"/>
              <a:gd name="connsiteY10" fmla="*/ 301960 h 311071"/>
              <a:gd name="connsiteX11" fmla="*/ 0 w 2185418"/>
              <a:gd name="connsiteY11" fmla="*/ 279964 h 311071"/>
              <a:gd name="connsiteX12" fmla="*/ 0 w 2185418"/>
              <a:gd name="connsiteY12" fmla="*/ 31107 h 311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85418" h="311071">
                <a:moveTo>
                  <a:pt x="0" y="31107"/>
                </a:moveTo>
                <a:cubicBezTo>
                  <a:pt x="0" y="22857"/>
                  <a:pt x="3277" y="14945"/>
                  <a:pt x="9111" y="9111"/>
                </a:cubicBezTo>
                <a:cubicBezTo>
                  <a:pt x="14945" y="3277"/>
                  <a:pt x="22857" y="0"/>
                  <a:pt x="31107" y="0"/>
                </a:cubicBezTo>
                <a:lnTo>
                  <a:pt x="2154311" y="0"/>
                </a:lnTo>
                <a:cubicBezTo>
                  <a:pt x="2162561" y="0"/>
                  <a:pt x="2170473" y="3277"/>
                  <a:pt x="2176307" y="9111"/>
                </a:cubicBezTo>
                <a:cubicBezTo>
                  <a:pt x="2182141" y="14945"/>
                  <a:pt x="2185418" y="22857"/>
                  <a:pt x="2185418" y="31107"/>
                </a:cubicBezTo>
                <a:lnTo>
                  <a:pt x="2185418" y="279964"/>
                </a:lnTo>
                <a:cubicBezTo>
                  <a:pt x="2185418" y="288214"/>
                  <a:pt x="2182141" y="296126"/>
                  <a:pt x="2176307" y="301960"/>
                </a:cubicBezTo>
                <a:cubicBezTo>
                  <a:pt x="2170473" y="307794"/>
                  <a:pt x="2162561" y="311071"/>
                  <a:pt x="2154311" y="311071"/>
                </a:cubicBezTo>
                <a:lnTo>
                  <a:pt x="31107" y="311071"/>
                </a:lnTo>
                <a:cubicBezTo>
                  <a:pt x="22857" y="311071"/>
                  <a:pt x="14945" y="307794"/>
                  <a:pt x="9111" y="301960"/>
                </a:cubicBezTo>
                <a:cubicBezTo>
                  <a:pt x="3277" y="296126"/>
                  <a:pt x="0" y="288214"/>
                  <a:pt x="0" y="279964"/>
                </a:cubicBezTo>
                <a:lnTo>
                  <a:pt x="0" y="31107"/>
                </a:lnTo>
                <a:close/>
              </a:path>
            </a:pathLst>
          </a:custGeom>
          <a:noFill/>
          <a:ln>
            <a:no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9271" tIns="19271" rIns="19271" bIns="19271" numCol="1" spcCol="1270" anchor="ctr" anchorCtr="0">
            <a:noAutofit/>
          </a:bodyPr>
          <a:lstStyle/>
          <a:p>
            <a:pPr lvl="0" algn="ctr" defTabSz="711200">
              <a:lnSpc>
                <a:spcPct val="90000"/>
              </a:lnSpc>
              <a:spcBef>
                <a:spcPct val="0"/>
              </a:spcBef>
              <a:spcAft>
                <a:spcPct val="35000"/>
              </a:spcAft>
            </a:pPr>
            <a:r>
              <a:rPr lang="en-US" sz="1400" b="1" i="1" dirty="0">
                <a:solidFill>
                  <a:sysClr val="windowText" lastClr="000000">
                    <a:hueOff val="0"/>
                    <a:satOff val="0"/>
                    <a:lumOff val="0"/>
                    <a:alphaOff val="0"/>
                  </a:sysClr>
                </a:solidFill>
                <a:latin typeface="Trebuchet MS" pitchFamily="34" charset="0"/>
                <a:sym typeface="Symbol"/>
              </a:rPr>
              <a:t>Xeric</a:t>
            </a:r>
            <a:endParaRPr lang="en-US" sz="1400" b="1" i="1" dirty="0">
              <a:solidFill>
                <a:sysClr val="windowText" lastClr="000000">
                  <a:hueOff val="0"/>
                  <a:satOff val="0"/>
                  <a:lumOff val="0"/>
                  <a:alphaOff val="0"/>
                </a:sysClr>
              </a:solidFill>
              <a:latin typeface="Trebuchet MS" pitchFamily="34" charset="0"/>
            </a:endParaRPr>
          </a:p>
        </p:txBody>
      </p:sp>
      <p:sp>
        <p:nvSpPr>
          <p:cNvPr id="38" name="Freeform 37"/>
          <p:cNvSpPr/>
          <p:nvPr/>
        </p:nvSpPr>
        <p:spPr>
          <a:xfrm>
            <a:off x="609600" y="1381592"/>
            <a:ext cx="1144254" cy="232818"/>
          </a:xfrm>
          <a:custGeom>
            <a:avLst/>
            <a:gdLst>
              <a:gd name="connsiteX0" fmla="*/ 0 w 2185418"/>
              <a:gd name="connsiteY0" fmla="*/ 31107 h 311071"/>
              <a:gd name="connsiteX1" fmla="*/ 9111 w 2185418"/>
              <a:gd name="connsiteY1" fmla="*/ 9111 h 311071"/>
              <a:gd name="connsiteX2" fmla="*/ 31107 w 2185418"/>
              <a:gd name="connsiteY2" fmla="*/ 0 h 311071"/>
              <a:gd name="connsiteX3" fmla="*/ 2154311 w 2185418"/>
              <a:gd name="connsiteY3" fmla="*/ 0 h 311071"/>
              <a:gd name="connsiteX4" fmla="*/ 2176307 w 2185418"/>
              <a:gd name="connsiteY4" fmla="*/ 9111 h 311071"/>
              <a:gd name="connsiteX5" fmla="*/ 2185418 w 2185418"/>
              <a:gd name="connsiteY5" fmla="*/ 31107 h 311071"/>
              <a:gd name="connsiteX6" fmla="*/ 2185418 w 2185418"/>
              <a:gd name="connsiteY6" fmla="*/ 279964 h 311071"/>
              <a:gd name="connsiteX7" fmla="*/ 2176307 w 2185418"/>
              <a:gd name="connsiteY7" fmla="*/ 301960 h 311071"/>
              <a:gd name="connsiteX8" fmla="*/ 2154311 w 2185418"/>
              <a:gd name="connsiteY8" fmla="*/ 311071 h 311071"/>
              <a:gd name="connsiteX9" fmla="*/ 31107 w 2185418"/>
              <a:gd name="connsiteY9" fmla="*/ 311071 h 311071"/>
              <a:gd name="connsiteX10" fmla="*/ 9111 w 2185418"/>
              <a:gd name="connsiteY10" fmla="*/ 301960 h 311071"/>
              <a:gd name="connsiteX11" fmla="*/ 0 w 2185418"/>
              <a:gd name="connsiteY11" fmla="*/ 279964 h 311071"/>
              <a:gd name="connsiteX12" fmla="*/ 0 w 2185418"/>
              <a:gd name="connsiteY12" fmla="*/ 31107 h 311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85418" h="311071">
                <a:moveTo>
                  <a:pt x="0" y="31107"/>
                </a:moveTo>
                <a:cubicBezTo>
                  <a:pt x="0" y="22857"/>
                  <a:pt x="3277" y="14945"/>
                  <a:pt x="9111" y="9111"/>
                </a:cubicBezTo>
                <a:cubicBezTo>
                  <a:pt x="14945" y="3277"/>
                  <a:pt x="22857" y="0"/>
                  <a:pt x="31107" y="0"/>
                </a:cubicBezTo>
                <a:lnTo>
                  <a:pt x="2154311" y="0"/>
                </a:lnTo>
                <a:cubicBezTo>
                  <a:pt x="2162561" y="0"/>
                  <a:pt x="2170473" y="3277"/>
                  <a:pt x="2176307" y="9111"/>
                </a:cubicBezTo>
                <a:cubicBezTo>
                  <a:pt x="2182141" y="14945"/>
                  <a:pt x="2185418" y="22857"/>
                  <a:pt x="2185418" y="31107"/>
                </a:cubicBezTo>
                <a:lnTo>
                  <a:pt x="2185418" y="279964"/>
                </a:lnTo>
                <a:cubicBezTo>
                  <a:pt x="2185418" y="288214"/>
                  <a:pt x="2182141" y="296126"/>
                  <a:pt x="2176307" y="301960"/>
                </a:cubicBezTo>
                <a:cubicBezTo>
                  <a:pt x="2170473" y="307794"/>
                  <a:pt x="2162561" y="311071"/>
                  <a:pt x="2154311" y="311071"/>
                </a:cubicBezTo>
                <a:lnTo>
                  <a:pt x="31107" y="311071"/>
                </a:lnTo>
                <a:cubicBezTo>
                  <a:pt x="22857" y="311071"/>
                  <a:pt x="14945" y="307794"/>
                  <a:pt x="9111" y="301960"/>
                </a:cubicBezTo>
                <a:cubicBezTo>
                  <a:pt x="3277" y="296126"/>
                  <a:pt x="0" y="288214"/>
                  <a:pt x="0" y="279964"/>
                </a:cubicBezTo>
                <a:lnTo>
                  <a:pt x="0" y="31107"/>
                </a:lnTo>
                <a:close/>
              </a:path>
            </a:pathLst>
          </a:custGeom>
          <a:noFill/>
          <a:ln w="25400" cap="flat" cmpd="sng" algn="ctr">
            <a:noFill/>
            <a:prstDash val="solid"/>
          </a:ln>
          <a:effectLst/>
        </p:spPr>
        <p:txBody>
          <a:bodyPr spcFirstLastPara="0" vert="horz" wrap="square" lIns="19271" tIns="19271" rIns="19271" bIns="19271" numCol="1" spcCol="1270" anchor="ctr" anchorCtr="0">
            <a:spAutoFit/>
          </a:bodyPr>
          <a:lstStyle/>
          <a:p>
            <a:pPr algn="ctr" defTabSz="711200">
              <a:lnSpc>
                <a:spcPct val="90000"/>
              </a:lnSpc>
              <a:spcBef>
                <a:spcPct val="0"/>
              </a:spcBef>
              <a:spcAft>
                <a:spcPct val="35000"/>
              </a:spcAft>
            </a:pPr>
            <a:r>
              <a:rPr lang="en-US" sz="1400" b="1" i="1" dirty="0" smtClean="0">
                <a:solidFill>
                  <a:sysClr val="windowText" lastClr="000000">
                    <a:hueOff val="0"/>
                    <a:satOff val="0"/>
                    <a:lumOff val="0"/>
                    <a:alphaOff val="0"/>
                  </a:sysClr>
                </a:solidFill>
                <a:latin typeface="Trebuchet MS" pitchFamily="34" charset="0"/>
                <a:sym typeface="Symbol"/>
              </a:rPr>
              <a:t>Fine</a:t>
            </a:r>
            <a:endParaRPr lang="en-US" sz="1400" b="1" i="1" dirty="0">
              <a:solidFill>
                <a:sysClr val="windowText" lastClr="000000">
                  <a:hueOff val="0"/>
                  <a:satOff val="0"/>
                  <a:lumOff val="0"/>
                  <a:alphaOff val="0"/>
                </a:sysClr>
              </a:solidFill>
              <a:latin typeface="Trebuchet MS" pitchFamily="34" charset="0"/>
            </a:endParaRPr>
          </a:p>
        </p:txBody>
      </p:sp>
      <p:sp>
        <p:nvSpPr>
          <p:cNvPr id="39" name="Freeform 38"/>
          <p:cNvSpPr/>
          <p:nvPr/>
        </p:nvSpPr>
        <p:spPr>
          <a:xfrm>
            <a:off x="7610463" y="1403940"/>
            <a:ext cx="1144254" cy="188122"/>
          </a:xfrm>
          <a:custGeom>
            <a:avLst/>
            <a:gdLst>
              <a:gd name="connsiteX0" fmla="*/ 0 w 2185418"/>
              <a:gd name="connsiteY0" fmla="*/ 31107 h 311071"/>
              <a:gd name="connsiteX1" fmla="*/ 9111 w 2185418"/>
              <a:gd name="connsiteY1" fmla="*/ 9111 h 311071"/>
              <a:gd name="connsiteX2" fmla="*/ 31107 w 2185418"/>
              <a:gd name="connsiteY2" fmla="*/ 0 h 311071"/>
              <a:gd name="connsiteX3" fmla="*/ 2154311 w 2185418"/>
              <a:gd name="connsiteY3" fmla="*/ 0 h 311071"/>
              <a:gd name="connsiteX4" fmla="*/ 2176307 w 2185418"/>
              <a:gd name="connsiteY4" fmla="*/ 9111 h 311071"/>
              <a:gd name="connsiteX5" fmla="*/ 2185418 w 2185418"/>
              <a:gd name="connsiteY5" fmla="*/ 31107 h 311071"/>
              <a:gd name="connsiteX6" fmla="*/ 2185418 w 2185418"/>
              <a:gd name="connsiteY6" fmla="*/ 279964 h 311071"/>
              <a:gd name="connsiteX7" fmla="*/ 2176307 w 2185418"/>
              <a:gd name="connsiteY7" fmla="*/ 301960 h 311071"/>
              <a:gd name="connsiteX8" fmla="*/ 2154311 w 2185418"/>
              <a:gd name="connsiteY8" fmla="*/ 311071 h 311071"/>
              <a:gd name="connsiteX9" fmla="*/ 31107 w 2185418"/>
              <a:gd name="connsiteY9" fmla="*/ 311071 h 311071"/>
              <a:gd name="connsiteX10" fmla="*/ 9111 w 2185418"/>
              <a:gd name="connsiteY10" fmla="*/ 301960 h 311071"/>
              <a:gd name="connsiteX11" fmla="*/ 0 w 2185418"/>
              <a:gd name="connsiteY11" fmla="*/ 279964 h 311071"/>
              <a:gd name="connsiteX12" fmla="*/ 0 w 2185418"/>
              <a:gd name="connsiteY12" fmla="*/ 31107 h 311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85418" h="311071">
                <a:moveTo>
                  <a:pt x="0" y="31107"/>
                </a:moveTo>
                <a:cubicBezTo>
                  <a:pt x="0" y="22857"/>
                  <a:pt x="3277" y="14945"/>
                  <a:pt x="9111" y="9111"/>
                </a:cubicBezTo>
                <a:cubicBezTo>
                  <a:pt x="14945" y="3277"/>
                  <a:pt x="22857" y="0"/>
                  <a:pt x="31107" y="0"/>
                </a:cubicBezTo>
                <a:lnTo>
                  <a:pt x="2154311" y="0"/>
                </a:lnTo>
                <a:cubicBezTo>
                  <a:pt x="2162561" y="0"/>
                  <a:pt x="2170473" y="3277"/>
                  <a:pt x="2176307" y="9111"/>
                </a:cubicBezTo>
                <a:cubicBezTo>
                  <a:pt x="2182141" y="14945"/>
                  <a:pt x="2185418" y="22857"/>
                  <a:pt x="2185418" y="31107"/>
                </a:cubicBezTo>
                <a:lnTo>
                  <a:pt x="2185418" y="279964"/>
                </a:lnTo>
                <a:cubicBezTo>
                  <a:pt x="2185418" y="288214"/>
                  <a:pt x="2182141" y="296126"/>
                  <a:pt x="2176307" y="301960"/>
                </a:cubicBezTo>
                <a:cubicBezTo>
                  <a:pt x="2170473" y="307794"/>
                  <a:pt x="2162561" y="311071"/>
                  <a:pt x="2154311" y="311071"/>
                </a:cubicBezTo>
                <a:lnTo>
                  <a:pt x="31107" y="311071"/>
                </a:lnTo>
                <a:cubicBezTo>
                  <a:pt x="22857" y="311071"/>
                  <a:pt x="14945" y="307794"/>
                  <a:pt x="9111" y="301960"/>
                </a:cubicBezTo>
                <a:cubicBezTo>
                  <a:pt x="3277" y="296126"/>
                  <a:pt x="0" y="288214"/>
                  <a:pt x="0" y="279964"/>
                </a:cubicBezTo>
                <a:lnTo>
                  <a:pt x="0" y="31107"/>
                </a:lnTo>
                <a:close/>
              </a:path>
            </a:pathLst>
          </a:custGeom>
          <a:noFill/>
          <a:ln>
            <a:no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9271" tIns="19271" rIns="19271" bIns="19271" numCol="1" spcCol="1270" anchor="ctr" anchorCtr="0">
            <a:noAutofit/>
          </a:bodyPr>
          <a:lstStyle/>
          <a:p>
            <a:pPr lvl="0" algn="ctr" defTabSz="711200">
              <a:lnSpc>
                <a:spcPct val="90000"/>
              </a:lnSpc>
              <a:spcBef>
                <a:spcPct val="0"/>
              </a:spcBef>
              <a:spcAft>
                <a:spcPct val="35000"/>
              </a:spcAft>
            </a:pPr>
            <a:r>
              <a:rPr lang="en-US" sz="1400" b="1" i="1" dirty="0" smtClean="0">
                <a:solidFill>
                  <a:sysClr val="windowText" lastClr="000000">
                    <a:hueOff val="0"/>
                    <a:satOff val="0"/>
                    <a:lumOff val="0"/>
                    <a:alphaOff val="0"/>
                  </a:sysClr>
                </a:solidFill>
                <a:latin typeface="Trebuchet MS" pitchFamily="34" charset="0"/>
                <a:sym typeface="Symbol"/>
              </a:rPr>
              <a:t>Coarse</a:t>
            </a:r>
            <a:endParaRPr lang="en-US" sz="1400" b="1" i="1" dirty="0">
              <a:solidFill>
                <a:sysClr val="windowText" lastClr="000000">
                  <a:hueOff val="0"/>
                  <a:satOff val="0"/>
                  <a:lumOff val="0"/>
                  <a:alphaOff val="0"/>
                </a:sysClr>
              </a:solidFill>
              <a:latin typeface="Trebuchet MS" pitchFamily="34" charset="0"/>
            </a:endParaRPr>
          </a:p>
        </p:txBody>
      </p:sp>
      <p:sp>
        <p:nvSpPr>
          <p:cNvPr id="40" name="TextBox 39"/>
          <p:cNvSpPr txBox="1"/>
          <p:nvPr/>
        </p:nvSpPr>
        <p:spPr>
          <a:xfrm>
            <a:off x="4200985" y="895290"/>
            <a:ext cx="904415" cy="400110"/>
          </a:xfrm>
          <a:prstGeom prst="rect">
            <a:avLst/>
          </a:prstGeom>
          <a:noFill/>
        </p:spPr>
        <p:txBody>
          <a:bodyPr wrap="none" rtlCol="0">
            <a:spAutoFit/>
          </a:bodyPr>
          <a:lstStyle/>
          <a:p>
            <a:r>
              <a:rPr lang="en-US" sz="2000" b="1" dirty="0" smtClean="0"/>
              <a:t>Aridity</a:t>
            </a:r>
            <a:endParaRPr lang="en-US" sz="2000" b="1" dirty="0"/>
          </a:p>
        </p:txBody>
      </p:sp>
      <p:sp>
        <p:nvSpPr>
          <p:cNvPr id="41" name="TextBox 40"/>
          <p:cNvSpPr txBox="1"/>
          <p:nvPr/>
        </p:nvSpPr>
        <p:spPr>
          <a:xfrm>
            <a:off x="4267200" y="1276290"/>
            <a:ext cx="671979" cy="400110"/>
          </a:xfrm>
          <a:prstGeom prst="rect">
            <a:avLst/>
          </a:prstGeom>
          <a:noFill/>
        </p:spPr>
        <p:txBody>
          <a:bodyPr wrap="none" rtlCol="0">
            <a:spAutoFit/>
          </a:bodyPr>
          <a:lstStyle/>
          <a:p>
            <a:r>
              <a:rPr lang="en-US" sz="2000" b="1" dirty="0" smtClean="0"/>
              <a:t>Soils</a:t>
            </a:r>
            <a:endParaRPr lang="en-US" sz="2000" b="1" dirty="0"/>
          </a:p>
        </p:txBody>
      </p:sp>
      <p:cxnSp>
        <p:nvCxnSpPr>
          <p:cNvPr id="42" name="Straight Arrow Connector 41"/>
          <p:cNvCxnSpPr>
            <a:stCxn id="29" idx="3"/>
            <a:endCxn id="28" idx="10"/>
          </p:cNvCxnSpPr>
          <p:nvPr/>
        </p:nvCxnSpPr>
        <p:spPr>
          <a:xfrm flipV="1">
            <a:off x="4010025" y="3280425"/>
            <a:ext cx="290782" cy="177150"/>
          </a:xfrm>
          <a:prstGeom prst="straightConnector1">
            <a:avLst/>
          </a:prstGeom>
          <a:ln w="28575">
            <a:solidFill>
              <a:schemeClr val="tx1"/>
            </a:solidFill>
            <a:prstDash val="solid"/>
            <a:tailEnd type="arrow" w="med" len="med"/>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26" idx="10"/>
            <a:endCxn id="28" idx="0"/>
          </p:cNvCxnSpPr>
          <p:nvPr/>
        </p:nvCxnSpPr>
        <p:spPr>
          <a:xfrm>
            <a:off x="4019550" y="2705099"/>
            <a:ext cx="252878" cy="177693"/>
          </a:xfrm>
          <a:prstGeom prst="straightConnector1">
            <a:avLst/>
          </a:prstGeom>
          <a:ln w="28575">
            <a:solidFill>
              <a:schemeClr val="tx1"/>
            </a:solidFill>
            <a:prstDash val="soli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34489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Experiments</a:t>
            </a:r>
            <a:endParaRPr lang="en-US" dirty="0"/>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863112"/>
            <a:ext cx="8936889" cy="5578945"/>
          </a:xfrm>
          <a:prstGeom prst="rect">
            <a:avLst/>
          </a:prstGeom>
        </p:spPr>
      </p:pic>
      <p:sp>
        <p:nvSpPr>
          <p:cNvPr id="6" name="Line Callout 1 5"/>
          <p:cNvSpPr/>
          <p:nvPr/>
        </p:nvSpPr>
        <p:spPr>
          <a:xfrm>
            <a:off x="6134100" y="1066800"/>
            <a:ext cx="1943100" cy="691661"/>
          </a:xfrm>
          <a:prstGeom prst="borderCallout1">
            <a:avLst>
              <a:gd name="adj1" fmla="val 100106"/>
              <a:gd name="adj2" fmla="val -1074"/>
              <a:gd name="adj3" fmla="val 598312"/>
              <a:gd name="adj4" fmla="val -65834"/>
            </a:avLst>
          </a:prstGeom>
          <a:solidFill>
            <a:schemeClr val="bg1">
              <a:lumMod val="95000"/>
            </a:schemeClr>
          </a:solidFill>
          <a:ln>
            <a:tailEnd type="oval" w="lg" len="lg"/>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lIns="91440" tIns="0" rIns="0" bIns="0" rtlCol="0" anchor="t" anchorCtr="0"/>
          <a:lstStyle/>
          <a:p>
            <a:r>
              <a:rPr lang="en-US" dirty="0" smtClean="0">
                <a:solidFill>
                  <a:schemeClr val="tx1"/>
                </a:solidFill>
              </a:rPr>
              <a:t>Mesic Grassland</a:t>
            </a:r>
          </a:p>
          <a:p>
            <a:r>
              <a:rPr lang="en-US" dirty="0" smtClean="0">
                <a:solidFill>
                  <a:schemeClr val="tx1"/>
                </a:solidFill>
              </a:rPr>
              <a:t>MAP</a:t>
            </a:r>
            <a:r>
              <a:rPr lang="en-US" dirty="0">
                <a:solidFill>
                  <a:schemeClr val="tx1"/>
                </a:solidFill>
              </a:rPr>
              <a:t>: 850 mm </a:t>
            </a:r>
            <a:r>
              <a:rPr lang="en-US" dirty="0" smtClean="0">
                <a:solidFill>
                  <a:schemeClr val="tx1"/>
                </a:solidFill>
              </a:rPr>
              <a:t>y</a:t>
            </a:r>
            <a:r>
              <a:rPr lang="en-US" baseline="30000" dirty="0" smtClean="0">
                <a:solidFill>
                  <a:schemeClr val="tx1"/>
                </a:solidFill>
              </a:rPr>
              <a:t>-1</a:t>
            </a:r>
            <a:endParaRPr lang="en-US" baseline="30000" dirty="0">
              <a:solidFill>
                <a:schemeClr val="tx1"/>
              </a:solidFill>
            </a:endParaRPr>
          </a:p>
        </p:txBody>
      </p:sp>
      <p:sp>
        <p:nvSpPr>
          <p:cNvPr id="7" name="Line Callout 1 6"/>
          <p:cNvSpPr/>
          <p:nvPr/>
        </p:nvSpPr>
        <p:spPr>
          <a:xfrm>
            <a:off x="3342542" y="1066801"/>
            <a:ext cx="1991458" cy="691660"/>
          </a:xfrm>
          <a:prstGeom prst="borderCallout1">
            <a:avLst>
              <a:gd name="adj1" fmla="val 100106"/>
              <a:gd name="adj2" fmla="val -1074"/>
              <a:gd name="adj3" fmla="val 284513"/>
              <a:gd name="adj4" fmla="val 3946"/>
            </a:avLst>
          </a:prstGeom>
          <a:solidFill>
            <a:schemeClr val="bg1">
              <a:lumMod val="95000"/>
            </a:schemeClr>
          </a:solidFill>
          <a:ln>
            <a:tailEnd type="oval" w="lg" len="lg"/>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lIns="91440" tIns="0" rIns="0" bIns="0" rtlCol="0" anchor="t" anchorCtr="0"/>
          <a:lstStyle/>
          <a:p>
            <a:r>
              <a:rPr lang="en-US" dirty="0" smtClean="0">
                <a:solidFill>
                  <a:schemeClr val="tx1"/>
                </a:solidFill>
              </a:rPr>
              <a:t>Semi-arid Grassland</a:t>
            </a:r>
            <a:endParaRPr lang="en-US" dirty="0">
              <a:solidFill>
                <a:schemeClr val="tx1"/>
              </a:solidFill>
            </a:endParaRPr>
          </a:p>
          <a:p>
            <a:r>
              <a:rPr lang="en-US" dirty="0">
                <a:solidFill>
                  <a:schemeClr val="tx1"/>
                </a:solidFill>
              </a:rPr>
              <a:t>MAP: 400 mm </a:t>
            </a:r>
            <a:r>
              <a:rPr lang="en-US" dirty="0" smtClean="0">
                <a:solidFill>
                  <a:schemeClr val="tx1"/>
                </a:solidFill>
              </a:rPr>
              <a:t>y</a:t>
            </a:r>
            <a:r>
              <a:rPr lang="en-US" baseline="30000" dirty="0" smtClean="0">
                <a:solidFill>
                  <a:schemeClr val="tx1"/>
                </a:solidFill>
              </a:rPr>
              <a:t>-1</a:t>
            </a:r>
            <a:endParaRPr lang="en-US" baseline="30000" dirty="0">
              <a:solidFill>
                <a:schemeClr val="tx1"/>
              </a:solidFill>
            </a:endParaRPr>
          </a:p>
        </p:txBody>
      </p:sp>
      <p:sp>
        <p:nvSpPr>
          <p:cNvPr id="8" name="Line Callout 1 7"/>
          <p:cNvSpPr/>
          <p:nvPr/>
        </p:nvSpPr>
        <p:spPr>
          <a:xfrm>
            <a:off x="393700" y="1066800"/>
            <a:ext cx="1847850" cy="742949"/>
          </a:xfrm>
          <a:prstGeom prst="borderCallout1">
            <a:avLst>
              <a:gd name="adj1" fmla="val 100106"/>
              <a:gd name="adj2" fmla="val -1074"/>
              <a:gd name="adj3" fmla="val 380085"/>
              <a:gd name="adj4" fmla="val 68435"/>
            </a:avLst>
          </a:prstGeom>
          <a:solidFill>
            <a:schemeClr val="bg1">
              <a:lumMod val="95000"/>
            </a:schemeClr>
          </a:solidFill>
          <a:ln>
            <a:tailEnd type="oval" w="lg" len="lg"/>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lIns="91440" tIns="0" rIns="0" bIns="0" rtlCol="0" anchor="t" anchorCtr="0"/>
          <a:lstStyle/>
          <a:p>
            <a:r>
              <a:rPr lang="en-US" dirty="0" smtClean="0">
                <a:solidFill>
                  <a:schemeClr val="tx1"/>
                </a:solidFill>
              </a:rPr>
              <a:t>Mojave Desert</a:t>
            </a:r>
          </a:p>
          <a:p>
            <a:r>
              <a:rPr lang="en-US" dirty="0" smtClean="0">
                <a:solidFill>
                  <a:schemeClr val="tx1"/>
                </a:solidFill>
              </a:rPr>
              <a:t>MAP: 135 mm y</a:t>
            </a:r>
            <a:r>
              <a:rPr lang="en-US" baseline="30000" dirty="0" smtClean="0">
                <a:solidFill>
                  <a:schemeClr val="tx1"/>
                </a:solidFill>
              </a:rPr>
              <a:t>-1</a:t>
            </a:r>
            <a:endParaRPr lang="en-US" dirty="0">
              <a:solidFill>
                <a:schemeClr val="tx1"/>
              </a:solidFill>
            </a:endParaRPr>
          </a:p>
        </p:txBody>
      </p:sp>
    </p:spTree>
    <p:extLst>
      <p:ext uri="{BB962C8B-B14F-4D97-AF65-F5344CB8AC3E}">
        <p14:creationId xmlns:p14="http://schemas.microsoft.com/office/powerpoint/2010/main" val="13772313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Sp06-015d-paf1\Phils Pictures\Lycog\lycog_opentunnel_july2008_ 020.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4928206" y="789232"/>
            <a:ext cx="4041775" cy="303133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Documents and Settings\pfay.BREC-PDC\My Documents\My Pictures\Lycog\LYCOGBSSG08_0012_RJ.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2383" y="794740"/>
            <a:ext cx="4522890" cy="301526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71296" y="4011737"/>
            <a:ext cx="3181504" cy="2285087"/>
          </a:xfrm>
          <a:prstGeom prst="rect">
            <a:avLst/>
          </a:prstGeom>
        </p:spPr>
        <p:txBody>
          <a:bodyPr vert="horz" lIns="91440" tIns="45720" rIns="91440" bIns="45720" rtlCol="0">
            <a:normAutofit/>
          </a:bodyPr>
          <a:lstStyle>
            <a:lvl1pPr marL="342900" indent="-342900">
              <a:spcBef>
                <a:spcPct val="20000"/>
              </a:spcBef>
              <a:buFont typeface="Arial" pitchFamily="34" charset="0"/>
              <a:buChar char="•"/>
              <a:defRPr sz="2000"/>
            </a:lvl1pPr>
            <a:lvl2pPr marL="398463" lvl="1" indent="-117475">
              <a:spcBef>
                <a:spcPct val="20000"/>
              </a:spcBef>
              <a:buFont typeface="Arial" pitchFamily="34" charset="0"/>
              <a:buChar char="–"/>
              <a:defRPr sz="1600" i="1"/>
            </a:lvl2pPr>
            <a:lvl3pPr marL="1143000" indent="-228600">
              <a:spcBef>
                <a:spcPct val="20000"/>
              </a:spcBef>
              <a:buFont typeface="Arial" pitchFamily="34" charset="0"/>
              <a:buChar char="•"/>
              <a:defRPr sz="2400"/>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dirty="0" smtClean="0"/>
              <a:t>CO</a:t>
            </a:r>
            <a:r>
              <a:rPr lang="en-US" baseline="-25000" dirty="0" smtClean="0"/>
              <a:t>2</a:t>
            </a:r>
            <a:r>
              <a:rPr lang="en-US" dirty="0" smtClean="0"/>
              <a:t> gradient since 2006</a:t>
            </a:r>
          </a:p>
          <a:p>
            <a:pPr marL="280988" lvl="1" indent="0">
              <a:buNone/>
            </a:pPr>
            <a:r>
              <a:rPr lang="en-US" dirty="0" smtClean="0"/>
              <a:t> 250 </a:t>
            </a:r>
            <a:r>
              <a:rPr lang="en-US" dirty="0"/>
              <a:t>to 500 µL </a:t>
            </a:r>
            <a:r>
              <a:rPr lang="en-US" dirty="0" smtClean="0"/>
              <a:t>L</a:t>
            </a:r>
            <a:r>
              <a:rPr lang="en-US" baseline="30000" dirty="0" smtClean="0"/>
              <a:t>-1</a:t>
            </a:r>
            <a:endParaRPr lang="en-US" dirty="0" smtClean="0"/>
          </a:p>
          <a:p>
            <a:r>
              <a:rPr lang="en-US" dirty="0" smtClean="0"/>
              <a:t>Ambient temperature, average precipitation</a:t>
            </a:r>
          </a:p>
          <a:p>
            <a:r>
              <a:rPr lang="en-US" dirty="0" smtClean="0"/>
              <a:t>C</a:t>
            </a:r>
            <a:r>
              <a:rPr lang="en-US" baseline="-25000" dirty="0" smtClean="0"/>
              <a:t>4</a:t>
            </a:r>
            <a:r>
              <a:rPr lang="en-US" dirty="0" smtClean="0"/>
              <a:t> vegetation</a:t>
            </a:r>
            <a:endParaRPr lang="en-US" dirty="0"/>
          </a:p>
          <a:p>
            <a:r>
              <a:rPr lang="en-US" dirty="0" smtClean="0"/>
              <a:t>3 soil types, 20 reps</a:t>
            </a:r>
          </a:p>
        </p:txBody>
      </p:sp>
      <p:grpSp>
        <p:nvGrpSpPr>
          <p:cNvPr id="16" name="Group 15"/>
          <p:cNvGrpSpPr>
            <a:grpSpLocks noChangeAspect="1"/>
          </p:cNvGrpSpPr>
          <p:nvPr/>
        </p:nvGrpSpPr>
        <p:grpSpPr>
          <a:xfrm>
            <a:off x="3352800" y="3892923"/>
            <a:ext cx="5549900" cy="2699472"/>
            <a:chOff x="1905000" y="3327400"/>
            <a:chExt cx="6945312" cy="3378200"/>
          </a:xfrm>
          <a:noFill/>
        </p:grpSpPr>
        <p:pic>
          <p:nvPicPr>
            <p:cNvPr id="7" name="Picture 92" descr="C:\Documents and Settings\pfay.BREC-PDC\My Documents\My Pictures\Lycog\Housto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67525" y="3735388"/>
              <a:ext cx="1982787" cy="2571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8" name="Picture 94" descr="C:\Documents and Settings\pfay.BREC-PDC\My Documents\My Pictures\Lycog\Bastrop.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05312" y="3706813"/>
              <a:ext cx="2055813" cy="26289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9" name="Picture 95" descr="C:\Documents and Settings\pfay.BREC-PDC\My Documents\My Pictures\Lycog\Austin.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05000" y="3697288"/>
              <a:ext cx="2054225" cy="26289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10" name="TextBox 2"/>
            <p:cNvSpPr txBox="1">
              <a:spLocks noChangeArrowheads="1"/>
            </p:cNvSpPr>
            <p:nvPr/>
          </p:nvSpPr>
          <p:spPr bwMode="auto">
            <a:xfrm>
              <a:off x="2445923" y="3327400"/>
              <a:ext cx="830677" cy="27699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2"/>
                  </a:solidFill>
                  <a:latin typeface="Verdana" pitchFamily="34" charset="0"/>
                </a:defRPr>
              </a:lvl1pPr>
              <a:lvl2pPr marL="742950" indent="-285750">
                <a:defRPr>
                  <a:solidFill>
                    <a:schemeClr val="tx2"/>
                  </a:solidFill>
                  <a:latin typeface="Verdana" pitchFamily="34" charset="0"/>
                </a:defRPr>
              </a:lvl2pPr>
              <a:lvl3pPr marL="1143000" indent="-228600">
                <a:defRPr>
                  <a:solidFill>
                    <a:schemeClr val="tx2"/>
                  </a:solidFill>
                  <a:latin typeface="Verdana" pitchFamily="34" charset="0"/>
                </a:defRPr>
              </a:lvl3pPr>
              <a:lvl4pPr marL="1600200" indent="-228600">
                <a:defRPr>
                  <a:solidFill>
                    <a:schemeClr val="tx2"/>
                  </a:solidFill>
                  <a:latin typeface="Verdana" pitchFamily="34" charset="0"/>
                </a:defRPr>
              </a:lvl4pPr>
              <a:lvl5pPr marL="2057400" indent="-228600">
                <a:defRPr>
                  <a:solidFill>
                    <a:schemeClr val="tx2"/>
                  </a:solidFill>
                  <a:latin typeface="Verdana" pitchFamily="34" charset="0"/>
                </a:defRPr>
              </a:lvl5pPr>
              <a:lvl6pPr marL="2514600" indent="-228600" eaLnBrk="0" fontAlgn="base" hangingPunct="0">
                <a:spcBef>
                  <a:spcPct val="0"/>
                </a:spcBef>
                <a:spcAft>
                  <a:spcPct val="0"/>
                </a:spcAft>
                <a:defRPr>
                  <a:solidFill>
                    <a:schemeClr val="tx2"/>
                  </a:solidFill>
                  <a:latin typeface="Verdana" pitchFamily="34" charset="0"/>
                </a:defRPr>
              </a:lvl6pPr>
              <a:lvl7pPr marL="2971800" indent="-228600" eaLnBrk="0" fontAlgn="base" hangingPunct="0">
                <a:spcBef>
                  <a:spcPct val="0"/>
                </a:spcBef>
                <a:spcAft>
                  <a:spcPct val="0"/>
                </a:spcAft>
                <a:defRPr>
                  <a:solidFill>
                    <a:schemeClr val="tx2"/>
                  </a:solidFill>
                  <a:latin typeface="Verdana" pitchFamily="34" charset="0"/>
                </a:defRPr>
              </a:lvl7pPr>
              <a:lvl8pPr marL="3429000" indent="-228600" eaLnBrk="0" fontAlgn="base" hangingPunct="0">
                <a:spcBef>
                  <a:spcPct val="0"/>
                </a:spcBef>
                <a:spcAft>
                  <a:spcPct val="0"/>
                </a:spcAft>
                <a:defRPr>
                  <a:solidFill>
                    <a:schemeClr val="tx2"/>
                  </a:solidFill>
                  <a:latin typeface="Verdana" pitchFamily="34" charset="0"/>
                </a:defRPr>
              </a:lvl8pPr>
              <a:lvl9pPr marL="3886200" indent="-228600" eaLnBrk="0" fontAlgn="base" hangingPunct="0">
                <a:spcBef>
                  <a:spcPct val="0"/>
                </a:spcBef>
                <a:spcAft>
                  <a:spcPct val="0"/>
                </a:spcAft>
                <a:defRPr>
                  <a:solidFill>
                    <a:schemeClr val="tx2"/>
                  </a:solidFill>
                  <a:latin typeface="Verdana" pitchFamily="34" charset="0"/>
                </a:defRPr>
              </a:lvl9pPr>
            </a:lstStyle>
            <a:p>
              <a:r>
                <a:rPr lang="en-US" sz="1200" b="1" dirty="0" smtClean="0">
                  <a:solidFill>
                    <a:schemeClr val="tx1"/>
                  </a:solidFill>
                  <a:latin typeface="Trebuchet MS" pitchFamily="34" charset="0"/>
                </a:rPr>
                <a:t>Silty clay</a:t>
              </a:r>
              <a:endParaRPr lang="en-US" sz="1200" b="1" dirty="0">
                <a:solidFill>
                  <a:schemeClr val="tx1"/>
                </a:solidFill>
                <a:latin typeface="Trebuchet MS" pitchFamily="34" charset="0"/>
              </a:endParaRPr>
            </a:p>
          </p:txBody>
        </p:sp>
        <p:sp>
          <p:nvSpPr>
            <p:cNvPr id="11" name="TextBox 98"/>
            <p:cNvSpPr txBox="1">
              <a:spLocks noChangeArrowheads="1"/>
            </p:cNvSpPr>
            <p:nvPr/>
          </p:nvSpPr>
          <p:spPr bwMode="auto">
            <a:xfrm>
              <a:off x="4876800" y="3327400"/>
              <a:ext cx="1000595" cy="27699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2"/>
                  </a:solidFill>
                  <a:latin typeface="Verdana" pitchFamily="34" charset="0"/>
                </a:defRPr>
              </a:lvl1pPr>
              <a:lvl2pPr marL="742950" indent="-285750">
                <a:defRPr>
                  <a:solidFill>
                    <a:schemeClr val="tx2"/>
                  </a:solidFill>
                  <a:latin typeface="Verdana" pitchFamily="34" charset="0"/>
                </a:defRPr>
              </a:lvl2pPr>
              <a:lvl3pPr marL="1143000" indent="-228600">
                <a:defRPr>
                  <a:solidFill>
                    <a:schemeClr val="tx2"/>
                  </a:solidFill>
                  <a:latin typeface="Verdana" pitchFamily="34" charset="0"/>
                </a:defRPr>
              </a:lvl3pPr>
              <a:lvl4pPr marL="1600200" indent="-228600">
                <a:defRPr>
                  <a:solidFill>
                    <a:schemeClr val="tx2"/>
                  </a:solidFill>
                  <a:latin typeface="Verdana" pitchFamily="34" charset="0"/>
                </a:defRPr>
              </a:lvl4pPr>
              <a:lvl5pPr marL="2057400" indent="-228600">
                <a:defRPr>
                  <a:solidFill>
                    <a:schemeClr val="tx2"/>
                  </a:solidFill>
                  <a:latin typeface="Verdana" pitchFamily="34" charset="0"/>
                </a:defRPr>
              </a:lvl5pPr>
              <a:lvl6pPr marL="2514600" indent="-228600" eaLnBrk="0" fontAlgn="base" hangingPunct="0">
                <a:spcBef>
                  <a:spcPct val="0"/>
                </a:spcBef>
                <a:spcAft>
                  <a:spcPct val="0"/>
                </a:spcAft>
                <a:defRPr>
                  <a:solidFill>
                    <a:schemeClr val="tx2"/>
                  </a:solidFill>
                  <a:latin typeface="Verdana" pitchFamily="34" charset="0"/>
                </a:defRPr>
              </a:lvl6pPr>
              <a:lvl7pPr marL="2971800" indent="-228600" eaLnBrk="0" fontAlgn="base" hangingPunct="0">
                <a:spcBef>
                  <a:spcPct val="0"/>
                </a:spcBef>
                <a:spcAft>
                  <a:spcPct val="0"/>
                </a:spcAft>
                <a:defRPr>
                  <a:solidFill>
                    <a:schemeClr val="tx2"/>
                  </a:solidFill>
                  <a:latin typeface="Verdana" pitchFamily="34" charset="0"/>
                </a:defRPr>
              </a:lvl7pPr>
              <a:lvl8pPr marL="3429000" indent="-228600" eaLnBrk="0" fontAlgn="base" hangingPunct="0">
                <a:spcBef>
                  <a:spcPct val="0"/>
                </a:spcBef>
                <a:spcAft>
                  <a:spcPct val="0"/>
                </a:spcAft>
                <a:defRPr>
                  <a:solidFill>
                    <a:schemeClr val="tx2"/>
                  </a:solidFill>
                  <a:latin typeface="Verdana" pitchFamily="34" charset="0"/>
                </a:defRPr>
              </a:lvl8pPr>
              <a:lvl9pPr marL="3886200" indent="-228600" eaLnBrk="0" fontAlgn="base" hangingPunct="0">
                <a:spcBef>
                  <a:spcPct val="0"/>
                </a:spcBef>
                <a:spcAft>
                  <a:spcPct val="0"/>
                </a:spcAft>
                <a:defRPr>
                  <a:solidFill>
                    <a:schemeClr val="tx2"/>
                  </a:solidFill>
                  <a:latin typeface="Verdana" pitchFamily="34" charset="0"/>
                </a:defRPr>
              </a:lvl9pPr>
            </a:lstStyle>
            <a:p>
              <a:r>
                <a:rPr lang="en-US" sz="1200" b="1" dirty="0" smtClean="0">
                  <a:solidFill>
                    <a:schemeClr val="tx1"/>
                  </a:solidFill>
                  <a:latin typeface="Trebuchet MS" pitchFamily="34" charset="0"/>
                </a:rPr>
                <a:t>Sandy loam</a:t>
              </a:r>
              <a:endParaRPr lang="en-US" sz="1200" b="1" dirty="0">
                <a:solidFill>
                  <a:schemeClr val="tx1"/>
                </a:solidFill>
                <a:latin typeface="Trebuchet MS" pitchFamily="34" charset="0"/>
              </a:endParaRPr>
            </a:p>
          </p:txBody>
        </p:sp>
        <p:sp>
          <p:nvSpPr>
            <p:cNvPr id="12" name="TextBox 99"/>
            <p:cNvSpPr txBox="1">
              <a:spLocks noChangeArrowheads="1"/>
            </p:cNvSpPr>
            <p:nvPr/>
          </p:nvSpPr>
          <p:spPr bwMode="auto">
            <a:xfrm>
              <a:off x="7620000" y="3365500"/>
              <a:ext cx="487634" cy="27699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2"/>
                  </a:solidFill>
                  <a:latin typeface="Verdana" pitchFamily="34" charset="0"/>
                </a:defRPr>
              </a:lvl1pPr>
              <a:lvl2pPr marL="742950" indent="-285750">
                <a:defRPr>
                  <a:solidFill>
                    <a:schemeClr val="tx2"/>
                  </a:solidFill>
                  <a:latin typeface="Verdana" pitchFamily="34" charset="0"/>
                </a:defRPr>
              </a:lvl2pPr>
              <a:lvl3pPr marL="1143000" indent="-228600">
                <a:defRPr>
                  <a:solidFill>
                    <a:schemeClr val="tx2"/>
                  </a:solidFill>
                  <a:latin typeface="Verdana" pitchFamily="34" charset="0"/>
                </a:defRPr>
              </a:lvl3pPr>
              <a:lvl4pPr marL="1600200" indent="-228600">
                <a:defRPr>
                  <a:solidFill>
                    <a:schemeClr val="tx2"/>
                  </a:solidFill>
                  <a:latin typeface="Verdana" pitchFamily="34" charset="0"/>
                </a:defRPr>
              </a:lvl4pPr>
              <a:lvl5pPr marL="2057400" indent="-228600">
                <a:defRPr>
                  <a:solidFill>
                    <a:schemeClr val="tx2"/>
                  </a:solidFill>
                  <a:latin typeface="Verdana" pitchFamily="34" charset="0"/>
                </a:defRPr>
              </a:lvl5pPr>
              <a:lvl6pPr marL="2514600" indent="-228600" eaLnBrk="0" fontAlgn="base" hangingPunct="0">
                <a:spcBef>
                  <a:spcPct val="0"/>
                </a:spcBef>
                <a:spcAft>
                  <a:spcPct val="0"/>
                </a:spcAft>
                <a:defRPr>
                  <a:solidFill>
                    <a:schemeClr val="tx2"/>
                  </a:solidFill>
                  <a:latin typeface="Verdana" pitchFamily="34" charset="0"/>
                </a:defRPr>
              </a:lvl6pPr>
              <a:lvl7pPr marL="2971800" indent="-228600" eaLnBrk="0" fontAlgn="base" hangingPunct="0">
                <a:spcBef>
                  <a:spcPct val="0"/>
                </a:spcBef>
                <a:spcAft>
                  <a:spcPct val="0"/>
                </a:spcAft>
                <a:defRPr>
                  <a:solidFill>
                    <a:schemeClr val="tx2"/>
                  </a:solidFill>
                  <a:latin typeface="Verdana" pitchFamily="34" charset="0"/>
                </a:defRPr>
              </a:lvl7pPr>
              <a:lvl8pPr marL="3429000" indent="-228600" eaLnBrk="0" fontAlgn="base" hangingPunct="0">
                <a:spcBef>
                  <a:spcPct val="0"/>
                </a:spcBef>
                <a:spcAft>
                  <a:spcPct val="0"/>
                </a:spcAft>
                <a:defRPr>
                  <a:solidFill>
                    <a:schemeClr val="tx2"/>
                  </a:solidFill>
                  <a:latin typeface="Verdana" pitchFamily="34" charset="0"/>
                </a:defRPr>
              </a:lvl8pPr>
              <a:lvl9pPr marL="3886200" indent="-228600" eaLnBrk="0" fontAlgn="base" hangingPunct="0">
                <a:spcBef>
                  <a:spcPct val="0"/>
                </a:spcBef>
                <a:spcAft>
                  <a:spcPct val="0"/>
                </a:spcAft>
                <a:defRPr>
                  <a:solidFill>
                    <a:schemeClr val="tx2"/>
                  </a:solidFill>
                  <a:latin typeface="Verdana" pitchFamily="34" charset="0"/>
                </a:defRPr>
              </a:lvl9pPr>
            </a:lstStyle>
            <a:p>
              <a:r>
                <a:rPr lang="en-US" sz="1200" b="1" dirty="0" smtClean="0">
                  <a:solidFill>
                    <a:schemeClr val="tx1"/>
                  </a:solidFill>
                  <a:latin typeface="Trebuchet MS" pitchFamily="34" charset="0"/>
                </a:rPr>
                <a:t>Clay</a:t>
              </a:r>
              <a:endParaRPr lang="en-US" sz="1200" b="1" dirty="0">
                <a:solidFill>
                  <a:schemeClr val="tx1"/>
                </a:solidFill>
                <a:latin typeface="Trebuchet MS" pitchFamily="34" charset="0"/>
              </a:endParaRPr>
            </a:p>
          </p:txBody>
        </p:sp>
        <p:sp>
          <p:nvSpPr>
            <p:cNvPr id="13" name="TextBox 100"/>
            <p:cNvSpPr txBox="1">
              <a:spLocks noChangeArrowheads="1"/>
            </p:cNvSpPr>
            <p:nvPr/>
          </p:nvSpPr>
          <p:spPr bwMode="auto">
            <a:xfrm>
              <a:off x="2362200" y="6326188"/>
              <a:ext cx="1033462" cy="3698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2"/>
                  </a:solidFill>
                  <a:latin typeface="Verdana" pitchFamily="34" charset="0"/>
                </a:defRPr>
              </a:lvl1pPr>
              <a:lvl2pPr marL="742950" indent="-285750">
                <a:defRPr>
                  <a:solidFill>
                    <a:schemeClr val="tx2"/>
                  </a:solidFill>
                  <a:latin typeface="Verdana" pitchFamily="34" charset="0"/>
                </a:defRPr>
              </a:lvl2pPr>
              <a:lvl3pPr marL="1143000" indent="-228600">
                <a:defRPr>
                  <a:solidFill>
                    <a:schemeClr val="tx2"/>
                  </a:solidFill>
                  <a:latin typeface="Verdana" pitchFamily="34" charset="0"/>
                </a:defRPr>
              </a:lvl3pPr>
              <a:lvl4pPr marL="1600200" indent="-228600">
                <a:defRPr>
                  <a:solidFill>
                    <a:schemeClr val="tx2"/>
                  </a:solidFill>
                  <a:latin typeface="Verdana" pitchFamily="34" charset="0"/>
                </a:defRPr>
              </a:lvl4pPr>
              <a:lvl5pPr marL="2057400" indent="-228600">
                <a:defRPr>
                  <a:solidFill>
                    <a:schemeClr val="tx2"/>
                  </a:solidFill>
                  <a:latin typeface="Verdana" pitchFamily="34" charset="0"/>
                </a:defRPr>
              </a:lvl5pPr>
              <a:lvl6pPr marL="2514600" indent="-228600" eaLnBrk="0" fontAlgn="base" hangingPunct="0">
                <a:spcBef>
                  <a:spcPct val="0"/>
                </a:spcBef>
                <a:spcAft>
                  <a:spcPct val="0"/>
                </a:spcAft>
                <a:defRPr>
                  <a:solidFill>
                    <a:schemeClr val="tx2"/>
                  </a:solidFill>
                  <a:latin typeface="Verdana" pitchFamily="34" charset="0"/>
                </a:defRPr>
              </a:lvl6pPr>
              <a:lvl7pPr marL="2971800" indent="-228600" eaLnBrk="0" fontAlgn="base" hangingPunct="0">
                <a:spcBef>
                  <a:spcPct val="0"/>
                </a:spcBef>
                <a:spcAft>
                  <a:spcPct val="0"/>
                </a:spcAft>
                <a:defRPr>
                  <a:solidFill>
                    <a:schemeClr val="tx2"/>
                  </a:solidFill>
                  <a:latin typeface="Verdana" pitchFamily="34" charset="0"/>
                </a:defRPr>
              </a:lvl7pPr>
              <a:lvl8pPr marL="3429000" indent="-228600" eaLnBrk="0" fontAlgn="base" hangingPunct="0">
                <a:spcBef>
                  <a:spcPct val="0"/>
                </a:spcBef>
                <a:spcAft>
                  <a:spcPct val="0"/>
                </a:spcAft>
                <a:defRPr>
                  <a:solidFill>
                    <a:schemeClr val="tx2"/>
                  </a:solidFill>
                  <a:latin typeface="Verdana" pitchFamily="34" charset="0"/>
                </a:defRPr>
              </a:lvl8pPr>
              <a:lvl9pPr marL="3886200" indent="-228600" eaLnBrk="0" fontAlgn="base" hangingPunct="0">
                <a:spcBef>
                  <a:spcPct val="0"/>
                </a:spcBef>
                <a:spcAft>
                  <a:spcPct val="0"/>
                </a:spcAft>
                <a:defRPr>
                  <a:solidFill>
                    <a:schemeClr val="tx2"/>
                  </a:solidFill>
                  <a:latin typeface="Verdana" pitchFamily="34" charset="0"/>
                </a:defRPr>
              </a:lvl9pPr>
            </a:lstStyle>
            <a:p>
              <a:r>
                <a:rPr lang="en-US">
                  <a:solidFill>
                    <a:schemeClr val="tx1"/>
                  </a:solidFill>
                </a:rPr>
                <a:t>Mollisol</a:t>
              </a:r>
            </a:p>
          </p:txBody>
        </p:sp>
        <p:sp>
          <p:nvSpPr>
            <p:cNvPr id="14" name="TextBox 101"/>
            <p:cNvSpPr txBox="1">
              <a:spLocks noChangeArrowheads="1"/>
            </p:cNvSpPr>
            <p:nvPr/>
          </p:nvSpPr>
          <p:spPr bwMode="auto">
            <a:xfrm>
              <a:off x="4895850" y="6326188"/>
              <a:ext cx="876300" cy="3698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2"/>
                  </a:solidFill>
                  <a:latin typeface="Verdana" pitchFamily="34" charset="0"/>
                </a:defRPr>
              </a:lvl1pPr>
              <a:lvl2pPr marL="742950" indent="-285750">
                <a:defRPr>
                  <a:solidFill>
                    <a:schemeClr val="tx2"/>
                  </a:solidFill>
                  <a:latin typeface="Verdana" pitchFamily="34" charset="0"/>
                </a:defRPr>
              </a:lvl2pPr>
              <a:lvl3pPr marL="1143000" indent="-228600">
                <a:defRPr>
                  <a:solidFill>
                    <a:schemeClr val="tx2"/>
                  </a:solidFill>
                  <a:latin typeface="Verdana" pitchFamily="34" charset="0"/>
                </a:defRPr>
              </a:lvl3pPr>
              <a:lvl4pPr marL="1600200" indent="-228600">
                <a:defRPr>
                  <a:solidFill>
                    <a:schemeClr val="tx2"/>
                  </a:solidFill>
                  <a:latin typeface="Verdana" pitchFamily="34" charset="0"/>
                </a:defRPr>
              </a:lvl4pPr>
              <a:lvl5pPr marL="2057400" indent="-228600">
                <a:defRPr>
                  <a:solidFill>
                    <a:schemeClr val="tx2"/>
                  </a:solidFill>
                  <a:latin typeface="Verdana" pitchFamily="34" charset="0"/>
                </a:defRPr>
              </a:lvl5pPr>
              <a:lvl6pPr marL="2514600" indent="-228600" eaLnBrk="0" fontAlgn="base" hangingPunct="0">
                <a:spcBef>
                  <a:spcPct val="0"/>
                </a:spcBef>
                <a:spcAft>
                  <a:spcPct val="0"/>
                </a:spcAft>
                <a:defRPr>
                  <a:solidFill>
                    <a:schemeClr val="tx2"/>
                  </a:solidFill>
                  <a:latin typeface="Verdana" pitchFamily="34" charset="0"/>
                </a:defRPr>
              </a:lvl6pPr>
              <a:lvl7pPr marL="2971800" indent="-228600" eaLnBrk="0" fontAlgn="base" hangingPunct="0">
                <a:spcBef>
                  <a:spcPct val="0"/>
                </a:spcBef>
                <a:spcAft>
                  <a:spcPct val="0"/>
                </a:spcAft>
                <a:defRPr>
                  <a:solidFill>
                    <a:schemeClr val="tx2"/>
                  </a:solidFill>
                  <a:latin typeface="Verdana" pitchFamily="34" charset="0"/>
                </a:defRPr>
              </a:lvl7pPr>
              <a:lvl8pPr marL="3429000" indent="-228600" eaLnBrk="0" fontAlgn="base" hangingPunct="0">
                <a:spcBef>
                  <a:spcPct val="0"/>
                </a:spcBef>
                <a:spcAft>
                  <a:spcPct val="0"/>
                </a:spcAft>
                <a:defRPr>
                  <a:solidFill>
                    <a:schemeClr val="tx2"/>
                  </a:solidFill>
                  <a:latin typeface="Verdana" pitchFamily="34" charset="0"/>
                </a:defRPr>
              </a:lvl8pPr>
              <a:lvl9pPr marL="3886200" indent="-228600" eaLnBrk="0" fontAlgn="base" hangingPunct="0">
                <a:spcBef>
                  <a:spcPct val="0"/>
                </a:spcBef>
                <a:spcAft>
                  <a:spcPct val="0"/>
                </a:spcAft>
                <a:defRPr>
                  <a:solidFill>
                    <a:schemeClr val="tx2"/>
                  </a:solidFill>
                  <a:latin typeface="Verdana" pitchFamily="34" charset="0"/>
                </a:defRPr>
              </a:lvl9pPr>
            </a:lstStyle>
            <a:p>
              <a:r>
                <a:rPr lang="en-US">
                  <a:solidFill>
                    <a:schemeClr val="tx1"/>
                  </a:solidFill>
                </a:rPr>
                <a:t>Alfisol</a:t>
              </a:r>
            </a:p>
          </p:txBody>
        </p:sp>
        <p:sp>
          <p:nvSpPr>
            <p:cNvPr id="15" name="TextBox 102"/>
            <p:cNvSpPr txBox="1">
              <a:spLocks noChangeArrowheads="1"/>
            </p:cNvSpPr>
            <p:nvPr/>
          </p:nvSpPr>
          <p:spPr bwMode="auto">
            <a:xfrm>
              <a:off x="7454900" y="6335713"/>
              <a:ext cx="1044575" cy="3698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2"/>
                  </a:solidFill>
                  <a:latin typeface="Verdana" pitchFamily="34" charset="0"/>
                </a:defRPr>
              </a:lvl1pPr>
              <a:lvl2pPr marL="742950" indent="-285750">
                <a:defRPr>
                  <a:solidFill>
                    <a:schemeClr val="tx2"/>
                  </a:solidFill>
                  <a:latin typeface="Verdana" pitchFamily="34" charset="0"/>
                </a:defRPr>
              </a:lvl2pPr>
              <a:lvl3pPr marL="1143000" indent="-228600">
                <a:defRPr>
                  <a:solidFill>
                    <a:schemeClr val="tx2"/>
                  </a:solidFill>
                  <a:latin typeface="Verdana" pitchFamily="34" charset="0"/>
                </a:defRPr>
              </a:lvl3pPr>
              <a:lvl4pPr marL="1600200" indent="-228600">
                <a:defRPr>
                  <a:solidFill>
                    <a:schemeClr val="tx2"/>
                  </a:solidFill>
                  <a:latin typeface="Verdana" pitchFamily="34" charset="0"/>
                </a:defRPr>
              </a:lvl4pPr>
              <a:lvl5pPr marL="2057400" indent="-228600">
                <a:defRPr>
                  <a:solidFill>
                    <a:schemeClr val="tx2"/>
                  </a:solidFill>
                  <a:latin typeface="Verdana" pitchFamily="34" charset="0"/>
                </a:defRPr>
              </a:lvl5pPr>
              <a:lvl6pPr marL="2514600" indent="-228600" eaLnBrk="0" fontAlgn="base" hangingPunct="0">
                <a:spcBef>
                  <a:spcPct val="0"/>
                </a:spcBef>
                <a:spcAft>
                  <a:spcPct val="0"/>
                </a:spcAft>
                <a:defRPr>
                  <a:solidFill>
                    <a:schemeClr val="tx2"/>
                  </a:solidFill>
                  <a:latin typeface="Verdana" pitchFamily="34" charset="0"/>
                </a:defRPr>
              </a:lvl6pPr>
              <a:lvl7pPr marL="2971800" indent="-228600" eaLnBrk="0" fontAlgn="base" hangingPunct="0">
                <a:spcBef>
                  <a:spcPct val="0"/>
                </a:spcBef>
                <a:spcAft>
                  <a:spcPct val="0"/>
                </a:spcAft>
                <a:defRPr>
                  <a:solidFill>
                    <a:schemeClr val="tx2"/>
                  </a:solidFill>
                  <a:latin typeface="Verdana" pitchFamily="34" charset="0"/>
                </a:defRPr>
              </a:lvl7pPr>
              <a:lvl8pPr marL="3429000" indent="-228600" eaLnBrk="0" fontAlgn="base" hangingPunct="0">
                <a:spcBef>
                  <a:spcPct val="0"/>
                </a:spcBef>
                <a:spcAft>
                  <a:spcPct val="0"/>
                </a:spcAft>
                <a:defRPr>
                  <a:solidFill>
                    <a:schemeClr val="tx2"/>
                  </a:solidFill>
                  <a:latin typeface="Verdana" pitchFamily="34" charset="0"/>
                </a:defRPr>
              </a:lvl8pPr>
              <a:lvl9pPr marL="3886200" indent="-228600" eaLnBrk="0" fontAlgn="base" hangingPunct="0">
                <a:spcBef>
                  <a:spcPct val="0"/>
                </a:spcBef>
                <a:spcAft>
                  <a:spcPct val="0"/>
                </a:spcAft>
                <a:defRPr>
                  <a:solidFill>
                    <a:schemeClr val="tx2"/>
                  </a:solidFill>
                  <a:latin typeface="Verdana" pitchFamily="34" charset="0"/>
                </a:defRPr>
              </a:lvl9pPr>
            </a:lstStyle>
            <a:p>
              <a:r>
                <a:rPr lang="en-US">
                  <a:solidFill>
                    <a:schemeClr val="tx1"/>
                  </a:solidFill>
                </a:rPr>
                <a:t>Vertisol</a:t>
              </a:r>
            </a:p>
          </p:txBody>
        </p:sp>
      </p:grpSp>
      <p:sp>
        <p:nvSpPr>
          <p:cNvPr id="3" name="Title 2"/>
          <p:cNvSpPr>
            <a:spLocks noGrp="1"/>
          </p:cNvSpPr>
          <p:nvPr>
            <p:ph type="title"/>
          </p:nvPr>
        </p:nvSpPr>
        <p:spPr/>
        <p:txBody>
          <a:bodyPr>
            <a:normAutofit fontScale="90000"/>
          </a:bodyPr>
          <a:lstStyle/>
          <a:p>
            <a:r>
              <a:rPr lang="en-US" dirty="0" smtClean="0"/>
              <a:t>Mesic grassland</a:t>
            </a:r>
            <a:endParaRPr lang="en-US" dirty="0"/>
          </a:p>
        </p:txBody>
      </p:sp>
      <p:sp>
        <p:nvSpPr>
          <p:cNvPr id="19" name="TextBox 18"/>
          <p:cNvSpPr txBox="1"/>
          <p:nvPr/>
        </p:nvSpPr>
        <p:spPr>
          <a:xfrm>
            <a:off x="309513" y="6240185"/>
            <a:ext cx="2586087" cy="338554"/>
          </a:xfrm>
          <a:prstGeom prst="rect">
            <a:avLst/>
          </a:prstGeom>
          <a:noFill/>
        </p:spPr>
        <p:txBody>
          <a:bodyPr wrap="square" rtlCol="0" anchor="ctr" anchorCtr="0">
            <a:spAutoFit/>
          </a:bodyPr>
          <a:lstStyle/>
          <a:p>
            <a:r>
              <a:rPr lang="en-US" sz="1600" dirty="0"/>
              <a:t>Fay et al. 2009 </a:t>
            </a:r>
            <a:r>
              <a:rPr lang="en-US" sz="1600" dirty="0" smtClean="0"/>
              <a:t>Ecosystems</a:t>
            </a:r>
            <a:endParaRPr lang="en-US" sz="1600" dirty="0"/>
          </a:p>
        </p:txBody>
      </p:sp>
    </p:spTree>
    <p:extLst>
      <p:ext uri="{BB962C8B-B14F-4D97-AF65-F5344CB8AC3E}">
        <p14:creationId xmlns:p14="http://schemas.microsoft.com/office/powerpoint/2010/main" val="15305204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40000"/>
              <a:lumOff val="60000"/>
            </a:schemeClr>
          </a:solidFill>
          <a:ln>
            <a:noFill/>
          </a:ln>
          <a:effectLst/>
          <a:scene3d>
            <a:camera prst="orthographicFront">
              <a:rot lat="0" lon="0" rev="0"/>
            </a:camera>
            <a:lightRig rig="contrasting" dir="t">
              <a:rot lat="0" lon="0" rev="7800000"/>
            </a:lightRig>
          </a:scene3d>
          <a:sp3d>
            <a:bevelT w="139700" h="139700"/>
          </a:sp3d>
        </p:spPr>
        <p:txBody>
          <a:bodyPr vert="horz" lIns="91440" tIns="45720" rIns="91440" bIns="45720" rtlCol="0" anchor="ctr">
            <a:normAutofit fontScale="90000"/>
          </a:bodyPr>
          <a:lstStyle/>
          <a:p>
            <a:r>
              <a:rPr lang="en-US" dirty="0"/>
              <a:t>Mesic </a:t>
            </a:r>
            <a:r>
              <a:rPr lang="en-US" dirty="0" smtClean="0"/>
              <a:t>grassland</a:t>
            </a:r>
            <a:endParaRPr lang="en-US" dirty="0"/>
          </a:p>
        </p:txBody>
      </p:sp>
      <p:sp>
        <p:nvSpPr>
          <p:cNvPr id="5" name="Rectangle 5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5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79" name="Picture 55"/>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7489" r="15663"/>
          <a:stretch/>
        </p:blipFill>
        <p:spPr bwMode="auto">
          <a:xfrm>
            <a:off x="6090172" y="2514600"/>
            <a:ext cx="2901427" cy="22913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80" name="Picture 56"/>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r="32667"/>
          <a:stretch/>
        </p:blipFill>
        <p:spPr bwMode="auto">
          <a:xfrm>
            <a:off x="362967" y="2133600"/>
            <a:ext cx="5522465"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0" y="838200"/>
            <a:ext cx="4800600" cy="1295400"/>
          </a:xfrm>
          <a:prstGeom prst="rect">
            <a:avLst/>
          </a:prstGeom>
        </p:spPr>
        <p:txBody>
          <a:bodyPr vert="horz" lIns="91440" tIns="45720" rIns="91440" bIns="45720" rtlCol="0">
            <a:normAutofit/>
          </a:bodyPr>
          <a:lstStyle>
            <a:lvl1pPr marL="342900" indent="-342900">
              <a:spcBef>
                <a:spcPct val="20000"/>
              </a:spcBef>
              <a:buFont typeface="Arial" pitchFamily="34" charset="0"/>
              <a:buChar char="•"/>
              <a:defRPr sz="2000"/>
            </a:lvl1pPr>
            <a:lvl2pPr marL="398463" lvl="1" indent="-117475">
              <a:spcBef>
                <a:spcPct val="20000"/>
              </a:spcBef>
              <a:buFont typeface="Arial" pitchFamily="34" charset="0"/>
              <a:buChar char="–"/>
              <a:defRPr sz="1600" i="1"/>
            </a:lvl2pPr>
            <a:lvl3pPr marL="1143000" indent="-228600">
              <a:spcBef>
                <a:spcPct val="20000"/>
              </a:spcBef>
              <a:buFont typeface="Arial" pitchFamily="34" charset="0"/>
              <a:buChar char="•"/>
              <a:defRPr sz="2400"/>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dirty="0" smtClean="0"/>
              <a:t>Strongest CO</a:t>
            </a:r>
            <a:r>
              <a:rPr lang="en-US" baseline="-25000" dirty="0" smtClean="0"/>
              <a:t>2</a:t>
            </a:r>
            <a:r>
              <a:rPr lang="en-US" dirty="0" smtClean="0"/>
              <a:t> effect on soils where:</a:t>
            </a:r>
            <a:endParaRPr lang="en-US" dirty="0"/>
          </a:p>
          <a:p>
            <a:pPr lvl="1"/>
            <a:r>
              <a:rPr lang="en-US" dirty="0" smtClean="0"/>
              <a:t>High plant availability of soil moisture</a:t>
            </a:r>
          </a:p>
          <a:p>
            <a:pPr lvl="1"/>
            <a:r>
              <a:rPr lang="en-US" dirty="0" smtClean="0"/>
              <a:t>Increased soil water content with CO</a:t>
            </a:r>
            <a:r>
              <a:rPr lang="en-US" baseline="-25000" dirty="0" smtClean="0"/>
              <a:t>2</a:t>
            </a:r>
            <a:r>
              <a:rPr lang="en-US" dirty="0" smtClean="0"/>
              <a:t> (not shown)</a:t>
            </a:r>
          </a:p>
          <a:p>
            <a:pPr lvl="1"/>
            <a:r>
              <a:rPr lang="en-US" dirty="0" smtClean="0"/>
              <a:t>A more productive grass became dominant.</a:t>
            </a:r>
          </a:p>
        </p:txBody>
      </p:sp>
      <p:sp>
        <p:nvSpPr>
          <p:cNvPr id="9" name="TextBox 8"/>
          <p:cNvSpPr txBox="1"/>
          <p:nvPr/>
        </p:nvSpPr>
        <p:spPr>
          <a:xfrm>
            <a:off x="6477000" y="6120825"/>
            <a:ext cx="2514600" cy="584775"/>
          </a:xfrm>
          <a:prstGeom prst="rect">
            <a:avLst/>
          </a:prstGeom>
          <a:noFill/>
        </p:spPr>
        <p:txBody>
          <a:bodyPr wrap="square" rtlCol="0" anchor="ctr" anchorCtr="0">
            <a:spAutoFit/>
          </a:bodyPr>
          <a:lstStyle/>
          <a:p>
            <a:pPr algn="ctr"/>
            <a:r>
              <a:rPr lang="en-US" sz="1600" dirty="0" smtClean="0">
                <a:latin typeface="Calibri" pitchFamily="34" charset="0"/>
                <a:cs typeface="Calibri" pitchFamily="34" charset="0"/>
              </a:rPr>
              <a:t>Fay et al.  2012,</a:t>
            </a:r>
            <a:endParaRPr lang="en-US" sz="1600" dirty="0">
              <a:latin typeface="Calibri" pitchFamily="34" charset="0"/>
              <a:cs typeface="Calibri" pitchFamily="34" charset="0"/>
            </a:endParaRPr>
          </a:p>
          <a:p>
            <a:pPr algn="ctr"/>
            <a:r>
              <a:rPr lang="en-US" sz="1600" dirty="0" smtClean="0">
                <a:latin typeface="Calibri" pitchFamily="34" charset="0"/>
                <a:cs typeface="Calibri" pitchFamily="34" charset="0"/>
              </a:rPr>
              <a:t>Nature-Climate Change</a:t>
            </a:r>
            <a:endParaRPr lang="en-US" sz="1600" dirty="0">
              <a:latin typeface="Calibri" pitchFamily="34" charset="0"/>
              <a:cs typeface="Calibri" pitchFamily="34" charset="0"/>
            </a:endParaRPr>
          </a:p>
        </p:txBody>
      </p:sp>
      <p:sp>
        <p:nvSpPr>
          <p:cNvPr id="10" name="TextBox 9"/>
          <p:cNvSpPr txBox="1"/>
          <p:nvPr/>
        </p:nvSpPr>
        <p:spPr>
          <a:xfrm>
            <a:off x="5638800" y="946813"/>
            <a:ext cx="2971800" cy="1186787"/>
          </a:xfrm>
          <a:prstGeom prst="rect">
            <a:avLst/>
          </a:prstGeom>
        </p:spPr>
        <p:txBody>
          <a:bodyPr vert="horz" lIns="91440" tIns="45720" rIns="91440" bIns="45720" rtlCol="0">
            <a:normAutofit/>
          </a:bodyPr>
          <a:lstStyle>
            <a:lvl1pPr marL="342900" indent="-342900">
              <a:spcBef>
                <a:spcPct val="20000"/>
              </a:spcBef>
              <a:buFont typeface="Arial" pitchFamily="34" charset="0"/>
              <a:buChar char="•"/>
              <a:defRPr sz="2000"/>
            </a:lvl1pPr>
            <a:lvl2pPr marL="398463" lvl="1" indent="-117475">
              <a:spcBef>
                <a:spcPct val="20000"/>
              </a:spcBef>
              <a:buFont typeface="Arial" pitchFamily="34" charset="0"/>
              <a:buChar char="–"/>
              <a:defRPr sz="1600" i="1"/>
            </a:lvl2pPr>
            <a:lvl3pPr marL="1143000" indent="-228600">
              <a:spcBef>
                <a:spcPct val="20000"/>
              </a:spcBef>
              <a:buFont typeface="Arial" pitchFamily="34" charset="0"/>
              <a:buChar char="•"/>
              <a:defRPr sz="2400"/>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lgn="ctr">
              <a:buNone/>
            </a:pPr>
            <a:r>
              <a:rPr lang="en-US" sz="2800" b="1" i="1" dirty="0" smtClean="0"/>
              <a:t>Which resource?  </a:t>
            </a:r>
            <a:r>
              <a:rPr lang="en-US" sz="2800" dirty="0" smtClean="0"/>
              <a:t>Water</a:t>
            </a:r>
          </a:p>
        </p:txBody>
      </p:sp>
    </p:spTree>
    <p:extLst>
      <p:ext uri="{BB962C8B-B14F-4D97-AF65-F5344CB8AC3E}">
        <p14:creationId xmlns:p14="http://schemas.microsoft.com/office/powerpoint/2010/main" val="2929442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mn-lt"/>
              </a:rPr>
              <a:t>Mesic grassland</a:t>
            </a:r>
            <a:endParaRPr lang="en-US" dirty="0">
              <a:latin typeface="+mn-lt"/>
            </a:endParaRPr>
          </a:p>
        </p:txBody>
      </p:sp>
      <p:sp>
        <p:nvSpPr>
          <p:cNvPr id="74" name="TextBox 73"/>
          <p:cNvSpPr txBox="1"/>
          <p:nvPr/>
        </p:nvSpPr>
        <p:spPr>
          <a:xfrm>
            <a:off x="1388121" y="4572000"/>
            <a:ext cx="6484457" cy="914400"/>
          </a:xfrm>
          <a:prstGeom prst="rect">
            <a:avLst/>
          </a:prstGeom>
        </p:spPr>
        <p:txBody>
          <a:bodyPr vert="horz" lIns="91440" tIns="45720" rIns="91440" bIns="45720" rtlCol="0">
            <a:normAutofit fontScale="92500" lnSpcReduction="20000"/>
          </a:bodyPr>
          <a:lstStyle>
            <a:lvl1pPr marL="342900" indent="-342900">
              <a:spcBef>
                <a:spcPct val="20000"/>
              </a:spcBef>
              <a:buFont typeface="Arial" pitchFamily="34" charset="0"/>
              <a:buChar char="•"/>
              <a:defRPr sz="2000"/>
            </a:lvl1pPr>
            <a:lvl2pPr marL="398463" lvl="1" indent="-117475">
              <a:spcBef>
                <a:spcPct val="20000"/>
              </a:spcBef>
              <a:buFont typeface="Arial" pitchFamily="34" charset="0"/>
              <a:buChar char="–"/>
              <a:defRPr sz="1600" i="1"/>
            </a:lvl2pPr>
            <a:lvl3pPr marL="1143000" indent="-228600">
              <a:spcBef>
                <a:spcPct val="20000"/>
              </a:spcBef>
              <a:buFont typeface="Arial" pitchFamily="34" charset="0"/>
              <a:buChar char="•"/>
              <a:defRPr sz="2400"/>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b="1" i="1" dirty="0" smtClean="0"/>
              <a:t>Greater ANPP-CO</a:t>
            </a:r>
            <a:r>
              <a:rPr lang="en-US" b="1" i="1" baseline="-25000" dirty="0" smtClean="0"/>
              <a:t>2</a:t>
            </a:r>
            <a:r>
              <a:rPr lang="en-US" b="1" i="1" dirty="0" smtClean="0"/>
              <a:t> response when direct + indirect effects present.</a:t>
            </a:r>
          </a:p>
          <a:p>
            <a:r>
              <a:rPr lang="en-US" b="1" i="1" dirty="0" smtClean="0"/>
              <a:t>More CO</a:t>
            </a:r>
            <a:r>
              <a:rPr lang="en-US" b="1" i="1" baseline="-25000" dirty="0" smtClean="0"/>
              <a:t>2</a:t>
            </a:r>
            <a:r>
              <a:rPr lang="en-US" b="1" i="1" dirty="0" smtClean="0"/>
              <a:t> effects present on coarser-textured soils.</a:t>
            </a:r>
          </a:p>
          <a:p>
            <a:endParaRPr lang="en-US" dirty="0" smtClean="0"/>
          </a:p>
        </p:txBody>
      </p:sp>
      <p:sp>
        <p:nvSpPr>
          <p:cNvPr id="78" name="TextBox 77"/>
          <p:cNvSpPr txBox="1"/>
          <p:nvPr/>
        </p:nvSpPr>
        <p:spPr>
          <a:xfrm>
            <a:off x="4217443" y="2590800"/>
            <a:ext cx="856260" cy="307777"/>
          </a:xfrm>
          <a:prstGeom prst="rect">
            <a:avLst/>
          </a:prstGeom>
          <a:noFill/>
        </p:spPr>
        <p:txBody>
          <a:bodyPr wrap="none" rtlCol="0">
            <a:spAutoFit/>
          </a:bodyPr>
          <a:lstStyle/>
          <a:p>
            <a:r>
              <a:rPr lang="en-US" sz="1400" b="1" dirty="0" smtClean="0"/>
              <a:t>Silty Clay</a:t>
            </a:r>
            <a:endParaRPr lang="en-US" sz="1400" b="1" dirty="0"/>
          </a:p>
        </p:txBody>
      </p:sp>
      <p:sp>
        <p:nvSpPr>
          <p:cNvPr id="80" name="Freeform 79"/>
          <p:cNvSpPr/>
          <p:nvPr/>
        </p:nvSpPr>
        <p:spPr>
          <a:xfrm>
            <a:off x="3402727" y="2855232"/>
            <a:ext cx="414216" cy="191794"/>
          </a:xfrm>
          <a:custGeom>
            <a:avLst/>
            <a:gdLst>
              <a:gd name="connsiteX0" fmla="*/ 0 w 718836"/>
              <a:gd name="connsiteY0" fmla="*/ 31859 h 318586"/>
              <a:gd name="connsiteX1" fmla="*/ 9331 w 718836"/>
              <a:gd name="connsiteY1" fmla="*/ 9331 h 318586"/>
              <a:gd name="connsiteX2" fmla="*/ 31859 w 718836"/>
              <a:gd name="connsiteY2" fmla="*/ 0 h 318586"/>
              <a:gd name="connsiteX3" fmla="*/ 686977 w 718836"/>
              <a:gd name="connsiteY3" fmla="*/ 0 h 318586"/>
              <a:gd name="connsiteX4" fmla="*/ 709505 w 718836"/>
              <a:gd name="connsiteY4" fmla="*/ 9331 h 318586"/>
              <a:gd name="connsiteX5" fmla="*/ 718836 w 718836"/>
              <a:gd name="connsiteY5" fmla="*/ 31859 h 318586"/>
              <a:gd name="connsiteX6" fmla="*/ 718836 w 718836"/>
              <a:gd name="connsiteY6" fmla="*/ 286727 h 318586"/>
              <a:gd name="connsiteX7" fmla="*/ 709505 w 718836"/>
              <a:gd name="connsiteY7" fmla="*/ 309255 h 318586"/>
              <a:gd name="connsiteX8" fmla="*/ 686977 w 718836"/>
              <a:gd name="connsiteY8" fmla="*/ 318586 h 318586"/>
              <a:gd name="connsiteX9" fmla="*/ 31859 w 718836"/>
              <a:gd name="connsiteY9" fmla="*/ 318586 h 318586"/>
              <a:gd name="connsiteX10" fmla="*/ 9331 w 718836"/>
              <a:gd name="connsiteY10" fmla="*/ 309255 h 318586"/>
              <a:gd name="connsiteX11" fmla="*/ 0 w 718836"/>
              <a:gd name="connsiteY11" fmla="*/ 286727 h 318586"/>
              <a:gd name="connsiteX12" fmla="*/ 0 w 718836"/>
              <a:gd name="connsiteY12" fmla="*/ 31859 h 318586"/>
              <a:gd name="connsiteX0" fmla="*/ 0 w 718850"/>
              <a:gd name="connsiteY0" fmla="*/ 31859 h 318586"/>
              <a:gd name="connsiteX1" fmla="*/ 9331 w 718850"/>
              <a:gd name="connsiteY1" fmla="*/ 9331 h 318586"/>
              <a:gd name="connsiteX2" fmla="*/ 31859 w 718850"/>
              <a:gd name="connsiteY2" fmla="*/ 0 h 318586"/>
              <a:gd name="connsiteX3" fmla="*/ 686977 w 718850"/>
              <a:gd name="connsiteY3" fmla="*/ 0 h 318586"/>
              <a:gd name="connsiteX4" fmla="*/ 709505 w 718850"/>
              <a:gd name="connsiteY4" fmla="*/ 9331 h 318586"/>
              <a:gd name="connsiteX5" fmla="*/ 718836 w 718850"/>
              <a:gd name="connsiteY5" fmla="*/ 31859 h 318586"/>
              <a:gd name="connsiteX6" fmla="*/ 707854 w 718850"/>
              <a:gd name="connsiteY6" fmla="*/ 150360 h 318586"/>
              <a:gd name="connsiteX7" fmla="*/ 718836 w 718850"/>
              <a:gd name="connsiteY7" fmla="*/ 286727 h 318586"/>
              <a:gd name="connsiteX8" fmla="*/ 709505 w 718850"/>
              <a:gd name="connsiteY8" fmla="*/ 309255 h 318586"/>
              <a:gd name="connsiteX9" fmla="*/ 686977 w 718850"/>
              <a:gd name="connsiteY9" fmla="*/ 318586 h 318586"/>
              <a:gd name="connsiteX10" fmla="*/ 31859 w 718850"/>
              <a:gd name="connsiteY10" fmla="*/ 318586 h 318586"/>
              <a:gd name="connsiteX11" fmla="*/ 9331 w 718850"/>
              <a:gd name="connsiteY11" fmla="*/ 309255 h 318586"/>
              <a:gd name="connsiteX12" fmla="*/ 0 w 718850"/>
              <a:gd name="connsiteY12" fmla="*/ 286727 h 318586"/>
              <a:gd name="connsiteX13" fmla="*/ 0 w 718850"/>
              <a:gd name="connsiteY13" fmla="*/ 31859 h 318586"/>
              <a:gd name="connsiteX0" fmla="*/ 0 w 719017"/>
              <a:gd name="connsiteY0" fmla="*/ 31859 h 319171"/>
              <a:gd name="connsiteX1" fmla="*/ 9331 w 719017"/>
              <a:gd name="connsiteY1" fmla="*/ 9331 h 319171"/>
              <a:gd name="connsiteX2" fmla="*/ 31859 w 719017"/>
              <a:gd name="connsiteY2" fmla="*/ 0 h 319171"/>
              <a:gd name="connsiteX3" fmla="*/ 686977 w 719017"/>
              <a:gd name="connsiteY3" fmla="*/ 0 h 319171"/>
              <a:gd name="connsiteX4" fmla="*/ 709505 w 719017"/>
              <a:gd name="connsiteY4" fmla="*/ 9331 h 319171"/>
              <a:gd name="connsiteX5" fmla="*/ 718836 w 719017"/>
              <a:gd name="connsiteY5" fmla="*/ 31859 h 319171"/>
              <a:gd name="connsiteX6" fmla="*/ 707854 w 719017"/>
              <a:gd name="connsiteY6" fmla="*/ 150360 h 319171"/>
              <a:gd name="connsiteX7" fmla="*/ 718836 w 719017"/>
              <a:gd name="connsiteY7" fmla="*/ 286727 h 319171"/>
              <a:gd name="connsiteX8" fmla="*/ 709505 w 719017"/>
              <a:gd name="connsiteY8" fmla="*/ 309255 h 319171"/>
              <a:gd name="connsiteX9" fmla="*/ 686977 w 719017"/>
              <a:gd name="connsiteY9" fmla="*/ 318586 h 319171"/>
              <a:gd name="connsiteX10" fmla="*/ 351507 w 719017"/>
              <a:gd name="connsiteY10" fmla="*/ 319171 h 319171"/>
              <a:gd name="connsiteX11" fmla="*/ 31859 w 719017"/>
              <a:gd name="connsiteY11" fmla="*/ 318586 h 319171"/>
              <a:gd name="connsiteX12" fmla="*/ 9331 w 719017"/>
              <a:gd name="connsiteY12" fmla="*/ 309255 h 319171"/>
              <a:gd name="connsiteX13" fmla="*/ 0 w 719017"/>
              <a:gd name="connsiteY13" fmla="*/ 286727 h 319171"/>
              <a:gd name="connsiteX14" fmla="*/ 0 w 719017"/>
              <a:gd name="connsiteY14" fmla="*/ 31859 h 319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19017" h="319171">
                <a:moveTo>
                  <a:pt x="0" y="31859"/>
                </a:moveTo>
                <a:cubicBezTo>
                  <a:pt x="0" y="23409"/>
                  <a:pt x="3357" y="15306"/>
                  <a:pt x="9331" y="9331"/>
                </a:cubicBezTo>
                <a:cubicBezTo>
                  <a:pt x="15306" y="3356"/>
                  <a:pt x="23409" y="0"/>
                  <a:pt x="31859" y="0"/>
                </a:cubicBezTo>
                <a:lnTo>
                  <a:pt x="686977" y="0"/>
                </a:lnTo>
                <a:cubicBezTo>
                  <a:pt x="695427" y="0"/>
                  <a:pt x="703530" y="3357"/>
                  <a:pt x="709505" y="9331"/>
                </a:cubicBezTo>
                <a:cubicBezTo>
                  <a:pt x="715480" y="15306"/>
                  <a:pt x="719111" y="8354"/>
                  <a:pt x="718836" y="31859"/>
                </a:cubicBezTo>
                <a:lnTo>
                  <a:pt x="707854" y="150360"/>
                </a:lnTo>
                <a:lnTo>
                  <a:pt x="718836" y="286727"/>
                </a:lnTo>
                <a:cubicBezTo>
                  <a:pt x="718836" y="295177"/>
                  <a:pt x="715479" y="303280"/>
                  <a:pt x="709505" y="309255"/>
                </a:cubicBezTo>
                <a:cubicBezTo>
                  <a:pt x="703530" y="315230"/>
                  <a:pt x="746643" y="316933"/>
                  <a:pt x="686977" y="318586"/>
                </a:cubicBezTo>
                <a:lnTo>
                  <a:pt x="351507" y="319171"/>
                </a:lnTo>
                <a:lnTo>
                  <a:pt x="31859" y="318586"/>
                </a:lnTo>
                <a:cubicBezTo>
                  <a:pt x="23409" y="318586"/>
                  <a:pt x="15306" y="315229"/>
                  <a:pt x="9331" y="309255"/>
                </a:cubicBezTo>
                <a:cubicBezTo>
                  <a:pt x="3356" y="303280"/>
                  <a:pt x="0" y="295177"/>
                  <a:pt x="0" y="286727"/>
                </a:cubicBezTo>
                <a:lnTo>
                  <a:pt x="0" y="31859"/>
                </a:lnTo>
                <a:close/>
              </a:path>
            </a:pathLst>
          </a:custGeom>
        </p:spPr>
        <p:style>
          <a:lnRef idx="1">
            <a:schemeClr val="dk1"/>
          </a:lnRef>
          <a:fillRef idx="2">
            <a:schemeClr val="dk1"/>
          </a:fillRef>
          <a:effectRef idx="1">
            <a:schemeClr val="dk1"/>
          </a:effectRef>
          <a:fontRef idx="minor">
            <a:schemeClr val="dk1"/>
          </a:fontRef>
        </p:style>
        <p:txBody>
          <a:bodyPr spcFirstLastPara="0" vert="horz" wrap="square" lIns="19491" tIns="19491" rIns="19491" bIns="19491" numCol="1" spcCol="1270" anchor="ctr" anchorCtr="0">
            <a:noAutofit/>
          </a:bodyPr>
          <a:lstStyle/>
          <a:p>
            <a:pPr lvl="0" algn="ctr" defTabSz="711200">
              <a:lnSpc>
                <a:spcPct val="90000"/>
              </a:lnSpc>
              <a:spcBef>
                <a:spcPct val="0"/>
              </a:spcBef>
              <a:spcAft>
                <a:spcPct val="35000"/>
              </a:spcAft>
            </a:pPr>
            <a:r>
              <a:rPr lang="en-US" sz="900" kern="1200" dirty="0" smtClean="0"/>
              <a:t>CO</a:t>
            </a:r>
            <a:r>
              <a:rPr lang="en-US" sz="900" kern="1200" baseline="-25000" dirty="0" smtClean="0"/>
              <a:t>2</a:t>
            </a:r>
            <a:endParaRPr lang="en-US" sz="900" kern="1200" baseline="-25000" dirty="0"/>
          </a:p>
        </p:txBody>
      </p:sp>
      <p:sp>
        <p:nvSpPr>
          <p:cNvPr id="81" name="Freeform 80"/>
          <p:cNvSpPr/>
          <p:nvPr/>
        </p:nvSpPr>
        <p:spPr>
          <a:xfrm>
            <a:off x="4038600" y="2895600"/>
            <a:ext cx="718754" cy="235865"/>
          </a:xfrm>
          <a:custGeom>
            <a:avLst/>
            <a:gdLst>
              <a:gd name="connsiteX0" fmla="*/ 0 w 2185418"/>
              <a:gd name="connsiteY0" fmla="*/ 31107 h 311071"/>
              <a:gd name="connsiteX1" fmla="*/ 9111 w 2185418"/>
              <a:gd name="connsiteY1" fmla="*/ 9111 h 311071"/>
              <a:gd name="connsiteX2" fmla="*/ 31107 w 2185418"/>
              <a:gd name="connsiteY2" fmla="*/ 0 h 311071"/>
              <a:gd name="connsiteX3" fmla="*/ 2154311 w 2185418"/>
              <a:gd name="connsiteY3" fmla="*/ 0 h 311071"/>
              <a:gd name="connsiteX4" fmla="*/ 2176307 w 2185418"/>
              <a:gd name="connsiteY4" fmla="*/ 9111 h 311071"/>
              <a:gd name="connsiteX5" fmla="*/ 2185418 w 2185418"/>
              <a:gd name="connsiteY5" fmla="*/ 31107 h 311071"/>
              <a:gd name="connsiteX6" fmla="*/ 2185418 w 2185418"/>
              <a:gd name="connsiteY6" fmla="*/ 279964 h 311071"/>
              <a:gd name="connsiteX7" fmla="*/ 2176307 w 2185418"/>
              <a:gd name="connsiteY7" fmla="*/ 301960 h 311071"/>
              <a:gd name="connsiteX8" fmla="*/ 2154311 w 2185418"/>
              <a:gd name="connsiteY8" fmla="*/ 311071 h 311071"/>
              <a:gd name="connsiteX9" fmla="*/ 31107 w 2185418"/>
              <a:gd name="connsiteY9" fmla="*/ 311071 h 311071"/>
              <a:gd name="connsiteX10" fmla="*/ 9111 w 2185418"/>
              <a:gd name="connsiteY10" fmla="*/ 301960 h 311071"/>
              <a:gd name="connsiteX11" fmla="*/ 0 w 2185418"/>
              <a:gd name="connsiteY11" fmla="*/ 279964 h 311071"/>
              <a:gd name="connsiteX12" fmla="*/ 0 w 2185418"/>
              <a:gd name="connsiteY12" fmla="*/ 31107 h 311071"/>
              <a:gd name="connsiteX0" fmla="*/ 6391 w 2191809"/>
              <a:gd name="connsiteY0" fmla="*/ 31107 h 311071"/>
              <a:gd name="connsiteX1" fmla="*/ 15502 w 2191809"/>
              <a:gd name="connsiteY1" fmla="*/ 9111 h 311071"/>
              <a:gd name="connsiteX2" fmla="*/ 37498 w 2191809"/>
              <a:gd name="connsiteY2" fmla="*/ 0 h 311071"/>
              <a:gd name="connsiteX3" fmla="*/ 2160702 w 2191809"/>
              <a:gd name="connsiteY3" fmla="*/ 0 h 311071"/>
              <a:gd name="connsiteX4" fmla="*/ 2182698 w 2191809"/>
              <a:gd name="connsiteY4" fmla="*/ 9111 h 311071"/>
              <a:gd name="connsiteX5" fmla="*/ 2191809 w 2191809"/>
              <a:gd name="connsiteY5" fmla="*/ 31107 h 311071"/>
              <a:gd name="connsiteX6" fmla="*/ 2191809 w 2191809"/>
              <a:gd name="connsiteY6" fmla="*/ 279964 h 311071"/>
              <a:gd name="connsiteX7" fmla="*/ 2182698 w 2191809"/>
              <a:gd name="connsiteY7" fmla="*/ 301960 h 311071"/>
              <a:gd name="connsiteX8" fmla="*/ 2160702 w 2191809"/>
              <a:gd name="connsiteY8" fmla="*/ 311071 h 311071"/>
              <a:gd name="connsiteX9" fmla="*/ 37498 w 2191809"/>
              <a:gd name="connsiteY9" fmla="*/ 311071 h 311071"/>
              <a:gd name="connsiteX10" fmla="*/ 15502 w 2191809"/>
              <a:gd name="connsiteY10" fmla="*/ 301960 h 311071"/>
              <a:gd name="connsiteX11" fmla="*/ 6391 w 2191809"/>
              <a:gd name="connsiteY11" fmla="*/ 279964 h 311071"/>
              <a:gd name="connsiteX12" fmla="*/ 0 w 2191809"/>
              <a:gd name="connsiteY12" fmla="*/ 152813 h 311071"/>
              <a:gd name="connsiteX13" fmla="*/ 6391 w 2191809"/>
              <a:gd name="connsiteY13" fmla="*/ 31107 h 311071"/>
              <a:gd name="connsiteX0" fmla="*/ 6391 w 2191809"/>
              <a:gd name="connsiteY0" fmla="*/ 31107 h 311071"/>
              <a:gd name="connsiteX1" fmla="*/ 15502 w 2191809"/>
              <a:gd name="connsiteY1" fmla="*/ 9111 h 311071"/>
              <a:gd name="connsiteX2" fmla="*/ 37498 w 2191809"/>
              <a:gd name="connsiteY2" fmla="*/ 0 h 311071"/>
              <a:gd name="connsiteX3" fmla="*/ 2160702 w 2191809"/>
              <a:gd name="connsiteY3" fmla="*/ 0 h 311071"/>
              <a:gd name="connsiteX4" fmla="*/ 2182698 w 2191809"/>
              <a:gd name="connsiteY4" fmla="*/ 9111 h 311071"/>
              <a:gd name="connsiteX5" fmla="*/ 2191809 w 2191809"/>
              <a:gd name="connsiteY5" fmla="*/ 31107 h 311071"/>
              <a:gd name="connsiteX6" fmla="*/ 2185468 w 2191809"/>
              <a:gd name="connsiteY6" fmla="*/ 142961 h 311071"/>
              <a:gd name="connsiteX7" fmla="*/ 2191809 w 2191809"/>
              <a:gd name="connsiteY7" fmla="*/ 279964 h 311071"/>
              <a:gd name="connsiteX8" fmla="*/ 2182698 w 2191809"/>
              <a:gd name="connsiteY8" fmla="*/ 301960 h 311071"/>
              <a:gd name="connsiteX9" fmla="*/ 2160702 w 2191809"/>
              <a:gd name="connsiteY9" fmla="*/ 311071 h 311071"/>
              <a:gd name="connsiteX10" fmla="*/ 37498 w 2191809"/>
              <a:gd name="connsiteY10" fmla="*/ 311071 h 311071"/>
              <a:gd name="connsiteX11" fmla="*/ 15502 w 2191809"/>
              <a:gd name="connsiteY11" fmla="*/ 301960 h 311071"/>
              <a:gd name="connsiteX12" fmla="*/ 6391 w 2191809"/>
              <a:gd name="connsiteY12" fmla="*/ 279964 h 311071"/>
              <a:gd name="connsiteX13" fmla="*/ 0 w 2191809"/>
              <a:gd name="connsiteY13" fmla="*/ 152813 h 311071"/>
              <a:gd name="connsiteX14" fmla="*/ 6391 w 2191809"/>
              <a:gd name="connsiteY14" fmla="*/ 31107 h 311071"/>
              <a:gd name="connsiteX0" fmla="*/ 6391 w 2261165"/>
              <a:gd name="connsiteY0" fmla="*/ 31107 h 311071"/>
              <a:gd name="connsiteX1" fmla="*/ 15502 w 2261165"/>
              <a:gd name="connsiteY1" fmla="*/ 9111 h 311071"/>
              <a:gd name="connsiteX2" fmla="*/ 37498 w 2261165"/>
              <a:gd name="connsiteY2" fmla="*/ 0 h 311071"/>
              <a:gd name="connsiteX3" fmla="*/ 2160702 w 2261165"/>
              <a:gd name="connsiteY3" fmla="*/ 0 h 311071"/>
              <a:gd name="connsiteX4" fmla="*/ 2182698 w 2261165"/>
              <a:gd name="connsiteY4" fmla="*/ 9111 h 311071"/>
              <a:gd name="connsiteX5" fmla="*/ 2191809 w 2261165"/>
              <a:gd name="connsiteY5" fmla="*/ 31107 h 311071"/>
              <a:gd name="connsiteX6" fmla="*/ 2185468 w 2261165"/>
              <a:gd name="connsiteY6" fmla="*/ 142961 h 311071"/>
              <a:gd name="connsiteX7" fmla="*/ 2191809 w 2261165"/>
              <a:gd name="connsiteY7" fmla="*/ 279964 h 311071"/>
              <a:gd name="connsiteX8" fmla="*/ 2182698 w 2261165"/>
              <a:gd name="connsiteY8" fmla="*/ 301960 h 311071"/>
              <a:gd name="connsiteX9" fmla="*/ 2160702 w 2261165"/>
              <a:gd name="connsiteY9" fmla="*/ 311071 h 311071"/>
              <a:gd name="connsiteX10" fmla="*/ 888967 w 2261165"/>
              <a:gd name="connsiteY10" fmla="*/ 310276 h 311071"/>
              <a:gd name="connsiteX11" fmla="*/ 37498 w 2261165"/>
              <a:gd name="connsiteY11" fmla="*/ 311071 h 311071"/>
              <a:gd name="connsiteX12" fmla="*/ 15502 w 2261165"/>
              <a:gd name="connsiteY12" fmla="*/ 301960 h 311071"/>
              <a:gd name="connsiteX13" fmla="*/ 6391 w 2261165"/>
              <a:gd name="connsiteY13" fmla="*/ 279964 h 311071"/>
              <a:gd name="connsiteX14" fmla="*/ 0 w 2261165"/>
              <a:gd name="connsiteY14" fmla="*/ 152813 h 311071"/>
              <a:gd name="connsiteX15" fmla="*/ 6391 w 2261165"/>
              <a:gd name="connsiteY15" fmla="*/ 31107 h 311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61165" h="311071">
                <a:moveTo>
                  <a:pt x="6391" y="31107"/>
                </a:moveTo>
                <a:cubicBezTo>
                  <a:pt x="6391" y="22857"/>
                  <a:pt x="9668" y="14945"/>
                  <a:pt x="15502" y="9111"/>
                </a:cubicBezTo>
                <a:cubicBezTo>
                  <a:pt x="21336" y="3277"/>
                  <a:pt x="29248" y="0"/>
                  <a:pt x="37498" y="0"/>
                </a:cubicBezTo>
                <a:lnTo>
                  <a:pt x="2160702" y="0"/>
                </a:lnTo>
                <a:cubicBezTo>
                  <a:pt x="2168952" y="0"/>
                  <a:pt x="2176864" y="3277"/>
                  <a:pt x="2182698" y="9111"/>
                </a:cubicBezTo>
                <a:cubicBezTo>
                  <a:pt x="2188532" y="14945"/>
                  <a:pt x="2191347" y="8799"/>
                  <a:pt x="2191809" y="31107"/>
                </a:cubicBezTo>
                <a:lnTo>
                  <a:pt x="2185468" y="142961"/>
                </a:lnTo>
                <a:lnTo>
                  <a:pt x="2191809" y="279964"/>
                </a:lnTo>
                <a:cubicBezTo>
                  <a:pt x="2191809" y="288214"/>
                  <a:pt x="2188532" y="296126"/>
                  <a:pt x="2182698" y="301960"/>
                </a:cubicBezTo>
                <a:cubicBezTo>
                  <a:pt x="2176864" y="307794"/>
                  <a:pt x="2376324" y="309685"/>
                  <a:pt x="2160702" y="311071"/>
                </a:cubicBezTo>
                <a:lnTo>
                  <a:pt x="888967" y="310276"/>
                </a:lnTo>
                <a:lnTo>
                  <a:pt x="37498" y="311071"/>
                </a:lnTo>
                <a:cubicBezTo>
                  <a:pt x="29248" y="311071"/>
                  <a:pt x="21336" y="307794"/>
                  <a:pt x="15502" y="301960"/>
                </a:cubicBezTo>
                <a:cubicBezTo>
                  <a:pt x="9668" y="296126"/>
                  <a:pt x="8975" y="304822"/>
                  <a:pt x="6391" y="279964"/>
                </a:cubicBezTo>
                <a:lnTo>
                  <a:pt x="0" y="152813"/>
                </a:lnTo>
                <a:lnTo>
                  <a:pt x="6391" y="31107"/>
                </a:lnTo>
                <a:close/>
              </a:path>
            </a:pathLst>
          </a:custGeom>
          <a:solidFill>
            <a:sysClr val="window" lastClr="FFFFFF">
              <a:lumMod val="95000"/>
            </a:sysClr>
          </a:solidFill>
          <a:ln w="9525" cap="flat" cmpd="sng" algn="ctr">
            <a:noFill/>
            <a:prstDash val="solid"/>
          </a:ln>
          <a:effectLst>
            <a:outerShdw blurRad="40000" dist="20000" dir="5400000" rotWithShape="0">
              <a:srgbClr val="000000">
                <a:alpha val="38000"/>
              </a:srgbClr>
            </a:outerShdw>
          </a:effectLst>
        </p:spPr>
        <p:txBody>
          <a:bodyPr spcFirstLastPara="0" vert="horz" wrap="square" lIns="20162" tIns="20162" rIns="20162" bIns="20162" numCol="1" spcCol="1270" anchor="ctr" anchorCtr="0">
            <a:noAutofit/>
          </a:bodyPr>
          <a:lstStyle/>
          <a:p>
            <a:pPr algn="ctr" defTabSz="711200">
              <a:lnSpc>
                <a:spcPct val="90000"/>
              </a:lnSpc>
              <a:spcBef>
                <a:spcPct val="0"/>
              </a:spcBef>
              <a:spcAft>
                <a:spcPct val="35000"/>
              </a:spcAft>
            </a:pPr>
            <a:r>
              <a:rPr lang="en-US" sz="900" b="1" dirty="0">
                <a:solidFill>
                  <a:sysClr val="window" lastClr="FFFFFF">
                    <a:lumMod val="65000"/>
                  </a:sysClr>
                </a:solidFill>
                <a:latin typeface="Calibri"/>
                <a:sym typeface="Symbol"/>
              </a:rPr>
              <a:t>Soil water</a:t>
            </a:r>
            <a:endParaRPr lang="en-US" sz="900" b="1" dirty="0">
              <a:solidFill>
                <a:sysClr val="window" lastClr="FFFFFF">
                  <a:lumMod val="65000"/>
                </a:sysClr>
              </a:solidFill>
              <a:latin typeface="Calibri"/>
            </a:endParaRPr>
          </a:p>
        </p:txBody>
      </p:sp>
      <p:sp>
        <p:nvSpPr>
          <p:cNvPr id="82" name="Freeform 81"/>
          <p:cNvSpPr/>
          <p:nvPr/>
        </p:nvSpPr>
        <p:spPr>
          <a:xfrm>
            <a:off x="5301959" y="3243412"/>
            <a:ext cx="636996" cy="329085"/>
          </a:xfrm>
          <a:custGeom>
            <a:avLst/>
            <a:gdLst>
              <a:gd name="connsiteX0" fmla="*/ 0 w 1265279"/>
              <a:gd name="connsiteY0" fmla="*/ 22295 h 222945"/>
              <a:gd name="connsiteX1" fmla="*/ 6530 w 1265279"/>
              <a:gd name="connsiteY1" fmla="*/ 6530 h 222945"/>
              <a:gd name="connsiteX2" fmla="*/ 22295 w 1265279"/>
              <a:gd name="connsiteY2" fmla="*/ 0 h 222945"/>
              <a:gd name="connsiteX3" fmla="*/ 1242984 w 1265279"/>
              <a:gd name="connsiteY3" fmla="*/ 0 h 222945"/>
              <a:gd name="connsiteX4" fmla="*/ 1258749 w 1265279"/>
              <a:gd name="connsiteY4" fmla="*/ 6530 h 222945"/>
              <a:gd name="connsiteX5" fmla="*/ 1265279 w 1265279"/>
              <a:gd name="connsiteY5" fmla="*/ 22295 h 222945"/>
              <a:gd name="connsiteX6" fmla="*/ 1265279 w 1265279"/>
              <a:gd name="connsiteY6" fmla="*/ 200650 h 222945"/>
              <a:gd name="connsiteX7" fmla="*/ 1258749 w 1265279"/>
              <a:gd name="connsiteY7" fmla="*/ 216415 h 222945"/>
              <a:gd name="connsiteX8" fmla="*/ 1242984 w 1265279"/>
              <a:gd name="connsiteY8" fmla="*/ 222945 h 222945"/>
              <a:gd name="connsiteX9" fmla="*/ 22295 w 1265279"/>
              <a:gd name="connsiteY9" fmla="*/ 222945 h 222945"/>
              <a:gd name="connsiteX10" fmla="*/ 6530 w 1265279"/>
              <a:gd name="connsiteY10" fmla="*/ 216415 h 222945"/>
              <a:gd name="connsiteX11" fmla="*/ 0 w 1265279"/>
              <a:gd name="connsiteY11" fmla="*/ 200650 h 222945"/>
              <a:gd name="connsiteX12" fmla="*/ 0 w 1265279"/>
              <a:gd name="connsiteY12" fmla="*/ 22295 h 222945"/>
              <a:gd name="connsiteX0" fmla="*/ 0 w 1265279"/>
              <a:gd name="connsiteY0" fmla="*/ 22295 h 222945"/>
              <a:gd name="connsiteX1" fmla="*/ 6530 w 1265279"/>
              <a:gd name="connsiteY1" fmla="*/ 6530 h 222945"/>
              <a:gd name="connsiteX2" fmla="*/ 22295 w 1265279"/>
              <a:gd name="connsiteY2" fmla="*/ 0 h 222945"/>
              <a:gd name="connsiteX3" fmla="*/ 1242984 w 1265279"/>
              <a:gd name="connsiteY3" fmla="*/ 0 h 222945"/>
              <a:gd name="connsiteX4" fmla="*/ 1258749 w 1265279"/>
              <a:gd name="connsiteY4" fmla="*/ 6530 h 222945"/>
              <a:gd name="connsiteX5" fmla="*/ 1265279 w 1265279"/>
              <a:gd name="connsiteY5" fmla="*/ 22295 h 222945"/>
              <a:gd name="connsiteX6" fmla="*/ 1265279 w 1265279"/>
              <a:gd name="connsiteY6" fmla="*/ 200650 h 222945"/>
              <a:gd name="connsiteX7" fmla="*/ 1258749 w 1265279"/>
              <a:gd name="connsiteY7" fmla="*/ 216415 h 222945"/>
              <a:gd name="connsiteX8" fmla="*/ 1242984 w 1265279"/>
              <a:gd name="connsiteY8" fmla="*/ 222945 h 222945"/>
              <a:gd name="connsiteX9" fmla="*/ 22295 w 1265279"/>
              <a:gd name="connsiteY9" fmla="*/ 222945 h 222945"/>
              <a:gd name="connsiteX10" fmla="*/ 6530 w 1265279"/>
              <a:gd name="connsiteY10" fmla="*/ 216415 h 222945"/>
              <a:gd name="connsiteX11" fmla="*/ 0 w 1265279"/>
              <a:gd name="connsiteY11" fmla="*/ 200650 h 222945"/>
              <a:gd name="connsiteX12" fmla="*/ 3453 w 1265279"/>
              <a:gd name="connsiteY12" fmla="*/ 117561 h 222945"/>
              <a:gd name="connsiteX13" fmla="*/ 0 w 1265279"/>
              <a:gd name="connsiteY13" fmla="*/ 22295 h 222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65279" h="222945">
                <a:moveTo>
                  <a:pt x="0" y="22295"/>
                </a:moveTo>
                <a:cubicBezTo>
                  <a:pt x="0" y="16382"/>
                  <a:pt x="2349" y="10711"/>
                  <a:pt x="6530" y="6530"/>
                </a:cubicBezTo>
                <a:cubicBezTo>
                  <a:pt x="10711" y="2349"/>
                  <a:pt x="16382" y="0"/>
                  <a:pt x="22295" y="0"/>
                </a:cubicBezTo>
                <a:lnTo>
                  <a:pt x="1242984" y="0"/>
                </a:lnTo>
                <a:cubicBezTo>
                  <a:pt x="1248897" y="0"/>
                  <a:pt x="1254568" y="2349"/>
                  <a:pt x="1258749" y="6530"/>
                </a:cubicBezTo>
                <a:cubicBezTo>
                  <a:pt x="1262930" y="10711"/>
                  <a:pt x="1265279" y="16382"/>
                  <a:pt x="1265279" y="22295"/>
                </a:cubicBezTo>
                <a:lnTo>
                  <a:pt x="1265279" y="200650"/>
                </a:lnTo>
                <a:cubicBezTo>
                  <a:pt x="1265279" y="206563"/>
                  <a:pt x="1262930" y="212234"/>
                  <a:pt x="1258749" y="216415"/>
                </a:cubicBezTo>
                <a:cubicBezTo>
                  <a:pt x="1254568" y="220596"/>
                  <a:pt x="1248897" y="222945"/>
                  <a:pt x="1242984" y="222945"/>
                </a:cubicBezTo>
                <a:lnTo>
                  <a:pt x="22295" y="222945"/>
                </a:lnTo>
                <a:cubicBezTo>
                  <a:pt x="16382" y="222945"/>
                  <a:pt x="10711" y="220596"/>
                  <a:pt x="6530" y="216415"/>
                </a:cubicBezTo>
                <a:cubicBezTo>
                  <a:pt x="2349" y="212234"/>
                  <a:pt x="513" y="217126"/>
                  <a:pt x="0" y="200650"/>
                </a:cubicBezTo>
                <a:lnTo>
                  <a:pt x="3453" y="117561"/>
                </a:lnTo>
                <a:lnTo>
                  <a:pt x="0" y="22295"/>
                </a:lnTo>
                <a:close/>
              </a:path>
            </a:pathLst>
          </a:custGeom>
        </p:spPr>
        <p:style>
          <a:lnRef idx="1">
            <a:schemeClr val="accent3"/>
          </a:lnRef>
          <a:fillRef idx="2">
            <a:schemeClr val="accent3"/>
          </a:fillRef>
          <a:effectRef idx="1">
            <a:schemeClr val="accent3"/>
          </a:effectRef>
          <a:fontRef idx="minor">
            <a:schemeClr val="dk1"/>
          </a:fontRef>
        </p:style>
        <p:txBody>
          <a:bodyPr spcFirstLastPara="0" vert="horz" wrap="square" lIns="16690" tIns="16690" rIns="16690" bIns="16690" numCol="1" spcCol="1270" anchor="ctr" anchorCtr="0">
            <a:noAutofit/>
          </a:bodyPr>
          <a:lstStyle/>
          <a:p>
            <a:pPr lvl="0" algn="ctr" defTabSz="711200">
              <a:lnSpc>
                <a:spcPct val="90000"/>
              </a:lnSpc>
              <a:spcBef>
                <a:spcPct val="0"/>
              </a:spcBef>
              <a:spcAft>
                <a:spcPct val="35000"/>
              </a:spcAft>
            </a:pPr>
            <a:r>
              <a:rPr lang="en-US" sz="900" dirty="0" smtClean="0">
                <a:latin typeface="Calibri"/>
                <a:cs typeface="Calibri"/>
              </a:rPr>
              <a:t>ANPP</a:t>
            </a:r>
            <a:endParaRPr lang="en-US" sz="900" kern="1200" dirty="0"/>
          </a:p>
        </p:txBody>
      </p:sp>
      <p:sp>
        <p:nvSpPr>
          <p:cNvPr id="83" name="Freeform 82"/>
          <p:cNvSpPr/>
          <p:nvPr/>
        </p:nvSpPr>
        <p:spPr>
          <a:xfrm>
            <a:off x="4419600" y="3283271"/>
            <a:ext cx="654356" cy="249368"/>
          </a:xfrm>
          <a:custGeom>
            <a:avLst/>
            <a:gdLst>
              <a:gd name="connsiteX0" fmla="*/ 0 w 1292934"/>
              <a:gd name="connsiteY0" fmla="*/ 31816 h 318161"/>
              <a:gd name="connsiteX1" fmla="*/ 9319 w 1292934"/>
              <a:gd name="connsiteY1" fmla="*/ 9319 h 318161"/>
              <a:gd name="connsiteX2" fmla="*/ 31816 w 1292934"/>
              <a:gd name="connsiteY2" fmla="*/ 0 h 318161"/>
              <a:gd name="connsiteX3" fmla="*/ 1261118 w 1292934"/>
              <a:gd name="connsiteY3" fmla="*/ 0 h 318161"/>
              <a:gd name="connsiteX4" fmla="*/ 1283615 w 1292934"/>
              <a:gd name="connsiteY4" fmla="*/ 9319 h 318161"/>
              <a:gd name="connsiteX5" fmla="*/ 1292934 w 1292934"/>
              <a:gd name="connsiteY5" fmla="*/ 31816 h 318161"/>
              <a:gd name="connsiteX6" fmla="*/ 1292934 w 1292934"/>
              <a:gd name="connsiteY6" fmla="*/ 286345 h 318161"/>
              <a:gd name="connsiteX7" fmla="*/ 1283615 w 1292934"/>
              <a:gd name="connsiteY7" fmla="*/ 308842 h 318161"/>
              <a:gd name="connsiteX8" fmla="*/ 1261118 w 1292934"/>
              <a:gd name="connsiteY8" fmla="*/ 318161 h 318161"/>
              <a:gd name="connsiteX9" fmla="*/ 31816 w 1292934"/>
              <a:gd name="connsiteY9" fmla="*/ 318161 h 318161"/>
              <a:gd name="connsiteX10" fmla="*/ 9319 w 1292934"/>
              <a:gd name="connsiteY10" fmla="*/ 308842 h 318161"/>
              <a:gd name="connsiteX11" fmla="*/ 0 w 1292934"/>
              <a:gd name="connsiteY11" fmla="*/ 286345 h 318161"/>
              <a:gd name="connsiteX12" fmla="*/ 0 w 1292934"/>
              <a:gd name="connsiteY12" fmla="*/ 31816 h 318161"/>
              <a:gd name="connsiteX0" fmla="*/ 5861 w 1298795"/>
              <a:gd name="connsiteY0" fmla="*/ 31816 h 318161"/>
              <a:gd name="connsiteX1" fmla="*/ 15180 w 1298795"/>
              <a:gd name="connsiteY1" fmla="*/ 9319 h 318161"/>
              <a:gd name="connsiteX2" fmla="*/ 37677 w 1298795"/>
              <a:gd name="connsiteY2" fmla="*/ 0 h 318161"/>
              <a:gd name="connsiteX3" fmla="*/ 1266979 w 1298795"/>
              <a:gd name="connsiteY3" fmla="*/ 0 h 318161"/>
              <a:gd name="connsiteX4" fmla="*/ 1289476 w 1298795"/>
              <a:gd name="connsiteY4" fmla="*/ 9319 h 318161"/>
              <a:gd name="connsiteX5" fmla="*/ 1298795 w 1298795"/>
              <a:gd name="connsiteY5" fmla="*/ 31816 h 318161"/>
              <a:gd name="connsiteX6" fmla="*/ 1298795 w 1298795"/>
              <a:gd name="connsiteY6" fmla="*/ 286345 h 318161"/>
              <a:gd name="connsiteX7" fmla="*/ 1289476 w 1298795"/>
              <a:gd name="connsiteY7" fmla="*/ 308842 h 318161"/>
              <a:gd name="connsiteX8" fmla="*/ 1266979 w 1298795"/>
              <a:gd name="connsiteY8" fmla="*/ 318161 h 318161"/>
              <a:gd name="connsiteX9" fmla="*/ 37677 w 1298795"/>
              <a:gd name="connsiteY9" fmla="*/ 318161 h 318161"/>
              <a:gd name="connsiteX10" fmla="*/ 15180 w 1298795"/>
              <a:gd name="connsiteY10" fmla="*/ 308842 h 318161"/>
              <a:gd name="connsiteX11" fmla="*/ 5861 w 1298795"/>
              <a:gd name="connsiteY11" fmla="*/ 286345 h 318161"/>
              <a:gd name="connsiteX12" fmla="*/ 0 w 1298795"/>
              <a:gd name="connsiteY12" fmla="*/ 159773 h 318161"/>
              <a:gd name="connsiteX13" fmla="*/ 5861 w 1298795"/>
              <a:gd name="connsiteY13" fmla="*/ 31816 h 318161"/>
              <a:gd name="connsiteX0" fmla="*/ 5861 w 1299760"/>
              <a:gd name="connsiteY0" fmla="*/ 31816 h 318161"/>
              <a:gd name="connsiteX1" fmla="*/ 15180 w 1299760"/>
              <a:gd name="connsiteY1" fmla="*/ 9319 h 318161"/>
              <a:gd name="connsiteX2" fmla="*/ 37677 w 1299760"/>
              <a:gd name="connsiteY2" fmla="*/ 0 h 318161"/>
              <a:gd name="connsiteX3" fmla="*/ 1266979 w 1299760"/>
              <a:gd name="connsiteY3" fmla="*/ 0 h 318161"/>
              <a:gd name="connsiteX4" fmla="*/ 1289476 w 1299760"/>
              <a:gd name="connsiteY4" fmla="*/ 9319 h 318161"/>
              <a:gd name="connsiteX5" fmla="*/ 1298795 w 1299760"/>
              <a:gd name="connsiteY5" fmla="*/ 31816 h 318161"/>
              <a:gd name="connsiteX6" fmla="*/ 1299760 w 1299760"/>
              <a:gd name="connsiteY6" fmla="*/ 154054 h 318161"/>
              <a:gd name="connsiteX7" fmla="*/ 1298795 w 1299760"/>
              <a:gd name="connsiteY7" fmla="*/ 286345 h 318161"/>
              <a:gd name="connsiteX8" fmla="*/ 1289476 w 1299760"/>
              <a:gd name="connsiteY8" fmla="*/ 308842 h 318161"/>
              <a:gd name="connsiteX9" fmla="*/ 1266979 w 1299760"/>
              <a:gd name="connsiteY9" fmla="*/ 318161 h 318161"/>
              <a:gd name="connsiteX10" fmla="*/ 37677 w 1299760"/>
              <a:gd name="connsiteY10" fmla="*/ 318161 h 318161"/>
              <a:gd name="connsiteX11" fmla="*/ 15180 w 1299760"/>
              <a:gd name="connsiteY11" fmla="*/ 308842 h 318161"/>
              <a:gd name="connsiteX12" fmla="*/ 5861 w 1299760"/>
              <a:gd name="connsiteY12" fmla="*/ 286345 h 318161"/>
              <a:gd name="connsiteX13" fmla="*/ 0 w 1299760"/>
              <a:gd name="connsiteY13" fmla="*/ 159773 h 318161"/>
              <a:gd name="connsiteX14" fmla="*/ 5861 w 1299760"/>
              <a:gd name="connsiteY14" fmla="*/ 31816 h 318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99760" h="318161">
                <a:moveTo>
                  <a:pt x="5861" y="31816"/>
                </a:moveTo>
                <a:cubicBezTo>
                  <a:pt x="5861" y="23378"/>
                  <a:pt x="9213" y="15285"/>
                  <a:pt x="15180" y="9319"/>
                </a:cubicBezTo>
                <a:cubicBezTo>
                  <a:pt x="21147" y="3352"/>
                  <a:pt x="29239" y="0"/>
                  <a:pt x="37677" y="0"/>
                </a:cubicBezTo>
                <a:lnTo>
                  <a:pt x="1266979" y="0"/>
                </a:lnTo>
                <a:cubicBezTo>
                  <a:pt x="1275417" y="0"/>
                  <a:pt x="1283510" y="3352"/>
                  <a:pt x="1289476" y="9319"/>
                </a:cubicBezTo>
                <a:cubicBezTo>
                  <a:pt x="1295443" y="15286"/>
                  <a:pt x="1297081" y="7694"/>
                  <a:pt x="1298795" y="31816"/>
                </a:cubicBezTo>
                <a:cubicBezTo>
                  <a:pt x="1299117" y="72562"/>
                  <a:pt x="1299438" y="113308"/>
                  <a:pt x="1299760" y="154054"/>
                </a:cubicBezTo>
                <a:cubicBezTo>
                  <a:pt x="1299438" y="198151"/>
                  <a:pt x="1299117" y="242248"/>
                  <a:pt x="1298795" y="286345"/>
                </a:cubicBezTo>
                <a:cubicBezTo>
                  <a:pt x="1298795" y="294783"/>
                  <a:pt x="1295443" y="302876"/>
                  <a:pt x="1289476" y="308842"/>
                </a:cubicBezTo>
                <a:cubicBezTo>
                  <a:pt x="1283509" y="314809"/>
                  <a:pt x="1275417" y="318161"/>
                  <a:pt x="1266979" y="318161"/>
                </a:cubicBezTo>
                <a:lnTo>
                  <a:pt x="37677" y="318161"/>
                </a:lnTo>
                <a:cubicBezTo>
                  <a:pt x="29239" y="318161"/>
                  <a:pt x="21146" y="314809"/>
                  <a:pt x="15180" y="308842"/>
                </a:cubicBezTo>
                <a:cubicBezTo>
                  <a:pt x="9213" y="302875"/>
                  <a:pt x="8391" y="311190"/>
                  <a:pt x="5861" y="286345"/>
                </a:cubicBezTo>
                <a:lnTo>
                  <a:pt x="0" y="159773"/>
                </a:lnTo>
                <a:lnTo>
                  <a:pt x="5861" y="31816"/>
                </a:lnTo>
                <a:close/>
              </a:path>
            </a:pathLst>
          </a:custGeom>
        </p:spPr>
        <p:style>
          <a:lnRef idx="1">
            <a:schemeClr val="accent1"/>
          </a:lnRef>
          <a:fillRef idx="2">
            <a:schemeClr val="accent1"/>
          </a:fillRef>
          <a:effectRef idx="1">
            <a:schemeClr val="accent1"/>
          </a:effectRef>
          <a:fontRef idx="minor">
            <a:schemeClr val="dk1"/>
          </a:fontRef>
        </p:style>
        <p:txBody>
          <a:bodyPr spcFirstLastPara="0" vert="horz" wrap="square" lIns="19479" tIns="19479" rIns="19479" bIns="19479" numCol="1" spcCol="1270" anchor="ctr" anchorCtr="0">
            <a:noAutofit/>
          </a:bodyPr>
          <a:lstStyle/>
          <a:p>
            <a:pPr lvl="0" algn="ctr" defTabSz="711200">
              <a:lnSpc>
                <a:spcPct val="90000"/>
              </a:lnSpc>
              <a:spcBef>
                <a:spcPct val="0"/>
              </a:spcBef>
              <a:spcAft>
                <a:spcPct val="35000"/>
              </a:spcAft>
            </a:pPr>
            <a:r>
              <a:rPr lang="en-US" sz="900" dirty="0" smtClean="0"/>
              <a:t>Species</a:t>
            </a:r>
            <a:endParaRPr lang="en-US" sz="900" kern="1200" dirty="0"/>
          </a:p>
        </p:txBody>
      </p:sp>
      <p:sp>
        <p:nvSpPr>
          <p:cNvPr id="84" name="Freeform 83"/>
          <p:cNvSpPr/>
          <p:nvPr/>
        </p:nvSpPr>
        <p:spPr>
          <a:xfrm>
            <a:off x="4017366" y="3686860"/>
            <a:ext cx="783233" cy="192990"/>
          </a:xfrm>
          <a:custGeom>
            <a:avLst/>
            <a:gdLst>
              <a:gd name="connsiteX0" fmla="*/ 0 w 1535068"/>
              <a:gd name="connsiteY0" fmla="*/ 34151 h 341507"/>
              <a:gd name="connsiteX1" fmla="*/ 10003 w 1535068"/>
              <a:gd name="connsiteY1" fmla="*/ 10003 h 341507"/>
              <a:gd name="connsiteX2" fmla="*/ 34151 w 1535068"/>
              <a:gd name="connsiteY2" fmla="*/ 0 h 341507"/>
              <a:gd name="connsiteX3" fmla="*/ 1500917 w 1535068"/>
              <a:gd name="connsiteY3" fmla="*/ 0 h 341507"/>
              <a:gd name="connsiteX4" fmla="*/ 1525065 w 1535068"/>
              <a:gd name="connsiteY4" fmla="*/ 10003 h 341507"/>
              <a:gd name="connsiteX5" fmla="*/ 1535068 w 1535068"/>
              <a:gd name="connsiteY5" fmla="*/ 34151 h 341507"/>
              <a:gd name="connsiteX6" fmla="*/ 1535068 w 1535068"/>
              <a:gd name="connsiteY6" fmla="*/ 307356 h 341507"/>
              <a:gd name="connsiteX7" fmla="*/ 1525065 w 1535068"/>
              <a:gd name="connsiteY7" fmla="*/ 331504 h 341507"/>
              <a:gd name="connsiteX8" fmla="*/ 1500917 w 1535068"/>
              <a:gd name="connsiteY8" fmla="*/ 341507 h 341507"/>
              <a:gd name="connsiteX9" fmla="*/ 34151 w 1535068"/>
              <a:gd name="connsiteY9" fmla="*/ 341507 h 341507"/>
              <a:gd name="connsiteX10" fmla="*/ 10003 w 1535068"/>
              <a:gd name="connsiteY10" fmla="*/ 331504 h 341507"/>
              <a:gd name="connsiteX11" fmla="*/ 0 w 1535068"/>
              <a:gd name="connsiteY11" fmla="*/ 307356 h 341507"/>
              <a:gd name="connsiteX12" fmla="*/ 0 w 1535068"/>
              <a:gd name="connsiteY12" fmla="*/ 34151 h 341507"/>
              <a:gd name="connsiteX0" fmla="*/ 7552 w 1542620"/>
              <a:gd name="connsiteY0" fmla="*/ 34151 h 341507"/>
              <a:gd name="connsiteX1" fmla="*/ 17555 w 1542620"/>
              <a:gd name="connsiteY1" fmla="*/ 10003 h 341507"/>
              <a:gd name="connsiteX2" fmla="*/ 41703 w 1542620"/>
              <a:gd name="connsiteY2" fmla="*/ 0 h 341507"/>
              <a:gd name="connsiteX3" fmla="*/ 1508469 w 1542620"/>
              <a:gd name="connsiteY3" fmla="*/ 0 h 341507"/>
              <a:gd name="connsiteX4" fmla="*/ 1532617 w 1542620"/>
              <a:gd name="connsiteY4" fmla="*/ 10003 h 341507"/>
              <a:gd name="connsiteX5" fmla="*/ 1542620 w 1542620"/>
              <a:gd name="connsiteY5" fmla="*/ 34151 h 341507"/>
              <a:gd name="connsiteX6" fmla="*/ 1542620 w 1542620"/>
              <a:gd name="connsiteY6" fmla="*/ 307356 h 341507"/>
              <a:gd name="connsiteX7" fmla="*/ 1532617 w 1542620"/>
              <a:gd name="connsiteY7" fmla="*/ 331504 h 341507"/>
              <a:gd name="connsiteX8" fmla="*/ 1508469 w 1542620"/>
              <a:gd name="connsiteY8" fmla="*/ 341507 h 341507"/>
              <a:gd name="connsiteX9" fmla="*/ 41703 w 1542620"/>
              <a:gd name="connsiteY9" fmla="*/ 341507 h 341507"/>
              <a:gd name="connsiteX10" fmla="*/ 17555 w 1542620"/>
              <a:gd name="connsiteY10" fmla="*/ 331504 h 341507"/>
              <a:gd name="connsiteX11" fmla="*/ 7552 w 1542620"/>
              <a:gd name="connsiteY11" fmla="*/ 307356 h 341507"/>
              <a:gd name="connsiteX12" fmla="*/ 0 w 1542620"/>
              <a:gd name="connsiteY12" fmla="*/ 152617 h 341507"/>
              <a:gd name="connsiteX13" fmla="*/ 7552 w 1542620"/>
              <a:gd name="connsiteY13" fmla="*/ 34151 h 341507"/>
              <a:gd name="connsiteX0" fmla="*/ 7552 w 1542620"/>
              <a:gd name="connsiteY0" fmla="*/ 34151 h 341507"/>
              <a:gd name="connsiteX1" fmla="*/ 17555 w 1542620"/>
              <a:gd name="connsiteY1" fmla="*/ 10003 h 341507"/>
              <a:gd name="connsiteX2" fmla="*/ 41703 w 1542620"/>
              <a:gd name="connsiteY2" fmla="*/ 0 h 341507"/>
              <a:gd name="connsiteX3" fmla="*/ 1508469 w 1542620"/>
              <a:gd name="connsiteY3" fmla="*/ 0 h 341507"/>
              <a:gd name="connsiteX4" fmla="*/ 1532617 w 1542620"/>
              <a:gd name="connsiteY4" fmla="*/ 10003 h 341507"/>
              <a:gd name="connsiteX5" fmla="*/ 1542620 w 1542620"/>
              <a:gd name="connsiteY5" fmla="*/ 34151 h 341507"/>
              <a:gd name="connsiteX6" fmla="*/ 1540127 w 1542620"/>
              <a:gd name="connsiteY6" fmla="*/ 160579 h 341507"/>
              <a:gd name="connsiteX7" fmla="*/ 1542620 w 1542620"/>
              <a:gd name="connsiteY7" fmla="*/ 307356 h 341507"/>
              <a:gd name="connsiteX8" fmla="*/ 1532617 w 1542620"/>
              <a:gd name="connsiteY8" fmla="*/ 331504 h 341507"/>
              <a:gd name="connsiteX9" fmla="*/ 1508469 w 1542620"/>
              <a:gd name="connsiteY9" fmla="*/ 341507 h 341507"/>
              <a:gd name="connsiteX10" fmla="*/ 41703 w 1542620"/>
              <a:gd name="connsiteY10" fmla="*/ 341507 h 341507"/>
              <a:gd name="connsiteX11" fmla="*/ 17555 w 1542620"/>
              <a:gd name="connsiteY11" fmla="*/ 331504 h 341507"/>
              <a:gd name="connsiteX12" fmla="*/ 7552 w 1542620"/>
              <a:gd name="connsiteY12" fmla="*/ 307356 h 341507"/>
              <a:gd name="connsiteX13" fmla="*/ 0 w 1542620"/>
              <a:gd name="connsiteY13" fmla="*/ 152617 h 341507"/>
              <a:gd name="connsiteX14" fmla="*/ 7552 w 1542620"/>
              <a:gd name="connsiteY14" fmla="*/ 34151 h 341507"/>
              <a:gd name="connsiteX0" fmla="*/ 20684 w 1555752"/>
              <a:gd name="connsiteY0" fmla="*/ 41165 h 348521"/>
              <a:gd name="connsiteX1" fmla="*/ 30687 w 1555752"/>
              <a:gd name="connsiteY1" fmla="*/ 17017 h 348521"/>
              <a:gd name="connsiteX2" fmla="*/ 54835 w 1555752"/>
              <a:gd name="connsiteY2" fmla="*/ 7014 h 348521"/>
              <a:gd name="connsiteX3" fmla="*/ 698059 w 1555752"/>
              <a:gd name="connsiteY3" fmla="*/ 0 h 348521"/>
              <a:gd name="connsiteX4" fmla="*/ 1521601 w 1555752"/>
              <a:gd name="connsiteY4" fmla="*/ 7014 h 348521"/>
              <a:gd name="connsiteX5" fmla="*/ 1545749 w 1555752"/>
              <a:gd name="connsiteY5" fmla="*/ 17017 h 348521"/>
              <a:gd name="connsiteX6" fmla="*/ 1555752 w 1555752"/>
              <a:gd name="connsiteY6" fmla="*/ 41165 h 348521"/>
              <a:gd name="connsiteX7" fmla="*/ 1553259 w 1555752"/>
              <a:gd name="connsiteY7" fmla="*/ 167593 h 348521"/>
              <a:gd name="connsiteX8" fmla="*/ 1555752 w 1555752"/>
              <a:gd name="connsiteY8" fmla="*/ 314370 h 348521"/>
              <a:gd name="connsiteX9" fmla="*/ 1545749 w 1555752"/>
              <a:gd name="connsiteY9" fmla="*/ 338518 h 348521"/>
              <a:gd name="connsiteX10" fmla="*/ 1521601 w 1555752"/>
              <a:gd name="connsiteY10" fmla="*/ 348521 h 348521"/>
              <a:gd name="connsiteX11" fmla="*/ 54835 w 1555752"/>
              <a:gd name="connsiteY11" fmla="*/ 348521 h 348521"/>
              <a:gd name="connsiteX12" fmla="*/ 30687 w 1555752"/>
              <a:gd name="connsiteY12" fmla="*/ 338518 h 348521"/>
              <a:gd name="connsiteX13" fmla="*/ 20684 w 1555752"/>
              <a:gd name="connsiteY13" fmla="*/ 314370 h 348521"/>
              <a:gd name="connsiteX14" fmla="*/ 13132 w 1555752"/>
              <a:gd name="connsiteY14" fmla="*/ 159631 h 348521"/>
              <a:gd name="connsiteX15" fmla="*/ 20684 w 1555752"/>
              <a:gd name="connsiteY15" fmla="*/ 41165 h 348521"/>
              <a:gd name="connsiteX0" fmla="*/ 20684 w 1555752"/>
              <a:gd name="connsiteY0" fmla="*/ 35524 h 342880"/>
              <a:gd name="connsiteX1" fmla="*/ 30687 w 1555752"/>
              <a:gd name="connsiteY1" fmla="*/ 11376 h 342880"/>
              <a:gd name="connsiteX2" fmla="*/ 54835 w 1555752"/>
              <a:gd name="connsiteY2" fmla="*/ 1373 h 342880"/>
              <a:gd name="connsiteX3" fmla="*/ 597154 w 1555752"/>
              <a:gd name="connsiteY3" fmla="*/ 0 h 342880"/>
              <a:gd name="connsiteX4" fmla="*/ 1521601 w 1555752"/>
              <a:gd name="connsiteY4" fmla="*/ 1373 h 342880"/>
              <a:gd name="connsiteX5" fmla="*/ 1545749 w 1555752"/>
              <a:gd name="connsiteY5" fmla="*/ 11376 h 342880"/>
              <a:gd name="connsiteX6" fmla="*/ 1555752 w 1555752"/>
              <a:gd name="connsiteY6" fmla="*/ 35524 h 342880"/>
              <a:gd name="connsiteX7" fmla="*/ 1553259 w 1555752"/>
              <a:gd name="connsiteY7" fmla="*/ 161952 h 342880"/>
              <a:gd name="connsiteX8" fmla="*/ 1555752 w 1555752"/>
              <a:gd name="connsiteY8" fmla="*/ 308729 h 342880"/>
              <a:gd name="connsiteX9" fmla="*/ 1545749 w 1555752"/>
              <a:gd name="connsiteY9" fmla="*/ 332877 h 342880"/>
              <a:gd name="connsiteX10" fmla="*/ 1521601 w 1555752"/>
              <a:gd name="connsiteY10" fmla="*/ 342880 h 342880"/>
              <a:gd name="connsiteX11" fmla="*/ 54835 w 1555752"/>
              <a:gd name="connsiteY11" fmla="*/ 342880 h 342880"/>
              <a:gd name="connsiteX12" fmla="*/ 30687 w 1555752"/>
              <a:gd name="connsiteY12" fmla="*/ 332877 h 342880"/>
              <a:gd name="connsiteX13" fmla="*/ 20684 w 1555752"/>
              <a:gd name="connsiteY13" fmla="*/ 308729 h 342880"/>
              <a:gd name="connsiteX14" fmla="*/ 13132 w 1555752"/>
              <a:gd name="connsiteY14" fmla="*/ 153990 h 342880"/>
              <a:gd name="connsiteX15" fmla="*/ 20684 w 1555752"/>
              <a:gd name="connsiteY15" fmla="*/ 35524 h 34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55752" h="342880">
                <a:moveTo>
                  <a:pt x="20684" y="35524"/>
                </a:moveTo>
                <a:cubicBezTo>
                  <a:pt x="20684" y="26467"/>
                  <a:pt x="24282" y="17780"/>
                  <a:pt x="30687" y="11376"/>
                </a:cubicBezTo>
                <a:cubicBezTo>
                  <a:pt x="37092" y="4971"/>
                  <a:pt x="-56394" y="4209"/>
                  <a:pt x="54835" y="1373"/>
                </a:cubicBezTo>
                <a:lnTo>
                  <a:pt x="597154" y="0"/>
                </a:lnTo>
                <a:lnTo>
                  <a:pt x="1521601" y="1373"/>
                </a:lnTo>
                <a:cubicBezTo>
                  <a:pt x="1530658" y="1373"/>
                  <a:pt x="1539345" y="4971"/>
                  <a:pt x="1545749" y="11376"/>
                </a:cubicBezTo>
                <a:cubicBezTo>
                  <a:pt x="1552154" y="17781"/>
                  <a:pt x="1554500" y="10428"/>
                  <a:pt x="1555752" y="35524"/>
                </a:cubicBezTo>
                <a:lnTo>
                  <a:pt x="1553259" y="161952"/>
                </a:lnTo>
                <a:lnTo>
                  <a:pt x="1555752" y="308729"/>
                </a:lnTo>
                <a:cubicBezTo>
                  <a:pt x="1555752" y="317786"/>
                  <a:pt x="1552154" y="326473"/>
                  <a:pt x="1545749" y="332877"/>
                </a:cubicBezTo>
                <a:cubicBezTo>
                  <a:pt x="1539344" y="339282"/>
                  <a:pt x="1530658" y="342880"/>
                  <a:pt x="1521601" y="342880"/>
                </a:cubicBezTo>
                <a:lnTo>
                  <a:pt x="54835" y="342880"/>
                </a:lnTo>
                <a:cubicBezTo>
                  <a:pt x="45778" y="342880"/>
                  <a:pt x="37091" y="339282"/>
                  <a:pt x="30687" y="332877"/>
                </a:cubicBezTo>
                <a:cubicBezTo>
                  <a:pt x="24282" y="326472"/>
                  <a:pt x="23610" y="338543"/>
                  <a:pt x="20684" y="308729"/>
                </a:cubicBezTo>
                <a:lnTo>
                  <a:pt x="13132" y="153990"/>
                </a:lnTo>
                <a:lnTo>
                  <a:pt x="20684" y="35524"/>
                </a:lnTo>
                <a:close/>
              </a:path>
            </a:pathLst>
          </a:custGeom>
          <a:solidFill>
            <a:sysClr val="window" lastClr="FFFFFF">
              <a:lumMod val="95000"/>
            </a:sysClr>
          </a:solidFill>
          <a:ln w="9525" cap="flat" cmpd="sng" algn="ctr">
            <a:noFill/>
            <a:prstDash val="solid"/>
          </a:ln>
          <a:effectLst>
            <a:outerShdw blurRad="40000" dist="20000" dir="5400000" rotWithShape="0">
              <a:srgbClr val="000000">
                <a:alpha val="38000"/>
              </a:srgbClr>
            </a:outerShdw>
          </a:effectLst>
        </p:spPr>
        <p:txBody>
          <a:bodyPr spcFirstLastPara="0" vert="horz" wrap="square" lIns="20162" tIns="20162" rIns="20162" bIns="20162" numCol="1" spcCol="1270" anchor="ctr" anchorCtr="0">
            <a:noAutofit/>
          </a:bodyPr>
          <a:lstStyle/>
          <a:p>
            <a:pPr algn="ctr" defTabSz="711200">
              <a:lnSpc>
                <a:spcPct val="90000"/>
              </a:lnSpc>
              <a:spcBef>
                <a:spcPct val="0"/>
              </a:spcBef>
              <a:spcAft>
                <a:spcPct val="35000"/>
              </a:spcAft>
            </a:pPr>
            <a:r>
              <a:rPr lang="en-US" sz="900" b="1" dirty="0">
                <a:solidFill>
                  <a:sysClr val="window" lastClr="FFFFFF">
                    <a:lumMod val="65000"/>
                  </a:sysClr>
                </a:solidFill>
                <a:latin typeface="Calibri"/>
              </a:rPr>
              <a:t>Nitrogen</a:t>
            </a:r>
          </a:p>
        </p:txBody>
      </p:sp>
      <p:cxnSp>
        <p:nvCxnSpPr>
          <p:cNvPr id="86" name="Straight Arrow Connector 85"/>
          <p:cNvCxnSpPr>
            <a:stCxn id="84" idx="6"/>
            <a:endCxn id="82" idx="11"/>
          </p:cNvCxnSpPr>
          <p:nvPr/>
        </p:nvCxnSpPr>
        <p:spPr>
          <a:xfrm flipV="1">
            <a:off x="4800599" y="3539588"/>
            <a:ext cx="501360" cy="167267"/>
          </a:xfrm>
          <a:prstGeom prst="straightConnector1">
            <a:avLst/>
          </a:prstGeom>
          <a:ln w="28575">
            <a:solidFill>
              <a:schemeClr val="bg1">
                <a:lumMod val="85000"/>
              </a:schemeClr>
            </a:solidFill>
            <a:prstDash val="solid"/>
            <a:tailEnd type="arrow" w="med" len="med"/>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a:stCxn id="89" idx="7"/>
            <a:endCxn id="84" idx="13"/>
          </p:cNvCxnSpPr>
          <p:nvPr/>
        </p:nvCxnSpPr>
        <p:spPr>
          <a:xfrm>
            <a:off x="3947130" y="3402956"/>
            <a:ext cx="80649" cy="457672"/>
          </a:xfrm>
          <a:prstGeom prst="straightConnector1">
            <a:avLst/>
          </a:prstGeom>
          <a:ln w="28575">
            <a:solidFill>
              <a:schemeClr val="bg1">
                <a:lumMod val="85000"/>
              </a:schemeClr>
            </a:solidFill>
            <a:prstDash val="solid"/>
            <a:tailEnd type="arrow" w="med" len="med"/>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a:stCxn id="81" idx="6"/>
            <a:endCxn id="82" idx="0"/>
          </p:cNvCxnSpPr>
          <p:nvPr/>
        </p:nvCxnSpPr>
        <p:spPr>
          <a:xfrm>
            <a:off x="4733292" y="3003998"/>
            <a:ext cx="568667" cy="272323"/>
          </a:xfrm>
          <a:prstGeom prst="straightConnector1">
            <a:avLst/>
          </a:prstGeom>
          <a:ln w="28575">
            <a:solidFill>
              <a:schemeClr val="bg1">
                <a:lumMod val="85000"/>
              </a:schemeClr>
            </a:solidFill>
            <a:prstDash val="solid"/>
            <a:tailEnd type="arrow" w="med" len="med"/>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a:stCxn id="80" idx="10"/>
            <a:endCxn id="89" idx="3"/>
          </p:cNvCxnSpPr>
          <p:nvPr/>
        </p:nvCxnSpPr>
        <p:spPr>
          <a:xfrm>
            <a:off x="3605225" y="3047026"/>
            <a:ext cx="8659" cy="244070"/>
          </a:xfrm>
          <a:prstGeom prst="straightConnector1">
            <a:avLst/>
          </a:prstGeom>
          <a:ln w="28575">
            <a:solidFill>
              <a:schemeClr val="tx1"/>
            </a:solidFill>
            <a:prstDash val="solid"/>
            <a:tailEnd type="arrow" w="med" len="med"/>
          </a:ln>
        </p:spPr>
        <p:style>
          <a:lnRef idx="1">
            <a:schemeClr val="accent1"/>
          </a:lnRef>
          <a:fillRef idx="0">
            <a:schemeClr val="accent1"/>
          </a:fillRef>
          <a:effectRef idx="0">
            <a:schemeClr val="accent1"/>
          </a:effectRef>
          <a:fontRef idx="minor">
            <a:schemeClr val="tx1"/>
          </a:fontRef>
        </p:style>
      </p:cxnSp>
      <p:sp>
        <p:nvSpPr>
          <p:cNvPr id="89" name="Freeform 88"/>
          <p:cNvSpPr/>
          <p:nvPr/>
        </p:nvSpPr>
        <p:spPr>
          <a:xfrm>
            <a:off x="3237444" y="3290022"/>
            <a:ext cx="709686" cy="235865"/>
          </a:xfrm>
          <a:custGeom>
            <a:avLst/>
            <a:gdLst>
              <a:gd name="connsiteX0" fmla="*/ 0 w 2185418"/>
              <a:gd name="connsiteY0" fmla="*/ 31107 h 311071"/>
              <a:gd name="connsiteX1" fmla="*/ 9111 w 2185418"/>
              <a:gd name="connsiteY1" fmla="*/ 9111 h 311071"/>
              <a:gd name="connsiteX2" fmla="*/ 31107 w 2185418"/>
              <a:gd name="connsiteY2" fmla="*/ 0 h 311071"/>
              <a:gd name="connsiteX3" fmla="*/ 2154311 w 2185418"/>
              <a:gd name="connsiteY3" fmla="*/ 0 h 311071"/>
              <a:gd name="connsiteX4" fmla="*/ 2176307 w 2185418"/>
              <a:gd name="connsiteY4" fmla="*/ 9111 h 311071"/>
              <a:gd name="connsiteX5" fmla="*/ 2185418 w 2185418"/>
              <a:gd name="connsiteY5" fmla="*/ 31107 h 311071"/>
              <a:gd name="connsiteX6" fmla="*/ 2185418 w 2185418"/>
              <a:gd name="connsiteY6" fmla="*/ 279964 h 311071"/>
              <a:gd name="connsiteX7" fmla="*/ 2176307 w 2185418"/>
              <a:gd name="connsiteY7" fmla="*/ 301960 h 311071"/>
              <a:gd name="connsiteX8" fmla="*/ 2154311 w 2185418"/>
              <a:gd name="connsiteY8" fmla="*/ 311071 h 311071"/>
              <a:gd name="connsiteX9" fmla="*/ 31107 w 2185418"/>
              <a:gd name="connsiteY9" fmla="*/ 311071 h 311071"/>
              <a:gd name="connsiteX10" fmla="*/ 9111 w 2185418"/>
              <a:gd name="connsiteY10" fmla="*/ 301960 h 311071"/>
              <a:gd name="connsiteX11" fmla="*/ 0 w 2185418"/>
              <a:gd name="connsiteY11" fmla="*/ 279964 h 311071"/>
              <a:gd name="connsiteX12" fmla="*/ 0 w 2185418"/>
              <a:gd name="connsiteY12" fmla="*/ 31107 h 311071"/>
              <a:gd name="connsiteX0" fmla="*/ 45773 w 2231191"/>
              <a:gd name="connsiteY0" fmla="*/ 31107 h 311071"/>
              <a:gd name="connsiteX1" fmla="*/ 54884 w 2231191"/>
              <a:gd name="connsiteY1" fmla="*/ 9111 h 311071"/>
              <a:gd name="connsiteX2" fmla="*/ 76880 w 2231191"/>
              <a:gd name="connsiteY2" fmla="*/ 0 h 311071"/>
              <a:gd name="connsiteX3" fmla="*/ 1029163 w 2231191"/>
              <a:gd name="connsiteY3" fmla="*/ 1417 h 311071"/>
              <a:gd name="connsiteX4" fmla="*/ 2200084 w 2231191"/>
              <a:gd name="connsiteY4" fmla="*/ 0 h 311071"/>
              <a:gd name="connsiteX5" fmla="*/ 2222080 w 2231191"/>
              <a:gd name="connsiteY5" fmla="*/ 9111 h 311071"/>
              <a:gd name="connsiteX6" fmla="*/ 2231191 w 2231191"/>
              <a:gd name="connsiteY6" fmla="*/ 31107 h 311071"/>
              <a:gd name="connsiteX7" fmla="*/ 2231191 w 2231191"/>
              <a:gd name="connsiteY7" fmla="*/ 279964 h 311071"/>
              <a:gd name="connsiteX8" fmla="*/ 2222080 w 2231191"/>
              <a:gd name="connsiteY8" fmla="*/ 301960 h 311071"/>
              <a:gd name="connsiteX9" fmla="*/ 2200084 w 2231191"/>
              <a:gd name="connsiteY9" fmla="*/ 311071 h 311071"/>
              <a:gd name="connsiteX10" fmla="*/ 76880 w 2231191"/>
              <a:gd name="connsiteY10" fmla="*/ 311071 h 311071"/>
              <a:gd name="connsiteX11" fmla="*/ 54884 w 2231191"/>
              <a:gd name="connsiteY11" fmla="*/ 301960 h 311071"/>
              <a:gd name="connsiteX12" fmla="*/ 45773 w 2231191"/>
              <a:gd name="connsiteY12" fmla="*/ 279964 h 311071"/>
              <a:gd name="connsiteX13" fmla="*/ 45773 w 2231191"/>
              <a:gd name="connsiteY13" fmla="*/ 31107 h 311071"/>
              <a:gd name="connsiteX0" fmla="*/ 45773 w 2232636"/>
              <a:gd name="connsiteY0" fmla="*/ 31107 h 311071"/>
              <a:gd name="connsiteX1" fmla="*/ 54884 w 2232636"/>
              <a:gd name="connsiteY1" fmla="*/ 9111 h 311071"/>
              <a:gd name="connsiteX2" fmla="*/ 76880 w 2232636"/>
              <a:gd name="connsiteY2" fmla="*/ 0 h 311071"/>
              <a:gd name="connsiteX3" fmla="*/ 1029163 w 2232636"/>
              <a:gd name="connsiteY3" fmla="*/ 1417 h 311071"/>
              <a:gd name="connsiteX4" fmla="*/ 2200084 w 2232636"/>
              <a:gd name="connsiteY4" fmla="*/ 0 h 311071"/>
              <a:gd name="connsiteX5" fmla="*/ 2222080 w 2232636"/>
              <a:gd name="connsiteY5" fmla="*/ 9111 h 311071"/>
              <a:gd name="connsiteX6" fmla="*/ 2231191 w 2232636"/>
              <a:gd name="connsiteY6" fmla="*/ 31107 h 311071"/>
              <a:gd name="connsiteX7" fmla="*/ 2232636 w 2232636"/>
              <a:gd name="connsiteY7" fmla="*/ 148943 h 311071"/>
              <a:gd name="connsiteX8" fmla="*/ 2231191 w 2232636"/>
              <a:gd name="connsiteY8" fmla="*/ 279964 h 311071"/>
              <a:gd name="connsiteX9" fmla="*/ 2222080 w 2232636"/>
              <a:gd name="connsiteY9" fmla="*/ 301960 h 311071"/>
              <a:gd name="connsiteX10" fmla="*/ 2200084 w 2232636"/>
              <a:gd name="connsiteY10" fmla="*/ 311071 h 311071"/>
              <a:gd name="connsiteX11" fmla="*/ 76880 w 2232636"/>
              <a:gd name="connsiteY11" fmla="*/ 311071 h 311071"/>
              <a:gd name="connsiteX12" fmla="*/ 54884 w 2232636"/>
              <a:gd name="connsiteY12" fmla="*/ 301960 h 311071"/>
              <a:gd name="connsiteX13" fmla="*/ 45773 w 2232636"/>
              <a:gd name="connsiteY13" fmla="*/ 279964 h 311071"/>
              <a:gd name="connsiteX14" fmla="*/ 45773 w 2232636"/>
              <a:gd name="connsiteY14" fmla="*/ 31107 h 311071"/>
              <a:gd name="connsiteX0" fmla="*/ 45773 w 2232636"/>
              <a:gd name="connsiteY0" fmla="*/ 31107 h 311071"/>
              <a:gd name="connsiteX1" fmla="*/ 54884 w 2232636"/>
              <a:gd name="connsiteY1" fmla="*/ 9111 h 311071"/>
              <a:gd name="connsiteX2" fmla="*/ 76880 w 2232636"/>
              <a:gd name="connsiteY2" fmla="*/ 0 h 311071"/>
              <a:gd name="connsiteX3" fmla="*/ 1184261 w 2232636"/>
              <a:gd name="connsiteY3" fmla="*/ 1417 h 311071"/>
              <a:gd name="connsiteX4" fmla="*/ 2200084 w 2232636"/>
              <a:gd name="connsiteY4" fmla="*/ 0 h 311071"/>
              <a:gd name="connsiteX5" fmla="*/ 2222080 w 2232636"/>
              <a:gd name="connsiteY5" fmla="*/ 9111 h 311071"/>
              <a:gd name="connsiteX6" fmla="*/ 2231191 w 2232636"/>
              <a:gd name="connsiteY6" fmla="*/ 31107 h 311071"/>
              <a:gd name="connsiteX7" fmla="*/ 2232636 w 2232636"/>
              <a:gd name="connsiteY7" fmla="*/ 148943 h 311071"/>
              <a:gd name="connsiteX8" fmla="*/ 2231191 w 2232636"/>
              <a:gd name="connsiteY8" fmla="*/ 279964 h 311071"/>
              <a:gd name="connsiteX9" fmla="*/ 2222080 w 2232636"/>
              <a:gd name="connsiteY9" fmla="*/ 301960 h 311071"/>
              <a:gd name="connsiteX10" fmla="*/ 2200084 w 2232636"/>
              <a:gd name="connsiteY10" fmla="*/ 311071 h 311071"/>
              <a:gd name="connsiteX11" fmla="*/ 76880 w 2232636"/>
              <a:gd name="connsiteY11" fmla="*/ 311071 h 311071"/>
              <a:gd name="connsiteX12" fmla="*/ 54884 w 2232636"/>
              <a:gd name="connsiteY12" fmla="*/ 301960 h 311071"/>
              <a:gd name="connsiteX13" fmla="*/ 45773 w 2232636"/>
              <a:gd name="connsiteY13" fmla="*/ 279964 h 311071"/>
              <a:gd name="connsiteX14" fmla="*/ 45773 w 2232636"/>
              <a:gd name="connsiteY14" fmla="*/ 31107 h 311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32636" h="311071">
                <a:moveTo>
                  <a:pt x="45773" y="31107"/>
                </a:moveTo>
                <a:cubicBezTo>
                  <a:pt x="45773" y="22857"/>
                  <a:pt x="49050" y="14945"/>
                  <a:pt x="54884" y="9111"/>
                </a:cubicBezTo>
                <a:cubicBezTo>
                  <a:pt x="60718" y="3277"/>
                  <a:pt x="-85500" y="1282"/>
                  <a:pt x="76880" y="0"/>
                </a:cubicBezTo>
                <a:lnTo>
                  <a:pt x="1184261" y="1417"/>
                </a:lnTo>
                <a:lnTo>
                  <a:pt x="2200084" y="0"/>
                </a:lnTo>
                <a:cubicBezTo>
                  <a:pt x="2208334" y="0"/>
                  <a:pt x="2216246" y="3277"/>
                  <a:pt x="2222080" y="9111"/>
                </a:cubicBezTo>
                <a:cubicBezTo>
                  <a:pt x="2227914" y="14945"/>
                  <a:pt x="2229432" y="7802"/>
                  <a:pt x="2231191" y="31107"/>
                </a:cubicBezTo>
                <a:cubicBezTo>
                  <a:pt x="2231673" y="70386"/>
                  <a:pt x="2232154" y="109664"/>
                  <a:pt x="2232636" y="148943"/>
                </a:cubicBezTo>
                <a:cubicBezTo>
                  <a:pt x="2232154" y="192617"/>
                  <a:pt x="2231673" y="236290"/>
                  <a:pt x="2231191" y="279964"/>
                </a:cubicBezTo>
                <a:cubicBezTo>
                  <a:pt x="2231191" y="288214"/>
                  <a:pt x="2227914" y="296126"/>
                  <a:pt x="2222080" y="301960"/>
                </a:cubicBezTo>
                <a:cubicBezTo>
                  <a:pt x="2216246" y="307794"/>
                  <a:pt x="2208334" y="311071"/>
                  <a:pt x="2200084" y="311071"/>
                </a:cubicBezTo>
                <a:lnTo>
                  <a:pt x="76880" y="311071"/>
                </a:lnTo>
                <a:cubicBezTo>
                  <a:pt x="68630" y="311071"/>
                  <a:pt x="60718" y="307794"/>
                  <a:pt x="54884" y="301960"/>
                </a:cubicBezTo>
                <a:cubicBezTo>
                  <a:pt x="49050" y="296126"/>
                  <a:pt x="45773" y="288214"/>
                  <a:pt x="45773" y="279964"/>
                </a:cubicBezTo>
                <a:lnTo>
                  <a:pt x="45773" y="31107"/>
                </a:lnTo>
                <a:close/>
              </a:path>
            </a:pathLst>
          </a:custGeom>
        </p:spPr>
        <p:style>
          <a:lnRef idx="1">
            <a:schemeClr val="dk1"/>
          </a:lnRef>
          <a:fillRef idx="2">
            <a:schemeClr val="dk1"/>
          </a:fillRef>
          <a:effectRef idx="1">
            <a:schemeClr val="dk1"/>
          </a:effectRef>
          <a:fontRef idx="minor">
            <a:schemeClr val="dk1"/>
          </a:fontRef>
        </p:style>
        <p:txBody>
          <a:bodyPr spcFirstLastPara="0" vert="horz" wrap="square" lIns="19271" tIns="19271" rIns="19271" bIns="19271" numCol="1" spcCol="1270" anchor="ctr" anchorCtr="0">
            <a:noAutofit/>
          </a:bodyPr>
          <a:lstStyle/>
          <a:p>
            <a:pPr lvl="0" algn="ctr" defTabSz="711200">
              <a:lnSpc>
                <a:spcPct val="90000"/>
              </a:lnSpc>
              <a:spcBef>
                <a:spcPct val="0"/>
              </a:spcBef>
              <a:spcAft>
                <a:spcPct val="35000"/>
              </a:spcAft>
            </a:pPr>
            <a:r>
              <a:rPr lang="en-US" sz="900" kern="1200" dirty="0" smtClean="0"/>
              <a:t>Physiology</a:t>
            </a:r>
            <a:endParaRPr lang="en-US" sz="900" kern="1200" dirty="0"/>
          </a:p>
        </p:txBody>
      </p:sp>
      <p:cxnSp>
        <p:nvCxnSpPr>
          <p:cNvPr id="85" name="Straight Arrow Connector 84"/>
          <p:cNvCxnSpPr>
            <a:stCxn id="83" idx="6"/>
            <a:endCxn id="82" idx="12"/>
          </p:cNvCxnSpPr>
          <p:nvPr/>
        </p:nvCxnSpPr>
        <p:spPr>
          <a:xfrm>
            <a:off x="5073956" y="3404015"/>
            <a:ext cx="229741" cy="12927"/>
          </a:xfrm>
          <a:prstGeom prst="straightConnector1">
            <a:avLst/>
          </a:prstGeom>
          <a:ln w="28575">
            <a:solidFill>
              <a:schemeClr val="tx1"/>
            </a:solidFill>
            <a:prstDash val="solid"/>
            <a:tailEnd type="arrow" w="med"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a:stCxn id="89" idx="7"/>
            <a:endCxn id="81" idx="13"/>
          </p:cNvCxnSpPr>
          <p:nvPr/>
        </p:nvCxnSpPr>
        <p:spPr>
          <a:xfrm flipV="1">
            <a:off x="3947130" y="3107879"/>
            <a:ext cx="93502" cy="295077"/>
          </a:xfrm>
          <a:prstGeom prst="straightConnector1">
            <a:avLst/>
          </a:prstGeom>
          <a:ln w="28575">
            <a:solidFill>
              <a:schemeClr val="tx1"/>
            </a:solidFill>
            <a:prstDash val="solid"/>
            <a:tailEnd type="arrow" w="med" len="med"/>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a:stCxn id="89" idx="7"/>
            <a:endCxn id="83" idx="13"/>
          </p:cNvCxnSpPr>
          <p:nvPr/>
        </p:nvCxnSpPr>
        <p:spPr>
          <a:xfrm>
            <a:off x="3947130" y="3402956"/>
            <a:ext cx="472470" cy="5542"/>
          </a:xfrm>
          <a:prstGeom prst="straightConnector1">
            <a:avLst/>
          </a:prstGeom>
          <a:ln w="28575">
            <a:solidFill>
              <a:schemeClr val="tx1"/>
            </a:solidFill>
            <a:prstDash val="solid"/>
            <a:tailEnd type="arrow" w="med" len="med"/>
          </a:ln>
        </p:spPr>
        <p:style>
          <a:lnRef idx="1">
            <a:schemeClr val="accent1"/>
          </a:lnRef>
          <a:fillRef idx="0">
            <a:schemeClr val="accent1"/>
          </a:fillRef>
          <a:effectRef idx="0">
            <a:schemeClr val="accent1"/>
          </a:effectRef>
          <a:fontRef idx="minor">
            <a:schemeClr val="tx1"/>
          </a:fontRef>
        </p:style>
      </p:cxnSp>
      <p:cxnSp>
        <p:nvCxnSpPr>
          <p:cNvPr id="93" name="Elbow Connector 92"/>
          <p:cNvCxnSpPr/>
          <p:nvPr/>
        </p:nvCxnSpPr>
        <p:spPr>
          <a:xfrm>
            <a:off x="3621926" y="3550913"/>
            <a:ext cx="2016849" cy="44819"/>
          </a:xfrm>
          <a:prstGeom prst="bentConnector5">
            <a:avLst>
              <a:gd name="adj1" fmla="val 235"/>
              <a:gd name="adj2" fmla="val 1105356"/>
              <a:gd name="adj3" fmla="val 100000"/>
            </a:avLst>
          </a:prstGeom>
          <a:noFill/>
          <a:ln w="28575" cap="flat" cmpd="sng" algn="ctr">
            <a:solidFill>
              <a:sysClr val="windowText" lastClr="000000"/>
            </a:solidFill>
            <a:prstDash val="solid"/>
            <a:tailEnd type="arrow" w="med" len="med"/>
          </a:ln>
          <a:effectLst/>
        </p:spPr>
      </p:cxnSp>
      <p:sp>
        <p:nvSpPr>
          <p:cNvPr id="95" name="TextBox 94"/>
          <p:cNvSpPr txBox="1"/>
          <p:nvPr/>
        </p:nvSpPr>
        <p:spPr>
          <a:xfrm>
            <a:off x="7193888" y="2662901"/>
            <a:ext cx="1080745" cy="307777"/>
          </a:xfrm>
          <a:prstGeom prst="rect">
            <a:avLst/>
          </a:prstGeom>
          <a:noFill/>
        </p:spPr>
        <p:txBody>
          <a:bodyPr wrap="none" rtlCol="0">
            <a:spAutoFit/>
          </a:bodyPr>
          <a:lstStyle/>
          <a:p>
            <a:r>
              <a:rPr lang="en-US" sz="1400" b="1" dirty="0" smtClean="0"/>
              <a:t>Sandy Loam</a:t>
            </a:r>
            <a:endParaRPr lang="en-US" sz="1400" b="1" dirty="0"/>
          </a:p>
        </p:txBody>
      </p:sp>
      <p:sp>
        <p:nvSpPr>
          <p:cNvPr id="97" name="Freeform 96"/>
          <p:cNvSpPr/>
          <p:nvPr/>
        </p:nvSpPr>
        <p:spPr>
          <a:xfrm>
            <a:off x="6379172" y="2927333"/>
            <a:ext cx="414216" cy="191794"/>
          </a:xfrm>
          <a:custGeom>
            <a:avLst/>
            <a:gdLst>
              <a:gd name="connsiteX0" fmla="*/ 0 w 718836"/>
              <a:gd name="connsiteY0" fmla="*/ 31859 h 318586"/>
              <a:gd name="connsiteX1" fmla="*/ 9331 w 718836"/>
              <a:gd name="connsiteY1" fmla="*/ 9331 h 318586"/>
              <a:gd name="connsiteX2" fmla="*/ 31859 w 718836"/>
              <a:gd name="connsiteY2" fmla="*/ 0 h 318586"/>
              <a:gd name="connsiteX3" fmla="*/ 686977 w 718836"/>
              <a:gd name="connsiteY3" fmla="*/ 0 h 318586"/>
              <a:gd name="connsiteX4" fmla="*/ 709505 w 718836"/>
              <a:gd name="connsiteY4" fmla="*/ 9331 h 318586"/>
              <a:gd name="connsiteX5" fmla="*/ 718836 w 718836"/>
              <a:gd name="connsiteY5" fmla="*/ 31859 h 318586"/>
              <a:gd name="connsiteX6" fmla="*/ 718836 w 718836"/>
              <a:gd name="connsiteY6" fmla="*/ 286727 h 318586"/>
              <a:gd name="connsiteX7" fmla="*/ 709505 w 718836"/>
              <a:gd name="connsiteY7" fmla="*/ 309255 h 318586"/>
              <a:gd name="connsiteX8" fmla="*/ 686977 w 718836"/>
              <a:gd name="connsiteY8" fmla="*/ 318586 h 318586"/>
              <a:gd name="connsiteX9" fmla="*/ 31859 w 718836"/>
              <a:gd name="connsiteY9" fmla="*/ 318586 h 318586"/>
              <a:gd name="connsiteX10" fmla="*/ 9331 w 718836"/>
              <a:gd name="connsiteY10" fmla="*/ 309255 h 318586"/>
              <a:gd name="connsiteX11" fmla="*/ 0 w 718836"/>
              <a:gd name="connsiteY11" fmla="*/ 286727 h 318586"/>
              <a:gd name="connsiteX12" fmla="*/ 0 w 718836"/>
              <a:gd name="connsiteY12" fmla="*/ 31859 h 318586"/>
              <a:gd name="connsiteX0" fmla="*/ 0 w 718850"/>
              <a:gd name="connsiteY0" fmla="*/ 31859 h 318586"/>
              <a:gd name="connsiteX1" fmla="*/ 9331 w 718850"/>
              <a:gd name="connsiteY1" fmla="*/ 9331 h 318586"/>
              <a:gd name="connsiteX2" fmla="*/ 31859 w 718850"/>
              <a:gd name="connsiteY2" fmla="*/ 0 h 318586"/>
              <a:gd name="connsiteX3" fmla="*/ 686977 w 718850"/>
              <a:gd name="connsiteY3" fmla="*/ 0 h 318586"/>
              <a:gd name="connsiteX4" fmla="*/ 709505 w 718850"/>
              <a:gd name="connsiteY4" fmla="*/ 9331 h 318586"/>
              <a:gd name="connsiteX5" fmla="*/ 718836 w 718850"/>
              <a:gd name="connsiteY5" fmla="*/ 31859 h 318586"/>
              <a:gd name="connsiteX6" fmla="*/ 707854 w 718850"/>
              <a:gd name="connsiteY6" fmla="*/ 150360 h 318586"/>
              <a:gd name="connsiteX7" fmla="*/ 718836 w 718850"/>
              <a:gd name="connsiteY7" fmla="*/ 286727 h 318586"/>
              <a:gd name="connsiteX8" fmla="*/ 709505 w 718850"/>
              <a:gd name="connsiteY8" fmla="*/ 309255 h 318586"/>
              <a:gd name="connsiteX9" fmla="*/ 686977 w 718850"/>
              <a:gd name="connsiteY9" fmla="*/ 318586 h 318586"/>
              <a:gd name="connsiteX10" fmla="*/ 31859 w 718850"/>
              <a:gd name="connsiteY10" fmla="*/ 318586 h 318586"/>
              <a:gd name="connsiteX11" fmla="*/ 9331 w 718850"/>
              <a:gd name="connsiteY11" fmla="*/ 309255 h 318586"/>
              <a:gd name="connsiteX12" fmla="*/ 0 w 718850"/>
              <a:gd name="connsiteY12" fmla="*/ 286727 h 318586"/>
              <a:gd name="connsiteX13" fmla="*/ 0 w 718850"/>
              <a:gd name="connsiteY13" fmla="*/ 31859 h 318586"/>
              <a:gd name="connsiteX0" fmla="*/ 0 w 719017"/>
              <a:gd name="connsiteY0" fmla="*/ 31859 h 319171"/>
              <a:gd name="connsiteX1" fmla="*/ 9331 w 719017"/>
              <a:gd name="connsiteY1" fmla="*/ 9331 h 319171"/>
              <a:gd name="connsiteX2" fmla="*/ 31859 w 719017"/>
              <a:gd name="connsiteY2" fmla="*/ 0 h 319171"/>
              <a:gd name="connsiteX3" fmla="*/ 686977 w 719017"/>
              <a:gd name="connsiteY3" fmla="*/ 0 h 319171"/>
              <a:gd name="connsiteX4" fmla="*/ 709505 w 719017"/>
              <a:gd name="connsiteY4" fmla="*/ 9331 h 319171"/>
              <a:gd name="connsiteX5" fmla="*/ 718836 w 719017"/>
              <a:gd name="connsiteY5" fmla="*/ 31859 h 319171"/>
              <a:gd name="connsiteX6" fmla="*/ 707854 w 719017"/>
              <a:gd name="connsiteY6" fmla="*/ 150360 h 319171"/>
              <a:gd name="connsiteX7" fmla="*/ 718836 w 719017"/>
              <a:gd name="connsiteY7" fmla="*/ 286727 h 319171"/>
              <a:gd name="connsiteX8" fmla="*/ 709505 w 719017"/>
              <a:gd name="connsiteY8" fmla="*/ 309255 h 319171"/>
              <a:gd name="connsiteX9" fmla="*/ 686977 w 719017"/>
              <a:gd name="connsiteY9" fmla="*/ 318586 h 319171"/>
              <a:gd name="connsiteX10" fmla="*/ 351507 w 719017"/>
              <a:gd name="connsiteY10" fmla="*/ 319171 h 319171"/>
              <a:gd name="connsiteX11" fmla="*/ 31859 w 719017"/>
              <a:gd name="connsiteY11" fmla="*/ 318586 h 319171"/>
              <a:gd name="connsiteX12" fmla="*/ 9331 w 719017"/>
              <a:gd name="connsiteY12" fmla="*/ 309255 h 319171"/>
              <a:gd name="connsiteX13" fmla="*/ 0 w 719017"/>
              <a:gd name="connsiteY13" fmla="*/ 286727 h 319171"/>
              <a:gd name="connsiteX14" fmla="*/ 0 w 719017"/>
              <a:gd name="connsiteY14" fmla="*/ 31859 h 319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19017" h="319171">
                <a:moveTo>
                  <a:pt x="0" y="31859"/>
                </a:moveTo>
                <a:cubicBezTo>
                  <a:pt x="0" y="23409"/>
                  <a:pt x="3357" y="15306"/>
                  <a:pt x="9331" y="9331"/>
                </a:cubicBezTo>
                <a:cubicBezTo>
                  <a:pt x="15306" y="3356"/>
                  <a:pt x="23409" y="0"/>
                  <a:pt x="31859" y="0"/>
                </a:cubicBezTo>
                <a:lnTo>
                  <a:pt x="686977" y="0"/>
                </a:lnTo>
                <a:cubicBezTo>
                  <a:pt x="695427" y="0"/>
                  <a:pt x="703530" y="3357"/>
                  <a:pt x="709505" y="9331"/>
                </a:cubicBezTo>
                <a:cubicBezTo>
                  <a:pt x="715480" y="15306"/>
                  <a:pt x="719111" y="8354"/>
                  <a:pt x="718836" y="31859"/>
                </a:cubicBezTo>
                <a:lnTo>
                  <a:pt x="707854" y="150360"/>
                </a:lnTo>
                <a:lnTo>
                  <a:pt x="718836" y="286727"/>
                </a:lnTo>
                <a:cubicBezTo>
                  <a:pt x="718836" y="295177"/>
                  <a:pt x="715479" y="303280"/>
                  <a:pt x="709505" y="309255"/>
                </a:cubicBezTo>
                <a:cubicBezTo>
                  <a:pt x="703530" y="315230"/>
                  <a:pt x="746643" y="316933"/>
                  <a:pt x="686977" y="318586"/>
                </a:cubicBezTo>
                <a:lnTo>
                  <a:pt x="351507" y="319171"/>
                </a:lnTo>
                <a:lnTo>
                  <a:pt x="31859" y="318586"/>
                </a:lnTo>
                <a:cubicBezTo>
                  <a:pt x="23409" y="318586"/>
                  <a:pt x="15306" y="315229"/>
                  <a:pt x="9331" y="309255"/>
                </a:cubicBezTo>
                <a:cubicBezTo>
                  <a:pt x="3356" y="303280"/>
                  <a:pt x="0" y="295177"/>
                  <a:pt x="0" y="286727"/>
                </a:cubicBezTo>
                <a:lnTo>
                  <a:pt x="0" y="31859"/>
                </a:lnTo>
                <a:close/>
              </a:path>
            </a:pathLst>
          </a:custGeom>
        </p:spPr>
        <p:style>
          <a:lnRef idx="1">
            <a:schemeClr val="dk1"/>
          </a:lnRef>
          <a:fillRef idx="2">
            <a:schemeClr val="dk1"/>
          </a:fillRef>
          <a:effectRef idx="1">
            <a:schemeClr val="dk1"/>
          </a:effectRef>
          <a:fontRef idx="minor">
            <a:schemeClr val="dk1"/>
          </a:fontRef>
        </p:style>
        <p:txBody>
          <a:bodyPr spcFirstLastPara="0" vert="horz" wrap="square" lIns="19491" tIns="19491" rIns="19491" bIns="19491" numCol="1" spcCol="1270" anchor="ctr" anchorCtr="0">
            <a:noAutofit/>
          </a:bodyPr>
          <a:lstStyle/>
          <a:p>
            <a:pPr lvl="0" algn="ctr" defTabSz="711200">
              <a:lnSpc>
                <a:spcPct val="90000"/>
              </a:lnSpc>
              <a:spcBef>
                <a:spcPct val="0"/>
              </a:spcBef>
              <a:spcAft>
                <a:spcPct val="35000"/>
              </a:spcAft>
            </a:pPr>
            <a:r>
              <a:rPr lang="en-US" sz="900" kern="1200" dirty="0" smtClean="0"/>
              <a:t>CO</a:t>
            </a:r>
            <a:r>
              <a:rPr lang="en-US" sz="900" kern="1200" baseline="-25000" dirty="0" smtClean="0"/>
              <a:t>2</a:t>
            </a:r>
            <a:endParaRPr lang="en-US" sz="900" kern="1200" baseline="-25000" dirty="0"/>
          </a:p>
        </p:txBody>
      </p:sp>
      <p:sp>
        <p:nvSpPr>
          <p:cNvPr id="98" name="Freeform 97"/>
          <p:cNvSpPr/>
          <p:nvPr/>
        </p:nvSpPr>
        <p:spPr>
          <a:xfrm>
            <a:off x="7010400" y="2971800"/>
            <a:ext cx="717112" cy="235865"/>
          </a:xfrm>
          <a:custGeom>
            <a:avLst/>
            <a:gdLst>
              <a:gd name="connsiteX0" fmla="*/ 0 w 2185418"/>
              <a:gd name="connsiteY0" fmla="*/ 31107 h 311071"/>
              <a:gd name="connsiteX1" fmla="*/ 9111 w 2185418"/>
              <a:gd name="connsiteY1" fmla="*/ 9111 h 311071"/>
              <a:gd name="connsiteX2" fmla="*/ 31107 w 2185418"/>
              <a:gd name="connsiteY2" fmla="*/ 0 h 311071"/>
              <a:gd name="connsiteX3" fmla="*/ 2154311 w 2185418"/>
              <a:gd name="connsiteY3" fmla="*/ 0 h 311071"/>
              <a:gd name="connsiteX4" fmla="*/ 2176307 w 2185418"/>
              <a:gd name="connsiteY4" fmla="*/ 9111 h 311071"/>
              <a:gd name="connsiteX5" fmla="*/ 2185418 w 2185418"/>
              <a:gd name="connsiteY5" fmla="*/ 31107 h 311071"/>
              <a:gd name="connsiteX6" fmla="*/ 2185418 w 2185418"/>
              <a:gd name="connsiteY6" fmla="*/ 279964 h 311071"/>
              <a:gd name="connsiteX7" fmla="*/ 2176307 w 2185418"/>
              <a:gd name="connsiteY7" fmla="*/ 301960 h 311071"/>
              <a:gd name="connsiteX8" fmla="*/ 2154311 w 2185418"/>
              <a:gd name="connsiteY8" fmla="*/ 311071 h 311071"/>
              <a:gd name="connsiteX9" fmla="*/ 31107 w 2185418"/>
              <a:gd name="connsiteY9" fmla="*/ 311071 h 311071"/>
              <a:gd name="connsiteX10" fmla="*/ 9111 w 2185418"/>
              <a:gd name="connsiteY10" fmla="*/ 301960 h 311071"/>
              <a:gd name="connsiteX11" fmla="*/ 0 w 2185418"/>
              <a:gd name="connsiteY11" fmla="*/ 279964 h 311071"/>
              <a:gd name="connsiteX12" fmla="*/ 0 w 2185418"/>
              <a:gd name="connsiteY12" fmla="*/ 31107 h 311071"/>
              <a:gd name="connsiteX0" fmla="*/ 6391 w 2191809"/>
              <a:gd name="connsiteY0" fmla="*/ 31107 h 311071"/>
              <a:gd name="connsiteX1" fmla="*/ 15502 w 2191809"/>
              <a:gd name="connsiteY1" fmla="*/ 9111 h 311071"/>
              <a:gd name="connsiteX2" fmla="*/ 37498 w 2191809"/>
              <a:gd name="connsiteY2" fmla="*/ 0 h 311071"/>
              <a:gd name="connsiteX3" fmla="*/ 2160702 w 2191809"/>
              <a:gd name="connsiteY3" fmla="*/ 0 h 311071"/>
              <a:gd name="connsiteX4" fmla="*/ 2182698 w 2191809"/>
              <a:gd name="connsiteY4" fmla="*/ 9111 h 311071"/>
              <a:gd name="connsiteX5" fmla="*/ 2191809 w 2191809"/>
              <a:gd name="connsiteY5" fmla="*/ 31107 h 311071"/>
              <a:gd name="connsiteX6" fmla="*/ 2191809 w 2191809"/>
              <a:gd name="connsiteY6" fmla="*/ 279964 h 311071"/>
              <a:gd name="connsiteX7" fmla="*/ 2182698 w 2191809"/>
              <a:gd name="connsiteY7" fmla="*/ 301960 h 311071"/>
              <a:gd name="connsiteX8" fmla="*/ 2160702 w 2191809"/>
              <a:gd name="connsiteY8" fmla="*/ 311071 h 311071"/>
              <a:gd name="connsiteX9" fmla="*/ 37498 w 2191809"/>
              <a:gd name="connsiteY9" fmla="*/ 311071 h 311071"/>
              <a:gd name="connsiteX10" fmla="*/ 15502 w 2191809"/>
              <a:gd name="connsiteY10" fmla="*/ 301960 h 311071"/>
              <a:gd name="connsiteX11" fmla="*/ 6391 w 2191809"/>
              <a:gd name="connsiteY11" fmla="*/ 279964 h 311071"/>
              <a:gd name="connsiteX12" fmla="*/ 0 w 2191809"/>
              <a:gd name="connsiteY12" fmla="*/ 152813 h 311071"/>
              <a:gd name="connsiteX13" fmla="*/ 6391 w 2191809"/>
              <a:gd name="connsiteY13" fmla="*/ 31107 h 311071"/>
              <a:gd name="connsiteX0" fmla="*/ 6391 w 2191809"/>
              <a:gd name="connsiteY0" fmla="*/ 31107 h 311071"/>
              <a:gd name="connsiteX1" fmla="*/ 15502 w 2191809"/>
              <a:gd name="connsiteY1" fmla="*/ 9111 h 311071"/>
              <a:gd name="connsiteX2" fmla="*/ 37498 w 2191809"/>
              <a:gd name="connsiteY2" fmla="*/ 0 h 311071"/>
              <a:gd name="connsiteX3" fmla="*/ 2160702 w 2191809"/>
              <a:gd name="connsiteY3" fmla="*/ 0 h 311071"/>
              <a:gd name="connsiteX4" fmla="*/ 2182698 w 2191809"/>
              <a:gd name="connsiteY4" fmla="*/ 9111 h 311071"/>
              <a:gd name="connsiteX5" fmla="*/ 2191809 w 2191809"/>
              <a:gd name="connsiteY5" fmla="*/ 31107 h 311071"/>
              <a:gd name="connsiteX6" fmla="*/ 2185468 w 2191809"/>
              <a:gd name="connsiteY6" fmla="*/ 142961 h 311071"/>
              <a:gd name="connsiteX7" fmla="*/ 2191809 w 2191809"/>
              <a:gd name="connsiteY7" fmla="*/ 279964 h 311071"/>
              <a:gd name="connsiteX8" fmla="*/ 2182698 w 2191809"/>
              <a:gd name="connsiteY8" fmla="*/ 301960 h 311071"/>
              <a:gd name="connsiteX9" fmla="*/ 2160702 w 2191809"/>
              <a:gd name="connsiteY9" fmla="*/ 311071 h 311071"/>
              <a:gd name="connsiteX10" fmla="*/ 37498 w 2191809"/>
              <a:gd name="connsiteY10" fmla="*/ 311071 h 311071"/>
              <a:gd name="connsiteX11" fmla="*/ 15502 w 2191809"/>
              <a:gd name="connsiteY11" fmla="*/ 301960 h 311071"/>
              <a:gd name="connsiteX12" fmla="*/ 6391 w 2191809"/>
              <a:gd name="connsiteY12" fmla="*/ 279964 h 311071"/>
              <a:gd name="connsiteX13" fmla="*/ 0 w 2191809"/>
              <a:gd name="connsiteY13" fmla="*/ 152813 h 311071"/>
              <a:gd name="connsiteX14" fmla="*/ 6391 w 2191809"/>
              <a:gd name="connsiteY14" fmla="*/ 31107 h 311071"/>
              <a:gd name="connsiteX0" fmla="*/ 6391 w 2255999"/>
              <a:gd name="connsiteY0" fmla="*/ 31107 h 311071"/>
              <a:gd name="connsiteX1" fmla="*/ 15502 w 2255999"/>
              <a:gd name="connsiteY1" fmla="*/ 9111 h 311071"/>
              <a:gd name="connsiteX2" fmla="*/ 37498 w 2255999"/>
              <a:gd name="connsiteY2" fmla="*/ 0 h 311071"/>
              <a:gd name="connsiteX3" fmla="*/ 2160702 w 2255999"/>
              <a:gd name="connsiteY3" fmla="*/ 0 h 311071"/>
              <a:gd name="connsiteX4" fmla="*/ 2182698 w 2255999"/>
              <a:gd name="connsiteY4" fmla="*/ 9111 h 311071"/>
              <a:gd name="connsiteX5" fmla="*/ 2191809 w 2255999"/>
              <a:gd name="connsiteY5" fmla="*/ 31107 h 311071"/>
              <a:gd name="connsiteX6" fmla="*/ 2185468 w 2255999"/>
              <a:gd name="connsiteY6" fmla="*/ 142961 h 311071"/>
              <a:gd name="connsiteX7" fmla="*/ 2191809 w 2255999"/>
              <a:gd name="connsiteY7" fmla="*/ 279964 h 311071"/>
              <a:gd name="connsiteX8" fmla="*/ 2182698 w 2255999"/>
              <a:gd name="connsiteY8" fmla="*/ 301960 h 311071"/>
              <a:gd name="connsiteX9" fmla="*/ 2160702 w 2255999"/>
              <a:gd name="connsiteY9" fmla="*/ 311071 h 311071"/>
              <a:gd name="connsiteX10" fmla="*/ 958886 w 2255999"/>
              <a:gd name="connsiteY10" fmla="*/ 305677 h 311071"/>
              <a:gd name="connsiteX11" fmla="*/ 37498 w 2255999"/>
              <a:gd name="connsiteY11" fmla="*/ 311071 h 311071"/>
              <a:gd name="connsiteX12" fmla="*/ 15502 w 2255999"/>
              <a:gd name="connsiteY12" fmla="*/ 301960 h 311071"/>
              <a:gd name="connsiteX13" fmla="*/ 6391 w 2255999"/>
              <a:gd name="connsiteY13" fmla="*/ 279964 h 311071"/>
              <a:gd name="connsiteX14" fmla="*/ 0 w 2255999"/>
              <a:gd name="connsiteY14" fmla="*/ 152813 h 311071"/>
              <a:gd name="connsiteX15" fmla="*/ 6391 w 2255999"/>
              <a:gd name="connsiteY15" fmla="*/ 31107 h 311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55999" h="311071">
                <a:moveTo>
                  <a:pt x="6391" y="31107"/>
                </a:moveTo>
                <a:cubicBezTo>
                  <a:pt x="6391" y="22857"/>
                  <a:pt x="9668" y="14945"/>
                  <a:pt x="15502" y="9111"/>
                </a:cubicBezTo>
                <a:cubicBezTo>
                  <a:pt x="21336" y="3277"/>
                  <a:pt x="29248" y="0"/>
                  <a:pt x="37498" y="0"/>
                </a:cubicBezTo>
                <a:lnTo>
                  <a:pt x="2160702" y="0"/>
                </a:lnTo>
                <a:cubicBezTo>
                  <a:pt x="2168952" y="0"/>
                  <a:pt x="2176864" y="3277"/>
                  <a:pt x="2182698" y="9111"/>
                </a:cubicBezTo>
                <a:cubicBezTo>
                  <a:pt x="2188532" y="14945"/>
                  <a:pt x="2191347" y="8799"/>
                  <a:pt x="2191809" y="31107"/>
                </a:cubicBezTo>
                <a:lnTo>
                  <a:pt x="2185468" y="142961"/>
                </a:lnTo>
                <a:lnTo>
                  <a:pt x="2191809" y="279964"/>
                </a:lnTo>
                <a:cubicBezTo>
                  <a:pt x="2191809" y="288214"/>
                  <a:pt x="2188532" y="296126"/>
                  <a:pt x="2182698" y="301960"/>
                </a:cubicBezTo>
                <a:cubicBezTo>
                  <a:pt x="2176864" y="307794"/>
                  <a:pt x="2364671" y="310452"/>
                  <a:pt x="2160702" y="311071"/>
                </a:cubicBezTo>
                <a:lnTo>
                  <a:pt x="958886" y="305677"/>
                </a:lnTo>
                <a:lnTo>
                  <a:pt x="37498" y="311071"/>
                </a:lnTo>
                <a:cubicBezTo>
                  <a:pt x="29248" y="311071"/>
                  <a:pt x="21336" y="307794"/>
                  <a:pt x="15502" y="301960"/>
                </a:cubicBezTo>
                <a:cubicBezTo>
                  <a:pt x="9668" y="296126"/>
                  <a:pt x="8975" y="304822"/>
                  <a:pt x="6391" y="279964"/>
                </a:cubicBezTo>
                <a:lnTo>
                  <a:pt x="0" y="152813"/>
                </a:lnTo>
                <a:lnTo>
                  <a:pt x="6391" y="31107"/>
                </a:lnTo>
                <a:close/>
              </a:path>
            </a:pathLst>
          </a:custGeom>
        </p:spPr>
        <p:style>
          <a:lnRef idx="1">
            <a:schemeClr val="accent1"/>
          </a:lnRef>
          <a:fillRef idx="2">
            <a:schemeClr val="accent1"/>
          </a:fillRef>
          <a:effectRef idx="1">
            <a:schemeClr val="accent1"/>
          </a:effectRef>
          <a:fontRef idx="minor">
            <a:schemeClr val="dk1"/>
          </a:fontRef>
        </p:style>
        <p:txBody>
          <a:bodyPr spcFirstLastPara="0" vert="horz" wrap="square" lIns="19271" tIns="19271" rIns="19271" bIns="19271" numCol="1" spcCol="1270" anchor="ctr" anchorCtr="0">
            <a:noAutofit/>
          </a:bodyPr>
          <a:lstStyle/>
          <a:p>
            <a:pPr lvl="0" algn="ctr" defTabSz="711200">
              <a:lnSpc>
                <a:spcPct val="90000"/>
              </a:lnSpc>
              <a:spcBef>
                <a:spcPct val="0"/>
              </a:spcBef>
              <a:spcAft>
                <a:spcPct val="35000"/>
              </a:spcAft>
            </a:pPr>
            <a:r>
              <a:rPr lang="en-US" sz="900" dirty="0" smtClean="0">
                <a:sym typeface="Symbol"/>
              </a:rPr>
              <a:t>Soil water</a:t>
            </a:r>
            <a:endParaRPr lang="en-US" sz="900" kern="1200" dirty="0"/>
          </a:p>
        </p:txBody>
      </p:sp>
      <p:sp>
        <p:nvSpPr>
          <p:cNvPr id="99" name="Freeform 98"/>
          <p:cNvSpPr/>
          <p:nvPr/>
        </p:nvSpPr>
        <p:spPr>
          <a:xfrm>
            <a:off x="8278404" y="3315513"/>
            <a:ext cx="636996" cy="329085"/>
          </a:xfrm>
          <a:custGeom>
            <a:avLst/>
            <a:gdLst>
              <a:gd name="connsiteX0" fmla="*/ 0 w 1265279"/>
              <a:gd name="connsiteY0" fmla="*/ 22295 h 222945"/>
              <a:gd name="connsiteX1" fmla="*/ 6530 w 1265279"/>
              <a:gd name="connsiteY1" fmla="*/ 6530 h 222945"/>
              <a:gd name="connsiteX2" fmla="*/ 22295 w 1265279"/>
              <a:gd name="connsiteY2" fmla="*/ 0 h 222945"/>
              <a:gd name="connsiteX3" fmla="*/ 1242984 w 1265279"/>
              <a:gd name="connsiteY3" fmla="*/ 0 h 222945"/>
              <a:gd name="connsiteX4" fmla="*/ 1258749 w 1265279"/>
              <a:gd name="connsiteY4" fmla="*/ 6530 h 222945"/>
              <a:gd name="connsiteX5" fmla="*/ 1265279 w 1265279"/>
              <a:gd name="connsiteY5" fmla="*/ 22295 h 222945"/>
              <a:gd name="connsiteX6" fmla="*/ 1265279 w 1265279"/>
              <a:gd name="connsiteY6" fmla="*/ 200650 h 222945"/>
              <a:gd name="connsiteX7" fmla="*/ 1258749 w 1265279"/>
              <a:gd name="connsiteY7" fmla="*/ 216415 h 222945"/>
              <a:gd name="connsiteX8" fmla="*/ 1242984 w 1265279"/>
              <a:gd name="connsiteY8" fmla="*/ 222945 h 222945"/>
              <a:gd name="connsiteX9" fmla="*/ 22295 w 1265279"/>
              <a:gd name="connsiteY9" fmla="*/ 222945 h 222945"/>
              <a:gd name="connsiteX10" fmla="*/ 6530 w 1265279"/>
              <a:gd name="connsiteY10" fmla="*/ 216415 h 222945"/>
              <a:gd name="connsiteX11" fmla="*/ 0 w 1265279"/>
              <a:gd name="connsiteY11" fmla="*/ 200650 h 222945"/>
              <a:gd name="connsiteX12" fmla="*/ 0 w 1265279"/>
              <a:gd name="connsiteY12" fmla="*/ 22295 h 222945"/>
              <a:gd name="connsiteX0" fmla="*/ 0 w 1265279"/>
              <a:gd name="connsiteY0" fmla="*/ 22295 h 222945"/>
              <a:gd name="connsiteX1" fmla="*/ 6530 w 1265279"/>
              <a:gd name="connsiteY1" fmla="*/ 6530 h 222945"/>
              <a:gd name="connsiteX2" fmla="*/ 22295 w 1265279"/>
              <a:gd name="connsiteY2" fmla="*/ 0 h 222945"/>
              <a:gd name="connsiteX3" fmla="*/ 1242984 w 1265279"/>
              <a:gd name="connsiteY3" fmla="*/ 0 h 222945"/>
              <a:gd name="connsiteX4" fmla="*/ 1258749 w 1265279"/>
              <a:gd name="connsiteY4" fmla="*/ 6530 h 222945"/>
              <a:gd name="connsiteX5" fmla="*/ 1265279 w 1265279"/>
              <a:gd name="connsiteY5" fmla="*/ 22295 h 222945"/>
              <a:gd name="connsiteX6" fmla="*/ 1265279 w 1265279"/>
              <a:gd name="connsiteY6" fmla="*/ 200650 h 222945"/>
              <a:gd name="connsiteX7" fmla="*/ 1258749 w 1265279"/>
              <a:gd name="connsiteY7" fmla="*/ 216415 h 222945"/>
              <a:gd name="connsiteX8" fmla="*/ 1242984 w 1265279"/>
              <a:gd name="connsiteY8" fmla="*/ 222945 h 222945"/>
              <a:gd name="connsiteX9" fmla="*/ 22295 w 1265279"/>
              <a:gd name="connsiteY9" fmla="*/ 222945 h 222945"/>
              <a:gd name="connsiteX10" fmla="*/ 6530 w 1265279"/>
              <a:gd name="connsiteY10" fmla="*/ 216415 h 222945"/>
              <a:gd name="connsiteX11" fmla="*/ 0 w 1265279"/>
              <a:gd name="connsiteY11" fmla="*/ 200650 h 222945"/>
              <a:gd name="connsiteX12" fmla="*/ 3453 w 1265279"/>
              <a:gd name="connsiteY12" fmla="*/ 117561 h 222945"/>
              <a:gd name="connsiteX13" fmla="*/ 0 w 1265279"/>
              <a:gd name="connsiteY13" fmla="*/ 22295 h 222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65279" h="222945">
                <a:moveTo>
                  <a:pt x="0" y="22295"/>
                </a:moveTo>
                <a:cubicBezTo>
                  <a:pt x="0" y="16382"/>
                  <a:pt x="2349" y="10711"/>
                  <a:pt x="6530" y="6530"/>
                </a:cubicBezTo>
                <a:cubicBezTo>
                  <a:pt x="10711" y="2349"/>
                  <a:pt x="16382" y="0"/>
                  <a:pt x="22295" y="0"/>
                </a:cubicBezTo>
                <a:lnTo>
                  <a:pt x="1242984" y="0"/>
                </a:lnTo>
                <a:cubicBezTo>
                  <a:pt x="1248897" y="0"/>
                  <a:pt x="1254568" y="2349"/>
                  <a:pt x="1258749" y="6530"/>
                </a:cubicBezTo>
                <a:cubicBezTo>
                  <a:pt x="1262930" y="10711"/>
                  <a:pt x="1265279" y="16382"/>
                  <a:pt x="1265279" y="22295"/>
                </a:cubicBezTo>
                <a:lnTo>
                  <a:pt x="1265279" y="200650"/>
                </a:lnTo>
                <a:cubicBezTo>
                  <a:pt x="1265279" y="206563"/>
                  <a:pt x="1262930" y="212234"/>
                  <a:pt x="1258749" y="216415"/>
                </a:cubicBezTo>
                <a:cubicBezTo>
                  <a:pt x="1254568" y="220596"/>
                  <a:pt x="1248897" y="222945"/>
                  <a:pt x="1242984" y="222945"/>
                </a:cubicBezTo>
                <a:lnTo>
                  <a:pt x="22295" y="222945"/>
                </a:lnTo>
                <a:cubicBezTo>
                  <a:pt x="16382" y="222945"/>
                  <a:pt x="10711" y="220596"/>
                  <a:pt x="6530" y="216415"/>
                </a:cubicBezTo>
                <a:cubicBezTo>
                  <a:pt x="2349" y="212234"/>
                  <a:pt x="513" y="217126"/>
                  <a:pt x="0" y="200650"/>
                </a:cubicBezTo>
                <a:lnTo>
                  <a:pt x="3453" y="117561"/>
                </a:lnTo>
                <a:lnTo>
                  <a:pt x="0" y="22295"/>
                </a:lnTo>
                <a:close/>
              </a:path>
            </a:pathLst>
          </a:custGeom>
        </p:spPr>
        <p:style>
          <a:lnRef idx="1">
            <a:schemeClr val="accent3"/>
          </a:lnRef>
          <a:fillRef idx="2">
            <a:schemeClr val="accent3"/>
          </a:fillRef>
          <a:effectRef idx="1">
            <a:schemeClr val="accent3"/>
          </a:effectRef>
          <a:fontRef idx="minor">
            <a:schemeClr val="dk1"/>
          </a:fontRef>
        </p:style>
        <p:txBody>
          <a:bodyPr spcFirstLastPara="0" vert="horz" wrap="square" lIns="16690" tIns="16690" rIns="16690" bIns="16690" numCol="1" spcCol="1270" anchor="ctr" anchorCtr="0">
            <a:noAutofit/>
          </a:bodyPr>
          <a:lstStyle/>
          <a:p>
            <a:pPr lvl="0" algn="ctr" defTabSz="711200">
              <a:lnSpc>
                <a:spcPct val="90000"/>
              </a:lnSpc>
              <a:spcBef>
                <a:spcPct val="0"/>
              </a:spcBef>
              <a:spcAft>
                <a:spcPct val="35000"/>
              </a:spcAft>
            </a:pPr>
            <a:r>
              <a:rPr lang="en-US" sz="900" dirty="0" smtClean="0">
                <a:latin typeface="Calibri"/>
                <a:cs typeface="Calibri"/>
              </a:rPr>
              <a:t>ANPP</a:t>
            </a:r>
            <a:endParaRPr lang="en-US" sz="900" kern="1200" dirty="0"/>
          </a:p>
        </p:txBody>
      </p:sp>
      <p:sp>
        <p:nvSpPr>
          <p:cNvPr id="100" name="Freeform 99"/>
          <p:cNvSpPr/>
          <p:nvPr/>
        </p:nvSpPr>
        <p:spPr>
          <a:xfrm>
            <a:off x="7422844" y="3355372"/>
            <a:ext cx="654356" cy="249368"/>
          </a:xfrm>
          <a:custGeom>
            <a:avLst/>
            <a:gdLst>
              <a:gd name="connsiteX0" fmla="*/ 0 w 1292934"/>
              <a:gd name="connsiteY0" fmla="*/ 31816 h 318161"/>
              <a:gd name="connsiteX1" fmla="*/ 9319 w 1292934"/>
              <a:gd name="connsiteY1" fmla="*/ 9319 h 318161"/>
              <a:gd name="connsiteX2" fmla="*/ 31816 w 1292934"/>
              <a:gd name="connsiteY2" fmla="*/ 0 h 318161"/>
              <a:gd name="connsiteX3" fmla="*/ 1261118 w 1292934"/>
              <a:gd name="connsiteY3" fmla="*/ 0 h 318161"/>
              <a:gd name="connsiteX4" fmla="*/ 1283615 w 1292934"/>
              <a:gd name="connsiteY4" fmla="*/ 9319 h 318161"/>
              <a:gd name="connsiteX5" fmla="*/ 1292934 w 1292934"/>
              <a:gd name="connsiteY5" fmla="*/ 31816 h 318161"/>
              <a:gd name="connsiteX6" fmla="*/ 1292934 w 1292934"/>
              <a:gd name="connsiteY6" fmla="*/ 286345 h 318161"/>
              <a:gd name="connsiteX7" fmla="*/ 1283615 w 1292934"/>
              <a:gd name="connsiteY7" fmla="*/ 308842 h 318161"/>
              <a:gd name="connsiteX8" fmla="*/ 1261118 w 1292934"/>
              <a:gd name="connsiteY8" fmla="*/ 318161 h 318161"/>
              <a:gd name="connsiteX9" fmla="*/ 31816 w 1292934"/>
              <a:gd name="connsiteY9" fmla="*/ 318161 h 318161"/>
              <a:gd name="connsiteX10" fmla="*/ 9319 w 1292934"/>
              <a:gd name="connsiteY10" fmla="*/ 308842 h 318161"/>
              <a:gd name="connsiteX11" fmla="*/ 0 w 1292934"/>
              <a:gd name="connsiteY11" fmla="*/ 286345 h 318161"/>
              <a:gd name="connsiteX12" fmla="*/ 0 w 1292934"/>
              <a:gd name="connsiteY12" fmla="*/ 31816 h 318161"/>
              <a:gd name="connsiteX0" fmla="*/ 5861 w 1298795"/>
              <a:gd name="connsiteY0" fmla="*/ 31816 h 318161"/>
              <a:gd name="connsiteX1" fmla="*/ 15180 w 1298795"/>
              <a:gd name="connsiteY1" fmla="*/ 9319 h 318161"/>
              <a:gd name="connsiteX2" fmla="*/ 37677 w 1298795"/>
              <a:gd name="connsiteY2" fmla="*/ 0 h 318161"/>
              <a:gd name="connsiteX3" fmla="*/ 1266979 w 1298795"/>
              <a:gd name="connsiteY3" fmla="*/ 0 h 318161"/>
              <a:gd name="connsiteX4" fmla="*/ 1289476 w 1298795"/>
              <a:gd name="connsiteY4" fmla="*/ 9319 h 318161"/>
              <a:gd name="connsiteX5" fmla="*/ 1298795 w 1298795"/>
              <a:gd name="connsiteY5" fmla="*/ 31816 h 318161"/>
              <a:gd name="connsiteX6" fmla="*/ 1298795 w 1298795"/>
              <a:gd name="connsiteY6" fmla="*/ 286345 h 318161"/>
              <a:gd name="connsiteX7" fmla="*/ 1289476 w 1298795"/>
              <a:gd name="connsiteY7" fmla="*/ 308842 h 318161"/>
              <a:gd name="connsiteX8" fmla="*/ 1266979 w 1298795"/>
              <a:gd name="connsiteY8" fmla="*/ 318161 h 318161"/>
              <a:gd name="connsiteX9" fmla="*/ 37677 w 1298795"/>
              <a:gd name="connsiteY9" fmla="*/ 318161 h 318161"/>
              <a:gd name="connsiteX10" fmla="*/ 15180 w 1298795"/>
              <a:gd name="connsiteY10" fmla="*/ 308842 h 318161"/>
              <a:gd name="connsiteX11" fmla="*/ 5861 w 1298795"/>
              <a:gd name="connsiteY11" fmla="*/ 286345 h 318161"/>
              <a:gd name="connsiteX12" fmla="*/ 0 w 1298795"/>
              <a:gd name="connsiteY12" fmla="*/ 159773 h 318161"/>
              <a:gd name="connsiteX13" fmla="*/ 5861 w 1298795"/>
              <a:gd name="connsiteY13" fmla="*/ 31816 h 318161"/>
              <a:gd name="connsiteX0" fmla="*/ 5861 w 1299760"/>
              <a:gd name="connsiteY0" fmla="*/ 31816 h 318161"/>
              <a:gd name="connsiteX1" fmla="*/ 15180 w 1299760"/>
              <a:gd name="connsiteY1" fmla="*/ 9319 h 318161"/>
              <a:gd name="connsiteX2" fmla="*/ 37677 w 1299760"/>
              <a:gd name="connsiteY2" fmla="*/ 0 h 318161"/>
              <a:gd name="connsiteX3" fmla="*/ 1266979 w 1299760"/>
              <a:gd name="connsiteY3" fmla="*/ 0 h 318161"/>
              <a:gd name="connsiteX4" fmla="*/ 1289476 w 1299760"/>
              <a:gd name="connsiteY4" fmla="*/ 9319 h 318161"/>
              <a:gd name="connsiteX5" fmla="*/ 1298795 w 1299760"/>
              <a:gd name="connsiteY5" fmla="*/ 31816 h 318161"/>
              <a:gd name="connsiteX6" fmla="*/ 1299760 w 1299760"/>
              <a:gd name="connsiteY6" fmla="*/ 154054 h 318161"/>
              <a:gd name="connsiteX7" fmla="*/ 1298795 w 1299760"/>
              <a:gd name="connsiteY7" fmla="*/ 286345 h 318161"/>
              <a:gd name="connsiteX8" fmla="*/ 1289476 w 1299760"/>
              <a:gd name="connsiteY8" fmla="*/ 308842 h 318161"/>
              <a:gd name="connsiteX9" fmla="*/ 1266979 w 1299760"/>
              <a:gd name="connsiteY9" fmla="*/ 318161 h 318161"/>
              <a:gd name="connsiteX10" fmla="*/ 37677 w 1299760"/>
              <a:gd name="connsiteY10" fmla="*/ 318161 h 318161"/>
              <a:gd name="connsiteX11" fmla="*/ 15180 w 1299760"/>
              <a:gd name="connsiteY11" fmla="*/ 308842 h 318161"/>
              <a:gd name="connsiteX12" fmla="*/ 5861 w 1299760"/>
              <a:gd name="connsiteY12" fmla="*/ 286345 h 318161"/>
              <a:gd name="connsiteX13" fmla="*/ 0 w 1299760"/>
              <a:gd name="connsiteY13" fmla="*/ 159773 h 318161"/>
              <a:gd name="connsiteX14" fmla="*/ 5861 w 1299760"/>
              <a:gd name="connsiteY14" fmla="*/ 31816 h 318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99760" h="318161">
                <a:moveTo>
                  <a:pt x="5861" y="31816"/>
                </a:moveTo>
                <a:cubicBezTo>
                  <a:pt x="5861" y="23378"/>
                  <a:pt x="9213" y="15285"/>
                  <a:pt x="15180" y="9319"/>
                </a:cubicBezTo>
                <a:cubicBezTo>
                  <a:pt x="21147" y="3352"/>
                  <a:pt x="29239" y="0"/>
                  <a:pt x="37677" y="0"/>
                </a:cubicBezTo>
                <a:lnTo>
                  <a:pt x="1266979" y="0"/>
                </a:lnTo>
                <a:cubicBezTo>
                  <a:pt x="1275417" y="0"/>
                  <a:pt x="1283510" y="3352"/>
                  <a:pt x="1289476" y="9319"/>
                </a:cubicBezTo>
                <a:cubicBezTo>
                  <a:pt x="1295443" y="15286"/>
                  <a:pt x="1297081" y="7694"/>
                  <a:pt x="1298795" y="31816"/>
                </a:cubicBezTo>
                <a:cubicBezTo>
                  <a:pt x="1299117" y="72562"/>
                  <a:pt x="1299438" y="113308"/>
                  <a:pt x="1299760" y="154054"/>
                </a:cubicBezTo>
                <a:cubicBezTo>
                  <a:pt x="1299438" y="198151"/>
                  <a:pt x="1299117" y="242248"/>
                  <a:pt x="1298795" y="286345"/>
                </a:cubicBezTo>
                <a:cubicBezTo>
                  <a:pt x="1298795" y="294783"/>
                  <a:pt x="1295443" y="302876"/>
                  <a:pt x="1289476" y="308842"/>
                </a:cubicBezTo>
                <a:cubicBezTo>
                  <a:pt x="1283509" y="314809"/>
                  <a:pt x="1275417" y="318161"/>
                  <a:pt x="1266979" y="318161"/>
                </a:cubicBezTo>
                <a:lnTo>
                  <a:pt x="37677" y="318161"/>
                </a:lnTo>
                <a:cubicBezTo>
                  <a:pt x="29239" y="318161"/>
                  <a:pt x="21146" y="314809"/>
                  <a:pt x="15180" y="308842"/>
                </a:cubicBezTo>
                <a:cubicBezTo>
                  <a:pt x="9213" y="302875"/>
                  <a:pt x="8391" y="311190"/>
                  <a:pt x="5861" y="286345"/>
                </a:cubicBezTo>
                <a:lnTo>
                  <a:pt x="0" y="159773"/>
                </a:lnTo>
                <a:lnTo>
                  <a:pt x="5861" y="31816"/>
                </a:lnTo>
                <a:close/>
              </a:path>
            </a:pathLst>
          </a:custGeom>
          <a:solidFill>
            <a:sysClr val="window" lastClr="FFFFFF">
              <a:lumMod val="95000"/>
            </a:sysClr>
          </a:solidFill>
          <a:ln w="9525" cap="flat" cmpd="sng" algn="ctr">
            <a:noFill/>
            <a:prstDash val="solid"/>
          </a:ln>
          <a:effectLst>
            <a:outerShdw blurRad="40000" dist="20000" dir="5400000" rotWithShape="0">
              <a:srgbClr val="000000">
                <a:alpha val="38000"/>
              </a:srgbClr>
            </a:outerShdw>
          </a:effectLst>
        </p:spPr>
        <p:txBody>
          <a:bodyPr spcFirstLastPara="0" vert="horz" wrap="square" lIns="20162" tIns="20162" rIns="20162" bIns="20162" numCol="1" spcCol="1270" anchor="ctr" anchorCtr="0">
            <a:noAutofit/>
          </a:bodyPr>
          <a:lstStyle/>
          <a:p>
            <a:pPr algn="ctr" defTabSz="711200">
              <a:lnSpc>
                <a:spcPct val="90000"/>
              </a:lnSpc>
              <a:spcBef>
                <a:spcPct val="0"/>
              </a:spcBef>
              <a:spcAft>
                <a:spcPct val="35000"/>
              </a:spcAft>
            </a:pPr>
            <a:r>
              <a:rPr lang="en-US" sz="900" b="1" dirty="0">
                <a:solidFill>
                  <a:sysClr val="window" lastClr="FFFFFF">
                    <a:lumMod val="65000"/>
                  </a:sysClr>
                </a:solidFill>
                <a:latin typeface="Calibri"/>
              </a:rPr>
              <a:t>Species</a:t>
            </a:r>
          </a:p>
        </p:txBody>
      </p:sp>
      <p:sp>
        <p:nvSpPr>
          <p:cNvPr id="101" name="Freeform 100"/>
          <p:cNvSpPr/>
          <p:nvPr/>
        </p:nvSpPr>
        <p:spPr>
          <a:xfrm>
            <a:off x="6993564" y="3768725"/>
            <a:ext cx="778836" cy="193675"/>
          </a:xfrm>
          <a:custGeom>
            <a:avLst/>
            <a:gdLst>
              <a:gd name="connsiteX0" fmla="*/ 0 w 1535068"/>
              <a:gd name="connsiteY0" fmla="*/ 34151 h 341507"/>
              <a:gd name="connsiteX1" fmla="*/ 10003 w 1535068"/>
              <a:gd name="connsiteY1" fmla="*/ 10003 h 341507"/>
              <a:gd name="connsiteX2" fmla="*/ 34151 w 1535068"/>
              <a:gd name="connsiteY2" fmla="*/ 0 h 341507"/>
              <a:gd name="connsiteX3" fmla="*/ 1500917 w 1535068"/>
              <a:gd name="connsiteY3" fmla="*/ 0 h 341507"/>
              <a:gd name="connsiteX4" fmla="*/ 1525065 w 1535068"/>
              <a:gd name="connsiteY4" fmla="*/ 10003 h 341507"/>
              <a:gd name="connsiteX5" fmla="*/ 1535068 w 1535068"/>
              <a:gd name="connsiteY5" fmla="*/ 34151 h 341507"/>
              <a:gd name="connsiteX6" fmla="*/ 1535068 w 1535068"/>
              <a:gd name="connsiteY6" fmla="*/ 307356 h 341507"/>
              <a:gd name="connsiteX7" fmla="*/ 1525065 w 1535068"/>
              <a:gd name="connsiteY7" fmla="*/ 331504 h 341507"/>
              <a:gd name="connsiteX8" fmla="*/ 1500917 w 1535068"/>
              <a:gd name="connsiteY8" fmla="*/ 341507 h 341507"/>
              <a:gd name="connsiteX9" fmla="*/ 34151 w 1535068"/>
              <a:gd name="connsiteY9" fmla="*/ 341507 h 341507"/>
              <a:gd name="connsiteX10" fmla="*/ 10003 w 1535068"/>
              <a:gd name="connsiteY10" fmla="*/ 331504 h 341507"/>
              <a:gd name="connsiteX11" fmla="*/ 0 w 1535068"/>
              <a:gd name="connsiteY11" fmla="*/ 307356 h 341507"/>
              <a:gd name="connsiteX12" fmla="*/ 0 w 1535068"/>
              <a:gd name="connsiteY12" fmla="*/ 34151 h 341507"/>
              <a:gd name="connsiteX0" fmla="*/ 7552 w 1542620"/>
              <a:gd name="connsiteY0" fmla="*/ 34151 h 341507"/>
              <a:gd name="connsiteX1" fmla="*/ 17555 w 1542620"/>
              <a:gd name="connsiteY1" fmla="*/ 10003 h 341507"/>
              <a:gd name="connsiteX2" fmla="*/ 41703 w 1542620"/>
              <a:gd name="connsiteY2" fmla="*/ 0 h 341507"/>
              <a:gd name="connsiteX3" fmla="*/ 1508469 w 1542620"/>
              <a:gd name="connsiteY3" fmla="*/ 0 h 341507"/>
              <a:gd name="connsiteX4" fmla="*/ 1532617 w 1542620"/>
              <a:gd name="connsiteY4" fmla="*/ 10003 h 341507"/>
              <a:gd name="connsiteX5" fmla="*/ 1542620 w 1542620"/>
              <a:gd name="connsiteY5" fmla="*/ 34151 h 341507"/>
              <a:gd name="connsiteX6" fmla="*/ 1542620 w 1542620"/>
              <a:gd name="connsiteY6" fmla="*/ 307356 h 341507"/>
              <a:gd name="connsiteX7" fmla="*/ 1532617 w 1542620"/>
              <a:gd name="connsiteY7" fmla="*/ 331504 h 341507"/>
              <a:gd name="connsiteX8" fmla="*/ 1508469 w 1542620"/>
              <a:gd name="connsiteY8" fmla="*/ 341507 h 341507"/>
              <a:gd name="connsiteX9" fmla="*/ 41703 w 1542620"/>
              <a:gd name="connsiteY9" fmla="*/ 341507 h 341507"/>
              <a:gd name="connsiteX10" fmla="*/ 17555 w 1542620"/>
              <a:gd name="connsiteY10" fmla="*/ 331504 h 341507"/>
              <a:gd name="connsiteX11" fmla="*/ 7552 w 1542620"/>
              <a:gd name="connsiteY11" fmla="*/ 307356 h 341507"/>
              <a:gd name="connsiteX12" fmla="*/ 0 w 1542620"/>
              <a:gd name="connsiteY12" fmla="*/ 152617 h 341507"/>
              <a:gd name="connsiteX13" fmla="*/ 7552 w 1542620"/>
              <a:gd name="connsiteY13" fmla="*/ 34151 h 341507"/>
              <a:gd name="connsiteX0" fmla="*/ 7552 w 1542620"/>
              <a:gd name="connsiteY0" fmla="*/ 34151 h 341507"/>
              <a:gd name="connsiteX1" fmla="*/ 17555 w 1542620"/>
              <a:gd name="connsiteY1" fmla="*/ 10003 h 341507"/>
              <a:gd name="connsiteX2" fmla="*/ 41703 w 1542620"/>
              <a:gd name="connsiteY2" fmla="*/ 0 h 341507"/>
              <a:gd name="connsiteX3" fmla="*/ 1508469 w 1542620"/>
              <a:gd name="connsiteY3" fmla="*/ 0 h 341507"/>
              <a:gd name="connsiteX4" fmla="*/ 1532617 w 1542620"/>
              <a:gd name="connsiteY4" fmla="*/ 10003 h 341507"/>
              <a:gd name="connsiteX5" fmla="*/ 1542620 w 1542620"/>
              <a:gd name="connsiteY5" fmla="*/ 34151 h 341507"/>
              <a:gd name="connsiteX6" fmla="*/ 1540127 w 1542620"/>
              <a:gd name="connsiteY6" fmla="*/ 160579 h 341507"/>
              <a:gd name="connsiteX7" fmla="*/ 1542620 w 1542620"/>
              <a:gd name="connsiteY7" fmla="*/ 307356 h 341507"/>
              <a:gd name="connsiteX8" fmla="*/ 1532617 w 1542620"/>
              <a:gd name="connsiteY8" fmla="*/ 331504 h 341507"/>
              <a:gd name="connsiteX9" fmla="*/ 1508469 w 1542620"/>
              <a:gd name="connsiteY9" fmla="*/ 341507 h 341507"/>
              <a:gd name="connsiteX10" fmla="*/ 41703 w 1542620"/>
              <a:gd name="connsiteY10" fmla="*/ 341507 h 341507"/>
              <a:gd name="connsiteX11" fmla="*/ 17555 w 1542620"/>
              <a:gd name="connsiteY11" fmla="*/ 331504 h 341507"/>
              <a:gd name="connsiteX12" fmla="*/ 7552 w 1542620"/>
              <a:gd name="connsiteY12" fmla="*/ 307356 h 341507"/>
              <a:gd name="connsiteX13" fmla="*/ 0 w 1542620"/>
              <a:gd name="connsiteY13" fmla="*/ 152617 h 341507"/>
              <a:gd name="connsiteX14" fmla="*/ 7552 w 1542620"/>
              <a:gd name="connsiteY14" fmla="*/ 34151 h 341507"/>
              <a:gd name="connsiteX0" fmla="*/ 11950 w 1547018"/>
              <a:gd name="connsiteY0" fmla="*/ 36741 h 344097"/>
              <a:gd name="connsiteX1" fmla="*/ 21953 w 1547018"/>
              <a:gd name="connsiteY1" fmla="*/ 12593 h 344097"/>
              <a:gd name="connsiteX2" fmla="*/ 46101 w 1547018"/>
              <a:gd name="connsiteY2" fmla="*/ 2590 h 344097"/>
              <a:gd name="connsiteX3" fmla="*/ 569500 w 1547018"/>
              <a:gd name="connsiteY3" fmla="*/ 0 h 344097"/>
              <a:gd name="connsiteX4" fmla="*/ 1512867 w 1547018"/>
              <a:gd name="connsiteY4" fmla="*/ 2590 h 344097"/>
              <a:gd name="connsiteX5" fmla="*/ 1537015 w 1547018"/>
              <a:gd name="connsiteY5" fmla="*/ 12593 h 344097"/>
              <a:gd name="connsiteX6" fmla="*/ 1547018 w 1547018"/>
              <a:gd name="connsiteY6" fmla="*/ 36741 h 344097"/>
              <a:gd name="connsiteX7" fmla="*/ 1544525 w 1547018"/>
              <a:gd name="connsiteY7" fmla="*/ 163169 h 344097"/>
              <a:gd name="connsiteX8" fmla="*/ 1547018 w 1547018"/>
              <a:gd name="connsiteY8" fmla="*/ 309946 h 344097"/>
              <a:gd name="connsiteX9" fmla="*/ 1537015 w 1547018"/>
              <a:gd name="connsiteY9" fmla="*/ 334094 h 344097"/>
              <a:gd name="connsiteX10" fmla="*/ 1512867 w 1547018"/>
              <a:gd name="connsiteY10" fmla="*/ 344097 h 344097"/>
              <a:gd name="connsiteX11" fmla="*/ 46101 w 1547018"/>
              <a:gd name="connsiteY11" fmla="*/ 344097 h 344097"/>
              <a:gd name="connsiteX12" fmla="*/ 21953 w 1547018"/>
              <a:gd name="connsiteY12" fmla="*/ 334094 h 344097"/>
              <a:gd name="connsiteX13" fmla="*/ 11950 w 1547018"/>
              <a:gd name="connsiteY13" fmla="*/ 309946 h 344097"/>
              <a:gd name="connsiteX14" fmla="*/ 4398 w 1547018"/>
              <a:gd name="connsiteY14" fmla="*/ 155207 h 344097"/>
              <a:gd name="connsiteX15" fmla="*/ 11950 w 1547018"/>
              <a:gd name="connsiteY15" fmla="*/ 36741 h 344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47018" h="344097">
                <a:moveTo>
                  <a:pt x="11950" y="36741"/>
                </a:moveTo>
                <a:cubicBezTo>
                  <a:pt x="11950" y="27684"/>
                  <a:pt x="15548" y="18997"/>
                  <a:pt x="21953" y="12593"/>
                </a:cubicBezTo>
                <a:cubicBezTo>
                  <a:pt x="28358" y="6188"/>
                  <a:pt x="-45157" y="4689"/>
                  <a:pt x="46101" y="2590"/>
                </a:cubicBezTo>
                <a:lnTo>
                  <a:pt x="569500" y="0"/>
                </a:lnTo>
                <a:lnTo>
                  <a:pt x="1512867" y="2590"/>
                </a:lnTo>
                <a:cubicBezTo>
                  <a:pt x="1521924" y="2590"/>
                  <a:pt x="1530611" y="6188"/>
                  <a:pt x="1537015" y="12593"/>
                </a:cubicBezTo>
                <a:cubicBezTo>
                  <a:pt x="1543420" y="18998"/>
                  <a:pt x="1545766" y="11645"/>
                  <a:pt x="1547018" y="36741"/>
                </a:cubicBezTo>
                <a:lnTo>
                  <a:pt x="1544525" y="163169"/>
                </a:lnTo>
                <a:lnTo>
                  <a:pt x="1547018" y="309946"/>
                </a:lnTo>
                <a:cubicBezTo>
                  <a:pt x="1547018" y="319003"/>
                  <a:pt x="1543420" y="327690"/>
                  <a:pt x="1537015" y="334094"/>
                </a:cubicBezTo>
                <a:cubicBezTo>
                  <a:pt x="1530610" y="340499"/>
                  <a:pt x="1521924" y="344097"/>
                  <a:pt x="1512867" y="344097"/>
                </a:cubicBezTo>
                <a:lnTo>
                  <a:pt x="46101" y="344097"/>
                </a:lnTo>
                <a:cubicBezTo>
                  <a:pt x="37044" y="344097"/>
                  <a:pt x="28357" y="340499"/>
                  <a:pt x="21953" y="334094"/>
                </a:cubicBezTo>
                <a:cubicBezTo>
                  <a:pt x="15548" y="327689"/>
                  <a:pt x="14876" y="339760"/>
                  <a:pt x="11950" y="309946"/>
                </a:cubicBezTo>
                <a:lnTo>
                  <a:pt x="4398" y="155207"/>
                </a:lnTo>
                <a:lnTo>
                  <a:pt x="11950" y="36741"/>
                </a:lnTo>
                <a:close/>
              </a:path>
            </a:pathLst>
          </a:custGeom>
          <a:solidFill>
            <a:sysClr val="window" lastClr="FFFFFF">
              <a:lumMod val="95000"/>
            </a:sysClr>
          </a:solidFill>
          <a:ln w="9525" cap="flat" cmpd="sng" algn="ctr">
            <a:noFill/>
            <a:prstDash val="solid"/>
          </a:ln>
          <a:effectLst>
            <a:outerShdw blurRad="40000" dist="20000" dir="5400000" rotWithShape="0">
              <a:srgbClr val="000000">
                <a:alpha val="38000"/>
              </a:srgbClr>
            </a:outerShdw>
          </a:effectLst>
        </p:spPr>
        <p:txBody>
          <a:bodyPr spcFirstLastPara="0" vert="horz" wrap="square" lIns="20162" tIns="20162" rIns="20162" bIns="20162" numCol="1" spcCol="1270" anchor="ctr" anchorCtr="0">
            <a:noAutofit/>
          </a:bodyPr>
          <a:lstStyle/>
          <a:p>
            <a:pPr algn="ctr" defTabSz="711200">
              <a:lnSpc>
                <a:spcPct val="90000"/>
              </a:lnSpc>
              <a:spcBef>
                <a:spcPct val="0"/>
              </a:spcBef>
              <a:spcAft>
                <a:spcPct val="35000"/>
              </a:spcAft>
            </a:pPr>
            <a:r>
              <a:rPr lang="en-US" sz="900" b="1" dirty="0">
                <a:solidFill>
                  <a:sysClr val="window" lastClr="FFFFFF">
                    <a:lumMod val="65000"/>
                  </a:sysClr>
                </a:solidFill>
                <a:latin typeface="Calibri"/>
              </a:rPr>
              <a:t>Nitrogen</a:t>
            </a:r>
          </a:p>
        </p:txBody>
      </p:sp>
      <p:cxnSp>
        <p:nvCxnSpPr>
          <p:cNvPr id="102" name="Straight Arrow Connector 101"/>
          <p:cNvCxnSpPr>
            <a:stCxn id="101" idx="6"/>
            <a:endCxn id="99" idx="11"/>
          </p:cNvCxnSpPr>
          <p:nvPr/>
        </p:nvCxnSpPr>
        <p:spPr>
          <a:xfrm flipV="1">
            <a:off x="7772400" y="3611689"/>
            <a:ext cx="506004" cy="177716"/>
          </a:xfrm>
          <a:prstGeom prst="straightConnector1">
            <a:avLst/>
          </a:prstGeom>
          <a:ln w="28575">
            <a:solidFill>
              <a:schemeClr val="bg1">
                <a:lumMod val="85000"/>
              </a:schemeClr>
            </a:solidFill>
            <a:prstDash val="solid"/>
            <a:tailEnd type="arrow" w="med" len="med"/>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a:stCxn id="106" idx="7"/>
            <a:endCxn id="101" idx="0"/>
          </p:cNvCxnSpPr>
          <p:nvPr/>
        </p:nvCxnSpPr>
        <p:spPr>
          <a:xfrm>
            <a:off x="6923575" y="3475057"/>
            <a:ext cx="76005" cy="314348"/>
          </a:xfrm>
          <a:prstGeom prst="straightConnector1">
            <a:avLst/>
          </a:prstGeom>
          <a:ln w="28575">
            <a:solidFill>
              <a:schemeClr val="tx1"/>
            </a:solidFill>
            <a:prstDash val="solid"/>
            <a:tailEnd type="arrow" w="med" len="med"/>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a:stCxn id="98" idx="6"/>
            <a:endCxn id="99" idx="0"/>
          </p:cNvCxnSpPr>
          <p:nvPr/>
        </p:nvCxnSpPr>
        <p:spPr>
          <a:xfrm>
            <a:off x="7705092" y="3080198"/>
            <a:ext cx="573312" cy="268224"/>
          </a:xfrm>
          <a:prstGeom prst="straightConnector1">
            <a:avLst/>
          </a:prstGeom>
          <a:ln w="28575">
            <a:solidFill>
              <a:schemeClr val="tx1"/>
            </a:solidFill>
            <a:prstDash val="solid"/>
            <a:tailEnd type="arrow" w="med" len="med"/>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a:stCxn id="97" idx="10"/>
            <a:endCxn id="106" idx="3"/>
          </p:cNvCxnSpPr>
          <p:nvPr/>
        </p:nvCxnSpPr>
        <p:spPr>
          <a:xfrm>
            <a:off x="6581670" y="3119127"/>
            <a:ext cx="8659" cy="244070"/>
          </a:xfrm>
          <a:prstGeom prst="straightConnector1">
            <a:avLst/>
          </a:prstGeom>
          <a:ln w="28575">
            <a:solidFill>
              <a:schemeClr val="tx1"/>
            </a:solidFill>
            <a:prstDash val="solid"/>
            <a:tailEnd type="arrow" w="med" len="med"/>
          </a:ln>
        </p:spPr>
        <p:style>
          <a:lnRef idx="1">
            <a:schemeClr val="accent1"/>
          </a:lnRef>
          <a:fillRef idx="0">
            <a:schemeClr val="accent1"/>
          </a:fillRef>
          <a:effectRef idx="0">
            <a:schemeClr val="accent1"/>
          </a:effectRef>
          <a:fontRef idx="minor">
            <a:schemeClr val="tx1"/>
          </a:fontRef>
        </p:style>
      </p:cxnSp>
      <p:sp>
        <p:nvSpPr>
          <p:cNvPr id="106" name="Freeform 105"/>
          <p:cNvSpPr/>
          <p:nvPr/>
        </p:nvSpPr>
        <p:spPr>
          <a:xfrm>
            <a:off x="6213889" y="3362123"/>
            <a:ext cx="709686" cy="235865"/>
          </a:xfrm>
          <a:custGeom>
            <a:avLst/>
            <a:gdLst>
              <a:gd name="connsiteX0" fmla="*/ 0 w 2185418"/>
              <a:gd name="connsiteY0" fmla="*/ 31107 h 311071"/>
              <a:gd name="connsiteX1" fmla="*/ 9111 w 2185418"/>
              <a:gd name="connsiteY1" fmla="*/ 9111 h 311071"/>
              <a:gd name="connsiteX2" fmla="*/ 31107 w 2185418"/>
              <a:gd name="connsiteY2" fmla="*/ 0 h 311071"/>
              <a:gd name="connsiteX3" fmla="*/ 2154311 w 2185418"/>
              <a:gd name="connsiteY3" fmla="*/ 0 h 311071"/>
              <a:gd name="connsiteX4" fmla="*/ 2176307 w 2185418"/>
              <a:gd name="connsiteY4" fmla="*/ 9111 h 311071"/>
              <a:gd name="connsiteX5" fmla="*/ 2185418 w 2185418"/>
              <a:gd name="connsiteY5" fmla="*/ 31107 h 311071"/>
              <a:gd name="connsiteX6" fmla="*/ 2185418 w 2185418"/>
              <a:gd name="connsiteY6" fmla="*/ 279964 h 311071"/>
              <a:gd name="connsiteX7" fmla="*/ 2176307 w 2185418"/>
              <a:gd name="connsiteY7" fmla="*/ 301960 h 311071"/>
              <a:gd name="connsiteX8" fmla="*/ 2154311 w 2185418"/>
              <a:gd name="connsiteY8" fmla="*/ 311071 h 311071"/>
              <a:gd name="connsiteX9" fmla="*/ 31107 w 2185418"/>
              <a:gd name="connsiteY9" fmla="*/ 311071 h 311071"/>
              <a:gd name="connsiteX10" fmla="*/ 9111 w 2185418"/>
              <a:gd name="connsiteY10" fmla="*/ 301960 h 311071"/>
              <a:gd name="connsiteX11" fmla="*/ 0 w 2185418"/>
              <a:gd name="connsiteY11" fmla="*/ 279964 h 311071"/>
              <a:gd name="connsiteX12" fmla="*/ 0 w 2185418"/>
              <a:gd name="connsiteY12" fmla="*/ 31107 h 311071"/>
              <a:gd name="connsiteX0" fmla="*/ 45773 w 2231191"/>
              <a:gd name="connsiteY0" fmla="*/ 31107 h 311071"/>
              <a:gd name="connsiteX1" fmla="*/ 54884 w 2231191"/>
              <a:gd name="connsiteY1" fmla="*/ 9111 h 311071"/>
              <a:gd name="connsiteX2" fmla="*/ 76880 w 2231191"/>
              <a:gd name="connsiteY2" fmla="*/ 0 h 311071"/>
              <a:gd name="connsiteX3" fmla="*/ 1029163 w 2231191"/>
              <a:gd name="connsiteY3" fmla="*/ 1417 h 311071"/>
              <a:gd name="connsiteX4" fmla="*/ 2200084 w 2231191"/>
              <a:gd name="connsiteY4" fmla="*/ 0 h 311071"/>
              <a:gd name="connsiteX5" fmla="*/ 2222080 w 2231191"/>
              <a:gd name="connsiteY5" fmla="*/ 9111 h 311071"/>
              <a:gd name="connsiteX6" fmla="*/ 2231191 w 2231191"/>
              <a:gd name="connsiteY6" fmla="*/ 31107 h 311071"/>
              <a:gd name="connsiteX7" fmla="*/ 2231191 w 2231191"/>
              <a:gd name="connsiteY7" fmla="*/ 279964 h 311071"/>
              <a:gd name="connsiteX8" fmla="*/ 2222080 w 2231191"/>
              <a:gd name="connsiteY8" fmla="*/ 301960 h 311071"/>
              <a:gd name="connsiteX9" fmla="*/ 2200084 w 2231191"/>
              <a:gd name="connsiteY9" fmla="*/ 311071 h 311071"/>
              <a:gd name="connsiteX10" fmla="*/ 76880 w 2231191"/>
              <a:gd name="connsiteY10" fmla="*/ 311071 h 311071"/>
              <a:gd name="connsiteX11" fmla="*/ 54884 w 2231191"/>
              <a:gd name="connsiteY11" fmla="*/ 301960 h 311071"/>
              <a:gd name="connsiteX12" fmla="*/ 45773 w 2231191"/>
              <a:gd name="connsiteY12" fmla="*/ 279964 h 311071"/>
              <a:gd name="connsiteX13" fmla="*/ 45773 w 2231191"/>
              <a:gd name="connsiteY13" fmla="*/ 31107 h 311071"/>
              <a:gd name="connsiteX0" fmla="*/ 45773 w 2232636"/>
              <a:gd name="connsiteY0" fmla="*/ 31107 h 311071"/>
              <a:gd name="connsiteX1" fmla="*/ 54884 w 2232636"/>
              <a:gd name="connsiteY1" fmla="*/ 9111 h 311071"/>
              <a:gd name="connsiteX2" fmla="*/ 76880 w 2232636"/>
              <a:gd name="connsiteY2" fmla="*/ 0 h 311071"/>
              <a:gd name="connsiteX3" fmla="*/ 1029163 w 2232636"/>
              <a:gd name="connsiteY3" fmla="*/ 1417 h 311071"/>
              <a:gd name="connsiteX4" fmla="*/ 2200084 w 2232636"/>
              <a:gd name="connsiteY4" fmla="*/ 0 h 311071"/>
              <a:gd name="connsiteX5" fmla="*/ 2222080 w 2232636"/>
              <a:gd name="connsiteY5" fmla="*/ 9111 h 311071"/>
              <a:gd name="connsiteX6" fmla="*/ 2231191 w 2232636"/>
              <a:gd name="connsiteY6" fmla="*/ 31107 h 311071"/>
              <a:gd name="connsiteX7" fmla="*/ 2232636 w 2232636"/>
              <a:gd name="connsiteY7" fmla="*/ 148943 h 311071"/>
              <a:gd name="connsiteX8" fmla="*/ 2231191 w 2232636"/>
              <a:gd name="connsiteY8" fmla="*/ 279964 h 311071"/>
              <a:gd name="connsiteX9" fmla="*/ 2222080 w 2232636"/>
              <a:gd name="connsiteY9" fmla="*/ 301960 h 311071"/>
              <a:gd name="connsiteX10" fmla="*/ 2200084 w 2232636"/>
              <a:gd name="connsiteY10" fmla="*/ 311071 h 311071"/>
              <a:gd name="connsiteX11" fmla="*/ 76880 w 2232636"/>
              <a:gd name="connsiteY11" fmla="*/ 311071 h 311071"/>
              <a:gd name="connsiteX12" fmla="*/ 54884 w 2232636"/>
              <a:gd name="connsiteY12" fmla="*/ 301960 h 311071"/>
              <a:gd name="connsiteX13" fmla="*/ 45773 w 2232636"/>
              <a:gd name="connsiteY13" fmla="*/ 279964 h 311071"/>
              <a:gd name="connsiteX14" fmla="*/ 45773 w 2232636"/>
              <a:gd name="connsiteY14" fmla="*/ 31107 h 311071"/>
              <a:gd name="connsiteX0" fmla="*/ 45773 w 2232636"/>
              <a:gd name="connsiteY0" fmla="*/ 31107 h 311071"/>
              <a:gd name="connsiteX1" fmla="*/ 54884 w 2232636"/>
              <a:gd name="connsiteY1" fmla="*/ 9111 h 311071"/>
              <a:gd name="connsiteX2" fmla="*/ 76880 w 2232636"/>
              <a:gd name="connsiteY2" fmla="*/ 0 h 311071"/>
              <a:gd name="connsiteX3" fmla="*/ 1184261 w 2232636"/>
              <a:gd name="connsiteY3" fmla="*/ 1417 h 311071"/>
              <a:gd name="connsiteX4" fmla="*/ 2200084 w 2232636"/>
              <a:gd name="connsiteY4" fmla="*/ 0 h 311071"/>
              <a:gd name="connsiteX5" fmla="*/ 2222080 w 2232636"/>
              <a:gd name="connsiteY5" fmla="*/ 9111 h 311071"/>
              <a:gd name="connsiteX6" fmla="*/ 2231191 w 2232636"/>
              <a:gd name="connsiteY6" fmla="*/ 31107 h 311071"/>
              <a:gd name="connsiteX7" fmla="*/ 2232636 w 2232636"/>
              <a:gd name="connsiteY7" fmla="*/ 148943 h 311071"/>
              <a:gd name="connsiteX8" fmla="*/ 2231191 w 2232636"/>
              <a:gd name="connsiteY8" fmla="*/ 279964 h 311071"/>
              <a:gd name="connsiteX9" fmla="*/ 2222080 w 2232636"/>
              <a:gd name="connsiteY9" fmla="*/ 301960 h 311071"/>
              <a:gd name="connsiteX10" fmla="*/ 2200084 w 2232636"/>
              <a:gd name="connsiteY10" fmla="*/ 311071 h 311071"/>
              <a:gd name="connsiteX11" fmla="*/ 76880 w 2232636"/>
              <a:gd name="connsiteY11" fmla="*/ 311071 h 311071"/>
              <a:gd name="connsiteX12" fmla="*/ 54884 w 2232636"/>
              <a:gd name="connsiteY12" fmla="*/ 301960 h 311071"/>
              <a:gd name="connsiteX13" fmla="*/ 45773 w 2232636"/>
              <a:gd name="connsiteY13" fmla="*/ 279964 h 311071"/>
              <a:gd name="connsiteX14" fmla="*/ 45773 w 2232636"/>
              <a:gd name="connsiteY14" fmla="*/ 31107 h 311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32636" h="311071">
                <a:moveTo>
                  <a:pt x="45773" y="31107"/>
                </a:moveTo>
                <a:cubicBezTo>
                  <a:pt x="45773" y="22857"/>
                  <a:pt x="49050" y="14945"/>
                  <a:pt x="54884" y="9111"/>
                </a:cubicBezTo>
                <a:cubicBezTo>
                  <a:pt x="60718" y="3277"/>
                  <a:pt x="-85500" y="1282"/>
                  <a:pt x="76880" y="0"/>
                </a:cubicBezTo>
                <a:lnTo>
                  <a:pt x="1184261" y="1417"/>
                </a:lnTo>
                <a:lnTo>
                  <a:pt x="2200084" y="0"/>
                </a:lnTo>
                <a:cubicBezTo>
                  <a:pt x="2208334" y="0"/>
                  <a:pt x="2216246" y="3277"/>
                  <a:pt x="2222080" y="9111"/>
                </a:cubicBezTo>
                <a:cubicBezTo>
                  <a:pt x="2227914" y="14945"/>
                  <a:pt x="2229432" y="7802"/>
                  <a:pt x="2231191" y="31107"/>
                </a:cubicBezTo>
                <a:cubicBezTo>
                  <a:pt x="2231673" y="70386"/>
                  <a:pt x="2232154" y="109664"/>
                  <a:pt x="2232636" y="148943"/>
                </a:cubicBezTo>
                <a:cubicBezTo>
                  <a:pt x="2232154" y="192617"/>
                  <a:pt x="2231673" y="236290"/>
                  <a:pt x="2231191" y="279964"/>
                </a:cubicBezTo>
                <a:cubicBezTo>
                  <a:pt x="2231191" y="288214"/>
                  <a:pt x="2227914" y="296126"/>
                  <a:pt x="2222080" y="301960"/>
                </a:cubicBezTo>
                <a:cubicBezTo>
                  <a:pt x="2216246" y="307794"/>
                  <a:pt x="2208334" y="311071"/>
                  <a:pt x="2200084" y="311071"/>
                </a:cubicBezTo>
                <a:lnTo>
                  <a:pt x="76880" y="311071"/>
                </a:lnTo>
                <a:cubicBezTo>
                  <a:pt x="68630" y="311071"/>
                  <a:pt x="60718" y="307794"/>
                  <a:pt x="54884" y="301960"/>
                </a:cubicBezTo>
                <a:cubicBezTo>
                  <a:pt x="49050" y="296126"/>
                  <a:pt x="45773" y="288214"/>
                  <a:pt x="45773" y="279964"/>
                </a:cubicBezTo>
                <a:lnTo>
                  <a:pt x="45773" y="31107"/>
                </a:lnTo>
                <a:close/>
              </a:path>
            </a:pathLst>
          </a:custGeom>
        </p:spPr>
        <p:style>
          <a:lnRef idx="1">
            <a:schemeClr val="dk1"/>
          </a:lnRef>
          <a:fillRef idx="2">
            <a:schemeClr val="dk1"/>
          </a:fillRef>
          <a:effectRef idx="1">
            <a:schemeClr val="dk1"/>
          </a:effectRef>
          <a:fontRef idx="minor">
            <a:schemeClr val="dk1"/>
          </a:fontRef>
        </p:style>
        <p:txBody>
          <a:bodyPr spcFirstLastPara="0" vert="horz" wrap="square" lIns="19271" tIns="19271" rIns="19271" bIns="19271" numCol="1" spcCol="1270" anchor="ctr" anchorCtr="0">
            <a:noAutofit/>
          </a:bodyPr>
          <a:lstStyle/>
          <a:p>
            <a:pPr lvl="0" algn="ctr" defTabSz="711200">
              <a:lnSpc>
                <a:spcPct val="90000"/>
              </a:lnSpc>
              <a:spcBef>
                <a:spcPct val="0"/>
              </a:spcBef>
              <a:spcAft>
                <a:spcPct val="35000"/>
              </a:spcAft>
            </a:pPr>
            <a:r>
              <a:rPr lang="en-US" sz="900" kern="1200" dirty="0" smtClean="0">
                <a:sym typeface="Symbol"/>
              </a:rPr>
              <a:t>Physiology</a:t>
            </a:r>
            <a:endParaRPr lang="en-US" sz="900" kern="1200" dirty="0"/>
          </a:p>
        </p:txBody>
      </p:sp>
      <p:cxnSp>
        <p:nvCxnSpPr>
          <p:cNvPr id="107" name="Straight Arrow Connector 106"/>
          <p:cNvCxnSpPr>
            <a:stCxn id="100" idx="6"/>
            <a:endCxn id="99" idx="12"/>
          </p:cNvCxnSpPr>
          <p:nvPr/>
        </p:nvCxnSpPr>
        <p:spPr>
          <a:xfrm>
            <a:off x="8077200" y="3476116"/>
            <a:ext cx="202942" cy="12927"/>
          </a:xfrm>
          <a:prstGeom prst="straightConnector1">
            <a:avLst/>
          </a:prstGeom>
          <a:ln w="28575">
            <a:solidFill>
              <a:schemeClr val="bg1">
                <a:lumMod val="85000"/>
              </a:schemeClr>
            </a:solidFill>
            <a:prstDash val="solid"/>
            <a:tailEnd type="arrow" w="med" len="med"/>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a:stCxn id="106" idx="7"/>
            <a:endCxn id="98" idx="13"/>
          </p:cNvCxnSpPr>
          <p:nvPr/>
        </p:nvCxnSpPr>
        <p:spPr>
          <a:xfrm flipV="1">
            <a:off x="6923575" y="3184079"/>
            <a:ext cx="88857" cy="290978"/>
          </a:xfrm>
          <a:prstGeom prst="straightConnector1">
            <a:avLst/>
          </a:prstGeom>
          <a:ln w="28575">
            <a:solidFill>
              <a:schemeClr val="tx1"/>
            </a:solidFill>
            <a:prstDash val="solid"/>
            <a:tailEnd type="arrow" w="med" len="med"/>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a:stCxn id="106" idx="7"/>
            <a:endCxn id="100" idx="13"/>
          </p:cNvCxnSpPr>
          <p:nvPr/>
        </p:nvCxnSpPr>
        <p:spPr>
          <a:xfrm>
            <a:off x="6923575" y="3475057"/>
            <a:ext cx="499269" cy="5542"/>
          </a:xfrm>
          <a:prstGeom prst="straightConnector1">
            <a:avLst/>
          </a:prstGeom>
          <a:ln w="28575">
            <a:solidFill>
              <a:schemeClr val="tx1"/>
            </a:solidFill>
            <a:prstDash val="solid"/>
            <a:tailEnd type="arrow" w="med" len="med"/>
          </a:ln>
        </p:spPr>
        <p:style>
          <a:lnRef idx="1">
            <a:schemeClr val="accent1"/>
          </a:lnRef>
          <a:fillRef idx="0">
            <a:schemeClr val="accent1"/>
          </a:fillRef>
          <a:effectRef idx="0">
            <a:schemeClr val="accent1"/>
          </a:effectRef>
          <a:fontRef idx="minor">
            <a:schemeClr val="tx1"/>
          </a:fontRef>
        </p:style>
      </p:cxnSp>
      <p:cxnSp>
        <p:nvCxnSpPr>
          <p:cNvPr id="110" name="Elbow Connector 109"/>
          <p:cNvCxnSpPr/>
          <p:nvPr/>
        </p:nvCxnSpPr>
        <p:spPr>
          <a:xfrm>
            <a:off x="6598371" y="3623015"/>
            <a:ext cx="2016849" cy="44819"/>
          </a:xfrm>
          <a:prstGeom prst="bentConnector5">
            <a:avLst>
              <a:gd name="adj1" fmla="val 235"/>
              <a:gd name="adj2" fmla="val 1105356"/>
              <a:gd name="adj3" fmla="val 100000"/>
            </a:avLst>
          </a:prstGeom>
          <a:noFill/>
          <a:ln w="28575" cap="flat" cmpd="sng" algn="ctr">
            <a:solidFill>
              <a:sysClr val="windowText" lastClr="000000"/>
            </a:solidFill>
            <a:prstDash val="solid"/>
            <a:tailEnd type="arrow" w="med" len="med"/>
          </a:ln>
          <a:effectLst/>
        </p:spPr>
      </p:cxnSp>
      <p:sp>
        <p:nvSpPr>
          <p:cNvPr id="112" name="TextBox 111"/>
          <p:cNvSpPr txBox="1"/>
          <p:nvPr/>
        </p:nvSpPr>
        <p:spPr>
          <a:xfrm>
            <a:off x="1253076" y="2656005"/>
            <a:ext cx="493981" cy="307777"/>
          </a:xfrm>
          <a:prstGeom prst="rect">
            <a:avLst/>
          </a:prstGeom>
          <a:noFill/>
        </p:spPr>
        <p:txBody>
          <a:bodyPr wrap="none" rtlCol="0">
            <a:spAutoFit/>
          </a:bodyPr>
          <a:lstStyle/>
          <a:p>
            <a:r>
              <a:rPr lang="en-US" sz="1400" b="1" dirty="0" smtClean="0"/>
              <a:t>Clay</a:t>
            </a:r>
            <a:endParaRPr lang="en-US" sz="1400" b="1" dirty="0"/>
          </a:p>
        </p:txBody>
      </p:sp>
      <p:sp>
        <p:nvSpPr>
          <p:cNvPr id="114" name="Freeform 113"/>
          <p:cNvSpPr/>
          <p:nvPr/>
        </p:nvSpPr>
        <p:spPr>
          <a:xfrm>
            <a:off x="438360" y="2920437"/>
            <a:ext cx="414216" cy="191794"/>
          </a:xfrm>
          <a:custGeom>
            <a:avLst/>
            <a:gdLst>
              <a:gd name="connsiteX0" fmla="*/ 0 w 718836"/>
              <a:gd name="connsiteY0" fmla="*/ 31859 h 318586"/>
              <a:gd name="connsiteX1" fmla="*/ 9331 w 718836"/>
              <a:gd name="connsiteY1" fmla="*/ 9331 h 318586"/>
              <a:gd name="connsiteX2" fmla="*/ 31859 w 718836"/>
              <a:gd name="connsiteY2" fmla="*/ 0 h 318586"/>
              <a:gd name="connsiteX3" fmla="*/ 686977 w 718836"/>
              <a:gd name="connsiteY3" fmla="*/ 0 h 318586"/>
              <a:gd name="connsiteX4" fmla="*/ 709505 w 718836"/>
              <a:gd name="connsiteY4" fmla="*/ 9331 h 318586"/>
              <a:gd name="connsiteX5" fmla="*/ 718836 w 718836"/>
              <a:gd name="connsiteY5" fmla="*/ 31859 h 318586"/>
              <a:gd name="connsiteX6" fmla="*/ 718836 w 718836"/>
              <a:gd name="connsiteY6" fmla="*/ 286727 h 318586"/>
              <a:gd name="connsiteX7" fmla="*/ 709505 w 718836"/>
              <a:gd name="connsiteY7" fmla="*/ 309255 h 318586"/>
              <a:gd name="connsiteX8" fmla="*/ 686977 w 718836"/>
              <a:gd name="connsiteY8" fmla="*/ 318586 h 318586"/>
              <a:gd name="connsiteX9" fmla="*/ 31859 w 718836"/>
              <a:gd name="connsiteY9" fmla="*/ 318586 h 318586"/>
              <a:gd name="connsiteX10" fmla="*/ 9331 w 718836"/>
              <a:gd name="connsiteY10" fmla="*/ 309255 h 318586"/>
              <a:gd name="connsiteX11" fmla="*/ 0 w 718836"/>
              <a:gd name="connsiteY11" fmla="*/ 286727 h 318586"/>
              <a:gd name="connsiteX12" fmla="*/ 0 w 718836"/>
              <a:gd name="connsiteY12" fmla="*/ 31859 h 318586"/>
              <a:gd name="connsiteX0" fmla="*/ 0 w 718850"/>
              <a:gd name="connsiteY0" fmla="*/ 31859 h 318586"/>
              <a:gd name="connsiteX1" fmla="*/ 9331 w 718850"/>
              <a:gd name="connsiteY1" fmla="*/ 9331 h 318586"/>
              <a:gd name="connsiteX2" fmla="*/ 31859 w 718850"/>
              <a:gd name="connsiteY2" fmla="*/ 0 h 318586"/>
              <a:gd name="connsiteX3" fmla="*/ 686977 w 718850"/>
              <a:gd name="connsiteY3" fmla="*/ 0 h 318586"/>
              <a:gd name="connsiteX4" fmla="*/ 709505 w 718850"/>
              <a:gd name="connsiteY4" fmla="*/ 9331 h 318586"/>
              <a:gd name="connsiteX5" fmla="*/ 718836 w 718850"/>
              <a:gd name="connsiteY5" fmla="*/ 31859 h 318586"/>
              <a:gd name="connsiteX6" fmla="*/ 707854 w 718850"/>
              <a:gd name="connsiteY6" fmla="*/ 150360 h 318586"/>
              <a:gd name="connsiteX7" fmla="*/ 718836 w 718850"/>
              <a:gd name="connsiteY7" fmla="*/ 286727 h 318586"/>
              <a:gd name="connsiteX8" fmla="*/ 709505 w 718850"/>
              <a:gd name="connsiteY8" fmla="*/ 309255 h 318586"/>
              <a:gd name="connsiteX9" fmla="*/ 686977 w 718850"/>
              <a:gd name="connsiteY9" fmla="*/ 318586 h 318586"/>
              <a:gd name="connsiteX10" fmla="*/ 31859 w 718850"/>
              <a:gd name="connsiteY10" fmla="*/ 318586 h 318586"/>
              <a:gd name="connsiteX11" fmla="*/ 9331 w 718850"/>
              <a:gd name="connsiteY11" fmla="*/ 309255 h 318586"/>
              <a:gd name="connsiteX12" fmla="*/ 0 w 718850"/>
              <a:gd name="connsiteY12" fmla="*/ 286727 h 318586"/>
              <a:gd name="connsiteX13" fmla="*/ 0 w 718850"/>
              <a:gd name="connsiteY13" fmla="*/ 31859 h 318586"/>
              <a:gd name="connsiteX0" fmla="*/ 0 w 719017"/>
              <a:gd name="connsiteY0" fmla="*/ 31859 h 319171"/>
              <a:gd name="connsiteX1" fmla="*/ 9331 w 719017"/>
              <a:gd name="connsiteY1" fmla="*/ 9331 h 319171"/>
              <a:gd name="connsiteX2" fmla="*/ 31859 w 719017"/>
              <a:gd name="connsiteY2" fmla="*/ 0 h 319171"/>
              <a:gd name="connsiteX3" fmla="*/ 686977 w 719017"/>
              <a:gd name="connsiteY3" fmla="*/ 0 h 319171"/>
              <a:gd name="connsiteX4" fmla="*/ 709505 w 719017"/>
              <a:gd name="connsiteY4" fmla="*/ 9331 h 319171"/>
              <a:gd name="connsiteX5" fmla="*/ 718836 w 719017"/>
              <a:gd name="connsiteY5" fmla="*/ 31859 h 319171"/>
              <a:gd name="connsiteX6" fmla="*/ 707854 w 719017"/>
              <a:gd name="connsiteY6" fmla="*/ 150360 h 319171"/>
              <a:gd name="connsiteX7" fmla="*/ 718836 w 719017"/>
              <a:gd name="connsiteY7" fmla="*/ 286727 h 319171"/>
              <a:gd name="connsiteX8" fmla="*/ 709505 w 719017"/>
              <a:gd name="connsiteY8" fmla="*/ 309255 h 319171"/>
              <a:gd name="connsiteX9" fmla="*/ 686977 w 719017"/>
              <a:gd name="connsiteY9" fmla="*/ 318586 h 319171"/>
              <a:gd name="connsiteX10" fmla="*/ 351507 w 719017"/>
              <a:gd name="connsiteY10" fmla="*/ 319171 h 319171"/>
              <a:gd name="connsiteX11" fmla="*/ 31859 w 719017"/>
              <a:gd name="connsiteY11" fmla="*/ 318586 h 319171"/>
              <a:gd name="connsiteX12" fmla="*/ 9331 w 719017"/>
              <a:gd name="connsiteY12" fmla="*/ 309255 h 319171"/>
              <a:gd name="connsiteX13" fmla="*/ 0 w 719017"/>
              <a:gd name="connsiteY13" fmla="*/ 286727 h 319171"/>
              <a:gd name="connsiteX14" fmla="*/ 0 w 719017"/>
              <a:gd name="connsiteY14" fmla="*/ 31859 h 319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19017" h="319171">
                <a:moveTo>
                  <a:pt x="0" y="31859"/>
                </a:moveTo>
                <a:cubicBezTo>
                  <a:pt x="0" y="23409"/>
                  <a:pt x="3357" y="15306"/>
                  <a:pt x="9331" y="9331"/>
                </a:cubicBezTo>
                <a:cubicBezTo>
                  <a:pt x="15306" y="3356"/>
                  <a:pt x="23409" y="0"/>
                  <a:pt x="31859" y="0"/>
                </a:cubicBezTo>
                <a:lnTo>
                  <a:pt x="686977" y="0"/>
                </a:lnTo>
                <a:cubicBezTo>
                  <a:pt x="695427" y="0"/>
                  <a:pt x="703530" y="3357"/>
                  <a:pt x="709505" y="9331"/>
                </a:cubicBezTo>
                <a:cubicBezTo>
                  <a:pt x="715480" y="15306"/>
                  <a:pt x="719111" y="8354"/>
                  <a:pt x="718836" y="31859"/>
                </a:cubicBezTo>
                <a:lnTo>
                  <a:pt x="707854" y="150360"/>
                </a:lnTo>
                <a:lnTo>
                  <a:pt x="718836" y="286727"/>
                </a:lnTo>
                <a:cubicBezTo>
                  <a:pt x="718836" y="295177"/>
                  <a:pt x="715479" y="303280"/>
                  <a:pt x="709505" y="309255"/>
                </a:cubicBezTo>
                <a:cubicBezTo>
                  <a:pt x="703530" y="315230"/>
                  <a:pt x="746643" y="316933"/>
                  <a:pt x="686977" y="318586"/>
                </a:cubicBezTo>
                <a:lnTo>
                  <a:pt x="351507" y="319171"/>
                </a:lnTo>
                <a:lnTo>
                  <a:pt x="31859" y="318586"/>
                </a:lnTo>
                <a:cubicBezTo>
                  <a:pt x="23409" y="318586"/>
                  <a:pt x="15306" y="315229"/>
                  <a:pt x="9331" y="309255"/>
                </a:cubicBezTo>
                <a:cubicBezTo>
                  <a:pt x="3356" y="303280"/>
                  <a:pt x="0" y="295177"/>
                  <a:pt x="0" y="286727"/>
                </a:cubicBezTo>
                <a:lnTo>
                  <a:pt x="0" y="31859"/>
                </a:lnTo>
                <a:close/>
              </a:path>
            </a:pathLst>
          </a:custGeom>
        </p:spPr>
        <p:style>
          <a:lnRef idx="1">
            <a:schemeClr val="dk1"/>
          </a:lnRef>
          <a:fillRef idx="2">
            <a:schemeClr val="dk1"/>
          </a:fillRef>
          <a:effectRef idx="1">
            <a:schemeClr val="dk1"/>
          </a:effectRef>
          <a:fontRef idx="minor">
            <a:schemeClr val="dk1"/>
          </a:fontRef>
        </p:style>
        <p:txBody>
          <a:bodyPr spcFirstLastPara="0" vert="horz" wrap="square" lIns="19491" tIns="19491" rIns="19491" bIns="19491" numCol="1" spcCol="1270" anchor="ctr" anchorCtr="0">
            <a:noAutofit/>
          </a:bodyPr>
          <a:lstStyle/>
          <a:p>
            <a:pPr lvl="0" algn="ctr" defTabSz="711200">
              <a:lnSpc>
                <a:spcPct val="90000"/>
              </a:lnSpc>
              <a:spcBef>
                <a:spcPct val="0"/>
              </a:spcBef>
              <a:spcAft>
                <a:spcPct val="35000"/>
              </a:spcAft>
            </a:pPr>
            <a:r>
              <a:rPr lang="en-US" sz="900" kern="1200" dirty="0" smtClean="0"/>
              <a:t>CO</a:t>
            </a:r>
            <a:r>
              <a:rPr lang="en-US" sz="900" kern="1200" baseline="-25000" dirty="0" smtClean="0"/>
              <a:t>2</a:t>
            </a:r>
            <a:endParaRPr lang="en-US" sz="900" kern="1200" baseline="-25000" dirty="0"/>
          </a:p>
        </p:txBody>
      </p:sp>
      <p:sp>
        <p:nvSpPr>
          <p:cNvPr id="115" name="Freeform 114"/>
          <p:cNvSpPr/>
          <p:nvPr/>
        </p:nvSpPr>
        <p:spPr>
          <a:xfrm>
            <a:off x="1066800" y="2971800"/>
            <a:ext cx="716877" cy="235865"/>
          </a:xfrm>
          <a:custGeom>
            <a:avLst/>
            <a:gdLst>
              <a:gd name="connsiteX0" fmla="*/ 0 w 2185418"/>
              <a:gd name="connsiteY0" fmla="*/ 31107 h 311071"/>
              <a:gd name="connsiteX1" fmla="*/ 9111 w 2185418"/>
              <a:gd name="connsiteY1" fmla="*/ 9111 h 311071"/>
              <a:gd name="connsiteX2" fmla="*/ 31107 w 2185418"/>
              <a:gd name="connsiteY2" fmla="*/ 0 h 311071"/>
              <a:gd name="connsiteX3" fmla="*/ 2154311 w 2185418"/>
              <a:gd name="connsiteY3" fmla="*/ 0 h 311071"/>
              <a:gd name="connsiteX4" fmla="*/ 2176307 w 2185418"/>
              <a:gd name="connsiteY4" fmla="*/ 9111 h 311071"/>
              <a:gd name="connsiteX5" fmla="*/ 2185418 w 2185418"/>
              <a:gd name="connsiteY5" fmla="*/ 31107 h 311071"/>
              <a:gd name="connsiteX6" fmla="*/ 2185418 w 2185418"/>
              <a:gd name="connsiteY6" fmla="*/ 279964 h 311071"/>
              <a:gd name="connsiteX7" fmla="*/ 2176307 w 2185418"/>
              <a:gd name="connsiteY7" fmla="*/ 301960 h 311071"/>
              <a:gd name="connsiteX8" fmla="*/ 2154311 w 2185418"/>
              <a:gd name="connsiteY8" fmla="*/ 311071 h 311071"/>
              <a:gd name="connsiteX9" fmla="*/ 31107 w 2185418"/>
              <a:gd name="connsiteY9" fmla="*/ 311071 h 311071"/>
              <a:gd name="connsiteX10" fmla="*/ 9111 w 2185418"/>
              <a:gd name="connsiteY10" fmla="*/ 301960 h 311071"/>
              <a:gd name="connsiteX11" fmla="*/ 0 w 2185418"/>
              <a:gd name="connsiteY11" fmla="*/ 279964 h 311071"/>
              <a:gd name="connsiteX12" fmla="*/ 0 w 2185418"/>
              <a:gd name="connsiteY12" fmla="*/ 31107 h 311071"/>
              <a:gd name="connsiteX0" fmla="*/ 6391 w 2191809"/>
              <a:gd name="connsiteY0" fmla="*/ 31107 h 311071"/>
              <a:gd name="connsiteX1" fmla="*/ 15502 w 2191809"/>
              <a:gd name="connsiteY1" fmla="*/ 9111 h 311071"/>
              <a:gd name="connsiteX2" fmla="*/ 37498 w 2191809"/>
              <a:gd name="connsiteY2" fmla="*/ 0 h 311071"/>
              <a:gd name="connsiteX3" fmla="*/ 2160702 w 2191809"/>
              <a:gd name="connsiteY3" fmla="*/ 0 h 311071"/>
              <a:gd name="connsiteX4" fmla="*/ 2182698 w 2191809"/>
              <a:gd name="connsiteY4" fmla="*/ 9111 h 311071"/>
              <a:gd name="connsiteX5" fmla="*/ 2191809 w 2191809"/>
              <a:gd name="connsiteY5" fmla="*/ 31107 h 311071"/>
              <a:gd name="connsiteX6" fmla="*/ 2191809 w 2191809"/>
              <a:gd name="connsiteY6" fmla="*/ 279964 h 311071"/>
              <a:gd name="connsiteX7" fmla="*/ 2182698 w 2191809"/>
              <a:gd name="connsiteY7" fmla="*/ 301960 h 311071"/>
              <a:gd name="connsiteX8" fmla="*/ 2160702 w 2191809"/>
              <a:gd name="connsiteY8" fmla="*/ 311071 h 311071"/>
              <a:gd name="connsiteX9" fmla="*/ 37498 w 2191809"/>
              <a:gd name="connsiteY9" fmla="*/ 311071 h 311071"/>
              <a:gd name="connsiteX10" fmla="*/ 15502 w 2191809"/>
              <a:gd name="connsiteY10" fmla="*/ 301960 h 311071"/>
              <a:gd name="connsiteX11" fmla="*/ 6391 w 2191809"/>
              <a:gd name="connsiteY11" fmla="*/ 279964 h 311071"/>
              <a:gd name="connsiteX12" fmla="*/ 0 w 2191809"/>
              <a:gd name="connsiteY12" fmla="*/ 152813 h 311071"/>
              <a:gd name="connsiteX13" fmla="*/ 6391 w 2191809"/>
              <a:gd name="connsiteY13" fmla="*/ 31107 h 311071"/>
              <a:gd name="connsiteX0" fmla="*/ 6391 w 2191809"/>
              <a:gd name="connsiteY0" fmla="*/ 31107 h 311071"/>
              <a:gd name="connsiteX1" fmla="*/ 15502 w 2191809"/>
              <a:gd name="connsiteY1" fmla="*/ 9111 h 311071"/>
              <a:gd name="connsiteX2" fmla="*/ 37498 w 2191809"/>
              <a:gd name="connsiteY2" fmla="*/ 0 h 311071"/>
              <a:gd name="connsiteX3" fmla="*/ 2160702 w 2191809"/>
              <a:gd name="connsiteY3" fmla="*/ 0 h 311071"/>
              <a:gd name="connsiteX4" fmla="*/ 2182698 w 2191809"/>
              <a:gd name="connsiteY4" fmla="*/ 9111 h 311071"/>
              <a:gd name="connsiteX5" fmla="*/ 2191809 w 2191809"/>
              <a:gd name="connsiteY5" fmla="*/ 31107 h 311071"/>
              <a:gd name="connsiteX6" fmla="*/ 2185468 w 2191809"/>
              <a:gd name="connsiteY6" fmla="*/ 142961 h 311071"/>
              <a:gd name="connsiteX7" fmla="*/ 2191809 w 2191809"/>
              <a:gd name="connsiteY7" fmla="*/ 279964 h 311071"/>
              <a:gd name="connsiteX8" fmla="*/ 2182698 w 2191809"/>
              <a:gd name="connsiteY8" fmla="*/ 301960 h 311071"/>
              <a:gd name="connsiteX9" fmla="*/ 2160702 w 2191809"/>
              <a:gd name="connsiteY9" fmla="*/ 311071 h 311071"/>
              <a:gd name="connsiteX10" fmla="*/ 37498 w 2191809"/>
              <a:gd name="connsiteY10" fmla="*/ 311071 h 311071"/>
              <a:gd name="connsiteX11" fmla="*/ 15502 w 2191809"/>
              <a:gd name="connsiteY11" fmla="*/ 301960 h 311071"/>
              <a:gd name="connsiteX12" fmla="*/ 6391 w 2191809"/>
              <a:gd name="connsiteY12" fmla="*/ 279964 h 311071"/>
              <a:gd name="connsiteX13" fmla="*/ 0 w 2191809"/>
              <a:gd name="connsiteY13" fmla="*/ 152813 h 311071"/>
              <a:gd name="connsiteX14" fmla="*/ 6391 w 2191809"/>
              <a:gd name="connsiteY14" fmla="*/ 31107 h 311071"/>
              <a:gd name="connsiteX0" fmla="*/ 6391 w 2255260"/>
              <a:gd name="connsiteY0" fmla="*/ 31107 h 311071"/>
              <a:gd name="connsiteX1" fmla="*/ 15502 w 2255260"/>
              <a:gd name="connsiteY1" fmla="*/ 9111 h 311071"/>
              <a:gd name="connsiteX2" fmla="*/ 37498 w 2255260"/>
              <a:gd name="connsiteY2" fmla="*/ 0 h 311071"/>
              <a:gd name="connsiteX3" fmla="*/ 2160702 w 2255260"/>
              <a:gd name="connsiteY3" fmla="*/ 0 h 311071"/>
              <a:gd name="connsiteX4" fmla="*/ 2182698 w 2255260"/>
              <a:gd name="connsiteY4" fmla="*/ 9111 h 311071"/>
              <a:gd name="connsiteX5" fmla="*/ 2191809 w 2255260"/>
              <a:gd name="connsiteY5" fmla="*/ 31107 h 311071"/>
              <a:gd name="connsiteX6" fmla="*/ 2185468 w 2255260"/>
              <a:gd name="connsiteY6" fmla="*/ 142961 h 311071"/>
              <a:gd name="connsiteX7" fmla="*/ 2191809 w 2255260"/>
              <a:gd name="connsiteY7" fmla="*/ 279964 h 311071"/>
              <a:gd name="connsiteX8" fmla="*/ 2182698 w 2255260"/>
              <a:gd name="connsiteY8" fmla="*/ 301960 h 311071"/>
              <a:gd name="connsiteX9" fmla="*/ 2160702 w 2255260"/>
              <a:gd name="connsiteY9" fmla="*/ 311071 h 311071"/>
              <a:gd name="connsiteX10" fmla="*/ 968874 w 2255260"/>
              <a:gd name="connsiteY10" fmla="*/ 308027 h 311071"/>
              <a:gd name="connsiteX11" fmla="*/ 37498 w 2255260"/>
              <a:gd name="connsiteY11" fmla="*/ 311071 h 311071"/>
              <a:gd name="connsiteX12" fmla="*/ 15502 w 2255260"/>
              <a:gd name="connsiteY12" fmla="*/ 301960 h 311071"/>
              <a:gd name="connsiteX13" fmla="*/ 6391 w 2255260"/>
              <a:gd name="connsiteY13" fmla="*/ 279964 h 311071"/>
              <a:gd name="connsiteX14" fmla="*/ 0 w 2255260"/>
              <a:gd name="connsiteY14" fmla="*/ 152813 h 311071"/>
              <a:gd name="connsiteX15" fmla="*/ 6391 w 2255260"/>
              <a:gd name="connsiteY15" fmla="*/ 31107 h 311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55260" h="311071">
                <a:moveTo>
                  <a:pt x="6391" y="31107"/>
                </a:moveTo>
                <a:cubicBezTo>
                  <a:pt x="6391" y="22857"/>
                  <a:pt x="9668" y="14945"/>
                  <a:pt x="15502" y="9111"/>
                </a:cubicBezTo>
                <a:cubicBezTo>
                  <a:pt x="21336" y="3277"/>
                  <a:pt x="29248" y="0"/>
                  <a:pt x="37498" y="0"/>
                </a:cubicBezTo>
                <a:lnTo>
                  <a:pt x="2160702" y="0"/>
                </a:lnTo>
                <a:cubicBezTo>
                  <a:pt x="2168952" y="0"/>
                  <a:pt x="2176864" y="3277"/>
                  <a:pt x="2182698" y="9111"/>
                </a:cubicBezTo>
                <a:cubicBezTo>
                  <a:pt x="2188532" y="14945"/>
                  <a:pt x="2191347" y="8799"/>
                  <a:pt x="2191809" y="31107"/>
                </a:cubicBezTo>
                <a:lnTo>
                  <a:pt x="2185468" y="142961"/>
                </a:lnTo>
                <a:lnTo>
                  <a:pt x="2191809" y="279964"/>
                </a:lnTo>
                <a:cubicBezTo>
                  <a:pt x="2191809" y="288214"/>
                  <a:pt x="2188532" y="296126"/>
                  <a:pt x="2182698" y="301960"/>
                </a:cubicBezTo>
                <a:cubicBezTo>
                  <a:pt x="2176864" y="307794"/>
                  <a:pt x="2363006" y="310060"/>
                  <a:pt x="2160702" y="311071"/>
                </a:cubicBezTo>
                <a:lnTo>
                  <a:pt x="968874" y="308027"/>
                </a:lnTo>
                <a:lnTo>
                  <a:pt x="37498" y="311071"/>
                </a:lnTo>
                <a:cubicBezTo>
                  <a:pt x="29248" y="311071"/>
                  <a:pt x="21336" y="307794"/>
                  <a:pt x="15502" y="301960"/>
                </a:cubicBezTo>
                <a:cubicBezTo>
                  <a:pt x="9668" y="296126"/>
                  <a:pt x="8975" y="304822"/>
                  <a:pt x="6391" y="279964"/>
                </a:cubicBezTo>
                <a:lnTo>
                  <a:pt x="0" y="152813"/>
                </a:lnTo>
                <a:lnTo>
                  <a:pt x="6391" y="31107"/>
                </a:lnTo>
                <a:close/>
              </a:path>
            </a:pathLst>
          </a:custGeom>
          <a:solidFill>
            <a:sysClr val="window" lastClr="FFFFFF">
              <a:lumMod val="95000"/>
            </a:sysClr>
          </a:solidFill>
          <a:ln w="9525" cap="flat" cmpd="sng" algn="ctr">
            <a:noFill/>
            <a:prstDash val="solid"/>
          </a:ln>
          <a:effectLst>
            <a:outerShdw blurRad="40000" dist="20000" dir="5400000" rotWithShape="0">
              <a:srgbClr val="000000">
                <a:alpha val="38000"/>
              </a:srgbClr>
            </a:outerShdw>
          </a:effectLst>
        </p:spPr>
        <p:txBody>
          <a:bodyPr spcFirstLastPara="0" vert="horz" wrap="square" lIns="20162" tIns="20162" rIns="20162" bIns="20162" numCol="1" spcCol="1270" anchor="ctr" anchorCtr="0">
            <a:noAutofit/>
          </a:bodyPr>
          <a:lstStyle/>
          <a:p>
            <a:pPr algn="ctr" defTabSz="711200">
              <a:lnSpc>
                <a:spcPct val="90000"/>
              </a:lnSpc>
              <a:spcBef>
                <a:spcPct val="0"/>
              </a:spcBef>
              <a:spcAft>
                <a:spcPct val="35000"/>
              </a:spcAft>
            </a:pPr>
            <a:r>
              <a:rPr lang="en-US" sz="900" b="1" dirty="0">
                <a:solidFill>
                  <a:sysClr val="window" lastClr="FFFFFF">
                    <a:lumMod val="65000"/>
                  </a:sysClr>
                </a:solidFill>
                <a:latin typeface="Calibri"/>
                <a:sym typeface="Symbol"/>
              </a:rPr>
              <a:t>Soil water</a:t>
            </a:r>
            <a:endParaRPr lang="en-US" sz="900" b="1" dirty="0">
              <a:solidFill>
                <a:sysClr val="window" lastClr="FFFFFF">
                  <a:lumMod val="65000"/>
                </a:sysClr>
              </a:solidFill>
              <a:latin typeface="Calibri"/>
            </a:endParaRPr>
          </a:p>
        </p:txBody>
      </p:sp>
      <p:sp>
        <p:nvSpPr>
          <p:cNvPr id="116" name="Freeform 115"/>
          <p:cNvSpPr/>
          <p:nvPr/>
        </p:nvSpPr>
        <p:spPr>
          <a:xfrm>
            <a:off x="2337592" y="3308617"/>
            <a:ext cx="636996" cy="329085"/>
          </a:xfrm>
          <a:custGeom>
            <a:avLst/>
            <a:gdLst>
              <a:gd name="connsiteX0" fmla="*/ 0 w 1265279"/>
              <a:gd name="connsiteY0" fmla="*/ 22295 h 222945"/>
              <a:gd name="connsiteX1" fmla="*/ 6530 w 1265279"/>
              <a:gd name="connsiteY1" fmla="*/ 6530 h 222945"/>
              <a:gd name="connsiteX2" fmla="*/ 22295 w 1265279"/>
              <a:gd name="connsiteY2" fmla="*/ 0 h 222945"/>
              <a:gd name="connsiteX3" fmla="*/ 1242984 w 1265279"/>
              <a:gd name="connsiteY3" fmla="*/ 0 h 222945"/>
              <a:gd name="connsiteX4" fmla="*/ 1258749 w 1265279"/>
              <a:gd name="connsiteY4" fmla="*/ 6530 h 222945"/>
              <a:gd name="connsiteX5" fmla="*/ 1265279 w 1265279"/>
              <a:gd name="connsiteY5" fmla="*/ 22295 h 222945"/>
              <a:gd name="connsiteX6" fmla="*/ 1265279 w 1265279"/>
              <a:gd name="connsiteY6" fmla="*/ 200650 h 222945"/>
              <a:gd name="connsiteX7" fmla="*/ 1258749 w 1265279"/>
              <a:gd name="connsiteY7" fmla="*/ 216415 h 222945"/>
              <a:gd name="connsiteX8" fmla="*/ 1242984 w 1265279"/>
              <a:gd name="connsiteY8" fmla="*/ 222945 h 222945"/>
              <a:gd name="connsiteX9" fmla="*/ 22295 w 1265279"/>
              <a:gd name="connsiteY9" fmla="*/ 222945 h 222945"/>
              <a:gd name="connsiteX10" fmla="*/ 6530 w 1265279"/>
              <a:gd name="connsiteY10" fmla="*/ 216415 h 222945"/>
              <a:gd name="connsiteX11" fmla="*/ 0 w 1265279"/>
              <a:gd name="connsiteY11" fmla="*/ 200650 h 222945"/>
              <a:gd name="connsiteX12" fmla="*/ 0 w 1265279"/>
              <a:gd name="connsiteY12" fmla="*/ 22295 h 222945"/>
              <a:gd name="connsiteX0" fmla="*/ 0 w 1265279"/>
              <a:gd name="connsiteY0" fmla="*/ 22295 h 222945"/>
              <a:gd name="connsiteX1" fmla="*/ 6530 w 1265279"/>
              <a:gd name="connsiteY1" fmla="*/ 6530 h 222945"/>
              <a:gd name="connsiteX2" fmla="*/ 22295 w 1265279"/>
              <a:gd name="connsiteY2" fmla="*/ 0 h 222945"/>
              <a:gd name="connsiteX3" fmla="*/ 1242984 w 1265279"/>
              <a:gd name="connsiteY3" fmla="*/ 0 h 222945"/>
              <a:gd name="connsiteX4" fmla="*/ 1258749 w 1265279"/>
              <a:gd name="connsiteY4" fmla="*/ 6530 h 222945"/>
              <a:gd name="connsiteX5" fmla="*/ 1265279 w 1265279"/>
              <a:gd name="connsiteY5" fmla="*/ 22295 h 222945"/>
              <a:gd name="connsiteX6" fmla="*/ 1265279 w 1265279"/>
              <a:gd name="connsiteY6" fmla="*/ 200650 h 222945"/>
              <a:gd name="connsiteX7" fmla="*/ 1258749 w 1265279"/>
              <a:gd name="connsiteY7" fmla="*/ 216415 h 222945"/>
              <a:gd name="connsiteX8" fmla="*/ 1242984 w 1265279"/>
              <a:gd name="connsiteY8" fmla="*/ 222945 h 222945"/>
              <a:gd name="connsiteX9" fmla="*/ 22295 w 1265279"/>
              <a:gd name="connsiteY9" fmla="*/ 222945 h 222945"/>
              <a:gd name="connsiteX10" fmla="*/ 6530 w 1265279"/>
              <a:gd name="connsiteY10" fmla="*/ 216415 h 222945"/>
              <a:gd name="connsiteX11" fmla="*/ 0 w 1265279"/>
              <a:gd name="connsiteY11" fmla="*/ 200650 h 222945"/>
              <a:gd name="connsiteX12" fmla="*/ 3453 w 1265279"/>
              <a:gd name="connsiteY12" fmla="*/ 117561 h 222945"/>
              <a:gd name="connsiteX13" fmla="*/ 0 w 1265279"/>
              <a:gd name="connsiteY13" fmla="*/ 22295 h 222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65279" h="222945">
                <a:moveTo>
                  <a:pt x="0" y="22295"/>
                </a:moveTo>
                <a:cubicBezTo>
                  <a:pt x="0" y="16382"/>
                  <a:pt x="2349" y="10711"/>
                  <a:pt x="6530" y="6530"/>
                </a:cubicBezTo>
                <a:cubicBezTo>
                  <a:pt x="10711" y="2349"/>
                  <a:pt x="16382" y="0"/>
                  <a:pt x="22295" y="0"/>
                </a:cubicBezTo>
                <a:lnTo>
                  <a:pt x="1242984" y="0"/>
                </a:lnTo>
                <a:cubicBezTo>
                  <a:pt x="1248897" y="0"/>
                  <a:pt x="1254568" y="2349"/>
                  <a:pt x="1258749" y="6530"/>
                </a:cubicBezTo>
                <a:cubicBezTo>
                  <a:pt x="1262930" y="10711"/>
                  <a:pt x="1265279" y="16382"/>
                  <a:pt x="1265279" y="22295"/>
                </a:cubicBezTo>
                <a:lnTo>
                  <a:pt x="1265279" y="200650"/>
                </a:lnTo>
                <a:cubicBezTo>
                  <a:pt x="1265279" y="206563"/>
                  <a:pt x="1262930" y="212234"/>
                  <a:pt x="1258749" y="216415"/>
                </a:cubicBezTo>
                <a:cubicBezTo>
                  <a:pt x="1254568" y="220596"/>
                  <a:pt x="1248897" y="222945"/>
                  <a:pt x="1242984" y="222945"/>
                </a:cubicBezTo>
                <a:lnTo>
                  <a:pt x="22295" y="222945"/>
                </a:lnTo>
                <a:cubicBezTo>
                  <a:pt x="16382" y="222945"/>
                  <a:pt x="10711" y="220596"/>
                  <a:pt x="6530" y="216415"/>
                </a:cubicBezTo>
                <a:cubicBezTo>
                  <a:pt x="2349" y="212234"/>
                  <a:pt x="513" y="217126"/>
                  <a:pt x="0" y="200650"/>
                </a:cubicBezTo>
                <a:lnTo>
                  <a:pt x="3453" y="117561"/>
                </a:lnTo>
                <a:lnTo>
                  <a:pt x="0" y="22295"/>
                </a:lnTo>
                <a:close/>
              </a:path>
            </a:pathLst>
          </a:custGeom>
        </p:spPr>
        <p:style>
          <a:lnRef idx="1">
            <a:schemeClr val="accent3"/>
          </a:lnRef>
          <a:fillRef idx="2">
            <a:schemeClr val="accent3"/>
          </a:fillRef>
          <a:effectRef idx="1">
            <a:schemeClr val="accent3"/>
          </a:effectRef>
          <a:fontRef idx="minor">
            <a:schemeClr val="dk1"/>
          </a:fontRef>
        </p:style>
        <p:txBody>
          <a:bodyPr spcFirstLastPara="0" vert="horz" wrap="square" lIns="16690" tIns="16690" rIns="16690" bIns="16690" numCol="1" spcCol="1270" anchor="ctr" anchorCtr="0">
            <a:noAutofit/>
          </a:bodyPr>
          <a:lstStyle/>
          <a:p>
            <a:pPr lvl="0" algn="ctr" defTabSz="711200">
              <a:lnSpc>
                <a:spcPct val="90000"/>
              </a:lnSpc>
              <a:spcBef>
                <a:spcPct val="0"/>
              </a:spcBef>
              <a:spcAft>
                <a:spcPct val="35000"/>
              </a:spcAft>
            </a:pPr>
            <a:r>
              <a:rPr lang="en-US" sz="900" dirty="0" smtClean="0">
                <a:latin typeface="Calibri"/>
                <a:cs typeface="Calibri"/>
              </a:rPr>
              <a:t>ANPP</a:t>
            </a:r>
            <a:endParaRPr lang="en-US" sz="900" kern="1200" dirty="0"/>
          </a:p>
        </p:txBody>
      </p:sp>
      <p:sp>
        <p:nvSpPr>
          <p:cNvPr id="117" name="Freeform 116"/>
          <p:cNvSpPr/>
          <p:nvPr/>
        </p:nvSpPr>
        <p:spPr>
          <a:xfrm>
            <a:off x="1479244" y="3348476"/>
            <a:ext cx="654356" cy="249368"/>
          </a:xfrm>
          <a:custGeom>
            <a:avLst/>
            <a:gdLst>
              <a:gd name="connsiteX0" fmla="*/ 0 w 1292934"/>
              <a:gd name="connsiteY0" fmla="*/ 31816 h 318161"/>
              <a:gd name="connsiteX1" fmla="*/ 9319 w 1292934"/>
              <a:gd name="connsiteY1" fmla="*/ 9319 h 318161"/>
              <a:gd name="connsiteX2" fmla="*/ 31816 w 1292934"/>
              <a:gd name="connsiteY2" fmla="*/ 0 h 318161"/>
              <a:gd name="connsiteX3" fmla="*/ 1261118 w 1292934"/>
              <a:gd name="connsiteY3" fmla="*/ 0 h 318161"/>
              <a:gd name="connsiteX4" fmla="*/ 1283615 w 1292934"/>
              <a:gd name="connsiteY4" fmla="*/ 9319 h 318161"/>
              <a:gd name="connsiteX5" fmla="*/ 1292934 w 1292934"/>
              <a:gd name="connsiteY5" fmla="*/ 31816 h 318161"/>
              <a:gd name="connsiteX6" fmla="*/ 1292934 w 1292934"/>
              <a:gd name="connsiteY6" fmla="*/ 286345 h 318161"/>
              <a:gd name="connsiteX7" fmla="*/ 1283615 w 1292934"/>
              <a:gd name="connsiteY7" fmla="*/ 308842 h 318161"/>
              <a:gd name="connsiteX8" fmla="*/ 1261118 w 1292934"/>
              <a:gd name="connsiteY8" fmla="*/ 318161 h 318161"/>
              <a:gd name="connsiteX9" fmla="*/ 31816 w 1292934"/>
              <a:gd name="connsiteY9" fmla="*/ 318161 h 318161"/>
              <a:gd name="connsiteX10" fmla="*/ 9319 w 1292934"/>
              <a:gd name="connsiteY10" fmla="*/ 308842 h 318161"/>
              <a:gd name="connsiteX11" fmla="*/ 0 w 1292934"/>
              <a:gd name="connsiteY11" fmla="*/ 286345 h 318161"/>
              <a:gd name="connsiteX12" fmla="*/ 0 w 1292934"/>
              <a:gd name="connsiteY12" fmla="*/ 31816 h 318161"/>
              <a:gd name="connsiteX0" fmla="*/ 5861 w 1298795"/>
              <a:gd name="connsiteY0" fmla="*/ 31816 h 318161"/>
              <a:gd name="connsiteX1" fmla="*/ 15180 w 1298795"/>
              <a:gd name="connsiteY1" fmla="*/ 9319 h 318161"/>
              <a:gd name="connsiteX2" fmla="*/ 37677 w 1298795"/>
              <a:gd name="connsiteY2" fmla="*/ 0 h 318161"/>
              <a:gd name="connsiteX3" fmla="*/ 1266979 w 1298795"/>
              <a:gd name="connsiteY3" fmla="*/ 0 h 318161"/>
              <a:gd name="connsiteX4" fmla="*/ 1289476 w 1298795"/>
              <a:gd name="connsiteY4" fmla="*/ 9319 h 318161"/>
              <a:gd name="connsiteX5" fmla="*/ 1298795 w 1298795"/>
              <a:gd name="connsiteY5" fmla="*/ 31816 h 318161"/>
              <a:gd name="connsiteX6" fmla="*/ 1298795 w 1298795"/>
              <a:gd name="connsiteY6" fmla="*/ 286345 h 318161"/>
              <a:gd name="connsiteX7" fmla="*/ 1289476 w 1298795"/>
              <a:gd name="connsiteY7" fmla="*/ 308842 h 318161"/>
              <a:gd name="connsiteX8" fmla="*/ 1266979 w 1298795"/>
              <a:gd name="connsiteY8" fmla="*/ 318161 h 318161"/>
              <a:gd name="connsiteX9" fmla="*/ 37677 w 1298795"/>
              <a:gd name="connsiteY9" fmla="*/ 318161 h 318161"/>
              <a:gd name="connsiteX10" fmla="*/ 15180 w 1298795"/>
              <a:gd name="connsiteY10" fmla="*/ 308842 h 318161"/>
              <a:gd name="connsiteX11" fmla="*/ 5861 w 1298795"/>
              <a:gd name="connsiteY11" fmla="*/ 286345 h 318161"/>
              <a:gd name="connsiteX12" fmla="*/ 0 w 1298795"/>
              <a:gd name="connsiteY12" fmla="*/ 159773 h 318161"/>
              <a:gd name="connsiteX13" fmla="*/ 5861 w 1298795"/>
              <a:gd name="connsiteY13" fmla="*/ 31816 h 318161"/>
              <a:gd name="connsiteX0" fmla="*/ 5861 w 1299760"/>
              <a:gd name="connsiteY0" fmla="*/ 31816 h 318161"/>
              <a:gd name="connsiteX1" fmla="*/ 15180 w 1299760"/>
              <a:gd name="connsiteY1" fmla="*/ 9319 h 318161"/>
              <a:gd name="connsiteX2" fmla="*/ 37677 w 1299760"/>
              <a:gd name="connsiteY2" fmla="*/ 0 h 318161"/>
              <a:gd name="connsiteX3" fmla="*/ 1266979 w 1299760"/>
              <a:gd name="connsiteY3" fmla="*/ 0 h 318161"/>
              <a:gd name="connsiteX4" fmla="*/ 1289476 w 1299760"/>
              <a:gd name="connsiteY4" fmla="*/ 9319 h 318161"/>
              <a:gd name="connsiteX5" fmla="*/ 1298795 w 1299760"/>
              <a:gd name="connsiteY5" fmla="*/ 31816 h 318161"/>
              <a:gd name="connsiteX6" fmla="*/ 1299760 w 1299760"/>
              <a:gd name="connsiteY6" fmla="*/ 154054 h 318161"/>
              <a:gd name="connsiteX7" fmla="*/ 1298795 w 1299760"/>
              <a:gd name="connsiteY7" fmla="*/ 286345 h 318161"/>
              <a:gd name="connsiteX8" fmla="*/ 1289476 w 1299760"/>
              <a:gd name="connsiteY8" fmla="*/ 308842 h 318161"/>
              <a:gd name="connsiteX9" fmla="*/ 1266979 w 1299760"/>
              <a:gd name="connsiteY9" fmla="*/ 318161 h 318161"/>
              <a:gd name="connsiteX10" fmla="*/ 37677 w 1299760"/>
              <a:gd name="connsiteY10" fmla="*/ 318161 h 318161"/>
              <a:gd name="connsiteX11" fmla="*/ 15180 w 1299760"/>
              <a:gd name="connsiteY11" fmla="*/ 308842 h 318161"/>
              <a:gd name="connsiteX12" fmla="*/ 5861 w 1299760"/>
              <a:gd name="connsiteY12" fmla="*/ 286345 h 318161"/>
              <a:gd name="connsiteX13" fmla="*/ 0 w 1299760"/>
              <a:gd name="connsiteY13" fmla="*/ 159773 h 318161"/>
              <a:gd name="connsiteX14" fmla="*/ 5861 w 1299760"/>
              <a:gd name="connsiteY14" fmla="*/ 31816 h 318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99760" h="318161">
                <a:moveTo>
                  <a:pt x="5861" y="31816"/>
                </a:moveTo>
                <a:cubicBezTo>
                  <a:pt x="5861" y="23378"/>
                  <a:pt x="9213" y="15285"/>
                  <a:pt x="15180" y="9319"/>
                </a:cubicBezTo>
                <a:cubicBezTo>
                  <a:pt x="21147" y="3352"/>
                  <a:pt x="29239" y="0"/>
                  <a:pt x="37677" y="0"/>
                </a:cubicBezTo>
                <a:lnTo>
                  <a:pt x="1266979" y="0"/>
                </a:lnTo>
                <a:cubicBezTo>
                  <a:pt x="1275417" y="0"/>
                  <a:pt x="1283510" y="3352"/>
                  <a:pt x="1289476" y="9319"/>
                </a:cubicBezTo>
                <a:cubicBezTo>
                  <a:pt x="1295443" y="15286"/>
                  <a:pt x="1297081" y="7694"/>
                  <a:pt x="1298795" y="31816"/>
                </a:cubicBezTo>
                <a:cubicBezTo>
                  <a:pt x="1299117" y="72562"/>
                  <a:pt x="1299438" y="113308"/>
                  <a:pt x="1299760" y="154054"/>
                </a:cubicBezTo>
                <a:cubicBezTo>
                  <a:pt x="1299438" y="198151"/>
                  <a:pt x="1299117" y="242248"/>
                  <a:pt x="1298795" y="286345"/>
                </a:cubicBezTo>
                <a:cubicBezTo>
                  <a:pt x="1298795" y="294783"/>
                  <a:pt x="1295443" y="302876"/>
                  <a:pt x="1289476" y="308842"/>
                </a:cubicBezTo>
                <a:cubicBezTo>
                  <a:pt x="1283509" y="314809"/>
                  <a:pt x="1275417" y="318161"/>
                  <a:pt x="1266979" y="318161"/>
                </a:cubicBezTo>
                <a:lnTo>
                  <a:pt x="37677" y="318161"/>
                </a:lnTo>
                <a:cubicBezTo>
                  <a:pt x="29239" y="318161"/>
                  <a:pt x="21146" y="314809"/>
                  <a:pt x="15180" y="308842"/>
                </a:cubicBezTo>
                <a:cubicBezTo>
                  <a:pt x="9213" y="302875"/>
                  <a:pt x="8391" y="311190"/>
                  <a:pt x="5861" y="286345"/>
                </a:cubicBezTo>
                <a:lnTo>
                  <a:pt x="0" y="159773"/>
                </a:lnTo>
                <a:lnTo>
                  <a:pt x="5861" y="31816"/>
                </a:lnTo>
                <a:close/>
              </a:path>
            </a:pathLst>
          </a:custGeom>
          <a:solidFill>
            <a:sysClr val="window" lastClr="FFFFFF">
              <a:lumMod val="95000"/>
            </a:sysClr>
          </a:solidFill>
          <a:ln w="9525" cap="flat" cmpd="sng" algn="ctr">
            <a:noFill/>
            <a:prstDash val="solid"/>
          </a:ln>
          <a:effectLst>
            <a:outerShdw blurRad="40000" dist="20000" dir="5400000" rotWithShape="0">
              <a:srgbClr val="000000">
                <a:alpha val="38000"/>
              </a:srgbClr>
            </a:outerShdw>
          </a:effectLst>
        </p:spPr>
        <p:txBody>
          <a:bodyPr spcFirstLastPara="0" vert="horz" wrap="square" lIns="20162" tIns="20162" rIns="20162" bIns="20162" numCol="1" spcCol="1270" anchor="ctr" anchorCtr="0">
            <a:noAutofit/>
          </a:bodyPr>
          <a:lstStyle/>
          <a:p>
            <a:pPr algn="ctr" defTabSz="711200">
              <a:lnSpc>
                <a:spcPct val="90000"/>
              </a:lnSpc>
              <a:spcBef>
                <a:spcPct val="0"/>
              </a:spcBef>
              <a:spcAft>
                <a:spcPct val="35000"/>
              </a:spcAft>
            </a:pPr>
            <a:r>
              <a:rPr lang="en-US" sz="900" b="1" dirty="0">
                <a:solidFill>
                  <a:sysClr val="window" lastClr="FFFFFF">
                    <a:lumMod val="65000"/>
                  </a:sysClr>
                </a:solidFill>
                <a:latin typeface="Calibri"/>
              </a:rPr>
              <a:t>Species</a:t>
            </a:r>
          </a:p>
        </p:txBody>
      </p:sp>
      <p:sp>
        <p:nvSpPr>
          <p:cNvPr id="118" name="Freeform 117"/>
          <p:cNvSpPr/>
          <p:nvPr/>
        </p:nvSpPr>
        <p:spPr>
          <a:xfrm>
            <a:off x="1062648" y="3704528"/>
            <a:ext cx="780774" cy="192217"/>
          </a:xfrm>
          <a:custGeom>
            <a:avLst/>
            <a:gdLst>
              <a:gd name="connsiteX0" fmla="*/ 0 w 1535068"/>
              <a:gd name="connsiteY0" fmla="*/ 34151 h 341507"/>
              <a:gd name="connsiteX1" fmla="*/ 10003 w 1535068"/>
              <a:gd name="connsiteY1" fmla="*/ 10003 h 341507"/>
              <a:gd name="connsiteX2" fmla="*/ 34151 w 1535068"/>
              <a:gd name="connsiteY2" fmla="*/ 0 h 341507"/>
              <a:gd name="connsiteX3" fmla="*/ 1500917 w 1535068"/>
              <a:gd name="connsiteY3" fmla="*/ 0 h 341507"/>
              <a:gd name="connsiteX4" fmla="*/ 1525065 w 1535068"/>
              <a:gd name="connsiteY4" fmla="*/ 10003 h 341507"/>
              <a:gd name="connsiteX5" fmla="*/ 1535068 w 1535068"/>
              <a:gd name="connsiteY5" fmla="*/ 34151 h 341507"/>
              <a:gd name="connsiteX6" fmla="*/ 1535068 w 1535068"/>
              <a:gd name="connsiteY6" fmla="*/ 307356 h 341507"/>
              <a:gd name="connsiteX7" fmla="*/ 1525065 w 1535068"/>
              <a:gd name="connsiteY7" fmla="*/ 331504 h 341507"/>
              <a:gd name="connsiteX8" fmla="*/ 1500917 w 1535068"/>
              <a:gd name="connsiteY8" fmla="*/ 341507 h 341507"/>
              <a:gd name="connsiteX9" fmla="*/ 34151 w 1535068"/>
              <a:gd name="connsiteY9" fmla="*/ 341507 h 341507"/>
              <a:gd name="connsiteX10" fmla="*/ 10003 w 1535068"/>
              <a:gd name="connsiteY10" fmla="*/ 331504 h 341507"/>
              <a:gd name="connsiteX11" fmla="*/ 0 w 1535068"/>
              <a:gd name="connsiteY11" fmla="*/ 307356 h 341507"/>
              <a:gd name="connsiteX12" fmla="*/ 0 w 1535068"/>
              <a:gd name="connsiteY12" fmla="*/ 34151 h 341507"/>
              <a:gd name="connsiteX0" fmla="*/ 7552 w 1542620"/>
              <a:gd name="connsiteY0" fmla="*/ 34151 h 341507"/>
              <a:gd name="connsiteX1" fmla="*/ 17555 w 1542620"/>
              <a:gd name="connsiteY1" fmla="*/ 10003 h 341507"/>
              <a:gd name="connsiteX2" fmla="*/ 41703 w 1542620"/>
              <a:gd name="connsiteY2" fmla="*/ 0 h 341507"/>
              <a:gd name="connsiteX3" fmla="*/ 1508469 w 1542620"/>
              <a:gd name="connsiteY3" fmla="*/ 0 h 341507"/>
              <a:gd name="connsiteX4" fmla="*/ 1532617 w 1542620"/>
              <a:gd name="connsiteY4" fmla="*/ 10003 h 341507"/>
              <a:gd name="connsiteX5" fmla="*/ 1542620 w 1542620"/>
              <a:gd name="connsiteY5" fmla="*/ 34151 h 341507"/>
              <a:gd name="connsiteX6" fmla="*/ 1542620 w 1542620"/>
              <a:gd name="connsiteY6" fmla="*/ 307356 h 341507"/>
              <a:gd name="connsiteX7" fmla="*/ 1532617 w 1542620"/>
              <a:gd name="connsiteY7" fmla="*/ 331504 h 341507"/>
              <a:gd name="connsiteX8" fmla="*/ 1508469 w 1542620"/>
              <a:gd name="connsiteY8" fmla="*/ 341507 h 341507"/>
              <a:gd name="connsiteX9" fmla="*/ 41703 w 1542620"/>
              <a:gd name="connsiteY9" fmla="*/ 341507 h 341507"/>
              <a:gd name="connsiteX10" fmla="*/ 17555 w 1542620"/>
              <a:gd name="connsiteY10" fmla="*/ 331504 h 341507"/>
              <a:gd name="connsiteX11" fmla="*/ 7552 w 1542620"/>
              <a:gd name="connsiteY11" fmla="*/ 307356 h 341507"/>
              <a:gd name="connsiteX12" fmla="*/ 0 w 1542620"/>
              <a:gd name="connsiteY12" fmla="*/ 152617 h 341507"/>
              <a:gd name="connsiteX13" fmla="*/ 7552 w 1542620"/>
              <a:gd name="connsiteY13" fmla="*/ 34151 h 341507"/>
              <a:gd name="connsiteX0" fmla="*/ 7552 w 1542620"/>
              <a:gd name="connsiteY0" fmla="*/ 34151 h 341507"/>
              <a:gd name="connsiteX1" fmla="*/ 17555 w 1542620"/>
              <a:gd name="connsiteY1" fmla="*/ 10003 h 341507"/>
              <a:gd name="connsiteX2" fmla="*/ 41703 w 1542620"/>
              <a:gd name="connsiteY2" fmla="*/ 0 h 341507"/>
              <a:gd name="connsiteX3" fmla="*/ 1508469 w 1542620"/>
              <a:gd name="connsiteY3" fmla="*/ 0 h 341507"/>
              <a:gd name="connsiteX4" fmla="*/ 1532617 w 1542620"/>
              <a:gd name="connsiteY4" fmla="*/ 10003 h 341507"/>
              <a:gd name="connsiteX5" fmla="*/ 1542620 w 1542620"/>
              <a:gd name="connsiteY5" fmla="*/ 34151 h 341507"/>
              <a:gd name="connsiteX6" fmla="*/ 1540127 w 1542620"/>
              <a:gd name="connsiteY6" fmla="*/ 160579 h 341507"/>
              <a:gd name="connsiteX7" fmla="*/ 1542620 w 1542620"/>
              <a:gd name="connsiteY7" fmla="*/ 307356 h 341507"/>
              <a:gd name="connsiteX8" fmla="*/ 1532617 w 1542620"/>
              <a:gd name="connsiteY8" fmla="*/ 331504 h 341507"/>
              <a:gd name="connsiteX9" fmla="*/ 1508469 w 1542620"/>
              <a:gd name="connsiteY9" fmla="*/ 341507 h 341507"/>
              <a:gd name="connsiteX10" fmla="*/ 41703 w 1542620"/>
              <a:gd name="connsiteY10" fmla="*/ 341507 h 341507"/>
              <a:gd name="connsiteX11" fmla="*/ 17555 w 1542620"/>
              <a:gd name="connsiteY11" fmla="*/ 331504 h 341507"/>
              <a:gd name="connsiteX12" fmla="*/ 7552 w 1542620"/>
              <a:gd name="connsiteY12" fmla="*/ 307356 h 341507"/>
              <a:gd name="connsiteX13" fmla="*/ 0 w 1542620"/>
              <a:gd name="connsiteY13" fmla="*/ 152617 h 341507"/>
              <a:gd name="connsiteX14" fmla="*/ 7552 w 1542620"/>
              <a:gd name="connsiteY14" fmla="*/ 34151 h 341507"/>
              <a:gd name="connsiteX0" fmla="*/ 15799 w 1550867"/>
              <a:gd name="connsiteY0" fmla="*/ 34151 h 341507"/>
              <a:gd name="connsiteX1" fmla="*/ 25802 w 1550867"/>
              <a:gd name="connsiteY1" fmla="*/ 10003 h 341507"/>
              <a:gd name="connsiteX2" fmla="*/ 49950 w 1550867"/>
              <a:gd name="connsiteY2" fmla="*/ 0 h 341507"/>
              <a:gd name="connsiteX3" fmla="*/ 626291 w 1550867"/>
              <a:gd name="connsiteY3" fmla="*/ 1238 h 341507"/>
              <a:gd name="connsiteX4" fmla="*/ 1516716 w 1550867"/>
              <a:gd name="connsiteY4" fmla="*/ 0 h 341507"/>
              <a:gd name="connsiteX5" fmla="*/ 1540864 w 1550867"/>
              <a:gd name="connsiteY5" fmla="*/ 10003 h 341507"/>
              <a:gd name="connsiteX6" fmla="*/ 1550867 w 1550867"/>
              <a:gd name="connsiteY6" fmla="*/ 34151 h 341507"/>
              <a:gd name="connsiteX7" fmla="*/ 1548374 w 1550867"/>
              <a:gd name="connsiteY7" fmla="*/ 160579 h 341507"/>
              <a:gd name="connsiteX8" fmla="*/ 1550867 w 1550867"/>
              <a:gd name="connsiteY8" fmla="*/ 307356 h 341507"/>
              <a:gd name="connsiteX9" fmla="*/ 1540864 w 1550867"/>
              <a:gd name="connsiteY9" fmla="*/ 331504 h 341507"/>
              <a:gd name="connsiteX10" fmla="*/ 1516716 w 1550867"/>
              <a:gd name="connsiteY10" fmla="*/ 341507 h 341507"/>
              <a:gd name="connsiteX11" fmla="*/ 49950 w 1550867"/>
              <a:gd name="connsiteY11" fmla="*/ 341507 h 341507"/>
              <a:gd name="connsiteX12" fmla="*/ 25802 w 1550867"/>
              <a:gd name="connsiteY12" fmla="*/ 331504 h 341507"/>
              <a:gd name="connsiteX13" fmla="*/ 15799 w 1550867"/>
              <a:gd name="connsiteY13" fmla="*/ 307356 h 341507"/>
              <a:gd name="connsiteX14" fmla="*/ 8247 w 1550867"/>
              <a:gd name="connsiteY14" fmla="*/ 152617 h 341507"/>
              <a:gd name="connsiteX15" fmla="*/ 15799 w 1550867"/>
              <a:gd name="connsiteY15" fmla="*/ 34151 h 341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50867" h="341507">
                <a:moveTo>
                  <a:pt x="15799" y="34151"/>
                </a:moveTo>
                <a:cubicBezTo>
                  <a:pt x="15799" y="25094"/>
                  <a:pt x="19397" y="16407"/>
                  <a:pt x="25802" y="10003"/>
                </a:cubicBezTo>
                <a:cubicBezTo>
                  <a:pt x="32207" y="3598"/>
                  <a:pt x="-50131" y="1461"/>
                  <a:pt x="49950" y="0"/>
                </a:cubicBezTo>
                <a:lnTo>
                  <a:pt x="626291" y="1238"/>
                </a:lnTo>
                <a:lnTo>
                  <a:pt x="1516716" y="0"/>
                </a:lnTo>
                <a:cubicBezTo>
                  <a:pt x="1525773" y="0"/>
                  <a:pt x="1534460" y="3598"/>
                  <a:pt x="1540864" y="10003"/>
                </a:cubicBezTo>
                <a:cubicBezTo>
                  <a:pt x="1547269" y="16408"/>
                  <a:pt x="1549615" y="9055"/>
                  <a:pt x="1550867" y="34151"/>
                </a:cubicBezTo>
                <a:lnTo>
                  <a:pt x="1548374" y="160579"/>
                </a:lnTo>
                <a:lnTo>
                  <a:pt x="1550867" y="307356"/>
                </a:lnTo>
                <a:cubicBezTo>
                  <a:pt x="1550867" y="316413"/>
                  <a:pt x="1547269" y="325100"/>
                  <a:pt x="1540864" y="331504"/>
                </a:cubicBezTo>
                <a:cubicBezTo>
                  <a:pt x="1534459" y="337909"/>
                  <a:pt x="1525773" y="341507"/>
                  <a:pt x="1516716" y="341507"/>
                </a:cubicBezTo>
                <a:lnTo>
                  <a:pt x="49950" y="341507"/>
                </a:lnTo>
                <a:cubicBezTo>
                  <a:pt x="40893" y="341507"/>
                  <a:pt x="32206" y="337909"/>
                  <a:pt x="25802" y="331504"/>
                </a:cubicBezTo>
                <a:cubicBezTo>
                  <a:pt x="19397" y="325099"/>
                  <a:pt x="18725" y="337170"/>
                  <a:pt x="15799" y="307356"/>
                </a:cubicBezTo>
                <a:lnTo>
                  <a:pt x="8247" y="152617"/>
                </a:lnTo>
                <a:lnTo>
                  <a:pt x="15799" y="34151"/>
                </a:lnTo>
                <a:close/>
              </a:path>
            </a:pathLst>
          </a:custGeom>
          <a:solidFill>
            <a:sysClr val="window" lastClr="FFFFFF">
              <a:lumMod val="95000"/>
            </a:sysClr>
          </a:solidFill>
          <a:ln w="9525" cap="flat" cmpd="sng" algn="ctr">
            <a:noFill/>
            <a:prstDash val="solid"/>
          </a:ln>
          <a:effectLst>
            <a:outerShdw blurRad="40000" dist="20000" dir="5400000" rotWithShape="0">
              <a:srgbClr val="000000">
                <a:alpha val="38000"/>
              </a:srgbClr>
            </a:outerShdw>
          </a:effectLst>
        </p:spPr>
        <p:txBody>
          <a:bodyPr spcFirstLastPara="0" vert="horz" wrap="square" lIns="20162" tIns="20162" rIns="20162" bIns="20162" numCol="1" spcCol="1270" anchor="ctr" anchorCtr="0">
            <a:noAutofit/>
          </a:bodyPr>
          <a:lstStyle/>
          <a:p>
            <a:pPr algn="ctr" defTabSz="711200">
              <a:lnSpc>
                <a:spcPct val="90000"/>
              </a:lnSpc>
              <a:spcBef>
                <a:spcPct val="0"/>
              </a:spcBef>
              <a:spcAft>
                <a:spcPct val="35000"/>
              </a:spcAft>
            </a:pPr>
            <a:r>
              <a:rPr lang="en-US" sz="900" b="1" dirty="0">
                <a:solidFill>
                  <a:sysClr val="window" lastClr="FFFFFF">
                    <a:lumMod val="65000"/>
                  </a:sysClr>
                </a:solidFill>
                <a:latin typeface="Calibri"/>
              </a:rPr>
              <a:t>Nitrogen</a:t>
            </a:r>
          </a:p>
        </p:txBody>
      </p:sp>
      <p:cxnSp>
        <p:nvCxnSpPr>
          <p:cNvPr id="119" name="Straight Arrow Connector 118"/>
          <p:cNvCxnSpPr>
            <a:stCxn id="118" idx="6"/>
            <a:endCxn id="116" idx="11"/>
          </p:cNvCxnSpPr>
          <p:nvPr/>
        </p:nvCxnSpPr>
        <p:spPr>
          <a:xfrm flipV="1">
            <a:off x="1843422" y="3604793"/>
            <a:ext cx="494170" cy="118957"/>
          </a:xfrm>
          <a:prstGeom prst="straightConnector1">
            <a:avLst/>
          </a:prstGeom>
          <a:ln w="28575">
            <a:solidFill>
              <a:schemeClr val="bg1">
                <a:lumMod val="85000"/>
              </a:schemeClr>
            </a:solidFill>
            <a:prstDash val="solid"/>
            <a:tailEnd type="arrow" w="med" len="med"/>
          </a:ln>
        </p:spPr>
        <p:style>
          <a:lnRef idx="1">
            <a:schemeClr val="accent1"/>
          </a:lnRef>
          <a:fillRef idx="0">
            <a:schemeClr val="accent1"/>
          </a:fillRef>
          <a:effectRef idx="0">
            <a:schemeClr val="accent1"/>
          </a:effectRef>
          <a:fontRef idx="minor">
            <a:schemeClr val="tx1"/>
          </a:fontRef>
        </p:style>
      </p:cxnSp>
      <p:cxnSp>
        <p:nvCxnSpPr>
          <p:cNvPr id="120" name="Straight Arrow Connector 119"/>
          <p:cNvCxnSpPr>
            <a:stCxn id="123" idx="7"/>
            <a:endCxn id="118" idx="13"/>
          </p:cNvCxnSpPr>
          <p:nvPr/>
        </p:nvCxnSpPr>
        <p:spPr>
          <a:xfrm>
            <a:off x="982763" y="3468161"/>
            <a:ext cx="87839" cy="409362"/>
          </a:xfrm>
          <a:prstGeom prst="straightConnector1">
            <a:avLst/>
          </a:prstGeom>
          <a:ln w="28575">
            <a:solidFill>
              <a:schemeClr val="bg1">
                <a:lumMod val="85000"/>
              </a:schemeClr>
            </a:solidFill>
            <a:prstDash val="solid"/>
            <a:tailEnd type="arrow" w="med" len="med"/>
          </a:ln>
        </p:spPr>
        <p:style>
          <a:lnRef idx="1">
            <a:schemeClr val="accent1"/>
          </a:lnRef>
          <a:fillRef idx="0">
            <a:schemeClr val="accent1"/>
          </a:fillRef>
          <a:effectRef idx="0">
            <a:schemeClr val="accent1"/>
          </a:effectRef>
          <a:fontRef idx="minor">
            <a:schemeClr val="tx1"/>
          </a:fontRef>
        </p:style>
      </p:cxnSp>
      <p:cxnSp>
        <p:nvCxnSpPr>
          <p:cNvPr id="121" name="Straight Arrow Connector 120"/>
          <p:cNvCxnSpPr>
            <a:stCxn id="115" idx="6"/>
            <a:endCxn id="116" idx="1"/>
          </p:cNvCxnSpPr>
          <p:nvPr/>
        </p:nvCxnSpPr>
        <p:spPr>
          <a:xfrm>
            <a:off x="1761492" y="3080198"/>
            <a:ext cx="579387" cy="238058"/>
          </a:xfrm>
          <a:prstGeom prst="straightConnector1">
            <a:avLst/>
          </a:prstGeom>
          <a:ln w="28575">
            <a:solidFill>
              <a:schemeClr val="bg1">
                <a:lumMod val="85000"/>
              </a:schemeClr>
            </a:solidFill>
            <a:prstDash val="solid"/>
            <a:tailEnd type="arrow" w="med" len="med"/>
          </a:ln>
        </p:spPr>
        <p:style>
          <a:lnRef idx="1">
            <a:schemeClr val="accent1"/>
          </a:lnRef>
          <a:fillRef idx="0">
            <a:schemeClr val="accent1"/>
          </a:fillRef>
          <a:effectRef idx="0">
            <a:schemeClr val="accent1"/>
          </a:effectRef>
          <a:fontRef idx="minor">
            <a:schemeClr val="tx1"/>
          </a:fontRef>
        </p:style>
      </p:cxnSp>
      <p:cxnSp>
        <p:nvCxnSpPr>
          <p:cNvPr id="122" name="Straight Arrow Connector 121"/>
          <p:cNvCxnSpPr>
            <a:stCxn id="114" idx="10"/>
            <a:endCxn id="123" idx="3"/>
          </p:cNvCxnSpPr>
          <p:nvPr/>
        </p:nvCxnSpPr>
        <p:spPr>
          <a:xfrm>
            <a:off x="640858" y="3112231"/>
            <a:ext cx="8659" cy="244070"/>
          </a:xfrm>
          <a:prstGeom prst="straightConnector1">
            <a:avLst/>
          </a:prstGeom>
          <a:ln w="28575">
            <a:solidFill>
              <a:schemeClr val="tx1"/>
            </a:solidFill>
            <a:prstDash val="solid"/>
            <a:tailEnd type="arrow" w="med" len="med"/>
          </a:ln>
        </p:spPr>
        <p:style>
          <a:lnRef idx="1">
            <a:schemeClr val="accent1"/>
          </a:lnRef>
          <a:fillRef idx="0">
            <a:schemeClr val="accent1"/>
          </a:fillRef>
          <a:effectRef idx="0">
            <a:schemeClr val="accent1"/>
          </a:effectRef>
          <a:fontRef idx="minor">
            <a:schemeClr val="tx1"/>
          </a:fontRef>
        </p:style>
      </p:cxnSp>
      <p:sp>
        <p:nvSpPr>
          <p:cNvPr id="123" name="Freeform 122"/>
          <p:cNvSpPr/>
          <p:nvPr/>
        </p:nvSpPr>
        <p:spPr>
          <a:xfrm>
            <a:off x="273077" y="3355227"/>
            <a:ext cx="709686" cy="235865"/>
          </a:xfrm>
          <a:custGeom>
            <a:avLst/>
            <a:gdLst>
              <a:gd name="connsiteX0" fmla="*/ 0 w 2185418"/>
              <a:gd name="connsiteY0" fmla="*/ 31107 h 311071"/>
              <a:gd name="connsiteX1" fmla="*/ 9111 w 2185418"/>
              <a:gd name="connsiteY1" fmla="*/ 9111 h 311071"/>
              <a:gd name="connsiteX2" fmla="*/ 31107 w 2185418"/>
              <a:gd name="connsiteY2" fmla="*/ 0 h 311071"/>
              <a:gd name="connsiteX3" fmla="*/ 2154311 w 2185418"/>
              <a:gd name="connsiteY3" fmla="*/ 0 h 311071"/>
              <a:gd name="connsiteX4" fmla="*/ 2176307 w 2185418"/>
              <a:gd name="connsiteY4" fmla="*/ 9111 h 311071"/>
              <a:gd name="connsiteX5" fmla="*/ 2185418 w 2185418"/>
              <a:gd name="connsiteY5" fmla="*/ 31107 h 311071"/>
              <a:gd name="connsiteX6" fmla="*/ 2185418 w 2185418"/>
              <a:gd name="connsiteY6" fmla="*/ 279964 h 311071"/>
              <a:gd name="connsiteX7" fmla="*/ 2176307 w 2185418"/>
              <a:gd name="connsiteY7" fmla="*/ 301960 h 311071"/>
              <a:gd name="connsiteX8" fmla="*/ 2154311 w 2185418"/>
              <a:gd name="connsiteY8" fmla="*/ 311071 h 311071"/>
              <a:gd name="connsiteX9" fmla="*/ 31107 w 2185418"/>
              <a:gd name="connsiteY9" fmla="*/ 311071 h 311071"/>
              <a:gd name="connsiteX10" fmla="*/ 9111 w 2185418"/>
              <a:gd name="connsiteY10" fmla="*/ 301960 h 311071"/>
              <a:gd name="connsiteX11" fmla="*/ 0 w 2185418"/>
              <a:gd name="connsiteY11" fmla="*/ 279964 h 311071"/>
              <a:gd name="connsiteX12" fmla="*/ 0 w 2185418"/>
              <a:gd name="connsiteY12" fmla="*/ 31107 h 311071"/>
              <a:gd name="connsiteX0" fmla="*/ 45773 w 2231191"/>
              <a:gd name="connsiteY0" fmla="*/ 31107 h 311071"/>
              <a:gd name="connsiteX1" fmla="*/ 54884 w 2231191"/>
              <a:gd name="connsiteY1" fmla="*/ 9111 h 311071"/>
              <a:gd name="connsiteX2" fmla="*/ 76880 w 2231191"/>
              <a:gd name="connsiteY2" fmla="*/ 0 h 311071"/>
              <a:gd name="connsiteX3" fmla="*/ 1029163 w 2231191"/>
              <a:gd name="connsiteY3" fmla="*/ 1417 h 311071"/>
              <a:gd name="connsiteX4" fmla="*/ 2200084 w 2231191"/>
              <a:gd name="connsiteY4" fmla="*/ 0 h 311071"/>
              <a:gd name="connsiteX5" fmla="*/ 2222080 w 2231191"/>
              <a:gd name="connsiteY5" fmla="*/ 9111 h 311071"/>
              <a:gd name="connsiteX6" fmla="*/ 2231191 w 2231191"/>
              <a:gd name="connsiteY6" fmla="*/ 31107 h 311071"/>
              <a:gd name="connsiteX7" fmla="*/ 2231191 w 2231191"/>
              <a:gd name="connsiteY7" fmla="*/ 279964 h 311071"/>
              <a:gd name="connsiteX8" fmla="*/ 2222080 w 2231191"/>
              <a:gd name="connsiteY8" fmla="*/ 301960 h 311071"/>
              <a:gd name="connsiteX9" fmla="*/ 2200084 w 2231191"/>
              <a:gd name="connsiteY9" fmla="*/ 311071 h 311071"/>
              <a:gd name="connsiteX10" fmla="*/ 76880 w 2231191"/>
              <a:gd name="connsiteY10" fmla="*/ 311071 h 311071"/>
              <a:gd name="connsiteX11" fmla="*/ 54884 w 2231191"/>
              <a:gd name="connsiteY11" fmla="*/ 301960 h 311071"/>
              <a:gd name="connsiteX12" fmla="*/ 45773 w 2231191"/>
              <a:gd name="connsiteY12" fmla="*/ 279964 h 311071"/>
              <a:gd name="connsiteX13" fmla="*/ 45773 w 2231191"/>
              <a:gd name="connsiteY13" fmla="*/ 31107 h 311071"/>
              <a:gd name="connsiteX0" fmla="*/ 45773 w 2232636"/>
              <a:gd name="connsiteY0" fmla="*/ 31107 h 311071"/>
              <a:gd name="connsiteX1" fmla="*/ 54884 w 2232636"/>
              <a:gd name="connsiteY1" fmla="*/ 9111 h 311071"/>
              <a:gd name="connsiteX2" fmla="*/ 76880 w 2232636"/>
              <a:gd name="connsiteY2" fmla="*/ 0 h 311071"/>
              <a:gd name="connsiteX3" fmla="*/ 1029163 w 2232636"/>
              <a:gd name="connsiteY3" fmla="*/ 1417 h 311071"/>
              <a:gd name="connsiteX4" fmla="*/ 2200084 w 2232636"/>
              <a:gd name="connsiteY4" fmla="*/ 0 h 311071"/>
              <a:gd name="connsiteX5" fmla="*/ 2222080 w 2232636"/>
              <a:gd name="connsiteY5" fmla="*/ 9111 h 311071"/>
              <a:gd name="connsiteX6" fmla="*/ 2231191 w 2232636"/>
              <a:gd name="connsiteY6" fmla="*/ 31107 h 311071"/>
              <a:gd name="connsiteX7" fmla="*/ 2232636 w 2232636"/>
              <a:gd name="connsiteY7" fmla="*/ 148943 h 311071"/>
              <a:gd name="connsiteX8" fmla="*/ 2231191 w 2232636"/>
              <a:gd name="connsiteY8" fmla="*/ 279964 h 311071"/>
              <a:gd name="connsiteX9" fmla="*/ 2222080 w 2232636"/>
              <a:gd name="connsiteY9" fmla="*/ 301960 h 311071"/>
              <a:gd name="connsiteX10" fmla="*/ 2200084 w 2232636"/>
              <a:gd name="connsiteY10" fmla="*/ 311071 h 311071"/>
              <a:gd name="connsiteX11" fmla="*/ 76880 w 2232636"/>
              <a:gd name="connsiteY11" fmla="*/ 311071 h 311071"/>
              <a:gd name="connsiteX12" fmla="*/ 54884 w 2232636"/>
              <a:gd name="connsiteY12" fmla="*/ 301960 h 311071"/>
              <a:gd name="connsiteX13" fmla="*/ 45773 w 2232636"/>
              <a:gd name="connsiteY13" fmla="*/ 279964 h 311071"/>
              <a:gd name="connsiteX14" fmla="*/ 45773 w 2232636"/>
              <a:gd name="connsiteY14" fmla="*/ 31107 h 311071"/>
              <a:gd name="connsiteX0" fmla="*/ 45773 w 2232636"/>
              <a:gd name="connsiteY0" fmla="*/ 31107 h 311071"/>
              <a:gd name="connsiteX1" fmla="*/ 54884 w 2232636"/>
              <a:gd name="connsiteY1" fmla="*/ 9111 h 311071"/>
              <a:gd name="connsiteX2" fmla="*/ 76880 w 2232636"/>
              <a:gd name="connsiteY2" fmla="*/ 0 h 311071"/>
              <a:gd name="connsiteX3" fmla="*/ 1184261 w 2232636"/>
              <a:gd name="connsiteY3" fmla="*/ 1417 h 311071"/>
              <a:gd name="connsiteX4" fmla="*/ 2200084 w 2232636"/>
              <a:gd name="connsiteY4" fmla="*/ 0 h 311071"/>
              <a:gd name="connsiteX5" fmla="*/ 2222080 w 2232636"/>
              <a:gd name="connsiteY5" fmla="*/ 9111 h 311071"/>
              <a:gd name="connsiteX6" fmla="*/ 2231191 w 2232636"/>
              <a:gd name="connsiteY6" fmla="*/ 31107 h 311071"/>
              <a:gd name="connsiteX7" fmla="*/ 2232636 w 2232636"/>
              <a:gd name="connsiteY7" fmla="*/ 148943 h 311071"/>
              <a:gd name="connsiteX8" fmla="*/ 2231191 w 2232636"/>
              <a:gd name="connsiteY8" fmla="*/ 279964 h 311071"/>
              <a:gd name="connsiteX9" fmla="*/ 2222080 w 2232636"/>
              <a:gd name="connsiteY9" fmla="*/ 301960 h 311071"/>
              <a:gd name="connsiteX10" fmla="*/ 2200084 w 2232636"/>
              <a:gd name="connsiteY10" fmla="*/ 311071 h 311071"/>
              <a:gd name="connsiteX11" fmla="*/ 76880 w 2232636"/>
              <a:gd name="connsiteY11" fmla="*/ 311071 h 311071"/>
              <a:gd name="connsiteX12" fmla="*/ 54884 w 2232636"/>
              <a:gd name="connsiteY12" fmla="*/ 301960 h 311071"/>
              <a:gd name="connsiteX13" fmla="*/ 45773 w 2232636"/>
              <a:gd name="connsiteY13" fmla="*/ 279964 h 311071"/>
              <a:gd name="connsiteX14" fmla="*/ 45773 w 2232636"/>
              <a:gd name="connsiteY14" fmla="*/ 31107 h 311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32636" h="311071">
                <a:moveTo>
                  <a:pt x="45773" y="31107"/>
                </a:moveTo>
                <a:cubicBezTo>
                  <a:pt x="45773" y="22857"/>
                  <a:pt x="49050" y="14945"/>
                  <a:pt x="54884" y="9111"/>
                </a:cubicBezTo>
                <a:cubicBezTo>
                  <a:pt x="60718" y="3277"/>
                  <a:pt x="-85500" y="1282"/>
                  <a:pt x="76880" y="0"/>
                </a:cubicBezTo>
                <a:lnTo>
                  <a:pt x="1184261" y="1417"/>
                </a:lnTo>
                <a:lnTo>
                  <a:pt x="2200084" y="0"/>
                </a:lnTo>
                <a:cubicBezTo>
                  <a:pt x="2208334" y="0"/>
                  <a:pt x="2216246" y="3277"/>
                  <a:pt x="2222080" y="9111"/>
                </a:cubicBezTo>
                <a:cubicBezTo>
                  <a:pt x="2227914" y="14945"/>
                  <a:pt x="2229432" y="7802"/>
                  <a:pt x="2231191" y="31107"/>
                </a:cubicBezTo>
                <a:cubicBezTo>
                  <a:pt x="2231673" y="70386"/>
                  <a:pt x="2232154" y="109664"/>
                  <a:pt x="2232636" y="148943"/>
                </a:cubicBezTo>
                <a:cubicBezTo>
                  <a:pt x="2232154" y="192617"/>
                  <a:pt x="2231673" y="236290"/>
                  <a:pt x="2231191" y="279964"/>
                </a:cubicBezTo>
                <a:cubicBezTo>
                  <a:pt x="2231191" y="288214"/>
                  <a:pt x="2227914" y="296126"/>
                  <a:pt x="2222080" y="301960"/>
                </a:cubicBezTo>
                <a:cubicBezTo>
                  <a:pt x="2216246" y="307794"/>
                  <a:pt x="2208334" y="311071"/>
                  <a:pt x="2200084" y="311071"/>
                </a:cubicBezTo>
                <a:lnTo>
                  <a:pt x="76880" y="311071"/>
                </a:lnTo>
                <a:cubicBezTo>
                  <a:pt x="68630" y="311071"/>
                  <a:pt x="60718" y="307794"/>
                  <a:pt x="54884" y="301960"/>
                </a:cubicBezTo>
                <a:cubicBezTo>
                  <a:pt x="49050" y="296126"/>
                  <a:pt x="45773" y="288214"/>
                  <a:pt x="45773" y="279964"/>
                </a:cubicBezTo>
                <a:lnTo>
                  <a:pt x="45773" y="31107"/>
                </a:lnTo>
                <a:close/>
              </a:path>
            </a:pathLst>
          </a:custGeom>
        </p:spPr>
        <p:style>
          <a:lnRef idx="1">
            <a:schemeClr val="dk1"/>
          </a:lnRef>
          <a:fillRef idx="2">
            <a:schemeClr val="dk1"/>
          </a:fillRef>
          <a:effectRef idx="1">
            <a:schemeClr val="dk1"/>
          </a:effectRef>
          <a:fontRef idx="minor">
            <a:schemeClr val="dk1"/>
          </a:fontRef>
        </p:style>
        <p:txBody>
          <a:bodyPr spcFirstLastPara="0" vert="horz" wrap="square" lIns="19271" tIns="19271" rIns="19271" bIns="19271" numCol="1" spcCol="1270" anchor="ctr" anchorCtr="0">
            <a:noAutofit/>
          </a:bodyPr>
          <a:lstStyle/>
          <a:p>
            <a:pPr lvl="0" algn="ctr" defTabSz="711200">
              <a:lnSpc>
                <a:spcPct val="90000"/>
              </a:lnSpc>
              <a:spcBef>
                <a:spcPct val="0"/>
              </a:spcBef>
              <a:spcAft>
                <a:spcPct val="35000"/>
              </a:spcAft>
            </a:pPr>
            <a:r>
              <a:rPr lang="en-US" sz="900" kern="1200" dirty="0" smtClean="0">
                <a:sym typeface="Symbol"/>
              </a:rPr>
              <a:t>Physiology</a:t>
            </a:r>
            <a:endParaRPr lang="en-US" sz="900" kern="1200" dirty="0"/>
          </a:p>
        </p:txBody>
      </p:sp>
      <p:cxnSp>
        <p:nvCxnSpPr>
          <p:cNvPr id="124" name="Straight Arrow Connector 123"/>
          <p:cNvCxnSpPr>
            <a:stCxn id="117" idx="6"/>
            <a:endCxn id="116" idx="12"/>
          </p:cNvCxnSpPr>
          <p:nvPr/>
        </p:nvCxnSpPr>
        <p:spPr>
          <a:xfrm>
            <a:off x="2133600" y="3469220"/>
            <a:ext cx="205730" cy="12927"/>
          </a:xfrm>
          <a:prstGeom prst="straightConnector1">
            <a:avLst/>
          </a:prstGeom>
          <a:ln w="28575">
            <a:solidFill>
              <a:schemeClr val="bg1">
                <a:lumMod val="85000"/>
              </a:schemeClr>
            </a:solidFill>
            <a:prstDash val="solid"/>
            <a:tailEnd type="arrow" w="med" len="med"/>
          </a:ln>
        </p:spPr>
        <p:style>
          <a:lnRef idx="1">
            <a:schemeClr val="accent1"/>
          </a:lnRef>
          <a:fillRef idx="0">
            <a:schemeClr val="accent1"/>
          </a:fillRef>
          <a:effectRef idx="0">
            <a:schemeClr val="accent1"/>
          </a:effectRef>
          <a:fontRef idx="minor">
            <a:schemeClr val="tx1"/>
          </a:fontRef>
        </p:style>
      </p:cxnSp>
      <p:cxnSp>
        <p:nvCxnSpPr>
          <p:cNvPr id="125" name="Straight Arrow Connector 124"/>
          <p:cNvCxnSpPr>
            <a:stCxn id="123" idx="7"/>
            <a:endCxn id="115" idx="13"/>
          </p:cNvCxnSpPr>
          <p:nvPr/>
        </p:nvCxnSpPr>
        <p:spPr>
          <a:xfrm flipV="1">
            <a:off x="982763" y="3184079"/>
            <a:ext cx="86069" cy="284082"/>
          </a:xfrm>
          <a:prstGeom prst="straightConnector1">
            <a:avLst/>
          </a:prstGeom>
          <a:ln w="28575">
            <a:solidFill>
              <a:schemeClr val="tx1"/>
            </a:solidFill>
            <a:prstDash val="solid"/>
            <a:tailEnd type="arrow" w="med" len="med"/>
          </a:ln>
        </p:spPr>
        <p:style>
          <a:lnRef idx="1">
            <a:schemeClr val="accent1"/>
          </a:lnRef>
          <a:fillRef idx="0">
            <a:schemeClr val="accent1"/>
          </a:fillRef>
          <a:effectRef idx="0">
            <a:schemeClr val="accent1"/>
          </a:effectRef>
          <a:fontRef idx="minor">
            <a:schemeClr val="tx1"/>
          </a:fontRef>
        </p:style>
      </p:cxnSp>
      <p:cxnSp>
        <p:nvCxnSpPr>
          <p:cNvPr id="126" name="Straight Arrow Connector 125"/>
          <p:cNvCxnSpPr>
            <a:stCxn id="123" idx="7"/>
            <a:endCxn id="117" idx="13"/>
          </p:cNvCxnSpPr>
          <p:nvPr/>
        </p:nvCxnSpPr>
        <p:spPr>
          <a:xfrm>
            <a:off x="982763" y="3468161"/>
            <a:ext cx="496481" cy="5542"/>
          </a:xfrm>
          <a:prstGeom prst="straightConnector1">
            <a:avLst/>
          </a:prstGeom>
          <a:ln w="28575">
            <a:solidFill>
              <a:schemeClr val="bg1">
                <a:lumMod val="85000"/>
              </a:schemeClr>
            </a:solidFill>
            <a:prstDash val="solid"/>
            <a:tailEnd type="arrow" w="med" len="med"/>
          </a:ln>
        </p:spPr>
        <p:style>
          <a:lnRef idx="1">
            <a:schemeClr val="accent1"/>
          </a:lnRef>
          <a:fillRef idx="0">
            <a:schemeClr val="accent1"/>
          </a:fillRef>
          <a:effectRef idx="0">
            <a:schemeClr val="accent1"/>
          </a:effectRef>
          <a:fontRef idx="minor">
            <a:schemeClr val="tx1"/>
          </a:fontRef>
        </p:style>
      </p:cxnSp>
      <p:cxnSp>
        <p:nvCxnSpPr>
          <p:cNvPr id="127" name="Elbow Connector 126"/>
          <p:cNvCxnSpPr/>
          <p:nvPr/>
        </p:nvCxnSpPr>
        <p:spPr>
          <a:xfrm>
            <a:off x="657559" y="3616119"/>
            <a:ext cx="2016849" cy="44819"/>
          </a:xfrm>
          <a:prstGeom prst="bentConnector5">
            <a:avLst>
              <a:gd name="adj1" fmla="val 235"/>
              <a:gd name="adj2" fmla="val 1105356"/>
              <a:gd name="adj3" fmla="val 100000"/>
            </a:avLst>
          </a:prstGeom>
          <a:noFill/>
          <a:ln w="28575" cap="flat" cmpd="sng" algn="ctr">
            <a:solidFill>
              <a:sysClr val="windowText" lastClr="000000"/>
            </a:solidFill>
            <a:prstDash val="solid"/>
            <a:tailEnd type="arrow" w="med" len="med"/>
          </a:ln>
          <a:effectLst/>
        </p:spPr>
      </p:cxnSp>
      <p:cxnSp>
        <p:nvCxnSpPr>
          <p:cNvPr id="128" name="Straight Arrow Connector 127"/>
          <p:cNvCxnSpPr/>
          <p:nvPr/>
        </p:nvCxnSpPr>
        <p:spPr>
          <a:xfrm>
            <a:off x="780364" y="1943160"/>
            <a:ext cx="7772400"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9" name="Freeform 128"/>
          <p:cNvSpPr/>
          <p:nvPr/>
        </p:nvSpPr>
        <p:spPr>
          <a:xfrm>
            <a:off x="598503" y="2010302"/>
            <a:ext cx="1144254" cy="232818"/>
          </a:xfrm>
          <a:custGeom>
            <a:avLst/>
            <a:gdLst>
              <a:gd name="connsiteX0" fmla="*/ 0 w 2185418"/>
              <a:gd name="connsiteY0" fmla="*/ 31107 h 311071"/>
              <a:gd name="connsiteX1" fmla="*/ 9111 w 2185418"/>
              <a:gd name="connsiteY1" fmla="*/ 9111 h 311071"/>
              <a:gd name="connsiteX2" fmla="*/ 31107 w 2185418"/>
              <a:gd name="connsiteY2" fmla="*/ 0 h 311071"/>
              <a:gd name="connsiteX3" fmla="*/ 2154311 w 2185418"/>
              <a:gd name="connsiteY3" fmla="*/ 0 h 311071"/>
              <a:gd name="connsiteX4" fmla="*/ 2176307 w 2185418"/>
              <a:gd name="connsiteY4" fmla="*/ 9111 h 311071"/>
              <a:gd name="connsiteX5" fmla="*/ 2185418 w 2185418"/>
              <a:gd name="connsiteY5" fmla="*/ 31107 h 311071"/>
              <a:gd name="connsiteX6" fmla="*/ 2185418 w 2185418"/>
              <a:gd name="connsiteY6" fmla="*/ 279964 h 311071"/>
              <a:gd name="connsiteX7" fmla="*/ 2176307 w 2185418"/>
              <a:gd name="connsiteY7" fmla="*/ 301960 h 311071"/>
              <a:gd name="connsiteX8" fmla="*/ 2154311 w 2185418"/>
              <a:gd name="connsiteY8" fmla="*/ 311071 h 311071"/>
              <a:gd name="connsiteX9" fmla="*/ 31107 w 2185418"/>
              <a:gd name="connsiteY9" fmla="*/ 311071 h 311071"/>
              <a:gd name="connsiteX10" fmla="*/ 9111 w 2185418"/>
              <a:gd name="connsiteY10" fmla="*/ 301960 h 311071"/>
              <a:gd name="connsiteX11" fmla="*/ 0 w 2185418"/>
              <a:gd name="connsiteY11" fmla="*/ 279964 h 311071"/>
              <a:gd name="connsiteX12" fmla="*/ 0 w 2185418"/>
              <a:gd name="connsiteY12" fmla="*/ 31107 h 311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85418" h="311071">
                <a:moveTo>
                  <a:pt x="0" y="31107"/>
                </a:moveTo>
                <a:cubicBezTo>
                  <a:pt x="0" y="22857"/>
                  <a:pt x="3277" y="14945"/>
                  <a:pt x="9111" y="9111"/>
                </a:cubicBezTo>
                <a:cubicBezTo>
                  <a:pt x="14945" y="3277"/>
                  <a:pt x="22857" y="0"/>
                  <a:pt x="31107" y="0"/>
                </a:cubicBezTo>
                <a:lnTo>
                  <a:pt x="2154311" y="0"/>
                </a:lnTo>
                <a:cubicBezTo>
                  <a:pt x="2162561" y="0"/>
                  <a:pt x="2170473" y="3277"/>
                  <a:pt x="2176307" y="9111"/>
                </a:cubicBezTo>
                <a:cubicBezTo>
                  <a:pt x="2182141" y="14945"/>
                  <a:pt x="2185418" y="22857"/>
                  <a:pt x="2185418" y="31107"/>
                </a:cubicBezTo>
                <a:lnTo>
                  <a:pt x="2185418" y="279964"/>
                </a:lnTo>
                <a:cubicBezTo>
                  <a:pt x="2185418" y="288214"/>
                  <a:pt x="2182141" y="296126"/>
                  <a:pt x="2176307" y="301960"/>
                </a:cubicBezTo>
                <a:cubicBezTo>
                  <a:pt x="2170473" y="307794"/>
                  <a:pt x="2162561" y="311071"/>
                  <a:pt x="2154311" y="311071"/>
                </a:cubicBezTo>
                <a:lnTo>
                  <a:pt x="31107" y="311071"/>
                </a:lnTo>
                <a:cubicBezTo>
                  <a:pt x="22857" y="311071"/>
                  <a:pt x="14945" y="307794"/>
                  <a:pt x="9111" y="301960"/>
                </a:cubicBezTo>
                <a:cubicBezTo>
                  <a:pt x="3277" y="296126"/>
                  <a:pt x="0" y="288214"/>
                  <a:pt x="0" y="279964"/>
                </a:cubicBezTo>
                <a:lnTo>
                  <a:pt x="0" y="31107"/>
                </a:lnTo>
                <a:close/>
              </a:path>
            </a:pathLst>
          </a:custGeom>
          <a:noFill/>
          <a:ln w="25400" cap="flat" cmpd="sng" algn="ctr">
            <a:noFill/>
            <a:prstDash val="solid"/>
          </a:ln>
          <a:effectLst/>
        </p:spPr>
        <p:txBody>
          <a:bodyPr spcFirstLastPara="0" vert="horz" wrap="square" lIns="19271" tIns="19271" rIns="19271" bIns="19271" numCol="1" spcCol="1270" anchor="ctr" anchorCtr="0">
            <a:spAutoFit/>
          </a:bodyPr>
          <a:lstStyle/>
          <a:p>
            <a:pPr algn="ctr" defTabSz="711200">
              <a:lnSpc>
                <a:spcPct val="90000"/>
              </a:lnSpc>
              <a:spcBef>
                <a:spcPct val="0"/>
              </a:spcBef>
              <a:spcAft>
                <a:spcPct val="35000"/>
              </a:spcAft>
            </a:pPr>
            <a:r>
              <a:rPr lang="en-US" sz="1400" b="1" i="1" dirty="0" smtClean="0">
                <a:solidFill>
                  <a:sysClr val="windowText" lastClr="000000">
                    <a:hueOff val="0"/>
                    <a:satOff val="0"/>
                    <a:lumOff val="0"/>
                    <a:alphaOff val="0"/>
                  </a:sysClr>
                </a:solidFill>
                <a:latin typeface="Trebuchet MS" pitchFamily="34" charset="0"/>
                <a:sym typeface="Symbol"/>
              </a:rPr>
              <a:t>Fine</a:t>
            </a:r>
            <a:endParaRPr lang="en-US" sz="1400" b="1" i="1" dirty="0">
              <a:solidFill>
                <a:sysClr val="windowText" lastClr="000000">
                  <a:hueOff val="0"/>
                  <a:satOff val="0"/>
                  <a:lumOff val="0"/>
                  <a:alphaOff val="0"/>
                </a:sysClr>
              </a:solidFill>
              <a:latin typeface="Trebuchet MS" pitchFamily="34" charset="0"/>
            </a:endParaRPr>
          </a:p>
        </p:txBody>
      </p:sp>
      <p:sp>
        <p:nvSpPr>
          <p:cNvPr id="130" name="Freeform 129"/>
          <p:cNvSpPr/>
          <p:nvPr/>
        </p:nvSpPr>
        <p:spPr>
          <a:xfrm>
            <a:off x="7599366" y="2032650"/>
            <a:ext cx="1144254" cy="188122"/>
          </a:xfrm>
          <a:custGeom>
            <a:avLst/>
            <a:gdLst>
              <a:gd name="connsiteX0" fmla="*/ 0 w 2185418"/>
              <a:gd name="connsiteY0" fmla="*/ 31107 h 311071"/>
              <a:gd name="connsiteX1" fmla="*/ 9111 w 2185418"/>
              <a:gd name="connsiteY1" fmla="*/ 9111 h 311071"/>
              <a:gd name="connsiteX2" fmla="*/ 31107 w 2185418"/>
              <a:gd name="connsiteY2" fmla="*/ 0 h 311071"/>
              <a:gd name="connsiteX3" fmla="*/ 2154311 w 2185418"/>
              <a:gd name="connsiteY3" fmla="*/ 0 h 311071"/>
              <a:gd name="connsiteX4" fmla="*/ 2176307 w 2185418"/>
              <a:gd name="connsiteY4" fmla="*/ 9111 h 311071"/>
              <a:gd name="connsiteX5" fmla="*/ 2185418 w 2185418"/>
              <a:gd name="connsiteY5" fmla="*/ 31107 h 311071"/>
              <a:gd name="connsiteX6" fmla="*/ 2185418 w 2185418"/>
              <a:gd name="connsiteY6" fmla="*/ 279964 h 311071"/>
              <a:gd name="connsiteX7" fmla="*/ 2176307 w 2185418"/>
              <a:gd name="connsiteY7" fmla="*/ 301960 h 311071"/>
              <a:gd name="connsiteX8" fmla="*/ 2154311 w 2185418"/>
              <a:gd name="connsiteY8" fmla="*/ 311071 h 311071"/>
              <a:gd name="connsiteX9" fmla="*/ 31107 w 2185418"/>
              <a:gd name="connsiteY9" fmla="*/ 311071 h 311071"/>
              <a:gd name="connsiteX10" fmla="*/ 9111 w 2185418"/>
              <a:gd name="connsiteY10" fmla="*/ 301960 h 311071"/>
              <a:gd name="connsiteX11" fmla="*/ 0 w 2185418"/>
              <a:gd name="connsiteY11" fmla="*/ 279964 h 311071"/>
              <a:gd name="connsiteX12" fmla="*/ 0 w 2185418"/>
              <a:gd name="connsiteY12" fmla="*/ 31107 h 311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85418" h="311071">
                <a:moveTo>
                  <a:pt x="0" y="31107"/>
                </a:moveTo>
                <a:cubicBezTo>
                  <a:pt x="0" y="22857"/>
                  <a:pt x="3277" y="14945"/>
                  <a:pt x="9111" y="9111"/>
                </a:cubicBezTo>
                <a:cubicBezTo>
                  <a:pt x="14945" y="3277"/>
                  <a:pt x="22857" y="0"/>
                  <a:pt x="31107" y="0"/>
                </a:cubicBezTo>
                <a:lnTo>
                  <a:pt x="2154311" y="0"/>
                </a:lnTo>
                <a:cubicBezTo>
                  <a:pt x="2162561" y="0"/>
                  <a:pt x="2170473" y="3277"/>
                  <a:pt x="2176307" y="9111"/>
                </a:cubicBezTo>
                <a:cubicBezTo>
                  <a:pt x="2182141" y="14945"/>
                  <a:pt x="2185418" y="22857"/>
                  <a:pt x="2185418" y="31107"/>
                </a:cubicBezTo>
                <a:lnTo>
                  <a:pt x="2185418" y="279964"/>
                </a:lnTo>
                <a:cubicBezTo>
                  <a:pt x="2185418" y="288214"/>
                  <a:pt x="2182141" y="296126"/>
                  <a:pt x="2176307" y="301960"/>
                </a:cubicBezTo>
                <a:cubicBezTo>
                  <a:pt x="2170473" y="307794"/>
                  <a:pt x="2162561" y="311071"/>
                  <a:pt x="2154311" y="311071"/>
                </a:cubicBezTo>
                <a:lnTo>
                  <a:pt x="31107" y="311071"/>
                </a:lnTo>
                <a:cubicBezTo>
                  <a:pt x="22857" y="311071"/>
                  <a:pt x="14945" y="307794"/>
                  <a:pt x="9111" y="301960"/>
                </a:cubicBezTo>
                <a:cubicBezTo>
                  <a:pt x="3277" y="296126"/>
                  <a:pt x="0" y="288214"/>
                  <a:pt x="0" y="279964"/>
                </a:cubicBezTo>
                <a:lnTo>
                  <a:pt x="0" y="31107"/>
                </a:lnTo>
                <a:close/>
              </a:path>
            </a:pathLst>
          </a:custGeom>
          <a:noFill/>
          <a:ln>
            <a:no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9271" tIns="19271" rIns="19271" bIns="19271" numCol="1" spcCol="1270" anchor="ctr" anchorCtr="0">
            <a:noAutofit/>
          </a:bodyPr>
          <a:lstStyle/>
          <a:p>
            <a:pPr lvl="0" algn="ctr" defTabSz="711200">
              <a:lnSpc>
                <a:spcPct val="90000"/>
              </a:lnSpc>
              <a:spcBef>
                <a:spcPct val="0"/>
              </a:spcBef>
              <a:spcAft>
                <a:spcPct val="35000"/>
              </a:spcAft>
            </a:pPr>
            <a:r>
              <a:rPr lang="en-US" sz="1400" b="1" i="1" dirty="0" smtClean="0">
                <a:solidFill>
                  <a:sysClr val="windowText" lastClr="000000">
                    <a:hueOff val="0"/>
                    <a:satOff val="0"/>
                    <a:lumOff val="0"/>
                    <a:alphaOff val="0"/>
                  </a:sysClr>
                </a:solidFill>
                <a:latin typeface="Trebuchet MS" pitchFamily="34" charset="0"/>
                <a:sym typeface="Symbol"/>
              </a:rPr>
              <a:t>Coarse</a:t>
            </a:r>
            <a:endParaRPr lang="en-US" sz="1400" b="1" i="1" dirty="0">
              <a:solidFill>
                <a:sysClr val="windowText" lastClr="000000">
                  <a:hueOff val="0"/>
                  <a:satOff val="0"/>
                  <a:lumOff val="0"/>
                  <a:alphaOff val="0"/>
                </a:sysClr>
              </a:solidFill>
              <a:latin typeface="Trebuchet MS" pitchFamily="34" charset="0"/>
            </a:endParaRPr>
          </a:p>
        </p:txBody>
      </p:sp>
      <p:sp>
        <p:nvSpPr>
          <p:cNvPr id="131" name="TextBox 130"/>
          <p:cNvSpPr txBox="1"/>
          <p:nvPr/>
        </p:nvSpPr>
        <p:spPr>
          <a:xfrm>
            <a:off x="4256103" y="1905000"/>
            <a:ext cx="671979" cy="400110"/>
          </a:xfrm>
          <a:prstGeom prst="rect">
            <a:avLst/>
          </a:prstGeom>
          <a:noFill/>
        </p:spPr>
        <p:txBody>
          <a:bodyPr wrap="none" rtlCol="0">
            <a:spAutoFit/>
          </a:bodyPr>
          <a:lstStyle/>
          <a:p>
            <a:r>
              <a:rPr lang="en-US" sz="2000" b="1" dirty="0" smtClean="0"/>
              <a:t>Soils</a:t>
            </a:r>
            <a:endParaRPr lang="en-US" sz="2000" b="1" dirty="0"/>
          </a:p>
        </p:txBody>
      </p:sp>
      <p:sp>
        <p:nvSpPr>
          <p:cNvPr id="59" name="TextBox 58"/>
          <p:cNvSpPr txBox="1"/>
          <p:nvPr/>
        </p:nvSpPr>
        <p:spPr>
          <a:xfrm>
            <a:off x="6477000" y="6120825"/>
            <a:ext cx="2514600" cy="584775"/>
          </a:xfrm>
          <a:prstGeom prst="rect">
            <a:avLst/>
          </a:prstGeom>
          <a:noFill/>
        </p:spPr>
        <p:txBody>
          <a:bodyPr wrap="square" rtlCol="0" anchor="ctr" anchorCtr="0">
            <a:spAutoFit/>
          </a:bodyPr>
          <a:lstStyle/>
          <a:p>
            <a:pPr algn="ctr"/>
            <a:r>
              <a:rPr lang="en-US" sz="1600" dirty="0" smtClean="0">
                <a:latin typeface="Calibri" pitchFamily="34" charset="0"/>
                <a:cs typeface="Calibri" pitchFamily="34" charset="0"/>
              </a:rPr>
              <a:t>Fay et al.  2012,</a:t>
            </a:r>
            <a:endParaRPr lang="en-US" sz="1600" dirty="0">
              <a:latin typeface="Calibri" pitchFamily="34" charset="0"/>
              <a:cs typeface="Calibri" pitchFamily="34" charset="0"/>
            </a:endParaRPr>
          </a:p>
          <a:p>
            <a:pPr algn="ctr"/>
            <a:r>
              <a:rPr lang="en-US" sz="1600" dirty="0" smtClean="0">
                <a:latin typeface="Calibri" pitchFamily="34" charset="0"/>
                <a:cs typeface="Calibri" pitchFamily="34" charset="0"/>
              </a:rPr>
              <a:t>Nature-Climate Change</a:t>
            </a:r>
            <a:endParaRPr lang="en-US" sz="1600" dirty="0">
              <a:latin typeface="Calibri" pitchFamily="34" charset="0"/>
              <a:cs typeface="Calibri" pitchFamily="34" charset="0"/>
            </a:endParaRPr>
          </a:p>
        </p:txBody>
      </p:sp>
      <p:cxnSp>
        <p:nvCxnSpPr>
          <p:cNvPr id="66" name="Straight Arrow Connector 65"/>
          <p:cNvCxnSpPr>
            <a:stCxn id="115" idx="10"/>
            <a:endCxn id="117" idx="13"/>
          </p:cNvCxnSpPr>
          <p:nvPr/>
        </p:nvCxnSpPr>
        <p:spPr>
          <a:xfrm>
            <a:off x="1374775" y="3205357"/>
            <a:ext cx="104469" cy="268346"/>
          </a:xfrm>
          <a:prstGeom prst="straightConnector1">
            <a:avLst/>
          </a:prstGeom>
          <a:ln w="28575">
            <a:solidFill>
              <a:schemeClr val="bg1">
                <a:lumMod val="85000"/>
              </a:schemeClr>
            </a:solidFill>
            <a:prstDash val="solid"/>
            <a:tailEnd type="arrow" w="med" len="med"/>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stCxn id="118" idx="3"/>
            <a:endCxn id="117" idx="13"/>
          </p:cNvCxnSpPr>
          <p:nvPr/>
        </p:nvCxnSpPr>
        <p:spPr>
          <a:xfrm flipV="1">
            <a:off x="1377950" y="3473703"/>
            <a:ext cx="101294" cy="231522"/>
          </a:xfrm>
          <a:prstGeom prst="straightConnector1">
            <a:avLst/>
          </a:prstGeom>
          <a:ln w="28575">
            <a:solidFill>
              <a:schemeClr val="bg1">
                <a:lumMod val="85000"/>
              </a:schemeClr>
            </a:solidFill>
            <a:prstDash val="solid"/>
            <a:tailEnd type="arrow" w="med" len="med"/>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a:stCxn id="81" idx="10"/>
            <a:endCxn id="83" idx="13"/>
          </p:cNvCxnSpPr>
          <p:nvPr/>
        </p:nvCxnSpPr>
        <p:spPr>
          <a:xfrm>
            <a:off x="4321175" y="3130862"/>
            <a:ext cx="98425" cy="277636"/>
          </a:xfrm>
          <a:prstGeom prst="straightConnector1">
            <a:avLst/>
          </a:prstGeom>
          <a:ln w="28575">
            <a:solidFill>
              <a:schemeClr val="bg1">
                <a:lumMod val="85000"/>
              </a:schemeClr>
            </a:solidFill>
            <a:prstDash val="solid"/>
            <a:tailEnd type="arrow" w="med" len="med"/>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a:stCxn id="84" idx="3"/>
            <a:endCxn id="83" idx="13"/>
          </p:cNvCxnSpPr>
          <p:nvPr/>
        </p:nvCxnSpPr>
        <p:spPr>
          <a:xfrm flipV="1">
            <a:off x="4317999" y="3408498"/>
            <a:ext cx="101601" cy="278362"/>
          </a:xfrm>
          <a:prstGeom prst="straightConnector1">
            <a:avLst/>
          </a:prstGeom>
          <a:ln w="28575">
            <a:solidFill>
              <a:schemeClr val="bg1">
                <a:lumMod val="85000"/>
              </a:schemeClr>
            </a:solidFill>
            <a:prstDash val="solid"/>
            <a:tailEnd type="arrow" w="med" len="med"/>
          </a:ln>
        </p:spPr>
        <p:style>
          <a:lnRef idx="1">
            <a:schemeClr val="accent1"/>
          </a:lnRef>
          <a:fillRef idx="0">
            <a:schemeClr val="accent1"/>
          </a:fillRef>
          <a:effectRef idx="0">
            <a:schemeClr val="accent1"/>
          </a:effectRef>
          <a:fontRef idx="minor">
            <a:schemeClr val="tx1"/>
          </a:fontRef>
        </p:style>
      </p:cxnSp>
      <p:cxnSp>
        <p:nvCxnSpPr>
          <p:cNvPr id="132" name="Straight Arrow Connector 131"/>
          <p:cNvCxnSpPr>
            <a:stCxn id="98" idx="10"/>
            <a:endCxn id="100" idx="13"/>
          </p:cNvCxnSpPr>
          <p:nvPr/>
        </p:nvCxnSpPr>
        <p:spPr>
          <a:xfrm>
            <a:off x="7315200" y="3203575"/>
            <a:ext cx="107644" cy="277024"/>
          </a:xfrm>
          <a:prstGeom prst="straightConnector1">
            <a:avLst/>
          </a:prstGeom>
          <a:ln w="28575">
            <a:solidFill>
              <a:schemeClr val="bg1">
                <a:lumMod val="85000"/>
              </a:schemeClr>
            </a:solidFill>
            <a:prstDash val="solid"/>
            <a:tailEnd type="arrow" w="med" len="med"/>
          </a:ln>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a:stCxn id="101" idx="3"/>
            <a:endCxn id="100" idx="13"/>
          </p:cNvCxnSpPr>
          <p:nvPr/>
        </p:nvCxnSpPr>
        <p:spPr>
          <a:xfrm flipV="1">
            <a:off x="7280275" y="3480599"/>
            <a:ext cx="142569" cy="288126"/>
          </a:xfrm>
          <a:prstGeom prst="straightConnector1">
            <a:avLst/>
          </a:prstGeom>
          <a:ln w="28575">
            <a:solidFill>
              <a:schemeClr val="bg1">
                <a:lumMod val="85000"/>
              </a:schemeClr>
            </a:solidFill>
            <a:prstDash val="soli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59599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2"/>
          <p:cNvPicPr>
            <a:picLocks noChangeAspect="1" noChangeArrowheads="1"/>
          </p:cNvPicPr>
          <p:nvPr/>
        </p:nvPicPr>
        <p:blipFill>
          <a:blip r:embed="rId3" cstate="print"/>
          <a:srcRect/>
          <a:stretch>
            <a:fillRect/>
          </a:stretch>
        </p:blipFill>
        <p:spPr bwMode="auto">
          <a:xfrm>
            <a:off x="3048000" y="990601"/>
            <a:ext cx="2590800" cy="5190371"/>
          </a:xfrm>
          <a:prstGeom prst="rect">
            <a:avLst/>
          </a:prstGeom>
          <a:noFill/>
          <a:ln w="9525">
            <a:noFill/>
            <a:round/>
            <a:headEnd/>
            <a:tailEnd/>
          </a:ln>
        </p:spPr>
      </p:pic>
      <p:pic>
        <p:nvPicPr>
          <p:cNvPr id="2052" name="Picture 3"/>
          <p:cNvPicPr>
            <a:picLocks noChangeAspect="1" noChangeArrowheads="1"/>
          </p:cNvPicPr>
          <p:nvPr/>
        </p:nvPicPr>
        <p:blipFill>
          <a:blip r:embed="rId4" cstate="print"/>
          <a:srcRect/>
          <a:stretch>
            <a:fillRect/>
          </a:stretch>
        </p:blipFill>
        <p:spPr bwMode="auto">
          <a:xfrm>
            <a:off x="0" y="0"/>
            <a:ext cx="0" cy="0"/>
          </a:xfrm>
          <a:prstGeom prst="rect">
            <a:avLst/>
          </a:prstGeom>
          <a:noFill/>
          <a:ln w="9525">
            <a:noFill/>
            <a:round/>
            <a:headEnd/>
            <a:tailEnd/>
          </a:ln>
        </p:spPr>
      </p:pic>
      <p:pic>
        <p:nvPicPr>
          <p:cNvPr id="6" name="Picture 2"/>
          <p:cNvPicPr>
            <a:picLocks noChangeAspect="1" noChangeArrowheads="1"/>
          </p:cNvPicPr>
          <p:nvPr/>
        </p:nvPicPr>
        <p:blipFill>
          <a:blip r:embed="rId5" cstate="print"/>
          <a:srcRect/>
          <a:stretch>
            <a:fillRect/>
          </a:stretch>
        </p:blipFill>
        <p:spPr bwMode="auto">
          <a:xfrm>
            <a:off x="5867400" y="990600"/>
            <a:ext cx="2558364" cy="5190371"/>
          </a:xfrm>
          <a:prstGeom prst="rect">
            <a:avLst/>
          </a:prstGeom>
          <a:noFill/>
          <a:ln w="9525">
            <a:noFill/>
            <a:round/>
            <a:headEnd/>
            <a:tailEnd/>
          </a:ln>
        </p:spPr>
      </p:pic>
      <p:sp>
        <p:nvSpPr>
          <p:cNvPr id="7" name="Title 1"/>
          <p:cNvSpPr txBox="1">
            <a:spLocks/>
          </p:cNvSpPr>
          <p:nvPr/>
        </p:nvSpPr>
        <p:spPr>
          <a:xfrm>
            <a:off x="0" y="0"/>
            <a:ext cx="9144000" cy="563562"/>
          </a:xfrm>
          <a:prstGeom prst="rect">
            <a:avLst/>
          </a:prstGeom>
          <a:solidFill>
            <a:schemeClr val="tx2">
              <a:lumMod val="40000"/>
              <a:lumOff val="60000"/>
            </a:schemeClr>
          </a:solidFill>
          <a:ln>
            <a:noFill/>
          </a:ln>
          <a:effectLst/>
          <a:scene3d>
            <a:camera prst="orthographicFront">
              <a:rot lat="0" lon="0" rev="0"/>
            </a:camera>
            <a:lightRig rig="contrasting" dir="t">
              <a:rot lat="0" lon="0" rev="7800000"/>
            </a:lightRig>
          </a:scene3d>
          <a:sp3d>
            <a:bevelT w="139700" h="139700"/>
          </a:sp3d>
        </p:spPr>
        <p:txBody>
          <a:bodyPr vert="horz" lIns="91440" tIns="45720" rIns="91440" bIns="45720" rtlCol="0" anchor="ctr">
            <a:normAutofit fontScale="97500"/>
          </a:bodyPr>
          <a:lstStyle>
            <a:lvl1pPr algn="ctr">
              <a:spcBef>
                <a:spcPct val="0"/>
              </a:spcBef>
              <a:buNone/>
              <a:defRPr sz="3200">
                <a:latin typeface="+mj-lt"/>
                <a:ea typeface="+mj-ea"/>
                <a:cs typeface="+mj-cs"/>
              </a:defRPr>
            </a:lvl1pPr>
          </a:lstStyle>
          <a:p>
            <a:r>
              <a:rPr lang="en-US" sz="2900" dirty="0"/>
              <a:t>Mesic grassland</a:t>
            </a:r>
          </a:p>
        </p:txBody>
      </p:sp>
      <p:sp>
        <p:nvSpPr>
          <p:cNvPr id="8" name="TextBox 7"/>
          <p:cNvSpPr txBox="1"/>
          <p:nvPr/>
        </p:nvSpPr>
        <p:spPr>
          <a:xfrm>
            <a:off x="0" y="846160"/>
            <a:ext cx="3505200" cy="1973240"/>
          </a:xfrm>
          <a:prstGeom prst="rect">
            <a:avLst/>
          </a:prstGeom>
        </p:spPr>
        <p:txBody>
          <a:bodyPr vert="horz" lIns="91440" tIns="45720" rIns="91440" bIns="45720" rtlCol="0">
            <a:noAutofit/>
          </a:bodyPr>
          <a:lstStyle>
            <a:lvl1pPr marL="342900" indent="-342900">
              <a:spcBef>
                <a:spcPct val="20000"/>
              </a:spcBef>
              <a:buFont typeface="Arial" pitchFamily="34" charset="0"/>
              <a:buChar char="•"/>
              <a:defRPr sz="2000"/>
            </a:lvl1pPr>
            <a:lvl2pPr marL="398463" lvl="1" indent="-117475">
              <a:spcBef>
                <a:spcPct val="20000"/>
              </a:spcBef>
              <a:buFont typeface="Arial" pitchFamily="34" charset="0"/>
              <a:buChar char="–"/>
              <a:defRPr sz="1600" i="1"/>
            </a:lvl2pPr>
            <a:lvl3pPr marL="1143000" indent="-228600">
              <a:spcBef>
                <a:spcPct val="20000"/>
              </a:spcBef>
              <a:buFont typeface="Arial" pitchFamily="34" charset="0"/>
              <a:buChar char="•"/>
              <a:defRPr sz="2400"/>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sz="2400" b="1" i="1" dirty="0" smtClean="0"/>
              <a:t>Which species?</a:t>
            </a:r>
            <a:endParaRPr lang="en-US" sz="2400" b="1" i="1" dirty="0"/>
          </a:p>
          <a:p>
            <a:pPr lvl="1"/>
            <a:r>
              <a:rPr lang="en-US" sz="1800" dirty="0" err="1" smtClean="0"/>
              <a:t>Sorghastrum</a:t>
            </a:r>
            <a:r>
              <a:rPr lang="en-US" sz="1800" dirty="0" smtClean="0"/>
              <a:t> </a:t>
            </a:r>
            <a:r>
              <a:rPr lang="en-US" sz="1800" dirty="0" err="1" smtClean="0"/>
              <a:t>nutans</a:t>
            </a:r>
            <a:r>
              <a:rPr lang="en-US" sz="1800" dirty="0" smtClean="0"/>
              <a:t> (</a:t>
            </a:r>
            <a:r>
              <a:rPr lang="en-US" sz="1800" dirty="0" err="1" smtClean="0"/>
              <a:t>Indiangrass</a:t>
            </a:r>
            <a:r>
              <a:rPr lang="en-US" sz="1800" dirty="0" smtClean="0"/>
              <a:t>)</a:t>
            </a:r>
          </a:p>
          <a:p>
            <a:pPr lvl="1"/>
            <a:r>
              <a:rPr lang="en-US" sz="1800" dirty="0" smtClean="0"/>
              <a:t>Explains 45 – 65% of variation in ANPP</a:t>
            </a:r>
          </a:p>
        </p:txBody>
      </p:sp>
      <p:sp>
        <p:nvSpPr>
          <p:cNvPr id="9" name="TextBox 8"/>
          <p:cNvSpPr txBox="1"/>
          <p:nvPr/>
        </p:nvSpPr>
        <p:spPr>
          <a:xfrm>
            <a:off x="6477000" y="6273225"/>
            <a:ext cx="2514600" cy="584775"/>
          </a:xfrm>
          <a:prstGeom prst="rect">
            <a:avLst/>
          </a:prstGeom>
          <a:noFill/>
        </p:spPr>
        <p:txBody>
          <a:bodyPr wrap="square" rtlCol="0" anchor="ctr" anchorCtr="0">
            <a:spAutoFit/>
          </a:bodyPr>
          <a:lstStyle/>
          <a:p>
            <a:pPr algn="ctr"/>
            <a:r>
              <a:rPr lang="en-US" sz="1600" dirty="0" smtClean="0">
                <a:latin typeface="Calibri" pitchFamily="34" charset="0"/>
                <a:cs typeface="Calibri" pitchFamily="34" charset="0"/>
              </a:rPr>
              <a:t>Polley et al.  2012,</a:t>
            </a:r>
            <a:endParaRPr lang="en-US" sz="1600" dirty="0">
              <a:latin typeface="Calibri" pitchFamily="34" charset="0"/>
              <a:cs typeface="Calibri" pitchFamily="34" charset="0"/>
            </a:endParaRPr>
          </a:p>
          <a:p>
            <a:pPr algn="ctr"/>
            <a:r>
              <a:rPr lang="en-US" sz="1600" dirty="0" smtClean="0">
                <a:latin typeface="Calibri" pitchFamily="34" charset="0"/>
                <a:cs typeface="Calibri" pitchFamily="34" charset="0"/>
              </a:rPr>
              <a:t>Global Change Biol.</a:t>
            </a:r>
            <a:endParaRPr lang="en-US" sz="1600" dirty="0">
              <a:latin typeface="Calibri" pitchFamily="34" charset="0"/>
              <a:cs typeface="Calibri" pitchFamily="34" charset="0"/>
            </a:endParaRPr>
          </a:p>
        </p:txBody>
      </p:sp>
      <p:sp>
        <p:nvSpPr>
          <p:cNvPr id="10" name="TextBox 9"/>
          <p:cNvSpPr txBox="1"/>
          <p:nvPr/>
        </p:nvSpPr>
        <p:spPr>
          <a:xfrm>
            <a:off x="8305800" y="1248005"/>
            <a:ext cx="685800" cy="584775"/>
          </a:xfrm>
          <a:prstGeom prst="rect">
            <a:avLst/>
          </a:prstGeom>
          <a:noFill/>
        </p:spPr>
        <p:txBody>
          <a:bodyPr wrap="square" rtlCol="0" anchor="ctr" anchorCtr="0">
            <a:spAutoFit/>
          </a:bodyPr>
          <a:lstStyle/>
          <a:p>
            <a:pPr algn="ctr"/>
            <a:r>
              <a:rPr lang="en-US" sz="1600" b="1" dirty="0" smtClean="0">
                <a:latin typeface="Calibri" pitchFamily="34" charset="0"/>
                <a:cs typeface="Calibri" pitchFamily="34" charset="0"/>
              </a:rPr>
              <a:t>Silty Clay</a:t>
            </a:r>
            <a:endParaRPr lang="en-US" sz="1600" b="1" dirty="0">
              <a:latin typeface="Calibri" pitchFamily="34" charset="0"/>
              <a:cs typeface="Calibri" pitchFamily="34" charset="0"/>
            </a:endParaRPr>
          </a:p>
        </p:txBody>
      </p:sp>
      <p:sp>
        <p:nvSpPr>
          <p:cNvPr id="11" name="TextBox 10"/>
          <p:cNvSpPr txBox="1"/>
          <p:nvPr/>
        </p:nvSpPr>
        <p:spPr>
          <a:xfrm>
            <a:off x="8239125" y="2996198"/>
            <a:ext cx="800100" cy="584775"/>
          </a:xfrm>
          <a:prstGeom prst="rect">
            <a:avLst/>
          </a:prstGeom>
          <a:noFill/>
        </p:spPr>
        <p:txBody>
          <a:bodyPr wrap="square" rtlCol="0" anchor="ctr" anchorCtr="0">
            <a:spAutoFit/>
          </a:bodyPr>
          <a:lstStyle/>
          <a:p>
            <a:pPr algn="ctr"/>
            <a:r>
              <a:rPr lang="en-US" sz="1600" b="1" dirty="0" smtClean="0">
                <a:latin typeface="Calibri" pitchFamily="34" charset="0"/>
                <a:cs typeface="Calibri" pitchFamily="34" charset="0"/>
              </a:rPr>
              <a:t>Sandy Loam</a:t>
            </a:r>
            <a:endParaRPr lang="en-US" sz="1600" b="1" dirty="0">
              <a:latin typeface="Calibri" pitchFamily="34" charset="0"/>
              <a:cs typeface="Calibri" pitchFamily="34" charset="0"/>
            </a:endParaRPr>
          </a:p>
        </p:txBody>
      </p:sp>
      <p:sp>
        <p:nvSpPr>
          <p:cNvPr id="12" name="TextBox 11"/>
          <p:cNvSpPr txBox="1"/>
          <p:nvPr/>
        </p:nvSpPr>
        <p:spPr>
          <a:xfrm>
            <a:off x="8305800" y="4672598"/>
            <a:ext cx="685800" cy="338554"/>
          </a:xfrm>
          <a:prstGeom prst="rect">
            <a:avLst/>
          </a:prstGeom>
          <a:noFill/>
        </p:spPr>
        <p:txBody>
          <a:bodyPr wrap="square" rtlCol="0" anchor="ctr" anchorCtr="0">
            <a:spAutoFit/>
          </a:bodyPr>
          <a:lstStyle/>
          <a:p>
            <a:pPr algn="ctr"/>
            <a:r>
              <a:rPr lang="en-US" sz="1600" b="1" dirty="0" smtClean="0">
                <a:latin typeface="Calibri" pitchFamily="34" charset="0"/>
                <a:cs typeface="Calibri" pitchFamily="34" charset="0"/>
              </a:rPr>
              <a:t>Clay</a:t>
            </a:r>
            <a:endParaRPr lang="en-US" sz="1600" b="1" dirty="0">
              <a:latin typeface="Calibri" pitchFamily="34" charset="0"/>
              <a:cs typeface="Calibri" pitchFamily="34" charset="0"/>
            </a:endParaRPr>
          </a:p>
        </p:txBody>
      </p:sp>
    </p:spTree>
    <p:extLst>
      <p:ext uri="{BB962C8B-B14F-4D97-AF65-F5344CB8AC3E}">
        <p14:creationId xmlns:p14="http://schemas.microsoft.com/office/powerpoint/2010/main" val="13964808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7154</TotalTime>
  <Words>2948</Words>
  <Application>Microsoft Office PowerPoint</Application>
  <PresentationFormat>On-screen Show (4:3)</PresentationFormat>
  <Paragraphs>464</Paragraphs>
  <Slides>20</Slides>
  <Notes>20</Notes>
  <HiddenSlides>6</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Soil-mediated effects of a CO2 gradient on grassland productivity: Interactions with resources and species change.  Philip A. Fay USDA-ARS Grassland, Soil, and Water Lab Temple, Texas U.S.A.  Collaborators:  Wayne Polley (USDA-ARS) Virginia Jin (USDA-ARS) Robert Jackson (Duke University) Richard Gill (Brigham Young University)  Jack Morgan (USDA_ARS) Beth Newingham (University of Idaho)  </vt:lpstr>
      <vt:lpstr>Controls on ecosystem responses to CO2</vt:lpstr>
      <vt:lpstr>Which? Where? When?</vt:lpstr>
      <vt:lpstr>Working model</vt:lpstr>
      <vt:lpstr>Experiments</vt:lpstr>
      <vt:lpstr>Mesic grassland</vt:lpstr>
      <vt:lpstr>Mesic grassland</vt:lpstr>
      <vt:lpstr>Mesic grassland</vt:lpstr>
      <vt:lpstr>PowerPoint Presentation</vt:lpstr>
      <vt:lpstr>PowerPoint Presentation</vt:lpstr>
      <vt:lpstr>Semi-arid grassland</vt:lpstr>
      <vt:lpstr>More xeric systems</vt:lpstr>
      <vt:lpstr>Summary</vt:lpstr>
      <vt:lpstr>Conclusion</vt:lpstr>
      <vt:lpstr>Controls on ecosystem responses to CO2</vt:lpstr>
      <vt:lpstr>Tallgrass prairie</vt:lpstr>
      <vt:lpstr>PowerPoint Presentation</vt:lpstr>
      <vt:lpstr>Mojave desert</vt:lpstr>
      <vt:lpstr>Summary</vt:lpstr>
      <vt:lpstr>Summary</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 Fay</dc:creator>
  <cp:lastModifiedBy>Phil Fay</cp:lastModifiedBy>
  <cp:revision>597</cp:revision>
  <cp:lastPrinted>2013-05-28T15:27:07Z</cp:lastPrinted>
  <dcterms:created xsi:type="dcterms:W3CDTF">2012-03-29T16:25:21Z</dcterms:created>
  <dcterms:modified xsi:type="dcterms:W3CDTF">2013-06-05T04:54:03Z</dcterms:modified>
</cp:coreProperties>
</file>