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49" r:id="rId3"/>
    <p:sldMasterId id="2147483650" r:id="rId4"/>
    <p:sldMasterId id="2147483729" r:id="rId5"/>
    <p:sldMasterId id="2147483735" r:id="rId6"/>
    <p:sldMasterId id="2147483737" r:id="rId7"/>
    <p:sldMasterId id="2147483741" r:id="rId8"/>
    <p:sldMasterId id="2147483747" r:id="rId9"/>
    <p:sldMasterId id="2147483751" r:id="rId10"/>
  </p:sldMasterIdLst>
  <p:notesMasterIdLst>
    <p:notesMasterId r:id="rId36"/>
  </p:notesMasterIdLst>
  <p:sldIdLst>
    <p:sldId id="633" r:id="rId11"/>
    <p:sldId id="604" r:id="rId12"/>
    <p:sldId id="559" r:id="rId13"/>
    <p:sldId id="373" r:id="rId14"/>
    <p:sldId id="620" r:id="rId15"/>
    <p:sldId id="622" r:id="rId16"/>
    <p:sldId id="613" r:id="rId17"/>
    <p:sldId id="525" r:id="rId18"/>
    <p:sldId id="554" r:id="rId19"/>
    <p:sldId id="614" r:id="rId20"/>
    <p:sldId id="615" r:id="rId21"/>
    <p:sldId id="616" r:id="rId22"/>
    <p:sldId id="621" r:id="rId23"/>
    <p:sldId id="627" r:id="rId24"/>
    <p:sldId id="597" r:id="rId25"/>
    <p:sldId id="600" r:id="rId26"/>
    <p:sldId id="619" r:id="rId27"/>
    <p:sldId id="603" r:id="rId28"/>
    <p:sldId id="607" r:id="rId29"/>
    <p:sldId id="608" r:id="rId30"/>
    <p:sldId id="610" r:id="rId31"/>
    <p:sldId id="628" r:id="rId32"/>
    <p:sldId id="629" r:id="rId33"/>
    <p:sldId id="632" r:id="rId34"/>
    <p:sldId id="618" r:id="rId3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FF"/>
    <a:srgbClr val="66FF66"/>
    <a:srgbClr val="B2B2B2"/>
    <a:srgbClr val="33CC33"/>
    <a:srgbClr val="99CCFF"/>
    <a:srgbClr val="3399FF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00" autoAdjust="0"/>
  </p:normalViewPr>
  <p:slideViewPr>
    <p:cSldViewPr>
      <p:cViewPr varScale="1">
        <p:scale>
          <a:sx n="126" d="100"/>
          <a:sy n="126" d="100"/>
        </p:scale>
        <p:origin x="-1194" y="-90"/>
      </p:cViewPr>
      <p:guideLst>
        <p:guide orient="horz" pos="3561"/>
        <p:guide pos="57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550" y="0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9758"/>
            <a:ext cx="5588000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550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13E8CD9-9980-4975-80DC-3A3914C00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5AF53F-7BB1-4505-93B2-F6884EBE625E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E8CD9-9980-4975-80DC-3A3914C00F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E8CD9-9980-4975-80DC-3A3914C00FC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earth system models now include models of crop systems. The CLM crop model shows significant</a:t>
            </a:r>
            <a:r>
              <a:rPr lang="en-US" baseline="0" dirty="0" smtClean="0"/>
              <a:t> improvement in leaf area compared with the standard crop represented in the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E8CD9-9980-4975-80DC-3A3914C00FC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9296B-1CD6-4E83-A028-938C0D827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8DD07-01B5-48EF-BE10-6364BB1C1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9421E-A8EF-4CFD-BE5D-BCB7F51FE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B9D74-17FB-47C3-9854-423D77FBA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C3AEC-83D7-4499-B51B-990EAF607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C989F-54CB-4D83-B2E3-21B916CCF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961C-13E5-49F9-9AC1-706D3B19A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1C763-3F4B-4E4D-935B-F1CE39A82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2D7B-3455-4AB2-83F0-8E2D00979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C493-D552-4C20-9E7E-63102B0A9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12E6-DBB9-4E74-B5BC-1EF419804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46A52-CDD2-4E11-827A-3042B179F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851DC-CF99-4ACF-BE2B-0EF86641F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7D4F1-6D91-4E04-8C8F-C4E42D9BC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4371-702A-4BB0-991F-E0D4C076F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21858-E5D5-482D-B180-30EA597B4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499A4-8D63-4113-B774-838279B4C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B8E04-3B09-4509-8342-1120ABF90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3494B-EFCA-41CA-B234-C03DC53B2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B34E5-D7DF-45CC-9B03-79C551E01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3FD7-559A-494A-B8ED-B59EC7469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F695C-0D28-4208-893C-9FA9B406C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D3278-085E-4B0A-B5EE-1A0F6F94E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687D0-DC98-49F7-ACB0-D494FAA56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BB7F1-9D5A-45E4-B467-B3882FC28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D914C-01B7-4F33-B94B-B6B76589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6C009-26D3-4052-B7B9-F84081425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872F0-43A0-4689-B6C4-EC47A86F3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3BDF7-E816-4520-A4F9-8E1619784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75D4F-2263-45D2-85E2-17A7A10EC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781C7-07AD-41A3-ADA0-DADB0E21E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2FAAA-1BE1-467C-BE7E-4DFCFDE6F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DF5E9-85F3-42F9-BE9D-860AA94AA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4B094-FA27-4989-9E42-00EE19FE8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31BA7-614A-46B4-AA15-DA01AD0DE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3B838-81A1-4353-A601-40C6DAD4E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DC8BE-1EF5-498B-98CB-6D146CCF0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AD403-C6FF-442C-8EB5-D0AE03986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2729F-5C3A-497D-9538-C71E514FB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DE47-116F-42F2-A143-88379B4A4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DE47-116F-42F2-A143-88379B4A4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DE47-116F-42F2-A143-88379B4A4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DE47-116F-42F2-A143-88379B4A4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DE47-116F-42F2-A143-88379B4A4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E5FD7-0D41-4EDF-B7EA-28CA5A8A8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DE47-116F-42F2-A143-88379B4A4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2612F-0D78-48FB-9850-6D5566AB1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DE47-116F-42F2-A143-88379B4A4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B14A3-FD13-496E-84D7-AAC2C8C67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59978-CDD0-48C7-AE5E-41900ED08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C0DBE6A0-22B1-4316-9D02-015035873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C0DBE6A0-22B1-4316-9D02-015035873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C72C84-8508-48EE-80FB-F3D88B3A1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2056" name="Picture 2" descr="C:\Users\bonan\Documents\NCAR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8" y="0"/>
            <a:ext cx="9747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974725" y="101600"/>
            <a:ext cx="15557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000" b="1" dirty="0">
                <a:solidFill>
                  <a:srgbClr val="FF3300"/>
                </a:solidFill>
                <a:cs typeface="+mn-cs"/>
              </a:rPr>
              <a:t>National Center for Atmospheric Research</a:t>
            </a:r>
          </a:p>
          <a:p>
            <a:pPr eaLnBrk="0" hangingPunct="0">
              <a:defRPr/>
            </a:pPr>
            <a:r>
              <a:rPr lang="en-US" sz="1000" b="1" dirty="0">
                <a:solidFill>
                  <a:srgbClr val="FF3300"/>
                </a:solidFill>
                <a:cs typeface="+mn-cs"/>
              </a:rPr>
              <a:t>Boulder, Colorado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333E1FD-1AEF-4223-B036-C9FFBE04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8E7393F-5431-4686-ACA1-677B5FD84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 l="22711" t="2672" b="82632"/>
          <a:stretch>
            <a:fillRect/>
          </a:stretch>
        </p:blipFill>
        <p:spPr bwMode="auto">
          <a:xfrm>
            <a:off x="0" y="0"/>
            <a:ext cx="91440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C0DBE6A0-22B1-4316-9D02-015035873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C0DBE6A0-22B1-4316-9D02-015035873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C0DBE6A0-22B1-4316-9D02-015035873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C0DBE6A0-22B1-4316-9D02-015035873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C0DBE6A0-22B1-4316-9D02-015035873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10"/>
          <p:cNvSpPr txBox="1">
            <a:spLocks noChangeArrowheads="1"/>
          </p:cNvSpPr>
          <p:nvPr/>
        </p:nvSpPr>
        <p:spPr bwMode="auto">
          <a:xfrm>
            <a:off x="685800" y="4114800"/>
            <a:ext cx="25298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/>
              <a:t>1 March 2011</a:t>
            </a:r>
            <a:endParaRPr lang="en-US" sz="1400" dirty="0"/>
          </a:p>
          <a:p>
            <a:pPr eaLnBrk="0" hangingPunct="0"/>
            <a:r>
              <a:rPr lang="en-US" sz="1400" dirty="0" smtClean="0"/>
              <a:t>1st INTERFACE Workshop</a:t>
            </a:r>
          </a:p>
          <a:p>
            <a:pPr eaLnBrk="0" hangingPunct="0"/>
            <a:r>
              <a:rPr lang="en-US" sz="1400" dirty="0" err="1" smtClean="0"/>
              <a:t>Captiva</a:t>
            </a:r>
            <a:r>
              <a:rPr lang="en-US" sz="1400" dirty="0" smtClean="0"/>
              <a:t> Island, Florida</a:t>
            </a:r>
          </a:p>
        </p:txBody>
      </p:sp>
      <p:pic>
        <p:nvPicPr>
          <p:cNvPr id="5128" name="Picture 7" descr="NESL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7" y="15744"/>
            <a:ext cx="588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C:\Users\bonan\Desktop\ns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4363" y="15875"/>
            <a:ext cx="9017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8"/>
          <p:cNvSpPr txBox="1">
            <a:spLocks noChangeArrowheads="1"/>
          </p:cNvSpPr>
          <p:nvPr/>
        </p:nvSpPr>
        <p:spPr bwMode="auto">
          <a:xfrm>
            <a:off x="0" y="6581775"/>
            <a:ext cx="4111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NCAR is sponsored by the National Science Foundation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23490" y="457200"/>
            <a:ext cx="805851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The integrated ecology, biogeochemistry, and hydrology of the terrestrial biosphere – an earth system model perspective</a:t>
            </a:r>
            <a:endParaRPr lang="en-US" sz="2800" b="1" dirty="0"/>
          </a:p>
        </p:txBody>
      </p:sp>
      <p:pic>
        <p:nvPicPr>
          <p:cNvPr id="1026" name="Picture 2" descr="C:\Users\bonan\Documents\Ecological Climatology - 2nd ed\Cover Illustrations\Slide cover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302863"/>
            <a:ext cx="5029200" cy="4555137"/>
          </a:xfrm>
          <a:prstGeom prst="rect">
            <a:avLst/>
          </a:prstGeom>
          <a:noFill/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381000" y="2057400"/>
            <a:ext cx="49760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/>
              <a:t>Gordon Bonan</a:t>
            </a:r>
          </a:p>
          <a:p>
            <a:pPr eaLnBrk="0" hangingPunct="0"/>
            <a:r>
              <a:rPr lang="en-US" sz="1800" b="1" dirty="0"/>
              <a:t>National Center for Atmospheric Research</a:t>
            </a:r>
          </a:p>
          <a:p>
            <a:pPr eaLnBrk="0" hangingPunct="0"/>
            <a:r>
              <a:rPr lang="en-US" sz="1800" b="1" dirty="0"/>
              <a:t>Boulder, </a:t>
            </a:r>
            <a:r>
              <a:rPr lang="en-US" sz="1800" b="1" dirty="0" smtClean="0"/>
              <a:t>Colorado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bonan\Desktop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914400"/>
            <a:ext cx="32781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:\Users\bonan\Desktop\Untitled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087438"/>
            <a:ext cx="3278188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C:\Users\bonan\Desktop\Untitled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2175" y="1071563"/>
            <a:ext cx="313690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6115050" y="3414713"/>
            <a:ext cx="28590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AU">
                <a:solidFill>
                  <a:srgbClr val="000000"/>
                </a:solidFill>
              </a:rPr>
              <a:t>Change in JJA near-surface air temperature (°C) resulting from land cover change (PD – PDv)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2701925" y="146050"/>
            <a:ext cx="532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000000"/>
                </a:solidFill>
              </a:rPr>
              <a:t>The LUCID intercomparison study</a:t>
            </a:r>
          </a:p>
        </p:txBody>
      </p:sp>
      <p:sp>
        <p:nvSpPr>
          <p:cNvPr id="45063" name="Text Box 11"/>
          <p:cNvSpPr txBox="1">
            <a:spLocks noChangeArrowheads="1"/>
          </p:cNvSpPr>
          <p:nvPr/>
        </p:nvSpPr>
        <p:spPr bwMode="auto">
          <a:xfrm>
            <a:off x="6310313" y="6369050"/>
            <a:ext cx="2676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>
                <a:solidFill>
                  <a:srgbClr val="000000"/>
                </a:solidFill>
              </a:rPr>
              <a:t>Pitman, de Noblet-Ducoudré, et al. (2009) GRL, 36, doi:10.1029/2009GL039076</a:t>
            </a:r>
          </a:p>
        </p:txBody>
      </p:sp>
      <p:sp>
        <p:nvSpPr>
          <p:cNvPr id="45064" name="Text Box 33"/>
          <p:cNvSpPr txBox="1">
            <a:spLocks noChangeArrowheads="1"/>
          </p:cNvSpPr>
          <p:nvPr/>
        </p:nvSpPr>
        <p:spPr bwMode="auto">
          <a:xfrm>
            <a:off x="0" y="0"/>
            <a:ext cx="121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</a:rPr>
              <a:t>. </a:t>
            </a:r>
            <a:r>
              <a:rPr lang="en-US" sz="1400" b="1" dirty="0">
                <a:solidFill>
                  <a:srgbClr val="000000"/>
                </a:solidFill>
              </a:rPr>
              <a:t>Land use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381B19-17DF-4A29-B95D-75CF96CFD5AD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9"/>
          <p:cNvSpPr txBox="1">
            <a:spLocks noChangeArrowheads="1"/>
          </p:cNvSpPr>
          <p:nvPr/>
        </p:nvSpPr>
        <p:spPr bwMode="auto">
          <a:xfrm>
            <a:off x="6061075" y="3124200"/>
            <a:ext cx="29337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AU" dirty="0">
                <a:solidFill>
                  <a:srgbClr val="000000"/>
                </a:solidFill>
              </a:rPr>
              <a:t>Change in JJA latent heat flux (W m</a:t>
            </a:r>
            <a:r>
              <a:rPr lang="en-AU" baseline="30000" dirty="0">
                <a:solidFill>
                  <a:srgbClr val="000000"/>
                </a:solidFill>
              </a:rPr>
              <a:t>-2</a:t>
            </a:r>
            <a:r>
              <a:rPr lang="en-AU" dirty="0">
                <a:solidFill>
                  <a:srgbClr val="000000"/>
                </a:solidFill>
              </a:rPr>
              <a:t>) resulting from land cover change (PD – </a:t>
            </a:r>
            <a:r>
              <a:rPr lang="en-AU" dirty="0" err="1">
                <a:solidFill>
                  <a:srgbClr val="000000"/>
                </a:solidFill>
              </a:rPr>
              <a:t>PDv</a:t>
            </a:r>
            <a:r>
              <a:rPr lang="en-AU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3" name="Text Box 10"/>
          <p:cNvSpPr txBox="1">
            <a:spLocks noChangeArrowheads="1"/>
          </p:cNvSpPr>
          <p:nvPr/>
        </p:nvSpPr>
        <p:spPr bwMode="auto">
          <a:xfrm>
            <a:off x="2816225" y="146050"/>
            <a:ext cx="532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000000"/>
                </a:solidFill>
              </a:rPr>
              <a:t>The LUCID intercomparison study</a:t>
            </a:r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0" y="828675"/>
            <a:ext cx="9009063" cy="5943600"/>
            <a:chOff x="620381" y="1824370"/>
            <a:chExt cx="4739233" cy="3126414"/>
          </a:xfrm>
        </p:grpSpPr>
        <p:pic>
          <p:nvPicPr>
            <p:cNvPr id="46088" name="Picture 3" descr="C:\Users\bonan\Desktop\Untitled-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0381" y="1824370"/>
              <a:ext cx="15875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9" name="Picture 4" descr="C:\Users\bonan\Desktop\Untitled-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15260" y="1863097"/>
              <a:ext cx="1587500" cy="3087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90" name="Picture 5" descr="C:\Users\bonan\Desktop\Untitled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0364" y="1889311"/>
              <a:ext cx="1619250" cy="110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085" name="Text Box 33"/>
          <p:cNvSpPr txBox="1">
            <a:spLocks noChangeArrowheads="1"/>
          </p:cNvSpPr>
          <p:nvPr/>
        </p:nvSpPr>
        <p:spPr bwMode="auto">
          <a:xfrm>
            <a:off x="0" y="9525"/>
            <a:ext cx="121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</a:rPr>
              <a:t>. </a:t>
            </a:r>
            <a:r>
              <a:rPr lang="en-US" sz="1400" b="1" dirty="0">
                <a:solidFill>
                  <a:srgbClr val="000000"/>
                </a:solidFill>
              </a:rPr>
              <a:t>Land use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FDCA9-CEE2-4E06-AA55-CCC718327F77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Text Box 11"/>
          <p:cNvSpPr txBox="1">
            <a:spLocks noChangeArrowheads="1"/>
          </p:cNvSpPr>
          <p:nvPr/>
        </p:nvSpPr>
        <p:spPr bwMode="auto">
          <a:xfrm>
            <a:off x="6310313" y="6369050"/>
            <a:ext cx="2676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>
                <a:solidFill>
                  <a:srgbClr val="000000"/>
                </a:solidFill>
              </a:rPr>
              <a:t>Pitman, de Noblet-Ducoudré, et al. (2009) GRL, 36, doi:10.1029/2009GL039076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200" y="4114800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CLM – Crops </a:t>
            </a:r>
            <a:r>
              <a:rPr lang="en-US" sz="1400" b="1" dirty="0" err="1" smtClean="0"/>
              <a:t>vs</a:t>
            </a:r>
            <a:r>
              <a:rPr lang="en-US" sz="1400" b="1" dirty="0" smtClean="0"/>
              <a:t> trees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1400" dirty="0" smtClean="0"/>
              <a:t>Higher albedo and </a:t>
            </a:r>
            <a:r>
              <a:rPr lang="en-US" sz="1400" dirty="0" err="1" smtClean="0"/>
              <a:t>g</a:t>
            </a:r>
            <a:r>
              <a:rPr lang="en-US" sz="1400" baseline="-25000" dirty="0" err="1" smtClean="0"/>
              <a:t>s</a:t>
            </a:r>
            <a:endParaRPr lang="en-US" sz="1400" baseline="-25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n-US" sz="1400" dirty="0" smtClean="0"/>
              <a:t>Lower z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, LAI, and SAI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1400" dirty="0" smtClean="0"/>
              <a:t>Root profile not important</a:t>
            </a:r>
          </a:p>
          <a:p>
            <a:pPr marL="342900" indent="-342900"/>
            <a:r>
              <a:rPr lang="en-US" sz="1400" dirty="0" smtClean="0"/>
              <a:t>	Soils are wet; no deep roots or hydraulic redistribution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1400" dirty="0" smtClean="0"/>
              <a:t>Latent heat flux increases, mostly in soil evaporation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25"/>
          <p:cNvGrpSpPr>
            <a:grpSpLocks/>
          </p:cNvGrpSpPr>
          <p:nvPr/>
        </p:nvGrpSpPr>
        <p:grpSpPr bwMode="auto">
          <a:xfrm flipH="1">
            <a:off x="4762500" y="2976563"/>
            <a:ext cx="3430588" cy="1879600"/>
            <a:chOff x="4763241" y="2976857"/>
            <a:chExt cx="3430439" cy="1880009"/>
          </a:xfrm>
        </p:grpSpPr>
        <p:sp>
          <p:nvSpPr>
            <p:cNvPr id="52350" name="Rectangle 3" descr="10%"/>
            <p:cNvSpPr>
              <a:spLocks noChangeArrowheads="1"/>
            </p:cNvSpPr>
            <p:nvPr/>
          </p:nvSpPr>
          <p:spPr bwMode="auto">
            <a:xfrm flipH="1">
              <a:off x="4768649" y="3829526"/>
              <a:ext cx="3425031" cy="959305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51" name="Rectangle 724"/>
            <p:cNvSpPr>
              <a:spLocks noChangeArrowheads="1"/>
            </p:cNvSpPr>
            <p:nvPr/>
          </p:nvSpPr>
          <p:spPr bwMode="auto">
            <a:xfrm flipH="1">
              <a:off x="4763241" y="4230937"/>
              <a:ext cx="3429000" cy="62592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740"/>
            <p:cNvGrpSpPr>
              <a:grpSpLocks noChangeAspect="1"/>
            </p:cNvGrpSpPr>
            <p:nvPr/>
          </p:nvGrpSpPr>
          <p:grpSpPr bwMode="auto">
            <a:xfrm flipH="1">
              <a:off x="6717871" y="2980826"/>
              <a:ext cx="517921" cy="863198"/>
              <a:chOff x="2797" y="274"/>
              <a:chExt cx="2352" cy="3855"/>
            </a:xfrm>
          </p:grpSpPr>
          <p:sp>
            <p:nvSpPr>
              <p:cNvPr id="52794" name="Line 741"/>
              <p:cNvSpPr>
                <a:spLocks noChangeAspect="1" noChangeShapeType="1"/>
              </p:cNvSpPr>
              <p:nvPr/>
            </p:nvSpPr>
            <p:spPr bwMode="auto">
              <a:xfrm flipV="1">
                <a:off x="4195" y="3498"/>
                <a:ext cx="90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5" name="Line 742"/>
              <p:cNvSpPr>
                <a:spLocks noChangeAspect="1" noChangeShapeType="1"/>
              </p:cNvSpPr>
              <p:nvPr/>
            </p:nvSpPr>
            <p:spPr bwMode="auto">
              <a:xfrm flipV="1">
                <a:off x="4141" y="3553"/>
                <a:ext cx="54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6" name="Line 743"/>
              <p:cNvSpPr>
                <a:spLocks noChangeAspect="1" noChangeShapeType="1"/>
              </p:cNvSpPr>
              <p:nvPr/>
            </p:nvSpPr>
            <p:spPr bwMode="auto">
              <a:xfrm flipV="1">
                <a:off x="4075" y="3595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7" name="Line 744"/>
              <p:cNvSpPr>
                <a:spLocks noChangeAspect="1" noChangeShapeType="1"/>
              </p:cNvSpPr>
              <p:nvPr/>
            </p:nvSpPr>
            <p:spPr bwMode="auto">
              <a:xfrm flipV="1">
                <a:off x="4021" y="3613"/>
                <a:ext cx="54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8" name="Line 745"/>
              <p:cNvSpPr>
                <a:spLocks noChangeAspect="1" noChangeShapeType="1"/>
              </p:cNvSpPr>
              <p:nvPr/>
            </p:nvSpPr>
            <p:spPr bwMode="auto">
              <a:xfrm flipH="1">
                <a:off x="4021" y="3571"/>
                <a:ext cx="12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9" name="Line 746"/>
              <p:cNvSpPr>
                <a:spLocks noChangeAspect="1" noChangeShapeType="1"/>
              </p:cNvSpPr>
              <p:nvPr/>
            </p:nvSpPr>
            <p:spPr bwMode="auto">
              <a:xfrm>
                <a:off x="4033" y="3456"/>
                <a:ext cx="1" cy="1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0" name="Line 747"/>
              <p:cNvSpPr>
                <a:spLocks noChangeAspect="1" noChangeShapeType="1"/>
              </p:cNvSpPr>
              <p:nvPr/>
            </p:nvSpPr>
            <p:spPr bwMode="auto">
              <a:xfrm>
                <a:off x="4003" y="3360"/>
                <a:ext cx="30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1" name="Line 748"/>
              <p:cNvSpPr>
                <a:spLocks noChangeAspect="1" noChangeShapeType="1"/>
              </p:cNvSpPr>
              <p:nvPr/>
            </p:nvSpPr>
            <p:spPr bwMode="auto">
              <a:xfrm>
                <a:off x="3961" y="3252"/>
                <a:ext cx="42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2" name="Line 74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55" y="3300"/>
                <a:ext cx="48" cy="1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3" name="Line 750"/>
              <p:cNvSpPr>
                <a:spLocks noChangeAspect="1" noChangeShapeType="1"/>
              </p:cNvSpPr>
              <p:nvPr/>
            </p:nvSpPr>
            <p:spPr bwMode="auto">
              <a:xfrm flipV="1">
                <a:off x="3985" y="3456"/>
                <a:ext cx="18" cy="1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4" name="Line 751"/>
              <p:cNvSpPr>
                <a:spLocks noChangeAspect="1" noChangeShapeType="1"/>
              </p:cNvSpPr>
              <p:nvPr/>
            </p:nvSpPr>
            <p:spPr bwMode="auto">
              <a:xfrm flipV="1">
                <a:off x="3961" y="3577"/>
                <a:ext cx="24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5" name="Line 752"/>
              <p:cNvSpPr>
                <a:spLocks noChangeAspect="1" noChangeShapeType="1"/>
              </p:cNvSpPr>
              <p:nvPr/>
            </p:nvSpPr>
            <p:spPr bwMode="auto">
              <a:xfrm>
                <a:off x="3925" y="3601"/>
                <a:ext cx="36" cy="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6" name="Line 753"/>
              <p:cNvSpPr>
                <a:spLocks noChangeAspect="1" noChangeShapeType="1"/>
              </p:cNvSpPr>
              <p:nvPr/>
            </p:nvSpPr>
            <p:spPr bwMode="auto">
              <a:xfrm>
                <a:off x="3859" y="3535"/>
                <a:ext cx="66" cy="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7" name="Line 754"/>
              <p:cNvSpPr>
                <a:spLocks noChangeAspect="1" noChangeShapeType="1"/>
              </p:cNvSpPr>
              <p:nvPr/>
            </p:nvSpPr>
            <p:spPr bwMode="auto">
              <a:xfrm>
                <a:off x="3739" y="3414"/>
                <a:ext cx="120" cy="1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8" name="Rectangle 755"/>
              <p:cNvSpPr>
                <a:spLocks noChangeAspect="1" noChangeArrowheads="1"/>
              </p:cNvSpPr>
              <p:nvPr/>
            </p:nvSpPr>
            <p:spPr bwMode="auto">
              <a:xfrm>
                <a:off x="3883" y="4123"/>
                <a:ext cx="0" cy="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9" name="Line 756"/>
              <p:cNvSpPr>
                <a:spLocks noChangeAspect="1" noChangeShapeType="1"/>
              </p:cNvSpPr>
              <p:nvPr/>
            </p:nvSpPr>
            <p:spPr bwMode="auto">
              <a:xfrm flipH="1">
                <a:off x="3883" y="3979"/>
                <a:ext cx="42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0" name="Line 757"/>
              <p:cNvSpPr>
                <a:spLocks noChangeAspect="1" noChangeShapeType="1"/>
              </p:cNvSpPr>
              <p:nvPr/>
            </p:nvSpPr>
            <p:spPr bwMode="auto">
              <a:xfrm>
                <a:off x="3907" y="3859"/>
                <a:ext cx="18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1" name="Line 758"/>
              <p:cNvSpPr>
                <a:spLocks noChangeAspect="1" noChangeShapeType="1"/>
              </p:cNvSpPr>
              <p:nvPr/>
            </p:nvSpPr>
            <p:spPr bwMode="auto">
              <a:xfrm flipH="1">
                <a:off x="3907" y="3751"/>
                <a:ext cx="18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2" name="Line 759"/>
              <p:cNvSpPr>
                <a:spLocks noChangeAspect="1" noChangeShapeType="1"/>
              </p:cNvSpPr>
              <p:nvPr/>
            </p:nvSpPr>
            <p:spPr bwMode="auto">
              <a:xfrm>
                <a:off x="3889" y="3631"/>
                <a:ext cx="36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3" name="Line 760"/>
              <p:cNvSpPr>
                <a:spLocks noChangeAspect="1" noChangeShapeType="1"/>
              </p:cNvSpPr>
              <p:nvPr/>
            </p:nvSpPr>
            <p:spPr bwMode="auto">
              <a:xfrm>
                <a:off x="3721" y="3438"/>
                <a:ext cx="168" cy="1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4" name="Line 761"/>
              <p:cNvSpPr>
                <a:spLocks noChangeAspect="1" noChangeShapeType="1"/>
              </p:cNvSpPr>
              <p:nvPr/>
            </p:nvSpPr>
            <p:spPr bwMode="auto">
              <a:xfrm flipH="1">
                <a:off x="4027" y="3973"/>
                <a:ext cx="6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5" name="Line 762"/>
              <p:cNvSpPr>
                <a:spLocks noChangeAspect="1" noChangeShapeType="1"/>
              </p:cNvSpPr>
              <p:nvPr/>
            </p:nvSpPr>
            <p:spPr bwMode="auto">
              <a:xfrm>
                <a:off x="4021" y="3853"/>
                <a:ext cx="12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6" name="Line 763"/>
              <p:cNvSpPr>
                <a:spLocks noChangeAspect="1" noChangeShapeType="1"/>
              </p:cNvSpPr>
              <p:nvPr/>
            </p:nvSpPr>
            <p:spPr bwMode="auto">
              <a:xfrm flipH="1">
                <a:off x="4021" y="3727"/>
                <a:ext cx="12" cy="12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7" name="Line 764"/>
              <p:cNvSpPr>
                <a:spLocks noChangeAspect="1" noChangeShapeType="1"/>
              </p:cNvSpPr>
              <p:nvPr/>
            </p:nvSpPr>
            <p:spPr bwMode="auto">
              <a:xfrm flipH="1">
                <a:off x="4033" y="3691"/>
                <a:ext cx="18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8" name="Line 765"/>
              <p:cNvSpPr>
                <a:spLocks noChangeAspect="1" noChangeShapeType="1"/>
              </p:cNvSpPr>
              <p:nvPr/>
            </p:nvSpPr>
            <p:spPr bwMode="auto">
              <a:xfrm flipH="1">
                <a:off x="4051" y="3649"/>
                <a:ext cx="6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9" name="Line 766"/>
              <p:cNvSpPr>
                <a:spLocks noChangeAspect="1" noChangeShapeType="1"/>
              </p:cNvSpPr>
              <p:nvPr/>
            </p:nvSpPr>
            <p:spPr bwMode="auto">
              <a:xfrm flipH="1">
                <a:off x="4111" y="3613"/>
                <a:ext cx="54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0" name="Line 767"/>
              <p:cNvSpPr>
                <a:spLocks noChangeAspect="1" noChangeShapeType="1"/>
              </p:cNvSpPr>
              <p:nvPr/>
            </p:nvSpPr>
            <p:spPr bwMode="auto">
              <a:xfrm flipH="1">
                <a:off x="4165" y="3565"/>
                <a:ext cx="5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1" name="Line 768"/>
              <p:cNvSpPr>
                <a:spLocks noChangeAspect="1" noChangeShapeType="1"/>
              </p:cNvSpPr>
              <p:nvPr/>
            </p:nvSpPr>
            <p:spPr bwMode="auto">
              <a:xfrm flipH="1">
                <a:off x="4219" y="3492"/>
                <a:ext cx="102" cy="7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2" name="Line 76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79" y="274"/>
                <a:ext cx="12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3" name="Line 7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91" y="352"/>
                <a:ext cx="66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4" name="Line 771"/>
              <p:cNvSpPr>
                <a:spLocks noChangeAspect="1" noChangeShapeType="1"/>
              </p:cNvSpPr>
              <p:nvPr/>
            </p:nvSpPr>
            <p:spPr bwMode="auto">
              <a:xfrm flipV="1">
                <a:off x="4045" y="376"/>
                <a:ext cx="12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5" name="Line 77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45" y="436"/>
                <a:ext cx="7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6" name="Line 77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17" y="550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7" name="Line 7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83" y="568"/>
                <a:ext cx="24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8" name="Line 77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07" y="700"/>
                <a:ext cx="78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29" name="Line 776"/>
              <p:cNvSpPr>
                <a:spLocks noChangeAspect="1" noChangeShapeType="1"/>
              </p:cNvSpPr>
              <p:nvPr/>
            </p:nvSpPr>
            <p:spPr bwMode="auto">
              <a:xfrm flipV="1">
                <a:off x="4285" y="742"/>
                <a:ext cx="1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0" name="Line 77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85" y="874"/>
                <a:ext cx="78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1" name="Line 77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63" y="905"/>
                <a:ext cx="126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2" name="Line 779"/>
              <p:cNvSpPr>
                <a:spLocks noChangeAspect="1" noChangeShapeType="1"/>
              </p:cNvSpPr>
              <p:nvPr/>
            </p:nvSpPr>
            <p:spPr bwMode="auto">
              <a:xfrm flipV="1">
                <a:off x="4375" y="1049"/>
                <a:ext cx="11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3" name="Line 7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75" y="1109"/>
                <a:ext cx="12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4" name="Line 781"/>
              <p:cNvSpPr>
                <a:spLocks noChangeAspect="1" noChangeShapeType="1"/>
              </p:cNvSpPr>
              <p:nvPr/>
            </p:nvSpPr>
            <p:spPr bwMode="auto">
              <a:xfrm flipH="1">
                <a:off x="4387" y="1151"/>
                <a:ext cx="60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5" name="Line 782"/>
              <p:cNvSpPr>
                <a:spLocks noChangeAspect="1" noChangeShapeType="1"/>
              </p:cNvSpPr>
              <p:nvPr/>
            </p:nvSpPr>
            <p:spPr bwMode="auto">
              <a:xfrm flipH="1">
                <a:off x="4447" y="1109"/>
                <a:ext cx="12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6" name="Line 783"/>
              <p:cNvSpPr>
                <a:spLocks noChangeAspect="1" noChangeShapeType="1"/>
              </p:cNvSpPr>
              <p:nvPr/>
            </p:nvSpPr>
            <p:spPr bwMode="auto">
              <a:xfrm flipV="1">
                <a:off x="4567" y="1109"/>
                <a:ext cx="1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7" name="Line 78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567" y="1181"/>
                <a:ext cx="6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8" name="Line 785"/>
              <p:cNvSpPr>
                <a:spLocks noChangeAspect="1" noChangeShapeType="1"/>
              </p:cNvSpPr>
              <p:nvPr/>
            </p:nvSpPr>
            <p:spPr bwMode="auto">
              <a:xfrm flipV="1">
                <a:off x="4447" y="1253"/>
                <a:ext cx="18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9" name="Line 786"/>
              <p:cNvSpPr>
                <a:spLocks noChangeAspect="1" noChangeShapeType="1"/>
              </p:cNvSpPr>
              <p:nvPr/>
            </p:nvSpPr>
            <p:spPr bwMode="auto">
              <a:xfrm flipH="1">
                <a:off x="4447" y="1313"/>
                <a:ext cx="180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0" name="Line 787"/>
              <p:cNvSpPr>
                <a:spLocks noChangeAspect="1" noChangeShapeType="1"/>
              </p:cNvSpPr>
              <p:nvPr/>
            </p:nvSpPr>
            <p:spPr bwMode="auto">
              <a:xfrm flipH="1">
                <a:off x="4627" y="1295"/>
                <a:ext cx="54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1" name="Line 78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81" y="1295"/>
                <a:ext cx="36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2" name="Line 789"/>
              <p:cNvSpPr>
                <a:spLocks noChangeAspect="1" noChangeShapeType="1"/>
              </p:cNvSpPr>
              <p:nvPr/>
            </p:nvSpPr>
            <p:spPr bwMode="auto">
              <a:xfrm flipH="1">
                <a:off x="4717" y="1355"/>
                <a:ext cx="3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3" name="Line 790"/>
              <p:cNvSpPr>
                <a:spLocks noChangeAspect="1" noChangeShapeType="1"/>
              </p:cNvSpPr>
              <p:nvPr/>
            </p:nvSpPr>
            <p:spPr bwMode="auto">
              <a:xfrm flipV="1">
                <a:off x="4669" y="1355"/>
                <a:ext cx="84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4" name="Line 79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69" y="1475"/>
                <a:ext cx="48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5" name="Line 792"/>
              <p:cNvSpPr>
                <a:spLocks noChangeAspect="1" noChangeShapeType="1"/>
              </p:cNvSpPr>
              <p:nvPr/>
            </p:nvSpPr>
            <p:spPr bwMode="auto">
              <a:xfrm flipH="1">
                <a:off x="4717" y="1547"/>
                <a:ext cx="114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6" name="Line 79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31" y="1547"/>
                <a:ext cx="24" cy="1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7" name="Line 794"/>
              <p:cNvSpPr>
                <a:spLocks noChangeAspect="1" noChangeShapeType="1"/>
              </p:cNvSpPr>
              <p:nvPr/>
            </p:nvSpPr>
            <p:spPr bwMode="auto">
              <a:xfrm flipV="1">
                <a:off x="4819" y="1703"/>
                <a:ext cx="3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8" name="Line 795"/>
              <p:cNvSpPr>
                <a:spLocks noChangeAspect="1" noChangeShapeType="1"/>
              </p:cNvSpPr>
              <p:nvPr/>
            </p:nvSpPr>
            <p:spPr bwMode="auto">
              <a:xfrm flipV="1">
                <a:off x="4669" y="1775"/>
                <a:ext cx="150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9" name="Line 796"/>
              <p:cNvSpPr>
                <a:spLocks noChangeAspect="1" noChangeShapeType="1"/>
              </p:cNvSpPr>
              <p:nvPr/>
            </p:nvSpPr>
            <p:spPr bwMode="auto">
              <a:xfrm flipV="1">
                <a:off x="4639" y="1823"/>
                <a:ext cx="3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0" name="Line 79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39" y="1895"/>
                <a:ext cx="11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1" name="Line 798"/>
              <p:cNvSpPr>
                <a:spLocks noChangeAspect="1" noChangeShapeType="1"/>
              </p:cNvSpPr>
              <p:nvPr/>
            </p:nvSpPr>
            <p:spPr bwMode="auto">
              <a:xfrm flipH="1">
                <a:off x="4753" y="1937"/>
                <a:ext cx="144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2" name="Line 79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97" y="1937"/>
                <a:ext cx="102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3" name="Line 80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99" y="2039"/>
                <a:ext cx="36" cy="2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4" name="Line 801"/>
              <p:cNvSpPr>
                <a:spLocks noChangeAspect="1" noChangeShapeType="1"/>
              </p:cNvSpPr>
              <p:nvPr/>
            </p:nvSpPr>
            <p:spPr bwMode="auto">
              <a:xfrm flipV="1">
                <a:off x="4957" y="2244"/>
                <a:ext cx="78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5" name="Line 80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57" y="2274"/>
                <a:ext cx="18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6" name="Line 8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137" y="2466"/>
                <a:ext cx="1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7" name="Line 804"/>
              <p:cNvSpPr>
                <a:spLocks noChangeAspect="1" noChangeShapeType="1"/>
              </p:cNvSpPr>
              <p:nvPr/>
            </p:nvSpPr>
            <p:spPr bwMode="auto">
              <a:xfrm flipV="1">
                <a:off x="5047" y="2580"/>
                <a:ext cx="102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8" name="Line 8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047" y="2682"/>
                <a:ext cx="78" cy="1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9" name="Line 806"/>
              <p:cNvSpPr>
                <a:spLocks noChangeAspect="1" noChangeShapeType="1"/>
              </p:cNvSpPr>
              <p:nvPr/>
            </p:nvSpPr>
            <p:spPr bwMode="auto">
              <a:xfrm flipV="1">
                <a:off x="5083" y="2868"/>
                <a:ext cx="4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0" name="Line 807"/>
              <p:cNvSpPr>
                <a:spLocks noChangeAspect="1" noChangeShapeType="1"/>
              </p:cNvSpPr>
              <p:nvPr/>
            </p:nvSpPr>
            <p:spPr bwMode="auto">
              <a:xfrm flipV="1">
                <a:off x="4933" y="3000"/>
                <a:ext cx="15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1" name="Line 80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33" y="3102"/>
                <a:ext cx="9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2" name="Line 809"/>
              <p:cNvSpPr>
                <a:spLocks noChangeAspect="1" noChangeShapeType="1"/>
              </p:cNvSpPr>
              <p:nvPr/>
            </p:nvSpPr>
            <p:spPr bwMode="auto">
              <a:xfrm flipV="1">
                <a:off x="4945" y="3204"/>
                <a:ext cx="7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3" name="Line 810"/>
              <p:cNvSpPr>
                <a:spLocks noChangeAspect="1" noChangeShapeType="1"/>
              </p:cNvSpPr>
              <p:nvPr/>
            </p:nvSpPr>
            <p:spPr bwMode="auto">
              <a:xfrm>
                <a:off x="4909" y="3204"/>
                <a:ext cx="3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4" name="Line 811"/>
              <p:cNvSpPr>
                <a:spLocks noChangeAspect="1" noChangeShapeType="1"/>
              </p:cNvSpPr>
              <p:nvPr/>
            </p:nvSpPr>
            <p:spPr bwMode="auto">
              <a:xfrm>
                <a:off x="4795" y="3174"/>
                <a:ext cx="11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5" name="Line 812"/>
              <p:cNvSpPr>
                <a:spLocks noChangeAspect="1" noChangeShapeType="1"/>
              </p:cNvSpPr>
              <p:nvPr/>
            </p:nvSpPr>
            <p:spPr bwMode="auto">
              <a:xfrm flipV="1">
                <a:off x="4783" y="3174"/>
                <a:ext cx="12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6" name="Line 8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783" y="3252"/>
                <a:ext cx="126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7" name="Line 814"/>
              <p:cNvSpPr>
                <a:spLocks noChangeAspect="1" noChangeShapeType="1"/>
              </p:cNvSpPr>
              <p:nvPr/>
            </p:nvSpPr>
            <p:spPr bwMode="auto">
              <a:xfrm flipV="1">
                <a:off x="4771" y="3306"/>
                <a:ext cx="138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8" name="Line 815"/>
              <p:cNvSpPr>
                <a:spLocks noChangeAspect="1" noChangeShapeType="1"/>
              </p:cNvSpPr>
              <p:nvPr/>
            </p:nvSpPr>
            <p:spPr bwMode="auto">
              <a:xfrm>
                <a:off x="4435" y="3366"/>
                <a:ext cx="336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9" name="Line 816"/>
              <p:cNvSpPr>
                <a:spLocks noChangeAspect="1" noChangeShapeType="1"/>
              </p:cNvSpPr>
              <p:nvPr/>
            </p:nvSpPr>
            <p:spPr bwMode="auto">
              <a:xfrm flipV="1">
                <a:off x="4363" y="3366"/>
                <a:ext cx="7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0" name="Line 817"/>
              <p:cNvSpPr>
                <a:spLocks noChangeAspect="1" noChangeShapeType="1"/>
              </p:cNvSpPr>
              <p:nvPr/>
            </p:nvSpPr>
            <p:spPr bwMode="auto">
              <a:xfrm flipV="1">
                <a:off x="4159" y="3480"/>
                <a:ext cx="204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1" name="Line 818"/>
              <p:cNvSpPr>
                <a:spLocks noChangeAspect="1" noChangeShapeType="1"/>
              </p:cNvSpPr>
              <p:nvPr/>
            </p:nvSpPr>
            <p:spPr bwMode="auto">
              <a:xfrm flipH="1">
                <a:off x="4159" y="3468"/>
                <a:ext cx="36" cy="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2" name="Line 819"/>
              <p:cNvSpPr>
                <a:spLocks noChangeAspect="1" noChangeShapeType="1"/>
              </p:cNvSpPr>
              <p:nvPr/>
            </p:nvSpPr>
            <p:spPr bwMode="auto">
              <a:xfrm>
                <a:off x="4147" y="3264"/>
                <a:ext cx="48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3" name="Line 820"/>
              <p:cNvSpPr>
                <a:spLocks noChangeAspect="1" noChangeShapeType="1"/>
              </p:cNvSpPr>
              <p:nvPr/>
            </p:nvSpPr>
            <p:spPr bwMode="auto">
              <a:xfrm flipV="1">
                <a:off x="4093" y="3264"/>
                <a:ext cx="54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4" name="Line 821"/>
              <p:cNvSpPr>
                <a:spLocks noChangeAspect="1" noChangeShapeType="1"/>
              </p:cNvSpPr>
              <p:nvPr/>
            </p:nvSpPr>
            <p:spPr bwMode="auto">
              <a:xfrm>
                <a:off x="3967" y="3174"/>
                <a:ext cx="126" cy="2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5" name="Line 822"/>
              <p:cNvSpPr>
                <a:spLocks noChangeAspect="1" noChangeShapeType="1"/>
              </p:cNvSpPr>
              <p:nvPr/>
            </p:nvSpPr>
            <p:spPr bwMode="auto">
              <a:xfrm flipV="1">
                <a:off x="3943" y="3174"/>
                <a:ext cx="24" cy="22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6" name="Line 823"/>
              <p:cNvSpPr>
                <a:spLocks noChangeAspect="1" noChangeShapeType="1"/>
              </p:cNvSpPr>
              <p:nvPr/>
            </p:nvSpPr>
            <p:spPr bwMode="auto">
              <a:xfrm>
                <a:off x="3853" y="3276"/>
                <a:ext cx="90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7" name="Line 824"/>
              <p:cNvSpPr>
                <a:spLocks noChangeAspect="1" noChangeShapeType="1"/>
              </p:cNvSpPr>
              <p:nvPr/>
            </p:nvSpPr>
            <p:spPr bwMode="auto">
              <a:xfrm flipV="1">
                <a:off x="3685" y="3276"/>
                <a:ext cx="168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8" name="Line 825"/>
              <p:cNvSpPr>
                <a:spLocks noChangeAspect="1" noChangeShapeType="1"/>
              </p:cNvSpPr>
              <p:nvPr/>
            </p:nvSpPr>
            <p:spPr bwMode="auto">
              <a:xfrm>
                <a:off x="3649" y="3408"/>
                <a:ext cx="3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9" name="Line 826"/>
              <p:cNvSpPr>
                <a:spLocks noChangeAspect="1" noChangeShapeType="1"/>
              </p:cNvSpPr>
              <p:nvPr/>
            </p:nvSpPr>
            <p:spPr bwMode="auto">
              <a:xfrm flipV="1">
                <a:off x="3469" y="3408"/>
                <a:ext cx="180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0" name="Line 827"/>
              <p:cNvSpPr>
                <a:spLocks noChangeAspect="1" noChangeShapeType="1"/>
              </p:cNvSpPr>
              <p:nvPr/>
            </p:nvSpPr>
            <p:spPr bwMode="auto">
              <a:xfrm>
                <a:off x="3433" y="3426"/>
                <a:ext cx="36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1" name="Line 828"/>
              <p:cNvSpPr>
                <a:spLocks noChangeAspect="1" noChangeShapeType="1"/>
              </p:cNvSpPr>
              <p:nvPr/>
            </p:nvSpPr>
            <p:spPr bwMode="auto">
              <a:xfrm flipV="1">
                <a:off x="3379" y="3426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2" name="Line 829"/>
              <p:cNvSpPr>
                <a:spLocks noChangeAspect="1" noChangeShapeType="1"/>
              </p:cNvSpPr>
              <p:nvPr/>
            </p:nvSpPr>
            <p:spPr bwMode="auto">
              <a:xfrm>
                <a:off x="3061" y="3306"/>
                <a:ext cx="318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3" name="Line 830"/>
              <p:cNvSpPr>
                <a:spLocks noChangeAspect="1" noChangeShapeType="1"/>
              </p:cNvSpPr>
              <p:nvPr/>
            </p:nvSpPr>
            <p:spPr bwMode="auto">
              <a:xfrm>
                <a:off x="3025" y="3132"/>
                <a:ext cx="36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4" name="Line 831"/>
              <p:cNvSpPr>
                <a:spLocks noChangeAspect="1" noChangeShapeType="1"/>
              </p:cNvSpPr>
              <p:nvPr/>
            </p:nvSpPr>
            <p:spPr bwMode="auto">
              <a:xfrm>
                <a:off x="2863" y="3060"/>
                <a:ext cx="16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5" name="Line 832"/>
              <p:cNvSpPr>
                <a:spLocks noChangeAspect="1" noChangeShapeType="1"/>
              </p:cNvSpPr>
              <p:nvPr/>
            </p:nvSpPr>
            <p:spPr bwMode="auto">
              <a:xfrm>
                <a:off x="2851" y="2988"/>
                <a:ext cx="1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6" name="Line 833"/>
              <p:cNvSpPr>
                <a:spLocks noChangeAspect="1" noChangeShapeType="1"/>
              </p:cNvSpPr>
              <p:nvPr/>
            </p:nvSpPr>
            <p:spPr bwMode="auto">
              <a:xfrm flipH="1">
                <a:off x="2851" y="2844"/>
                <a:ext cx="108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7" name="Line 834"/>
              <p:cNvSpPr>
                <a:spLocks noChangeAspect="1" noChangeShapeType="1"/>
              </p:cNvSpPr>
              <p:nvPr/>
            </p:nvSpPr>
            <p:spPr bwMode="auto">
              <a:xfrm>
                <a:off x="2947" y="2694"/>
                <a:ext cx="12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8" name="Line 835"/>
              <p:cNvSpPr>
                <a:spLocks noChangeAspect="1" noChangeShapeType="1"/>
              </p:cNvSpPr>
              <p:nvPr/>
            </p:nvSpPr>
            <p:spPr bwMode="auto">
              <a:xfrm>
                <a:off x="2887" y="2694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9" name="Line 836"/>
              <p:cNvSpPr>
                <a:spLocks noChangeAspect="1" noChangeShapeType="1"/>
              </p:cNvSpPr>
              <p:nvPr/>
            </p:nvSpPr>
            <p:spPr bwMode="auto">
              <a:xfrm>
                <a:off x="2797" y="2622"/>
                <a:ext cx="9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0" name="Line 837"/>
              <p:cNvSpPr>
                <a:spLocks noChangeAspect="1" noChangeShapeType="1"/>
              </p:cNvSpPr>
              <p:nvPr/>
            </p:nvSpPr>
            <p:spPr bwMode="auto">
              <a:xfrm flipH="1">
                <a:off x="2797" y="2568"/>
                <a:ext cx="1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1" name="Line 838"/>
              <p:cNvSpPr>
                <a:spLocks noChangeAspect="1" noChangeShapeType="1"/>
              </p:cNvSpPr>
              <p:nvPr/>
            </p:nvSpPr>
            <p:spPr bwMode="auto">
              <a:xfrm flipH="1">
                <a:off x="2809" y="2490"/>
                <a:ext cx="54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2" name="Line 839"/>
              <p:cNvSpPr>
                <a:spLocks noChangeAspect="1" noChangeShapeType="1"/>
              </p:cNvSpPr>
              <p:nvPr/>
            </p:nvSpPr>
            <p:spPr bwMode="auto">
              <a:xfrm flipH="1">
                <a:off x="2863" y="2286"/>
                <a:ext cx="60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3" name="Line 840"/>
              <p:cNvSpPr>
                <a:spLocks noChangeAspect="1" noChangeShapeType="1"/>
              </p:cNvSpPr>
              <p:nvPr/>
            </p:nvSpPr>
            <p:spPr bwMode="auto">
              <a:xfrm>
                <a:off x="2887" y="2232"/>
                <a:ext cx="36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4" name="Line 841"/>
              <p:cNvSpPr>
                <a:spLocks noChangeAspect="1" noChangeShapeType="1"/>
              </p:cNvSpPr>
              <p:nvPr/>
            </p:nvSpPr>
            <p:spPr bwMode="auto">
              <a:xfrm flipH="1">
                <a:off x="2887" y="2232"/>
                <a:ext cx="7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5" name="Line 842"/>
              <p:cNvSpPr>
                <a:spLocks noChangeAspect="1" noChangeShapeType="1"/>
              </p:cNvSpPr>
              <p:nvPr/>
            </p:nvSpPr>
            <p:spPr bwMode="auto">
              <a:xfrm flipH="1">
                <a:off x="2959" y="2183"/>
                <a:ext cx="66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6" name="Line 843"/>
              <p:cNvSpPr>
                <a:spLocks noChangeAspect="1" noChangeShapeType="1"/>
              </p:cNvSpPr>
              <p:nvPr/>
            </p:nvSpPr>
            <p:spPr bwMode="auto">
              <a:xfrm>
                <a:off x="2989" y="2099"/>
                <a:ext cx="36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7" name="Line 844"/>
              <p:cNvSpPr>
                <a:spLocks noChangeAspect="1" noChangeShapeType="1"/>
              </p:cNvSpPr>
              <p:nvPr/>
            </p:nvSpPr>
            <p:spPr bwMode="auto">
              <a:xfrm>
                <a:off x="2947" y="2027"/>
                <a:ext cx="4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8" name="Line 845"/>
              <p:cNvSpPr>
                <a:spLocks noChangeAspect="1" noChangeShapeType="1"/>
              </p:cNvSpPr>
              <p:nvPr/>
            </p:nvSpPr>
            <p:spPr bwMode="auto">
              <a:xfrm flipH="1">
                <a:off x="2947" y="1955"/>
                <a:ext cx="6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899" name="Line 846"/>
              <p:cNvSpPr>
                <a:spLocks noChangeAspect="1" noChangeShapeType="1"/>
              </p:cNvSpPr>
              <p:nvPr/>
            </p:nvSpPr>
            <p:spPr bwMode="auto">
              <a:xfrm flipH="1">
                <a:off x="3013" y="1937"/>
                <a:ext cx="102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0" name="Line 847"/>
              <p:cNvSpPr>
                <a:spLocks noChangeAspect="1" noChangeShapeType="1"/>
              </p:cNvSpPr>
              <p:nvPr/>
            </p:nvSpPr>
            <p:spPr bwMode="auto">
              <a:xfrm>
                <a:off x="3103" y="1775"/>
                <a:ext cx="12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1" name="Line 848"/>
              <p:cNvSpPr>
                <a:spLocks noChangeAspect="1" noChangeShapeType="1"/>
              </p:cNvSpPr>
              <p:nvPr/>
            </p:nvSpPr>
            <p:spPr bwMode="auto">
              <a:xfrm>
                <a:off x="3061" y="1661"/>
                <a:ext cx="4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2" name="Line 849"/>
              <p:cNvSpPr>
                <a:spLocks noChangeAspect="1" noChangeShapeType="1"/>
              </p:cNvSpPr>
              <p:nvPr/>
            </p:nvSpPr>
            <p:spPr bwMode="auto">
              <a:xfrm flipH="1">
                <a:off x="3061" y="1631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3" name="Line 8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115" y="1631"/>
                <a:ext cx="9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4" name="Line 851"/>
              <p:cNvSpPr>
                <a:spLocks noChangeAspect="1" noChangeShapeType="1"/>
              </p:cNvSpPr>
              <p:nvPr/>
            </p:nvSpPr>
            <p:spPr bwMode="auto">
              <a:xfrm>
                <a:off x="3103" y="1529"/>
                <a:ext cx="102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5" name="Line 852"/>
              <p:cNvSpPr>
                <a:spLocks noChangeAspect="1" noChangeShapeType="1"/>
              </p:cNvSpPr>
              <p:nvPr/>
            </p:nvSpPr>
            <p:spPr bwMode="auto">
              <a:xfrm flipH="1">
                <a:off x="3103" y="1397"/>
                <a:ext cx="16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6" name="Line 853"/>
              <p:cNvSpPr>
                <a:spLocks noChangeAspect="1" noChangeShapeType="1"/>
              </p:cNvSpPr>
              <p:nvPr/>
            </p:nvSpPr>
            <p:spPr bwMode="auto">
              <a:xfrm flipH="1">
                <a:off x="3265" y="1223"/>
                <a:ext cx="66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7" name="Line 854"/>
              <p:cNvSpPr>
                <a:spLocks noChangeAspect="1" noChangeShapeType="1"/>
              </p:cNvSpPr>
              <p:nvPr/>
            </p:nvSpPr>
            <p:spPr bwMode="auto">
              <a:xfrm>
                <a:off x="3277" y="1193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8" name="Line 855"/>
              <p:cNvSpPr>
                <a:spLocks noChangeAspect="1" noChangeShapeType="1"/>
              </p:cNvSpPr>
              <p:nvPr/>
            </p:nvSpPr>
            <p:spPr bwMode="auto">
              <a:xfrm flipH="1">
                <a:off x="3277" y="1139"/>
                <a:ext cx="4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9" name="Line 856"/>
              <p:cNvSpPr>
                <a:spLocks noChangeAspect="1" noChangeShapeType="1"/>
              </p:cNvSpPr>
              <p:nvPr/>
            </p:nvSpPr>
            <p:spPr bwMode="auto">
              <a:xfrm flipH="1">
                <a:off x="3319" y="1079"/>
                <a:ext cx="20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0" name="Line 857"/>
              <p:cNvSpPr>
                <a:spLocks noChangeAspect="1" noChangeShapeType="1"/>
              </p:cNvSpPr>
              <p:nvPr/>
            </p:nvSpPr>
            <p:spPr bwMode="auto">
              <a:xfrm flipH="1">
                <a:off x="3523" y="1037"/>
                <a:ext cx="48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1" name="Line 858"/>
              <p:cNvSpPr>
                <a:spLocks noChangeAspect="1" noChangeShapeType="1"/>
              </p:cNvSpPr>
              <p:nvPr/>
            </p:nvSpPr>
            <p:spPr bwMode="auto">
              <a:xfrm>
                <a:off x="3571" y="886"/>
                <a:ext cx="1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2" name="Line 859"/>
              <p:cNvSpPr>
                <a:spLocks noChangeAspect="1" noChangeShapeType="1"/>
              </p:cNvSpPr>
              <p:nvPr/>
            </p:nvSpPr>
            <p:spPr bwMode="auto">
              <a:xfrm flipH="1">
                <a:off x="3571" y="658"/>
                <a:ext cx="156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3" name="Line 860"/>
              <p:cNvSpPr>
                <a:spLocks noChangeAspect="1" noChangeShapeType="1"/>
              </p:cNvSpPr>
              <p:nvPr/>
            </p:nvSpPr>
            <p:spPr bwMode="auto">
              <a:xfrm flipH="1">
                <a:off x="3727" y="628"/>
                <a:ext cx="8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4" name="Line 861"/>
              <p:cNvSpPr>
                <a:spLocks noChangeAspect="1" noChangeShapeType="1"/>
              </p:cNvSpPr>
              <p:nvPr/>
            </p:nvSpPr>
            <p:spPr bwMode="auto">
              <a:xfrm>
                <a:off x="3787" y="538"/>
                <a:ext cx="24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5" name="Line 862"/>
              <p:cNvSpPr>
                <a:spLocks noChangeAspect="1" noChangeShapeType="1"/>
              </p:cNvSpPr>
              <p:nvPr/>
            </p:nvSpPr>
            <p:spPr bwMode="auto">
              <a:xfrm flipH="1">
                <a:off x="3787" y="508"/>
                <a:ext cx="78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6" name="Line 863"/>
              <p:cNvSpPr>
                <a:spLocks noChangeAspect="1" noChangeShapeType="1"/>
              </p:cNvSpPr>
              <p:nvPr/>
            </p:nvSpPr>
            <p:spPr bwMode="auto">
              <a:xfrm>
                <a:off x="3841" y="478"/>
                <a:ext cx="2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7" name="Line 864"/>
              <p:cNvSpPr>
                <a:spLocks noChangeAspect="1" noChangeShapeType="1"/>
              </p:cNvSpPr>
              <p:nvPr/>
            </p:nvSpPr>
            <p:spPr bwMode="auto">
              <a:xfrm flipH="1">
                <a:off x="3841" y="376"/>
                <a:ext cx="9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8" name="Line 865"/>
              <p:cNvSpPr>
                <a:spLocks noChangeAspect="1" noChangeShapeType="1"/>
              </p:cNvSpPr>
              <p:nvPr/>
            </p:nvSpPr>
            <p:spPr bwMode="auto">
              <a:xfrm>
                <a:off x="3919" y="304"/>
                <a:ext cx="1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9" name="Line 866"/>
              <p:cNvSpPr>
                <a:spLocks noChangeAspect="1" noChangeShapeType="1"/>
              </p:cNvSpPr>
              <p:nvPr/>
            </p:nvSpPr>
            <p:spPr bwMode="auto">
              <a:xfrm flipH="1">
                <a:off x="3919" y="274"/>
                <a:ext cx="60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867"/>
            <p:cNvGrpSpPr>
              <a:grpSpLocks noChangeAspect="1"/>
            </p:cNvGrpSpPr>
            <p:nvPr/>
          </p:nvGrpSpPr>
          <p:grpSpPr bwMode="auto">
            <a:xfrm flipH="1">
              <a:off x="6446289" y="3832083"/>
              <a:ext cx="972343" cy="920745"/>
              <a:chOff x="2299" y="3080"/>
              <a:chExt cx="979" cy="891"/>
            </a:xfrm>
          </p:grpSpPr>
          <p:sp>
            <p:nvSpPr>
              <p:cNvPr id="52780" name="Line 868"/>
              <p:cNvSpPr>
                <a:spLocks noChangeAspect="1" noChangeShapeType="1"/>
              </p:cNvSpPr>
              <p:nvPr/>
            </p:nvSpPr>
            <p:spPr bwMode="auto">
              <a:xfrm flipH="1">
                <a:off x="2721" y="3218"/>
                <a:ext cx="4" cy="2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1" name="Line 869"/>
              <p:cNvSpPr>
                <a:spLocks noChangeAspect="1" noChangeShapeType="1"/>
              </p:cNvSpPr>
              <p:nvPr/>
            </p:nvSpPr>
            <p:spPr bwMode="auto">
              <a:xfrm flipH="1">
                <a:off x="2726" y="3182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2" name="Line 870"/>
              <p:cNvSpPr>
                <a:spLocks noChangeAspect="1" noChangeShapeType="1"/>
              </p:cNvSpPr>
              <p:nvPr/>
            </p:nvSpPr>
            <p:spPr bwMode="auto">
              <a:xfrm>
                <a:off x="2726" y="3122"/>
                <a:ext cx="1" cy="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3" name="Line 871"/>
              <p:cNvSpPr>
                <a:spLocks noChangeAspect="1" noChangeShapeType="1"/>
              </p:cNvSpPr>
              <p:nvPr/>
            </p:nvSpPr>
            <p:spPr bwMode="auto">
              <a:xfrm>
                <a:off x="2726" y="3080"/>
                <a:ext cx="0" cy="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4" name="Line 87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752" y="3116"/>
                <a:ext cx="3" cy="1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5" name="Freeform 873"/>
              <p:cNvSpPr>
                <a:spLocks noChangeAspect="1"/>
              </p:cNvSpPr>
              <p:nvPr/>
            </p:nvSpPr>
            <p:spPr bwMode="auto">
              <a:xfrm>
                <a:off x="2411" y="3236"/>
                <a:ext cx="306" cy="735"/>
              </a:xfrm>
              <a:custGeom>
                <a:avLst/>
                <a:gdLst>
                  <a:gd name="T0" fmla="*/ 300 w 306"/>
                  <a:gd name="T1" fmla="*/ 12 h 735"/>
                  <a:gd name="T2" fmla="*/ 293 w 306"/>
                  <a:gd name="T3" fmla="*/ 36 h 735"/>
                  <a:gd name="T4" fmla="*/ 286 w 306"/>
                  <a:gd name="T5" fmla="*/ 61 h 735"/>
                  <a:gd name="T6" fmla="*/ 278 w 306"/>
                  <a:gd name="T7" fmla="*/ 84 h 735"/>
                  <a:gd name="T8" fmla="*/ 271 w 306"/>
                  <a:gd name="T9" fmla="*/ 107 h 735"/>
                  <a:gd name="T10" fmla="*/ 264 w 306"/>
                  <a:gd name="T11" fmla="*/ 130 h 735"/>
                  <a:gd name="T12" fmla="*/ 258 w 306"/>
                  <a:gd name="T13" fmla="*/ 151 h 735"/>
                  <a:gd name="T14" fmla="*/ 252 w 306"/>
                  <a:gd name="T15" fmla="*/ 172 h 735"/>
                  <a:gd name="T16" fmla="*/ 247 w 306"/>
                  <a:gd name="T17" fmla="*/ 191 h 735"/>
                  <a:gd name="T18" fmla="*/ 241 w 306"/>
                  <a:gd name="T19" fmla="*/ 217 h 735"/>
                  <a:gd name="T20" fmla="*/ 237 w 306"/>
                  <a:gd name="T21" fmla="*/ 233 h 735"/>
                  <a:gd name="T22" fmla="*/ 235 w 306"/>
                  <a:gd name="T23" fmla="*/ 247 h 735"/>
                  <a:gd name="T24" fmla="*/ 232 w 306"/>
                  <a:gd name="T25" fmla="*/ 260 h 735"/>
                  <a:gd name="T26" fmla="*/ 229 w 306"/>
                  <a:gd name="T27" fmla="*/ 272 h 735"/>
                  <a:gd name="T28" fmla="*/ 227 w 306"/>
                  <a:gd name="T29" fmla="*/ 283 h 735"/>
                  <a:gd name="T30" fmla="*/ 224 w 306"/>
                  <a:gd name="T31" fmla="*/ 295 h 735"/>
                  <a:gd name="T32" fmla="*/ 219 w 306"/>
                  <a:gd name="T33" fmla="*/ 305 h 735"/>
                  <a:gd name="T34" fmla="*/ 215 w 306"/>
                  <a:gd name="T35" fmla="*/ 316 h 735"/>
                  <a:gd name="T36" fmla="*/ 210 w 306"/>
                  <a:gd name="T37" fmla="*/ 328 h 735"/>
                  <a:gd name="T38" fmla="*/ 199 w 306"/>
                  <a:gd name="T39" fmla="*/ 346 h 735"/>
                  <a:gd name="T40" fmla="*/ 190 w 306"/>
                  <a:gd name="T41" fmla="*/ 359 h 735"/>
                  <a:gd name="T42" fmla="*/ 180 w 306"/>
                  <a:gd name="T43" fmla="*/ 372 h 735"/>
                  <a:gd name="T44" fmla="*/ 168 w 306"/>
                  <a:gd name="T45" fmla="*/ 387 h 735"/>
                  <a:gd name="T46" fmla="*/ 156 w 306"/>
                  <a:gd name="T47" fmla="*/ 401 h 735"/>
                  <a:gd name="T48" fmla="*/ 144 w 306"/>
                  <a:gd name="T49" fmla="*/ 417 h 735"/>
                  <a:gd name="T50" fmla="*/ 132 w 306"/>
                  <a:gd name="T51" fmla="*/ 433 h 735"/>
                  <a:gd name="T52" fmla="*/ 119 w 306"/>
                  <a:gd name="T53" fmla="*/ 449 h 735"/>
                  <a:gd name="T54" fmla="*/ 106 w 306"/>
                  <a:gd name="T55" fmla="*/ 464 h 735"/>
                  <a:gd name="T56" fmla="*/ 89 w 306"/>
                  <a:gd name="T57" fmla="*/ 489 h 735"/>
                  <a:gd name="T58" fmla="*/ 78 w 306"/>
                  <a:gd name="T59" fmla="*/ 505 h 735"/>
                  <a:gd name="T60" fmla="*/ 68 w 306"/>
                  <a:gd name="T61" fmla="*/ 522 h 735"/>
                  <a:gd name="T62" fmla="*/ 58 w 306"/>
                  <a:gd name="T63" fmla="*/ 538 h 735"/>
                  <a:gd name="T64" fmla="*/ 49 w 306"/>
                  <a:gd name="T65" fmla="*/ 553 h 735"/>
                  <a:gd name="T66" fmla="*/ 41 w 306"/>
                  <a:gd name="T67" fmla="*/ 569 h 735"/>
                  <a:gd name="T68" fmla="*/ 34 w 306"/>
                  <a:gd name="T69" fmla="*/ 584 h 735"/>
                  <a:gd name="T70" fmla="*/ 27 w 306"/>
                  <a:gd name="T71" fmla="*/ 598 h 735"/>
                  <a:gd name="T72" fmla="*/ 21 w 306"/>
                  <a:gd name="T73" fmla="*/ 613 h 735"/>
                  <a:gd name="T74" fmla="*/ 17 w 306"/>
                  <a:gd name="T75" fmla="*/ 626 h 735"/>
                  <a:gd name="T76" fmla="*/ 10 w 306"/>
                  <a:gd name="T77" fmla="*/ 644 h 735"/>
                  <a:gd name="T78" fmla="*/ 7 w 306"/>
                  <a:gd name="T79" fmla="*/ 656 h 735"/>
                  <a:gd name="T80" fmla="*/ 5 w 306"/>
                  <a:gd name="T81" fmla="*/ 667 h 735"/>
                  <a:gd name="T82" fmla="*/ 3 w 306"/>
                  <a:gd name="T83" fmla="*/ 677 h 735"/>
                  <a:gd name="T84" fmla="*/ 2 w 306"/>
                  <a:gd name="T85" fmla="*/ 686 h 735"/>
                  <a:gd name="T86" fmla="*/ 1 w 306"/>
                  <a:gd name="T87" fmla="*/ 695 h 735"/>
                  <a:gd name="T88" fmla="*/ 0 w 306"/>
                  <a:gd name="T89" fmla="*/ 705 h 735"/>
                  <a:gd name="T90" fmla="*/ 0 w 306"/>
                  <a:gd name="T91" fmla="*/ 713 h 735"/>
                  <a:gd name="T92" fmla="*/ 0 w 306"/>
                  <a:gd name="T93" fmla="*/ 721 h 735"/>
                  <a:gd name="T94" fmla="*/ 0 w 306"/>
                  <a:gd name="T95" fmla="*/ 734 h 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06"/>
                  <a:gd name="T145" fmla="*/ 0 h 735"/>
                  <a:gd name="T146" fmla="*/ 306 w 306"/>
                  <a:gd name="T147" fmla="*/ 735 h 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06" h="735">
                    <a:moveTo>
                      <a:pt x="305" y="0"/>
                    </a:moveTo>
                    <a:lnTo>
                      <a:pt x="300" y="12"/>
                    </a:lnTo>
                    <a:lnTo>
                      <a:pt x="297" y="24"/>
                    </a:lnTo>
                    <a:lnTo>
                      <a:pt x="293" y="36"/>
                    </a:lnTo>
                    <a:lnTo>
                      <a:pt x="289" y="48"/>
                    </a:lnTo>
                    <a:lnTo>
                      <a:pt x="286" y="61"/>
                    </a:lnTo>
                    <a:lnTo>
                      <a:pt x="282" y="72"/>
                    </a:lnTo>
                    <a:lnTo>
                      <a:pt x="278" y="84"/>
                    </a:lnTo>
                    <a:lnTo>
                      <a:pt x="275" y="96"/>
                    </a:lnTo>
                    <a:lnTo>
                      <a:pt x="271" y="107"/>
                    </a:lnTo>
                    <a:lnTo>
                      <a:pt x="267" y="119"/>
                    </a:lnTo>
                    <a:lnTo>
                      <a:pt x="264" y="130"/>
                    </a:lnTo>
                    <a:lnTo>
                      <a:pt x="261" y="141"/>
                    </a:lnTo>
                    <a:lnTo>
                      <a:pt x="258" y="151"/>
                    </a:lnTo>
                    <a:lnTo>
                      <a:pt x="255" y="162"/>
                    </a:lnTo>
                    <a:lnTo>
                      <a:pt x="252" y="172"/>
                    </a:lnTo>
                    <a:lnTo>
                      <a:pt x="250" y="182"/>
                    </a:lnTo>
                    <a:lnTo>
                      <a:pt x="247" y="191"/>
                    </a:lnTo>
                    <a:lnTo>
                      <a:pt x="245" y="200"/>
                    </a:lnTo>
                    <a:lnTo>
                      <a:pt x="241" y="217"/>
                    </a:lnTo>
                    <a:lnTo>
                      <a:pt x="239" y="225"/>
                    </a:lnTo>
                    <a:lnTo>
                      <a:pt x="237" y="233"/>
                    </a:lnTo>
                    <a:lnTo>
                      <a:pt x="236" y="240"/>
                    </a:lnTo>
                    <a:lnTo>
                      <a:pt x="235" y="247"/>
                    </a:lnTo>
                    <a:lnTo>
                      <a:pt x="233" y="253"/>
                    </a:lnTo>
                    <a:lnTo>
                      <a:pt x="232" y="260"/>
                    </a:lnTo>
                    <a:lnTo>
                      <a:pt x="230" y="266"/>
                    </a:lnTo>
                    <a:lnTo>
                      <a:pt x="229" y="272"/>
                    </a:lnTo>
                    <a:lnTo>
                      <a:pt x="228" y="278"/>
                    </a:lnTo>
                    <a:lnTo>
                      <a:pt x="227" y="283"/>
                    </a:lnTo>
                    <a:lnTo>
                      <a:pt x="225" y="289"/>
                    </a:lnTo>
                    <a:lnTo>
                      <a:pt x="224" y="295"/>
                    </a:lnTo>
                    <a:lnTo>
                      <a:pt x="222" y="300"/>
                    </a:lnTo>
                    <a:lnTo>
                      <a:pt x="219" y="305"/>
                    </a:lnTo>
                    <a:lnTo>
                      <a:pt x="218" y="311"/>
                    </a:lnTo>
                    <a:lnTo>
                      <a:pt x="215" y="316"/>
                    </a:lnTo>
                    <a:lnTo>
                      <a:pt x="213" y="322"/>
                    </a:lnTo>
                    <a:lnTo>
                      <a:pt x="210" y="328"/>
                    </a:lnTo>
                    <a:lnTo>
                      <a:pt x="203" y="340"/>
                    </a:lnTo>
                    <a:lnTo>
                      <a:pt x="199" y="346"/>
                    </a:lnTo>
                    <a:lnTo>
                      <a:pt x="195" y="352"/>
                    </a:lnTo>
                    <a:lnTo>
                      <a:pt x="190" y="359"/>
                    </a:lnTo>
                    <a:lnTo>
                      <a:pt x="185" y="366"/>
                    </a:lnTo>
                    <a:lnTo>
                      <a:pt x="180" y="372"/>
                    </a:lnTo>
                    <a:lnTo>
                      <a:pt x="174" y="379"/>
                    </a:lnTo>
                    <a:lnTo>
                      <a:pt x="168" y="387"/>
                    </a:lnTo>
                    <a:lnTo>
                      <a:pt x="162" y="394"/>
                    </a:lnTo>
                    <a:lnTo>
                      <a:pt x="156" y="401"/>
                    </a:lnTo>
                    <a:lnTo>
                      <a:pt x="150" y="409"/>
                    </a:lnTo>
                    <a:lnTo>
                      <a:pt x="144" y="417"/>
                    </a:lnTo>
                    <a:lnTo>
                      <a:pt x="138" y="425"/>
                    </a:lnTo>
                    <a:lnTo>
                      <a:pt x="132" y="433"/>
                    </a:lnTo>
                    <a:lnTo>
                      <a:pt x="125" y="441"/>
                    </a:lnTo>
                    <a:lnTo>
                      <a:pt x="119" y="449"/>
                    </a:lnTo>
                    <a:lnTo>
                      <a:pt x="113" y="456"/>
                    </a:lnTo>
                    <a:lnTo>
                      <a:pt x="106" y="464"/>
                    </a:lnTo>
                    <a:lnTo>
                      <a:pt x="100" y="473"/>
                    </a:lnTo>
                    <a:lnTo>
                      <a:pt x="89" y="489"/>
                    </a:lnTo>
                    <a:lnTo>
                      <a:pt x="83" y="497"/>
                    </a:lnTo>
                    <a:lnTo>
                      <a:pt x="78" y="505"/>
                    </a:lnTo>
                    <a:lnTo>
                      <a:pt x="72" y="513"/>
                    </a:lnTo>
                    <a:lnTo>
                      <a:pt x="68" y="522"/>
                    </a:lnTo>
                    <a:lnTo>
                      <a:pt x="62" y="530"/>
                    </a:lnTo>
                    <a:lnTo>
                      <a:pt x="58" y="538"/>
                    </a:lnTo>
                    <a:lnTo>
                      <a:pt x="53" y="546"/>
                    </a:lnTo>
                    <a:lnTo>
                      <a:pt x="49" y="553"/>
                    </a:lnTo>
                    <a:lnTo>
                      <a:pt x="45" y="561"/>
                    </a:lnTo>
                    <a:lnTo>
                      <a:pt x="41" y="569"/>
                    </a:lnTo>
                    <a:lnTo>
                      <a:pt x="37" y="576"/>
                    </a:lnTo>
                    <a:lnTo>
                      <a:pt x="34" y="584"/>
                    </a:lnTo>
                    <a:lnTo>
                      <a:pt x="30" y="591"/>
                    </a:lnTo>
                    <a:lnTo>
                      <a:pt x="27" y="598"/>
                    </a:lnTo>
                    <a:lnTo>
                      <a:pt x="24" y="606"/>
                    </a:lnTo>
                    <a:lnTo>
                      <a:pt x="21" y="613"/>
                    </a:lnTo>
                    <a:lnTo>
                      <a:pt x="19" y="619"/>
                    </a:lnTo>
                    <a:lnTo>
                      <a:pt x="17" y="626"/>
                    </a:lnTo>
                    <a:lnTo>
                      <a:pt x="12" y="639"/>
                    </a:lnTo>
                    <a:lnTo>
                      <a:pt x="10" y="644"/>
                    </a:lnTo>
                    <a:lnTo>
                      <a:pt x="9" y="650"/>
                    </a:lnTo>
                    <a:lnTo>
                      <a:pt x="7" y="656"/>
                    </a:lnTo>
                    <a:lnTo>
                      <a:pt x="6" y="661"/>
                    </a:lnTo>
                    <a:lnTo>
                      <a:pt x="5" y="667"/>
                    </a:lnTo>
                    <a:lnTo>
                      <a:pt x="4" y="672"/>
                    </a:lnTo>
                    <a:lnTo>
                      <a:pt x="3" y="677"/>
                    </a:lnTo>
                    <a:lnTo>
                      <a:pt x="3" y="682"/>
                    </a:lnTo>
                    <a:lnTo>
                      <a:pt x="2" y="686"/>
                    </a:lnTo>
                    <a:lnTo>
                      <a:pt x="1" y="691"/>
                    </a:lnTo>
                    <a:lnTo>
                      <a:pt x="1" y="695"/>
                    </a:lnTo>
                    <a:lnTo>
                      <a:pt x="1" y="700"/>
                    </a:lnTo>
                    <a:lnTo>
                      <a:pt x="0" y="705"/>
                    </a:lnTo>
                    <a:lnTo>
                      <a:pt x="0" y="709"/>
                    </a:lnTo>
                    <a:lnTo>
                      <a:pt x="0" y="713"/>
                    </a:lnTo>
                    <a:lnTo>
                      <a:pt x="0" y="717"/>
                    </a:lnTo>
                    <a:lnTo>
                      <a:pt x="0" y="721"/>
                    </a:lnTo>
                    <a:lnTo>
                      <a:pt x="0" y="726"/>
                    </a:lnTo>
                    <a:lnTo>
                      <a:pt x="0" y="73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6" name="Freeform 874"/>
              <p:cNvSpPr>
                <a:spLocks noChangeAspect="1"/>
              </p:cNvSpPr>
              <p:nvPr/>
            </p:nvSpPr>
            <p:spPr bwMode="auto">
              <a:xfrm>
                <a:off x="2760" y="3251"/>
                <a:ext cx="296" cy="653"/>
              </a:xfrm>
              <a:custGeom>
                <a:avLst/>
                <a:gdLst>
                  <a:gd name="T0" fmla="*/ 1 w 296"/>
                  <a:gd name="T1" fmla="*/ 4 h 653"/>
                  <a:gd name="T2" fmla="*/ 4 w 296"/>
                  <a:gd name="T3" fmla="*/ 15 h 653"/>
                  <a:gd name="T4" fmla="*/ 7 w 296"/>
                  <a:gd name="T5" fmla="*/ 25 h 653"/>
                  <a:gd name="T6" fmla="*/ 10 w 296"/>
                  <a:gd name="T7" fmla="*/ 36 h 653"/>
                  <a:gd name="T8" fmla="*/ 14 w 296"/>
                  <a:gd name="T9" fmla="*/ 46 h 653"/>
                  <a:gd name="T10" fmla="*/ 17 w 296"/>
                  <a:gd name="T11" fmla="*/ 58 h 653"/>
                  <a:gd name="T12" fmla="*/ 19 w 296"/>
                  <a:gd name="T13" fmla="*/ 69 h 653"/>
                  <a:gd name="T14" fmla="*/ 23 w 296"/>
                  <a:gd name="T15" fmla="*/ 82 h 653"/>
                  <a:gd name="T16" fmla="*/ 26 w 296"/>
                  <a:gd name="T17" fmla="*/ 96 h 653"/>
                  <a:gd name="T18" fmla="*/ 30 w 296"/>
                  <a:gd name="T19" fmla="*/ 117 h 653"/>
                  <a:gd name="T20" fmla="*/ 33 w 296"/>
                  <a:gd name="T21" fmla="*/ 132 h 653"/>
                  <a:gd name="T22" fmla="*/ 37 w 296"/>
                  <a:gd name="T23" fmla="*/ 149 h 653"/>
                  <a:gd name="T24" fmla="*/ 40 w 296"/>
                  <a:gd name="T25" fmla="*/ 166 h 653"/>
                  <a:gd name="T26" fmla="*/ 43 w 296"/>
                  <a:gd name="T27" fmla="*/ 183 h 653"/>
                  <a:gd name="T28" fmla="*/ 46 w 296"/>
                  <a:gd name="T29" fmla="*/ 201 h 653"/>
                  <a:gd name="T30" fmla="*/ 50 w 296"/>
                  <a:gd name="T31" fmla="*/ 218 h 653"/>
                  <a:gd name="T32" fmla="*/ 54 w 296"/>
                  <a:gd name="T33" fmla="*/ 235 h 653"/>
                  <a:gd name="T34" fmla="*/ 58 w 296"/>
                  <a:gd name="T35" fmla="*/ 252 h 653"/>
                  <a:gd name="T36" fmla="*/ 62 w 296"/>
                  <a:gd name="T37" fmla="*/ 268 h 653"/>
                  <a:gd name="T38" fmla="*/ 69 w 296"/>
                  <a:gd name="T39" fmla="*/ 290 h 653"/>
                  <a:gd name="T40" fmla="*/ 75 w 296"/>
                  <a:gd name="T41" fmla="*/ 303 h 653"/>
                  <a:gd name="T42" fmla="*/ 80 w 296"/>
                  <a:gd name="T43" fmla="*/ 316 h 653"/>
                  <a:gd name="T44" fmla="*/ 87 w 296"/>
                  <a:gd name="T45" fmla="*/ 328 h 653"/>
                  <a:gd name="T46" fmla="*/ 92 w 296"/>
                  <a:gd name="T47" fmla="*/ 339 h 653"/>
                  <a:gd name="T48" fmla="*/ 99 w 296"/>
                  <a:gd name="T49" fmla="*/ 350 h 653"/>
                  <a:gd name="T50" fmla="*/ 105 w 296"/>
                  <a:gd name="T51" fmla="*/ 360 h 653"/>
                  <a:gd name="T52" fmla="*/ 112 w 296"/>
                  <a:gd name="T53" fmla="*/ 370 h 653"/>
                  <a:gd name="T54" fmla="*/ 119 w 296"/>
                  <a:gd name="T55" fmla="*/ 381 h 653"/>
                  <a:gd name="T56" fmla="*/ 128 w 296"/>
                  <a:gd name="T57" fmla="*/ 397 h 653"/>
                  <a:gd name="T58" fmla="*/ 135 w 296"/>
                  <a:gd name="T59" fmla="*/ 408 h 653"/>
                  <a:gd name="T60" fmla="*/ 142 w 296"/>
                  <a:gd name="T61" fmla="*/ 420 h 653"/>
                  <a:gd name="T62" fmla="*/ 149 w 296"/>
                  <a:gd name="T63" fmla="*/ 432 h 653"/>
                  <a:gd name="T64" fmla="*/ 156 w 296"/>
                  <a:gd name="T65" fmla="*/ 445 h 653"/>
                  <a:gd name="T66" fmla="*/ 163 w 296"/>
                  <a:gd name="T67" fmla="*/ 457 h 653"/>
                  <a:gd name="T68" fmla="*/ 170 w 296"/>
                  <a:gd name="T69" fmla="*/ 470 h 653"/>
                  <a:gd name="T70" fmla="*/ 178 w 296"/>
                  <a:gd name="T71" fmla="*/ 483 h 653"/>
                  <a:gd name="T72" fmla="*/ 185 w 296"/>
                  <a:gd name="T73" fmla="*/ 497 h 653"/>
                  <a:gd name="T74" fmla="*/ 193 w 296"/>
                  <a:gd name="T75" fmla="*/ 509 h 653"/>
                  <a:gd name="T76" fmla="*/ 205 w 296"/>
                  <a:gd name="T77" fmla="*/ 529 h 653"/>
                  <a:gd name="T78" fmla="*/ 214 w 296"/>
                  <a:gd name="T79" fmla="*/ 542 h 653"/>
                  <a:gd name="T80" fmla="*/ 223 w 296"/>
                  <a:gd name="T81" fmla="*/ 555 h 653"/>
                  <a:gd name="T82" fmla="*/ 232 w 296"/>
                  <a:gd name="T83" fmla="*/ 568 h 653"/>
                  <a:gd name="T84" fmla="*/ 241 w 296"/>
                  <a:gd name="T85" fmla="*/ 581 h 653"/>
                  <a:gd name="T86" fmla="*/ 251 w 296"/>
                  <a:gd name="T87" fmla="*/ 594 h 653"/>
                  <a:gd name="T88" fmla="*/ 261 w 296"/>
                  <a:gd name="T89" fmla="*/ 607 h 653"/>
                  <a:gd name="T90" fmla="*/ 270 w 296"/>
                  <a:gd name="T91" fmla="*/ 620 h 653"/>
                  <a:gd name="T92" fmla="*/ 280 w 296"/>
                  <a:gd name="T93" fmla="*/ 632 h 653"/>
                  <a:gd name="T94" fmla="*/ 295 w 296"/>
                  <a:gd name="T95" fmla="*/ 652 h 6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96"/>
                  <a:gd name="T145" fmla="*/ 0 h 653"/>
                  <a:gd name="T146" fmla="*/ 296 w 296"/>
                  <a:gd name="T147" fmla="*/ 653 h 6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96" h="653">
                    <a:moveTo>
                      <a:pt x="0" y="0"/>
                    </a:moveTo>
                    <a:lnTo>
                      <a:pt x="1" y="4"/>
                    </a:lnTo>
                    <a:lnTo>
                      <a:pt x="3" y="9"/>
                    </a:lnTo>
                    <a:lnTo>
                      <a:pt x="4" y="15"/>
                    </a:lnTo>
                    <a:lnTo>
                      <a:pt x="6" y="20"/>
                    </a:lnTo>
                    <a:lnTo>
                      <a:pt x="7" y="25"/>
                    </a:lnTo>
                    <a:lnTo>
                      <a:pt x="9" y="30"/>
                    </a:lnTo>
                    <a:lnTo>
                      <a:pt x="10" y="36"/>
                    </a:lnTo>
                    <a:lnTo>
                      <a:pt x="12" y="41"/>
                    </a:lnTo>
                    <a:lnTo>
                      <a:pt x="14" y="46"/>
                    </a:lnTo>
                    <a:lnTo>
                      <a:pt x="15" y="52"/>
                    </a:lnTo>
                    <a:lnTo>
                      <a:pt x="17" y="58"/>
                    </a:lnTo>
                    <a:lnTo>
                      <a:pt x="18" y="64"/>
                    </a:lnTo>
                    <a:lnTo>
                      <a:pt x="19" y="69"/>
                    </a:lnTo>
                    <a:lnTo>
                      <a:pt x="21" y="76"/>
                    </a:lnTo>
                    <a:lnTo>
                      <a:pt x="23" y="82"/>
                    </a:lnTo>
                    <a:lnTo>
                      <a:pt x="24" y="89"/>
                    </a:lnTo>
                    <a:lnTo>
                      <a:pt x="26" y="96"/>
                    </a:lnTo>
                    <a:lnTo>
                      <a:pt x="27" y="102"/>
                    </a:lnTo>
                    <a:lnTo>
                      <a:pt x="30" y="117"/>
                    </a:lnTo>
                    <a:lnTo>
                      <a:pt x="32" y="125"/>
                    </a:lnTo>
                    <a:lnTo>
                      <a:pt x="33" y="132"/>
                    </a:lnTo>
                    <a:lnTo>
                      <a:pt x="35" y="141"/>
                    </a:lnTo>
                    <a:lnTo>
                      <a:pt x="37" y="149"/>
                    </a:lnTo>
                    <a:lnTo>
                      <a:pt x="38" y="157"/>
                    </a:lnTo>
                    <a:lnTo>
                      <a:pt x="40" y="166"/>
                    </a:lnTo>
                    <a:lnTo>
                      <a:pt x="41" y="175"/>
                    </a:lnTo>
                    <a:lnTo>
                      <a:pt x="43" y="183"/>
                    </a:lnTo>
                    <a:lnTo>
                      <a:pt x="44" y="192"/>
                    </a:lnTo>
                    <a:lnTo>
                      <a:pt x="46" y="201"/>
                    </a:lnTo>
                    <a:lnTo>
                      <a:pt x="48" y="209"/>
                    </a:lnTo>
                    <a:lnTo>
                      <a:pt x="50" y="218"/>
                    </a:lnTo>
                    <a:lnTo>
                      <a:pt x="52" y="227"/>
                    </a:lnTo>
                    <a:lnTo>
                      <a:pt x="54" y="235"/>
                    </a:lnTo>
                    <a:lnTo>
                      <a:pt x="56" y="244"/>
                    </a:lnTo>
                    <a:lnTo>
                      <a:pt x="58" y="252"/>
                    </a:lnTo>
                    <a:lnTo>
                      <a:pt x="60" y="260"/>
                    </a:lnTo>
                    <a:lnTo>
                      <a:pt x="62" y="268"/>
                    </a:lnTo>
                    <a:lnTo>
                      <a:pt x="67" y="283"/>
                    </a:lnTo>
                    <a:lnTo>
                      <a:pt x="69" y="290"/>
                    </a:lnTo>
                    <a:lnTo>
                      <a:pt x="72" y="297"/>
                    </a:lnTo>
                    <a:lnTo>
                      <a:pt x="75" y="303"/>
                    </a:lnTo>
                    <a:lnTo>
                      <a:pt x="78" y="310"/>
                    </a:lnTo>
                    <a:lnTo>
                      <a:pt x="80" y="316"/>
                    </a:lnTo>
                    <a:lnTo>
                      <a:pt x="84" y="322"/>
                    </a:lnTo>
                    <a:lnTo>
                      <a:pt x="87" y="328"/>
                    </a:lnTo>
                    <a:lnTo>
                      <a:pt x="89" y="333"/>
                    </a:lnTo>
                    <a:lnTo>
                      <a:pt x="92" y="339"/>
                    </a:lnTo>
                    <a:lnTo>
                      <a:pt x="96" y="344"/>
                    </a:lnTo>
                    <a:lnTo>
                      <a:pt x="99" y="350"/>
                    </a:lnTo>
                    <a:lnTo>
                      <a:pt x="102" y="355"/>
                    </a:lnTo>
                    <a:lnTo>
                      <a:pt x="105" y="360"/>
                    </a:lnTo>
                    <a:lnTo>
                      <a:pt x="109" y="366"/>
                    </a:lnTo>
                    <a:lnTo>
                      <a:pt x="112" y="370"/>
                    </a:lnTo>
                    <a:lnTo>
                      <a:pt x="115" y="376"/>
                    </a:lnTo>
                    <a:lnTo>
                      <a:pt x="119" y="381"/>
                    </a:lnTo>
                    <a:lnTo>
                      <a:pt x="122" y="386"/>
                    </a:lnTo>
                    <a:lnTo>
                      <a:pt x="128" y="397"/>
                    </a:lnTo>
                    <a:lnTo>
                      <a:pt x="132" y="403"/>
                    </a:lnTo>
                    <a:lnTo>
                      <a:pt x="135" y="408"/>
                    </a:lnTo>
                    <a:lnTo>
                      <a:pt x="139" y="414"/>
                    </a:lnTo>
                    <a:lnTo>
                      <a:pt x="142" y="420"/>
                    </a:lnTo>
                    <a:lnTo>
                      <a:pt x="146" y="426"/>
                    </a:lnTo>
                    <a:lnTo>
                      <a:pt x="149" y="432"/>
                    </a:lnTo>
                    <a:lnTo>
                      <a:pt x="152" y="438"/>
                    </a:lnTo>
                    <a:lnTo>
                      <a:pt x="156" y="445"/>
                    </a:lnTo>
                    <a:lnTo>
                      <a:pt x="159" y="451"/>
                    </a:lnTo>
                    <a:lnTo>
                      <a:pt x="163" y="457"/>
                    </a:lnTo>
                    <a:lnTo>
                      <a:pt x="166" y="464"/>
                    </a:lnTo>
                    <a:lnTo>
                      <a:pt x="170" y="470"/>
                    </a:lnTo>
                    <a:lnTo>
                      <a:pt x="174" y="477"/>
                    </a:lnTo>
                    <a:lnTo>
                      <a:pt x="178" y="483"/>
                    </a:lnTo>
                    <a:lnTo>
                      <a:pt x="182" y="490"/>
                    </a:lnTo>
                    <a:lnTo>
                      <a:pt x="185" y="497"/>
                    </a:lnTo>
                    <a:lnTo>
                      <a:pt x="189" y="503"/>
                    </a:lnTo>
                    <a:lnTo>
                      <a:pt x="193" y="509"/>
                    </a:lnTo>
                    <a:lnTo>
                      <a:pt x="202" y="522"/>
                    </a:lnTo>
                    <a:lnTo>
                      <a:pt x="205" y="529"/>
                    </a:lnTo>
                    <a:lnTo>
                      <a:pt x="210" y="536"/>
                    </a:lnTo>
                    <a:lnTo>
                      <a:pt x="214" y="542"/>
                    </a:lnTo>
                    <a:lnTo>
                      <a:pt x="218" y="549"/>
                    </a:lnTo>
                    <a:lnTo>
                      <a:pt x="223" y="555"/>
                    </a:lnTo>
                    <a:lnTo>
                      <a:pt x="227" y="562"/>
                    </a:lnTo>
                    <a:lnTo>
                      <a:pt x="232" y="568"/>
                    </a:lnTo>
                    <a:lnTo>
                      <a:pt x="237" y="574"/>
                    </a:lnTo>
                    <a:lnTo>
                      <a:pt x="241" y="581"/>
                    </a:lnTo>
                    <a:lnTo>
                      <a:pt x="246" y="588"/>
                    </a:lnTo>
                    <a:lnTo>
                      <a:pt x="251" y="594"/>
                    </a:lnTo>
                    <a:lnTo>
                      <a:pt x="255" y="600"/>
                    </a:lnTo>
                    <a:lnTo>
                      <a:pt x="261" y="607"/>
                    </a:lnTo>
                    <a:lnTo>
                      <a:pt x="265" y="613"/>
                    </a:lnTo>
                    <a:lnTo>
                      <a:pt x="270" y="620"/>
                    </a:lnTo>
                    <a:lnTo>
                      <a:pt x="275" y="626"/>
                    </a:lnTo>
                    <a:lnTo>
                      <a:pt x="280" y="632"/>
                    </a:lnTo>
                    <a:lnTo>
                      <a:pt x="285" y="639"/>
                    </a:lnTo>
                    <a:lnTo>
                      <a:pt x="295" y="652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7" name="Freeform 875"/>
              <p:cNvSpPr>
                <a:spLocks noChangeAspect="1"/>
              </p:cNvSpPr>
              <p:nvPr/>
            </p:nvSpPr>
            <p:spPr bwMode="auto">
              <a:xfrm>
                <a:off x="2785" y="3331"/>
                <a:ext cx="283" cy="189"/>
              </a:xfrm>
              <a:custGeom>
                <a:avLst/>
                <a:gdLst>
                  <a:gd name="T0" fmla="*/ 0 w 283"/>
                  <a:gd name="T1" fmla="*/ 0 h 189"/>
                  <a:gd name="T2" fmla="*/ 4 w 283"/>
                  <a:gd name="T3" fmla="*/ 3 h 189"/>
                  <a:gd name="T4" fmla="*/ 9 w 283"/>
                  <a:gd name="T5" fmla="*/ 6 h 189"/>
                  <a:gd name="T6" fmla="*/ 14 w 283"/>
                  <a:gd name="T7" fmla="*/ 9 h 189"/>
                  <a:gd name="T8" fmla="*/ 18 w 283"/>
                  <a:gd name="T9" fmla="*/ 13 h 189"/>
                  <a:gd name="T10" fmla="*/ 23 w 283"/>
                  <a:gd name="T11" fmla="*/ 16 h 189"/>
                  <a:gd name="T12" fmla="*/ 28 w 283"/>
                  <a:gd name="T13" fmla="*/ 19 h 189"/>
                  <a:gd name="T14" fmla="*/ 32 w 283"/>
                  <a:gd name="T15" fmla="*/ 23 h 189"/>
                  <a:gd name="T16" fmla="*/ 37 w 283"/>
                  <a:gd name="T17" fmla="*/ 26 h 189"/>
                  <a:gd name="T18" fmla="*/ 41 w 283"/>
                  <a:gd name="T19" fmla="*/ 30 h 189"/>
                  <a:gd name="T20" fmla="*/ 46 w 283"/>
                  <a:gd name="T21" fmla="*/ 33 h 189"/>
                  <a:gd name="T22" fmla="*/ 50 w 283"/>
                  <a:gd name="T23" fmla="*/ 37 h 189"/>
                  <a:gd name="T24" fmla="*/ 55 w 283"/>
                  <a:gd name="T25" fmla="*/ 40 h 189"/>
                  <a:gd name="T26" fmla="*/ 60 w 283"/>
                  <a:gd name="T27" fmla="*/ 44 h 189"/>
                  <a:gd name="T28" fmla="*/ 64 w 283"/>
                  <a:gd name="T29" fmla="*/ 47 h 189"/>
                  <a:gd name="T30" fmla="*/ 69 w 283"/>
                  <a:gd name="T31" fmla="*/ 50 h 189"/>
                  <a:gd name="T32" fmla="*/ 73 w 283"/>
                  <a:gd name="T33" fmla="*/ 54 h 189"/>
                  <a:gd name="T34" fmla="*/ 78 w 283"/>
                  <a:gd name="T35" fmla="*/ 58 h 189"/>
                  <a:gd name="T36" fmla="*/ 83 w 283"/>
                  <a:gd name="T37" fmla="*/ 61 h 189"/>
                  <a:gd name="T38" fmla="*/ 92 w 283"/>
                  <a:gd name="T39" fmla="*/ 69 h 189"/>
                  <a:gd name="T40" fmla="*/ 96 w 283"/>
                  <a:gd name="T41" fmla="*/ 72 h 189"/>
                  <a:gd name="T42" fmla="*/ 101 w 283"/>
                  <a:gd name="T43" fmla="*/ 76 h 189"/>
                  <a:gd name="T44" fmla="*/ 106 w 283"/>
                  <a:gd name="T45" fmla="*/ 80 h 189"/>
                  <a:gd name="T46" fmla="*/ 110 w 283"/>
                  <a:gd name="T47" fmla="*/ 83 h 189"/>
                  <a:gd name="T48" fmla="*/ 115 w 283"/>
                  <a:gd name="T49" fmla="*/ 88 h 189"/>
                  <a:gd name="T50" fmla="*/ 119 w 283"/>
                  <a:gd name="T51" fmla="*/ 91 h 189"/>
                  <a:gd name="T52" fmla="*/ 124 w 283"/>
                  <a:gd name="T53" fmla="*/ 95 h 189"/>
                  <a:gd name="T54" fmla="*/ 129 w 283"/>
                  <a:gd name="T55" fmla="*/ 99 h 189"/>
                  <a:gd name="T56" fmla="*/ 133 w 283"/>
                  <a:gd name="T57" fmla="*/ 102 h 189"/>
                  <a:gd name="T58" fmla="*/ 138 w 283"/>
                  <a:gd name="T59" fmla="*/ 106 h 189"/>
                  <a:gd name="T60" fmla="*/ 143 w 283"/>
                  <a:gd name="T61" fmla="*/ 110 h 189"/>
                  <a:gd name="T62" fmla="*/ 147 w 283"/>
                  <a:gd name="T63" fmla="*/ 113 h 189"/>
                  <a:gd name="T64" fmla="*/ 152 w 283"/>
                  <a:gd name="T65" fmla="*/ 117 h 189"/>
                  <a:gd name="T66" fmla="*/ 156 w 283"/>
                  <a:gd name="T67" fmla="*/ 121 h 189"/>
                  <a:gd name="T68" fmla="*/ 161 w 283"/>
                  <a:gd name="T69" fmla="*/ 124 h 189"/>
                  <a:gd name="T70" fmla="*/ 166 w 283"/>
                  <a:gd name="T71" fmla="*/ 127 h 189"/>
                  <a:gd name="T72" fmla="*/ 170 w 283"/>
                  <a:gd name="T73" fmla="*/ 131 h 189"/>
                  <a:gd name="T74" fmla="*/ 175 w 283"/>
                  <a:gd name="T75" fmla="*/ 134 h 189"/>
                  <a:gd name="T76" fmla="*/ 185 w 283"/>
                  <a:gd name="T77" fmla="*/ 140 h 189"/>
                  <a:gd name="T78" fmla="*/ 189 w 283"/>
                  <a:gd name="T79" fmla="*/ 143 h 189"/>
                  <a:gd name="T80" fmla="*/ 194 w 283"/>
                  <a:gd name="T81" fmla="*/ 146 h 189"/>
                  <a:gd name="T82" fmla="*/ 199 w 283"/>
                  <a:gd name="T83" fmla="*/ 149 h 189"/>
                  <a:gd name="T84" fmla="*/ 203 w 283"/>
                  <a:gd name="T85" fmla="*/ 152 h 189"/>
                  <a:gd name="T86" fmla="*/ 209 w 283"/>
                  <a:gd name="T87" fmla="*/ 154 h 189"/>
                  <a:gd name="T88" fmla="*/ 213 w 283"/>
                  <a:gd name="T89" fmla="*/ 157 h 189"/>
                  <a:gd name="T90" fmla="*/ 218 w 283"/>
                  <a:gd name="T91" fmla="*/ 159 h 189"/>
                  <a:gd name="T92" fmla="*/ 223 w 283"/>
                  <a:gd name="T93" fmla="*/ 162 h 189"/>
                  <a:gd name="T94" fmla="*/ 228 w 283"/>
                  <a:gd name="T95" fmla="*/ 164 h 189"/>
                  <a:gd name="T96" fmla="*/ 233 w 283"/>
                  <a:gd name="T97" fmla="*/ 167 h 189"/>
                  <a:gd name="T98" fmla="*/ 237 w 283"/>
                  <a:gd name="T99" fmla="*/ 169 h 189"/>
                  <a:gd name="T100" fmla="*/ 242 w 283"/>
                  <a:gd name="T101" fmla="*/ 171 h 189"/>
                  <a:gd name="T102" fmla="*/ 247 w 283"/>
                  <a:gd name="T103" fmla="*/ 173 h 189"/>
                  <a:gd name="T104" fmla="*/ 252 w 283"/>
                  <a:gd name="T105" fmla="*/ 175 h 189"/>
                  <a:gd name="T106" fmla="*/ 257 w 283"/>
                  <a:gd name="T107" fmla="*/ 177 h 189"/>
                  <a:gd name="T108" fmla="*/ 262 w 283"/>
                  <a:gd name="T109" fmla="*/ 180 h 189"/>
                  <a:gd name="T110" fmla="*/ 267 w 283"/>
                  <a:gd name="T111" fmla="*/ 181 h 189"/>
                  <a:gd name="T112" fmla="*/ 272 w 283"/>
                  <a:gd name="T113" fmla="*/ 183 h 189"/>
                  <a:gd name="T114" fmla="*/ 282 w 283"/>
                  <a:gd name="T115" fmla="*/ 188 h 18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83"/>
                  <a:gd name="T175" fmla="*/ 0 h 189"/>
                  <a:gd name="T176" fmla="*/ 283 w 283"/>
                  <a:gd name="T177" fmla="*/ 189 h 18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83" h="189">
                    <a:moveTo>
                      <a:pt x="0" y="0"/>
                    </a:moveTo>
                    <a:lnTo>
                      <a:pt x="4" y="3"/>
                    </a:lnTo>
                    <a:lnTo>
                      <a:pt x="9" y="6"/>
                    </a:lnTo>
                    <a:lnTo>
                      <a:pt x="14" y="9"/>
                    </a:lnTo>
                    <a:lnTo>
                      <a:pt x="18" y="13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2" y="23"/>
                    </a:lnTo>
                    <a:lnTo>
                      <a:pt x="37" y="26"/>
                    </a:lnTo>
                    <a:lnTo>
                      <a:pt x="41" y="30"/>
                    </a:lnTo>
                    <a:lnTo>
                      <a:pt x="46" y="33"/>
                    </a:lnTo>
                    <a:lnTo>
                      <a:pt x="50" y="37"/>
                    </a:lnTo>
                    <a:lnTo>
                      <a:pt x="55" y="40"/>
                    </a:lnTo>
                    <a:lnTo>
                      <a:pt x="60" y="44"/>
                    </a:lnTo>
                    <a:lnTo>
                      <a:pt x="64" y="47"/>
                    </a:lnTo>
                    <a:lnTo>
                      <a:pt x="69" y="50"/>
                    </a:lnTo>
                    <a:lnTo>
                      <a:pt x="73" y="54"/>
                    </a:lnTo>
                    <a:lnTo>
                      <a:pt x="78" y="58"/>
                    </a:lnTo>
                    <a:lnTo>
                      <a:pt x="83" y="61"/>
                    </a:lnTo>
                    <a:lnTo>
                      <a:pt x="92" y="69"/>
                    </a:lnTo>
                    <a:lnTo>
                      <a:pt x="96" y="72"/>
                    </a:lnTo>
                    <a:lnTo>
                      <a:pt x="101" y="76"/>
                    </a:lnTo>
                    <a:lnTo>
                      <a:pt x="106" y="80"/>
                    </a:lnTo>
                    <a:lnTo>
                      <a:pt x="110" y="83"/>
                    </a:lnTo>
                    <a:lnTo>
                      <a:pt x="115" y="88"/>
                    </a:lnTo>
                    <a:lnTo>
                      <a:pt x="119" y="91"/>
                    </a:lnTo>
                    <a:lnTo>
                      <a:pt x="124" y="95"/>
                    </a:lnTo>
                    <a:lnTo>
                      <a:pt x="129" y="99"/>
                    </a:lnTo>
                    <a:lnTo>
                      <a:pt x="133" y="102"/>
                    </a:lnTo>
                    <a:lnTo>
                      <a:pt x="138" y="106"/>
                    </a:lnTo>
                    <a:lnTo>
                      <a:pt x="143" y="110"/>
                    </a:lnTo>
                    <a:lnTo>
                      <a:pt x="147" y="113"/>
                    </a:lnTo>
                    <a:lnTo>
                      <a:pt x="152" y="117"/>
                    </a:lnTo>
                    <a:lnTo>
                      <a:pt x="156" y="121"/>
                    </a:lnTo>
                    <a:lnTo>
                      <a:pt x="161" y="124"/>
                    </a:lnTo>
                    <a:lnTo>
                      <a:pt x="166" y="127"/>
                    </a:lnTo>
                    <a:lnTo>
                      <a:pt x="170" y="131"/>
                    </a:lnTo>
                    <a:lnTo>
                      <a:pt x="175" y="134"/>
                    </a:lnTo>
                    <a:lnTo>
                      <a:pt x="185" y="140"/>
                    </a:lnTo>
                    <a:lnTo>
                      <a:pt x="189" y="143"/>
                    </a:lnTo>
                    <a:lnTo>
                      <a:pt x="194" y="146"/>
                    </a:lnTo>
                    <a:lnTo>
                      <a:pt x="199" y="149"/>
                    </a:lnTo>
                    <a:lnTo>
                      <a:pt x="203" y="152"/>
                    </a:lnTo>
                    <a:lnTo>
                      <a:pt x="209" y="154"/>
                    </a:lnTo>
                    <a:lnTo>
                      <a:pt x="213" y="157"/>
                    </a:lnTo>
                    <a:lnTo>
                      <a:pt x="218" y="159"/>
                    </a:lnTo>
                    <a:lnTo>
                      <a:pt x="223" y="162"/>
                    </a:lnTo>
                    <a:lnTo>
                      <a:pt x="228" y="164"/>
                    </a:lnTo>
                    <a:lnTo>
                      <a:pt x="233" y="167"/>
                    </a:lnTo>
                    <a:lnTo>
                      <a:pt x="237" y="169"/>
                    </a:lnTo>
                    <a:lnTo>
                      <a:pt x="242" y="171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7" y="177"/>
                    </a:lnTo>
                    <a:lnTo>
                      <a:pt x="262" y="180"/>
                    </a:lnTo>
                    <a:lnTo>
                      <a:pt x="267" y="181"/>
                    </a:lnTo>
                    <a:lnTo>
                      <a:pt x="272" y="183"/>
                    </a:lnTo>
                    <a:lnTo>
                      <a:pt x="282" y="18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8" name="Freeform 876"/>
              <p:cNvSpPr>
                <a:spLocks noChangeAspect="1"/>
              </p:cNvSpPr>
              <p:nvPr/>
            </p:nvSpPr>
            <p:spPr bwMode="auto">
              <a:xfrm>
                <a:off x="2594" y="3607"/>
                <a:ext cx="167" cy="277"/>
              </a:xfrm>
              <a:custGeom>
                <a:avLst/>
                <a:gdLst>
                  <a:gd name="T0" fmla="*/ 0 w 167"/>
                  <a:gd name="T1" fmla="*/ 0 h 277"/>
                  <a:gd name="T2" fmla="*/ 2 w 167"/>
                  <a:gd name="T3" fmla="*/ 4 h 277"/>
                  <a:gd name="T4" fmla="*/ 5 w 167"/>
                  <a:gd name="T5" fmla="*/ 8 h 277"/>
                  <a:gd name="T6" fmla="*/ 7 w 167"/>
                  <a:gd name="T7" fmla="*/ 12 h 277"/>
                  <a:gd name="T8" fmla="*/ 10 w 167"/>
                  <a:gd name="T9" fmla="*/ 17 h 277"/>
                  <a:gd name="T10" fmla="*/ 12 w 167"/>
                  <a:gd name="T11" fmla="*/ 22 h 277"/>
                  <a:gd name="T12" fmla="*/ 14 w 167"/>
                  <a:gd name="T13" fmla="*/ 26 h 277"/>
                  <a:gd name="T14" fmla="*/ 17 w 167"/>
                  <a:gd name="T15" fmla="*/ 30 h 277"/>
                  <a:gd name="T16" fmla="*/ 19 w 167"/>
                  <a:gd name="T17" fmla="*/ 34 h 277"/>
                  <a:gd name="T18" fmla="*/ 22 w 167"/>
                  <a:gd name="T19" fmla="*/ 39 h 277"/>
                  <a:gd name="T20" fmla="*/ 24 w 167"/>
                  <a:gd name="T21" fmla="*/ 43 h 277"/>
                  <a:gd name="T22" fmla="*/ 26 w 167"/>
                  <a:gd name="T23" fmla="*/ 47 h 277"/>
                  <a:gd name="T24" fmla="*/ 29 w 167"/>
                  <a:gd name="T25" fmla="*/ 52 h 277"/>
                  <a:gd name="T26" fmla="*/ 31 w 167"/>
                  <a:gd name="T27" fmla="*/ 57 h 277"/>
                  <a:gd name="T28" fmla="*/ 33 w 167"/>
                  <a:gd name="T29" fmla="*/ 61 h 277"/>
                  <a:gd name="T30" fmla="*/ 36 w 167"/>
                  <a:gd name="T31" fmla="*/ 65 h 277"/>
                  <a:gd name="T32" fmla="*/ 38 w 167"/>
                  <a:gd name="T33" fmla="*/ 69 h 277"/>
                  <a:gd name="T34" fmla="*/ 41 w 167"/>
                  <a:gd name="T35" fmla="*/ 74 h 277"/>
                  <a:gd name="T36" fmla="*/ 42 w 167"/>
                  <a:gd name="T37" fmla="*/ 78 h 277"/>
                  <a:gd name="T38" fmla="*/ 47 w 167"/>
                  <a:gd name="T39" fmla="*/ 87 h 277"/>
                  <a:gd name="T40" fmla="*/ 49 w 167"/>
                  <a:gd name="T41" fmla="*/ 92 h 277"/>
                  <a:gd name="T42" fmla="*/ 51 w 167"/>
                  <a:gd name="T43" fmla="*/ 96 h 277"/>
                  <a:gd name="T44" fmla="*/ 53 w 167"/>
                  <a:gd name="T45" fmla="*/ 100 h 277"/>
                  <a:gd name="T46" fmla="*/ 55 w 167"/>
                  <a:gd name="T47" fmla="*/ 104 h 277"/>
                  <a:gd name="T48" fmla="*/ 57 w 167"/>
                  <a:gd name="T49" fmla="*/ 109 h 277"/>
                  <a:gd name="T50" fmla="*/ 60 w 167"/>
                  <a:gd name="T51" fmla="*/ 113 h 277"/>
                  <a:gd name="T52" fmla="*/ 62 w 167"/>
                  <a:gd name="T53" fmla="*/ 118 h 277"/>
                  <a:gd name="T54" fmla="*/ 64 w 167"/>
                  <a:gd name="T55" fmla="*/ 122 h 277"/>
                  <a:gd name="T56" fmla="*/ 66 w 167"/>
                  <a:gd name="T57" fmla="*/ 126 h 277"/>
                  <a:gd name="T58" fmla="*/ 68 w 167"/>
                  <a:gd name="T59" fmla="*/ 131 h 277"/>
                  <a:gd name="T60" fmla="*/ 70 w 167"/>
                  <a:gd name="T61" fmla="*/ 136 h 277"/>
                  <a:gd name="T62" fmla="*/ 73 w 167"/>
                  <a:gd name="T63" fmla="*/ 140 h 277"/>
                  <a:gd name="T64" fmla="*/ 74 w 167"/>
                  <a:gd name="T65" fmla="*/ 144 h 277"/>
                  <a:gd name="T66" fmla="*/ 77 w 167"/>
                  <a:gd name="T67" fmla="*/ 149 h 277"/>
                  <a:gd name="T68" fmla="*/ 80 w 167"/>
                  <a:gd name="T69" fmla="*/ 153 h 277"/>
                  <a:gd name="T70" fmla="*/ 82 w 167"/>
                  <a:gd name="T71" fmla="*/ 158 h 277"/>
                  <a:gd name="T72" fmla="*/ 85 w 167"/>
                  <a:gd name="T73" fmla="*/ 163 h 277"/>
                  <a:gd name="T74" fmla="*/ 87 w 167"/>
                  <a:gd name="T75" fmla="*/ 168 h 277"/>
                  <a:gd name="T76" fmla="*/ 93 w 167"/>
                  <a:gd name="T77" fmla="*/ 177 h 277"/>
                  <a:gd name="T78" fmla="*/ 96 w 167"/>
                  <a:gd name="T79" fmla="*/ 182 h 277"/>
                  <a:gd name="T80" fmla="*/ 99 w 167"/>
                  <a:gd name="T81" fmla="*/ 186 h 277"/>
                  <a:gd name="T82" fmla="*/ 102 w 167"/>
                  <a:gd name="T83" fmla="*/ 191 h 277"/>
                  <a:gd name="T84" fmla="*/ 105 w 167"/>
                  <a:gd name="T85" fmla="*/ 196 h 277"/>
                  <a:gd name="T86" fmla="*/ 108 w 167"/>
                  <a:gd name="T87" fmla="*/ 201 h 277"/>
                  <a:gd name="T88" fmla="*/ 112 w 167"/>
                  <a:gd name="T89" fmla="*/ 206 h 277"/>
                  <a:gd name="T90" fmla="*/ 116 w 167"/>
                  <a:gd name="T91" fmla="*/ 210 h 277"/>
                  <a:gd name="T92" fmla="*/ 119 w 167"/>
                  <a:gd name="T93" fmla="*/ 215 h 277"/>
                  <a:gd name="T94" fmla="*/ 123 w 167"/>
                  <a:gd name="T95" fmla="*/ 220 h 277"/>
                  <a:gd name="T96" fmla="*/ 126 w 167"/>
                  <a:gd name="T97" fmla="*/ 225 h 277"/>
                  <a:gd name="T98" fmla="*/ 130 w 167"/>
                  <a:gd name="T99" fmla="*/ 230 h 277"/>
                  <a:gd name="T100" fmla="*/ 134 w 167"/>
                  <a:gd name="T101" fmla="*/ 235 h 277"/>
                  <a:gd name="T102" fmla="*/ 138 w 167"/>
                  <a:gd name="T103" fmla="*/ 240 h 277"/>
                  <a:gd name="T104" fmla="*/ 142 w 167"/>
                  <a:gd name="T105" fmla="*/ 245 h 277"/>
                  <a:gd name="T106" fmla="*/ 146 w 167"/>
                  <a:gd name="T107" fmla="*/ 250 h 277"/>
                  <a:gd name="T108" fmla="*/ 149 w 167"/>
                  <a:gd name="T109" fmla="*/ 255 h 277"/>
                  <a:gd name="T110" fmla="*/ 153 w 167"/>
                  <a:gd name="T111" fmla="*/ 260 h 277"/>
                  <a:gd name="T112" fmla="*/ 158 w 167"/>
                  <a:gd name="T113" fmla="*/ 266 h 277"/>
                  <a:gd name="T114" fmla="*/ 166 w 167"/>
                  <a:gd name="T115" fmla="*/ 276 h 27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7"/>
                  <a:gd name="T175" fmla="*/ 0 h 277"/>
                  <a:gd name="T176" fmla="*/ 167 w 167"/>
                  <a:gd name="T177" fmla="*/ 277 h 27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7" h="277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  <a:lnTo>
                      <a:pt x="7" y="12"/>
                    </a:lnTo>
                    <a:lnTo>
                      <a:pt x="10" y="17"/>
                    </a:lnTo>
                    <a:lnTo>
                      <a:pt x="12" y="22"/>
                    </a:lnTo>
                    <a:lnTo>
                      <a:pt x="14" y="26"/>
                    </a:lnTo>
                    <a:lnTo>
                      <a:pt x="17" y="30"/>
                    </a:lnTo>
                    <a:lnTo>
                      <a:pt x="19" y="34"/>
                    </a:lnTo>
                    <a:lnTo>
                      <a:pt x="22" y="39"/>
                    </a:lnTo>
                    <a:lnTo>
                      <a:pt x="24" y="43"/>
                    </a:lnTo>
                    <a:lnTo>
                      <a:pt x="26" y="47"/>
                    </a:lnTo>
                    <a:lnTo>
                      <a:pt x="29" y="52"/>
                    </a:lnTo>
                    <a:lnTo>
                      <a:pt x="31" y="57"/>
                    </a:lnTo>
                    <a:lnTo>
                      <a:pt x="33" y="61"/>
                    </a:lnTo>
                    <a:lnTo>
                      <a:pt x="36" y="65"/>
                    </a:lnTo>
                    <a:lnTo>
                      <a:pt x="38" y="69"/>
                    </a:lnTo>
                    <a:lnTo>
                      <a:pt x="41" y="74"/>
                    </a:lnTo>
                    <a:lnTo>
                      <a:pt x="42" y="78"/>
                    </a:lnTo>
                    <a:lnTo>
                      <a:pt x="47" y="87"/>
                    </a:lnTo>
                    <a:lnTo>
                      <a:pt x="49" y="92"/>
                    </a:lnTo>
                    <a:lnTo>
                      <a:pt x="51" y="96"/>
                    </a:lnTo>
                    <a:lnTo>
                      <a:pt x="53" y="100"/>
                    </a:lnTo>
                    <a:lnTo>
                      <a:pt x="55" y="104"/>
                    </a:lnTo>
                    <a:lnTo>
                      <a:pt x="57" y="109"/>
                    </a:lnTo>
                    <a:lnTo>
                      <a:pt x="60" y="113"/>
                    </a:lnTo>
                    <a:lnTo>
                      <a:pt x="62" y="118"/>
                    </a:lnTo>
                    <a:lnTo>
                      <a:pt x="64" y="122"/>
                    </a:lnTo>
                    <a:lnTo>
                      <a:pt x="66" y="126"/>
                    </a:lnTo>
                    <a:lnTo>
                      <a:pt x="68" y="131"/>
                    </a:lnTo>
                    <a:lnTo>
                      <a:pt x="70" y="136"/>
                    </a:lnTo>
                    <a:lnTo>
                      <a:pt x="73" y="140"/>
                    </a:lnTo>
                    <a:lnTo>
                      <a:pt x="74" y="144"/>
                    </a:lnTo>
                    <a:lnTo>
                      <a:pt x="77" y="149"/>
                    </a:lnTo>
                    <a:lnTo>
                      <a:pt x="80" y="153"/>
                    </a:lnTo>
                    <a:lnTo>
                      <a:pt x="82" y="158"/>
                    </a:lnTo>
                    <a:lnTo>
                      <a:pt x="85" y="163"/>
                    </a:lnTo>
                    <a:lnTo>
                      <a:pt x="87" y="168"/>
                    </a:lnTo>
                    <a:lnTo>
                      <a:pt x="93" y="177"/>
                    </a:lnTo>
                    <a:lnTo>
                      <a:pt x="96" y="182"/>
                    </a:lnTo>
                    <a:lnTo>
                      <a:pt x="99" y="186"/>
                    </a:lnTo>
                    <a:lnTo>
                      <a:pt x="102" y="191"/>
                    </a:lnTo>
                    <a:lnTo>
                      <a:pt x="105" y="196"/>
                    </a:lnTo>
                    <a:lnTo>
                      <a:pt x="108" y="201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19" y="215"/>
                    </a:lnTo>
                    <a:lnTo>
                      <a:pt x="123" y="220"/>
                    </a:lnTo>
                    <a:lnTo>
                      <a:pt x="126" y="225"/>
                    </a:lnTo>
                    <a:lnTo>
                      <a:pt x="130" y="230"/>
                    </a:lnTo>
                    <a:lnTo>
                      <a:pt x="134" y="235"/>
                    </a:lnTo>
                    <a:lnTo>
                      <a:pt x="138" y="240"/>
                    </a:lnTo>
                    <a:lnTo>
                      <a:pt x="142" y="245"/>
                    </a:lnTo>
                    <a:lnTo>
                      <a:pt x="146" y="250"/>
                    </a:lnTo>
                    <a:lnTo>
                      <a:pt x="149" y="255"/>
                    </a:lnTo>
                    <a:lnTo>
                      <a:pt x="153" y="260"/>
                    </a:lnTo>
                    <a:lnTo>
                      <a:pt x="158" y="266"/>
                    </a:lnTo>
                    <a:lnTo>
                      <a:pt x="166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9" name="Freeform 877"/>
              <p:cNvSpPr>
                <a:spLocks noChangeAspect="1"/>
              </p:cNvSpPr>
              <p:nvPr/>
            </p:nvSpPr>
            <p:spPr bwMode="auto">
              <a:xfrm>
                <a:off x="2764" y="3258"/>
                <a:ext cx="514" cy="52"/>
              </a:xfrm>
              <a:custGeom>
                <a:avLst/>
                <a:gdLst>
                  <a:gd name="T0" fmla="*/ 0 w 514"/>
                  <a:gd name="T1" fmla="*/ 0 h 52"/>
                  <a:gd name="T2" fmla="*/ 5 w 514"/>
                  <a:gd name="T3" fmla="*/ 0 h 52"/>
                  <a:gd name="T4" fmla="*/ 10 w 514"/>
                  <a:gd name="T5" fmla="*/ 1 h 52"/>
                  <a:gd name="T6" fmla="*/ 16 w 514"/>
                  <a:gd name="T7" fmla="*/ 1 h 52"/>
                  <a:gd name="T8" fmla="*/ 21 w 514"/>
                  <a:gd name="T9" fmla="*/ 1 h 52"/>
                  <a:gd name="T10" fmla="*/ 26 w 514"/>
                  <a:gd name="T11" fmla="*/ 2 h 52"/>
                  <a:gd name="T12" fmla="*/ 32 w 514"/>
                  <a:gd name="T13" fmla="*/ 3 h 52"/>
                  <a:gd name="T14" fmla="*/ 37 w 514"/>
                  <a:gd name="T15" fmla="*/ 3 h 52"/>
                  <a:gd name="T16" fmla="*/ 42 w 514"/>
                  <a:gd name="T17" fmla="*/ 4 h 52"/>
                  <a:gd name="T18" fmla="*/ 48 w 514"/>
                  <a:gd name="T19" fmla="*/ 4 h 52"/>
                  <a:gd name="T20" fmla="*/ 54 w 514"/>
                  <a:gd name="T21" fmla="*/ 5 h 52"/>
                  <a:gd name="T22" fmla="*/ 60 w 514"/>
                  <a:gd name="T23" fmla="*/ 6 h 52"/>
                  <a:gd name="T24" fmla="*/ 65 w 514"/>
                  <a:gd name="T25" fmla="*/ 6 h 52"/>
                  <a:gd name="T26" fmla="*/ 71 w 514"/>
                  <a:gd name="T27" fmla="*/ 7 h 52"/>
                  <a:gd name="T28" fmla="*/ 77 w 514"/>
                  <a:gd name="T29" fmla="*/ 8 h 52"/>
                  <a:gd name="T30" fmla="*/ 83 w 514"/>
                  <a:gd name="T31" fmla="*/ 9 h 52"/>
                  <a:gd name="T32" fmla="*/ 89 w 514"/>
                  <a:gd name="T33" fmla="*/ 10 h 52"/>
                  <a:gd name="T34" fmla="*/ 95 w 514"/>
                  <a:gd name="T35" fmla="*/ 11 h 52"/>
                  <a:gd name="T36" fmla="*/ 101 w 514"/>
                  <a:gd name="T37" fmla="*/ 12 h 52"/>
                  <a:gd name="T38" fmla="*/ 114 w 514"/>
                  <a:gd name="T39" fmla="*/ 14 h 52"/>
                  <a:gd name="T40" fmla="*/ 121 w 514"/>
                  <a:gd name="T41" fmla="*/ 16 h 52"/>
                  <a:gd name="T42" fmla="*/ 128 w 514"/>
                  <a:gd name="T43" fmla="*/ 17 h 52"/>
                  <a:gd name="T44" fmla="*/ 135 w 514"/>
                  <a:gd name="T45" fmla="*/ 18 h 52"/>
                  <a:gd name="T46" fmla="*/ 141 w 514"/>
                  <a:gd name="T47" fmla="*/ 19 h 52"/>
                  <a:gd name="T48" fmla="*/ 149 w 514"/>
                  <a:gd name="T49" fmla="*/ 21 h 52"/>
                  <a:gd name="T50" fmla="*/ 156 w 514"/>
                  <a:gd name="T51" fmla="*/ 23 h 52"/>
                  <a:gd name="T52" fmla="*/ 163 w 514"/>
                  <a:gd name="T53" fmla="*/ 24 h 52"/>
                  <a:gd name="T54" fmla="*/ 171 w 514"/>
                  <a:gd name="T55" fmla="*/ 26 h 52"/>
                  <a:gd name="T56" fmla="*/ 179 w 514"/>
                  <a:gd name="T57" fmla="*/ 27 h 52"/>
                  <a:gd name="T58" fmla="*/ 187 w 514"/>
                  <a:gd name="T59" fmla="*/ 29 h 52"/>
                  <a:gd name="T60" fmla="*/ 195 w 514"/>
                  <a:gd name="T61" fmla="*/ 31 h 52"/>
                  <a:gd name="T62" fmla="*/ 203 w 514"/>
                  <a:gd name="T63" fmla="*/ 32 h 52"/>
                  <a:gd name="T64" fmla="*/ 211 w 514"/>
                  <a:gd name="T65" fmla="*/ 34 h 52"/>
                  <a:gd name="T66" fmla="*/ 220 w 514"/>
                  <a:gd name="T67" fmla="*/ 35 h 52"/>
                  <a:gd name="T68" fmla="*/ 229 w 514"/>
                  <a:gd name="T69" fmla="*/ 37 h 52"/>
                  <a:gd name="T70" fmla="*/ 238 w 514"/>
                  <a:gd name="T71" fmla="*/ 38 h 52"/>
                  <a:gd name="T72" fmla="*/ 247 w 514"/>
                  <a:gd name="T73" fmla="*/ 39 h 52"/>
                  <a:gd name="T74" fmla="*/ 257 w 514"/>
                  <a:gd name="T75" fmla="*/ 41 h 52"/>
                  <a:gd name="T76" fmla="*/ 277 w 514"/>
                  <a:gd name="T77" fmla="*/ 43 h 52"/>
                  <a:gd name="T78" fmla="*/ 287 w 514"/>
                  <a:gd name="T79" fmla="*/ 44 h 52"/>
                  <a:gd name="T80" fmla="*/ 297 w 514"/>
                  <a:gd name="T81" fmla="*/ 45 h 52"/>
                  <a:gd name="T82" fmla="*/ 308 w 514"/>
                  <a:gd name="T83" fmla="*/ 46 h 52"/>
                  <a:gd name="T84" fmla="*/ 319 w 514"/>
                  <a:gd name="T85" fmla="*/ 46 h 52"/>
                  <a:gd name="T86" fmla="*/ 330 w 514"/>
                  <a:gd name="T87" fmla="*/ 47 h 52"/>
                  <a:gd name="T88" fmla="*/ 342 w 514"/>
                  <a:gd name="T89" fmla="*/ 47 h 52"/>
                  <a:gd name="T90" fmla="*/ 353 w 514"/>
                  <a:gd name="T91" fmla="*/ 48 h 52"/>
                  <a:gd name="T92" fmla="*/ 365 w 514"/>
                  <a:gd name="T93" fmla="*/ 49 h 52"/>
                  <a:gd name="T94" fmla="*/ 377 w 514"/>
                  <a:gd name="T95" fmla="*/ 49 h 52"/>
                  <a:gd name="T96" fmla="*/ 388 w 514"/>
                  <a:gd name="T97" fmla="*/ 49 h 52"/>
                  <a:gd name="T98" fmla="*/ 400 w 514"/>
                  <a:gd name="T99" fmla="*/ 49 h 52"/>
                  <a:gd name="T100" fmla="*/ 413 w 514"/>
                  <a:gd name="T101" fmla="*/ 50 h 52"/>
                  <a:gd name="T102" fmla="*/ 425 w 514"/>
                  <a:gd name="T103" fmla="*/ 50 h 52"/>
                  <a:gd name="T104" fmla="*/ 438 w 514"/>
                  <a:gd name="T105" fmla="*/ 50 h 52"/>
                  <a:gd name="T106" fmla="*/ 450 w 514"/>
                  <a:gd name="T107" fmla="*/ 50 h 52"/>
                  <a:gd name="T108" fmla="*/ 463 w 514"/>
                  <a:gd name="T109" fmla="*/ 50 h 52"/>
                  <a:gd name="T110" fmla="*/ 475 w 514"/>
                  <a:gd name="T111" fmla="*/ 51 h 52"/>
                  <a:gd name="T112" fmla="*/ 488 w 514"/>
                  <a:gd name="T113" fmla="*/ 51 h 52"/>
                  <a:gd name="T114" fmla="*/ 513 w 514"/>
                  <a:gd name="T115" fmla="*/ 51 h 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14"/>
                  <a:gd name="T175" fmla="*/ 0 h 52"/>
                  <a:gd name="T176" fmla="*/ 514 w 514"/>
                  <a:gd name="T177" fmla="*/ 52 h 5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14" h="52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  <a:lnTo>
                      <a:pt x="16" y="1"/>
                    </a:lnTo>
                    <a:lnTo>
                      <a:pt x="21" y="1"/>
                    </a:lnTo>
                    <a:lnTo>
                      <a:pt x="26" y="2"/>
                    </a:lnTo>
                    <a:lnTo>
                      <a:pt x="32" y="3"/>
                    </a:lnTo>
                    <a:lnTo>
                      <a:pt x="37" y="3"/>
                    </a:lnTo>
                    <a:lnTo>
                      <a:pt x="42" y="4"/>
                    </a:lnTo>
                    <a:lnTo>
                      <a:pt x="48" y="4"/>
                    </a:lnTo>
                    <a:lnTo>
                      <a:pt x="54" y="5"/>
                    </a:lnTo>
                    <a:lnTo>
                      <a:pt x="60" y="6"/>
                    </a:lnTo>
                    <a:lnTo>
                      <a:pt x="65" y="6"/>
                    </a:lnTo>
                    <a:lnTo>
                      <a:pt x="71" y="7"/>
                    </a:lnTo>
                    <a:lnTo>
                      <a:pt x="77" y="8"/>
                    </a:lnTo>
                    <a:lnTo>
                      <a:pt x="83" y="9"/>
                    </a:lnTo>
                    <a:lnTo>
                      <a:pt x="89" y="10"/>
                    </a:lnTo>
                    <a:lnTo>
                      <a:pt x="95" y="11"/>
                    </a:lnTo>
                    <a:lnTo>
                      <a:pt x="101" y="12"/>
                    </a:lnTo>
                    <a:lnTo>
                      <a:pt x="114" y="14"/>
                    </a:lnTo>
                    <a:lnTo>
                      <a:pt x="121" y="16"/>
                    </a:lnTo>
                    <a:lnTo>
                      <a:pt x="128" y="17"/>
                    </a:lnTo>
                    <a:lnTo>
                      <a:pt x="135" y="18"/>
                    </a:lnTo>
                    <a:lnTo>
                      <a:pt x="141" y="19"/>
                    </a:lnTo>
                    <a:lnTo>
                      <a:pt x="149" y="21"/>
                    </a:lnTo>
                    <a:lnTo>
                      <a:pt x="156" y="23"/>
                    </a:lnTo>
                    <a:lnTo>
                      <a:pt x="163" y="24"/>
                    </a:lnTo>
                    <a:lnTo>
                      <a:pt x="171" y="26"/>
                    </a:lnTo>
                    <a:lnTo>
                      <a:pt x="179" y="27"/>
                    </a:lnTo>
                    <a:lnTo>
                      <a:pt x="187" y="29"/>
                    </a:lnTo>
                    <a:lnTo>
                      <a:pt x="195" y="31"/>
                    </a:lnTo>
                    <a:lnTo>
                      <a:pt x="203" y="32"/>
                    </a:lnTo>
                    <a:lnTo>
                      <a:pt x="211" y="34"/>
                    </a:lnTo>
                    <a:lnTo>
                      <a:pt x="220" y="35"/>
                    </a:lnTo>
                    <a:lnTo>
                      <a:pt x="229" y="37"/>
                    </a:lnTo>
                    <a:lnTo>
                      <a:pt x="238" y="38"/>
                    </a:lnTo>
                    <a:lnTo>
                      <a:pt x="247" y="39"/>
                    </a:lnTo>
                    <a:lnTo>
                      <a:pt x="257" y="41"/>
                    </a:lnTo>
                    <a:lnTo>
                      <a:pt x="277" y="43"/>
                    </a:lnTo>
                    <a:lnTo>
                      <a:pt x="287" y="44"/>
                    </a:lnTo>
                    <a:lnTo>
                      <a:pt x="297" y="45"/>
                    </a:lnTo>
                    <a:lnTo>
                      <a:pt x="308" y="46"/>
                    </a:lnTo>
                    <a:lnTo>
                      <a:pt x="319" y="46"/>
                    </a:lnTo>
                    <a:lnTo>
                      <a:pt x="330" y="47"/>
                    </a:lnTo>
                    <a:lnTo>
                      <a:pt x="342" y="47"/>
                    </a:lnTo>
                    <a:lnTo>
                      <a:pt x="353" y="48"/>
                    </a:lnTo>
                    <a:lnTo>
                      <a:pt x="365" y="49"/>
                    </a:lnTo>
                    <a:lnTo>
                      <a:pt x="377" y="49"/>
                    </a:lnTo>
                    <a:lnTo>
                      <a:pt x="388" y="49"/>
                    </a:lnTo>
                    <a:lnTo>
                      <a:pt x="400" y="49"/>
                    </a:lnTo>
                    <a:lnTo>
                      <a:pt x="413" y="50"/>
                    </a:lnTo>
                    <a:lnTo>
                      <a:pt x="425" y="50"/>
                    </a:lnTo>
                    <a:lnTo>
                      <a:pt x="438" y="50"/>
                    </a:lnTo>
                    <a:lnTo>
                      <a:pt x="450" y="50"/>
                    </a:lnTo>
                    <a:lnTo>
                      <a:pt x="463" y="50"/>
                    </a:lnTo>
                    <a:lnTo>
                      <a:pt x="475" y="51"/>
                    </a:lnTo>
                    <a:lnTo>
                      <a:pt x="488" y="51"/>
                    </a:lnTo>
                    <a:lnTo>
                      <a:pt x="513" y="5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0" name="Freeform 878"/>
              <p:cNvSpPr>
                <a:spLocks noChangeAspect="1"/>
              </p:cNvSpPr>
              <p:nvPr/>
            </p:nvSpPr>
            <p:spPr bwMode="auto">
              <a:xfrm>
                <a:off x="2299" y="3285"/>
                <a:ext cx="402" cy="365"/>
              </a:xfrm>
              <a:custGeom>
                <a:avLst/>
                <a:gdLst>
                  <a:gd name="T0" fmla="*/ 394 w 402"/>
                  <a:gd name="T1" fmla="*/ 3 h 365"/>
                  <a:gd name="T2" fmla="*/ 383 w 402"/>
                  <a:gd name="T3" fmla="*/ 9 h 365"/>
                  <a:gd name="T4" fmla="*/ 371 w 402"/>
                  <a:gd name="T5" fmla="*/ 15 h 365"/>
                  <a:gd name="T6" fmla="*/ 360 w 402"/>
                  <a:gd name="T7" fmla="*/ 20 h 365"/>
                  <a:gd name="T8" fmla="*/ 350 w 402"/>
                  <a:gd name="T9" fmla="*/ 26 h 365"/>
                  <a:gd name="T10" fmla="*/ 339 w 402"/>
                  <a:gd name="T11" fmla="*/ 33 h 365"/>
                  <a:gd name="T12" fmla="*/ 328 w 402"/>
                  <a:gd name="T13" fmla="*/ 38 h 365"/>
                  <a:gd name="T14" fmla="*/ 319 w 402"/>
                  <a:gd name="T15" fmla="*/ 44 h 365"/>
                  <a:gd name="T16" fmla="*/ 310 w 402"/>
                  <a:gd name="T17" fmla="*/ 51 h 365"/>
                  <a:gd name="T18" fmla="*/ 297 w 402"/>
                  <a:gd name="T19" fmla="*/ 60 h 365"/>
                  <a:gd name="T20" fmla="*/ 290 w 402"/>
                  <a:gd name="T21" fmla="*/ 67 h 365"/>
                  <a:gd name="T22" fmla="*/ 284 w 402"/>
                  <a:gd name="T23" fmla="*/ 73 h 365"/>
                  <a:gd name="T24" fmla="*/ 277 w 402"/>
                  <a:gd name="T25" fmla="*/ 81 h 365"/>
                  <a:gd name="T26" fmla="*/ 271 w 402"/>
                  <a:gd name="T27" fmla="*/ 87 h 365"/>
                  <a:gd name="T28" fmla="*/ 265 w 402"/>
                  <a:gd name="T29" fmla="*/ 94 h 365"/>
                  <a:gd name="T30" fmla="*/ 260 w 402"/>
                  <a:gd name="T31" fmla="*/ 101 h 365"/>
                  <a:gd name="T32" fmla="*/ 255 w 402"/>
                  <a:gd name="T33" fmla="*/ 109 h 365"/>
                  <a:gd name="T34" fmla="*/ 250 w 402"/>
                  <a:gd name="T35" fmla="*/ 116 h 365"/>
                  <a:gd name="T36" fmla="*/ 244 w 402"/>
                  <a:gd name="T37" fmla="*/ 123 h 365"/>
                  <a:gd name="T38" fmla="*/ 235 w 402"/>
                  <a:gd name="T39" fmla="*/ 134 h 365"/>
                  <a:gd name="T40" fmla="*/ 229 w 402"/>
                  <a:gd name="T41" fmla="*/ 142 h 365"/>
                  <a:gd name="T42" fmla="*/ 222 w 402"/>
                  <a:gd name="T43" fmla="*/ 149 h 365"/>
                  <a:gd name="T44" fmla="*/ 215 w 402"/>
                  <a:gd name="T45" fmla="*/ 157 h 365"/>
                  <a:gd name="T46" fmla="*/ 207 w 402"/>
                  <a:gd name="T47" fmla="*/ 164 h 365"/>
                  <a:gd name="T48" fmla="*/ 199 w 402"/>
                  <a:gd name="T49" fmla="*/ 172 h 365"/>
                  <a:gd name="T50" fmla="*/ 192 w 402"/>
                  <a:gd name="T51" fmla="*/ 179 h 365"/>
                  <a:gd name="T52" fmla="*/ 183 w 402"/>
                  <a:gd name="T53" fmla="*/ 186 h 365"/>
                  <a:gd name="T54" fmla="*/ 175 w 402"/>
                  <a:gd name="T55" fmla="*/ 192 h 365"/>
                  <a:gd name="T56" fmla="*/ 161 w 402"/>
                  <a:gd name="T57" fmla="*/ 202 h 365"/>
                  <a:gd name="T58" fmla="*/ 152 w 402"/>
                  <a:gd name="T59" fmla="*/ 208 h 365"/>
                  <a:gd name="T60" fmla="*/ 143 w 402"/>
                  <a:gd name="T61" fmla="*/ 214 h 365"/>
                  <a:gd name="T62" fmla="*/ 134 w 402"/>
                  <a:gd name="T63" fmla="*/ 219 h 365"/>
                  <a:gd name="T64" fmla="*/ 125 w 402"/>
                  <a:gd name="T65" fmla="*/ 225 h 365"/>
                  <a:gd name="T66" fmla="*/ 115 w 402"/>
                  <a:gd name="T67" fmla="*/ 231 h 365"/>
                  <a:gd name="T68" fmla="*/ 106 w 402"/>
                  <a:gd name="T69" fmla="*/ 237 h 365"/>
                  <a:gd name="T70" fmla="*/ 97 w 402"/>
                  <a:gd name="T71" fmla="*/ 243 h 365"/>
                  <a:gd name="T72" fmla="*/ 88 w 402"/>
                  <a:gd name="T73" fmla="*/ 249 h 365"/>
                  <a:gd name="T74" fmla="*/ 79 w 402"/>
                  <a:gd name="T75" fmla="*/ 256 h 365"/>
                  <a:gd name="T76" fmla="*/ 67 w 402"/>
                  <a:gd name="T77" fmla="*/ 268 h 365"/>
                  <a:gd name="T78" fmla="*/ 59 w 402"/>
                  <a:gd name="T79" fmla="*/ 276 h 365"/>
                  <a:gd name="T80" fmla="*/ 50 w 402"/>
                  <a:gd name="T81" fmla="*/ 286 h 365"/>
                  <a:gd name="T82" fmla="*/ 44 w 402"/>
                  <a:gd name="T83" fmla="*/ 295 h 365"/>
                  <a:gd name="T84" fmla="*/ 36 w 402"/>
                  <a:gd name="T85" fmla="*/ 305 h 365"/>
                  <a:gd name="T86" fmla="*/ 29 w 402"/>
                  <a:gd name="T87" fmla="*/ 315 h 365"/>
                  <a:gd name="T88" fmla="*/ 23 w 402"/>
                  <a:gd name="T89" fmla="*/ 325 h 365"/>
                  <a:gd name="T90" fmla="*/ 16 w 402"/>
                  <a:gd name="T91" fmla="*/ 336 h 365"/>
                  <a:gd name="T92" fmla="*/ 10 w 402"/>
                  <a:gd name="T93" fmla="*/ 347 h 365"/>
                  <a:gd name="T94" fmla="*/ 0 w 402"/>
                  <a:gd name="T95" fmla="*/ 364 h 3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02"/>
                  <a:gd name="T145" fmla="*/ 0 h 365"/>
                  <a:gd name="T146" fmla="*/ 402 w 402"/>
                  <a:gd name="T147" fmla="*/ 365 h 36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02" h="365">
                    <a:moveTo>
                      <a:pt x="401" y="0"/>
                    </a:moveTo>
                    <a:lnTo>
                      <a:pt x="394" y="3"/>
                    </a:lnTo>
                    <a:lnTo>
                      <a:pt x="389" y="5"/>
                    </a:lnTo>
                    <a:lnTo>
                      <a:pt x="383" y="9"/>
                    </a:lnTo>
                    <a:lnTo>
                      <a:pt x="377" y="11"/>
                    </a:lnTo>
                    <a:lnTo>
                      <a:pt x="371" y="15"/>
                    </a:lnTo>
                    <a:lnTo>
                      <a:pt x="366" y="17"/>
                    </a:lnTo>
                    <a:lnTo>
                      <a:pt x="360" y="20"/>
                    </a:lnTo>
                    <a:lnTo>
                      <a:pt x="355" y="23"/>
                    </a:lnTo>
                    <a:lnTo>
                      <a:pt x="350" y="26"/>
                    </a:lnTo>
                    <a:lnTo>
                      <a:pt x="344" y="29"/>
                    </a:lnTo>
                    <a:lnTo>
                      <a:pt x="339" y="33"/>
                    </a:lnTo>
                    <a:lnTo>
                      <a:pt x="334" y="35"/>
                    </a:lnTo>
                    <a:lnTo>
                      <a:pt x="328" y="38"/>
                    </a:lnTo>
                    <a:lnTo>
                      <a:pt x="324" y="41"/>
                    </a:lnTo>
                    <a:lnTo>
                      <a:pt x="319" y="44"/>
                    </a:lnTo>
                    <a:lnTo>
                      <a:pt x="314" y="48"/>
                    </a:lnTo>
                    <a:lnTo>
                      <a:pt x="310" y="51"/>
                    </a:lnTo>
                    <a:lnTo>
                      <a:pt x="305" y="54"/>
                    </a:lnTo>
                    <a:lnTo>
                      <a:pt x="297" y="60"/>
                    </a:lnTo>
                    <a:lnTo>
                      <a:pt x="294" y="64"/>
                    </a:lnTo>
                    <a:lnTo>
                      <a:pt x="290" y="67"/>
                    </a:lnTo>
                    <a:lnTo>
                      <a:pt x="286" y="70"/>
                    </a:lnTo>
                    <a:lnTo>
                      <a:pt x="284" y="73"/>
                    </a:lnTo>
                    <a:lnTo>
                      <a:pt x="280" y="77"/>
                    </a:lnTo>
                    <a:lnTo>
                      <a:pt x="277" y="81"/>
                    </a:lnTo>
                    <a:lnTo>
                      <a:pt x="274" y="84"/>
                    </a:lnTo>
                    <a:lnTo>
                      <a:pt x="271" y="87"/>
                    </a:lnTo>
                    <a:lnTo>
                      <a:pt x="269" y="91"/>
                    </a:lnTo>
                    <a:lnTo>
                      <a:pt x="265" y="94"/>
                    </a:lnTo>
                    <a:lnTo>
                      <a:pt x="263" y="98"/>
                    </a:lnTo>
                    <a:lnTo>
                      <a:pt x="260" y="101"/>
                    </a:lnTo>
                    <a:lnTo>
                      <a:pt x="258" y="105"/>
                    </a:lnTo>
                    <a:lnTo>
                      <a:pt x="255" y="109"/>
                    </a:lnTo>
                    <a:lnTo>
                      <a:pt x="252" y="112"/>
                    </a:lnTo>
                    <a:lnTo>
                      <a:pt x="250" y="116"/>
                    </a:lnTo>
                    <a:lnTo>
                      <a:pt x="247" y="120"/>
                    </a:lnTo>
                    <a:lnTo>
                      <a:pt x="244" y="123"/>
                    </a:lnTo>
                    <a:lnTo>
                      <a:pt x="238" y="130"/>
                    </a:lnTo>
                    <a:lnTo>
                      <a:pt x="235" y="134"/>
                    </a:lnTo>
                    <a:lnTo>
                      <a:pt x="232" y="138"/>
                    </a:lnTo>
                    <a:lnTo>
                      <a:pt x="229" y="142"/>
                    </a:lnTo>
                    <a:lnTo>
                      <a:pt x="225" y="145"/>
                    </a:lnTo>
                    <a:lnTo>
                      <a:pt x="222" y="149"/>
                    </a:lnTo>
                    <a:lnTo>
                      <a:pt x="218" y="153"/>
                    </a:lnTo>
                    <a:lnTo>
                      <a:pt x="215" y="157"/>
                    </a:lnTo>
                    <a:lnTo>
                      <a:pt x="211" y="161"/>
                    </a:lnTo>
                    <a:lnTo>
                      <a:pt x="207" y="164"/>
                    </a:lnTo>
                    <a:lnTo>
                      <a:pt x="203" y="168"/>
                    </a:lnTo>
                    <a:lnTo>
                      <a:pt x="199" y="172"/>
                    </a:lnTo>
                    <a:lnTo>
                      <a:pt x="196" y="175"/>
                    </a:lnTo>
                    <a:lnTo>
                      <a:pt x="192" y="179"/>
                    </a:lnTo>
                    <a:lnTo>
                      <a:pt x="188" y="182"/>
                    </a:lnTo>
                    <a:lnTo>
                      <a:pt x="183" y="186"/>
                    </a:lnTo>
                    <a:lnTo>
                      <a:pt x="179" y="189"/>
                    </a:lnTo>
                    <a:lnTo>
                      <a:pt x="175" y="192"/>
                    </a:lnTo>
                    <a:lnTo>
                      <a:pt x="170" y="196"/>
                    </a:lnTo>
                    <a:lnTo>
                      <a:pt x="161" y="202"/>
                    </a:lnTo>
                    <a:lnTo>
                      <a:pt x="157" y="206"/>
                    </a:lnTo>
                    <a:lnTo>
                      <a:pt x="152" y="208"/>
                    </a:lnTo>
                    <a:lnTo>
                      <a:pt x="148" y="211"/>
                    </a:lnTo>
                    <a:lnTo>
                      <a:pt x="143" y="214"/>
                    </a:lnTo>
                    <a:lnTo>
                      <a:pt x="139" y="217"/>
                    </a:lnTo>
                    <a:lnTo>
                      <a:pt x="134" y="219"/>
                    </a:lnTo>
                    <a:lnTo>
                      <a:pt x="129" y="222"/>
                    </a:lnTo>
                    <a:lnTo>
                      <a:pt x="125" y="225"/>
                    </a:lnTo>
                    <a:lnTo>
                      <a:pt x="120" y="228"/>
                    </a:lnTo>
                    <a:lnTo>
                      <a:pt x="115" y="231"/>
                    </a:lnTo>
                    <a:lnTo>
                      <a:pt x="110" y="234"/>
                    </a:lnTo>
                    <a:lnTo>
                      <a:pt x="106" y="237"/>
                    </a:lnTo>
                    <a:lnTo>
                      <a:pt x="101" y="240"/>
                    </a:lnTo>
                    <a:lnTo>
                      <a:pt x="97" y="243"/>
                    </a:lnTo>
                    <a:lnTo>
                      <a:pt x="92" y="246"/>
                    </a:lnTo>
                    <a:lnTo>
                      <a:pt x="88" y="249"/>
                    </a:lnTo>
                    <a:lnTo>
                      <a:pt x="83" y="253"/>
                    </a:lnTo>
                    <a:lnTo>
                      <a:pt x="79" y="256"/>
                    </a:lnTo>
                    <a:lnTo>
                      <a:pt x="70" y="264"/>
                    </a:lnTo>
                    <a:lnTo>
                      <a:pt x="67" y="268"/>
                    </a:lnTo>
                    <a:lnTo>
                      <a:pt x="62" y="272"/>
                    </a:lnTo>
                    <a:lnTo>
                      <a:pt x="59" y="276"/>
                    </a:lnTo>
                    <a:lnTo>
                      <a:pt x="55" y="281"/>
                    </a:lnTo>
                    <a:lnTo>
                      <a:pt x="50" y="286"/>
                    </a:lnTo>
                    <a:lnTo>
                      <a:pt x="47" y="290"/>
                    </a:lnTo>
                    <a:lnTo>
                      <a:pt x="44" y="295"/>
                    </a:lnTo>
                    <a:lnTo>
                      <a:pt x="40" y="299"/>
                    </a:lnTo>
                    <a:lnTo>
                      <a:pt x="36" y="305"/>
                    </a:lnTo>
                    <a:lnTo>
                      <a:pt x="33" y="309"/>
                    </a:lnTo>
                    <a:lnTo>
                      <a:pt x="29" y="315"/>
                    </a:lnTo>
                    <a:lnTo>
                      <a:pt x="26" y="320"/>
                    </a:lnTo>
                    <a:lnTo>
                      <a:pt x="23" y="325"/>
                    </a:lnTo>
                    <a:lnTo>
                      <a:pt x="19" y="330"/>
                    </a:lnTo>
                    <a:lnTo>
                      <a:pt x="16" y="336"/>
                    </a:lnTo>
                    <a:lnTo>
                      <a:pt x="12" y="341"/>
                    </a:lnTo>
                    <a:lnTo>
                      <a:pt x="10" y="347"/>
                    </a:lnTo>
                    <a:lnTo>
                      <a:pt x="6" y="352"/>
                    </a:lnTo>
                    <a:lnTo>
                      <a:pt x="0" y="36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1" name="Freeform 879"/>
              <p:cNvSpPr>
                <a:spLocks noChangeAspect="1"/>
              </p:cNvSpPr>
              <p:nvPr/>
            </p:nvSpPr>
            <p:spPr bwMode="auto">
              <a:xfrm>
                <a:off x="2896" y="3417"/>
                <a:ext cx="340" cy="169"/>
              </a:xfrm>
              <a:custGeom>
                <a:avLst/>
                <a:gdLst>
                  <a:gd name="T0" fmla="*/ 0 w 340"/>
                  <a:gd name="T1" fmla="*/ 0 h 169"/>
                  <a:gd name="T2" fmla="*/ 3 w 340"/>
                  <a:gd name="T3" fmla="*/ 3 h 169"/>
                  <a:gd name="T4" fmla="*/ 7 w 340"/>
                  <a:gd name="T5" fmla="*/ 5 h 169"/>
                  <a:gd name="T6" fmla="*/ 11 w 340"/>
                  <a:gd name="T7" fmla="*/ 8 h 169"/>
                  <a:gd name="T8" fmla="*/ 15 w 340"/>
                  <a:gd name="T9" fmla="*/ 11 h 169"/>
                  <a:gd name="T10" fmla="*/ 18 w 340"/>
                  <a:gd name="T11" fmla="*/ 14 h 169"/>
                  <a:gd name="T12" fmla="*/ 23 w 340"/>
                  <a:gd name="T13" fmla="*/ 16 h 169"/>
                  <a:gd name="T14" fmla="*/ 26 w 340"/>
                  <a:gd name="T15" fmla="*/ 19 h 169"/>
                  <a:gd name="T16" fmla="*/ 31 w 340"/>
                  <a:gd name="T17" fmla="*/ 22 h 169"/>
                  <a:gd name="T18" fmla="*/ 35 w 340"/>
                  <a:gd name="T19" fmla="*/ 24 h 169"/>
                  <a:gd name="T20" fmla="*/ 39 w 340"/>
                  <a:gd name="T21" fmla="*/ 27 h 169"/>
                  <a:gd name="T22" fmla="*/ 44 w 340"/>
                  <a:gd name="T23" fmla="*/ 29 h 169"/>
                  <a:gd name="T24" fmla="*/ 48 w 340"/>
                  <a:gd name="T25" fmla="*/ 31 h 169"/>
                  <a:gd name="T26" fmla="*/ 53 w 340"/>
                  <a:gd name="T27" fmla="*/ 33 h 169"/>
                  <a:gd name="T28" fmla="*/ 58 w 340"/>
                  <a:gd name="T29" fmla="*/ 35 h 169"/>
                  <a:gd name="T30" fmla="*/ 63 w 340"/>
                  <a:gd name="T31" fmla="*/ 36 h 169"/>
                  <a:gd name="T32" fmla="*/ 68 w 340"/>
                  <a:gd name="T33" fmla="*/ 38 h 169"/>
                  <a:gd name="T34" fmla="*/ 73 w 340"/>
                  <a:gd name="T35" fmla="*/ 39 h 169"/>
                  <a:gd name="T36" fmla="*/ 79 w 340"/>
                  <a:gd name="T37" fmla="*/ 40 h 169"/>
                  <a:gd name="T38" fmla="*/ 91 w 340"/>
                  <a:gd name="T39" fmla="*/ 42 h 169"/>
                  <a:gd name="T40" fmla="*/ 97 w 340"/>
                  <a:gd name="T41" fmla="*/ 43 h 169"/>
                  <a:gd name="T42" fmla="*/ 104 w 340"/>
                  <a:gd name="T43" fmla="*/ 43 h 169"/>
                  <a:gd name="T44" fmla="*/ 110 w 340"/>
                  <a:gd name="T45" fmla="*/ 43 h 169"/>
                  <a:gd name="T46" fmla="*/ 117 w 340"/>
                  <a:gd name="T47" fmla="*/ 43 h 169"/>
                  <a:gd name="T48" fmla="*/ 124 w 340"/>
                  <a:gd name="T49" fmla="*/ 43 h 169"/>
                  <a:gd name="T50" fmla="*/ 132 w 340"/>
                  <a:gd name="T51" fmla="*/ 43 h 169"/>
                  <a:gd name="T52" fmla="*/ 139 w 340"/>
                  <a:gd name="T53" fmla="*/ 43 h 169"/>
                  <a:gd name="T54" fmla="*/ 146 w 340"/>
                  <a:gd name="T55" fmla="*/ 43 h 169"/>
                  <a:gd name="T56" fmla="*/ 153 w 340"/>
                  <a:gd name="T57" fmla="*/ 43 h 169"/>
                  <a:gd name="T58" fmla="*/ 161 w 340"/>
                  <a:gd name="T59" fmla="*/ 43 h 169"/>
                  <a:gd name="T60" fmla="*/ 169 w 340"/>
                  <a:gd name="T61" fmla="*/ 43 h 169"/>
                  <a:gd name="T62" fmla="*/ 176 w 340"/>
                  <a:gd name="T63" fmla="*/ 43 h 169"/>
                  <a:gd name="T64" fmla="*/ 183 w 340"/>
                  <a:gd name="T65" fmla="*/ 43 h 169"/>
                  <a:gd name="T66" fmla="*/ 191 w 340"/>
                  <a:gd name="T67" fmla="*/ 44 h 169"/>
                  <a:gd name="T68" fmla="*/ 198 w 340"/>
                  <a:gd name="T69" fmla="*/ 45 h 169"/>
                  <a:gd name="T70" fmla="*/ 205 w 340"/>
                  <a:gd name="T71" fmla="*/ 46 h 169"/>
                  <a:gd name="T72" fmla="*/ 212 w 340"/>
                  <a:gd name="T73" fmla="*/ 48 h 169"/>
                  <a:gd name="T74" fmla="*/ 219 w 340"/>
                  <a:gd name="T75" fmla="*/ 49 h 169"/>
                  <a:gd name="T76" fmla="*/ 233 w 340"/>
                  <a:gd name="T77" fmla="*/ 54 h 169"/>
                  <a:gd name="T78" fmla="*/ 239 w 340"/>
                  <a:gd name="T79" fmla="*/ 57 h 169"/>
                  <a:gd name="T80" fmla="*/ 246 w 340"/>
                  <a:gd name="T81" fmla="*/ 60 h 169"/>
                  <a:gd name="T82" fmla="*/ 252 w 340"/>
                  <a:gd name="T83" fmla="*/ 64 h 169"/>
                  <a:gd name="T84" fmla="*/ 258 w 340"/>
                  <a:gd name="T85" fmla="*/ 68 h 169"/>
                  <a:gd name="T86" fmla="*/ 264 w 340"/>
                  <a:gd name="T87" fmla="*/ 72 h 169"/>
                  <a:gd name="T88" fmla="*/ 269 w 340"/>
                  <a:gd name="T89" fmla="*/ 77 h 169"/>
                  <a:gd name="T90" fmla="*/ 275 w 340"/>
                  <a:gd name="T91" fmla="*/ 83 h 169"/>
                  <a:gd name="T92" fmla="*/ 280 w 340"/>
                  <a:gd name="T93" fmla="*/ 88 h 169"/>
                  <a:gd name="T94" fmla="*/ 285 w 340"/>
                  <a:gd name="T95" fmla="*/ 93 h 169"/>
                  <a:gd name="T96" fmla="*/ 290 w 340"/>
                  <a:gd name="T97" fmla="*/ 100 h 169"/>
                  <a:gd name="T98" fmla="*/ 296 w 340"/>
                  <a:gd name="T99" fmla="*/ 106 h 169"/>
                  <a:gd name="T100" fmla="*/ 301 w 340"/>
                  <a:gd name="T101" fmla="*/ 112 h 169"/>
                  <a:gd name="T102" fmla="*/ 305 w 340"/>
                  <a:gd name="T103" fmla="*/ 119 h 169"/>
                  <a:gd name="T104" fmla="*/ 310 w 340"/>
                  <a:gd name="T105" fmla="*/ 126 h 169"/>
                  <a:gd name="T106" fmla="*/ 315 w 340"/>
                  <a:gd name="T107" fmla="*/ 132 h 169"/>
                  <a:gd name="T108" fmla="*/ 320 w 340"/>
                  <a:gd name="T109" fmla="*/ 139 h 169"/>
                  <a:gd name="T110" fmla="*/ 324 w 340"/>
                  <a:gd name="T111" fmla="*/ 146 h 169"/>
                  <a:gd name="T112" fmla="*/ 329 w 340"/>
                  <a:gd name="T113" fmla="*/ 153 h 169"/>
                  <a:gd name="T114" fmla="*/ 339 w 340"/>
                  <a:gd name="T115" fmla="*/ 168 h 1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40"/>
                  <a:gd name="T175" fmla="*/ 0 h 169"/>
                  <a:gd name="T176" fmla="*/ 340 w 340"/>
                  <a:gd name="T177" fmla="*/ 169 h 16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40" h="169">
                    <a:moveTo>
                      <a:pt x="0" y="0"/>
                    </a:moveTo>
                    <a:lnTo>
                      <a:pt x="3" y="3"/>
                    </a:lnTo>
                    <a:lnTo>
                      <a:pt x="7" y="5"/>
                    </a:lnTo>
                    <a:lnTo>
                      <a:pt x="11" y="8"/>
                    </a:lnTo>
                    <a:lnTo>
                      <a:pt x="15" y="11"/>
                    </a:lnTo>
                    <a:lnTo>
                      <a:pt x="18" y="14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31" y="22"/>
                    </a:lnTo>
                    <a:lnTo>
                      <a:pt x="35" y="24"/>
                    </a:lnTo>
                    <a:lnTo>
                      <a:pt x="39" y="27"/>
                    </a:lnTo>
                    <a:lnTo>
                      <a:pt x="44" y="29"/>
                    </a:lnTo>
                    <a:lnTo>
                      <a:pt x="48" y="31"/>
                    </a:lnTo>
                    <a:lnTo>
                      <a:pt x="53" y="33"/>
                    </a:lnTo>
                    <a:lnTo>
                      <a:pt x="58" y="35"/>
                    </a:lnTo>
                    <a:lnTo>
                      <a:pt x="63" y="36"/>
                    </a:lnTo>
                    <a:lnTo>
                      <a:pt x="68" y="38"/>
                    </a:lnTo>
                    <a:lnTo>
                      <a:pt x="73" y="39"/>
                    </a:lnTo>
                    <a:lnTo>
                      <a:pt x="79" y="40"/>
                    </a:lnTo>
                    <a:lnTo>
                      <a:pt x="91" y="4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10" y="43"/>
                    </a:lnTo>
                    <a:lnTo>
                      <a:pt x="117" y="43"/>
                    </a:lnTo>
                    <a:lnTo>
                      <a:pt x="124" y="43"/>
                    </a:lnTo>
                    <a:lnTo>
                      <a:pt x="132" y="43"/>
                    </a:lnTo>
                    <a:lnTo>
                      <a:pt x="139" y="43"/>
                    </a:lnTo>
                    <a:lnTo>
                      <a:pt x="146" y="43"/>
                    </a:lnTo>
                    <a:lnTo>
                      <a:pt x="153" y="43"/>
                    </a:lnTo>
                    <a:lnTo>
                      <a:pt x="161" y="43"/>
                    </a:lnTo>
                    <a:lnTo>
                      <a:pt x="169" y="43"/>
                    </a:lnTo>
                    <a:lnTo>
                      <a:pt x="176" y="43"/>
                    </a:lnTo>
                    <a:lnTo>
                      <a:pt x="183" y="43"/>
                    </a:lnTo>
                    <a:lnTo>
                      <a:pt x="191" y="44"/>
                    </a:lnTo>
                    <a:lnTo>
                      <a:pt x="198" y="45"/>
                    </a:lnTo>
                    <a:lnTo>
                      <a:pt x="205" y="46"/>
                    </a:lnTo>
                    <a:lnTo>
                      <a:pt x="212" y="48"/>
                    </a:lnTo>
                    <a:lnTo>
                      <a:pt x="219" y="49"/>
                    </a:lnTo>
                    <a:lnTo>
                      <a:pt x="233" y="54"/>
                    </a:lnTo>
                    <a:lnTo>
                      <a:pt x="239" y="57"/>
                    </a:lnTo>
                    <a:lnTo>
                      <a:pt x="246" y="60"/>
                    </a:lnTo>
                    <a:lnTo>
                      <a:pt x="252" y="64"/>
                    </a:lnTo>
                    <a:lnTo>
                      <a:pt x="258" y="68"/>
                    </a:lnTo>
                    <a:lnTo>
                      <a:pt x="264" y="72"/>
                    </a:lnTo>
                    <a:lnTo>
                      <a:pt x="269" y="77"/>
                    </a:lnTo>
                    <a:lnTo>
                      <a:pt x="275" y="83"/>
                    </a:lnTo>
                    <a:lnTo>
                      <a:pt x="280" y="88"/>
                    </a:lnTo>
                    <a:lnTo>
                      <a:pt x="285" y="93"/>
                    </a:lnTo>
                    <a:lnTo>
                      <a:pt x="290" y="100"/>
                    </a:lnTo>
                    <a:lnTo>
                      <a:pt x="296" y="106"/>
                    </a:lnTo>
                    <a:lnTo>
                      <a:pt x="301" y="112"/>
                    </a:lnTo>
                    <a:lnTo>
                      <a:pt x="305" y="119"/>
                    </a:lnTo>
                    <a:lnTo>
                      <a:pt x="310" y="126"/>
                    </a:lnTo>
                    <a:lnTo>
                      <a:pt x="315" y="132"/>
                    </a:lnTo>
                    <a:lnTo>
                      <a:pt x="320" y="139"/>
                    </a:lnTo>
                    <a:lnTo>
                      <a:pt x="324" y="146"/>
                    </a:lnTo>
                    <a:lnTo>
                      <a:pt x="329" y="153"/>
                    </a:lnTo>
                    <a:lnTo>
                      <a:pt x="339" y="16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2" name="Line 880"/>
              <p:cNvSpPr>
                <a:spLocks noChangeAspect="1" noChangeShapeType="1"/>
              </p:cNvSpPr>
              <p:nvPr/>
            </p:nvSpPr>
            <p:spPr bwMode="auto">
              <a:xfrm flipH="1">
                <a:off x="2868" y="3691"/>
                <a:ext cx="44" cy="1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3" name="Line 881"/>
              <p:cNvSpPr>
                <a:spLocks noChangeAspect="1" noChangeShapeType="1"/>
              </p:cNvSpPr>
              <p:nvPr/>
            </p:nvSpPr>
            <p:spPr bwMode="auto">
              <a:xfrm>
                <a:off x="2946" y="3748"/>
                <a:ext cx="173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883"/>
            <p:cNvGrpSpPr>
              <a:grpSpLocks noChangeAspect="1"/>
            </p:cNvGrpSpPr>
            <p:nvPr/>
          </p:nvGrpSpPr>
          <p:grpSpPr bwMode="auto">
            <a:xfrm flipH="1">
              <a:off x="5920153" y="2976857"/>
              <a:ext cx="517921" cy="863198"/>
              <a:chOff x="2797" y="274"/>
              <a:chExt cx="2352" cy="3855"/>
            </a:xfrm>
          </p:grpSpPr>
          <p:sp>
            <p:nvSpPr>
              <p:cNvPr id="52654" name="Line 884"/>
              <p:cNvSpPr>
                <a:spLocks noChangeAspect="1" noChangeShapeType="1"/>
              </p:cNvSpPr>
              <p:nvPr/>
            </p:nvSpPr>
            <p:spPr bwMode="auto">
              <a:xfrm flipV="1">
                <a:off x="4195" y="3498"/>
                <a:ext cx="90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5" name="Line 885"/>
              <p:cNvSpPr>
                <a:spLocks noChangeAspect="1" noChangeShapeType="1"/>
              </p:cNvSpPr>
              <p:nvPr/>
            </p:nvSpPr>
            <p:spPr bwMode="auto">
              <a:xfrm flipV="1">
                <a:off x="4141" y="3553"/>
                <a:ext cx="54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6" name="Line 886"/>
              <p:cNvSpPr>
                <a:spLocks noChangeAspect="1" noChangeShapeType="1"/>
              </p:cNvSpPr>
              <p:nvPr/>
            </p:nvSpPr>
            <p:spPr bwMode="auto">
              <a:xfrm flipV="1">
                <a:off x="4075" y="3595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7" name="Line 887"/>
              <p:cNvSpPr>
                <a:spLocks noChangeAspect="1" noChangeShapeType="1"/>
              </p:cNvSpPr>
              <p:nvPr/>
            </p:nvSpPr>
            <p:spPr bwMode="auto">
              <a:xfrm flipV="1">
                <a:off x="4021" y="3613"/>
                <a:ext cx="54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8" name="Line 888"/>
              <p:cNvSpPr>
                <a:spLocks noChangeAspect="1" noChangeShapeType="1"/>
              </p:cNvSpPr>
              <p:nvPr/>
            </p:nvSpPr>
            <p:spPr bwMode="auto">
              <a:xfrm flipH="1">
                <a:off x="4021" y="3571"/>
                <a:ext cx="12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9" name="Line 889"/>
              <p:cNvSpPr>
                <a:spLocks noChangeAspect="1" noChangeShapeType="1"/>
              </p:cNvSpPr>
              <p:nvPr/>
            </p:nvSpPr>
            <p:spPr bwMode="auto">
              <a:xfrm>
                <a:off x="4033" y="3456"/>
                <a:ext cx="1" cy="1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0" name="Line 890"/>
              <p:cNvSpPr>
                <a:spLocks noChangeAspect="1" noChangeShapeType="1"/>
              </p:cNvSpPr>
              <p:nvPr/>
            </p:nvSpPr>
            <p:spPr bwMode="auto">
              <a:xfrm>
                <a:off x="4003" y="3360"/>
                <a:ext cx="30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1" name="Line 891"/>
              <p:cNvSpPr>
                <a:spLocks noChangeAspect="1" noChangeShapeType="1"/>
              </p:cNvSpPr>
              <p:nvPr/>
            </p:nvSpPr>
            <p:spPr bwMode="auto">
              <a:xfrm>
                <a:off x="3961" y="3252"/>
                <a:ext cx="42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2" name="Line 89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55" y="3300"/>
                <a:ext cx="48" cy="1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3" name="Line 893"/>
              <p:cNvSpPr>
                <a:spLocks noChangeAspect="1" noChangeShapeType="1"/>
              </p:cNvSpPr>
              <p:nvPr/>
            </p:nvSpPr>
            <p:spPr bwMode="auto">
              <a:xfrm flipV="1">
                <a:off x="3985" y="3456"/>
                <a:ext cx="18" cy="1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4" name="Line 894"/>
              <p:cNvSpPr>
                <a:spLocks noChangeAspect="1" noChangeShapeType="1"/>
              </p:cNvSpPr>
              <p:nvPr/>
            </p:nvSpPr>
            <p:spPr bwMode="auto">
              <a:xfrm flipV="1">
                <a:off x="3961" y="3577"/>
                <a:ext cx="24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5" name="Line 895"/>
              <p:cNvSpPr>
                <a:spLocks noChangeAspect="1" noChangeShapeType="1"/>
              </p:cNvSpPr>
              <p:nvPr/>
            </p:nvSpPr>
            <p:spPr bwMode="auto">
              <a:xfrm>
                <a:off x="3925" y="3601"/>
                <a:ext cx="36" cy="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6" name="Line 896"/>
              <p:cNvSpPr>
                <a:spLocks noChangeAspect="1" noChangeShapeType="1"/>
              </p:cNvSpPr>
              <p:nvPr/>
            </p:nvSpPr>
            <p:spPr bwMode="auto">
              <a:xfrm>
                <a:off x="3859" y="3535"/>
                <a:ext cx="66" cy="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7" name="Line 897"/>
              <p:cNvSpPr>
                <a:spLocks noChangeAspect="1" noChangeShapeType="1"/>
              </p:cNvSpPr>
              <p:nvPr/>
            </p:nvSpPr>
            <p:spPr bwMode="auto">
              <a:xfrm>
                <a:off x="3739" y="3414"/>
                <a:ext cx="120" cy="1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8" name="Rectangle 898"/>
              <p:cNvSpPr>
                <a:spLocks noChangeAspect="1" noChangeArrowheads="1"/>
              </p:cNvSpPr>
              <p:nvPr/>
            </p:nvSpPr>
            <p:spPr bwMode="auto">
              <a:xfrm>
                <a:off x="3883" y="4123"/>
                <a:ext cx="0" cy="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9" name="Line 899"/>
              <p:cNvSpPr>
                <a:spLocks noChangeAspect="1" noChangeShapeType="1"/>
              </p:cNvSpPr>
              <p:nvPr/>
            </p:nvSpPr>
            <p:spPr bwMode="auto">
              <a:xfrm flipH="1">
                <a:off x="3883" y="3979"/>
                <a:ext cx="42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0" name="Line 900"/>
              <p:cNvSpPr>
                <a:spLocks noChangeAspect="1" noChangeShapeType="1"/>
              </p:cNvSpPr>
              <p:nvPr/>
            </p:nvSpPr>
            <p:spPr bwMode="auto">
              <a:xfrm>
                <a:off x="3907" y="3859"/>
                <a:ext cx="18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1" name="Line 901"/>
              <p:cNvSpPr>
                <a:spLocks noChangeAspect="1" noChangeShapeType="1"/>
              </p:cNvSpPr>
              <p:nvPr/>
            </p:nvSpPr>
            <p:spPr bwMode="auto">
              <a:xfrm flipH="1">
                <a:off x="3907" y="3751"/>
                <a:ext cx="18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2" name="Line 902"/>
              <p:cNvSpPr>
                <a:spLocks noChangeAspect="1" noChangeShapeType="1"/>
              </p:cNvSpPr>
              <p:nvPr/>
            </p:nvSpPr>
            <p:spPr bwMode="auto">
              <a:xfrm>
                <a:off x="3889" y="3631"/>
                <a:ext cx="36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3" name="Line 903"/>
              <p:cNvSpPr>
                <a:spLocks noChangeAspect="1" noChangeShapeType="1"/>
              </p:cNvSpPr>
              <p:nvPr/>
            </p:nvSpPr>
            <p:spPr bwMode="auto">
              <a:xfrm>
                <a:off x="3721" y="3438"/>
                <a:ext cx="168" cy="1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4" name="Line 904"/>
              <p:cNvSpPr>
                <a:spLocks noChangeAspect="1" noChangeShapeType="1"/>
              </p:cNvSpPr>
              <p:nvPr/>
            </p:nvSpPr>
            <p:spPr bwMode="auto">
              <a:xfrm flipH="1">
                <a:off x="4027" y="3973"/>
                <a:ext cx="6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5" name="Line 905"/>
              <p:cNvSpPr>
                <a:spLocks noChangeAspect="1" noChangeShapeType="1"/>
              </p:cNvSpPr>
              <p:nvPr/>
            </p:nvSpPr>
            <p:spPr bwMode="auto">
              <a:xfrm>
                <a:off x="4021" y="3853"/>
                <a:ext cx="12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6" name="Line 906"/>
              <p:cNvSpPr>
                <a:spLocks noChangeAspect="1" noChangeShapeType="1"/>
              </p:cNvSpPr>
              <p:nvPr/>
            </p:nvSpPr>
            <p:spPr bwMode="auto">
              <a:xfrm flipH="1">
                <a:off x="4021" y="3727"/>
                <a:ext cx="12" cy="12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7" name="Line 907"/>
              <p:cNvSpPr>
                <a:spLocks noChangeAspect="1" noChangeShapeType="1"/>
              </p:cNvSpPr>
              <p:nvPr/>
            </p:nvSpPr>
            <p:spPr bwMode="auto">
              <a:xfrm flipH="1">
                <a:off x="4033" y="3691"/>
                <a:ext cx="18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8" name="Line 908"/>
              <p:cNvSpPr>
                <a:spLocks noChangeAspect="1" noChangeShapeType="1"/>
              </p:cNvSpPr>
              <p:nvPr/>
            </p:nvSpPr>
            <p:spPr bwMode="auto">
              <a:xfrm flipH="1">
                <a:off x="4051" y="3649"/>
                <a:ext cx="6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9" name="Line 909"/>
              <p:cNvSpPr>
                <a:spLocks noChangeAspect="1" noChangeShapeType="1"/>
              </p:cNvSpPr>
              <p:nvPr/>
            </p:nvSpPr>
            <p:spPr bwMode="auto">
              <a:xfrm flipH="1">
                <a:off x="4111" y="3613"/>
                <a:ext cx="54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0" name="Line 910"/>
              <p:cNvSpPr>
                <a:spLocks noChangeAspect="1" noChangeShapeType="1"/>
              </p:cNvSpPr>
              <p:nvPr/>
            </p:nvSpPr>
            <p:spPr bwMode="auto">
              <a:xfrm flipH="1">
                <a:off x="4165" y="3565"/>
                <a:ext cx="5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1" name="Line 911"/>
              <p:cNvSpPr>
                <a:spLocks noChangeAspect="1" noChangeShapeType="1"/>
              </p:cNvSpPr>
              <p:nvPr/>
            </p:nvSpPr>
            <p:spPr bwMode="auto">
              <a:xfrm flipH="1">
                <a:off x="4219" y="3492"/>
                <a:ext cx="102" cy="7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2" name="Line 91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79" y="274"/>
                <a:ext cx="12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3" name="Line 9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91" y="352"/>
                <a:ext cx="66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4" name="Line 914"/>
              <p:cNvSpPr>
                <a:spLocks noChangeAspect="1" noChangeShapeType="1"/>
              </p:cNvSpPr>
              <p:nvPr/>
            </p:nvSpPr>
            <p:spPr bwMode="auto">
              <a:xfrm flipV="1">
                <a:off x="4045" y="376"/>
                <a:ext cx="12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5" name="Line 9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45" y="436"/>
                <a:ext cx="7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6" name="Line 91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17" y="550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7" name="Line 91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83" y="568"/>
                <a:ext cx="24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8" name="Line 91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07" y="700"/>
                <a:ext cx="78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89" name="Line 919"/>
              <p:cNvSpPr>
                <a:spLocks noChangeAspect="1" noChangeShapeType="1"/>
              </p:cNvSpPr>
              <p:nvPr/>
            </p:nvSpPr>
            <p:spPr bwMode="auto">
              <a:xfrm flipV="1">
                <a:off x="4285" y="742"/>
                <a:ext cx="1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0" name="Line 92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85" y="874"/>
                <a:ext cx="78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1" name="Line 9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63" y="905"/>
                <a:ext cx="126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2" name="Line 922"/>
              <p:cNvSpPr>
                <a:spLocks noChangeAspect="1" noChangeShapeType="1"/>
              </p:cNvSpPr>
              <p:nvPr/>
            </p:nvSpPr>
            <p:spPr bwMode="auto">
              <a:xfrm flipV="1">
                <a:off x="4375" y="1049"/>
                <a:ext cx="11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3" name="Line 9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75" y="1109"/>
                <a:ext cx="12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4" name="Line 924"/>
              <p:cNvSpPr>
                <a:spLocks noChangeAspect="1" noChangeShapeType="1"/>
              </p:cNvSpPr>
              <p:nvPr/>
            </p:nvSpPr>
            <p:spPr bwMode="auto">
              <a:xfrm flipH="1">
                <a:off x="4387" y="1151"/>
                <a:ext cx="60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5" name="Line 925"/>
              <p:cNvSpPr>
                <a:spLocks noChangeAspect="1" noChangeShapeType="1"/>
              </p:cNvSpPr>
              <p:nvPr/>
            </p:nvSpPr>
            <p:spPr bwMode="auto">
              <a:xfrm flipH="1">
                <a:off x="4447" y="1109"/>
                <a:ext cx="12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6" name="Line 926"/>
              <p:cNvSpPr>
                <a:spLocks noChangeAspect="1" noChangeShapeType="1"/>
              </p:cNvSpPr>
              <p:nvPr/>
            </p:nvSpPr>
            <p:spPr bwMode="auto">
              <a:xfrm flipV="1">
                <a:off x="4567" y="1109"/>
                <a:ext cx="1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7" name="Line 92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567" y="1181"/>
                <a:ext cx="6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8" name="Line 928"/>
              <p:cNvSpPr>
                <a:spLocks noChangeAspect="1" noChangeShapeType="1"/>
              </p:cNvSpPr>
              <p:nvPr/>
            </p:nvSpPr>
            <p:spPr bwMode="auto">
              <a:xfrm flipV="1">
                <a:off x="4447" y="1253"/>
                <a:ext cx="18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9" name="Line 929"/>
              <p:cNvSpPr>
                <a:spLocks noChangeAspect="1" noChangeShapeType="1"/>
              </p:cNvSpPr>
              <p:nvPr/>
            </p:nvSpPr>
            <p:spPr bwMode="auto">
              <a:xfrm flipH="1">
                <a:off x="4447" y="1313"/>
                <a:ext cx="180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0" name="Line 930"/>
              <p:cNvSpPr>
                <a:spLocks noChangeAspect="1" noChangeShapeType="1"/>
              </p:cNvSpPr>
              <p:nvPr/>
            </p:nvSpPr>
            <p:spPr bwMode="auto">
              <a:xfrm flipH="1">
                <a:off x="4627" y="1295"/>
                <a:ext cx="54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1" name="Line 9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81" y="1295"/>
                <a:ext cx="36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2" name="Line 932"/>
              <p:cNvSpPr>
                <a:spLocks noChangeAspect="1" noChangeShapeType="1"/>
              </p:cNvSpPr>
              <p:nvPr/>
            </p:nvSpPr>
            <p:spPr bwMode="auto">
              <a:xfrm flipH="1">
                <a:off x="4717" y="1355"/>
                <a:ext cx="3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3" name="Line 933"/>
              <p:cNvSpPr>
                <a:spLocks noChangeAspect="1" noChangeShapeType="1"/>
              </p:cNvSpPr>
              <p:nvPr/>
            </p:nvSpPr>
            <p:spPr bwMode="auto">
              <a:xfrm flipV="1">
                <a:off x="4669" y="1355"/>
                <a:ext cx="84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4" name="Line 9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69" y="1475"/>
                <a:ext cx="48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5" name="Line 935"/>
              <p:cNvSpPr>
                <a:spLocks noChangeAspect="1" noChangeShapeType="1"/>
              </p:cNvSpPr>
              <p:nvPr/>
            </p:nvSpPr>
            <p:spPr bwMode="auto">
              <a:xfrm flipH="1">
                <a:off x="4717" y="1547"/>
                <a:ext cx="114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6" name="Line 93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31" y="1547"/>
                <a:ext cx="24" cy="1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7" name="Line 937"/>
              <p:cNvSpPr>
                <a:spLocks noChangeAspect="1" noChangeShapeType="1"/>
              </p:cNvSpPr>
              <p:nvPr/>
            </p:nvSpPr>
            <p:spPr bwMode="auto">
              <a:xfrm flipV="1">
                <a:off x="4819" y="1703"/>
                <a:ext cx="3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8" name="Line 938"/>
              <p:cNvSpPr>
                <a:spLocks noChangeAspect="1" noChangeShapeType="1"/>
              </p:cNvSpPr>
              <p:nvPr/>
            </p:nvSpPr>
            <p:spPr bwMode="auto">
              <a:xfrm flipV="1">
                <a:off x="4669" y="1775"/>
                <a:ext cx="150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9" name="Line 939"/>
              <p:cNvSpPr>
                <a:spLocks noChangeAspect="1" noChangeShapeType="1"/>
              </p:cNvSpPr>
              <p:nvPr/>
            </p:nvSpPr>
            <p:spPr bwMode="auto">
              <a:xfrm flipV="1">
                <a:off x="4639" y="1823"/>
                <a:ext cx="3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0" name="Line 9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39" y="1895"/>
                <a:ext cx="11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1" name="Line 941"/>
              <p:cNvSpPr>
                <a:spLocks noChangeAspect="1" noChangeShapeType="1"/>
              </p:cNvSpPr>
              <p:nvPr/>
            </p:nvSpPr>
            <p:spPr bwMode="auto">
              <a:xfrm flipH="1">
                <a:off x="4753" y="1937"/>
                <a:ext cx="144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2" name="Line 9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97" y="1937"/>
                <a:ext cx="102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3" name="Line 94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99" y="2039"/>
                <a:ext cx="36" cy="2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4" name="Line 944"/>
              <p:cNvSpPr>
                <a:spLocks noChangeAspect="1" noChangeShapeType="1"/>
              </p:cNvSpPr>
              <p:nvPr/>
            </p:nvSpPr>
            <p:spPr bwMode="auto">
              <a:xfrm flipV="1">
                <a:off x="4957" y="2244"/>
                <a:ext cx="78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5" name="Line 94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57" y="2274"/>
                <a:ext cx="18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6" name="Line 94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137" y="2466"/>
                <a:ext cx="1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7" name="Line 947"/>
              <p:cNvSpPr>
                <a:spLocks noChangeAspect="1" noChangeShapeType="1"/>
              </p:cNvSpPr>
              <p:nvPr/>
            </p:nvSpPr>
            <p:spPr bwMode="auto">
              <a:xfrm flipV="1">
                <a:off x="5047" y="2580"/>
                <a:ext cx="102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8" name="Line 9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047" y="2682"/>
                <a:ext cx="78" cy="1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9" name="Line 949"/>
              <p:cNvSpPr>
                <a:spLocks noChangeAspect="1" noChangeShapeType="1"/>
              </p:cNvSpPr>
              <p:nvPr/>
            </p:nvSpPr>
            <p:spPr bwMode="auto">
              <a:xfrm flipV="1">
                <a:off x="5083" y="2868"/>
                <a:ext cx="4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0" name="Line 950"/>
              <p:cNvSpPr>
                <a:spLocks noChangeAspect="1" noChangeShapeType="1"/>
              </p:cNvSpPr>
              <p:nvPr/>
            </p:nvSpPr>
            <p:spPr bwMode="auto">
              <a:xfrm flipV="1">
                <a:off x="4933" y="3000"/>
                <a:ext cx="15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1" name="Line 95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33" y="3102"/>
                <a:ext cx="9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2" name="Line 952"/>
              <p:cNvSpPr>
                <a:spLocks noChangeAspect="1" noChangeShapeType="1"/>
              </p:cNvSpPr>
              <p:nvPr/>
            </p:nvSpPr>
            <p:spPr bwMode="auto">
              <a:xfrm flipV="1">
                <a:off x="4945" y="3204"/>
                <a:ext cx="7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3" name="Line 953"/>
              <p:cNvSpPr>
                <a:spLocks noChangeAspect="1" noChangeShapeType="1"/>
              </p:cNvSpPr>
              <p:nvPr/>
            </p:nvSpPr>
            <p:spPr bwMode="auto">
              <a:xfrm>
                <a:off x="4909" y="3204"/>
                <a:ext cx="3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4" name="Line 954"/>
              <p:cNvSpPr>
                <a:spLocks noChangeAspect="1" noChangeShapeType="1"/>
              </p:cNvSpPr>
              <p:nvPr/>
            </p:nvSpPr>
            <p:spPr bwMode="auto">
              <a:xfrm>
                <a:off x="4795" y="3174"/>
                <a:ext cx="11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5" name="Line 955"/>
              <p:cNvSpPr>
                <a:spLocks noChangeAspect="1" noChangeShapeType="1"/>
              </p:cNvSpPr>
              <p:nvPr/>
            </p:nvSpPr>
            <p:spPr bwMode="auto">
              <a:xfrm flipV="1">
                <a:off x="4783" y="3174"/>
                <a:ext cx="12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6" name="Line 9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783" y="3252"/>
                <a:ext cx="126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7" name="Line 957"/>
              <p:cNvSpPr>
                <a:spLocks noChangeAspect="1" noChangeShapeType="1"/>
              </p:cNvSpPr>
              <p:nvPr/>
            </p:nvSpPr>
            <p:spPr bwMode="auto">
              <a:xfrm flipV="1">
                <a:off x="4771" y="3306"/>
                <a:ext cx="138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8" name="Line 958"/>
              <p:cNvSpPr>
                <a:spLocks noChangeAspect="1" noChangeShapeType="1"/>
              </p:cNvSpPr>
              <p:nvPr/>
            </p:nvSpPr>
            <p:spPr bwMode="auto">
              <a:xfrm>
                <a:off x="4435" y="3366"/>
                <a:ext cx="336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9" name="Line 959"/>
              <p:cNvSpPr>
                <a:spLocks noChangeAspect="1" noChangeShapeType="1"/>
              </p:cNvSpPr>
              <p:nvPr/>
            </p:nvSpPr>
            <p:spPr bwMode="auto">
              <a:xfrm flipV="1">
                <a:off x="4363" y="3366"/>
                <a:ext cx="7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0" name="Line 960"/>
              <p:cNvSpPr>
                <a:spLocks noChangeAspect="1" noChangeShapeType="1"/>
              </p:cNvSpPr>
              <p:nvPr/>
            </p:nvSpPr>
            <p:spPr bwMode="auto">
              <a:xfrm flipV="1">
                <a:off x="4159" y="3480"/>
                <a:ext cx="204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1" name="Line 961"/>
              <p:cNvSpPr>
                <a:spLocks noChangeAspect="1" noChangeShapeType="1"/>
              </p:cNvSpPr>
              <p:nvPr/>
            </p:nvSpPr>
            <p:spPr bwMode="auto">
              <a:xfrm flipH="1">
                <a:off x="4159" y="3468"/>
                <a:ext cx="36" cy="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2" name="Line 962"/>
              <p:cNvSpPr>
                <a:spLocks noChangeAspect="1" noChangeShapeType="1"/>
              </p:cNvSpPr>
              <p:nvPr/>
            </p:nvSpPr>
            <p:spPr bwMode="auto">
              <a:xfrm>
                <a:off x="4147" y="3264"/>
                <a:ext cx="48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3" name="Line 963"/>
              <p:cNvSpPr>
                <a:spLocks noChangeAspect="1" noChangeShapeType="1"/>
              </p:cNvSpPr>
              <p:nvPr/>
            </p:nvSpPr>
            <p:spPr bwMode="auto">
              <a:xfrm flipV="1">
                <a:off x="4093" y="3264"/>
                <a:ext cx="54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4" name="Line 964"/>
              <p:cNvSpPr>
                <a:spLocks noChangeAspect="1" noChangeShapeType="1"/>
              </p:cNvSpPr>
              <p:nvPr/>
            </p:nvSpPr>
            <p:spPr bwMode="auto">
              <a:xfrm>
                <a:off x="3967" y="3174"/>
                <a:ext cx="126" cy="2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5" name="Line 965"/>
              <p:cNvSpPr>
                <a:spLocks noChangeAspect="1" noChangeShapeType="1"/>
              </p:cNvSpPr>
              <p:nvPr/>
            </p:nvSpPr>
            <p:spPr bwMode="auto">
              <a:xfrm flipV="1">
                <a:off x="3943" y="3174"/>
                <a:ext cx="24" cy="22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6" name="Line 966"/>
              <p:cNvSpPr>
                <a:spLocks noChangeAspect="1" noChangeShapeType="1"/>
              </p:cNvSpPr>
              <p:nvPr/>
            </p:nvSpPr>
            <p:spPr bwMode="auto">
              <a:xfrm>
                <a:off x="3853" y="3276"/>
                <a:ext cx="90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7" name="Line 967"/>
              <p:cNvSpPr>
                <a:spLocks noChangeAspect="1" noChangeShapeType="1"/>
              </p:cNvSpPr>
              <p:nvPr/>
            </p:nvSpPr>
            <p:spPr bwMode="auto">
              <a:xfrm flipV="1">
                <a:off x="3685" y="3276"/>
                <a:ext cx="168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8" name="Line 968"/>
              <p:cNvSpPr>
                <a:spLocks noChangeAspect="1" noChangeShapeType="1"/>
              </p:cNvSpPr>
              <p:nvPr/>
            </p:nvSpPr>
            <p:spPr bwMode="auto">
              <a:xfrm>
                <a:off x="3649" y="3408"/>
                <a:ext cx="3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9" name="Line 969"/>
              <p:cNvSpPr>
                <a:spLocks noChangeAspect="1" noChangeShapeType="1"/>
              </p:cNvSpPr>
              <p:nvPr/>
            </p:nvSpPr>
            <p:spPr bwMode="auto">
              <a:xfrm flipV="1">
                <a:off x="3469" y="3408"/>
                <a:ext cx="180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0" name="Line 970"/>
              <p:cNvSpPr>
                <a:spLocks noChangeAspect="1" noChangeShapeType="1"/>
              </p:cNvSpPr>
              <p:nvPr/>
            </p:nvSpPr>
            <p:spPr bwMode="auto">
              <a:xfrm>
                <a:off x="3433" y="3426"/>
                <a:ext cx="36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1" name="Line 971"/>
              <p:cNvSpPr>
                <a:spLocks noChangeAspect="1" noChangeShapeType="1"/>
              </p:cNvSpPr>
              <p:nvPr/>
            </p:nvSpPr>
            <p:spPr bwMode="auto">
              <a:xfrm flipV="1">
                <a:off x="3379" y="3426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2" name="Line 972"/>
              <p:cNvSpPr>
                <a:spLocks noChangeAspect="1" noChangeShapeType="1"/>
              </p:cNvSpPr>
              <p:nvPr/>
            </p:nvSpPr>
            <p:spPr bwMode="auto">
              <a:xfrm>
                <a:off x="3061" y="3306"/>
                <a:ext cx="318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3" name="Line 973"/>
              <p:cNvSpPr>
                <a:spLocks noChangeAspect="1" noChangeShapeType="1"/>
              </p:cNvSpPr>
              <p:nvPr/>
            </p:nvSpPr>
            <p:spPr bwMode="auto">
              <a:xfrm>
                <a:off x="3025" y="3132"/>
                <a:ext cx="36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4" name="Line 974"/>
              <p:cNvSpPr>
                <a:spLocks noChangeAspect="1" noChangeShapeType="1"/>
              </p:cNvSpPr>
              <p:nvPr/>
            </p:nvSpPr>
            <p:spPr bwMode="auto">
              <a:xfrm>
                <a:off x="2863" y="3060"/>
                <a:ext cx="16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5" name="Line 975"/>
              <p:cNvSpPr>
                <a:spLocks noChangeAspect="1" noChangeShapeType="1"/>
              </p:cNvSpPr>
              <p:nvPr/>
            </p:nvSpPr>
            <p:spPr bwMode="auto">
              <a:xfrm>
                <a:off x="2851" y="2988"/>
                <a:ext cx="1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6" name="Line 976"/>
              <p:cNvSpPr>
                <a:spLocks noChangeAspect="1" noChangeShapeType="1"/>
              </p:cNvSpPr>
              <p:nvPr/>
            </p:nvSpPr>
            <p:spPr bwMode="auto">
              <a:xfrm flipH="1">
                <a:off x="2851" y="2844"/>
                <a:ext cx="108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7" name="Line 977"/>
              <p:cNvSpPr>
                <a:spLocks noChangeAspect="1" noChangeShapeType="1"/>
              </p:cNvSpPr>
              <p:nvPr/>
            </p:nvSpPr>
            <p:spPr bwMode="auto">
              <a:xfrm>
                <a:off x="2947" y="2694"/>
                <a:ext cx="12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8" name="Line 978"/>
              <p:cNvSpPr>
                <a:spLocks noChangeAspect="1" noChangeShapeType="1"/>
              </p:cNvSpPr>
              <p:nvPr/>
            </p:nvSpPr>
            <p:spPr bwMode="auto">
              <a:xfrm>
                <a:off x="2887" y="2694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9" name="Line 979"/>
              <p:cNvSpPr>
                <a:spLocks noChangeAspect="1" noChangeShapeType="1"/>
              </p:cNvSpPr>
              <p:nvPr/>
            </p:nvSpPr>
            <p:spPr bwMode="auto">
              <a:xfrm>
                <a:off x="2797" y="2622"/>
                <a:ext cx="9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0" name="Line 980"/>
              <p:cNvSpPr>
                <a:spLocks noChangeAspect="1" noChangeShapeType="1"/>
              </p:cNvSpPr>
              <p:nvPr/>
            </p:nvSpPr>
            <p:spPr bwMode="auto">
              <a:xfrm flipH="1">
                <a:off x="2797" y="2568"/>
                <a:ext cx="1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1" name="Line 981"/>
              <p:cNvSpPr>
                <a:spLocks noChangeAspect="1" noChangeShapeType="1"/>
              </p:cNvSpPr>
              <p:nvPr/>
            </p:nvSpPr>
            <p:spPr bwMode="auto">
              <a:xfrm flipH="1">
                <a:off x="2809" y="2490"/>
                <a:ext cx="54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2" name="Line 982"/>
              <p:cNvSpPr>
                <a:spLocks noChangeAspect="1" noChangeShapeType="1"/>
              </p:cNvSpPr>
              <p:nvPr/>
            </p:nvSpPr>
            <p:spPr bwMode="auto">
              <a:xfrm flipH="1">
                <a:off x="2863" y="2286"/>
                <a:ext cx="60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3" name="Line 983"/>
              <p:cNvSpPr>
                <a:spLocks noChangeAspect="1" noChangeShapeType="1"/>
              </p:cNvSpPr>
              <p:nvPr/>
            </p:nvSpPr>
            <p:spPr bwMode="auto">
              <a:xfrm>
                <a:off x="2887" y="2232"/>
                <a:ext cx="36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4" name="Line 984"/>
              <p:cNvSpPr>
                <a:spLocks noChangeAspect="1" noChangeShapeType="1"/>
              </p:cNvSpPr>
              <p:nvPr/>
            </p:nvSpPr>
            <p:spPr bwMode="auto">
              <a:xfrm flipH="1">
                <a:off x="2887" y="2232"/>
                <a:ext cx="7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5" name="Line 985"/>
              <p:cNvSpPr>
                <a:spLocks noChangeAspect="1" noChangeShapeType="1"/>
              </p:cNvSpPr>
              <p:nvPr/>
            </p:nvSpPr>
            <p:spPr bwMode="auto">
              <a:xfrm flipH="1">
                <a:off x="2959" y="2183"/>
                <a:ext cx="66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6" name="Line 986"/>
              <p:cNvSpPr>
                <a:spLocks noChangeAspect="1" noChangeShapeType="1"/>
              </p:cNvSpPr>
              <p:nvPr/>
            </p:nvSpPr>
            <p:spPr bwMode="auto">
              <a:xfrm>
                <a:off x="2989" y="2099"/>
                <a:ext cx="36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7" name="Line 987"/>
              <p:cNvSpPr>
                <a:spLocks noChangeAspect="1" noChangeShapeType="1"/>
              </p:cNvSpPr>
              <p:nvPr/>
            </p:nvSpPr>
            <p:spPr bwMode="auto">
              <a:xfrm>
                <a:off x="2947" y="2027"/>
                <a:ext cx="4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8" name="Line 988"/>
              <p:cNvSpPr>
                <a:spLocks noChangeAspect="1" noChangeShapeType="1"/>
              </p:cNvSpPr>
              <p:nvPr/>
            </p:nvSpPr>
            <p:spPr bwMode="auto">
              <a:xfrm flipH="1">
                <a:off x="2947" y="1955"/>
                <a:ext cx="6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59" name="Line 989"/>
              <p:cNvSpPr>
                <a:spLocks noChangeAspect="1" noChangeShapeType="1"/>
              </p:cNvSpPr>
              <p:nvPr/>
            </p:nvSpPr>
            <p:spPr bwMode="auto">
              <a:xfrm flipH="1">
                <a:off x="3013" y="1937"/>
                <a:ext cx="102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0" name="Line 990"/>
              <p:cNvSpPr>
                <a:spLocks noChangeAspect="1" noChangeShapeType="1"/>
              </p:cNvSpPr>
              <p:nvPr/>
            </p:nvSpPr>
            <p:spPr bwMode="auto">
              <a:xfrm>
                <a:off x="3103" y="1775"/>
                <a:ext cx="12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1" name="Line 991"/>
              <p:cNvSpPr>
                <a:spLocks noChangeAspect="1" noChangeShapeType="1"/>
              </p:cNvSpPr>
              <p:nvPr/>
            </p:nvSpPr>
            <p:spPr bwMode="auto">
              <a:xfrm>
                <a:off x="3061" y="1661"/>
                <a:ext cx="4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2" name="Line 992"/>
              <p:cNvSpPr>
                <a:spLocks noChangeAspect="1" noChangeShapeType="1"/>
              </p:cNvSpPr>
              <p:nvPr/>
            </p:nvSpPr>
            <p:spPr bwMode="auto">
              <a:xfrm flipH="1">
                <a:off x="3061" y="1631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3" name="Line 99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115" y="1631"/>
                <a:ext cx="9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4" name="Line 994"/>
              <p:cNvSpPr>
                <a:spLocks noChangeAspect="1" noChangeShapeType="1"/>
              </p:cNvSpPr>
              <p:nvPr/>
            </p:nvSpPr>
            <p:spPr bwMode="auto">
              <a:xfrm>
                <a:off x="3103" y="1529"/>
                <a:ext cx="102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5" name="Line 995"/>
              <p:cNvSpPr>
                <a:spLocks noChangeAspect="1" noChangeShapeType="1"/>
              </p:cNvSpPr>
              <p:nvPr/>
            </p:nvSpPr>
            <p:spPr bwMode="auto">
              <a:xfrm flipH="1">
                <a:off x="3103" y="1397"/>
                <a:ext cx="16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6" name="Line 996"/>
              <p:cNvSpPr>
                <a:spLocks noChangeAspect="1" noChangeShapeType="1"/>
              </p:cNvSpPr>
              <p:nvPr/>
            </p:nvSpPr>
            <p:spPr bwMode="auto">
              <a:xfrm flipH="1">
                <a:off x="3265" y="1223"/>
                <a:ext cx="66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7" name="Line 997"/>
              <p:cNvSpPr>
                <a:spLocks noChangeAspect="1" noChangeShapeType="1"/>
              </p:cNvSpPr>
              <p:nvPr/>
            </p:nvSpPr>
            <p:spPr bwMode="auto">
              <a:xfrm>
                <a:off x="3277" y="1193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8" name="Line 998"/>
              <p:cNvSpPr>
                <a:spLocks noChangeAspect="1" noChangeShapeType="1"/>
              </p:cNvSpPr>
              <p:nvPr/>
            </p:nvSpPr>
            <p:spPr bwMode="auto">
              <a:xfrm flipH="1">
                <a:off x="3277" y="1139"/>
                <a:ext cx="4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9" name="Line 999"/>
              <p:cNvSpPr>
                <a:spLocks noChangeAspect="1" noChangeShapeType="1"/>
              </p:cNvSpPr>
              <p:nvPr/>
            </p:nvSpPr>
            <p:spPr bwMode="auto">
              <a:xfrm flipH="1">
                <a:off x="3319" y="1079"/>
                <a:ext cx="20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0" name="Line 1000"/>
              <p:cNvSpPr>
                <a:spLocks noChangeAspect="1" noChangeShapeType="1"/>
              </p:cNvSpPr>
              <p:nvPr/>
            </p:nvSpPr>
            <p:spPr bwMode="auto">
              <a:xfrm flipH="1">
                <a:off x="3523" y="1037"/>
                <a:ext cx="48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1" name="Line 1001"/>
              <p:cNvSpPr>
                <a:spLocks noChangeAspect="1" noChangeShapeType="1"/>
              </p:cNvSpPr>
              <p:nvPr/>
            </p:nvSpPr>
            <p:spPr bwMode="auto">
              <a:xfrm>
                <a:off x="3571" y="886"/>
                <a:ext cx="1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2" name="Line 1002"/>
              <p:cNvSpPr>
                <a:spLocks noChangeAspect="1" noChangeShapeType="1"/>
              </p:cNvSpPr>
              <p:nvPr/>
            </p:nvSpPr>
            <p:spPr bwMode="auto">
              <a:xfrm flipH="1">
                <a:off x="3571" y="658"/>
                <a:ext cx="156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3" name="Line 1003"/>
              <p:cNvSpPr>
                <a:spLocks noChangeAspect="1" noChangeShapeType="1"/>
              </p:cNvSpPr>
              <p:nvPr/>
            </p:nvSpPr>
            <p:spPr bwMode="auto">
              <a:xfrm flipH="1">
                <a:off x="3727" y="628"/>
                <a:ext cx="8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4" name="Line 1004"/>
              <p:cNvSpPr>
                <a:spLocks noChangeAspect="1" noChangeShapeType="1"/>
              </p:cNvSpPr>
              <p:nvPr/>
            </p:nvSpPr>
            <p:spPr bwMode="auto">
              <a:xfrm>
                <a:off x="3787" y="538"/>
                <a:ext cx="24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5" name="Line 1005"/>
              <p:cNvSpPr>
                <a:spLocks noChangeAspect="1" noChangeShapeType="1"/>
              </p:cNvSpPr>
              <p:nvPr/>
            </p:nvSpPr>
            <p:spPr bwMode="auto">
              <a:xfrm flipH="1">
                <a:off x="3787" y="508"/>
                <a:ext cx="78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6" name="Line 1006"/>
              <p:cNvSpPr>
                <a:spLocks noChangeAspect="1" noChangeShapeType="1"/>
              </p:cNvSpPr>
              <p:nvPr/>
            </p:nvSpPr>
            <p:spPr bwMode="auto">
              <a:xfrm>
                <a:off x="3841" y="478"/>
                <a:ext cx="2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7" name="Line 1007"/>
              <p:cNvSpPr>
                <a:spLocks noChangeAspect="1" noChangeShapeType="1"/>
              </p:cNvSpPr>
              <p:nvPr/>
            </p:nvSpPr>
            <p:spPr bwMode="auto">
              <a:xfrm flipH="1">
                <a:off x="3841" y="376"/>
                <a:ext cx="9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8" name="Line 1008"/>
              <p:cNvSpPr>
                <a:spLocks noChangeAspect="1" noChangeShapeType="1"/>
              </p:cNvSpPr>
              <p:nvPr/>
            </p:nvSpPr>
            <p:spPr bwMode="auto">
              <a:xfrm>
                <a:off x="3919" y="304"/>
                <a:ext cx="1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9" name="Line 1009"/>
              <p:cNvSpPr>
                <a:spLocks noChangeAspect="1" noChangeShapeType="1"/>
              </p:cNvSpPr>
              <p:nvPr/>
            </p:nvSpPr>
            <p:spPr bwMode="auto">
              <a:xfrm flipH="1">
                <a:off x="3919" y="274"/>
                <a:ext cx="60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10"/>
            <p:cNvGrpSpPr>
              <a:grpSpLocks noChangeAspect="1"/>
            </p:cNvGrpSpPr>
            <p:nvPr/>
          </p:nvGrpSpPr>
          <p:grpSpPr bwMode="auto">
            <a:xfrm flipH="1">
              <a:off x="5648571" y="3828115"/>
              <a:ext cx="972343" cy="920745"/>
              <a:chOff x="2299" y="3080"/>
              <a:chExt cx="979" cy="891"/>
            </a:xfrm>
          </p:grpSpPr>
          <p:sp>
            <p:nvSpPr>
              <p:cNvPr id="52640" name="Line 1011"/>
              <p:cNvSpPr>
                <a:spLocks noChangeAspect="1" noChangeShapeType="1"/>
              </p:cNvSpPr>
              <p:nvPr/>
            </p:nvSpPr>
            <p:spPr bwMode="auto">
              <a:xfrm flipH="1">
                <a:off x="2721" y="3218"/>
                <a:ext cx="4" cy="2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1" name="Line 1012"/>
              <p:cNvSpPr>
                <a:spLocks noChangeAspect="1" noChangeShapeType="1"/>
              </p:cNvSpPr>
              <p:nvPr/>
            </p:nvSpPr>
            <p:spPr bwMode="auto">
              <a:xfrm flipH="1">
                <a:off x="2726" y="3182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2" name="Line 1013"/>
              <p:cNvSpPr>
                <a:spLocks noChangeAspect="1" noChangeShapeType="1"/>
              </p:cNvSpPr>
              <p:nvPr/>
            </p:nvSpPr>
            <p:spPr bwMode="auto">
              <a:xfrm>
                <a:off x="2726" y="3122"/>
                <a:ext cx="1" cy="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3" name="Line 1014"/>
              <p:cNvSpPr>
                <a:spLocks noChangeAspect="1" noChangeShapeType="1"/>
              </p:cNvSpPr>
              <p:nvPr/>
            </p:nvSpPr>
            <p:spPr bwMode="auto">
              <a:xfrm>
                <a:off x="2726" y="3080"/>
                <a:ext cx="0" cy="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4" name="Line 10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752" y="3116"/>
                <a:ext cx="3" cy="1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5" name="Freeform 1016"/>
              <p:cNvSpPr>
                <a:spLocks noChangeAspect="1"/>
              </p:cNvSpPr>
              <p:nvPr/>
            </p:nvSpPr>
            <p:spPr bwMode="auto">
              <a:xfrm>
                <a:off x="2411" y="3236"/>
                <a:ext cx="306" cy="735"/>
              </a:xfrm>
              <a:custGeom>
                <a:avLst/>
                <a:gdLst>
                  <a:gd name="T0" fmla="*/ 300 w 306"/>
                  <a:gd name="T1" fmla="*/ 12 h 735"/>
                  <a:gd name="T2" fmla="*/ 293 w 306"/>
                  <a:gd name="T3" fmla="*/ 36 h 735"/>
                  <a:gd name="T4" fmla="*/ 286 w 306"/>
                  <a:gd name="T5" fmla="*/ 61 h 735"/>
                  <a:gd name="T6" fmla="*/ 278 w 306"/>
                  <a:gd name="T7" fmla="*/ 84 h 735"/>
                  <a:gd name="T8" fmla="*/ 271 w 306"/>
                  <a:gd name="T9" fmla="*/ 107 h 735"/>
                  <a:gd name="T10" fmla="*/ 264 w 306"/>
                  <a:gd name="T11" fmla="*/ 130 h 735"/>
                  <a:gd name="T12" fmla="*/ 258 w 306"/>
                  <a:gd name="T13" fmla="*/ 151 h 735"/>
                  <a:gd name="T14" fmla="*/ 252 w 306"/>
                  <a:gd name="T15" fmla="*/ 172 h 735"/>
                  <a:gd name="T16" fmla="*/ 247 w 306"/>
                  <a:gd name="T17" fmla="*/ 191 h 735"/>
                  <a:gd name="T18" fmla="*/ 241 w 306"/>
                  <a:gd name="T19" fmla="*/ 217 h 735"/>
                  <a:gd name="T20" fmla="*/ 237 w 306"/>
                  <a:gd name="T21" fmla="*/ 233 h 735"/>
                  <a:gd name="T22" fmla="*/ 235 w 306"/>
                  <a:gd name="T23" fmla="*/ 247 h 735"/>
                  <a:gd name="T24" fmla="*/ 232 w 306"/>
                  <a:gd name="T25" fmla="*/ 260 h 735"/>
                  <a:gd name="T26" fmla="*/ 229 w 306"/>
                  <a:gd name="T27" fmla="*/ 272 h 735"/>
                  <a:gd name="T28" fmla="*/ 227 w 306"/>
                  <a:gd name="T29" fmla="*/ 283 h 735"/>
                  <a:gd name="T30" fmla="*/ 224 w 306"/>
                  <a:gd name="T31" fmla="*/ 295 h 735"/>
                  <a:gd name="T32" fmla="*/ 219 w 306"/>
                  <a:gd name="T33" fmla="*/ 305 h 735"/>
                  <a:gd name="T34" fmla="*/ 215 w 306"/>
                  <a:gd name="T35" fmla="*/ 316 h 735"/>
                  <a:gd name="T36" fmla="*/ 210 w 306"/>
                  <a:gd name="T37" fmla="*/ 328 h 735"/>
                  <a:gd name="T38" fmla="*/ 199 w 306"/>
                  <a:gd name="T39" fmla="*/ 346 h 735"/>
                  <a:gd name="T40" fmla="*/ 190 w 306"/>
                  <a:gd name="T41" fmla="*/ 359 h 735"/>
                  <a:gd name="T42" fmla="*/ 180 w 306"/>
                  <a:gd name="T43" fmla="*/ 372 h 735"/>
                  <a:gd name="T44" fmla="*/ 168 w 306"/>
                  <a:gd name="T45" fmla="*/ 387 h 735"/>
                  <a:gd name="T46" fmla="*/ 156 w 306"/>
                  <a:gd name="T47" fmla="*/ 401 h 735"/>
                  <a:gd name="T48" fmla="*/ 144 w 306"/>
                  <a:gd name="T49" fmla="*/ 417 h 735"/>
                  <a:gd name="T50" fmla="*/ 132 w 306"/>
                  <a:gd name="T51" fmla="*/ 433 h 735"/>
                  <a:gd name="T52" fmla="*/ 119 w 306"/>
                  <a:gd name="T53" fmla="*/ 449 h 735"/>
                  <a:gd name="T54" fmla="*/ 106 w 306"/>
                  <a:gd name="T55" fmla="*/ 464 h 735"/>
                  <a:gd name="T56" fmla="*/ 89 w 306"/>
                  <a:gd name="T57" fmla="*/ 489 h 735"/>
                  <a:gd name="T58" fmla="*/ 78 w 306"/>
                  <a:gd name="T59" fmla="*/ 505 h 735"/>
                  <a:gd name="T60" fmla="*/ 68 w 306"/>
                  <a:gd name="T61" fmla="*/ 522 h 735"/>
                  <a:gd name="T62" fmla="*/ 58 w 306"/>
                  <a:gd name="T63" fmla="*/ 538 h 735"/>
                  <a:gd name="T64" fmla="*/ 49 w 306"/>
                  <a:gd name="T65" fmla="*/ 553 h 735"/>
                  <a:gd name="T66" fmla="*/ 41 w 306"/>
                  <a:gd name="T67" fmla="*/ 569 h 735"/>
                  <a:gd name="T68" fmla="*/ 34 w 306"/>
                  <a:gd name="T69" fmla="*/ 584 h 735"/>
                  <a:gd name="T70" fmla="*/ 27 w 306"/>
                  <a:gd name="T71" fmla="*/ 598 h 735"/>
                  <a:gd name="T72" fmla="*/ 21 w 306"/>
                  <a:gd name="T73" fmla="*/ 613 h 735"/>
                  <a:gd name="T74" fmla="*/ 17 w 306"/>
                  <a:gd name="T75" fmla="*/ 626 h 735"/>
                  <a:gd name="T76" fmla="*/ 10 w 306"/>
                  <a:gd name="T77" fmla="*/ 644 h 735"/>
                  <a:gd name="T78" fmla="*/ 7 w 306"/>
                  <a:gd name="T79" fmla="*/ 656 h 735"/>
                  <a:gd name="T80" fmla="*/ 5 w 306"/>
                  <a:gd name="T81" fmla="*/ 667 h 735"/>
                  <a:gd name="T82" fmla="*/ 3 w 306"/>
                  <a:gd name="T83" fmla="*/ 677 h 735"/>
                  <a:gd name="T84" fmla="*/ 2 w 306"/>
                  <a:gd name="T85" fmla="*/ 686 h 735"/>
                  <a:gd name="T86" fmla="*/ 1 w 306"/>
                  <a:gd name="T87" fmla="*/ 695 h 735"/>
                  <a:gd name="T88" fmla="*/ 0 w 306"/>
                  <a:gd name="T89" fmla="*/ 705 h 735"/>
                  <a:gd name="T90" fmla="*/ 0 w 306"/>
                  <a:gd name="T91" fmla="*/ 713 h 735"/>
                  <a:gd name="T92" fmla="*/ 0 w 306"/>
                  <a:gd name="T93" fmla="*/ 721 h 735"/>
                  <a:gd name="T94" fmla="*/ 0 w 306"/>
                  <a:gd name="T95" fmla="*/ 734 h 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06"/>
                  <a:gd name="T145" fmla="*/ 0 h 735"/>
                  <a:gd name="T146" fmla="*/ 306 w 306"/>
                  <a:gd name="T147" fmla="*/ 735 h 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06" h="735">
                    <a:moveTo>
                      <a:pt x="305" y="0"/>
                    </a:moveTo>
                    <a:lnTo>
                      <a:pt x="300" y="12"/>
                    </a:lnTo>
                    <a:lnTo>
                      <a:pt x="297" y="24"/>
                    </a:lnTo>
                    <a:lnTo>
                      <a:pt x="293" y="36"/>
                    </a:lnTo>
                    <a:lnTo>
                      <a:pt x="289" y="48"/>
                    </a:lnTo>
                    <a:lnTo>
                      <a:pt x="286" y="61"/>
                    </a:lnTo>
                    <a:lnTo>
                      <a:pt x="282" y="72"/>
                    </a:lnTo>
                    <a:lnTo>
                      <a:pt x="278" y="84"/>
                    </a:lnTo>
                    <a:lnTo>
                      <a:pt x="275" y="96"/>
                    </a:lnTo>
                    <a:lnTo>
                      <a:pt x="271" y="107"/>
                    </a:lnTo>
                    <a:lnTo>
                      <a:pt x="267" y="119"/>
                    </a:lnTo>
                    <a:lnTo>
                      <a:pt x="264" y="130"/>
                    </a:lnTo>
                    <a:lnTo>
                      <a:pt x="261" y="141"/>
                    </a:lnTo>
                    <a:lnTo>
                      <a:pt x="258" y="151"/>
                    </a:lnTo>
                    <a:lnTo>
                      <a:pt x="255" y="162"/>
                    </a:lnTo>
                    <a:lnTo>
                      <a:pt x="252" y="172"/>
                    </a:lnTo>
                    <a:lnTo>
                      <a:pt x="250" y="182"/>
                    </a:lnTo>
                    <a:lnTo>
                      <a:pt x="247" y="191"/>
                    </a:lnTo>
                    <a:lnTo>
                      <a:pt x="245" y="200"/>
                    </a:lnTo>
                    <a:lnTo>
                      <a:pt x="241" y="217"/>
                    </a:lnTo>
                    <a:lnTo>
                      <a:pt x="239" y="225"/>
                    </a:lnTo>
                    <a:lnTo>
                      <a:pt x="237" y="233"/>
                    </a:lnTo>
                    <a:lnTo>
                      <a:pt x="236" y="240"/>
                    </a:lnTo>
                    <a:lnTo>
                      <a:pt x="235" y="247"/>
                    </a:lnTo>
                    <a:lnTo>
                      <a:pt x="233" y="253"/>
                    </a:lnTo>
                    <a:lnTo>
                      <a:pt x="232" y="260"/>
                    </a:lnTo>
                    <a:lnTo>
                      <a:pt x="230" y="266"/>
                    </a:lnTo>
                    <a:lnTo>
                      <a:pt x="229" y="272"/>
                    </a:lnTo>
                    <a:lnTo>
                      <a:pt x="228" y="278"/>
                    </a:lnTo>
                    <a:lnTo>
                      <a:pt x="227" y="283"/>
                    </a:lnTo>
                    <a:lnTo>
                      <a:pt x="225" y="289"/>
                    </a:lnTo>
                    <a:lnTo>
                      <a:pt x="224" y="295"/>
                    </a:lnTo>
                    <a:lnTo>
                      <a:pt x="222" y="300"/>
                    </a:lnTo>
                    <a:lnTo>
                      <a:pt x="219" y="305"/>
                    </a:lnTo>
                    <a:lnTo>
                      <a:pt x="218" y="311"/>
                    </a:lnTo>
                    <a:lnTo>
                      <a:pt x="215" y="316"/>
                    </a:lnTo>
                    <a:lnTo>
                      <a:pt x="213" y="322"/>
                    </a:lnTo>
                    <a:lnTo>
                      <a:pt x="210" y="328"/>
                    </a:lnTo>
                    <a:lnTo>
                      <a:pt x="203" y="340"/>
                    </a:lnTo>
                    <a:lnTo>
                      <a:pt x="199" y="346"/>
                    </a:lnTo>
                    <a:lnTo>
                      <a:pt x="195" y="352"/>
                    </a:lnTo>
                    <a:lnTo>
                      <a:pt x="190" y="359"/>
                    </a:lnTo>
                    <a:lnTo>
                      <a:pt x="185" y="366"/>
                    </a:lnTo>
                    <a:lnTo>
                      <a:pt x="180" y="372"/>
                    </a:lnTo>
                    <a:lnTo>
                      <a:pt x="174" y="379"/>
                    </a:lnTo>
                    <a:lnTo>
                      <a:pt x="168" y="387"/>
                    </a:lnTo>
                    <a:lnTo>
                      <a:pt x="162" y="394"/>
                    </a:lnTo>
                    <a:lnTo>
                      <a:pt x="156" y="401"/>
                    </a:lnTo>
                    <a:lnTo>
                      <a:pt x="150" y="409"/>
                    </a:lnTo>
                    <a:lnTo>
                      <a:pt x="144" y="417"/>
                    </a:lnTo>
                    <a:lnTo>
                      <a:pt x="138" y="425"/>
                    </a:lnTo>
                    <a:lnTo>
                      <a:pt x="132" y="433"/>
                    </a:lnTo>
                    <a:lnTo>
                      <a:pt x="125" y="441"/>
                    </a:lnTo>
                    <a:lnTo>
                      <a:pt x="119" y="449"/>
                    </a:lnTo>
                    <a:lnTo>
                      <a:pt x="113" y="456"/>
                    </a:lnTo>
                    <a:lnTo>
                      <a:pt x="106" y="464"/>
                    </a:lnTo>
                    <a:lnTo>
                      <a:pt x="100" y="473"/>
                    </a:lnTo>
                    <a:lnTo>
                      <a:pt x="89" y="489"/>
                    </a:lnTo>
                    <a:lnTo>
                      <a:pt x="83" y="497"/>
                    </a:lnTo>
                    <a:lnTo>
                      <a:pt x="78" y="505"/>
                    </a:lnTo>
                    <a:lnTo>
                      <a:pt x="72" y="513"/>
                    </a:lnTo>
                    <a:lnTo>
                      <a:pt x="68" y="522"/>
                    </a:lnTo>
                    <a:lnTo>
                      <a:pt x="62" y="530"/>
                    </a:lnTo>
                    <a:lnTo>
                      <a:pt x="58" y="538"/>
                    </a:lnTo>
                    <a:lnTo>
                      <a:pt x="53" y="546"/>
                    </a:lnTo>
                    <a:lnTo>
                      <a:pt x="49" y="553"/>
                    </a:lnTo>
                    <a:lnTo>
                      <a:pt x="45" y="561"/>
                    </a:lnTo>
                    <a:lnTo>
                      <a:pt x="41" y="569"/>
                    </a:lnTo>
                    <a:lnTo>
                      <a:pt x="37" y="576"/>
                    </a:lnTo>
                    <a:lnTo>
                      <a:pt x="34" y="584"/>
                    </a:lnTo>
                    <a:lnTo>
                      <a:pt x="30" y="591"/>
                    </a:lnTo>
                    <a:lnTo>
                      <a:pt x="27" y="598"/>
                    </a:lnTo>
                    <a:lnTo>
                      <a:pt x="24" y="606"/>
                    </a:lnTo>
                    <a:lnTo>
                      <a:pt x="21" y="613"/>
                    </a:lnTo>
                    <a:lnTo>
                      <a:pt x="19" y="619"/>
                    </a:lnTo>
                    <a:lnTo>
                      <a:pt x="17" y="626"/>
                    </a:lnTo>
                    <a:lnTo>
                      <a:pt x="12" y="639"/>
                    </a:lnTo>
                    <a:lnTo>
                      <a:pt x="10" y="644"/>
                    </a:lnTo>
                    <a:lnTo>
                      <a:pt x="9" y="650"/>
                    </a:lnTo>
                    <a:lnTo>
                      <a:pt x="7" y="656"/>
                    </a:lnTo>
                    <a:lnTo>
                      <a:pt x="6" y="661"/>
                    </a:lnTo>
                    <a:lnTo>
                      <a:pt x="5" y="667"/>
                    </a:lnTo>
                    <a:lnTo>
                      <a:pt x="4" y="672"/>
                    </a:lnTo>
                    <a:lnTo>
                      <a:pt x="3" y="677"/>
                    </a:lnTo>
                    <a:lnTo>
                      <a:pt x="3" y="682"/>
                    </a:lnTo>
                    <a:lnTo>
                      <a:pt x="2" y="686"/>
                    </a:lnTo>
                    <a:lnTo>
                      <a:pt x="1" y="691"/>
                    </a:lnTo>
                    <a:lnTo>
                      <a:pt x="1" y="695"/>
                    </a:lnTo>
                    <a:lnTo>
                      <a:pt x="1" y="700"/>
                    </a:lnTo>
                    <a:lnTo>
                      <a:pt x="0" y="705"/>
                    </a:lnTo>
                    <a:lnTo>
                      <a:pt x="0" y="709"/>
                    </a:lnTo>
                    <a:lnTo>
                      <a:pt x="0" y="713"/>
                    </a:lnTo>
                    <a:lnTo>
                      <a:pt x="0" y="717"/>
                    </a:lnTo>
                    <a:lnTo>
                      <a:pt x="0" y="721"/>
                    </a:lnTo>
                    <a:lnTo>
                      <a:pt x="0" y="726"/>
                    </a:lnTo>
                    <a:lnTo>
                      <a:pt x="0" y="73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6" name="Freeform 1017"/>
              <p:cNvSpPr>
                <a:spLocks noChangeAspect="1"/>
              </p:cNvSpPr>
              <p:nvPr/>
            </p:nvSpPr>
            <p:spPr bwMode="auto">
              <a:xfrm>
                <a:off x="2760" y="3251"/>
                <a:ext cx="296" cy="653"/>
              </a:xfrm>
              <a:custGeom>
                <a:avLst/>
                <a:gdLst>
                  <a:gd name="T0" fmla="*/ 1 w 296"/>
                  <a:gd name="T1" fmla="*/ 4 h 653"/>
                  <a:gd name="T2" fmla="*/ 4 w 296"/>
                  <a:gd name="T3" fmla="*/ 15 h 653"/>
                  <a:gd name="T4" fmla="*/ 7 w 296"/>
                  <a:gd name="T5" fmla="*/ 25 h 653"/>
                  <a:gd name="T6" fmla="*/ 10 w 296"/>
                  <a:gd name="T7" fmla="*/ 36 h 653"/>
                  <a:gd name="T8" fmla="*/ 14 w 296"/>
                  <a:gd name="T9" fmla="*/ 46 h 653"/>
                  <a:gd name="T10" fmla="*/ 17 w 296"/>
                  <a:gd name="T11" fmla="*/ 58 h 653"/>
                  <a:gd name="T12" fmla="*/ 19 w 296"/>
                  <a:gd name="T13" fmla="*/ 69 h 653"/>
                  <a:gd name="T14" fmla="*/ 23 w 296"/>
                  <a:gd name="T15" fmla="*/ 82 h 653"/>
                  <a:gd name="T16" fmla="*/ 26 w 296"/>
                  <a:gd name="T17" fmla="*/ 96 h 653"/>
                  <a:gd name="T18" fmla="*/ 30 w 296"/>
                  <a:gd name="T19" fmla="*/ 117 h 653"/>
                  <a:gd name="T20" fmla="*/ 33 w 296"/>
                  <a:gd name="T21" fmla="*/ 132 h 653"/>
                  <a:gd name="T22" fmla="*/ 37 w 296"/>
                  <a:gd name="T23" fmla="*/ 149 h 653"/>
                  <a:gd name="T24" fmla="*/ 40 w 296"/>
                  <a:gd name="T25" fmla="*/ 166 h 653"/>
                  <a:gd name="T26" fmla="*/ 43 w 296"/>
                  <a:gd name="T27" fmla="*/ 183 h 653"/>
                  <a:gd name="T28" fmla="*/ 46 w 296"/>
                  <a:gd name="T29" fmla="*/ 201 h 653"/>
                  <a:gd name="T30" fmla="*/ 50 w 296"/>
                  <a:gd name="T31" fmla="*/ 218 h 653"/>
                  <a:gd name="T32" fmla="*/ 54 w 296"/>
                  <a:gd name="T33" fmla="*/ 235 h 653"/>
                  <a:gd name="T34" fmla="*/ 58 w 296"/>
                  <a:gd name="T35" fmla="*/ 252 h 653"/>
                  <a:gd name="T36" fmla="*/ 62 w 296"/>
                  <a:gd name="T37" fmla="*/ 268 h 653"/>
                  <a:gd name="T38" fmla="*/ 69 w 296"/>
                  <a:gd name="T39" fmla="*/ 290 h 653"/>
                  <a:gd name="T40" fmla="*/ 75 w 296"/>
                  <a:gd name="T41" fmla="*/ 303 h 653"/>
                  <a:gd name="T42" fmla="*/ 80 w 296"/>
                  <a:gd name="T43" fmla="*/ 316 h 653"/>
                  <a:gd name="T44" fmla="*/ 87 w 296"/>
                  <a:gd name="T45" fmla="*/ 328 h 653"/>
                  <a:gd name="T46" fmla="*/ 92 w 296"/>
                  <a:gd name="T47" fmla="*/ 339 h 653"/>
                  <a:gd name="T48" fmla="*/ 99 w 296"/>
                  <a:gd name="T49" fmla="*/ 350 h 653"/>
                  <a:gd name="T50" fmla="*/ 105 w 296"/>
                  <a:gd name="T51" fmla="*/ 360 h 653"/>
                  <a:gd name="T52" fmla="*/ 112 w 296"/>
                  <a:gd name="T53" fmla="*/ 370 h 653"/>
                  <a:gd name="T54" fmla="*/ 119 w 296"/>
                  <a:gd name="T55" fmla="*/ 381 h 653"/>
                  <a:gd name="T56" fmla="*/ 128 w 296"/>
                  <a:gd name="T57" fmla="*/ 397 h 653"/>
                  <a:gd name="T58" fmla="*/ 135 w 296"/>
                  <a:gd name="T59" fmla="*/ 408 h 653"/>
                  <a:gd name="T60" fmla="*/ 142 w 296"/>
                  <a:gd name="T61" fmla="*/ 420 h 653"/>
                  <a:gd name="T62" fmla="*/ 149 w 296"/>
                  <a:gd name="T63" fmla="*/ 432 h 653"/>
                  <a:gd name="T64" fmla="*/ 156 w 296"/>
                  <a:gd name="T65" fmla="*/ 445 h 653"/>
                  <a:gd name="T66" fmla="*/ 163 w 296"/>
                  <a:gd name="T67" fmla="*/ 457 h 653"/>
                  <a:gd name="T68" fmla="*/ 170 w 296"/>
                  <a:gd name="T69" fmla="*/ 470 h 653"/>
                  <a:gd name="T70" fmla="*/ 178 w 296"/>
                  <a:gd name="T71" fmla="*/ 483 h 653"/>
                  <a:gd name="T72" fmla="*/ 185 w 296"/>
                  <a:gd name="T73" fmla="*/ 497 h 653"/>
                  <a:gd name="T74" fmla="*/ 193 w 296"/>
                  <a:gd name="T75" fmla="*/ 509 h 653"/>
                  <a:gd name="T76" fmla="*/ 205 w 296"/>
                  <a:gd name="T77" fmla="*/ 529 h 653"/>
                  <a:gd name="T78" fmla="*/ 214 w 296"/>
                  <a:gd name="T79" fmla="*/ 542 h 653"/>
                  <a:gd name="T80" fmla="*/ 223 w 296"/>
                  <a:gd name="T81" fmla="*/ 555 h 653"/>
                  <a:gd name="T82" fmla="*/ 232 w 296"/>
                  <a:gd name="T83" fmla="*/ 568 h 653"/>
                  <a:gd name="T84" fmla="*/ 241 w 296"/>
                  <a:gd name="T85" fmla="*/ 581 h 653"/>
                  <a:gd name="T86" fmla="*/ 251 w 296"/>
                  <a:gd name="T87" fmla="*/ 594 h 653"/>
                  <a:gd name="T88" fmla="*/ 261 w 296"/>
                  <a:gd name="T89" fmla="*/ 607 h 653"/>
                  <a:gd name="T90" fmla="*/ 270 w 296"/>
                  <a:gd name="T91" fmla="*/ 620 h 653"/>
                  <a:gd name="T92" fmla="*/ 280 w 296"/>
                  <a:gd name="T93" fmla="*/ 632 h 653"/>
                  <a:gd name="T94" fmla="*/ 295 w 296"/>
                  <a:gd name="T95" fmla="*/ 652 h 6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96"/>
                  <a:gd name="T145" fmla="*/ 0 h 653"/>
                  <a:gd name="T146" fmla="*/ 296 w 296"/>
                  <a:gd name="T147" fmla="*/ 653 h 6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96" h="653">
                    <a:moveTo>
                      <a:pt x="0" y="0"/>
                    </a:moveTo>
                    <a:lnTo>
                      <a:pt x="1" y="4"/>
                    </a:lnTo>
                    <a:lnTo>
                      <a:pt x="3" y="9"/>
                    </a:lnTo>
                    <a:lnTo>
                      <a:pt x="4" y="15"/>
                    </a:lnTo>
                    <a:lnTo>
                      <a:pt x="6" y="20"/>
                    </a:lnTo>
                    <a:lnTo>
                      <a:pt x="7" y="25"/>
                    </a:lnTo>
                    <a:lnTo>
                      <a:pt x="9" y="30"/>
                    </a:lnTo>
                    <a:lnTo>
                      <a:pt x="10" y="36"/>
                    </a:lnTo>
                    <a:lnTo>
                      <a:pt x="12" y="41"/>
                    </a:lnTo>
                    <a:lnTo>
                      <a:pt x="14" y="46"/>
                    </a:lnTo>
                    <a:lnTo>
                      <a:pt x="15" y="52"/>
                    </a:lnTo>
                    <a:lnTo>
                      <a:pt x="17" y="58"/>
                    </a:lnTo>
                    <a:lnTo>
                      <a:pt x="18" y="64"/>
                    </a:lnTo>
                    <a:lnTo>
                      <a:pt x="19" y="69"/>
                    </a:lnTo>
                    <a:lnTo>
                      <a:pt x="21" y="76"/>
                    </a:lnTo>
                    <a:lnTo>
                      <a:pt x="23" y="82"/>
                    </a:lnTo>
                    <a:lnTo>
                      <a:pt x="24" y="89"/>
                    </a:lnTo>
                    <a:lnTo>
                      <a:pt x="26" y="96"/>
                    </a:lnTo>
                    <a:lnTo>
                      <a:pt x="27" y="102"/>
                    </a:lnTo>
                    <a:lnTo>
                      <a:pt x="30" y="117"/>
                    </a:lnTo>
                    <a:lnTo>
                      <a:pt x="32" y="125"/>
                    </a:lnTo>
                    <a:lnTo>
                      <a:pt x="33" y="132"/>
                    </a:lnTo>
                    <a:lnTo>
                      <a:pt x="35" y="141"/>
                    </a:lnTo>
                    <a:lnTo>
                      <a:pt x="37" y="149"/>
                    </a:lnTo>
                    <a:lnTo>
                      <a:pt x="38" y="157"/>
                    </a:lnTo>
                    <a:lnTo>
                      <a:pt x="40" y="166"/>
                    </a:lnTo>
                    <a:lnTo>
                      <a:pt x="41" y="175"/>
                    </a:lnTo>
                    <a:lnTo>
                      <a:pt x="43" y="183"/>
                    </a:lnTo>
                    <a:lnTo>
                      <a:pt x="44" y="192"/>
                    </a:lnTo>
                    <a:lnTo>
                      <a:pt x="46" y="201"/>
                    </a:lnTo>
                    <a:lnTo>
                      <a:pt x="48" y="209"/>
                    </a:lnTo>
                    <a:lnTo>
                      <a:pt x="50" y="218"/>
                    </a:lnTo>
                    <a:lnTo>
                      <a:pt x="52" y="227"/>
                    </a:lnTo>
                    <a:lnTo>
                      <a:pt x="54" y="235"/>
                    </a:lnTo>
                    <a:lnTo>
                      <a:pt x="56" y="244"/>
                    </a:lnTo>
                    <a:lnTo>
                      <a:pt x="58" y="252"/>
                    </a:lnTo>
                    <a:lnTo>
                      <a:pt x="60" y="260"/>
                    </a:lnTo>
                    <a:lnTo>
                      <a:pt x="62" y="268"/>
                    </a:lnTo>
                    <a:lnTo>
                      <a:pt x="67" y="283"/>
                    </a:lnTo>
                    <a:lnTo>
                      <a:pt x="69" y="290"/>
                    </a:lnTo>
                    <a:lnTo>
                      <a:pt x="72" y="297"/>
                    </a:lnTo>
                    <a:lnTo>
                      <a:pt x="75" y="303"/>
                    </a:lnTo>
                    <a:lnTo>
                      <a:pt x="78" y="310"/>
                    </a:lnTo>
                    <a:lnTo>
                      <a:pt x="80" y="316"/>
                    </a:lnTo>
                    <a:lnTo>
                      <a:pt x="84" y="322"/>
                    </a:lnTo>
                    <a:lnTo>
                      <a:pt x="87" y="328"/>
                    </a:lnTo>
                    <a:lnTo>
                      <a:pt x="89" y="333"/>
                    </a:lnTo>
                    <a:lnTo>
                      <a:pt x="92" y="339"/>
                    </a:lnTo>
                    <a:lnTo>
                      <a:pt x="96" y="344"/>
                    </a:lnTo>
                    <a:lnTo>
                      <a:pt x="99" y="350"/>
                    </a:lnTo>
                    <a:lnTo>
                      <a:pt x="102" y="355"/>
                    </a:lnTo>
                    <a:lnTo>
                      <a:pt x="105" y="360"/>
                    </a:lnTo>
                    <a:lnTo>
                      <a:pt x="109" y="366"/>
                    </a:lnTo>
                    <a:lnTo>
                      <a:pt x="112" y="370"/>
                    </a:lnTo>
                    <a:lnTo>
                      <a:pt x="115" y="376"/>
                    </a:lnTo>
                    <a:lnTo>
                      <a:pt x="119" y="381"/>
                    </a:lnTo>
                    <a:lnTo>
                      <a:pt x="122" y="386"/>
                    </a:lnTo>
                    <a:lnTo>
                      <a:pt x="128" y="397"/>
                    </a:lnTo>
                    <a:lnTo>
                      <a:pt x="132" y="403"/>
                    </a:lnTo>
                    <a:lnTo>
                      <a:pt x="135" y="408"/>
                    </a:lnTo>
                    <a:lnTo>
                      <a:pt x="139" y="414"/>
                    </a:lnTo>
                    <a:lnTo>
                      <a:pt x="142" y="420"/>
                    </a:lnTo>
                    <a:lnTo>
                      <a:pt x="146" y="426"/>
                    </a:lnTo>
                    <a:lnTo>
                      <a:pt x="149" y="432"/>
                    </a:lnTo>
                    <a:lnTo>
                      <a:pt x="152" y="438"/>
                    </a:lnTo>
                    <a:lnTo>
                      <a:pt x="156" y="445"/>
                    </a:lnTo>
                    <a:lnTo>
                      <a:pt x="159" y="451"/>
                    </a:lnTo>
                    <a:lnTo>
                      <a:pt x="163" y="457"/>
                    </a:lnTo>
                    <a:lnTo>
                      <a:pt x="166" y="464"/>
                    </a:lnTo>
                    <a:lnTo>
                      <a:pt x="170" y="470"/>
                    </a:lnTo>
                    <a:lnTo>
                      <a:pt x="174" y="477"/>
                    </a:lnTo>
                    <a:lnTo>
                      <a:pt x="178" y="483"/>
                    </a:lnTo>
                    <a:lnTo>
                      <a:pt x="182" y="490"/>
                    </a:lnTo>
                    <a:lnTo>
                      <a:pt x="185" y="497"/>
                    </a:lnTo>
                    <a:lnTo>
                      <a:pt x="189" y="503"/>
                    </a:lnTo>
                    <a:lnTo>
                      <a:pt x="193" y="509"/>
                    </a:lnTo>
                    <a:lnTo>
                      <a:pt x="202" y="522"/>
                    </a:lnTo>
                    <a:lnTo>
                      <a:pt x="205" y="529"/>
                    </a:lnTo>
                    <a:lnTo>
                      <a:pt x="210" y="536"/>
                    </a:lnTo>
                    <a:lnTo>
                      <a:pt x="214" y="542"/>
                    </a:lnTo>
                    <a:lnTo>
                      <a:pt x="218" y="549"/>
                    </a:lnTo>
                    <a:lnTo>
                      <a:pt x="223" y="555"/>
                    </a:lnTo>
                    <a:lnTo>
                      <a:pt x="227" y="562"/>
                    </a:lnTo>
                    <a:lnTo>
                      <a:pt x="232" y="568"/>
                    </a:lnTo>
                    <a:lnTo>
                      <a:pt x="237" y="574"/>
                    </a:lnTo>
                    <a:lnTo>
                      <a:pt x="241" y="581"/>
                    </a:lnTo>
                    <a:lnTo>
                      <a:pt x="246" y="588"/>
                    </a:lnTo>
                    <a:lnTo>
                      <a:pt x="251" y="594"/>
                    </a:lnTo>
                    <a:lnTo>
                      <a:pt x="255" y="600"/>
                    </a:lnTo>
                    <a:lnTo>
                      <a:pt x="261" y="607"/>
                    </a:lnTo>
                    <a:lnTo>
                      <a:pt x="265" y="613"/>
                    </a:lnTo>
                    <a:lnTo>
                      <a:pt x="270" y="620"/>
                    </a:lnTo>
                    <a:lnTo>
                      <a:pt x="275" y="626"/>
                    </a:lnTo>
                    <a:lnTo>
                      <a:pt x="280" y="632"/>
                    </a:lnTo>
                    <a:lnTo>
                      <a:pt x="285" y="639"/>
                    </a:lnTo>
                    <a:lnTo>
                      <a:pt x="295" y="652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7" name="Freeform 1018"/>
              <p:cNvSpPr>
                <a:spLocks noChangeAspect="1"/>
              </p:cNvSpPr>
              <p:nvPr/>
            </p:nvSpPr>
            <p:spPr bwMode="auto">
              <a:xfrm>
                <a:off x="2785" y="3331"/>
                <a:ext cx="283" cy="189"/>
              </a:xfrm>
              <a:custGeom>
                <a:avLst/>
                <a:gdLst>
                  <a:gd name="T0" fmla="*/ 0 w 283"/>
                  <a:gd name="T1" fmla="*/ 0 h 189"/>
                  <a:gd name="T2" fmla="*/ 4 w 283"/>
                  <a:gd name="T3" fmla="*/ 3 h 189"/>
                  <a:gd name="T4" fmla="*/ 9 w 283"/>
                  <a:gd name="T5" fmla="*/ 6 h 189"/>
                  <a:gd name="T6" fmla="*/ 14 w 283"/>
                  <a:gd name="T7" fmla="*/ 9 h 189"/>
                  <a:gd name="T8" fmla="*/ 18 w 283"/>
                  <a:gd name="T9" fmla="*/ 13 h 189"/>
                  <a:gd name="T10" fmla="*/ 23 w 283"/>
                  <a:gd name="T11" fmla="*/ 16 h 189"/>
                  <a:gd name="T12" fmla="*/ 28 w 283"/>
                  <a:gd name="T13" fmla="*/ 19 h 189"/>
                  <a:gd name="T14" fmla="*/ 32 w 283"/>
                  <a:gd name="T15" fmla="*/ 23 h 189"/>
                  <a:gd name="T16" fmla="*/ 37 w 283"/>
                  <a:gd name="T17" fmla="*/ 26 h 189"/>
                  <a:gd name="T18" fmla="*/ 41 w 283"/>
                  <a:gd name="T19" fmla="*/ 30 h 189"/>
                  <a:gd name="T20" fmla="*/ 46 w 283"/>
                  <a:gd name="T21" fmla="*/ 33 h 189"/>
                  <a:gd name="T22" fmla="*/ 50 w 283"/>
                  <a:gd name="T23" fmla="*/ 37 h 189"/>
                  <a:gd name="T24" fmla="*/ 55 w 283"/>
                  <a:gd name="T25" fmla="*/ 40 h 189"/>
                  <a:gd name="T26" fmla="*/ 60 w 283"/>
                  <a:gd name="T27" fmla="*/ 44 h 189"/>
                  <a:gd name="T28" fmla="*/ 64 w 283"/>
                  <a:gd name="T29" fmla="*/ 47 h 189"/>
                  <a:gd name="T30" fmla="*/ 69 w 283"/>
                  <a:gd name="T31" fmla="*/ 50 h 189"/>
                  <a:gd name="T32" fmla="*/ 73 w 283"/>
                  <a:gd name="T33" fmla="*/ 54 h 189"/>
                  <a:gd name="T34" fmla="*/ 78 w 283"/>
                  <a:gd name="T35" fmla="*/ 58 h 189"/>
                  <a:gd name="T36" fmla="*/ 83 w 283"/>
                  <a:gd name="T37" fmla="*/ 61 h 189"/>
                  <a:gd name="T38" fmla="*/ 92 w 283"/>
                  <a:gd name="T39" fmla="*/ 69 h 189"/>
                  <a:gd name="T40" fmla="*/ 96 w 283"/>
                  <a:gd name="T41" fmla="*/ 72 h 189"/>
                  <a:gd name="T42" fmla="*/ 101 w 283"/>
                  <a:gd name="T43" fmla="*/ 76 h 189"/>
                  <a:gd name="T44" fmla="*/ 106 w 283"/>
                  <a:gd name="T45" fmla="*/ 80 h 189"/>
                  <a:gd name="T46" fmla="*/ 110 w 283"/>
                  <a:gd name="T47" fmla="*/ 83 h 189"/>
                  <a:gd name="T48" fmla="*/ 115 w 283"/>
                  <a:gd name="T49" fmla="*/ 88 h 189"/>
                  <a:gd name="T50" fmla="*/ 119 w 283"/>
                  <a:gd name="T51" fmla="*/ 91 h 189"/>
                  <a:gd name="T52" fmla="*/ 124 w 283"/>
                  <a:gd name="T53" fmla="*/ 95 h 189"/>
                  <a:gd name="T54" fmla="*/ 129 w 283"/>
                  <a:gd name="T55" fmla="*/ 99 h 189"/>
                  <a:gd name="T56" fmla="*/ 133 w 283"/>
                  <a:gd name="T57" fmla="*/ 102 h 189"/>
                  <a:gd name="T58" fmla="*/ 138 w 283"/>
                  <a:gd name="T59" fmla="*/ 106 h 189"/>
                  <a:gd name="T60" fmla="*/ 143 w 283"/>
                  <a:gd name="T61" fmla="*/ 110 h 189"/>
                  <a:gd name="T62" fmla="*/ 147 w 283"/>
                  <a:gd name="T63" fmla="*/ 113 h 189"/>
                  <a:gd name="T64" fmla="*/ 152 w 283"/>
                  <a:gd name="T65" fmla="*/ 117 h 189"/>
                  <a:gd name="T66" fmla="*/ 156 w 283"/>
                  <a:gd name="T67" fmla="*/ 121 h 189"/>
                  <a:gd name="T68" fmla="*/ 161 w 283"/>
                  <a:gd name="T69" fmla="*/ 124 h 189"/>
                  <a:gd name="T70" fmla="*/ 166 w 283"/>
                  <a:gd name="T71" fmla="*/ 127 h 189"/>
                  <a:gd name="T72" fmla="*/ 170 w 283"/>
                  <a:gd name="T73" fmla="*/ 131 h 189"/>
                  <a:gd name="T74" fmla="*/ 175 w 283"/>
                  <a:gd name="T75" fmla="*/ 134 h 189"/>
                  <a:gd name="T76" fmla="*/ 185 w 283"/>
                  <a:gd name="T77" fmla="*/ 140 h 189"/>
                  <a:gd name="T78" fmla="*/ 189 w 283"/>
                  <a:gd name="T79" fmla="*/ 143 h 189"/>
                  <a:gd name="T80" fmla="*/ 194 w 283"/>
                  <a:gd name="T81" fmla="*/ 146 h 189"/>
                  <a:gd name="T82" fmla="*/ 199 w 283"/>
                  <a:gd name="T83" fmla="*/ 149 h 189"/>
                  <a:gd name="T84" fmla="*/ 203 w 283"/>
                  <a:gd name="T85" fmla="*/ 152 h 189"/>
                  <a:gd name="T86" fmla="*/ 209 w 283"/>
                  <a:gd name="T87" fmla="*/ 154 h 189"/>
                  <a:gd name="T88" fmla="*/ 213 w 283"/>
                  <a:gd name="T89" fmla="*/ 157 h 189"/>
                  <a:gd name="T90" fmla="*/ 218 w 283"/>
                  <a:gd name="T91" fmla="*/ 159 h 189"/>
                  <a:gd name="T92" fmla="*/ 223 w 283"/>
                  <a:gd name="T93" fmla="*/ 162 h 189"/>
                  <a:gd name="T94" fmla="*/ 228 w 283"/>
                  <a:gd name="T95" fmla="*/ 164 h 189"/>
                  <a:gd name="T96" fmla="*/ 233 w 283"/>
                  <a:gd name="T97" fmla="*/ 167 h 189"/>
                  <a:gd name="T98" fmla="*/ 237 w 283"/>
                  <a:gd name="T99" fmla="*/ 169 h 189"/>
                  <a:gd name="T100" fmla="*/ 242 w 283"/>
                  <a:gd name="T101" fmla="*/ 171 h 189"/>
                  <a:gd name="T102" fmla="*/ 247 w 283"/>
                  <a:gd name="T103" fmla="*/ 173 h 189"/>
                  <a:gd name="T104" fmla="*/ 252 w 283"/>
                  <a:gd name="T105" fmla="*/ 175 h 189"/>
                  <a:gd name="T106" fmla="*/ 257 w 283"/>
                  <a:gd name="T107" fmla="*/ 177 h 189"/>
                  <a:gd name="T108" fmla="*/ 262 w 283"/>
                  <a:gd name="T109" fmla="*/ 180 h 189"/>
                  <a:gd name="T110" fmla="*/ 267 w 283"/>
                  <a:gd name="T111" fmla="*/ 181 h 189"/>
                  <a:gd name="T112" fmla="*/ 272 w 283"/>
                  <a:gd name="T113" fmla="*/ 183 h 189"/>
                  <a:gd name="T114" fmla="*/ 282 w 283"/>
                  <a:gd name="T115" fmla="*/ 188 h 18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83"/>
                  <a:gd name="T175" fmla="*/ 0 h 189"/>
                  <a:gd name="T176" fmla="*/ 283 w 283"/>
                  <a:gd name="T177" fmla="*/ 189 h 18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83" h="189">
                    <a:moveTo>
                      <a:pt x="0" y="0"/>
                    </a:moveTo>
                    <a:lnTo>
                      <a:pt x="4" y="3"/>
                    </a:lnTo>
                    <a:lnTo>
                      <a:pt x="9" y="6"/>
                    </a:lnTo>
                    <a:lnTo>
                      <a:pt x="14" y="9"/>
                    </a:lnTo>
                    <a:lnTo>
                      <a:pt x="18" y="13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2" y="23"/>
                    </a:lnTo>
                    <a:lnTo>
                      <a:pt x="37" y="26"/>
                    </a:lnTo>
                    <a:lnTo>
                      <a:pt x="41" y="30"/>
                    </a:lnTo>
                    <a:lnTo>
                      <a:pt x="46" y="33"/>
                    </a:lnTo>
                    <a:lnTo>
                      <a:pt x="50" y="37"/>
                    </a:lnTo>
                    <a:lnTo>
                      <a:pt x="55" y="40"/>
                    </a:lnTo>
                    <a:lnTo>
                      <a:pt x="60" y="44"/>
                    </a:lnTo>
                    <a:lnTo>
                      <a:pt x="64" y="47"/>
                    </a:lnTo>
                    <a:lnTo>
                      <a:pt x="69" y="50"/>
                    </a:lnTo>
                    <a:lnTo>
                      <a:pt x="73" y="54"/>
                    </a:lnTo>
                    <a:lnTo>
                      <a:pt x="78" y="58"/>
                    </a:lnTo>
                    <a:lnTo>
                      <a:pt x="83" y="61"/>
                    </a:lnTo>
                    <a:lnTo>
                      <a:pt x="92" y="69"/>
                    </a:lnTo>
                    <a:lnTo>
                      <a:pt x="96" y="72"/>
                    </a:lnTo>
                    <a:lnTo>
                      <a:pt x="101" y="76"/>
                    </a:lnTo>
                    <a:lnTo>
                      <a:pt x="106" y="80"/>
                    </a:lnTo>
                    <a:lnTo>
                      <a:pt x="110" y="83"/>
                    </a:lnTo>
                    <a:lnTo>
                      <a:pt x="115" y="88"/>
                    </a:lnTo>
                    <a:lnTo>
                      <a:pt x="119" y="91"/>
                    </a:lnTo>
                    <a:lnTo>
                      <a:pt x="124" y="95"/>
                    </a:lnTo>
                    <a:lnTo>
                      <a:pt x="129" y="99"/>
                    </a:lnTo>
                    <a:lnTo>
                      <a:pt x="133" y="102"/>
                    </a:lnTo>
                    <a:lnTo>
                      <a:pt x="138" y="106"/>
                    </a:lnTo>
                    <a:lnTo>
                      <a:pt x="143" y="110"/>
                    </a:lnTo>
                    <a:lnTo>
                      <a:pt x="147" y="113"/>
                    </a:lnTo>
                    <a:lnTo>
                      <a:pt x="152" y="117"/>
                    </a:lnTo>
                    <a:lnTo>
                      <a:pt x="156" y="121"/>
                    </a:lnTo>
                    <a:lnTo>
                      <a:pt x="161" y="124"/>
                    </a:lnTo>
                    <a:lnTo>
                      <a:pt x="166" y="127"/>
                    </a:lnTo>
                    <a:lnTo>
                      <a:pt x="170" y="131"/>
                    </a:lnTo>
                    <a:lnTo>
                      <a:pt x="175" y="134"/>
                    </a:lnTo>
                    <a:lnTo>
                      <a:pt x="185" y="140"/>
                    </a:lnTo>
                    <a:lnTo>
                      <a:pt x="189" y="143"/>
                    </a:lnTo>
                    <a:lnTo>
                      <a:pt x="194" y="146"/>
                    </a:lnTo>
                    <a:lnTo>
                      <a:pt x="199" y="149"/>
                    </a:lnTo>
                    <a:lnTo>
                      <a:pt x="203" y="152"/>
                    </a:lnTo>
                    <a:lnTo>
                      <a:pt x="209" y="154"/>
                    </a:lnTo>
                    <a:lnTo>
                      <a:pt x="213" y="157"/>
                    </a:lnTo>
                    <a:lnTo>
                      <a:pt x="218" y="159"/>
                    </a:lnTo>
                    <a:lnTo>
                      <a:pt x="223" y="162"/>
                    </a:lnTo>
                    <a:lnTo>
                      <a:pt x="228" y="164"/>
                    </a:lnTo>
                    <a:lnTo>
                      <a:pt x="233" y="167"/>
                    </a:lnTo>
                    <a:lnTo>
                      <a:pt x="237" y="169"/>
                    </a:lnTo>
                    <a:lnTo>
                      <a:pt x="242" y="171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7" y="177"/>
                    </a:lnTo>
                    <a:lnTo>
                      <a:pt x="262" y="180"/>
                    </a:lnTo>
                    <a:lnTo>
                      <a:pt x="267" y="181"/>
                    </a:lnTo>
                    <a:lnTo>
                      <a:pt x="272" y="183"/>
                    </a:lnTo>
                    <a:lnTo>
                      <a:pt x="282" y="18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8" name="Freeform 1019"/>
              <p:cNvSpPr>
                <a:spLocks noChangeAspect="1"/>
              </p:cNvSpPr>
              <p:nvPr/>
            </p:nvSpPr>
            <p:spPr bwMode="auto">
              <a:xfrm>
                <a:off x="2594" y="3607"/>
                <a:ext cx="167" cy="277"/>
              </a:xfrm>
              <a:custGeom>
                <a:avLst/>
                <a:gdLst>
                  <a:gd name="T0" fmla="*/ 0 w 167"/>
                  <a:gd name="T1" fmla="*/ 0 h 277"/>
                  <a:gd name="T2" fmla="*/ 2 w 167"/>
                  <a:gd name="T3" fmla="*/ 4 h 277"/>
                  <a:gd name="T4" fmla="*/ 5 w 167"/>
                  <a:gd name="T5" fmla="*/ 8 h 277"/>
                  <a:gd name="T6" fmla="*/ 7 w 167"/>
                  <a:gd name="T7" fmla="*/ 12 h 277"/>
                  <a:gd name="T8" fmla="*/ 10 w 167"/>
                  <a:gd name="T9" fmla="*/ 17 h 277"/>
                  <a:gd name="T10" fmla="*/ 12 w 167"/>
                  <a:gd name="T11" fmla="*/ 22 h 277"/>
                  <a:gd name="T12" fmla="*/ 14 w 167"/>
                  <a:gd name="T13" fmla="*/ 26 h 277"/>
                  <a:gd name="T14" fmla="*/ 17 w 167"/>
                  <a:gd name="T15" fmla="*/ 30 h 277"/>
                  <a:gd name="T16" fmla="*/ 19 w 167"/>
                  <a:gd name="T17" fmla="*/ 34 h 277"/>
                  <a:gd name="T18" fmla="*/ 22 w 167"/>
                  <a:gd name="T19" fmla="*/ 39 h 277"/>
                  <a:gd name="T20" fmla="*/ 24 w 167"/>
                  <a:gd name="T21" fmla="*/ 43 h 277"/>
                  <a:gd name="T22" fmla="*/ 26 w 167"/>
                  <a:gd name="T23" fmla="*/ 47 h 277"/>
                  <a:gd name="T24" fmla="*/ 29 w 167"/>
                  <a:gd name="T25" fmla="*/ 52 h 277"/>
                  <a:gd name="T26" fmla="*/ 31 w 167"/>
                  <a:gd name="T27" fmla="*/ 57 h 277"/>
                  <a:gd name="T28" fmla="*/ 33 w 167"/>
                  <a:gd name="T29" fmla="*/ 61 h 277"/>
                  <a:gd name="T30" fmla="*/ 36 w 167"/>
                  <a:gd name="T31" fmla="*/ 65 h 277"/>
                  <a:gd name="T32" fmla="*/ 38 w 167"/>
                  <a:gd name="T33" fmla="*/ 69 h 277"/>
                  <a:gd name="T34" fmla="*/ 41 w 167"/>
                  <a:gd name="T35" fmla="*/ 74 h 277"/>
                  <a:gd name="T36" fmla="*/ 42 w 167"/>
                  <a:gd name="T37" fmla="*/ 78 h 277"/>
                  <a:gd name="T38" fmla="*/ 47 w 167"/>
                  <a:gd name="T39" fmla="*/ 87 h 277"/>
                  <a:gd name="T40" fmla="*/ 49 w 167"/>
                  <a:gd name="T41" fmla="*/ 92 h 277"/>
                  <a:gd name="T42" fmla="*/ 51 w 167"/>
                  <a:gd name="T43" fmla="*/ 96 h 277"/>
                  <a:gd name="T44" fmla="*/ 53 w 167"/>
                  <a:gd name="T45" fmla="*/ 100 h 277"/>
                  <a:gd name="T46" fmla="*/ 55 w 167"/>
                  <a:gd name="T47" fmla="*/ 104 h 277"/>
                  <a:gd name="T48" fmla="*/ 57 w 167"/>
                  <a:gd name="T49" fmla="*/ 109 h 277"/>
                  <a:gd name="T50" fmla="*/ 60 w 167"/>
                  <a:gd name="T51" fmla="*/ 113 h 277"/>
                  <a:gd name="T52" fmla="*/ 62 w 167"/>
                  <a:gd name="T53" fmla="*/ 118 h 277"/>
                  <a:gd name="T54" fmla="*/ 64 w 167"/>
                  <a:gd name="T55" fmla="*/ 122 h 277"/>
                  <a:gd name="T56" fmla="*/ 66 w 167"/>
                  <a:gd name="T57" fmla="*/ 126 h 277"/>
                  <a:gd name="T58" fmla="*/ 68 w 167"/>
                  <a:gd name="T59" fmla="*/ 131 h 277"/>
                  <a:gd name="T60" fmla="*/ 70 w 167"/>
                  <a:gd name="T61" fmla="*/ 136 h 277"/>
                  <a:gd name="T62" fmla="*/ 73 w 167"/>
                  <a:gd name="T63" fmla="*/ 140 h 277"/>
                  <a:gd name="T64" fmla="*/ 74 w 167"/>
                  <a:gd name="T65" fmla="*/ 144 h 277"/>
                  <a:gd name="T66" fmla="*/ 77 w 167"/>
                  <a:gd name="T67" fmla="*/ 149 h 277"/>
                  <a:gd name="T68" fmla="*/ 80 w 167"/>
                  <a:gd name="T69" fmla="*/ 153 h 277"/>
                  <a:gd name="T70" fmla="*/ 82 w 167"/>
                  <a:gd name="T71" fmla="*/ 158 h 277"/>
                  <a:gd name="T72" fmla="*/ 85 w 167"/>
                  <a:gd name="T73" fmla="*/ 163 h 277"/>
                  <a:gd name="T74" fmla="*/ 87 w 167"/>
                  <a:gd name="T75" fmla="*/ 168 h 277"/>
                  <a:gd name="T76" fmla="*/ 93 w 167"/>
                  <a:gd name="T77" fmla="*/ 177 h 277"/>
                  <a:gd name="T78" fmla="*/ 96 w 167"/>
                  <a:gd name="T79" fmla="*/ 182 h 277"/>
                  <a:gd name="T80" fmla="*/ 99 w 167"/>
                  <a:gd name="T81" fmla="*/ 186 h 277"/>
                  <a:gd name="T82" fmla="*/ 102 w 167"/>
                  <a:gd name="T83" fmla="*/ 191 h 277"/>
                  <a:gd name="T84" fmla="*/ 105 w 167"/>
                  <a:gd name="T85" fmla="*/ 196 h 277"/>
                  <a:gd name="T86" fmla="*/ 108 w 167"/>
                  <a:gd name="T87" fmla="*/ 201 h 277"/>
                  <a:gd name="T88" fmla="*/ 112 w 167"/>
                  <a:gd name="T89" fmla="*/ 206 h 277"/>
                  <a:gd name="T90" fmla="*/ 116 w 167"/>
                  <a:gd name="T91" fmla="*/ 210 h 277"/>
                  <a:gd name="T92" fmla="*/ 119 w 167"/>
                  <a:gd name="T93" fmla="*/ 215 h 277"/>
                  <a:gd name="T94" fmla="*/ 123 w 167"/>
                  <a:gd name="T95" fmla="*/ 220 h 277"/>
                  <a:gd name="T96" fmla="*/ 126 w 167"/>
                  <a:gd name="T97" fmla="*/ 225 h 277"/>
                  <a:gd name="T98" fmla="*/ 130 w 167"/>
                  <a:gd name="T99" fmla="*/ 230 h 277"/>
                  <a:gd name="T100" fmla="*/ 134 w 167"/>
                  <a:gd name="T101" fmla="*/ 235 h 277"/>
                  <a:gd name="T102" fmla="*/ 138 w 167"/>
                  <a:gd name="T103" fmla="*/ 240 h 277"/>
                  <a:gd name="T104" fmla="*/ 142 w 167"/>
                  <a:gd name="T105" fmla="*/ 245 h 277"/>
                  <a:gd name="T106" fmla="*/ 146 w 167"/>
                  <a:gd name="T107" fmla="*/ 250 h 277"/>
                  <a:gd name="T108" fmla="*/ 149 w 167"/>
                  <a:gd name="T109" fmla="*/ 255 h 277"/>
                  <a:gd name="T110" fmla="*/ 153 w 167"/>
                  <a:gd name="T111" fmla="*/ 260 h 277"/>
                  <a:gd name="T112" fmla="*/ 158 w 167"/>
                  <a:gd name="T113" fmla="*/ 266 h 277"/>
                  <a:gd name="T114" fmla="*/ 166 w 167"/>
                  <a:gd name="T115" fmla="*/ 276 h 27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7"/>
                  <a:gd name="T175" fmla="*/ 0 h 277"/>
                  <a:gd name="T176" fmla="*/ 167 w 167"/>
                  <a:gd name="T177" fmla="*/ 277 h 27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7" h="277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  <a:lnTo>
                      <a:pt x="7" y="12"/>
                    </a:lnTo>
                    <a:lnTo>
                      <a:pt x="10" y="17"/>
                    </a:lnTo>
                    <a:lnTo>
                      <a:pt x="12" y="22"/>
                    </a:lnTo>
                    <a:lnTo>
                      <a:pt x="14" y="26"/>
                    </a:lnTo>
                    <a:lnTo>
                      <a:pt x="17" y="30"/>
                    </a:lnTo>
                    <a:lnTo>
                      <a:pt x="19" y="34"/>
                    </a:lnTo>
                    <a:lnTo>
                      <a:pt x="22" y="39"/>
                    </a:lnTo>
                    <a:lnTo>
                      <a:pt x="24" y="43"/>
                    </a:lnTo>
                    <a:lnTo>
                      <a:pt x="26" y="47"/>
                    </a:lnTo>
                    <a:lnTo>
                      <a:pt x="29" y="52"/>
                    </a:lnTo>
                    <a:lnTo>
                      <a:pt x="31" y="57"/>
                    </a:lnTo>
                    <a:lnTo>
                      <a:pt x="33" y="61"/>
                    </a:lnTo>
                    <a:lnTo>
                      <a:pt x="36" y="65"/>
                    </a:lnTo>
                    <a:lnTo>
                      <a:pt x="38" y="69"/>
                    </a:lnTo>
                    <a:lnTo>
                      <a:pt x="41" y="74"/>
                    </a:lnTo>
                    <a:lnTo>
                      <a:pt x="42" y="78"/>
                    </a:lnTo>
                    <a:lnTo>
                      <a:pt x="47" y="87"/>
                    </a:lnTo>
                    <a:lnTo>
                      <a:pt x="49" y="92"/>
                    </a:lnTo>
                    <a:lnTo>
                      <a:pt x="51" y="96"/>
                    </a:lnTo>
                    <a:lnTo>
                      <a:pt x="53" y="100"/>
                    </a:lnTo>
                    <a:lnTo>
                      <a:pt x="55" y="104"/>
                    </a:lnTo>
                    <a:lnTo>
                      <a:pt x="57" y="109"/>
                    </a:lnTo>
                    <a:lnTo>
                      <a:pt x="60" y="113"/>
                    </a:lnTo>
                    <a:lnTo>
                      <a:pt x="62" y="118"/>
                    </a:lnTo>
                    <a:lnTo>
                      <a:pt x="64" y="122"/>
                    </a:lnTo>
                    <a:lnTo>
                      <a:pt x="66" y="126"/>
                    </a:lnTo>
                    <a:lnTo>
                      <a:pt x="68" y="131"/>
                    </a:lnTo>
                    <a:lnTo>
                      <a:pt x="70" y="136"/>
                    </a:lnTo>
                    <a:lnTo>
                      <a:pt x="73" y="140"/>
                    </a:lnTo>
                    <a:lnTo>
                      <a:pt x="74" y="144"/>
                    </a:lnTo>
                    <a:lnTo>
                      <a:pt x="77" y="149"/>
                    </a:lnTo>
                    <a:lnTo>
                      <a:pt x="80" y="153"/>
                    </a:lnTo>
                    <a:lnTo>
                      <a:pt x="82" y="158"/>
                    </a:lnTo>
                    <a:lnTo>
                      <a:pt x="85" y="163"/>
                    </a:lnTo>
                    <a:lnTo>
                      <a:pt x="87" y="168"/>
                    </a:lnTo>
                    <a:lnTo>
                      <a:pt x="93" y="177"/>
                    </a:lnTo>
                    <a:lnTo>
                      <a:pt x="96" y="182"/>
                    </a:lnTo>
                    <a:lnTo>
                      <a:pt x="99" y="186"/>
                    </a:lnTo>
                    <a:lnTo>
                      <a:pt x="102" y="191"/>
                    </a:lnTo>
                    <a:lnTo>
                      <a:pt x="105" y="196"/>
                    </a:lnTo>
                    <a:lnTo>
                      <a:pt x="108" y="201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19" y="215"/>
                    </a:lnTo>
                    <a:lnTo>
                      <a:pt x="123" y="220"/>
                    </a:lnTo>
                    <a:lnTo>
                      <a:pt x="126" y="225"/>
                    </a:lnTo>
                    <a:lnTo>
                      <a:pt x="130" y="230"/>
                    </a:lnTo>
                    <a:lnTo>
                      <a:pt x="134" y="235"/>
                    </a:lnTo>
                    <a:lnTo>
                      <a:pt x="138" y="240"/>
                    </a:lnTo>
                    <a:lnTo>
                      <a:pt x="142" y="245"/>
                    </a:lnTo>
                    <a:lnTo>
                      <a:pt x="146" y="250"/>
                    </a:lnTo>
                    <a:lnTo>
                      <a:pt x="149" y="255"/>
                    </a:lnTo>
                    <a:lnTo>
                      <a:pt x="153" y="260"/>
                    </a:lnTo>
                    <a:lnTo>
                      <a:pt x="158" y="266"/>
                    </a:lnTo>
                    <a:lnTo>
                      <a:pt x="166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9" name="Freeform 1020"/>
              <p:cNvSpPr>
                <a:spLocks noChangeAspect="1"/>
              </p:cNvSpPr>
              <p:nvPr/>
            </p:nvSpPr>
            <p:spPr bwMode="auto">
              <a:xfrm>
                <a:off x="2764" y="3258"/>
                <a:ext cx="514" cy="52"/>
              </a:xfrm>
              <a:custGeom>
                <a:avLst/>
                <a:gdLst>
                  <a:gd name="T0" fmla="*/ 0 w 514"/>
                  <a:gd name="T1" fmla="*/ 0 h 52"/>
                  <a:gd name="T2" fmla="*/ 5 w 514"/>
                  <a:gd name="T3" fmla="*/ 0 h 52"/>
                  <a:gd name="T4" fmla="*/ 10 w 514"/>
                  <a:gd name="T5" fmla="*/ 1 h 52"/>
                  <a:gd name="T6" fmla="*/ 16 w 514"/>
                  <a:gd name="T7" fmla="*/ 1 h 52"/>
                  <a:gd name="T8" fmla="*/ 21 w 514"/>
                  <a:gd name="T9" fmla="*/ 1 h 52"/>
                  <a:gd name="T10" fmla="*/ 26 w 514"/>
                  <a:gd name="T11" fmla="*/ 2 h 52"/>
                  <a:gd name="T12" fmla="*/ 32 w 514"/>
                  <a:gd name="T13" fmla="*/ 3 h 52"/>
                  <a:gd name="T14" fmla="*/ 37 w 514"/>
                  <a:gd name="T15" fmla="*/ 3 h 52"/>
                  <a:gd name="T16" fmla="*/ 42 w 514"/>
                  <a:gd name="T17" fmla="*/ 4 h 52"/>
                  <a:gd name="T18" fmla="*/ 48 w 514"/>
                  <a:gd name="T19" fmla="*/ 4 h 52"/>
                  <a:gd name="T20" fmla="*/ 54 w 514"/>
                  <a:gd name="T21" fmla="*/ 5 h 52"/>
                  <a:gd name="T22" fmla="*/ 60 w 514"/>
                  <a:gd name="T23" fmla="*/ 6 h 52"/>
                  <a:gd name="T24" fmla="*/ 65 w 514"/>
                  <a:gd name="T25" fmla="*/ 6 h 52"/>
                  <a:gd name="T26" fmla="*/ 71 w 514"/>
                  <a:gd name="T27" fmla="*/ 7 h 52"/>
                  <a:gd name="T28" fmla="*/ 77 w 514"/>
                  <a:gd name="T29" fmla="*/ 8 h 52"/>
                  <a:gd name="T30" fmla="*/ 83 w 514"/>
                  <a:gd name="T31" fmla="*/ 9 h 52"/>
                  <a:gd name="T32" fmla="*/ 89 w 514"/>
                  <a:gd name="T33" fmla="*/ 10 h 52"/>
                  <a:gd name="T34" fmla="*/ 95 w 514"/>
                  <a:gd name="T35" fmla="*/ 11 h 52"/>
                  <a:gd name="T36" fmla="*/ 101 w 514"/>
                  <a:gd name="T37" fmla="*/ 12 h 52"/>
                  <a:gd name="T38" fmla="*/ 114 w 514"/>
                  <a:gd name="T39" fmla="*/ 14 h 52"/>
                  <a:gd name="T40" fmla="*/ 121 w 514"/>
                  <a:gd name="T41" fmla="*/ 16 h 52"/>
                  <a:gd name="T42" fmla="*/ 128 w 514"/>
                  <a:gd name="T43" fmla="*/ 17 h 52"/>
                  <a:gd name="T44" fmla="*/ 135 w 514"/>
                  <a:gd name="T45" fmla="*/ 18 h 52"/>
                  <a:gd name="T46" fmla="*/ 141 w 514"/>
                  <a:gd name="T47" fmla="*/ 19 h 52"/>
                  <a:gd name="T48" fmla="*/ 149 w 514"/>
                  <a:gd name="T49" fmla="*/ 21 h 52"/>
                  <a:gd name="T50" fmla="*/ 156 w 514"/>
                  <a:gd name="T51" fmla="*/ 23 h 52"/>
                  <a:gd name="T52" fmla="*/ 163 w 514"/>
                  <a:gd name="T53" fmla="*/ 24 h 52"/>
                  <a:gd name="T54" fmla="*/ 171 w 514"/>
                  <a:gd name="T55" fmla="*/ 26 h 52"/>
                  <a:gd name="T56" fmla="*/ 179 w 514"/>
                  <a:gd name="T57" fmla="*/ 27 h 52"/>
                  <a:gd name="T58" fmla="*/ 187 w 514"/>
                  <a:gd name="T59" fmla="*/ 29 h 52"/>
                  <a:gd name="T60" fmla="*/ 195 w 514"/>
                  <a:gd name="T61" fmla="*/ 31 h 52"/>
                  <a:gd name="T62" fmla="*/ 203 w 514"/>
                  <a:gd name="T63" fmla="*/ 32 h 52"/>
                  <a:gd name="T64" fmla="*/ 211 w 514"/>
                  <a:gd name="T65" fmla="*/ 34 h 52"/>
                  <a:gd name="T66" fmla="*/ 220 w 514"/>
                  <a:gd name="T67" fmla="*/ 35 h 52"/>
                  <a:gd name="T68" fmla="*/ 229 w 514"/>
                  <a:gd name="T69" fmla="*/ 37 h 52"/>
                  <a:gd name="T70" fmla="*/ 238 w 514"/>
                  <a:gd name="T71" fmla="*/ 38 h 52"/>
                  <a:gd name="T72" fmla="*/ 247 w 514"/>
                  <a:gd name="T73" fmla="*/ 39 h 52"/>
                  <a:gd name="T74" fmla="*/ 257 w 514"/>
                  <a:gd name="T75" fmla="*/ 41 h 52"/>
                  <a:gd name="T76" fmla="*/ 277 w 514"/>
                  <a:gd name="T77" fmla="*/ 43 h 52"/>
                  <a:gd name="T78" fmla="*/ 287 w 514"/>
                  <a:gd name="T79" fmla="*/ 44 h 52"/>
                  <a:gd name="T80" fmla="*/ 297 w 514"/>
                  <a:gd name="T81" fmla="*/ 45 h 52"/>
                  <a:gd name="T82" fmla="*/ 308 w 514"/>
                  <a:gd name="T83" fmla="*/ 46 h 52"/>
                  <a:gd name="T84" fmla="*/ 319 w 514"/>
                  <a:gd name="T85" fmla="*/ 46 h 52"/>
                  <a:gd name="T86" fmla="*/ 330 w 514"/>
                  <a:gd name="T87" fmla="*/ 47 h 52"/>
                  <a:gd name="T88" fmla="*/ 342 w 514"/>
                  <a:gd name="T89" fmla="*/ 47 h 52"/>
                  <a:gd name="T90" fmla="*/ 353 w 514"/>
                  <a:gd name="T91" fmla="*/ 48 h 52"/>
                  <a:gd name="T92" fmla="*/ 365 w 514"/>
                  <a:gd name="T93" fmla="*/ 49 h 52"/>
                  <a:gd name="T94" fmla="*/ 377 w 514"/>
                  <a:gd name="T95" fmla="*/ 49 h 52"/>
                  <a:gd name="T96" fmla="*/ 388 w 514"/>
                  <a:gd name="T97" fmla="*/ 49 h 52"/>
                  <a:gd name="T98" fmla="*/ 400 w 514"/>
                  <a:gd name="T99" fmla="*/ 49 h 52"/>
                  <a:gd name="T100" fmla="*/ 413 w 514"/>
                  <a:gd name="T101" fmla="*/ 50 h 52"/>
                  <a:gd name="T102" fmla="*/ 425 w 514"/>
                  <a:gd name="T103" fmla="*/ 50 h 52"/>
                  <a:gd name="T104" fmla="*/ 438 w 514"/>
                  <a:gd name="T105" fmla="*/ 50 h 52"/>
                  <a:gd name="T106" fmla="*/ 450 w 514"/>
                  <a:gd name="T107" fmla="*/ 50 h 52"/>
                  <a:gd name="T108" fmla="*/ 463 w 514"/>
                  <a:gd name="T109" fmla="*/ 50 h 52"/>
                  <a:gd name="T110" fmla="*/ 475 w 514"/>
                  <a:gd name="T111" fmla="*/ 51 h 52"/>
                  <a:gd name="T112" fmla="*/ 488 w 514"/>
                  <a:gd name="T113" fmla="*/ 51 h 52"/>
                  <a:gd name="T114" fmla="*/ 513 w 514"/>
                  <a:gd name="T115" fmla="*/ 51 h 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14"/>
                  <a:gd name="T175" fmla="*/ 0 h 52"/>
                  <a:gd name="T176" fmla="*/ 514 w 514"/>
                  <a:gd name="T177" fmla="*/ 52 h 5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14" h="52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  <a:lnTo>
                      <a:pt x="16" y="1"/>
                    </a:lnTo>
                    <a:lnTo>
                      <a:pt x="21" y="1"/>
                    </a:lnTo>
                    <a:lnTo>
                      <a:pt x="26" y="2"/>
                    </a:lnTo>
                    <a:lnTo>
                      <a:pt x="32" y="3"/>
                    </a:lnTo>
                    <a:lnTo>
                      <a:pt x="37" y="3"/>
                    </a:lnTo>
                    <a:lnTo>
                      <a:pt x="42" y="4"/>
                    </a:lnTo>
                    <a:lnTo>
                      <a:pt x="48" y="4"/>
                    </a:lnTo>
                    <a:lnTo>
                      <a:pt x="54" y="5"/>
                    </a:lnTo>
                    <a:lnTo>
                      <a:pt x="60" y="6"/>
                    </a:lnTo>
                    <a:lnTo>
                      <a:pt x="65" y="6"/>
                    </a:lnTo>
                    <a:lnTo>
                      <a:pt x="71" y="7"/>
                    </a:lnTo>
                    <a:lnTo>
                      <a:pt x="77" y="8"/>
                    </a:lnTo>
                    <a:lnTo>
                      <a:pt x="83" y="9"/>
                    </a:lnTo>
                    <a:lnTo>
                      <a:pt x="89" y="10"/>
                    </a:lnTo>
                    <a:lnTo>
                      <a:pt x="95" y="11"/>
                    </a:lnTo>
                    <a:lnTo>
                      <a:pt x="101" y="12"/>
                    </a:lnTo>
                    <a:lnTo>
                      <a:pt x="114" y="14"/>
                    </a:lnTo>
                    <a:lnTo>
                      <a:pt x="121" y="16"/>
                    </a:lnTo>
                    <a:lnTo>
                      <a:pt x="128" y="17"/>
                    </a:lnTo>
                    <a:lnTo>
                      <a:pt x="135" y="18"/>
                    </a:lnTo>
                    <a:lnTo>
                      <a:pt x="141" y="19"/>
                    </a:lnTo>
                    <a:lnTo>
                      <a:pt x="149" y="21"/>
                    </a:lnTo>
                    <a:lnTo>
                      <a:pt x="156" y="23"/>
                    </a:lnTo>
                    <a:lnTo>
                      <a:pt x="163" y="24"/>
                    </a:lnTo>
                    <a:lnTo>
                      <a:pt x="171" y="26"/>
                    </a:lnTo>
                    <a:lnTo>
                      <a:pt x="179" y="27"/>
                    </a:lnTo>
                    <a:lnTo>
                      <a:pt x="187" y="29"/>
                    </a:lnTo>
                    <a:lnTo>
                      <a:pt x="195" y="31"/>
                    </a:lnTo>
                    <a:lnTo>
                      <a:pt x="203" y="32"/>
                    </a:lnTo>
                    <a:lnTo>
                      <a:pt x="211" y="34"/>
                    </a:lnTo>
                    <a:lnTo>
                      <a:pt x="220" y="35"/>
                    </a:lnTo>
                    <a:lnTo>
                      <a:pt x="229" y="37"/>
                    </a:lnTo>
                    <a:lnTo>
                      <a:pt x="238" y="38"/>
                    </a:lnTo>
                    <a:lnTo>
                      <a:pt x="247" y="39"/>
                    </a:lnTo>
                    <a:lnTo>
                      <a:pt x="257" y="41"/>
                    </a:lnTo>
                    <a:lnTo>
                      <a:pt x="277" y="43"/>
                    </a:lnTo>
                    <a:lnTo>
                      <a:pt x="287" y="44"/>
                    </a:lnTo>
                    <a:lnTo>
                      <a:pt x="297" y="45"/>
                    </a:lnTo>
                    <a:lnTo>
                      <a:pt x="308" y="46"/>
                    </a:lnTo>
                    <a:lnTo>
                      <a:pt x="319" y="46"/>
                    </a:lnTo>
                    <a:lnTo>
                      <a:pt x="330" y="47"/>
                    </a:lnTo>
                    <a:lnTo>
                      <a:pt x="342" y="47"/>
                    </a:lnTo>
                    <a:lnTo>
                      <a:pt x="353" y="48"/>
                    </a:lnTo>
                    <a:lnTo>
                      <a:pt x="365" y="49"/>
                    </a:lnTo>
                    <a:lnTo>
                      <a:pt x="377" y="49"/>
                    </a:lnTo>
                    <a:lnTo>
                      <a:pt x="388" y="49"/>
                    </a:lnTo>
                    <a:lnTo>
                      <a:pt x="400" y="49"/>
                    </a:lnTo>
                    <a:lnTo>
                      <a:pt x="413" y="50"/>
                    </a:lnTo>
                    <a:lnTo>
                      <a:pt x="425" y="50"/>
                    </a:lnTo>
                    <a:lnTo>
                      <a:pt x="438" y="50"/>
                    </a:lnTo>
                    <a:lnTo>
                      <a:pt x="450" y="50"/>
                    </a:lnTo>
                    <a:lnTo>
                      <a:pt x="463" y="50"/>
                    </a:lnTo>
                    <a:lnTo>
                      <a:pt x="475" y="51"/>
                    </a:lnTo>
                    <a:lnTo>
                      <a:pt x="488" y="51"/>
                    </a:lnTo>
                    <a:lnTo>
                      <a:pt x="513" y="5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0" name="Freeform 1021"/>
              <p:cNvSpPr>
                <a:spLocks noChangeAspect="1"/>
              </p:cNvSpPr>
              <p:nvPr/>
            </p:nvSpPr>
            <p:spPr bwMode="auto">
              <a:xfrm>
                <a:off x="2299" y="3285"/>
                <a:ext cx="402" cy="365"/>
              </a:xfrm>
              <a:custGeom>
                <a:avLst/>
                <a:gdLst>
                  <a:gd name="T0" fmla="*/ 394 w 402"/>
                  <a:gd name="T1" fmla="*/ 3 h 365"/>
                  <a:gd name="T2" fmla="*/ 383 w 402"/>
                  <a:gd name="T3" fmla="*/ 9 h 365"/>
                  <a:gd name="T4" fmla="*/ 371 w 402"/>
                  <a:gd name="T5" fmla="*/ 15 h 365"/>
                  <a:gd name="T6" fmla="*/ 360 w 402"/>
                  <a:gd name="T7" fmla="*/ 20 h 365"/>
                  <a:gd name="T8" fmla="*/ 350 w 402"/>
                  <a:gd name="T9" fmla="*/ 26 h 365"/>
                  <a:gd name="T10" fmla="*/ 339 w 402"/>
                  <a:gd name="T11" fmla="*/ 33 h 365"/>
                  <a:gd name="T12" fmla="*/ 328 w 402"/>
                  <a:gd name="T13" fmla="*/ 38 h 365"/>
                  <a:gd name="T14" fmla="*/ 319 w 402"/>
                  <a:gd name="T15" fmla="*/ 44 h 365"/>
                  <a:gd name="T16" fmla="*/ 310 w 402"/>
                  <a:gd name="T17" fmla="*/ 51 h 365"/>
                  <a:gd name="T18" fmla="*/ 297 w 402"/>
                  <a:gd name="T19" fmla="*/ 60 h 365"/>
                  <a:gd name="T20" fmla="*/ 290 w 402"/>
                  <a:gd name="T21" fmla="*/ 67 h 365"/>
                  <a:gd name="T22" fmla="*/ 284 w 402"/>
                  <a:gd name="T23" fmla="*/ 73 h 365"/>
                  <a:gd name="T24" fmla="*/ 277 w 402"/>
                  <a:gd name="T25" fmla="*/ 81 h 365"/>
                  <a:gd name="T26" fmla="*/ 271 w 402"/>
                  <a:gd name="T27" fmla="*/ 87 h 365"/>
                  <a:gd name="T28" fmla="*/ 265 w 402"/>
                  <a:gd name="T29" fmla="*/ 94 h 365"/>
                  <a:gd name="T30" fmla="*/ 260 w 402"/>
                  <a:gd name="T31" fmla="*/ 101 h 365"/>
                  <a:gd name="T32" fmla="*/ 255 w 402"/>
                  <a:gd name="T33" fmla="*/ 109 h 365"/>
                  <a:gd name="T34" fmla="*/ 250 w 402"/>
                  <a:gd name="T35" fmla="*/ 116 h 365"/>
                  <a:gd name="T36" fmla="*/ 244 w 402"/>
                  <a:gd name="T37" fmla="*/ 123 h 365"/>
                  <a:gd name="T38" fmla="*/ 235 w 402"/>
                  <a:gd name="T39" fmla="*/ 134 h 365"/>
                  <a:gd name="T40" fmla="*/ 229 w 402"/>
                  <a:gd name="T41" fmla="*/ 142 h 365"/>
                  <a:gd name="T42" fmla="*/ 222 w 402"/>
                  <a:gd name="T43" fmla="*/ 149 h 365"/>
                  <a:gd name="T44" fmla="*/ 215 w 402"/>
                  <a:gd name="T45" fmla="*/ 157 h 365"/>
                  <a:gd name="T46" fmla="*/ 207 w 402"/>
                  <a:gd name="T47" fmla="*/ 164 h 365"/>
                  <a:gd name="T48" fmla="*/ 199 w 402"/>
                  <a:gd name="T49" fmla="*/ 172 h 365"/>
                  <a:gd name="T50" fmla="*/ 192 w 402"/>
                  <a:gd name="T51" fmla="*/ 179 h 365"/>
                  <a:gd name="T52" fmla="*/ 183 w 402"/>
                  <a:gd name="T53" fmla="*/ 186 h 365"/>
                  <a:gd name="T54" fmla="*/ 175 w 402"/>
                  <a:gd name="T55" fmla="*/ 192 h 365"/>
                  <a:gd name="T56" fmla="*/ 161 w 402"/>
                  <a:gd name="T57" fmla="*/ 202 h 365"/>
                  <a:gd name="T58" fmla="*/ 152 w 402"/>
                  <a:gd name="T59" fmla="*/ 208 h 365"/>
                  <a:gd name="T60" fmla="*/ 143 w 402"/>
                  <a:gd name="T61" fmla="*/ 214 h 365"/>
                  <a:gd name="T62" fmla="*/ 134 w 402"/>
                  <a:gd name="T63" fmla="*/ 219 h 365"/>
                  <a:gd name="T64" fmla="*/ 125 w 402"/>
                  <a:gd name="T65" fmla="*/ 225 h 365"/>
                  <a:gd name="T66" fmla="*/ 115 w 402"/>
                  <a:gd name="T67" fmla="*/ 231 h 365"/>
                  <a:gd name="T68" fmla="*/ 106 w 402"/>
                  <a:gd name="T69" fmla="*/ 237 h 365"/>
                  <a:gd name="T70" fmla="*/ 97 w 402"/>
                  <a:gd name="T71" fmla="*/ 243 h 365"/>
                  <a:gd name="T72" fmla="*/ 88 w 402"/>
                  <a:gd name="T73" fmla="*/ 249 h 365"/>
                  <a:gd name="T74" fmla="*/ 79 w 402"/>
                  <a:gd name="T75" fmla="*/ 256 h 365"/>
                  <a:gd name="T76" fmla="*/ 67 w 402"/>
                  <a:gd name="T77" fmla="*/ 268 h 365"/>
                  <a:gd name="T78" fmla="*/ 59 w 402"/>
                  <a:gd name="T79" fmla="*/ 276 h 365"/>
                  <a:gd name="T80" fmla="*/ 50 w 402"/>
                  <a:gd name="T81" fmla="*/ 286 h 365"/>
                  <a:gd name="T82" fmla="*/ 44 w 402"/>
                  <a:gd name="T83" fmla="*/ 295 h 365"/>
                  <a:gd name="T84" fmla="*/ 36 w 402"/>
                  <a:gd name="T85" fmla="*/ 305 h 365"/>
                  <a:gd name="T86" fmla="*/ 29 w 402"/>
                  <a:gd name="T87" fmla="*/ 315 h 365"/>
                  <a:gd name="T88" fmla="*/ 23 w 402"/>
                  <a:gd name="T89" fmla="*/ 325 h 365"/>
                  <a:gd name="T90" fmla="*/ 16 w 402"/>
                  <a:gd name="T91" fmla="*/ 336 h 365"/>
                  <a:gd name="T92" fmla="*/ 10 w 402"/>
                  <a:gd name="T93" fmla="*/ 347 h 365"/>
                  <a:gd name="T94" fmla="*/ 0 w 402"/>
                  <a:gd name="T95" fmla="*/ 364 h 3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02"/>
                  <a:gd name="T145" fmla="*/ 0 h 365"/>
                  <a:gd name="T146" fmla="*/ 402 w 402"/>
                  <a:gd name="T147" fmla="*/ 365 h 36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02" h="365">
                    <a:moveTo>
                      <a:pt x="401" y="0"/>
                    </a:moveTo>
                    <a:lnTo>
                      <a:pt x="394" y="3"/>
                    </a:lnTo>
                    <a:lnTo>
                      <a:pt x="389" y="5"/>
                    </a:lnTo>
                    <a:lnTo>
                      <a:pt x="383" y="9"/>
                    </a:lnTo>
                    <a:lnTo>
                      <a:pt x="377" y="11"/>
                    </a:lnTo>
                    <a:lnTo>
                      <a:pt x="371" y="15"/>
                    </a:lnTo>
                    <a:lnTo>
                      <a:pt x="366" y="17"/>
                    </a:lnTo>
                    <a:lnTo>
                      <a:pt x="360" y="20"/>
                    </a:lnTo>
                    <a:lnTo>
                      <a:pt x="355" y="23"/>
                    </a:lnTo>
                    <a:lnTo>
                      <a:pt x="350" y="26"/>
                    </a:lnTo>
                    <a:lnTo>
                      <a:pt x="344" y="29"/>
                    </a:lnTo>
                    <a:lnTo>
                      <a:pt x="339" y="33"/>
                    </a:lnTo>
                    <a:lnTo>
                      <a:pt x="334" y="35"/>
                    </a:lnTo>
                    <a:lnTo>
                      <a:pt x="328" y="38"/>
                    </a:lnTo>
                    <a:lnTo>
                      <a:pt x="324" y="41"/>
                    </a:lnTo>
                    <a:lnTo>
                      <a:pt x="319" y="44"/>
                    </a:lnTo>
                    <a:lnTo>
                      <a:pt x="314" y="48"/>
                    </a:lnTo>
                    <a:lnTo>
                      <a:pt x="310" y="51"/>
                    </a:lnTo>
                    <a:lnTo>
                      <a:pt x="305" y="54"/>
                    </a:lnTo>
                    <a:lnTo>
                      <a:pt x="297" y="60"/>
                    </a:lnTo>
                    <a:lnTo>
                      <a:pt x="294" y="64"/>
                    </a:lnTo>
                    <a:lnTo>
                      <a:pt x="290" y="67"/>
                    </a:lnTo>
                    <a:lnTo>
                      <a:pt x="286" y="70"/>
                    </a:lnTo>
                    <a:lnTo>
                      <a:pt x="284" y="73"/>
                    </a:lnTo>
                    <a:lnTo>
                      <a:pt x="280" y="77"/>
                    </a:lnTo>
                    <a:lnTo>
                      <a:pt x="277" y="81"/>
                    </a:lnTo>
                    <a:lnTo>
                      <a:pt x="274" y="84"/>
                    </a:lnTo>
                    <a:lnTo>
                      <a:pt x="271" y="87"/>
                    </a:lnTo>
                    <a:lnTo>
                      <a:pt x="269" y="91"/>
                    </a:lnTo>
                    <a:lnTo>
                      <a:pt x="265" y="94"/>
                    </a:lnTo>
                    <a:lnTo>
                      <a:pt x="263" y="98"/>
                    </a:lnTo>
                    <a:lnTo>
                      <a:pt x="260" y="101"/>
                    </a:lnTo>
                    <a:lnTo>
                      <a:pt x="258" y="105"/>
                    </a:lnTo>
                    <a:lnTo>
                      <a:pt x="255" y="109"/>
                    </a:lnTo>
                    <a:lnTo>
                      <a:pt x="252" y="112"/>
                    </a:lnTo>
                    <a:lnTo>
                      <a:pt x="250" y="116"/>
                    </a:lnTo>
                    <a:lnTo>
                      <a:pt x="247" y="120"/>
                    </a:lnTo>
                    <a:lnTo>
                      <a:pt x="244" y="123"/>
                    </a:lnTo>
                    <a:lnTo>
                      <a:pt x="238" y="130"/>
                    </a:lnTo>
                    <a:lnTo>
                      <a:pt x="235" y="134"/>
                    </a:lnTo>
                    <a:lnTo>
                      <a:pt x="232" y="138"/>
                    </a:lnTo>
                    <a:lnTo>
                      <a:pt x="229" y="142"/>
                    </a:lnTo>
                    <a:lnTo>
                      <a:pt x="225" y="145"/>
                    </a:lnTo>
                    <a:lnTo>
                      <a:pt x="222" y="149"/>
                    </a:lnTo>
                    <a:lnTo>
                      <a:pt x="218" y="153"/>
                    </a:lnTo>
                    <a:lnTo>
                      <a:pt x="215" y="157"/>
                    </a:lnTo>
                    <a:lnTo>
                      <a:pt x="211" y="161"/>
                    </a:lnTo>
                    <a:lnTo>
                      <a:pt x="207" y="164"/>
                    </a:lnTo>
                    <a:lnTo>
                      <a:pt x="203" y="168"/>
                    </a:lnTo>
                    <a:lnTo>
                      <a:pt x="199" y="172"/>
                    </a:lnTo>
                    <a:lnTo>
                      <a:pt x="196" y="175"/>
                    </a:lnTo>
                    <a:lnTo>
                      <a:pt x="192" y="179"/>
                    </a:lnTo>
                    <a:lnTo>
                      <a:pt x="188" y="182"/>
                    </a:lnTo>
                    <a:lnTo>
                      <a:pt x="183" y="186"/>
                    </a:lnTo>
                    <a:lnTo>
                      <a:pt x="179" y="189"/>
                    </a:lnTo>
                    <a:lnTo>
                      <a:pt x="175" y="192"/>
                    </a:lnTo>
                    <a:lnTo>
                      <a:pt x="170" y="196"/>
                    </a:lnTo>
                    <a:lnTo>
                      <a:pt x="161" y="202"/>
                    </a:lnTo>
                    <a:lnTo>
                      <a:pt x="157" y="206"/>
                    </a:lnTo>
                    <a:lnTo>
                      <a:pt x="152" y="208"/>
                    </a:lnTo>
                    <a:lnTo>
                      <a:pt x="148" y="211"/>
                    </a:lnTo>
                    <a:lnTo>
                      <a:pt x="143" y="214"/>
                    </a:lnTo>
                    <a:lnTo>
                      <a:pt x="139" y="217"/>
                    </a:lnTo>
                    <a:lnTo>
                      <a:pt x="134" y="219"/>
                    </a:lnTo>
                    <a:lnTo>
                      <a:pt x="129" y="222"/>
                    </a:lnTo>
                    <a:lnTo>
                      <a:pt x="125" y="225"/>
                    </a:lnTo>
                    <a:lnTo>
                      <a:pt x="120" y="228"/>
                    </a:lnTo>
                    <a:lnTo>
                      <a:pt x="115" y="231"/>
                    </a:lnTo>
                    <a:lnTo>
                      <a:pt x="110" y="234"/>
                    </a:lnTo>
                    <a:lnTo>
                      <a:pt x="106" y="237"/>
                    </a:lnTo>
                    <a:lnTo>
                      <a:pt x="101" y="240"/>
                    </a:lnTo>
                    <a:lnTo>
                      <a:pt x="97" y="243"/>
                    </a:lnTo>
                    <a:lnTo>
                      <a:pt x="92" y="246"/>
                    </a:lnTo>
                    <a:lnTo>
                      <a:pt x="88" y="249"/>
                    </a:lnTo>
                    <a:lnTo>
                      <a:pt x="83" y="253"/>
                    </a:lnTo>
                    <a:lnTo>
                      <a:pt x="79" y="256"/>
                    </a:lnTo>
                    <a:lnTo>
                      <a:pt x="70" y="264"/>
                    </a:lnTo>
                    <a:lnTo>
                      <a:pt x="67" y="268"/>
                    </a:lnTo>
                    <a:lnTo>
                      <a:pt x="62" y="272"/>
                    </a:lnTo>
                    <a:lnTo>
                      <a:pt x="59" y="276"/>
                    </a:lnTo>
                    <a:lnTo>
                      <a:pt x="55" y="281"/>
                    </a:lnTo>
                    <a:lnTo>
                      <a:pt x="50" y="286"/>
                    </a:lnTo>
                    <a:lnTo>
                      <a:pt x="47" y="290"/>
                    </a:lnTo>
                    <a:lnTo>
                      <a:pt x="44" y="295"/>
                    </a:lnTo>
                    <a:lnTo>
                      <a:pt x="40" y="299"/>
                    </a:lnTo>
                    <a:lnTo>
                      <a:pt x="36" y="305"/>
                    </a:lnTo>
                    <a:lnTo>
                      <a:pt x="33" y="309"/>
                    </a:lnTo>
                    <a:lnTo>
                      <a:pt x="29" y="315"/>
                    </a:lnTo>
                    <a:lnTo>
                      <a:pt x="26" y="320"/>
                    </a:lnTo>
                    <a:lnTo>
                      <a:pt x="23" y="325"/>
                    </a:lnTo>
                    <a:lnTo>
                      <a:pt x="19" y="330"/>
                    </a:lnTo>
                    <a:lnTo>
                      <a:pt x="16" y="336"/>
                    </a:lnTo>
                    <a:lnTo>
                      <a:pt x="12" y="341"/>
                    </a:lnTo>
                    <a:lnTo>
                      <a:pt x="10" y="347"/>
                    </a:lnTo>
                    <a:lnTo>
                      <a:pt x="6" y="352"/>
                    </a:lnTo>
                    <a:lnTo>
                      <a:pt x="0" y="36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1" name="Freeform 1022"/>
              <p:cNvSpPr>
                <a:spLocks noChangeAspect="1"/>
              </p:cNvSpPr>
              <p:nvPr/>
            </p:nvSpPr>
            <p:spPr bwMode="auto">
              <a:xfrm>
                <a:off x="2896" y="3417"/>
                <a:ext cx="340" cy="169"/>
              </a:xfrm>
              <a:custGeom>
                <a:avLst/>
                <a:gdLst>
                  <a:gd name="T0" fmla="*/ 0 w 340"/>
                  <a:gd name="T1" fmla="*/ 0 h 169"/>
                  <a:gd name="T2" fmla="*/ 3 w 340"/>
                  <a:gd name="T3" fmla="*/ 3 h 169"/>
                  <a:gd name="T4" fmla="*/ 7 w 340"/>
                  <a:gd name="T5" fmla="*/ 5 h 169"/>
                  <a:gd name="T6" fmla="*/ 11 w 340"/>
                  <a:gd name="T7" fmla="*/ 8 h 169"/>
                  <a:gd name="T8" fmla="*/ 15 w 340"/>
                  <a:gd name="T9" fmla="*/ 11 h 169"/>
                  <a:gd name="T10" fmla="*/ 18 w 340"/>
                  <a:gd name="T11" fmla="*/ 14 h 169"/>
                  <a:gd name="T12" fmla="*/ 23 w 340"/>
                  <a:gd name="T13" fmla="*/ 16 h 169"/>
                  <a:gd name="T14" fmla="*/ 26 w 340"/>
                  <a:gd name="T15" fmla="*/ 19 h 169"/>
                  <a:gd name="T16" fmla="*/ 31 w 340"/>
                  <a:gd name="T17" fmla="*/ 22 h 169"/>
                  <a:gd name="T18" fmla="*/ 35 w 340"/>
                  <a:gd name="T19" fmla="*/ 24 h 169"/>
                  <a:gd name="T20" fmla="*/ 39 w 340"/>
                  <a:gd name="T21" fmla="*/ 27 h 169"/>
                  <a:gd name="T22" fmla="*/ 44 w 340"/>
                  <a:gd name="T23" fmla="*/ 29 h 169"/>
                  <a:gd name="T24" fmla="*/ 48 w 340"/>
                  <a:gd name="T25" fmla="*/ 31 h 169"/>
                  <a:gd name="T26" fmla="*/ 53 w 340"/>
                  <a:gd name="T27" fmla="*/ 33 h 169"/>
                  <a:gd name="T28" fmla="*/ 58 w 340"/>
                  <a:gd name="T29" fmla="*/ 35 h 169"/>
                  <a:gd name="T30" fmla="*/ 63 w 340"/>
                  <a:gd name="T31" fmla="*/ 36 h 169"/>
                  <a:gd name="T32" fmla="*/ 68 w 340"/>
                  <a:gd name="T33" fmla="*/ 38 h 169"/>
                  <a:gd name="T34" fmla="*/ 73 w 340"/>
                  <a:gd name="T35" fmla="*/ 39 h 169"/>
                  <a:gd name="T36" fmla="*/ 79 w 340"/>
                  <a:gd name="T37" fmla="*/ 40 h 169"/>
                  <a:gd name="T38" fmla="*/ 91 w 340"/>
                  <a:gd name="T39" fmla="*/ 42 h 169"/>
                  <a:gd name="T40" fmla="*/ 97 w 340"/>
                  <a:gd name="T41" fmla="*/ 43 h 169"/>
                  <a:gd name="T42" fmla="*/ 104 w 340"/>
                  <a:gd name="T43" fmla="*/ 43 h 169"/>
                  <a:gd name="T44" fmla="*/ 110 w 340"/>
                  <a:gd name="T45" fmla="*/ 43 h 169"/>
                  <a:gd name="T46" fmla="*/ 117 w 340"/>
                  <a:gd name="T47" fmla="*/ 43 h 169"/>
                  <a:gd name="T48" fmla="*/ 124 w 340"/>
                  <a:gd name="T49" fmla="*/ 43 h 169"/>
                  <a:gd name="T50" fmla="*/ 132 w 340"/>
                  <a:gd name="T51" fmla="*/ 43 h 169"/>
                  <a:gd name="T52" fmla="*/ 139 w 340"/>
                  <a:gd name="T53" fmla="*/ 43 h 169"/>
                  <a:gd name="T54" fmla="*/ 146 w 340"/>
                  <a:gd name="T55" fmla="*/ 43 h 169"/>
                  <a:gd name="T56" fmla="*/ 153 w 340"/>
                  <a:gd name="T57" fmla="*/ 43 h 169"/>
                  <a:gd name="T58" fmla="*/ 161 w 340"/>
                  <a:gd name="T59" fmla="*/ 43 h 169"/>
                  <a:gd name="T60" fmla="*/ 169 w 340"/>
                  <a:gd name="T61" fmla="*/ 43 h 169"/>
                  <a:gd name="T62" fmla="*/ 176 w 340"/>
                  <a:gd name="T63" fmla="*/ 43 h 169"/>
                  <a:gd name="T64" fmla="*/ 183 w 340"/>
                  <a:gd name="T65" fmla="*/ 43 h 169"/>
                  <a:gd name="T66" fmla="*/ 191 w 340"/>
                  <a:gd name="T67" fmla="*/ 44 h 169"/>
                  <a:gd name="T68" fmla="*/ 198 w 340"/>
                  <a:gd name="T69" fmla="*/ 45 h 169"/>
                  <a:gd name="T70" fmla="*/ 205 w 340"/>
                  <a:gd name="T71" fmla="*/ 46 h 169"/>
                  <a:gd name="T72" fmla="*/ 212 w 340"/>
                  <a:gd name="T73" fmla="*/ 48 h 169"/>
                  <a:gd name="T74" fmla="*/ 219 w 340"/>
                  <a:gd name="T75" fmla="*/ 49 h 169"/>
                  <a:gd name="T76" fmla="*/ 233 w 340"/>
                  <a:gd name="T77" fmla="*/ 54 h 169"/>
                  <a:gd name="T78" fmla="*/ 239 w 340"/>
                  <a:gd name="T79" fmla="*/ 57 h 169"/>
                  <a:gd name="T80" fmla="*/ 246 w 340"/>
                  <a:gd name="T81" fmla="*/ 60 h 169"/>
                  <a:gd name="T82" fmla="*/ 252 w 340"/>
                  <a:gd name="T83" fmla="*/ 64 h 169"/>
                  <a:gd name="T84" fmla="*/ 258 w 340"/>
                  <a:gd name="T85" fmla="*/ 68 h 169"/>
                  <a:gd name="T86" fmla="*/ 264 w 340"/>
                  <a:gd name="T87" fmla="*/ 72 h 169"/>
                  <a:gd name="T88" fmla="*/ 269 w 340"/>
                  <a:gd name="T89" fmla="*/ 77 h 169"/>
                  <a:gd name="T90" fmla="*/ 275 w 340"/>
                  <a:gd name="T91" fmla="*/ 83 h 169"/>
                  <a:gd name="T92" fmla="*/ 280 w 340"/>
                  <a:gd name="T93" fmla="*/ 88 h 169"/>
                  <a:gd name="T94" fmla="*/ 285 w 340"/>
                  <a:gd name="T95" fmla="*/ 93 h 169"/>
                  <a:gd name="T96" fmla="*/ 290 w 340"/>
                  <a:gd name="T97" fmla="*/ 100 h 169"/>
                  <a:gd name="T98" fmla="*/ 296 w 340"/>
                  <a:gd name="T99" fmla="*/ 106 h 169"/>
                  <a:gd name="T100" fmla="*/ 301 w 340"/>
                  <a:gd name="T101" fmla="*/ 112 h 169"/>
                  <a:gd name="T102" fmla="*/ 305 w 340"/>
                  <a:gd name="T103" fmla="*/ 119 h 169"/>
                  <a:gd name="T104" fmla="*/ 310 w 340"/>
                  <a:gd name="T105" fmla="*/ 126 h 169"/>
                  <a:gd name="T106" fmla="*/ 315 w 340"/>
                  <a:gd name="T107" fmla="*/ 132 h 169"/>
                  <a:gd name="T108" fmla="*/ 320 w 340"/>
                  <a:gd name="T109" fmla="*/ 139 h 169"/>
                  <a:gd name="T110" fmla="*/ 324 w 340"/>
                  <a:gd name="T111" fmla="*/ 146 h 169"/>
                  <a:gd name="T112" fmla="*/ 329 w 340"/>
                  <a:gd name="T113" fmla="*/ 153 h 169"/>
                  <a:gd name="T114" fmla="*/ 339 w 340"/>
                  <a:gd name="T115" fmla="*/ 168 h 1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40"/>
                  <a:gd name="T175" fmla="*/ 0 h 169"/>
                  <a:gd name="T176" fmla="*/ 340 w 340"/>
                  <a:gd name="T177" fmla="*/ 169 h 16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40" h="169">
                    <a:moveTo>
                      <a:pt x="0" y="0"/>
                    </a:moveTo>
                    <a:lnTo>
                      <a:pt x="3" y="3"/>
                    </a:lnTo>
                    <a:lnTo>
                      <a:pt x="7" y="5"/>
                    </a:lnTo>
                    <a:lnTo>
                      <a:pt x="11" y="8"/>
                    </a:lnTo>
                    <a:lnTo>
                      <a:pt x="15" y="11"/>
                    </a:lnTo>
                    <a:lnTo>
                      <a:pt x="18" y="14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31" y="22"/>
                    </a:lnTo>
                    <a:lnTo>
                      <a:pt x="35" y="24"/>
                    </a:lnTo>
                    <a:lnTo>
                      <a:pt x="39" y="27"/>
                    </a:lnTo>
                    <a:lnTo>
                      <a:pt x="44" y="29"/>
                    </a:lnTo>
                    <a:lnTo>
                      <a:pt x="48" y="31"/>
                    </a:lnTo>
                    <a:lnTo>
                      <a:pt x="53" y="33"/>
                    </a:lnTo>
                    <a:lnTo>
                      <a:pt x="58" y="35"/>
                    </a:lnTo>
                    <a:lnTo>
                      <a:pt x="63" y="36"/>
                    </a:lnTo>
                    <a:lnTo>
                      <a:pt x="68" y="38"/>
                    </a:lnTo>
                    <a:lnTo>
                      <a:pt x="73" y="39"/>
                    </a:lnTo>
                    <a:lnTo>
                      <a:pt x="79" y="40"/>
                    </a:lnTo>
                    <a:lnTo>
                      <a:pt x="91" y="4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10" y="43"/>
                    </a:lnTo>
                    <a:lnTo>
                      <a:pt x="117" y="43"/>
                    </a:lnTo>
                    <a:lnTo>
                      <a:pt x="124" y="43"/>
                    </a:lnTo>
                    <a:lnTo>
                      <a:pt x="132" y="43"/>
                    </a:lnTo>
                    <a:lnTo>
                      <a:pt x="139" y="43"/>
                    </a:lnTo>
                    <a:lnTo>
                      <a:pt x="146" y="43"/>
                    </a:lnTo>
                    <a:lnTo>
                      <a:pt x="153" y="43"/>
                    </a:lnTo>
                    <a:lnTo>
                      <a:pt x="161" y="43"/>
                    </a:lnTo>
                    <a:lnTo>
                      <a:pt x="169" y="43"/>
                    </a:lnTo>
                    <a:lnTo>
                      <a:pt x="176" y="43"/>
                    </a:lnTo>
                    <a:lnTo>
                      <a:pt x="183" y="43"/>
                    </a:lnTo>
                    <a:lnTo>
                      <a:pt x="191" y="44"/>
                    </a:lnTo>
                    <a:lnTo>
                      <a:pt x="198" y="45"/>
                    </a:lnTo>
                    <a:lnTo>
                      <a:pt x="205" y="46"/>
                    </a:lnTo>
                    <a:lnTo>
                      <a:pt x="212" y="48"/>
                    </a:lnTo>
                    <a:lnTo>
                      <a:pt x="219" y="49"/>
                    </a:lnTo>
                    <a:lnTo>
                      <a:pt x="233" y="54"/>
                    </a:lnTo>
                    <a:lnTo>
                      <a:pt x="239" y="57"/>
                    </a:lnTo>
                    <a:lnTo>
                      <a:pt x="246" y="60"/>
                    </a:lnTo>
                    <a:lnTo>
                      <a:pt x="252" y="64"/>
                    </a:lnTo>
                    <a:lnTo>
                      <a:pt x="258" y="68"/>
                    </a:lnTo>
                    <a:lnTo>
                      <a:pt x="264" y="72"/>
                    </a:lnTo>
                    <a:lnTo>
                      <a:pt x="269" y="77"/>
                    </a:lnTo>
                    <a:lnTo>
                      <a:pt x="275" y="83"/>
                    </a:lnTo>
                    <a:lnTo>
                      <a:pt x="280" y="88"/>
                    </a:lnTo>
                    <a:lnTo>
                      <a:pt x="285" y="93"/>
                    </a:lnTo>
                    <a:lnTo>
                      <a:pt x="290" y="100"/>
                    </a:lnTo>
                    <a:lnTo>
                      <a:pt x="296" y="106"/>
                    </a:lnTo>
                    <a:lnTo>
                      <a:pt x="301" y="112"/>
                    </a:lnTo>
                    <a:lnTo>
                      <a:pt x="305" y="119"/>
                    </a:lnTo>
                    <a:lnTo>
                      <a:pt x="310" y="126"/>
                    </a:lnTo>
                    <a:lnTo>
                      <a:pt x="315" y="132"/>
                    </a:lnTo>
                    <a:lnTo>
                      <a:pt x="320" y="139"/>
                    </a:lnTo>
                    <a:lnTo>
                      <a:pt x="324" y="146"/>
                    </a:lnTo>
                    <a:lnTo>
                      <a:pt x="329" y="153"/>
                    </a:lnTo>
                    <a:lnTo>
                      <a:pt x="339" y="16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2" name="Line 1023"/>
              <p:cNvSpPr>
                <a:spLocks noChangeAspect="1" noChangeShapeType="1"/>
              </p:cNvSpPr>
              <p:nvPr/>
            </p:nvSpPr>
            <p:spPr bwMode="auto">
              <a:xfrm flipH="1">
                <a:off x="2868" y="3691"/>
                <a:ext cx="44" cy="1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3" name="Line 1024"/>
              <p:cNvSpPr>
                <a:spLocks noChangeAspect="1" noChangeShapeType="1"/>
              </p:cNvSpPr>
              <p:nvPr/>
            </p:nvSpPr>
            <p:spPr bwMode="auto">
              <a:xfrm>
                <a:off x="2946" y="3748"/>
                <a:ext cx="173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1026"/>
            <p:cNvGrpSpPr>
              <a:grpSpLocks noChangeAspect="1"/>
            </p:cNvGrpSpPr>
            <p:nvPr/>
          </p:nvGrpSpPr>
          <p:grpSpPr bwMode="auto">
            <a:xfrm flipH="1">
              <a:off x="5229590" y="2976857"/>
              <a:ext cx="517921" cy="863198"/>
              <a:chOff x="2797" y="274"/>
              <a:chExt cx="2352" cy="3855"/>
            </a:xfrm>
          </p:grpSpPr>
          <p:sp>
            <p:nvSpPr>
              <p:cNvPr id="52514" name="Line 1027"/>
              <p:cNvSpPr>
                <a:spLocks noChangeAspect="1" noChangeShapeType="1"/>
              </p:cNvSpPr>
              <p:nvPr/>
            </p:nvSpPr>
            <p:spPr bwMode="auto">
              <a:xfrm flipV="1">
                <a:off x="4195" y="3498"/>
                <a:ext cx="90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5" name="Line 1028"/>
              <p:cNvSpPr>
                <a:spLocks noChangeAspect="1" noChangeShapeType="1"/>
              </p:cNvSpPr>
              <p:nvPr/>
            </p:nvSpPr>
            <p:spPr bwMode="auto">
              <a:xfrm flipV="1">
                <a:off x="4141" y="3553"/>
                <a:ext cx="54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6" name="Line 1029"/>
              <p:cNvSpPr>
                <a:spLocks noChangeAspect="1" noChangeShapeType="1"/>
              </p:cNvSpPr>
              <p:nvPr/>
            </p:nvSpPr>
            <p:spPr bwMode="auto">
              <a:xfrm flipV="1">
                <a:off x="4075" y="3595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7" name="Line 1030"/>
              <p:cNvSpPr>
                <a:spLocks noChangeAspect="1" noChangeShapeType="1"/>
              </p:cNvSpPr>
              <p:nvPr/>
            </p:nvSpPr>
            <p:spPr bwMode="auto">
              <a:xfrm flipV="1">
                <a:off x="4021" y="3613"/>
                <a:ext cx="54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8" name="Line 1031"/>
              <p:cNvSpPr>
                <a:spLocks noChangeAspect="1" noChangeShapeType="1"/>
              </p:cNvSpPr>
              <p:nvPr/>
            </p:nvSpPr>
            <p:spPr bwMode="auto">
              <a:xfrm flipH="1">
                <a:off x="4021" y="3571"/>
                <a:ext cx="12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9" name="Line 1032"/>
              <p:cNvSpPr>
                <a:spLocks noChangeAspect="1" noChangeShapeType="1"/>
              </p:cNvSpPr>
              <p:nvPr/>
            </p:nvSpPr>
            <p:spPr bwMode="auto">
              <a:xfrm>
                <a:off x="4033" y="3456"/>
                <a:ext cx="1" cy="1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0" name="Line 1033"/>
              <p:cNvSpPr>
                <a:spLocks noChangeAspect="1" noChangeShapeType="1"/>
              </p:cNvSpPr>
              <p:nvPr/>
            </p:nvSpPr>
            <p:spPr bwMode="auto">
              <a:xfrm>
                <a:off x="4003" y="3360"/>
                <a:ext cx="30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1" name="Line 1034"/>
              <p:cNvSpPr>
                <a:spLocks noChangeAspect="1" noChangeShapeType="1"/>
              </p:cNvSpPr>
              <p:nvPr/>
            </p:nvSpPr>
            <p:spPr bwMode="auto">
              <a:xfrm>
                <a:off x="3961" y="3252"/>
                <a:ext cx="42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2" name="Line 10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55" y="3300"/>
                <a:ext cx="48" cy="1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3" name="Line 1036"/>
              <p:cNvSpPr>
                <a:spLocks noChangeAspect="1" noChangeShapeType="1"/>
              </p:cNvSpPr>
              <p:nvPr/>
            </p:nvSpPr>
            <p:spPr bwMode="auto">
              <a:xfrm flipV="1">
                <a:off x="3985" y="3456"/>
                <a:ext cx="18" cy="1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4" name="Line 1037"/>
              <p:cNvSpPr>
                <a:spLocks noChangeAspect="1" noChangeShapeType="1"/>
              </p:cNvSpPr>
              <p:nvPr/>
            </p:nvSpPr>
            <p:spPr bwMode="auto">
              <a:xfrm flipV="1">
                <a:off x="3961" y="3577"/>
                <a:ext cx="24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5" name="Line 1038"/>
              <p:cNvSpPr>
                <a:spLocks noChangeAspect="1" noChangeShapeType="1"/>
              </p:cNvSpPr>
              <p:nvPr/>
            </p:nvSpPr>
            <p:spPr bwMode="auto">
              <a:xfrm>
                <a:off x="3925" y="3601"/>
                <a:ext cx="36" cy="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6" name="Line 1039"/>
              <p:cNvSpPr>
                <a:spLocks noChangeAspect="1" noChangeShapeType="1"/>
              </p:cNvSpPr>
              <p:nvPr/>
            </p:nvSpPr>
            <p:spPr bwMode="auto">
              <a:xfrm>
                <a:off x="3859" y="3535"/>
                <a:ext cx="66" cy="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7" name="Line 1040"/>
              <p:cNvSpPr>
                <a:spLocks noChangeAspect="1" noChangeShapeType="1"/>
              </p:cNvSpPr>
              <p:nvPr/>
            </p:nvSpPr>
            <p:spPr bwMode="auto">
              <a:xfrm>
                <a:off x="3739" y="3414"/>
                <a:ext cx="120" cy="1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8" name="Rectangle 1041"/>
              <p:cNvSpPr>
                <a:spLocks noChangeAspect="1" noChangeArrowheads="1"/>
              </p:cNvSpPr>
              <p:nvPr/>
            </p:nvSpPr>
            <p:spPr bwMode="auto">
              <a:xfrm>
                <a:off x="3883" y="4123"/>
                <a:ext cx="0" cy="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9" name="Line 1042"/>
              <p:cNvSpPr>
                <a:spLocks noChangeAspect="1" noChangeShapeType="1"/>
              </p:cNvSpPr>
              <p:nvPr/>
            </p:nvSpPr>
            <p:spPr bwMode="auto">
              <a:xfrm flipH="1">
                <a:off x="3883" y="3979"/>
                <a:ext cx="42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0" name="Line 1043"/>
              <p:cNvSpPr>
                <a:spLocks noChangeAspect="1" noChangeShapeType="1"/>
              </p:cNvSpPr>
              <p:nvPr/>
            </p:nvSpPr>
            <p:spPr bwMode="auto">
              <a:xfrm>
                <a:off x="3907" y="3859"/>
                <a:ext cx="18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1" name="Line 1044"/>
              <p:cNvSpPr>
                <a:spLocks noChangeAspect="1" noChangeShapeType="1"/>
              </p:cNvSpPr>
              <p:nvPr/>
            </p:nvSpPr>
            <p:spPr bwMode="auto">
              <a:xfrm flipH="1">
                <a:off x="3907" y="3751"/>
                <a:ext cx="18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2" name="Line 1045"/>
              <p:cNvSpPr>
                <a:spLocks noChangeAspect="1" noChangeShapeType="1"/>
              </p:cNvSpPr>
              <p:nvPr/>
            </p:nvSpPr>
            <p:spPr bwMode="auto">
              <a:xfrm>
                <a:off x="3889" y="3631"/>
                <a:ext cx="36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3" name="Line 1046"/>
              <p:cNvSpPr>
                <a:spLocks noChangeAspect="1" noChangeShapeType="1"/>
              </p:cNvSpPr>
              <p:nvPr/>
            </p:nvSpPr>
            <p:spPr bwMode="auto">
              <a:xfrm>
                <a:off x="3721" y="3438"/>
                <a:ext cx="168" cy="1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4" name="Line 1047"/>
              <p:cNvSpPr>
                <a:spLocks noChangeAspect="1" noChangeShapeType="1"/>
              </p:cNvSpPr>
              <p:nvPr/>
            </p:nvSpPr>
            <p:spPr bwMode="auto">
              <a:xfrm flipH="1">
                <a:off x="4027" y="3973"/>
                <a:ext cx="6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5" name="Line 1048"/>
              <p:cNvSpPr>
                <a:spLocks noChangeAspect="1" noChangeShapeType="1"/>
              </p:cNvSpPr>
              <p:nvPr/>
            </p:nvSpPr>
            <p:spPr bwMode="auto">
              <a:xfrm>
                <a:off x="4021" y="3853"/>
                <a:ext cx="12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6" name="Line 1049"/>
              <p:cNvSpPr>
                <a:spLocks noChangeAspect="1" noChangeShapeType="1"/>
              </p:cNvSpPr>
              <p:nvPr/>
            </p:nvSpPr>
            <p:spPr bwMode="auto">
              <a:xfrm flipH="1">
                <a:off x="4021" y="3727"/>
                <a:ext cx="12" cy="12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7" name="Line 1050"/>
              <p:cNvSpPr>
                <a:spLocks noChangeAspect="1" noChangeShapeType="1"/>
              </p:cNvSpPr>
              <p:nvPr/>
            </p:nvSpPr>
            <p:spPr bwMode="auto">
              <a:xfrm flipH="1">
                <a:off x="4033" y="3691"/>
                <a:ext cx="18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8" name="Line 1051"/>
              <p:cNvSpPr>
                <a:spLocks noChangeAspect="1" noChangeShapeType="1"/>
              </p:cNvSpPr>
              <p:nvPr/>
            </p:nvSpPr>
            <p:spPr bwMode="auto">
              <a:xfrm flipH="1">
                <a:off x="4051" y="3649"/>
                <a:ext cx="6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9" name="Line 1052"/>
              <p:cNvSpPr>
                <a:spLocks noChangeAspect="1" noChangeShapeType="1"/>
              </p:cNvSpPr>
              <p:nvPr/>
            </p:nvSpPr>
            <p:spPr bwMode="auto">
              <a:xfrm flipH="1">
                <a:off x="4111" y="3613"/>
                <a:ext cx="54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0" name="Line 1053"/>
              <p:cNvSpPr>
                <a:spLocks noChangeAspect="1" noChangeShapeType="1"/>
              </p:cNvSpPr>
              <p:nvPr/>
            </p:nvSpPr>
            <p:spPr bwMode="auto">
              <a:xfrm flipH="1">
                <a:off x="4165" y="3565"/>
                <a:ext cx="5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1" name="Line 1054"/>
              <p:cNvSpPr>
                <a:spLocks noChangeAspect="1" noChangeShapeType="1"/>
              </p:cNvSpPr>
              <p:nvPr/>
            </p:nvSpPr>
            <p:spPr bwMode="auto">
              <a:xfrm flipH="1">
                <a:off x="4219" y="3492"/>
                <a:ext cx="102" cy="7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2" name="Line 105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79" y="274"/>
                <a:ext cx="12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3" name="Line 10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91" y="352"/>
                <a:ext cx="66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4" name="Line 1057"/>
              <p:cNvSpPr>
                <a:spLocks noChangeAspect="1" noChangeShapeType="1"/>
              </p:cNvSpPr>
              <p:nvPr/>
            </p:nvSpPr>
            <p:spPr bwMode="auto">
              <a:xfrm flipV="1">
                <a:off x="4045" y="376"/>
                <a:ext cx="12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5" name="Line 10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45" y="436"/>
                <a:ext cx="7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6" name="Line 105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17" y="550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7" name="Line 106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83" y="568"/>
                <a:ext cx="24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8" name="Line 10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07" y="700"/>
                <a:ext cx="78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49" name="Line 1062"/>
              <p:cNvSpPr>
                <a:spLocks noChangeAspect="1" noChangeShapeType="1"/>
              </p:cNvSpPr>
              <p:nvPr/>
            </p:nvSpPr>
            <p:spPr bwMode="auto">
              <a:xfrm flipV="1">
                <a:off x="4285" y="742"/>
                <a:ext cx="1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0" name="Line 106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85" y="874"/>
                <a:ext cx="78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1" name="Line 106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63" y="905"/>
                <a:ext cx="126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2" name="Line 1065"/>
              <p:cNvSpPr>
                <a:spLocks noChangeAspect="1" noChangeShapeType="1"/>
              </p:cNvSpPr>
              <p:nvPr/>
            </p:nvSpPr>
            <p:spPr bwMode="auto">
              <a:xfrm flipV="1">
                <a:off x="4375" y="1049"/>
                <a:ext cx="11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3" name="Line 10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75" y="1109"/>
                <a:ext cx="12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4" name="Line 1067"/>
              <p:cNvSpPr>
                <a:spLocks noChangeAspect="1" noChangeShapeType="1"/>
              </p:cNvSpPr>
              <p:nvPr/>
            </p:nvSpPr>
            <p:spPr bwMode="auto">
              <a:xfrm flipH="1">
                <a:off x="4387" y="1151"/>
                <a:ext cx="60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5" name="Line 1068"/>
              <p:cNvSpPr>
                <a:spLocks noChangeAspect="1" noChangeShapeType="1"/>
              </p:cNvSpPr>
              <p:nvPr/>
            </p:nvSpPr>
            <p:spPr bwMode="auto">
              <a:xfrm flipH="1">
                <a:off x="4447" y="1109"/>
                <a:ext cx="12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6" name="Line 1069"/>
              <p:cNvSpPr>
                <a:spLocks noChangeAspect="1" noChangeShapeType="1"/>
              </p:cNvSpPr>
              <p:nvPr/>
            </p:nvSpPr>
            <p:spPr bwMode="auto">
              <a:xfrm flipV="1">
                <a:off x="4567" y="1109"/>
                <a:ext cx="1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7" name="Line 10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567" y="1181"/>
                <a:ext cx="6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8" name="Line 1071"/>
              <p:cNvSpPr>
                <a:spLocks noChangeAspect="1" noChangeShapeType="1"/>
              </p:cNvSpPr>
              <p:nvPr/>
            </p:nvSpPr>
            <p:spPr bwMode="auto">
              <a:xfrm flipV="1">
                <a:off x="4447" y="1253"/>
                <a:ext cx="18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9" name="Line 1072"/>
              <p:cNvSpPr>
                <a:spLocks noChangeAspect="1" noChangeShapeType="1"/>
              </p:cNvSpPr>
              <p:nvPr/>
            </p:nvSpPr>
            <p:spPr bwMode="auto">
              <a:xfrm flipH="1">
                <a:off x="4447" y="1313"/>
                <a:ext cx="180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0" name="Line 1073"/>
              <p:cNvSpPr>
                <a:spLocks noChangeAspect="1" noChangeShapeType="1"/>
              </p:cNvSpPr>
              <p:nvPr/>
            </p:nvSpPr>
            <p:spPr bwMode="auto">
              <a:xfrm flipH="1">
                <a:off x="4627" y="1295"/>
                <a:ext cx="54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1" name="Line 10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81" y="1295"/>
                <a:ext cx="36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2" name="Line 1075"/>
              <p:cNvSpPr>
                <a:spLocks noChangeAspect="1" noChangeShapeType="1"/>
              </p:cNvSpPr>
              <p:nvPr/>
            </p:nvSpPr>
            <p:spPr bwMode="auto">
              <a:xfrm flipH="1">
                <a:off x="4717" y="1355"/>
                <a:ext cx="3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3" name="Line 1076"/>
              <p:cNvSpPr>
                <a:spLocks noChangeAspect="1" noChangeShapeType="1"/>
              </p:cNvSpPr>
              <p:nvPr/>
            </p:nvSpPr>
            <p:spPr bwMode="auto">
              <a:xfrm flipV="1">
                <a:off x="4669" y="1355"/>
                <a:ext cx="84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4" name="Line 107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69" y="1475"/>
                <a:ext cx="48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5" name="Line 1078"/>
              <p:cNvSpPr>
                <a:spLocks noChangeAspect="1" noChangeShapeType="1"/>
              </p:cNvSpPr>
              <p:nvPr/>
            </p:nvSpPr>
            <p:spPr bwMode="auto">
              <a:xfrm flipH="1">
                <a:off x="4717" y="1547"/>
                <a:ext cx="114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6" name="Line 10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31" y="1547"/>
                <a:ext cx="24" cy="1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7" name="Line 1080"/>
              <p:cNvSpPr>
                <a:spLocks noChangeAspect="1" noChangeShapeType="1"/>
              </p:cNvSpPr>
              <p:nvPr/>
            </p:nvSpPr>
            <p:spPr bwMode="auto">
              <a:xfrm flipV="1">
                <a:off x="4819" y="1703"/>
                <a:ext cx="3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8" name="Line 1081"/>
              <p:cNvSpPr>
                <a:spLocks noChangeAspect="1" noChangeShapeType="1"/>
              </p:cNvSpPr>
              <p:nvPr/>
            </p:nvSpPr>
            <p:spPr bwMode="auto">
              <a:xfrm flipV="1">
                <a:off x="4669" y="1775"/>
                <a:ext cx="150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9" name="Line 1082"/>
              <p:cNvSpPr>
                <a:spLocks noChangeAspect="1" noChangeShapeType="1"/>
              </p:cNvSpPr>
              <p:nvPr/>
            </p:nvSpPr>
            <p:spPr bwMode="auto">
              <a:xfrm flipV="1">
                <a:off x="4639" y="1823"/>
                <a:ext cx="3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0" name="Line 108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39" y="1895"/>
                <a:ext cx="11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1" name="Line 1084"/>
              <p:cNvSpPr>
                <a:spLocks noChangeAspect="1" noChangeShapeType="1"/>
              </p:cNvSpPr>
              <p:nvPr/>
            </p:nvSpPr>
            <p:spPr bwMode="auto">
              <a:xfrm flipH="1">
                <a:off x="4753" y="1937"/>
                <a:ext cx="144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2" name="Line 108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97" y="1937"/>
                <a:ext cx="102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3" name="Line 10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99" y="2039"/>
                <a:ext cx="36" cy="2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4" name="Line 1087"/>
              <p:cNvSpPr>
                <a:spLocks noChangeAspect="1" noChangeShapeType="1"/>
              </p:cNvSpPr>
              <p:nvPr/>
            </p:nvSpPr>
            <p:spPr bwMode="auto">
              <a:xfrm flipV="1">
                <a:off x="4957" y="2244"/>
                <a:ext cx="78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5" name="Line 108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57" y="2274"/>
                <a:ext cx="18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6" name="Line 108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137" y="2466"/>
                <a:ext cx="1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7" name="Line 1090"/>
              <p:cNvSpPr>
                <a:spLocks noChangeAspect="1" noChangeShapeType="1"/>
              </p:cNvSpPr>
              <p:nvPr/>
            </p:nvSpPr>
            <p:spPr bwMode="auto">
              <a:xfrm flipV="1">
                <a:off x="5047" y="2580"/>
                <a:ext cx="102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8" name="Line 109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047" y="2682"/>
                <a:ext cx="78" cy="1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9" name="Line 1092"/>
              <p:cNvSpPr>
                <a:spLocks noChangeAspect="1" noChangeShapeType="1"/>
              </p:cNvSpPr>
              <p:nvPr/>
            </p:nvSpPr>
            <p:spPr bwMode="auto">
              <a:xfrm flipV="1">
                <a:off x="5083" y="2868"/>
                <a:ext cx="4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0" name="Line 1093"/>
              <p:cNvSpPr>
                <a:spLocks noChangeAspect="1" noChangeShapeType="1"/>
              </p:cNvSpPr>
              <p:nvPr/>
            </p:nvSpPr>
            <p:spPr bwMode="auto">
              <a:xfrm flipV="1">
                <a:off x="4933" y="3000"/>
                <a:ext cx="15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1" name="Line 109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33" y="3102"/>
                <a:ext cx="9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2" name="Line 1095"/>
              <p:cNvSpPr>
                <a:spLocks noChangeAspect="1" noChangeShapeType="1"/>
              </p:cNvSpPr>
              <p:nvPr/>
            </p:nvSpPr>
            <p:spPr bwMode="auto">
              <a:xfrm flipV="1">
                <a:off x="4945" y="3204"/>
                <a:ext cx="7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3" name="Line 1096"/>
              <p:cNvSpPr>
                <a:spLocks noChangeAspect="1" noChangeShapeType="1"/>
              </p:cNvSpPr>
              <p:nvPr/>
            </p:nvSpPr>
            <p:spPr bwMode="auto">
              <a:xfrm>
                <a:off x="4909" y="3204"/>
                <a:ext cx="3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4" name="Line 1097"/>
              <p:cNvSpPr>
                <a:spLocks noChangeAspect="1" noChangeShapeType="1"/>
              </p:cNvSpPr>
              <p:nvPr/>
            </p:nvSpPr>
            <p:spPr bwMode="auto">
              <a:xfrm>
                <a:off x="4795" y="3174"/>
                <a:ext cx="11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5" name="Line 1098"/>
              <p:cNvSpPr>
                <a:spLocks noChangeAspect="1" noChangeShapeType="1"/>
              </p:cNvSpPr>
              <p:nvPr/>
            </p:nvSpPr>
            <p:spPr bwMode="auto">
              <a:xfrm flipV="1">
                <a:off x="4783" y="3174"/>
                <a:ext cx="12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6" name="Line 109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783" y="3252"/>
                <a:ext cx="126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7" name="Line 1100"/>
              <p:cNvSpPr>
                <a:spLocks noChangeAspect="1" noChangeShapeType="1"/>
              </p:cNvSpPr>
              <p:nvPr/>
            </p:nvSpPr>
            <p:spPr bwMode="auto">
              <a:xfrm flipV="1">
                <a:off x="4771" y="3306"/>
                <a:ext cx="138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8" name="Line 1101"/>
              <p:cNvSpPr>
                <a:spLocks noChangeAspect="1" noChangeShapeType="1"/>
              </p:cNvSpPr>
              <p:nvPr/>
            </p:nvSpPr>
            <p:spPr bwMode="auto">
              <a:xfrm>
                <a:off x="4435" y="3366"/>
                <a:ext cx="336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9" name="Line 1102"/>
              <p:cNvSpPr>
                <a:spLocks noChangeAspect="1" noChangeShapeType="1"/>
              </p:cNvSpPr>
              <p:nvPr/>
            </p:nvSpPr>
            <p:spPr bwMode="auto">
              <a:xfrm flipV="1">
                <a:off x="4363" y="3366"/>
                <a:ext cx="7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0" name="Line 1103"/>
              <p:cNvSpPr>
                <a:spLocks noChangeAspect="1" noChangeShapeType="1"/>
              </p:cNvSpPr>
              <p:nvPr/>
            </p:nvSpPr>
            <p:spPr bwMode="auto">
              <a:xfrm flipV="1">
                <a:off x="4159" y="3480"/>
                <a:ext cx="204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1" name="Line 1104"/>
              <p:cNvSpPr>
                <a:spLocks noChangeAspect="1" noChangeShapeType="1"/>
              </p:cNvSpPr>
              <p:nvPr/>
            </p:nvSpPr>
            <p:spPr bwMode="auto">
              <a:xfrm flipH="1">
                <a:off x="4159" y="3468"/>
                <a:ext cx="36" cy="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2" name="Line 1105"/>
              <p:cNvSpPr>
                <a:spLocks noChangeAspect="1" noChangeShapeType="1"/>
              </p:cNvSpPr>
              <p:nvPr/>
            </p:nvSpPr>
            <p:spPr bwMode="auto">
              <a:xfrm>
                <a:off x="4147" y="3264"/>
                <a:ext cx="48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3" name="Line 1106"/>
              <p:cNvSpPr>
                <a:spLocks noChangeAspect="1" noChangeShapeType="1"/>
              </p:cNvSpPr>
              <p:nvPr/>
            </p:nvSpPr>
            <p:spPr bwMode="auto">
              <a:xfrm flipV="1">
                <a:off x="4093" y="3264"/>
                <a:ext cx="54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4" name="Line 1107"/>
              <p:cNvSpPr>
                <a:spLocks noChangeAspect="1" noChangeShapeType="1"/>
              </p:cNvSpPr>
              <p:nvPr/>
            </p:nvSpPr>
            <p:spPr bwMode="auto">
              <a:xfrm>
                <a:off x="3967" y="3174"/>
                <a:ext cx="126" cy="2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5" name="Line 1108"/>
              <p:cNvSpPr>
                <a:spLocks noChangeAspect="1" noChangeShapeType="1"/>
              </p:cNvSpPr>
              <p:nvPr/>
            </p:nvSpPr>
            <p:spPr bwMode="auto">
              <a:xfrm flipV="1">
                <a:off x="3943" y="3174"/>
                <a:ext cx="24" cy="22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6" name="Line 1109"/>
              <p:cNvSpPr>
                <a:spLocks noChangeAspect="1" noChangeShapeType="1"/>
              </p:cNvSpPr>
              <p:nvPr/>
            </p:nvSpPr>
            <p:spPr bwMode="auto">
              <a:xfrm>
                <a:off x="3853" y="3276"/>
                <a:ext cx="90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7" name="Line 1110"/>
              <p:cNvSpPr>
                <a:spLocks noChangeAspect="1" noChangeShapeType="1"/>
              </p:cNvSpPr>
              <p:nvPr/>
            </p:nvSpPr>
            <p:spPr bwMode="auto">
              <a:xfrm flipV="1">
                <a:off x="3685" y="3276"/>
                <a:ext cx="168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8" name="Line 1111"/>
              <p:cNvSpPr>
                <a:spLocks noChangeAspect="1" noChangeShapeType="1"/>
              </p:cNvSpPr>
              <p:nvPr/>
            </p:nvSpPr>
            <p:spPr bwMode="auto">
              <a:xfrm>
                <a:off x="3649" y="3408"/>
                <a:ext cx="3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9" name="Line 1112"/>
              <p:cNvSpPr>
                <a:spLocks noChangeAspect="1" noChangeShapeType="1"/>
              </p:cNvSpPr>
              <p:nvPr/>
            </p:nvSpPr>
            <p:spPr bwMode="auto">
              <a:xfrm flipV="1">
                <a:off x="3469" y="3408"/>
                <a:ext cx="180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0" name="Line 1113"/>
              <p:cNvSpPr>
                <a:spLocks noChangeAspect="1" noChangeShapeType="1"/>
              </p:cNvSpPr>
              <p:nvPr/>
            </p:nvSpPr>
            <p:spPr bwMode="auto">
              <a:xfrm>
                <a:off x="3433" y="3426"/>
                <a:ext cx="36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1" name="Line 1114"/>
              <p:cNvSpPr>
                <a:spLocks noChangeAspect="1" noChangeShapeType="1"/>
              </p:cNvSpPr>
              <p:nvPr/>
            </p:nvSpPr>
            <p:spPr bwMode="auto">
              <a:xfrm flipV="1">
                <a:off x="3379" y="3426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2" name="Line 1115"/>
              <p:cNvSpPr>
                <a:spLocks noChangeAspect="1" noChangeShapeType="1"/>
              </p:cNvSpPr>
              <p:nvPr/>
            </p:nvSpPr>
            <p:spPr bwMode="auto">
              <a:xfrm>
                <a:off x="3061" y="3306"/>
                <a:ext cx="318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3" name="Line 1116"/>
              <p:cNvSpPr>
                <a:spLocks noChangeAspect="1" noChangeShapeType="1"/>
              </p:cNvSpPr>
              <p:nvPr/>
            </p:nvSpPr>
            <p:spPr bwMode="auto">
              <a:xfrm>
                <a:off x="3025" y="3132"/>
                <a:ext cx="36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4" name="Line 1117"/>
              <p:cNvSpPr>
                <a:spLocks noChangeAspect="1" noChangeShapeType="1"/>
              </p:cNvSpPr>
              <p:nvPr/>
            </p:nvSpPr>
            <p:spPr bwMode="auto">
              <a:xfrm>
                <a:off x="2863" y="3060"/>
                <a:ext cx="16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5" name="Line 1118"/>
              <p:cNvSpPr>
                <a:spLocks noChangeAspect="1" noChangeShapeType="1"/>
              </p:cNvSpPr>
              <p:nvPr/>
            </p:nvSpPr>
            <p:spPr bwMode="auto">
              <a:xfrm>
                <a:off x="2851" y="2988"/>
                <a:ext cx="1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6" name="Line 1119"/>
              <p:cNvSpPr>
                <a:spLocks noChangeAspect="1" noChangeShapeType="1"/>
              </p:cNvSpPr>
              <p:nvPr/>
            </p:nvSpPr>
            <p:spPr bwMode="auto">
              <a:xfrm flipH="1">
                <a:off x="2851" y="2844"/>
                <a:ext cx="108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7" name="Line 1120"/>
              <p:cNvSpPr>
                <a:spLocks noChangeAspect="1" noChangeShapeType="1"/>
              </p:cNvSpPr>
              <p:nvPr/>
            </p:nvSpPr>
            <p:spPr bwMode="auto">
              <a:xfrm>
                <a:off x="2947" y="2694"/>
                <a:ext cx="12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8" name="Line 1121"/>
              <p:cNvSpPr>
                <a:spLocks noChangeAspect="1" noChangeShapeType="1"/>
              </p:cNvSpPr>
              <p:nvPr/>
            </p:nvSpPr>
            <p:spPr bwMode="auto">
              <a:xfrm>
                <a:off x="2887" y="2694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9" name="Line 1122"/>
              <p:cNvSpPr>
                <a:spLocks noChangeAspect="1" noChangeShapeType="1"/>
              </p:cNvSpPr>
              <p:nvPr/>
            </p:nvSpPr>
            <p:spPr bwMode="auto">
              <a:xfrm>
                <a:off x="2797" y="2622"/>
                <a:ext cx="9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0" name="Line 1123"/>
              <p:cNvSpPr>
                <a:spLocks noChangeAspect="1" noChangeShapeType="1"/>
              </p:cNvSpPr>
              <p:nvPr/>
            </p:nvSpPr>
            <p:spPr bwMode="auto">
              <a:xfrm flipH="1">
                <a:off x="2797" y="2568"/>
                <a:ext cx="1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1" name="Line 1124"/>
              <p:cNvSpPr>
                <a:spLocks noChangeAspect="1" noChangeShapeType="1"/>
              </p:cNvSpPr>
              <p:nvPr/>
            </p:nvSpPr>
            <p:spPr bwMode="auto">
              <a:xfrm flipH="1">
                <a:off x="2809" y="2490"/>
                <a:ext cx="54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2" name="Line 1125"/>
              <p:cNvSpPr>
                <a:spLocks noChangeAspect="1" noChangeShapeType="1"/>
              </p:cNvSpPr>
              <p:nvPr/>
            </p:nvSpPr>
            <p:spPr bwMode="auto">
              <a:xfrm flipH="1">
                <a:off x="2863" y="2286"/>
                <a:ext cx="60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3" name="Line 1126"/>
              <p:cNvSpPr>
                <a:spLocks noChangeAspect="1" noChangeShapeType="1"/>
              </p:cNvSpPr>
              <p:nvPr/>
            </p:nvSpPr>
            <p:spPr bwMode="auto">
              <a:xfrm>
                <a:off x="2887" y="2232"/>
                <a:ext cx="36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4" name="Line 1127"/>
              <p:cNvSpPr>
                <a:spLocks noChangeAspect="1" noChangeShapeType="1"/>
              </p:cNvSpPr>
              <p:nvPr/>
            </p:nvSpPr>
            <p:spPr bwMode="auto">
              <a:xfrm flipH="1">
                <a:off x="2887" y="2232"/>
                <a:ext cx="7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5" name="Line 1128"/>
              <p:cNvSpPr>
                <a:spLocks noChangeAspect="1" noChangeShapeType="1"/>
              </p:cNvSpPr>
              <p:nvPr/>
            </p:nvSpPr>
            <p:spPr bwMode="auto">
              <a:xfrm flipH="1">
                <a:off x="2959" y="2183"/>
                <a:ext cx="66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6" name="Line 1129"/>
              <p:cNvSpPr>
                <a:spLocks noChangeAspect="1" noChangeShapeType="1"/>
              </p:cNvSpPr>
              <p:nvPr/>
            </p:nvSpPr>
            <p:spPr bwMode="auto">
              <a:xfrm>
                <a:off x="2989" y="2099"/>
                <a:ext cx="36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7" name="Line 1130"/>
              <p:cNvSpPr>
                <a:spLocks noChangeAspect="1" noChangeShapeType="1"/>
              </p:cNvSpPr>
              <p:nvPr/>
            </p:nvSpPr>
            <p:spPr bwMode="auto">
              <a:xfrm>
                <a:off x="2947" y="2027"/>
                <a:ext cx="4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8" name="Line 1131"/>
              <p:cNvSpPr>
                <a:spLocks noChangeAspect="1" noChangeShapeType="1"/>
              </p:cNvSpPr>
              <p:nvPr/>
            </p:nvSpPr>
            <p:spPr bwMode="auto">
              <a:xfrm flipH="1">
                <a:off x="2947" y="1955"/>
                <a:ext cx="6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19" name="Line 1132"/>
              <p:cNvSpPr>
                <a:spLocks noChangeAspect="1" noChangeShapeType="1"/>
              </p:cNvSpPr>
              <p:nvPr/>
            </p:nvSpPr>
            <p:spPr bwMode="auto">
              <a:xfrm flipH="1">
                <a:off x="3013" y="1937"/>
                <a:ext cx="102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0" name="Line 1133"/>
              <p:cNvSpPr>
                <a:spLocks noChangeAspect="1" noChangeShapeType="1"/>
              </p:cNvSpPr>
              <p:nvPr/>
            </p:nvSpPr>
            <p:spPr bwMode="auto">
              <a:xfrm>
                <a:off x="3103" y="1775"/>
                <a:ext cx="12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1" name="Line 1134"/>
              <p:cNvSpPr>
                <a:spLocks noChangeAspect="1" noChangeShapeType="1"/>
              </p:cNvSpPr>
              <p:nvPr/>
            </p:nvSpPr>
            <p:spPr bwMode="auto">
              <a:xfrm>
                <a:off x="3061" y="1661"/>
                <a:ext cx="4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2" name="Line 1135"/>
              <p:cNvSpPr>
                <a:spLocks noChangeAspect="1" noChangeShapeType="1"/>
              </p:cNvSpPr>
              <p:nvPr/>
            </p:nvSpPr>
            <p:spPr bwMode="auto">
              <a:xfrm flipH="1">
                <a:off x="3061" y="1631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3" name="Line 113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115" y="1631"/>
                <a:ext cx="9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4" name="Line 1137"/>
              <p:cNvSpPr>
                <a:spLocks noChangeAspect="1" noChangeShapeType="1"/>
              </p:cNvSpPr>
              <p:nvPr/>
            </p:nvSpPr>
            <p:spPr bwMode="auto">
              <a:xfrm>
                <a:off x="3103" y="1529"/>
                <a:ext cx="102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5" name="Line 1138"/>
              <p:cNvSpPr>
                <a:spLocks noChangeAspect="1" noChangeShapeType="1"/>
              </p:cNvSpPr>
              <p:nvPr/>
            </p:nvSpPr>
            <p:spPr bwMode="auto">
              <a:xfrm flipH="1">
                <a:off x="3103" y="1397"/>
                <a:ext cx="16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6" name="Line 1139"/>
              <p:cNvSpPr>
                <a:spLocks noChangeAspect="1" noChangeShapeType="1"/>
              </p:cNvSpPr>
              <p:nvPr/>
            </p:nvSpPr>
            <p:spPr bwMode="auto">
              <a:xfrm flipH="1">
                <a:off x="3265" y="1223"/>
                <a:ext cx="66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7" name="Line 1140"/>
              <p:cNvSpPr>
                <a:spLocks noChangeAspect="1" noChangeShapeType="1"/>
              </p:cNvSpPr>
              <p:nvPr/>
            </p:nvSpPr>
            <p:spPr bwMode="auto">
              <a:xfrm>
                <a:off x="3277" y="1193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8" name="Line 1141"/>
              <p:cNvSpPr>
                <a:spLocks noChangeAspect="1" noChangeShapeType="1"/>
              </p:cNvSpPr>
              <p:nvPr/>
            </p:nvSpPr>
            <p:spPr bwMode="auto">
              <a:xfrm flipH="1">
                <a:off x="3277" y="1139"/>
                <a:ext cx="4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9" name="Line 1142"/>
              <p:cNvSpPr>
                <a:spLocks noChangeAspect="1" noChangeShapeType="1"/>
              </p:cNvSpPr>
              <p:nvPr/>
            </p:nvSpPr>
            <p:spPr bwMode="auto">
              <a:xfrm flipH="1">
                <a:off x="3319" y="1079"/>
                <a:ext cx="20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0" name="Line 1143"/>
              <p:cNvSpPr>
                <a:spLocks noChangeAspect="1" noChangeShapeType="1"/>
              </p:cNvSpPr>
              <p:nvPr/>
            </p:nvSpPr>
            <p:spPr bwMode="auto">
              <a:xfrm flipH="1">
                <a:off x="3523" y="1037"/>
                <a:ext cx="48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1" name="Line 1144"/>
              <p:cNvSpPr>
                <a:spLocks noChangeAspect="1" noChangeShapeType="1"/>
              </p:cNvSpPr>
              <p:nvPr/>
            </p:nvSpPr>
            <p:spPr bwMode="auto">
              <a:xfrm>
                <a:off x="3571" y="886"/>
                <a:ext cx="1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2" name="Line 1145"/>
              <p:cNvSpPr>
                <a:spLocks noChangeAspect="1" noChangeShapeType="1"/>
              </p:cNvSpPr>
              <p:nvPr/>
            </p:nvSpPr>
            <p:spPr bwMode="auto">
              <a:xfrm flipH="1">
                <a:off x="3571" y="658"/>
                <a:ext cx="156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3" name="Line 1146"/>
              <p:cNvSpPr>
                <a:spLocks noChangeAspect="1" noChangeShapeType="1"/>
              </p:cNvSpPr>
              <p:nvPr/>
            </p:nvSpPr>
            <p:spPr bwMode="auto">
              <a:xfrm flipH="1">
                <a:off x="3727" y="628"/>
                <a:ext cx="8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4" name="Line 1147"/>
              <p:cNvSpPr>
                <a:spLocks noChangeAspect="1" noChangeShapeType="1"/>
              </p:cNvSpPr>
              <p:nvPr/>
            </p:nvSpPr>
            <p:spPr bwMode="auto">
              <a:xfrm>
                <a:off x="3787" y="538"/>
                <a:ext cx="24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5" name="Line 1148"/>
              <p:cNvSpPr>
                <a:spLocks noChangeAspect="1" noChangeShapeType="1"/>
              </p:cNvSpPr>
              <p:nvPr/>
            </p:nvSpPr>
            <p:spPr bwMode="auto">
              <a:xfrm flipH="1">
                <a:off x="3787" y="508"/>
                <a:ext cx="78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6" name="Line 1149"/>
              <p:cNvSpPr>
                <a:spLocks noChangeAspect="1" noChangeShapeType="1"/>
              </p:cNvSpPr>
              <p:nvPr/>
            </p:nvSpPr>
            <p:spPr bwMode="auto">
              <a:xfrm>
                <a:off x="3841" y="478"/>
                <a:ext cx="2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7" name="Line 1150"/>
              <p:cNvSpPr>
                <a:spLocks noChangeAspect="1" noChangeShapeType="1"/>
              </p:cNvSpPr>
              <p:nvPr/>
            </p:nvSpPr>
            <p:spPr bwMode="auto">
              <a:xfrm flipH="1">
                <a:off x="3841" y="376"/>
                <a:ext cx="9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8" name="Line 1151"/>
              <p:cNvSpPr>
                <a:spLocks noChangeAspect="1" noChangeShapeType="1"/>
              </p:cNvSpPr>
              <p:nvPr/>
            </p:nvSpPr>
            <p:spPr bwMode="auto">
              <a:xfrm>
                <a:off x="3919" y="304"/>
                <a:ext cx="1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9" name="Line 1152"/>
              <p:cNvSpPr>
                <a:spLocks noChangeAspect="1" noChangeShapeType="1"/>
              </p:cNvSpPr>
              <p:nvPr/>
            </p:nvSpPr>
            <p:spPr bwMode="auto">
              <a:xfrm flipH="1">
                <a:off x="3919" y="274"/>
                <a:ext cx="60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1153"/>
            <p:cNvGrpSpPr>
              <a:grpSpLocks noChangeAspect="1"/>
            </p:cNvGrpSpPr>
            <p:nvPr/>
          </p:nvGrpSpPr>
          <p:grpSpPr bwMode="auto">
            <a:xfrm flipH="1">
              <a:off x="4958008" y="3828115"/>
              <a:ext cx="972343" cy="920745"/>
              <a:chOff x="2299" y="3080"/>
              <a:chExt cx="979" cy="891"/>
            </a:xfrm>
          </p:grpSpPr>
          <p:sp>
            <p:nvSpPr>
              <p:cNvPr id="52500" name="Line 1154"/>
              <p:cNvSpPr>
                <a:spLocks noChangeAspect="1" noChangeShapeType="1"/>
              </p:cNvSpPr>
              <p:nvPr/>
            </p:nvSpPr>
            <p:spPr bwMode="auto">
              <a:xfrm flipH="1">
                <a:off x="2721" y="3218"/>
                <a:ext cx="4" cy="2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1" name="Line 1155"/>
              <p:cNvSpPr>
                <a:spLocks noChangeAspect="1" noChangeShapeType="1"/>
              </p:cNvSpPr>
              <p:nvPr/>
            </p:nvSpPr>
            <p:spPr bwMode="auto">
              <a:xfrm flipH="1">
                <a:off x="2726" y="3182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2" name="Line 1156"/>
              <p:cNvSpPr>
                <a:spLocks noChangeAspect="1" noChangeShapeType="1"/>
              </p:cNvSpPr>
              <p:nvPr/>
            </p:nvSpPr>
            <p:spPr bwMode="auto">
              <a:xfrm>
                <a:off x="2726" y="3122"/>
                <a:ext cx="1" cy="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3" name="Line 1157"/>
              <p:cNvSpPr>
                <a:spLocks noChangeAspect="1" noChangeShapeType="1"/>
              </p:cNvSpPr>
              <p:nvPr/>
            </p:nvSpPr>
            <p:spPr bwMode="auto">
              <a:xfrm>
                <a:off x="2726" y="3080"/>
                <a:ext cx="0" cy="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4" name="Line 11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752" y="3116"/>
                <a:ext cx="3" cy="1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5" name="Freeform 1159"/>
              <p:cNvSpPr>
                <a:spLocks noChangeAspect="1"/>
              </p:cNvSpPr>
              <p:nvPr/>
            </p:nvSpPr>
            <p:spPr bwMode="auto">
              <a:xfrm>
                <a:off x="2411" y="3236"/>
                <a:ext cx="306" cy="735"/>
              </a:xfrm>
              <a:custGeom>
                <a:avLst/>
                <a:gdLst>
                  <a:gd name="T0" fmla="*/ 300 w 306"/>
                  <a:gd name="T1" fmla="*/ 12 h 735"/>
                  <a:gd name="T2" fmla="*/ 293 w 306"/>
                  <a:gd name="T3" fmla="*/ 36 h 735"/>
                  <a:gd name="T4" fmla="*/ 286 w 306"/>
                  <a:gd name="T5" fmla="*/ 61 h 735"/>
                  <a:gd name="T6" fmla="*/ 278 w 306"/>
                  <a:gd name="T7" fmla="*/ 84 h 735"/>
                  <a:gd name="T8" fmla="*/ 271 w 306"/>
                  <a:gd name="T9" fmla="*/ 107 h 735"/>
                  <a:gd name="T10" fmla="*/ 264 w 306"/>
                  <a:gd name="T11" fmla="*/ 130 h 735"/>
                  <a:gd name="T12" fmla="*/ 258 w 306"/>
                  <a:gd name="T13" fmla="*/ 151 h 735"/>
                  <a:gd name="T14" fmla="*/ 252 w 306"/>
                  <a:gd name="T15" fmla="*/ 172 h 735"/>
                  <a:gd name="T16" fmla="*/ 247 w 306"/>
                  <a:gd name="T17" fmla="*/ 191 h 735"/>
                  <a:gd name="T18" fmla="*/ 241 w 306"/>
                  <a:gd name="T19" fmla="*/ 217 h 735"/>
                  <a:gd name="T20" fmla="*/ 237 w 306"/>
                  <a:gd name="T21" fmla="*/ 233 h 735"/>
                  <a:gd name="T22" fmla="*/ 235 w 306"/>
                  <a:gd name="T23" fmla="*/ 247 h 735"/>
                  <a:gd name="T24" fmla="*/ 232 w 306"/>
                  <a:gd name="T25" fmla="*/ 260 h 735"/>
                  <a:gd name="T26" fmla="*/ 229 w 306"/>
                  <a:gd name="T27" fmla="*/ 272 h 735"/>
                  <a:gd name="T28" fmla="*/ 227 w 306"/>
                  <a:gd name="T29" fmla="*/ 283 h 735"/>
                  <a:gd name="T30" fmla="*/ 224 w 306"/>
                  <a:gd name="T31" fmla="*/ 295 h 735"/>
                  <a:gd name="T32" fmla="*/ 219 w 306"/>
                  <a:gd name="T33" fmla="*/ 305 h 735"/>
                  <a:gd name="T34" fmla="*/ 215 w 306"/>
                  <a:gd name="T35" fmla="*/ 316 h 735"/>
                  <a:gd name="T36" fmla="*/ 210 w 306"/>
                  <a:gd name="T37" fmla="*/ 328 h 735"/>
                  <a:gd name="T38" fmla="*/ 199 w 306"/>
                  <a:gd name="T39" fmla="*/ 346 h 735"/>
                  <a:gd name="T40" fmla="*/ 190 w 306"/>
                  <a:gd name="T41" fmla="*/ 359 h 735"/>
                  <a:gd name="T42" fmla="*/ 180 w 306"/>
                  <a:gd name="T43" fmla="*/ 372 h 735"/>
                  <a:gd name="T44" fmla="*/ 168 w 306"/>
                  <a:gd name="T45" fmla="*/ 387 h 735"/>
                  <a:gd name="T46" fmla="*/ 156 w 306"/>
                  <a:gd name="T47" fmla="*/ 401 h 735"/>
                  <a:gd name="T48" fmla="*/ 144 w 306"/>
                  <a:gd name="T49" fmla="*/ 417 h 735"/>
                  <a:gd name="T50" fmla="*/ 132 w 306"/>
                  <a:gd name="T51" fmla="*/ 433 h 735"/>
                  <a:gd name="T52" fmla="*/ 119 w 306"/>
                  <a:gd name="T53" fmla="*/ 449 h 735"/>
                  <a:gd name="T54" fmla="*/ 106 w 306"/>
                  <a:gd name="T55" fmla="*/ 464 h 735"/>
                  <a:gd name="T56" fmla="*/ 89 w 306"/>
                  <a:gd name="T57" fmla="*/ 489 h 735"/>
                  <a:gd name="T58" fmla="*/ 78 w 306"/>
                  <a:gd name="T59" fmla="*/ 505 h 735"/>
                  <a:gd name="T60" fmla="*/ 68 w 306"/>
                  <a:gd name="T61" fmla="*/ 522 h 735"/>
                  <a:gd name="T62" fmla="*/ 58 w 306"/>
                  <a:gd name="T63" fmla="*/ 538 h 735"/>
                  <a:gd name="T64" fmla="*/ 49 w 306"/>
                  <a:gd name="T65" fmla="*/ 553 h 735"/>
                  <a:gd name="T66" fmla="*/ 41 w 306"/>
                  <a:gd name="T67" fmla="*/ 569 h 735"/>
                  <a:gd name="T68" fmla="*/ 34 w 306"/>
                  <a:gd name="T69" fmla="*/ 584 h 735"/>
                  <a:gd name="T70" fmla="*/ 27 w 306"/>
                  <a:gd name="T71" fmla="*/ 598 h 735"/>
                  <a:gd name="T72" fmla="*/ 21 w 306"/>
                  <a:gd name="T73" fmla="*/ 613 h 735"/>
                  <a:gd name="T74" fmla="*/ 17 w 306"/>
                  <a:gd name="T75" fmla="*/ 626 h 735"/>
                  <a:gd name="T76" fmla="*/ 10 w 306"/>
                  <a:gd name="T77" fmla="*/ 644 h 735"/>
                  <a:gd name="T78" fmla="*/ 7 w 306"/>
                  <a:gd name="T79" fmla="*/ 656 h 735"/>
                  <a:gd name="T80" fmla="*/ 5 w 306"/>
                  <a:gd name="T81" fmla="*/ 667 h 735"/>
                  <a:gd name="T82" fmla="*/ 3 w 306"/>
                  <a:gd name="T83" fmla="*/ 677 h 735"/>
                  <a:gd name="T84" fmla="*/ 2 w 306"/>
                  <a:gd name="T85" fmla="*/ 686 h 735"/>
                  <a:gd name="T86" fmla="*/ 1 w 306"/>
                  <a:gd name="T87" fmla="*/ 695 h 735"/>
                  <a:gd name="T88" fmla="*/ 0 w 306"/>
                  <a:gd name="T89" fmla="*/ 705 h 735"/>
                  <a:gd name="T90" fmla="*/ 0 w 306"/>
                  <a:gd name="T91" fmla="*/ 713 h 735"/>
                  <a:gd name="T92" fmla="*/ 0 w 306"/>
                  <a:gd name="T93" fmla="*/ 721 h 735"/>
                  <a:gd name="T94" fmla="*/ 0 w 306"/>
                  <a:gd name="T95" fmla="*/ 734 h 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06"/>
                  <a:gd name="T145" fmla="*/ 0 h 735"/>
                  <a:gd name="T146" fmla="*/ 306 w 306"/>
                  <a:gd name="T147" fmla="*/ 735 h 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06" h="735">
                    <a:moveTo>
                      <a:pt x="305" y="0"/>
                    </a:moveTo>
                    <a:lnTo>
                      <a:pt x="300" y="12"/>
                    </a:lnTo>
                    <a:lnTo>
                      <a:pt x="297" y="24"/>
                    </a:lnTo>
                    <a:lnTo>
                      <a:pt x="293" y="36"/>
                    </a:lnTo>
                    <a:lnTo>
                      <a:pt x="289" y="48"/>
                    </a:lnTo>
                    <a:lnTo>
                      <a:pt x="286" y="61"/>
                    </a:lnTo>
                    <a:lnTo>
                      <a:pt x="282" y="72"/>
                    </a:lnTo>
                    <a:lnTo>
                      <a:pt x="278" y="84"/>
                    </a:lnTo>
                    <a:lnTo>
                      <a:pt x="275" y="96"/>
                    </a:lnTo>
                    <a:lnTo>
                      <a:pt x="271" y="107"/>
                    </a:lnTo>
                    <a:lnTo>
                      <a:pt x="267" y="119"/>
                    </a:lnTo>
                    <a:lnTo>
                      <a:pt x="264" y="130"/>
                    </a:lnTo>
                    <a:lnTo>
                      <a:pt x="261" y="141"/>
                    </a:lnTo>
                    <a:lnTo>
                      <a:pt x="258" y="151"/>
                    </a:lnTo>
                    <a:lnTo>
                      <a:pt x="255" y="162"/>
                    </a:lnTo>
                    <a:lnTo>
                      <a:pt x="252" y="172"/>
                    </a:lnTo>
                    <a:lnTo>
                      <a:pt x="250" y="182"/>
                    </a:lnTo>
                    <a:lnTo>
                      <a:pt x="247" y="191"/>
                    </a:lnTo>
                    <a:lnTo>
                      <a:pt x="245" y="200"/>
                    </a:lnTo>
                    <a:lnTo>
                      <a:pt x="241" y="217"/>
                    </a:lnTo>
                    <a:lnTo>
                      <a:pt x="239" y="225"/>
                    </a:lnTo>
                    <a:lnTo>
                      <a:pt x="237" y="233"/>
                    </a:lnTo>
                    <a:lnTo>
                      <a:pt x="236" y="240"/>
                    </a:lnTo>
                    <a:lnTo>
                      <a:pt x="235" y="247"/>
                    </a:lnTo>
                    <a:lnTo>
                      <a:pt x="233" y="253"/>
                    </a:lnTo>
                    <a:lnTo>
                      <a:pt x="232" y="260"/>
                    </a:lnTo>
                    <a:lnTo>
                      <a:pt x="230" y="266"/>
                    </a:lnTo>
                    <a:lnTo>
                      <a:pt x="229" y="272"/>
                    </a:lnTo>
                    <a:lnTo>
                      <a:pt x="228" y="278"/>
                    </a:lnTo>
                    <a:lnTo>
                      <a:pt x="227" y="283"/>
                    </a:lnTo>
                    <a:lnTo>
                      <a:pt x="225" y="289"/>
                    </a:lnTo>
                    <a:lnTo>
                      <a:pt x="224" y="295"/>
                    </a:lnTo>
                    <a:lnTo>
                      <a:pt x="222" y="300"/>
                    </a:lnTo>
                    <a:lnTo>
                      <a:pt x="219" y="305"/>
                    </a:lnTo>
                    <a:lnTo>
                      <a:pt x="218" y="311"/>
                    </a:lnTo>
                    <a:lnTo>
                      <a:pt x="215" y="316"/>
                    </a:lnTo>
                    <a:lnTo>
                      <a:pt x="213" y="322"/>
                    </a:lnTo>
                    <a:lnTo>
                      <a:pt x="210" y="328"/>
                    </a:lnTo>
                    <a:lnTo>
                      <a:pt x="203" y="340"/>
                    </a:lnTo>
                    <a:lnTo>
                      <a:pt x="199" y="346"/>
                    </a:lnTo>
                    <a:lnTo>
                      <a:pt x="195" y="352"/>
                    </a:lnTo>
                    <a:lnTo>
                      <a:pt x="190" y="359"/>
                    </a:lnTo>
                    <a:lnTo>
                      <a:pt x="185" y="366"/>
                    </a:lnTo>
                    <a:lnTo>
                      <a:pt x="180" y="372"/>
                    </a:lnTo>
                    <a:lnTo>
                      <a:pt x="174" y="379"/>
                    </a:lnTo>
                    <a:lnTo>
                      <a:pt x="168" y="387"/>
                    </a:lnTo>
                    <a:lnTo>
                      <a:pt x="162" y="394"/>
                    </a:lnTo>
                    <a:lnTo>
                      <a:pt x="156" y="401"/>
                    </a:lnTo>
                    <a:lnTo>
                      <a:pt x="150" y="409"/>
                    </a:lnTo>
                    <a:lnTo>
                      <a:pt x="144" y="417"/>
                    </a:lnTo>
                    <a:lnTo>
                      <a:pt x="138" y="425"/>
                    </a:lnTo>
                    <a:lnTo>
                      <a:pt x="132" y="433"/>
                    </a:lnTo>
                    <a:lnTo>
                      <a:pt x="125" y="441"/>
                    </a:lnTo>
                    <a:lnTo>
                      <a:pt x="119" y="449"/>
                    </a:lnTo>
                    <a:lnTo>
                      <a:pt x="113" y="456"/>
                    </a:lnTo>
                    <a:lnTo>
                      <a:pt x="106" y="464"/>
                    </a:lnTo>
                    <a:lnTo>
                      <a:pt x="100" y="473"/>
                    </a:lnTo>
                    <a:lnTo>
                      <a:pt x="89" y="489"/>
                    </a:lnTo>
                    <a:lnTo>
                      <a:pt x="83" y="497"/>
                    </a:lnTo>
                    <a:lnTo>
                      <a:pt x="78" y="505"/>
                    </a:lnTo>
                    <a:lnTo>
                      <a:pt x="72" y="513"/>
                    </a:lnTo>
                    <a:lnTo>
                      <a:pt x="68" y="522"/>
                    </a:lnTo>
                    <a:lnTo>
                      <a:pt x="62" y="530"/>
                    </a:lnTo>
                    <a:lnTo>
                      <a:pt x="58" y="538"/>
                    </a:lnTo>
                    <a:lnTo>
                      <a:pt x="53" y="546"/>
                    </a:lnTo>
                    <a:lnTo>
                      <a:pt x="49" y="553"/>
                    </a:lnTo>
                    <a:lnTo>
                      <a:pt x="45" y="561"/>
                    </a:lnTo>
                    <a:lnTo>
                      <a:pt x="41" y="569"/>
                    </a:lnTo>
                    <a:lnTo>
                      <a:pt x="37" y="576"/>
                    </a:lnTo>
                    <a:lnTo>
                      <a:pt x="34" y="584"/>
                    </a:lnTo>
                    <a:lnTo>
                      <a:pt x="30" y="591"/>
                    </a:lnTo>
                    <a:lnTo>
                      <a:pt x="27" y="598"/>
                    </a:lnTo>
                    <a:lnTo>
                      <a:pt x="24" y="606"/>
                    </a:lnTo>
                    <a:lnTo>
                      <a:pt x="21" y="613"/>
                    </a:lnTo>
                    <a:lnTo>
                      <a:pt x="19" y="619"/>
                    </a:lnTo>
                    <a:lnTo>
                      <a:pt x="17" y="626"/>
                    </a:lnTo>
                    <a:lnTo>
                      <a:pt x="12" y="639"/>
                    </a:lnTo>
                    <a:lnTo>
                      <a:pt x="10" y="644"/>
                    </a:lnTo>
                    <a:lnTo>
                      <a:pt x="9" y="650"/>
                    </a:lnTo>
                    <a:lnTo>
                      <a:pt x="7" y="656"/>
                    </a:lnTo>
                    <a:lnTo>
                      <a:pt x="6" y="661"/>
                    </a:lnTo>
                    <a:lnTo>
                      <a:pt x="5" y="667"/>
                    </a:lnTo>
                    <a:lnTo>
                      <a:pt x="4" y="672"/>
                    </a:lnTo>
                    <a:lnTo>
                      <a:pt x="3" y="677"/>
                    </a:lnTo>
                    <a:lnTo>
                      <a:pt x="3" y="682"/>
                    </a:lnTo>
                    <a:lnTo>
                      <a:pt x="2" y="686"/>
                    </a:lnTo>
                    <a:lnTo>
                      <a:pt x="1" y="691"/>
                    </a:lnTo>
                    <a:lnTo>
                      <a:pt x="1" y="695"/>
                    </a:lnTo>
                    <a:lnTo>
                      <a:pt x="1" y="700"/>
                    </a:lnTo>
                    <a:lnTo>
                      <a:pt x="0" y="705"/>
                    </a:lnTo>
                    <a:lnTo>
                      <a:pt x="0" y="709"/>
                    </a:lnTo>
                    <a:lnTo>
                      <a:pt x="0" y="713"/>
                    </a:lnTo>
                    <a:lnTo>
                      <a:pt x="0" y="717"/>
                    </a:lnTo>
                    <a:lnTo>
                      <a:pt x="0" y="721"/>
                    </a:lnTo>
                    <a:lnTo>
                      <a:pt x="0" y="726"/>
                    </a:lnTo>
                    <a:lnTo>
                      <a:pt x="0" y="73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6" name="Freeform 1160"/>
              <p:cNvSpPr>
                <a:spLocks noChangeAspect="1"/>
              </p:cNvSpPr>
              <p:nvPr/>
            </p:nvSpPr>
            <p:spPr bwMode="auto">
              <a:xfrm>
                <a:off x="2760" y="3251"/>
                <a:ext cx="296" cy="653"/>
              </a:xfrm>
              <a:custGeom>
                <a:avLst/>
                <a:gdLst>
                  <a:gd name="T0" fmla="*/ 1 w 296"/>
                  <a:gd name="T1" fmla="*/ 4 h 653"/>
                  <a:gd name="T2" fmla="*/ 4 w 296"/>
                  <a:gd name="T3" fmla="*/ 15 h 653"/>
                  <a:gd name="T4" fmla="*/ 7 w 296"/>
                  <a:gd name="T5" fmla="*/ 25 h 653"/>
                  <a:gd name="T6" fmla="*/ 10 w 296"/>
                  <a:gd name="T7" fmla="*/ 36 h 653"/>
                  <a:gd name="T8" fmla="*/ 14 w 296"/>
                  <a:gd name="T9" fmla="*/ 46 h 653"/>
                  <a:gd name="T10" fmla="*/ 17 w 296"/>
                  <a:gd name="T11" fmla="*/ 58 h 653"/>
                  <a:gd name="T12" fmla="*/ 19 w 296"/>
                  <a:gd name="T13" fmla="*/ 69 h 653"/>
                  <a:gd name="T14" fmla="*/ 23 w 296"/>
                  <a:gd name="T15" fmla="*/ 82 h 653"/>
                  <a:gd name="T16" fmla="*/ 26 w 296"/>
                  <a:gd name="T17" fmla="*/ 96 h 653"/>
                  <a:gd name="T18" fmla="*/ 30 w 296"/>
                  <a:gd name="T19" fmla="*/ 117 h 653"/>
                  <a:gd name="T20" fmla="*/ 33 w 296"/>
                  <a:gd name="T21" fmla="*/ 132 h 653"/>
                  <a:gd name="T22" fmla="*/ 37 w 296"/>
                  <a:gd name="T23" fmla="*/ 149 h 653"/>
                  <a:gd name="T24" fmla="*/ 40 w 296"/>
                  <a:gd name="T25" fmla="*/ 166 h 653"/>
                  <a:gd name="T26" fmla="*/ 43 w 296"/>
                  <a:gd name="T27" fmla="*/ 183 h 653"/>
                  <a:gd name="T28" fmla="*/ 46 w 296"/>
                  <a:gd name="T29" fmla="*/ 201 h 653"/>
                  <a:gd name="T30" fmla="*/ 50 w 296"/>
                  <a:gd name="T31" fmla="*/ 218 h 653"/>
                  <a:gd name="T32" fmla="*/ 54 w 296"/>
                  <a:gd name="T33" fmla="*/ 235 h 653"/>
                  <a:gd name="T34" fmla="*/ 58 w 296"/>
                  <a:gd name="T35" fmla="*/ 252 h 653"/>
                  <a:gd name="T36" fmla="*/ 62 w 296"/>
                  <a:gd name="T37" fmla="*/ 268 h 653"/>
                  <a:gd name="T38" fmla="*/ 69 w 296"/>
                  <a:gd name="T39" fmla="*/ 290 h 653"/>
                  <a:gd name="T40" fmla="*/ 75 w 296"/>
                  <a:gd name="T41" fmla="*/ 303 h 653"/>
                  <a:gd name="T42" fmla="*/ 80 w 296"/>
                  <a:gd name="T43" fmla="*/ 316 h 653"/>
                  <a:gd name="T44" fmla="*/ 87 w 296"/>
                  <a:gd name="T45" fmla="*/ 328 h 653"/>
                  <a:gd name="T46" fmla="*/ 92 w 296"/>
                  <a:gd name="T47" fmla="*/ 339 h 653"/>
                  <a:gd name="T48" fmla="*/ 99 w 296"/>
                  <a:gd name="T49" fmla="*/ 350 h 653"/>
                  <a:gd name="T50" fmla="*/ 105 w 296"/>
                  <a:gd name="T51" fmla="*/ 360 h 653"/>
                  <a:gd name="T52" fmla="*/ 112 w 296"/>
                  <a:gd name="T53" fmla="*/ 370 h 653"/>
                  <a:gd name="T54" fmla="*/ 119 w 296"/>
                  <a:gd name="T55" fmla="*/ 381 h 653"/>
                  <a:gd name="T56" fmla="*/ 128 w 296"/>
                  <a:gd name="T57" fmla="*/ 397 h 653"/>
                  <a:gd name="T58" fmla="*/ 135 w 296"/>
                  <a:gd name="T59" fmla="*/ 408 h 653"/>
                  <a:gd name="T60" fmla="*/ 142 w 296"/>
                  <a:gd name="T61" fmla="*/ 420 h 653"/>
                  <a:gd name="T62" fmla="*/ 149 w 296"/>
                  <a:gd name="T63" fmla="*/ 432 h 653"/>
                  <a:gd name="T64" fmla="*/ 156 w 296"/>
                  <a:gd name="T65" fmla="*/ 445 h 653"/>
                  <a:gd name="T66" fmla="*/ 163 w 296"/>
                  <a:gd name="T67" fmla="*/ 457 h 653"/>
                  <a:gd name="T68" fmla="*/ 170 w 296"/>
                  <a:gd name="T69" fmla="*/ 470 h 653"/>
                  <a:gd name="T70" fmla="*/ 178 w 296"/>
                  <a:gd name="T71" fmla="*/ 483 h 653"/>
                  <a:gd name="T72" fmla="*/ 185 w 296"/>
                  <a:gd name="T73" fmla="*/ 497 h 653"/>
                  <a:gd name="T74" fmla="*/ 193 w 296"/>
                  <a:gd name="T75" fmla="*/ 509 h 653"/>
                  <a:gd name="T76" fmla="*/ 205 w 296"/>
                  <a:gd name="T77" fmla="*/ 529 h 653"/>
                  <a:gd name="T78" fmla="*/ 214 w 296"/>
                  <a:gd name="T79" fmla="*/ 542 h 653"/>
                  <a:gd name="T80" fmla="*/ 223 w 296"/>
                  <a:gd name="T81" fmla="*/ 555 h 653"/>
                  <a:gd name="T82" fmla="*/ 232 w 296"/>
                  <a:gd name="T83" fmla="*/ 568 h 653"/>
                  <a:gd name="T84" fmla="*/ 241 w 296"/>
                  <a:gd name="T85" fmla="*/ 581 h 653"/>
                  <a:gd name="T86" fmla="*/ 251 w 296"/>
                  <a:gd name="T87" fmla="*/ 594 h 653"/>
                  <a:gd name="T88" fmla="*/ 261 w 296"/>
                  <a:gd name="T89" fmla="*/ 607 h 653"/>
                  <a:gd name="T90" fmla="*/ 270 w 296"/>
                  <a:gd name="T91" fmla="*/ 620 h 653"/>
                  <a:gd name="T92" fmla="*/ 280 w 296"/>
                  <a:gd name="T93" fmla="*/ 632 h 653"/>
                  <a:gd name="T94" fmla="*/ 295 w 296"/>
                  <a:gd name="T95" fmla="*/ 652 h 6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96"/>
                  <a:gd name="T145" fmla="*/ 0 h 653"/>
                  <a:gd name="T146" fmla="*/ 296 w 296"/>
                  <a:gd name="T147" fmla="*/ 653 h 6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96" h="653">
                    <a:moveTo>
                      <a:pt x="0" y="0"/>
                    </a:moveTo>
                    <a:lnTo>
                      <a:pt x="1" y="4"/>
                    </a:lnTo>
                    <a:lnTo>
                      <a:pt x="3" y="9"/>
                    </a:lnTo>
                    <a:lnTo>
                      <a:pt x="4" y="15"/>
                    </a:lnTo>
                    <a:lnTo>
                      <a:pt x="6" y="20"/>
                    </a:lnTo>
                    <a:lnTo>
                      <a:pt x="7" y="25"/>
                    </a:lnTo>
                    <a:lnTo>
                      <a:pt x="9" y="30"/>
                    </a:lnTo>
                    <a:lnTo>
                      <a:pt x="10" y="36"/>
                    </a:lnTo>
                    <a:lnTo>
                      <a:pt x="12" y="41"/>
                    </a:lnTo>
                    <a:lnTo>
                      <a:pt x="14" y="46"/>
                    </a:lnTo>
                    <a:lnTo>
                      <a:pt x="15" y="52"/>
                    </a:lnTo>
                    <a:lnTo>
                      <a:pt x="17" y="58"/>
                    </a:lnTo>
                    <a:lnTo>
                      <a:pt x="18" y="64"/>
                    </a:lnTo>
                    <a:lnTo>
                      <a:pt x="19" y="69"/>
                    </a:lnTo>
                    <a:lnTo>
                      <a:pt x="21" y="76"/>
                    </a:lnTo>
                    <a:lnTo>
                      <a:pt x="23" y="82"/>
                    </a:lnTo>
                    <a:lnTo>
                      <a:pt x="24" y="89"/>
                    </a:lnTo>
                    <a:lnTo>
                      <a:pt x="26" y="96"/>
                    </a:lnTo>
                    <a:lnTo>
                      <a:pt x="27" y="102"/>
                    </a:lnTo>
                    <a:lnTo>
                      <a:pt x="30" y="117"/>
                    </a:lnTo>
                    <a:lnTo>
                      <a:pt x="32" y="125"/>
                    </a:lnTo>
                    <a:lnTo>
                      <a:pt x="33" y="132"/>
                    </a:lnTo>
                    <a:lnTo>
                      <a:pt x="35" y="141"/>
                    </a:lnTo>
                    <a:lnTo>
                      <a:pt x="37" y="149"/>
                    </a:lnTo>
                    <a:lnTo>
                      <a:pt x="38" y="157"/>
                    </a:lnTo>
                    <a:lnTo>
                      <a:pt x="40" y="166"/>
                    </a:lnTo>
                    <a:lnTo>
                      <a:pt x="41" y="175"/>
                    </a:lnTo>
                    <a:lnTo>
                      <a:pt x="43" y="183"/>
                    </a:lnTo>
                    <a:lnTo>
                      <a:pt x="44" y="192"/>
                    </a:lnTo>
                    <a:lnTo>
                      <a:pt x="46" y="201"/>
                    </a:lnTo>
                    <a:lnTo>
                      <a:pt x="48" y="209"/>
                    </a:lnTo>
                    <a:lnTo>
                      <a:pt x="50" y="218"/>
                    </a:lnTo>
                    <a:lnTo>
                      <a:pt x="52" y="227"/>
                    </a:lnTo>
                    <a:lnTo>
                      <a:pt x="54" y="235"/>
                    </a:lnTo>
                    <a:lnTo>
                      <a:pt x="56" y="244"/>
                    </a:lnTo>
                    <a:lnTo>
                      <a:pt x="58" y="252"/>
                    </a:lnTo>
                    <a:lnTo>
                      <a:pt x="60" y="260"/>
                    </a:lnTo>
                    <a:lnTo>
                      <a:pt x="62" y="268"/>
                    </a:lnTo>
                    <a:lnTo>
                      <a:pt x="67" y="283"/>
                    </a:lnTo>
                    <a:lnTo>
                      <a:pt x="69" y="290"/>
                    </a:lnTo>
                    <a:lnTo>
                      <a:pt x="72" y="297"/>
                    </a:lnTo>
                    <a:lnTo>
                      <a:pt x="75" y="303"/>
                    </a:lnTo>
                    <a:lnTo>
                      <a:pt x="78" y="310"/>
                    </a:lnTo>
                    <a:lnTo>
                      <a:pt x="80" y="316"/>
                    </a:lnTo>
                    <a:lnTo>
                      <a:pt x="84" y="322"/>
                    </a:lnTo>
                    <a:lnTo>
                      <a:pt x="87" y="328"/>
                    </a:lnTo>
                    <a:lnTo>
                      <a:pt x="89" y="333"/>
                    </a:lnTo>
                    <a:lnTo>
                      <a:pt x="92" y="339"/>
                    </a:lnTo>
                    <a:lnTo>
                      <a:pt x="96" y="344"/>
                    </a:lnTo>
                    <a:lnTo>
                      <a:pt x="99" y="350"/>
                    </a:lnTo>
                    <a:lnTo>
                      <a:pt x="102" y="355"/>
                    </a:lnTo>
                    <a:lnTo>
                      <a:pt x="105" y="360"/>
                    </a:lnTo>
                    <a:lnTo>
                      <a:pt x="109" y="366"/>
                    </a:lnTo>
                    <a:lnTo>
                      <a:pt x="112" y="370"/>
                    </a:lnTo>
                    <a:lnTo>
                      <a:pt x="115" y="376"/>
                    </a:lnTo>
                    <a:lnTo>
                      <a:pt x="119" y="381"/>
                    </a:lnTo>
                    <a:lnTo>
                      <a:pt x="122" y="386"/>
                    </a:lnTo>
                    <a:lnTo>
                      <a:pt x="128" y="397"/>
                    </a:lnTo>
                    <a:lnTo>
                      <a:pt x="132" y="403"/>
                    </a:lnTo>
                    <a:lnTo>
                      <a:pt x="135" y="408"/>
                    </a:lnTo>
                    <a:lnTo>
                      <a:pt x="139" y="414"/>
                    </a:lnTo>
                    <a:lnTo>
                      <a:pt x="142" y="420"/>
                    </a:lnTo>
                    <a:lnTo>
                      <a:pt x="146" y="426"/>
                    </a:lnTo>
                    <a:lnTo>
                      <a:pt x="149" y="432"/>
                    </a:lnTo>
                    <a:lnTo>
                      <a:pt x="152" y="438"/>
                    </a:lnTo>
                    <a:lnTo>
                      <a:pt x="156" y="445"/>
                    </a:lnTo>
                    <a:lnTo>
                      <a:pt x="159" y="451"/>
                    </a:lnTo>
                    <a:lnTo>
                      <a:pt x="163" y="457"/>
                    </a:lnTo>
                    <a:lnTo>
                      <a:pt x="166" y="464"/>
                    </a:lnTo>
                    <a:lnTo>
                      <a:pt x="170" y="470"/>
                    </a:lnTo>
                    <a:lnTo>
                      <a:pt x="174" y="477"/>
                    </a:lnTo>
                    <a:lnTo>
                      <a:pt x="178" y="483"/>
                    </a:lnTo>
                    <a:lnTo>
                      <a:pt x="182" y="490"/>
                    </a:lnTo>
                    <a:lnTo>
                      <a:pt x="185" y="497"/>
                    </a:lnTo>
                    <a:lnTo>
                      <a:pt x="189" y="503"/>
                    </a:lnTo>
                    <a:lnTo>
                      <a:pt x="193" y="509"/>
                    </a:lnTo>
                    <a:lnTo>
                      <a:pt x="202" y="522"/>
                    </a:lnTo>
                    <a:lnTo>
                      <a:pt x="205" y="529"/>
                    </a:lnTo>
                    <a:lnTo>
                      <a:pt x="210" y="536"/>
                    </a:lnTo>
                    <a:lnTo>
                      <a:pt x="214" y="542"/>
                    </a:lnTo>
                    <a:lnTo>
                      <a:pt x="218" y="549"/>
                    </a:lnTo>
                    <a:lnTo>
                      <a:pt x="223" y="555"/>
                    </a:lnTo>
                    <a:lnTo>
                      <a:pt x="227" y="562"/>
                    </a:lnTo>
                    <a:lnTo>
                      <a:pt x="232" y="568"/>
                    </a:lnTo>
                    <a:lnTo>
                      <a:pt x="237" y="574"/>
                    </a:lnTo>
                    <a:lnTo>
                      <a:pt x="241" y="581"/>
                    </a:lnTo>
                    <a:lnTo>
                      <a:pt x="246" y="588"/>
                    </a:lnTo>
                    <a:lnTo>
                      <a:pt x="251" y="594"/>
                    </a:lnTo>
                    <a:lnTo>
                      <a:pt x="255" y="600"/>
                    </a:lnTo>
                    <a:lnTo>
                      <a:pt x="261" y="607"/>
                    </a:lnTo>
                    <a:lnTo>
                      <a:pt x="265" y="613"/>
                    </a:lnTo>
                    <a:lnTo>
                      <a:pt x="270" y="620"/>
                    </a:lnTo>
                    <a:lnTo>
                      <a:pt x="275" y="626"/>
                    </a:lnTo>
                    <a:lnTo>
                      <a:pt x="280" y="632"/>
                    </a:lnTo>
                    <a:lnTo>
                      <a:pt x="285" y="639"/>
                    </a:lnTo>
                    <a:lnTo>
                      <a:pt x="295" y="652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7" name="Freeform 1161"/>
              <p:cNvSpPr>
                <a:spLocks noChangeAspect="1"/>
              </p:cNvSpPr>
              <p:nvPr/>
            </p:nvSpPr>
            <p:spPr bwMode="auto">
              <a:xfrm>
                <a:off x="2785" y="3331"/>
                <a:ext cx="283" cy="189"/>
              </a:xfrm>
              <a:custGeom>
                <a:avLst/>
                <a:gdLst>
                  <a:gd name="T0" fmla="*/ 0 w 283"/>
                  <a:gd name="T1" fmla="*/ 0 h 189"/>
                  <a:gd name="T2" fmla="*/ 4 w 283"/>
                  <a:gd name="T3" fmla="*/ 3 h 189"/>
                  <a:gd name="T4" fmla="*/ 9 w 283"/>
                  <a:gd name="T5" fmla="*/ 6 h 189"/>
                  <a:gd name="T6" fmla="*/ 14 w 283"/>
                  <a:gd name="T7" fmla="*/ 9 h 189"/>
                  <a:gd name="T8" fmla="*/ 18 w 283"/>
                  <a:gd name="T9" fmla="*/ 13 h 189"/>
                  <a:gd name="T10" fmla="*/ 23 w 283"/>
                  <a:gd name="T11" fmla="*/ 16 h 189"/>
                  <a:gd name="T12" fmla="*/ 28 w 283"/>
                  <a:gd name="T13" fmla="*/ 19 h 189"/>
                  <a:gd name="T14" fmla="*/ 32 w 283"/>
                  <a:gd name="T15" fmla="*/ 23 h 189"/>
                  <a:gd name="T16" fmla="*/ 37 w 283"/>
                  <a:gd name="T17" fmla="*/ 26 h 189"/>
                  <a:gd name="T18" fmla="*/ 41 w 283"/>
                  <a:gd name="T19" fmla="*/ 30 h 189"/>
                  <a:gd name="T20" fmla="*/ 46 w 283"/>
                  <a:gd name="T21" fmla="*/ 33 h 189"/>
                  <a:gd name="T22" fmla="*/ 50 w 283"/>
                  <a:gd name="T23" fmla="*/ 37 h 189"/>
                  <a:gd name="T24" fmla="*/ 55 w 283"/>
                  <a:gd name="T25" fmla="*/ 40 h 189"/>
                  <a:gd name="T26" fmla="*/ 60 w 283"/>
                  <a:gd name="T27" fmla="*/ 44 h 189"/>
                  <a:gd name="T28" fmla="*/ 64 w 283"/>
                  <a:gd name="T29" fmla="*/ 47 h 189"/>
                  <a:gd name="T30" fmla="*/ 69 w 283"/>
                  <a:gd name="T31" fmla="*/ 50 h 189"/>
                  <a:gd name="T32" fmla="*/ 73 w 283"/>
                  <a:gd name="T33" fmla="*/ 54 h 189"/>
                  <a:gd name="T34" fmla="*/ 78 w 283"/>
                  <a:gd name="T35" fmla="*/ 58 h 189"/>
                  <a:gd name="T36" fmla="*/ 83 w 283"/>
                  <a:gd name="T37" fmla="*/ 61 h 189"/>
                  <a:gd name="T38" fmla="*/ 92 w 283"/>
                  <a:gd name="T39" fmla="*/ 69 h 189"/>
                  <a:gd name="T40" fmla="*/ 96 w 283"/>
                  <a:gd name="T41" fmla="*/ 72 h 189"/>
                  <a:gd name="T42" fmla="*/ 101 w 283"/>
                  <a:gd name="T43" fmla="*/ 76 h 189"/>
                  <a:gd name="T44" fmla="*/ 106 w 283"/>
                  <a:gd name="T45" fmla="*/ 80 h 189"/>
                  <a:gd name="T46" fmla="*/ 110 w 283"/>
                  <a:gd name="T47" fmla="*/ 83 h 189"/>
                  <a:gd name="T48" fmla="*/ 115 w 283"/>
                  <a:gd name="T49" fmla="*/ 88 h 189"/>
                  <a:gd name="T50" fmla="*/ 119 w 283"/>
                  <a:gd name="T51" fmla="*/ 91 h 189"/>
                  <a:gd name="T52" fmla="*/ 124 w 283"/>
                  <a:gd name="T53" fmla="*/ 95 h 189"/>
                  <a:gd name="T54" fmla="*/ 129 w 283"/>
                  <a:gd name="T55" fmla="*/ 99 h 189"/>
                  <a:gd name="T56" fmla="*/ 133 w 283"/>
                  <a:gd name="T57" fmla="*/ 102 h 189"/>
                  <a:gd name="T58" fmla="*/ 138 w 283"/>
                  <a:gd name="T59" fmla="*/ 106 h 189"/>
                  <a:gd name="T60" fmla="*/ 143 w 283"/>
                  <a:gd name="T61" fmla="*/ 110 h 189"/>
                  <a:gd name="T62" fmla="*/ 147 w 283"/>
                  <a:gd name="T63" fmla="*/ 113 h 189"/>
                  <a:gd name="T64" fmla="*/ 152 w 283"/>
                  <a:gd name="T65" fmla="*/ 117 h 189"/>
                  <a:gd name="T66" fmla="*/ 156 w 283"/>
                  <a:gd name="T67" fmla="*/ 121 h 189"/>
                  <a:gd name="T68" fmla="*/ 161 w 283"/>
                  <a:gd name="T69" fmla="*/ 124 h 189"/>
                  <a:gd name="T70" fmla="*/ 166 w 283"/>
                  <a:gd name="T71" fmla="*/ 127 h 189"/>
                  <a:gd name="T72" fmla="*/ 170 w 283"/>
                  <a:gd name="T73" fmla="*/ 131 h 189"/>
                  <a:gd name="T74" fmla="*/ 175 w 283"/>
                  <a:gd name="T75" fmla="*/ 134 h 189"/>
                  <a:gd name="T76" fmla="*/ 185 w 283"/>
                  <a:gd name="T77" fmla="*/ 140 h 189"/>
                  <a:gd name="T78" fmla="*/ 189 w 283"/>
                  <a:gd name="T79" fmla="*/ 143 h 189"/>
                  <a:gd name="T80" fmla="*/ 194 w 283"/>
                  <a:gd name="T81" fmla="*/ 146 h 189"/>
                  <a:gd name="T82" fmla="*/ 199 w 283"/>
                  <a:gd name="T83" fmla="*/ 149 h 189"/>
                  <a:gd name="T84" fmla="*/ 203 w 283"/>
                  <a:gd name="T85" fmla="*/ 152 h 189"/>
                  <a:gd name="T86" fmla="*/ 209 w 283"/>
                  <a:gd name="T87" fmla="*/ 154 h 189"/>
                  <a:gd name="T88" fmla="*/ 213 w 283"/>
                  <a:gd name="T89" fmla="*/ 157 h 189"/>
                  <a:gd name="T90" fmla="*/ 218 w 283"/>
                  <a:gd name="T91" fmla="*/ 159 h 189"/>
                  <a:gd name="T92" fmla="*/ 223 w 283"/>
                  <a:gd name="T93" fmla="*/ 162 h 189"/>
                  <a:gd name="T94" fmla="*/ 228 w 283"/>
                  <a:gd name="T95" fmla="*/ 164 h 189"/>
                  <a:gd name="T96" fmla="*/ 233 w 283"/>
                  <a:gd name="T97" fmla="*/ 167 h 189"/>
                  <a:gd name="T98" fmla="*/ 237 w 283"/>
                  <a:gd name="T99" fmla="*/ 169 h 189"/>
                  <a:gd name="T100" fmla="*/ 242 w 283"/>
                  <a:gd name="T101" fmla="*/ 171 h 189"/>
                  <a:gd name="T102" fmla="*/ 247 w 283"/>
                  <a:gd name="T103" fmla="*/ 173 h 189"/>
                  <a:gd name="T104" fmla="*/ 252 w 283"/>
                  <a:gd name="T105" fmla="*/ 175 h 189"/>
                  <a:gd name="T106" fmla="*/ 257 w 283"/>
                  <a:gd name="T107" fmla="*/ 177 h 189"/>
                  <a:gd name="T108" fmla="*/ 262 w 283"/>
                  <a:gd name="T109" fmla="*/ 180 h 189"/>
                  <a:gd name="T110" fmla="*/ 267 w 283"/>
                  <a:gd name="T111" fmla="*/ 181 h 189"/>
                  <a:gd name="T112" fmla="*/ 272 w 283"/>
                  <a:gd name="T113" fmla="*/ 183 h 189"/>
                  <a:gd name="T114" fmla="*/ 282 w 283"/>
                  <a:gd name="T115" fmla="*/ 188 h 18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83"/>
                  <a:gd name="T175" fmla="*/ 0 h 189"/>
                  <a:gd name="T176" fmla="*/ 283 w 283"/>
                  <a:gd name="T177" fmla="*/ 189 h 18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83" h="189">
                    <a:moveTo>
                      <a:pt x="0" y="0"/>
                    </a:moveTo>
                    <a:lnTo>
                      <a:pt x="4" y="3"/>
                    </a:lnTo>
                    <a:lnTo>
                      <a:pt x="9" y="6"/>
                    </a:lnTo>
                    <a:lnTo>
                      <a:pt x="14" y="9"/>
                    </a:lnTo>
                    <a:lnTo>
                      <a:pt x="18" y="13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2" y="23"/>
                    </a:lnTo>
                    <a:lnTo>
                      <a:pt x="37" y="26"/>
                    </a:lnTo>
                    <a:lnTo>
                      <a:pt x="41" y="30"/>
                    </a:lnTo>
                    <a:lnTo>
                      <a:pt x="46" y="33"/>
                    </a:lnTo>
                    <a:lnTo>
                      <a:pt x="50" y="37"/>
                    </a:lnTo>
                    <a:lnTo>
                      <a:pt x="55" y="40"/>
                    </a:lnTo>
                    <a:lnTo>
                      <a:pt x="60" y="44"/>
                    </a:lnTo>
                    <a:lnTo>
                      <a:pt x="64" y="47"/>
                    </a:lnTo>
                    <a:lnTo>
                      <a:pt x="69" y="50"/>
                    </a:lnTo>
                    <a:lnTo>
                      <a:pt x="73" y="54"/>
                    </a:lnTo>
                    <a:lnTo>
                      <a:pt x="78" y="58"/>
                    </a:lnTo>
                    <a:lnTo>
                      <a:pt x="83" y="61"/>
                    </a:lnTo>
                    <a:lnTo>
                      <a:pt x="92" y="69"/>
                    </a:lnTo>
                    <a:lnTo>
                      <a:pt x="96" y="72"/>
                    </a:lnTo>
                    <a:lnTo>
                      <a:pt x="101" y="76"/>
                    </a:lnTo>
                    <a:lnTo>
                      <a:pt x="106" y="80"/>
                    </a:lnTo>
                    <a:lnTo>
                      <a:pt x="110" y="83"/>
                    </a:lnTo>
                    <a:lnTo>
                      <a:pt x="115" y="88"/>
                    </a:lnTo>
                    <a:lnTo>
                      <a:pt x="119" y="91"/>
                    </a:lnTo>
                    <a:lnTo>
                      <a:pt x="124" y="95"/>
                    </a:lnTo>
                    <a:lnTo>
                      <a:pt x="129" y="99"/>
                    </a:lnTo>
                    <a:lnTo>
                      <a:pt x="133" y="102"/>
                    </a:lnTo>
                    <a:lnTo>
                      <a:pt x="138" y="106"/>
                    </a:lnTo>
                    <a:lnTo>
                      <a:pt x="143" y="110"/>
                    </a:lnTo>
                    <a:lnTo>
                      <a:pt x="147" y="113"/>
                    </a:lnTo>
                    <a:lnTo>
                      <a:pt x="152" y="117"/>
                    </a:lnTo>
                    <a:lnTo>
                      <a:pt x="156" y="121"/>
                    </a:lnTo>
                    <a:lnTo>
                      <a:pt x="161" y="124"/>
                    </a:lnTo>
                    <a:lnTo>
                      <a:pt x="166" y="127"/>
                    </a:lnTo>
                    <a:lnTo>
                      <a:pt x="170" y="131"/>
                    </a:lnTo>
                    <a:lnTo>
                      <a:pt x="175" y="134"/>
                    </a:lnTo>
                    <a:lnTo>
                      <a:pt x="185" y="140"/>
                    </a:lnTo>
                    <a:lnTo>
                      <a:pt x="189" y="143"/>
                    </a:lnTo>
                    <a:lnTo>
                      <a:pt x="194" y="146"/>
                    </a:lnTo>
                    <a:lnTo>
                      <a:pt x="199" y="149"/>
                    </a:lnTo>
                    <a:lnTo>
                      <a:pt x="203" y="152"/>
                    </a:lnTo>
                    <a:lnTo>
                      <a:pt x="209" y="154"/>
                    </a:lnTo>
                    <a:lnTo>
                      <a:pt x="213" y="157"/>
                    </a:lnTo>
                    <a:lnTo>
                      <a:pt x="218" y="159"/>
                    </a:lnTo>
                    <a:lnTo>
                      <a:pt x="223" y="162"/>
                    </a:lnTo>
                    <a:lnTo>
                      <a:pt x="228" y="164"/>
                    </a:lnTo>
                    <a:lnTo>
                      <a:pt x="233" y="167"/>
                    </a:lnTo>
                    <a:lnTo>
                      <a:pt x="237" y="169"/>
                    </a:lnTo>
                    <a:lnTo>
                      <a:pt x="242" y="171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7" y="177"/>
                    </a:lnTo>
                    <a:lnTo>
                      <a:pt x="262" y="180"/>
                    </a:lnTo>
                    <a:lnTo>
                      <a:pt x="267" y="181"/>
                    </a:lnTo>
                    <a:lnTo>
                      <a:pt x="272" y="183"/>
                    </a:lnTo>
                    <a:lnTo>
                      <a:pt x="282" y="18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8" name="Freeform 1162"/>
              <p:cNvSpPr>
                <a:spLocks noChangeAspect="1"/>
              </p:cNvSpPr>
              <p:nvPr/>
            </p:nvSpPr>
            <p:spPr bwMode="auto">
              <a:xfrm>
                <a:off x="2594" y="3607"/>
                <a:ext cx="167" cy="277"/>
              </a:xfrm>
              <a:custGeom>
                <a:avLst/>
                <a:gdLst>
                  <a:gd name="T0" fmla="*/ 0 w 167"/>
                  <a:gd name="T1" fmla="*/ 0 h 277"/>
                  <a:gd name="T2" fmla="*/ 2 w 167"/>
                  <a:gd name="T3" fmla="*/ 4 h 277"/>
                  <a:gd name="T4" fmla="*/ 5 w 167"/>
                  <a:gd name="T5" fmla="*/ 8 h 277"/>
                  <a:gd name="T6" fmla="*/ 7 w 167"/>
                  <a:gd name="T7" fmla="*/ 12 h 277"/>
                  <a:gd name="T8" fmla="*/ 10 w 167"/>
                  <a:gd name="T9" fmla="*/ 17 h 277"/>
                  <a:gd name="T10" fmla="*/ 12 w 167"/>
                  <a:gd name="T11" fmla="*/ 22 h 277"/>
                  <a:gd name="T12" fmla="*/ 14 w 167"/>
                  <a:gd name="T13" fmla="*/ 26 h 277"/>
                  <a:gd name="T14" fmla="*/ 17 w 167"/>
                  <a:gd name="T15" fmla="*/ 30 h 277"/>
                  <a:gd name="T16" fmla="*/ 19 w 167"/>
                  <a:gd name="T17" fmla="*/ 34 h 277"/>
                  <a:gd name="T18" fmla="*/ 22 w 167"/>
                  <a:gd name="T19" fmla="*/ 39 h 277"/>
                  <a:gd name="T20" fmla="*/ 24 w 167"/>
                  <a:gd name="T21" fmla="*/ 43 h 277"/>
                  <a:gd name="T22" fmla="*/ 26 w 167"/>
                  <a:gd name="T23" fmla="*/ 47 h 277"/>
                  <a:gd name="T24" fmla="*/ 29 w 167"/>
                  <a:gd name="T25" fmla="*/ 52 h 277"/>
                  <a:gd name="T26" fmla="*/ 31 w 167"/>
                  <a:gd name="T27" fmla="*/ 57 h 277"/>
                  <a:gd name="T28" fmla="*/ 33 w 167"/>
                  <a:gd name="T29" fmla="*/ 61 h 277"/>
                  <a:gd name="T30" fmla="*/ 36 w 167"/>
                  <a:gd name="T31" fmla="*/ 65 h 277"/>
                  <a:gd name="T32" fmla="*/ 38 w 167"/>
                  <a:gd name="T33" fmla="*/ 69 h 277"/>
                  <a:gd name="T34" fmla="*/ 41 w 167"/>
                  <a:gd name="T35" fmla="*/ 74 h 277"/>
                  <a:gd name="T36" fmla="*/ 42 w 167"/>
                  <a:gd name="T37" fmla="*/ 78 h 277"/>
                  <a:gd name="T38" fmla="*/ 47 w 167"/>
                  <a:gd name="T39" fmla="*/ 87 h 277"/>
                  <a:gd name="T40" fmla="*/ 49 w 167"/>
                  <a:gd name="T41" fmla="*/ 92 h 277"/>
                  <a:gd name="T42" fmla="*/ 51 w 167"/>
                  <a:gd name="T43" fmla="*/ 96 h 277"/>
                  <a:gd name="T44" fmla="*/ 53 w 167"/>
                  <a:gd name="T45" fmla="*/ 100 h 277"/>
                  <a:gd name="T46" fmla="*/ 55 w 167"/>
                  <a:gd name="T47" fmla="*/ 104 h 277"/>
                  <a:gd name="T48" fmla="*/ 57 w 167"/>
                  <a:gd name="T49" fmla="*/ 109 h 277"/>
                  <a:gd name="T50" fmla="*/ 60 w 167"/>
                  <a:gd name="T51" fmla="*/ 113 h 277"/>
                  <a:gd name="T52" fmla="*/ 62 w 167"/>
                  <a:gd name="T53" fmla="*/ 118 h 277"/>
                  <a:gd name="T54" fmla="*/ 64 w 167"/>
                  <a:gd name="T55" fmla="*/ 122 h 277"/>
                  <a:gd name="T56" fmla="*/ 66 w 167"/>
                  <a:gd name="T57" fmla="*/ 126 h 277"/>
                  <a:gd name="T58" fmla="*/ 68 w 167"/>
                  <a:gd name="T59" fmla="*/ 131 h 277"/>
                  <a:gd name="T60" fmla="*/ 70 w 167"/>
                  <a:gd name="T61" fmla="*/ 136 h 277"/>
                  <a:gd name="T62" fmla="*/ 73 w 167"/>
                  <a:gd name="T63" fmla="*/ 140 h 277"/>
                  <a:gd name="T64" fmla="*/ 74 w 167"/>
                  <a:gd name="T65" fmla="*/ 144 h 277"/>
                  <a:gd name="T66" fmla="*/ 77 w 167"/>
                  <a:gd name="T67" fmla="*/ 149 h 277"/>
                  <a:gd name="T68" fmla="*/ 80 w 167"/>
                  <a:gd name="T69" fmla="*/ 153 h 277"/>
                  <a:gd name="T70" fmla="*/ 82 w 167"/>
                  <a:gd name="T71" fmla="*/ 158 h 277"/>
                  <a:gd name="T72" fmla="*/ 85 w 167"/>
                  <a:gd name="T73" fmla="*/ 163 h 277"/>
                  <a:gd name="T74" fmla="*/ 87 w 167"/>
                  <a:gd name="T75" fmla="*/ 168 h 277"/>
                  <a:gd name="T76" fmla="*/ 93 w 167"/>
                  <a:gd name="T77" fmla="*/ 177 h 277"/>
                  <a:gd name="T78" fmla="*/ 96 w 167"/>
                  <a:gd name="T79" fmla="*/ 182 h 277"/>
                  <a:gd name="T80" fmla="*/ 99 w 167"/>
                  <a:gd name="T81" fmla="*/ 186 h 277"/>
                  <a:gd name="T82" fmla="*/ 102 w 167"/>
                  <a:gd name="T83" fmla="*/ 191 h 277"/>
                  <a:gd name="T84" fmla="*/ 105 w 167"/>
                  <a:gd name="T85" fmla="*/ 196 h 277"/>
                  <a:gd name="T86" fmla="*/ 108 w 167"/>
                  <a:gd name="T87" fmla="*/ 201 h 277"/>
                  <a:gd name="T88" fmla="*/ 112 w 167"/>
                  <a:gd name="T89" fmla="*/ 206 h 277"/>
                  <a:gd name="T90" fmla="*/ 116 w 167"/>
                  <a:gd name="T91" fmla="*/ 210 h 277"/>
                  <a:gd name="T92" fmla="*/ 119 w 167"/>
                  <a:gd name="T93" fmla="*/ 215 h 277"/>
                  <a:gd name="T94" fmla="*/ 123 w 167"/>
                  <a:gd name="T95" fmla="*/ 220 h 277"/>
                  <a:gd name="T96" fmla="*/ 126 w 167"/>
                  <a:gd name="T97" fmla="*/ 225 h 277"/>
                  <a:gd name="T98" fmla="*/ 130 w 167"/>
                  <a:gd name="T99" fmla="*/ 230 h 277"/>
                  <a:gd name="T100" fmla="*/ 134 w 167"/>
                  <a:gd name="T101" fmla="*/ 235 h 277"/>
                  <a:gd name="T102" fmla="*/ 138 w 167"/>
                  <a:gd name="T103" fmla="*/ 240 h 277"/>
                  <a:gd name="T104" fmla="*/ 142 w 167"/>
                  <a:gd name="T105" fmla="*/ 245 h 277"/>
                  <a:gd name="T106" fmla="*/ 146 w 167"/>
                  <a:gd name="T107" fmla="*/ 250 h 277"/>
                  <a:gd name="T108" fmla="*/ 149 w 167"/>
                  <a:gd name="T109" fmla="*/ 255 h 277"/>
                  <a:gd name="T110" fmla="*/ 153 w 167"/>
                  <a:gd name="T111" fmla="*/ 260 h 277"/>
                  <a:gd name="T112" fmla="*/ 158 w 167"/>
                  <a:gd name="T113" fmla="*/ 266 h 277"/>
                  <a:gd name="T114" fmla="*/ 166 w 167"/>
                  <a:gd name="T115" fmla="*/ 276 h 27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7"/>
                  <a:gd name="T175" fmla="*/ 0 h 277"/>
                  <a:gd name="T176" fmla="*/ 167 w 167"/>
                  <a:gd name="T177" fmla="*/ 277 h 27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7" h="277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  <a:lnTo>
                      <a:pt x="7" y="12"/>
                    </a:lnTo>
                    <a:lnTo>
                      <a:pt x="10" y="17"/>
                    </a:lnTo>
                    <a:lnTo>
                      <a:pt x="12" y="22"/>
                    </a:lnTo>
                    <a:lnTo>
                      <a:pt x="14" y="26"/>
                    </a:lnTo>
                    <a:lnTo>
                      <a:pt x="17" y="30"/>
                    </a:lnTo>
                    <a:lnTo>
                      <a:pt x="19" y="34"/>
                    </a:lnTo>
                    <a:lnTo>
                      <a:pt x="22" y="39"/>
                    </a:lnTo>
                    <a:lnTo>
                      <a:pt x="24" y="43"/>
                    </a:lnTo>
                    <a:lnTo>
                      <a:pt x="26" y="47"/>
                    </a:lnTo>
                    <a:lnTo>
                      <a:pt x="29" y="52"/>
                    </a:lnTo>
                    <a:lnTo>
                      <a:pt x="31" y="57"/>
                    </a:lnTo>
                    <a:lnTo>
                      <a:pt x="33" y="61"/>
                    </a:lnTo>
                    <a:lnTo>
                      <a:pt x="36" y="65"/>
                    </a:lnTo>
                    <a:lnTo>
                      <a:pt x="38" y="69"/>
                    </a:lnTo>
                    <a:lnTo>
                      <a:pt x="41" y="74"/>
                    </a:lnTo>
                    <a:lnTo>
                      <a:pt x="42" y="78"/>
                    </a:lnTo>
                    <a:lnTo>
                      <a:pt x="47" y="87"/>
                    </a:lnTo>
                    <a:lnTo>
                      <a:pt x="49" y="92"/>
                    </a:lnTo>
                    <a:lnTo>
                      <a:pt x="51" y="96"/>
                    </a:lnTo>
                    <a:lnTo>
                      <a:pt x="53" y="100"/>
                    </a:lnTo>
                    <a:lnTo>
                      <a:pt x="55" y="104"/>
                    </a:lnTo>
                    <a:lnTo>
                      <a:pt x="57" y="109"/>
                    </a:lnTo>
                    <a:lnTo>
                      <a:pt x="60" y="113"/>
                    </a:lnTo>
                    <a:lnTo>
                      <a:pt x="62" y="118"/>
                    </a:lnTo>
                    <a:lnTo>
                      <a:pt x="64" y="122"/>
                    </a:lnTo>
                    <a:lnTo>
                      <a:pt x="66" y="126"/>
                    </a:lnTo>
                    <a:lnTo>
                      <a:pt x="68" y="131"/>
                    </a:lnTo>
                    <a:lnTo>
                      <a:pt x="70" y="136"/>
                    </a:lnTo>
                    <a:lnTo>
                      <a:pt x="73" y="140"/>
                    </a:lnTo>
                    <a:lnTo>
                      <a:pt x="74" y="144"/>
                    </a:lnTo>
                    <a:lnTo>
                      <a:pt x="77" y="149"/>
                    </a:lnTo>
                    <a:lnTo>
                      <a:pt x="80" y="153"/>
                    </a:lnTo>
                    <a:lnTo>
                      <a:pt x="82" y="158"/>
                    </a:lnTo>
                    <a:lnTo>
                      <a:pt x="85" y="163"/>
                    </a:lnTo>
                    <a:lnTo>
                      <a:pt x="87" y="168"/>
                    </a:lnTo>
                    <a:lnTo>
                      <a:pt x="93" y="177"/>
                    </a:lnTo>
                    <a:lnTo>
                      <a:pt x="96" y="182"/>
                    </a:lnTo>
                    <a:lnTo>
                      <a:pt x="99" y="186"/>
                    </a:lnTo>
                    <a:lnTo>
                      <a:pt x="102" y="191"/>
                    </a:lnTo>
                    <a:lnTo>
                      <a:pt x="105" y="196"/>
                    </a:lnTo>
                    <a:lnTo>
                      <a:pt x="108" y="201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19" y="215"/>
                    </a:lnTo>
                    <a:lnTo>
                      <a:pt x="123" y="220"/>
                    </a:lnTo>
                    <a:lnTo>
                      <a:pt x="126" y="225"/>
                    </a:lnTo>
                    <a:lnTo>
                      <a:pt x="130" y="230"/>
                    </a:lnTo>
                    <a:lnTo>
                      <a:pt x="134" y="235"/>
                    </a:lnTo>
                    <a:lnTo>
                      <a:pt x="138" y="240"/>
                    </a:lnTo>
                    <a:lnTo>
                      <a:pt x="142" y="245"/>
                    </a:lnTo>
                    <a:lnTo>
                      <a:pt x="146" y="250"/>
                    </a:lnTo>
                    <a:lnTo>
                      <a:pt x="149" y="255"/>
                    </a:lnTo>
                    <a:lnTo>
                      <a:pt x="153" y="260"/>
                    </a:lnTo>
                    <a:lnTo>
                      <a:pt x="158" y="266"/>
                    </a:lnTo>
                    <a:lnTo>
                      <a:pt x="166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9" name="Freeform 1163"/>
              <p:cNvSpPr>
                <a:spLocks noChangeAspect="1"/>
              </p:cNvSpPr>
              <p:nvPr/>
            </p:nvSpPr>
            <p:spPr bwMode="auto">
              <a:xfrm>
                <a:off x="2764" y="3258"/>
                <a:ext cx="514" cy="52"/>
              </a:xfrm>
              <a:custGeom>
                <a:avLst/>
                <a:gdLst>
                  <a:gd name="T0" fmla="*/ 0 w 514"/>
                  <a:gd name="T1" fmla="*/ 0 h 52"/>
                  <a:gd name="T2" fmla="*/ 5 w 514"/>
                  <a:gd name="T3" fmla="*/ 0 h 52"/>
                  <a:gd name="T4" fmla="*/ 10 w 514"/>
                  <a:gd name="T5" fmla="*/ 1 h 52"/>
                  <a:gd name="T6" fmla="*/ 16 w 514"/>
                  <a:gd name="T7" fmla="*/ 1 h 52"/>
                  <a:gd name="T8" fmla="*/ 21 w 514"/>
                  <a:gd name="T9" fmla="*/ 1 h 52"/>
                  <a:gd name="T10" fmla="*/ 26 w 514"/>
                  <a:gd name="T11" fmla="*/ 2 h 52"/>
                  <a:gd name="T12" fmla="*/ 32 w 514"/>
                  <a:gd name="T13" fmla="*/ 3 h 52"/>
                  <a:gd name="T14" fmla="*/ 37 w 514"/>
                  <a:gd name="T15" fmla="*/ 3 h 52"/>
                  <a:gd name="T16" fmla="*/ 42 w 514"/>
                  <a:gd name="T17" fmla="*/ 4 h 52"/>
                  <a:gd name="T18" fmla="*/ 48 w 514"/>
                  <a:gd name="T19" fmla="*/ 4 h 52"/>
                  <a:gd name="T20" fmla="*/ 54 w 514"/>
                  <a:gd name="T21" fmla="*/ 5 h 52"/>
                  <a:gd name="T22" fmla="*/ 60 w 514"/>
                  <a:gd name="T23" fmla="*/ 6 h 52"/>
                  <a:gd name="T24" fmla="*/ 65 w 514"/>
                  <a:gd name="T25" fmla="*/ 6 h 52"/>
                  <a:gd name="T26" fmla="*/ 71 w 514"/>
                  <a:gd name="T27" fmla="*/ 7 h 52"/>
                  <a:gd name="T28" fmla="*/ 77 w 514"/>
                  <a:gd name="T29" fmla="*/ 8 h 52"/>
                  <a:gd name="T30" fmla="*/ 83 w 514"/>
                  <a:gd name="T31" fmla="*/ 9 h 52"/>
                  <a:gd name="T32" fmla="*/ 89 w 514"/>
                  <a:gd name="T33" fmla="*/ 10 h 52"/>
                  <a:gd name="T34" fmla="*/ 95 w 514"/>
                  <a:gd name="T35" fmla="*/ 11 h 52"/>
                  <a:gd name="T36" fmla="*/ 101 w 514"/>
                  <a:gd name="T37" fmla="*/ 12 h 52"/>
                  <a:gd name="T38" fmla="*/ 114 w 514"/>
                  <a:gd name="T39" fmla="*/ 14 h 52"/>
                  <a:gd name="T40" fmla="*/ 121 w 514"/>
                  <a:gd name="T41" fmla="*/ 16 h 52"/>
                  <a:gd name="T42" fmla="*/ 128 w 514"/>
                  <a:gd name="T43" fmla="*/ 17 h 52"/>
                  <a:gd name="T44" fmla="*/ 135 w 514"/>
                  <a:gd name="T45" fmla="*/ 18 h 52"/>
                  <a:gd name="T46" fmla="*/ 141 w 514"/>
                  <a:gd name="T47" fmla="*/ 19 h 52"/>
                  <a:gd name="T48" fmla="*/ 149 w 514"/>
                  <a:gd name="T49" fmla="*/ 21 h 52"/>
                  <a:gd name="T50" fmla="*/ 156 w 514"/>
                  <a:gd name="T51" fmla="*/ 23 h 52"/>
                  <a:gd name="T52" fmla="*/ 163 w 514"/>
                  <a:gd name="T53" fmla="*/ 24 h 52"/>
                  <a:gd name="T54" fmla="*/ 171 w 514"/>
                  <a:gd name="T55" fmla="*/ 26 h 52"/>
                  <a:gd name="T56" fmla="*/ 179 w 514"/>
                  <a:gd name="T57" fmla="*/ 27 h 52"/>
                  <a:gd name="T58" fmla="*/ 187 w 514"/>
                  <a:gd name="T59" fmla="*/ 29 h 52"/>
                  <a:gd name="T60" fmla="*/ 195 w 514"/>
                  <a:gd name="T61" fmla="*/ 31 h 52"/>
                  <a:gd name="T62" fmla="*/ 203 w 514"/>
                  <a:gd name="T63" fmla="*/ 32 h 52"/>
                  <a:gd name="T64" fmla="*/ 211 w 514"/>
                  <a:gd name="T65" fmla="*/ 34 h 52"/>
                  <a:gd name="T66" fmla="*/ 220 w 514"/>
                  <a:gd name="T67" fmla="*/ 35 h 52"/>
                  <a:gd name="T68" fmla="*/ 229 w 514"/>
                  <a:gd name="T69" fmla="*/ 37 h 52"/>
                  <a:gd name="T70" fmla="*/ 238 w 514"/>
                  <a:gd name="T71" fmla="*/ 38 h 52"/>
                  <a:gd name="T72" fmla="*/ 247 w 514"/>
                  <a:gd name="T73" fmla="*/ 39 h 52"/>
                  <a:gd name="T74" fmla="*/ 257 w 514"/>
                  <a:gd name="T75" fmla="*/ 41 h 52"/>
                  <a:gd name="T76" fmla="*/ 277 w 514"/>
                  <a:gd name="T77" fmla="*/ 43 h 52"/>
                  <a:gd name="T78" fmla="*/ 287 w 514"/>
                  <a:gd name="T79" fmla="*/ 44 h 52"/>
                  <a:gd name="T80" fmla="*/ 297 w 514"/>
                  <a:gd name="T81" fmla="*/ 45 h 52"/>
                  <a:gd name="T82" fmla="*/ 308 w 514"/>
                  <a:gd name="T83" fmla="*/ 46 h 52"/>
                  <a:gd name="T84" fmla="*/ 319 w 514"/>
                  <a:gd name="T85" fmla="*/ 46 h 52"/>
                  <a:gd name="T86" fmla="*/ 330 w 514"/>
                  <a:gd name="T87" fmla="*/ 47 h 52"/>
                  <a:gd name="T88" fmla="*/ 342 w 514"/>
                  <a:gd name="T89" fmla="*/ 47 h 52"/>
                  <a:gd name="T90" fmla="*/ 353 w 514"/>
                  <a:gd name="T91" fmla="*/ 48 h 52"/>
                  <a:gd name="T92" fmla="*/ 365 w 514"/>
                  <a:gd name="T93" fmla="*/ 49 h 52"/>
                  <a:gd name="T94" fmla="*/ 377 w 514"/>
                  <a:gd name="T95" fmla="*/ 49 h 52"/>
                  <a:gd name="T96" fmla="*/ 388 w 514"/>
                  <a:gd name="T97" fmla="*/ 49 h 52"/>
                  <a:gd name="T98" fmla="*/ 400 w 514"/>
                  <a:gd name="T99" fmla="*/ 49 h 52"/>
                  <a:gd name="T100" fmla="*/ 413 w 514"/>
                  <a:gd name="T101" fmla="*/ 50 h 52"/>
                  <a:gd name="T102" fmla="*/ 425 w 514"/>
                  <a:gd name="T103" fmla="*/ 50 h 52"/>
                  <a:gd name="T104" fmla="*/ 438 w 514"/>
                  <a:gd name="T105" fmla="*/ 50 h 52"/>
                  <a:gd name="T106" fmla="*/ 450 w 514"/>
                  <a:gd name="T107" fmla="*/ 50 h 52"/>
                  <a:gd name="T108" fmla="*/ 463 w 514"/>
                  <a:gd name="T109" fmla="*/ 50 h 52"/>
                  <a:gd name="T110" fmla="*/ 475 w 514"/>
                  <a:gd name="T111" fmla="*/ 51 h 52"/>
                  <a:gd name="T112" fmla="*/ 488 w 514"/>
                  <a:gd name="T113" fmla="*/ 51 h 52"/>
                  <a:gd name="T114" fmla="*/ 513 w 514"/>
                  <a:gd name="T115" fmla="*/ 51 h 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14"/>
                  <a:gd name="T175" fmla="*/ 0 h 52"/>
                  <a:gd name="T176" fmla="*/ 514 w 514"/>
                  <a:gd name="T177" fmla="*/ 52 h 5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14" h="52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  <a:lnTo>
                      <a:pt x="16" y="1"/>
                    </a:lnTo>
                    <a:lnTo>
                      <a:pt x="21" y="1"/>
                    </a:lnTo>
                    <a:lnTo>
                      <a:pt x="26" y="2"/>
                    </a:lnTo>
                    <a:lnTo>
                      <a:pt x="32" y="3"/>
                    </a:lnTo>
                    <a:lnTo>
                      <a:pt x="37" y="3"/>
                    </a:lnTo>
                    <a:lnTo>
                      <a:pt x="42" y="4"/>
                    </a:lnTo>
                    <a:lnTo>
                      <a:pt x="48" y="4"/>
                    </a:lnTo>
                    <a:lnTo>
                      <a:pt x="54" y="5"/>
                    </a:lnTo>
                    <a:lnTo>
                      <a:pt x="60" y="6"/>
                    </a:lnTo>
                    <a:lnTo>
                      <a:pt x="65" y="6"/>
                    </a:lnTo>
                    <a:lnTo>
                      <a:pt x="71" y="7"/>
                    </a:lnTo>
                    <a:lnTo>
                      <a:pt x="77" y="8"/>
                    </a:lnTo>
                    <a:lnTo>
                      <a:pt x="83" y="9"/>
                    </a:lnTo>
                    <a:lnTo>
                      <a:pt x="89" y="10"/>
                    </a:lnTo>
                    <a:lnTo>
                      <a:pt x="95" y="11"/>
                    </a:lnTo>
                    <a:lnTo>
                      <a:pt x="101" y="12"/>
                    </a:lnTo>
                    <a:lnTo>
                      <a:pt x="114" y="14"/>
                    </a:lnTo>
                    <a:lnTo>
                      <a:pt x="121" y="16"/>
                    </a:lnTo>
                    <a:lnTo>
                      <a:pt x="128" y="17"/>
                    </a:lnTo>
                    <a:lnTo>
                      <a:pt x="135" y="18"/>
                    </a:lnTo>
                    <a:lnTo>
                      <a:pt x="141" y="19"/>
                    </a:lnTo>
                    <a:lnTo>
                      <a:pt x="149" y="21"/>
                    </a:lnTo>
                    <a:lnTo>
                      <a:pt x="156" y="23"/>
                    </a:lnTo>
                    <a:lnTo>
                      <a:pt x="163" y="24"/>
                    </a:lnTo>
                    <a:lnTo>
                      <a:pt x="171" y="26"/>
                    </a:lnTo>
                    <a:lnTo>
                      <a:pt x="179" y="27"/>
                    </a:lnTo>
                    <a:lnTo>
                      <a:pt x="187" y="29"/>
                    </a:lnTo>
                    <a:lnTo>
                      <a:pt x="195" y="31"/>
                    </a:lnTo>
                    <a:lnTo>
                      <a:pt x="203" y="32"/>
                    </a:lnTo>
                    <a:lnTo>
                      <a:pt x="211" y="34"/>
                    </a:lnTo>
                    <a:lnTo>
                      <a:pt x="220" y="35"/>
                    </a:lnTo>
                    <a:lnTo>
                      <a:pt x="229" y="37"/>
                    </a:lnTo>
                    <a:lnTo>
                      <a:pt x="238" y="38"/>
                    </a:lnTo>
                    <a:lnTo>
                      <a:pt x="247" y="39"/>
                    </a:lnTo>
                    <a:lnTo>
                      <a:pt x="257" y="41"/>
                    </a:lnTo>
                    <a:lnTo>
                      <a:pt x="277" y="43"/>
                    </a:lnTo>
                    <a:lnTo>
                      <a:pt x="287" y="44"/>
                    </a:lnTo>
                    <a:lnTo>
                      <a:pt x="297" y="45"/>
                    </a:lnTo>
                    <a:lnTo>
                      <a:pt x="308" y="46"/>
                    </a:lnTo>
                    <a:lnTo>
                      <a:pt x="319" y="46"/>
                    </a:lnTo>
                    <a:lnTo>
                      <a:pt x="330" y="47"/>
                    </a:lnTo>
                    <a:lnTo>
                      <a:pt x="342" y="47"/>
                    </a:lnTo>
                    <a:lnTo>
                      <a:pt x="353" y="48"/>
                    </a:lnTo>
                    <a:lnTo>
                      <a:pt x="365" y="49"/>
                    </a:lnTo>
                    <a:lnTo>
                      <a:pt x="377" y="49"/>
                    </a:lnTo>
                    <a:lnTo>
                      <a:pt x="388" y="49"/>
                    </a:lnTo>
                    <a:lnTo>
                      <a:pt x="400" y="49"/>
                    </a:lnTo>
                    <a:lnTo>
                      <a:pt x="413" y="50"/>
                    </a:lnTo>
                    <a:lnTo>
                      <a:pt x="425" y="50"/>
                    </a:lnTo>
                    <a:lnTo>
                      <a:pt x="438" y="50"/>
                    </a:lnTo>
                    <a:lnTo>
                      <a:pt x="450" y="50"/>
                    </a:lnTo>
                    <a:lnTo>
                      <a:pt x="463" y="50"/>
                    </a:lnTo>
                    <a:lnTo>
                      <a:pt x="475" y="51"/>
                    </a:lnTo>
                    <a:lnTo>
                      <a:pt x="488" y="51"/>
                    </a:lnTo>
                    <a:lnTo>
                      <a:pt x="513" y="5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0" name="Freeform 1164"/>
              <p:cNvSpPr>
                <a:spLocks noChangeAspect="1"/>
              </p:cNvSpPr>
              <p:nvPr/>
            </p:nvSpPr>
            <p:spPr bwMode="auto">
              <a:xfrm>
                <a:off x="2299" y="3285"/>
                <a:ext cx="402" cy="365"/>
              </a:xfrm>
              <a:custGeom>
                <a:avLst/>
                <a:gdLst>
                  <a:gd name="T0" fmla="*/ 394 w 402"/>
                  <a:gd name="T1" fmla="*/ 3 h 365"/>
                  <a:gd name="T2" fmla="*/ 383 w 402"/>
                  <a:gd name="T3" fmla="*/ 9 h 365"/>
                  <a:gd name="T4" fmla="*/ 371 w 402"/>
                  <a:gd name="T5" fmla="*/ 15 h 365"/>
                  <a:gd name="T6" fmla="*/ 360 w 402"/>
                  <a:gd name="T7" fmla="*/ 20 h 365"/>
                  <a:gd name="T8" fmla="*/ 350 w 402"/>
                  <a:gd name="T9" fmla="*/ 26 h 365"/>
                  <a:gd name="T10" fmla="*/ 339 w 402"/>
                  <a:gd name="T11" fmla="*/ 33 h 365"/>
                  <a:gd name="T12" fmla="*/ 328 w 402"/>
                  <a:gd name="T13" fmla="*/ 38 h 365"/>
                  <a:gd name="T14" fmla="*/ 319 w 402"/>
                  <a:gd name="T15" fmla="*/ 44 h 365"/>
                  <a:gd name="T16" fmla="*/ 310 w 402"/>
                  <a:gd name="T17" fmla="*/ 51 h 365"/>
                  <a:gd name="T18" fmla="*/ 297 w 402"/>
                  <a:gd name="T19" fmla="*/ 60 h 365"/>
                  <a:gd name="T20" fmla="*/ 290 w 402"/>
                  <a:gd name="T21" fmla="*/ 67 h 365"/>
                  <a:gd name="T22" fmla="*/ 284 w 402"/>
                  <a:gd name="T23" fmla="*/ 73 h 365"/>
                  <a:gd name="T24" fmla="*/ 277 w 402"/>
                  <a:gd name="T25" fmla="*/ 81 h 365"/>
                  <a:gd name="T26" fmla="*/ 271 w 402"/>
                  <a:gd name="T27" fmla="*/ 87 h 365"/>
                  <a:gd name="T28" fmla="*/ 265 w 402"/>
                  <a:gd name="T29" fmla="*/ 94 h 365"/>
                  <a:gd name="T30" fmla="*/ 260 w 402"/>
                  <a:gd name="T31" fmla="*/ 101 h 365"/>
                  <a:gd name="T32" fmla="*/ 255 w 402"/>
                  <a:gd name="T33" fmla="*/ 109 h 365"/>
                  <a:gd name="T34" fmla="*/ 250 w 402"/>
                  <a:gd name="T35" fmla="*/ 116 h 365"/>
                  <a:gd name="T36" fmla="*/ 244 w 402"/>
                  <a:gd name="T37" fmla="*/ 123 h 365"/>
                  <a:gd name="T38" fmla="*/ 235 w 402"/>
                  <a:gd name="T39" fmla="*/ 134 h 365"/>
                  <a:gd name="T40" fmla="*/ 229 w 402"/>
                  <a:gd name="T41" fmla="*/ 142 h 365"/>
                  <a:gd name="T42" fmla="*/ 222 w 402"/>
                  <a:gd name="T43" fmla="*/ 149 h 365"/>
                  <a:gd name="T44" fmla="*/ 215 w 402"/>
                  <a:gd name="T45" fmla="*/ 157 h 365"/>
                  <a:gd name="T46" fmla="*/ 207 w 402"/>
                  <a:gd name="T47" fmla="*/ 164 h 365"/>
                  <a:gd name="T48" fmla="*/ 199 w 402"/>
                  <a:gd name="T49" fmla="*/ 172 h 365"/>
                  <a:gd name="T50" fmla="*/ 192 w 402"/>
                  <a:gd name="T51" fmla="*/ 179 h 365"/>
                  <a:gd name="T52" fmla="*/ 183 w 402"/>
                  <a:gd name="T53" fmla="*/ 186 h 365"/>
                  <a:gd name="T54" fmla="*/ 175 w 402"/>
                  <a:gd name="T55" fmla="*/ 192 h 365"/>
                  <a:gd name="T56" fmla="*/ 161 w 402"/>
                  <a:gd name="T57" fmla="*/ 202 h 365"/>
                  <a:gd name="T58" fmla="*/ 152 w 402"/>
                  <a:gd name="T59" fmla="*/ 208 h 365"/>
                  <a:gd name="T60" fmla="*/ 143 w 402"/>
                  <a:gd name="T61" fmla="*/ 214 h 365"/>
                  <a:gd name="T62" fmla="*/ 134 w 402"/>
                  <a:gd name="T63" fmla="*/ 219 h 365"/>
                  <a:gd name="T64" fmla="*/ 125 w 402"/>
                  <a:gd name="T65" fmla="*/ 225 h 365"/>
                  <a:gd name="T66" fmla="*/ 115 w 402"/>
                  <a:gd name="T67" fmla="*/ 231 h 365"/>
                  <a:gd name="T68" fmla="*/ 106 w 402"/>
                  <a:gd name="T69" fmla="*/ 237 h 365"/>
                  <a:gd name="T70" fmla="*/ 97 w 402"/>
                  <a:gd name="T71" fmla="*/ 243 h 365"/>
                  <a:gd name="T72" fmla="*/ 88 w 402"/>
                  <a:gd name="T73" fmla="*/ 249 h 365"/>
                  <a:gd name="T74" fmla="*/ 79 w 402"/>
                  <a:gd name="T75" fmla="*/ 256 h 365"/>
                  <a:gd name="T76" fmla="*/ 67 w 402"/>
                  <a:gd name="T77" fmla="*/ 268 h 365"/>
                  <a:gd name="T78" fmla="*/ 59 w 402"/>
                  <a:gd name="T79" fmla="*/ 276 h 365"/>
                  <a:gd name="T80" fmla="*/ 50 w 402"/>
                  <a:gd name="T81" fmla="*/ 286 h 365"/>
                  <a:gd name="T82" fmla="*/ 44 w 402"/>
                  <a:gd name="T83" fmla="*/ 295 h 365"/>
                  <a:gd name="T84" fmla="*/ 36 w 402"/>
                  <a:gd name="T85" fmla="*/ 305 h 365"/>
                  <a:gd name="T86" fmla="*/ 29 w 402"/>
                  <a:gd name="T87" fmla="*/ 315 h 365"/>
                  <a:gd name="T88" fmla="*/ 23 w 402"/>
                  <a:gd name="T89" fmla="*/ 325 h 365"/>
                  <a:gd name="T90" fmla="*/ 16 w 402"/>
                  <a:gd name="T91" fmla="*/ 336 h 365"/>
                  <a:gd name="T92" fmla="*/ 10 w 402"/>
                  <a:gd name="T93" fmla="*/ 347 h 365"/>
                  <a:gd name="T94" fmla="*/ 0 w 402"/>
                  <a:gd name="T95" fmla="*/ 364 h 3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02"/>
                  <a:gd name="T145" fmla="*/ 0 h 365"/>
                  <a:gd name="T146" fmla="*/ 402 w 402"/>
                  <a:gd name="T147" fmla="*/ 365 h 36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02" h="365">
                    <a:moveTo>
                      <a:pt x="401" y="0"/>
                    </a:moveTo>
                    <a:lnTo>
                      <a:pt x="394" y="3"/>
                    </a:lnTo>
                    <a:lnTo>
                      <a:pt x="389" y="5"/>
                    </a:lnTo>
                    <a:lnTo>
                      <a:pt x="383" y="9"/>
                    </a:lnTo>
                    <a:lnTo>
                      <a:pt x="377" y="11"/>
                    </a:lnTo>
                    <a:lnTo>
                      <a:pt x="371" y="15"/>
                    </a:lnTo>
                    <a:lnTo>
                      <a:pt x="366" y="17"/>
                    </a:lnTo>
                    <a:lnTo>
                      <a:pt x="360" y="20"/>
                    </a:lnTo>
                    <a:lnTo>
                      <a:pt x="355" y="23"/>
                    </a:lnTo>
                    <a:lnTo>
                      <a:pt x="350" y="26"/>
                    </a:lnTo>
                    <a:lnTo>
                      <a:pt x="344" y="29"/>
                    </a:lnTo>
                    <a:lnTo>
                      <a:pt x="339" y="33"/>
                    </a:lnTo>
                    <a:lnTo>
                      <a:pt x="334" y="35"/>
                    </a:lnTo>
                    <a:lnTo>
                      <a:pt x="328" y="38"/>
                    </a:lnTo>
                    <a:lnTo>
                      <a:pt x="324" y="41"/>
                    </a:lnTo>
                    <a:lnTo>
                      <a:pt x="319" y="44"/>
                    </a:lnTo>
                    <a:lnTo>
                      <a:pt x="314" y="48"/>
                    </a:lnTo>
                    <a:lnTo>
                      <a:pt x="310" y="51"/>
                    </a:lnTo>
                    <a:lnTo>
                      <a:pt x="305" y="54"/>
                    </a:lnTo>
                    <a:lnTo>
                      <a:pt x="297" y="60"/>
                    </a:lnTo>
                    <a:lnTo>
                      <a:pt x="294" y="64"/>
                    </a:lnTo>
                    <a:lnTo>
                      <a:pt x="290" y="67"/>
                    </a:lnTo>
                    <a:lnTo>
                      <a:pt x="286" y="70"/>
                    </a:lnTo>
                    <a:lnTo>
                      <a:pt x="284" y="73"/>
                    </a:lnTo>
                    <a:lnTo>
                      <a:pt x="280" y="77"/>
                    </a:lnTo>
                    <a:lnTo>
                      <a:pt x="277" y="81"/>
                    </a:lnTo>
                    <a:lnTo>
                      <a:pt x="274" y="84"/>
                    </a:lnTo>
                    <a:lnTo>
                      <a:pt x="271" y="87"/>
                    </a:lnTo>
                    <a:lnTo>
                      <a:pt x="269" y="91"/>
                    </a:lnTo>
                    <a:lnTo>
                      <a:pt x="265" y="94"/>
                    </a:lnTo>
                    <a:lnTo>
                      <a:pt x="263" y="98"/>
                    </a:lnTo>
                    <a:lnTo>
                      <a:pt x="260" y="101"/>
                    </a:lnTo>
                    <a:lnTo>
                      <a:pt x="258" y="105"/>
                    </a:lnTo>
                    <a:lnTo>
                      <a:pt x="255" y="109"/>
                    </a:lnTo>
                    <a:lnTo>
                      <a:pt x="252" y="112"/>
                    </a:lnTo>
                    <a:lnTo>
                      <a:pt x="250" y="116"/>
                    </a:lnTo>
                    <a:lnTo>
                      <a:pt x="247" y="120"/>
                    </a:lnTo>
                    <a:lnTo>
                      <a:pt x="244" y="123"/>
                    </a:lnTo>
                    <a:lnTo>
                      <a:pt x="238" y="130"/>
                    </a:lnTo>
                    <a:lnTo>
                      <a:pt x="235" y="134"/>
                    </a:lnTo>
                    <a:lnTo>
                      <a:pt x="232" y="138"/>
                    </a:lnTo>
                    <a:lnTo>
                      <a:pt x="229" y="142"/>
                    </a:lnTo>
                    <a:lnTo>
                      <a:pt x="225" y="145"/>
                    </a:lnTo>
                    <a:lnTo>
                      <a:pt x="222" y="149"/>
                    </a:lnTo>
                    <a:lnTo>
                      <a:pt x="218" y="153"/>
                    </a:lnTo>
                    <a:lnTo>
                      <a:pt x="215" y="157"/>
                    </a:lnTo>
                    <a:lnTo>
                      <a:pt x="211" y="161"/>
                    </a:lnTo>
                    <a:lnTo>
                      <a:pt x="207" y="164"/>
                    </a:lnTo>
                    <a:lnTo>
                      <a:pt x="203" y="168"/>
                    </a:lnTo>
                    <a:lnTo>
                      <a:pt x="199" y="172"/>
                    </a:lnTo>
                    <a:lnTo>
                      <a:pt x="196" y="175"/>
                    </a:lnTo>
                    <a:lnTo>
                      <a:pt x="192" y="179"/>
                    </a:lnTo>
                    <a:lnTo>
                      <a:pt x="188" y="182"/>
                    </a:lnTo>
                    <a:lnTo>
                      <a:pt x="183" y="186"/>
                    </a:lnTo>
                    <a:lnTo>
                      <a:pt x="179" y="189"/>
                    </a:lnTo>
                    <a:lnTo>
                      <a:pt x="175" y="192"/>
                    </a:lnTo>
                    <a:lnTo>
                      <a:pt x="170" y="196"/>
                    </a:lnTo>
                    <a:lnTo>
                      <a:pt x="161" y="202"/>
                    </a:lnTo>
                    <a:lnTo>
                      <a:pt x="157" y="206"/>
                    </a:lnTo>
                    <a:lnTo>
                      <a:pt x="152" y="208"/>
                    </a:lnTo>
                    <a:lnTo>
                      <a:pt x="148" y="211"/>
                    </a:lnTo>
                    <a:lnTo>
                      <a:pt x="143" y="214"/>
                    </a:lnTo>
                    <a:lnTo>
                      <a:pt x="139" y="217"/>
                    </a:lnTo>
                    <a:lnTo>
                      <a:pt x="134" y="219"/>
                    </a:lnTo>
                    <a:lnTo>
                      <a:pt x="129" y="222"/>
                    </a:lnTo>
                    <a:lnTo>
                      <a:pt x="125" y="225"/>
                    </a:lnTo>
                    <a:lnTo>
                      <a:pt x="120" y="228"/>
                    </a:lnTo>
                    <a:lnTo>
                      <a:pt x="115" y="231"/>
                    </a:lnTo>
                    <a:lnTo>
                      <a:pt x="110" y="234"/>
                    </a:lnTo>
                    <a:lnTo>
                      <a:pt x="106" y="237"/>
                    </a:lnTo>
                    <a:lnTo>
                      <a:pt x="101" y="240"/>
                    </a:lnTo>
                    <a:lnTo>
                      <a:pt x="97" y="243"/>
                    </a:lnTo>
                    <a:lnTo>
                      <a:pt x="92" y="246"/>
                    </a:lnTo>
                    <a:lnTo>
                      <a:pt x="88" y="249"/>
                    </a:lnTo>
                    <a:lnTo>
                      <a:pt x="83" y="253"/>
                    </a:lnTo>
                    <a:lnTo>
                      <a:pt x="79" y="256"/>
                    </a:lnTo>
                    <a:lnTo>
                      <a:pt x="70" y="264"/>
                    </a:lnTo>
                    <a:lnTo>
                      <a:pt x="67" y="268"/>
                    </a:lnTo>
                    <a:lnTo>
                      <a:pt x="62" y="272"/>
                    </a:lnTo>
                    <a:lnTo>
                      <a:pt x="59" y="276"/>
                    </a:lnTo>
                    <a:lnTo>
                      <a:pt x="55" y="281"/>
                    </a:lnTo>
                    <a:lnTo>
                      <a:pt x="50" y="286"/>
                    </a:lnTo>
                    <a:lnTo>
                      <a:pt x="47" y="290"/>
                    </a:lnTo>
                    <a:lnTo>
                      <a:pt x="44" y="295"/>
                    </a:lnTo>
                    <a:lnTo>
                      <a:pt x="40" y="299"/>
                    </a:lnTo>
                    <a:lnTo>
                      <a:pt x="36" y="305"/>
                    </a:lnTo>
                    <a:lnTo>
                      <a:pt x="33" y="309"/>
                    </a:lnTo>
                    <a:lnTo>
                      <a:pt x="29" y="315"/>
                    </a:lnTo>
                    <a:lnTo>
                      <a:pt x="26" y="320"/>
                    </a:lnTo>
                    <a:lnTo>
                      <a:pt x="23" y="325"/>
                    </a:lnTo>
                    <a:lnTo>
                      <a:pt x="19" y="330"/>
                    </a:lnTo>
                    <a:lnTo>
                      <a:pt x="16" y="336"/>
                    </a:lnTo>
                    <a:lnTo>
                      <a:pt x="12" y="341"/>
                    </a:lnTo>
                    <a:lnTo>
                      <a:pt x="10" y="347"/>
                    </a:lnTo>
                    <a:lnTo>
                      <a:pt x="6" y="352"/>
                    </a:lnTo>
                    <a:lnTo>
                      <a:pt x="0" y="36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1" name="Freeform 1165"/>
              <p:cNvSpPr>
                <a:spLocks noChangeAspect="1"/>
              </p:cNvSpPr>
              <p:nvPr/>
            </p:nvSpPr>
            <p:spPr bwMode="auto">
              <a:xfrm>
                <a:off x="2896" y="3417"/>
                <a:ext cx="340" cy="169"/>
              </a:xfrm>
              <a:custGeom>
                <a:avLst/>
                <a:gdLst>
                  <a:gd name="T0" fmla="*/ 0 w 340"/>
                  <a:gd name="T1" fmla="*/ 0 h 169"/>
                  <a:gd name="T2" fmla="*/ 3 w 340"/>
                  <a:gd name="T3" fmla="*/ 3 h 169"/>
                  <a:gd name="T4" fmla="*/ 7 w 340"/>
                  <a:gd name="T5" fmla="*/ 5 h 169"/>
                  <a:gd name="T6" fmla="*/ 11 w 340"/>
                  <a:gd name="T7" fmla="*/ 8 h 169"/>
                  <a:gd name="T8" fmla="*/ 15 w 340"/>
                  <a:gd name="T9" fmla="*/ 11 h 169"/>
                  <a:gd name="T10" fmla="*/ 18 w 340"/>
                  <a:gd name="T11" fmla="*/ 14 h 169"/>
                  <a:gd name="T12" fmla="*/ 23 w 340"/>
                  <a:gd name="T13" fmla="*/ 16 h 169"/>
                  <a:gd name="T14" fmla="*/ 26 w 340"/>
                  <a:gd name="T15" fmla="*/ 19 h 169"/>
                  <a:gd name="T16" fmla="*/ 31 w 340"/>
                  <a:gd name="T17" fmla="*/ 22 h 169"/>
                  <a:gd name="T18" fmla="*/ 35 w 340"/>
                  <a:gd name="T19" fmla="*/ 24 h 169"/>
                  <a:gd name="T20" fmla="*/ 39 w 340"/>
                  <a:gd name="T21" fmla="*/ 27 h 169"/>
                  <a:gd name="T22" fmla="*/ 44 w 340"/>
                  <a:gd name="T23" fmla="*/ 29 h 169"/>
                  <a:gd name="T24" fmla="*/ 48 w 340"/>
                  <a:gd name="T25" fmla="*/ 31 h 169"/>
                  <a:gd name="T26" fmla="*/ 53 w 340"/>
                  <a:gd name="T27" fmla="*/ 33 h 169"/>
                  <a:gd name="T28" fmla="*/ 58 w 340"/>
                  <a:gd name="T29" fmla="*/ 35 h 169"/>
                  <a:gd name="T30" fmla="*/ 63 w 340"/>
                  <a:gd name="T31" fmla="*/ 36 h 169"/>
                  <a:gd name="T32" fmla="*/ 68 w 340"/>
                  <a:gd name="T33" fmla="*/ 38 h 169"/>
                  <a:gd name="T34" fmla="*/ 73 w 340"/>
                  <a:gd name="T35" fmla="*/ 39 h 169"/>
                  <a:gd name="T36" fmla="*/ 79 w 340"/>
                  <a:gd name="T37" fmla="*/ 40 h 169"/>
                  <a:gd name="T38" fmla="*/ 91 w 340"/>
                  <a:gd name="T39" fmla="*/ 42 h 169"/>
                  <a:gd name="T40" fmla="*/ 97 w 340"/>
                  <a:gd name="T41" fmla="*/ 43 h 169"/>
                  <a:gd name="T42" fmla="*/ 104 w 340"/>
                  <a:gd name="T43" fmla="*/ 43 h 169"/>
                  <a:gd name="T44" fmla="*/ 110 w 340"/>
                  <a:gd name="T45" fmla="*/ 43 h 169"/>
                  <a:gd name="T46" fmla="*/ 117 w 340"/>
                  <a:gd name="T47" fmla="*/ 43 h 169"/>
                  <a:gd name="T48" fmla="*/ 124 w 340"/>
                  <a:gd name="T49" fmla="*/ 43 h 169"/>
                  <a:gd name="T50" fmla="*/ 132 w 340"/>
                  <a:gd name="T51" fmla="*/ 43 h 169"/>
                  <a:gd name="T52" fmla="*/ 139 w 340"/>
                  <a:gd name="T53" fmla="*/ 43 h 169"/>
                  <a:gd name="T54" fmla="*/ 146 w 340"/>
                  <a:gd name="T55" fmla="*/ 43 h 169"/>
                  <a:gd name="T56" fmla="*/ 153 w 340"/>
                  <a:gd name="T57" fmla="*/ 43 h 169"/>
                  <a:gd name="T58" fmla="*/ 161 w 340"/>
                  <a:gd name="T59" fmla="*/ 43 h 169"/>
                  <a:gd name="T60" fmla="*/ 169 w 340"/>
                  <a:gd name="T61" fmla="*/ 43 h 169"/>
                  <a:gd name="T62" fmla="*/ 176 w 340"/>
                  <a:gd name="T63" fmla="*/ 43 h 169"/>
                  <a:gd name="T64" fmla="*/ 183 w 340"/>
                  <a:gd name="T65" fmla="*/ 43 h 169"/>
                  <a:gd name="T66" fmla="*/ 191 w 340"/>
                  <a:gd name="T67" fmla="*/ 44 h 169"/>
                  <a:gd name="T68" fmla="*/ 198 w 340"/>
                  <a:gd name="T69" fmla="*/ 45 h 169"/>
                  <a:gd name="T70" fmla="*/ 205 w 340"/>
                  <a:gd name="T71" fmla="*/ 46 h 169"/>
                  <a:gd name="T72" fmla="*/ 212 w 340"/>
                  <a:gd name="T73" fmla="*/ 48 h 169"/>
                  <a:gd name="T74" fmla="*/ 219 w 340"/>
                  <a:gd name="T75" fmla="*/ 49 h 169"/>
                  <a:gd name="T76" fmla="*/ 233 w 340"/>
                  <a:gd name="T77" fmla="*/ 54 h 169"/>
                  <a:gd name="T78" fmla="*/ 239 w 340"/>
                  <a:gd name="T79" fmla="*/ 57 h 169"/>
                  <a:gd name="T80" fmla="*/ 246 w 340"/>
                  <a:gd name="T81" fmla="*/ 60 h 169"/>
                  <a:gd name="T82" fmla="*/ 252 w 340"/>
                  <a:gd name="T83" fmla="*/ 64 h 169"/>
                  <a:gd name="T84" fmla="*/ 258 w 340"/>
                  <a:gd name="T85" fmla="*/ 68 h 169"/>
                  <a:gd name="T86" fmla="*/ 264 w 340"/>
                  <a:gd name="T87" fmla="*/ 72 h 169"/>
                  <a:gd name="T88" fmla="*/ 269 w 340"/>
                  <a:gd name="T89" fmla="*/ 77 h 169"/>
                  <a:gd name="T90" fmla="*/ 275 w 340"/>
                  <a:gd name="T91" fmla="*/ 83 h 169"/>
                  <a:gd name="T92" fmla="*/ 280 w 340"/>
                  <a:gd name="T93" fmla="*/ 88 h 169"/>
                  <a:gd name="T94" fmla="*/ 285 w 340"/>
                  <a:gd name="T95" fmla="*/ 93 h 169"/>
                  <a:gd name="T96" fmla="*/ 290 w 340"/>
                  <a:gd name="T97" fmla="*/ 100 h 169"/>
                  <a:gd name="T98" fmla="*/ 296 w 340"/>
                  <a:gd name="T99" fmla="*/ 106 h 169"/>
                  <a:gd name="T100" fmla="*/ 301 w 340"/>
                  <a:gd name="T101" fmla="*/ 112 h 169"/>
                  <a:gd name="T102" fmla="*/ 305 w 340"/>
                  <a:gd name="T103" fmla="*/ 119 h 169"/>
                  <a:gd name="T104" fmla="*/ 310 w 340"/>
                  <a:gd name="T105" fmla="*/ 126 h 169"/>
                  <a:gd name="T106" fmla="*/ 315 w 340"/>
                  <a:gd name="T107" fmla="*/ 132 h 169"/>
                  <a:gd name="T108" fmla="*/ 320 w 340"/>
                  <a:gd name="T109" fmla="*/ 139 h 169"/>
                  <a:gd name="T110" fmla="*/ 324 w 340"/>
                  <a:gd name="T111" fmla="*/ 146 h 169"/>
                  <a:gd name="T112" fmla="*/ 329 w 340"/>
                  <a:gd name="T113" fmla="*/ 153 h 169"/>
                  <a:gd name="T114" fmla="*/ 339 w 340"/>
                  <a:gd name="T115" fmla="*/ 168 h 1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40"/>
                  <a:gd name="T175" fmla="*/ 0 h 169"/>
                  <a:gd name="T176" fmla="*/ 340 w 340"/>
                  <a:gd name="T177" fmla="*/ 169 h 16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40" h="169">
                    <a:moveTo>
                      <a:pt x="0" y="0"/>
                    </a:moveTo>
                    <a:lnTo>
                      <a:pt x="3" y="3"/>
                    </a:lnTo>
                    <a:lnTo>
                      <a:pt x="7" y="5"/>
                    </a:lnTo>
                    <a:lnTo>
                      <a:pt x="11" y="8"/>
                    </a:lnTo>
                    <a:lnTo>
                      <a:pt x="15" y="11"/>
                    </a:lnTo>
                    <a:lnTo>
                      <a:pt x="18" y="14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31" y="22"/>
                    </a:lnTo>
                    <a:lnTo>
                      <a:pt x="35" y="24"/>
                    </a:lnTo>
                    <a:lnTo>
                      <a:pt x="39" y="27"/>
                    </a:lnTo>
                    <a:lnTo>
                      <a:pt x="44" y="29"/>
                    </a:lnTo>
                    <a:lnTo>
                      <a:pt x="48" y="31"/>
                    </a:lnTo>
                    <a:lnTo>
                      <a:pt x="53" y="33"/>
                    </a:lnTo>
                    <a:lnTo>
                      <a:pt x="58" y="35"/>
                    </a:lnTo>
                    <a:lnTo>
                      <a:pt x="63" y="36"/>
                    </a:lnTo>
                    <a:lnTo>
                      <a:pt x="68" y="38"/>
                    </a:lnTo>
                    <a:lnTo>
                      <a:pt x="73" y="39"/>
                    </a:lnTo>
                    <a:lnTo>
                      <a:pt x="79" y="40"/>
                    </a:lnTo>
                    <a:lnTo>
                      <a:pt x="91" y="4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10" y="43"/>
                    </a:lnTo>
                    <a:lnTo>
                      <a:pt x="117" y="43"/>
                    </a:lnTo>
                    <a:lnTo>
                      <a:pt x="124" y="43"/>
                    </a:lnTo>
                    <a:lnTo>
                      <a:pt x="132" y="43"/>
                    </a:lnTo>
                    <a:lnTo>
                      <a:pt x="139" y="43"/>
                    </a:lnTo>
                    <a:lnTo>
                      <a:pt x="146" y="43"/>
                    </a:lnTo>
                    <a:lnTo>
                      <a:pt x="153" y="43"/>
                    </a:lnTo>
                    <a:lnTo>
                      <a:pt x="161" y="43"/>
                    </a:lnTo>
                    <a:lnTo>
                      <a:pt x="169" y="43"/>
                    </a:lnTo>
                    <a:lnTo>
                      <a:pt x="176" y="43"/>
                    </a:lnTo>
                    <a:lnTo>
                      <a:pt x="183" y="43"/>
                    </a:lnTo>
                    <a:lnTo>
                      <a:pt x="191" y="44"/>
                    </a:lnTo>
                    <a:lnTo>
                      <a:pt x="198" y="45"/>
                    </a:lnTo>
                    <a:lnTo>
                      <a:pt x="205" y="46"/>
                    </a:lnTo>
                    <a:lnTo>
                      <a:pt x="212" y="48"/>
                    </a:lnTo>
                    <a:lnTo>
                      <a:pt x="219" y="49"/>
                    </a:lnTo>
                    <a:lnTo>
                      <a:pt x="233" y="54"/>
                    </a:lnTo>
                    <a:lnTo>
                      <a:pt x="239" y="57"/>
                    </a:lnTo>
                    <a:lnTo>
                      <a:pt x="246" y="60"/>
                    </a:lnTo>
                    <a:lnTo>
                      <a:pt x="252" y="64"/>
                    </a:lnTo>
                    <a:lnTo>
                      <a:pt x="258" y="68"/>
                    </a:lnTo>
                    <a:lnTo>
                      <a:pt x="264" y="72"/>
                    </a:lnTo>
                    <a:lnTo>
                      <a:pt x="269" y="77"/>
                    </a:lnTo>
                    <a:lnTo>
                      <a:pt x="275" y="83"/>
                    </a:lnTo>
                    <a:lnTo>
                      <a:pt x="280" y="88"/>
                    </a:lnTo>
                    <a:lnTo>
                      <a:pt x="285" y="93"/>
                    </a:lnTo>
                    <a:lnTo>
                      <a:pt x="290" y="100"/>
                    </a:lnTo>
                    <a:lnTo>
                      <a:pt x="296" y="106"/>
                    </a:lnTo>
                    <a:lnTo>
                      <a:pt x="301" y="112"/>
                    </a:lnTo>
                    <a:lnTo>
                      <a:pt x="305" y="119"/>
                    </a:lnTo>
                    <a:lnTo>
                      <a:pt x="310" y="126"/>
                    </a:lnTo>
                    <a:lnTo>
                      <a:pt x="315" y="132"/>
                    </a:lnTo>
                    <a:lnTo>
                      <a:pt x="320" y="139"/>
                    </a:lnTo>
                    <a:lnTo>
                      <a:pt x="324" y="146"/>
                    </a:lnTo>
                    <a:lnTo>
                      <a:pt x="329" y="153"/>
                    </a:lnTo>
                    <a:lnTo>
                      <a:pt x="339" y="16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2" name="Line 1166"/>
              <p:cNvSpPr>
                <a:spLocks noChangeAspect="1" noChangeShapeType="1"/>
              </p:cNvSpPr>
              <p:nvPr/>
            </p:nvSpPr>
            <p:spPr bwMode="auto">
              <a:xfrm flipH="1">
                <a:off x="2868" y="3691"/>
                <a:ext cx="44" cy="1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3" name="Line 1167"/>
              <p:cNvSpPr>
                <a:spLocks noChangeAspect="1" noChangeShapeType="1"/>
              </p:cNvSpPr>
              <p:nvPr/>
            </p:nvSpPr>
            <p:spPr bwMode="auto">
              <a:xfrm>
                <a:off x="2946" y="3748"/>
                <a:ext cx="173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1169"/>
            <p:cNvGrpSpPr>
              <a:grpSpLocks noChangeAspect="1"/>
            </p:cNvGrpSpPr>
            <p:nvPr/>
          </p:nvGrpSpPr>
          <p:grpSpPr bwMode="auto">
            <a:xfrm flipH="1">
              <a:off x="7467965" y="2976857"/>
              <a:ext cx="517921" cy="863198"/>
              <a:chOff x="2797" y="274"/>
              <a:chExt cx="2352" cy="3855"/>
            </a:xfrm>
          </p:grpSpPr>
          <p:sp>
            <p:nvSpPr>
              <p:cNvPr id="52374" name="Line 1170"/>
              <p:cNvSpPr>
                <a:spLocks noChangeAspect="1" noChangeShapeType="1"/>
              </p:cNvSpPr>
              <p:nvPr/>
            </p:nvSpPr>
            <p:spPr bwMode="auto">
              <a:xfrm flipV="1">
                <a:off x="4195" y="3498"/>
                <a:ext cx="90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5" name="Line 1171"/>
              <p:cNvSpPr>
                <a:spLocks noChangeAspect="1" noChangeShapeType="1"/>
              </p:cNvSpPr>
              <p:nvPr/>
            </p:nvSpPr>
            <p:spPr bwMode="auto">
              <a:xfrm flipV="1">
                <a:off x="4141" y="3553"/>
                <a:ext cx="54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6" name="Line 1172"/>
              <p:cNvSpPr>
                <a:spLocks noChangeAspect="1" noChangeShapeType="1"/>
              </p:cNvSpPr>
              <p:nvPr/>
            </p:nvSpPr>
            <p:spPr bwMode="auto">
              <a:xfrm flipV="1">
                <a:off x="4075" y="3595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7" name="Line 1173"/>
              <p:cNvSpPr>
                <a:spLocks noChangeAspect="1" noChangeShapeType="1"/>
              </p:cNvSpPr>
              <p:nvPr/>
            </p:nvSpPr>
            <p:spPr bwMode="auto">
              <a:xfrm flipV="1">
                <a:off x="4021" y="3613"/>
                <a:ext cx="54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8" name="Line 1174"/>
              <p:cNvSpPr>
                <a:spLocks noChangeAspect="1" noChangeShapeType="1"/>
              </p:cNvSpPr>
              <p:nvPr/>
            </p:nvSpPr>
            <p:spPr bwMode="auto">
              <a:xfrm flipH="1">
                <a:off x="4021" y="3571"/>
                <a:ext cx="12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9" name="Line 1175"/>
              <p:cNvSpPr>
                <a:spLocks noChangeAspect="1" noChangeShapeType="1"/>
              </p:cNvSpPr>
              <p:nvPr/>
            </p:nvSpPr>
            <p:spPr bwMode="auto">
              <a:xfrm>
                <a:off x="4033" y="3456"/>
                <a:ext cx="1" cy="1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0" name="Line 1176"/>
              <p:cNvSpPr>
                <a:spLocks noChangeAspect="1" noChangeShapeType="1"/>
              </p:cNvSpPr>
              <p:nvPr/>
            </p:nvSpPr>
            <p:spPr bwMode="auto">
              <a:xfrm>
                <a:off x="4003" y="3360"/>
                <a:ext cx="30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1" name="Line 1177"/>
              <p:cNvSpPr>
                <a:spLocks noChangeAspect="1" noChangeShapeType="1"/>
              </p:cNvSpPr>
              <p:nvPr/>
            </p:nvSpPr>
            <p:spPr bwMode="auto">
              <a:xfrm>
                <a:off x="3961" y="3252"/>
                <a:ext cx="42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2" name="Line 117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55" y="3300"/>
                <a:ext cx="48" cy="1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3" name="Line 1179"/>
              <p:cNvSpPr>
                <a:spLocks noChangeAspect="1" noChangeShapeType="1"/>
              </p:cNvSpPr>
              <p:nvPr/>
            </p:nvSpPr>
            <p:spPr bwMode="auto">
              <a:xfrm flipV="1">
                <a:off x="3985" y="3456"/>
                <a:ext cx="18" cy="1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4" name="Line 1180"/>
              <p:cNvSpPr>
                <a:spLocks noChangeAspect="1" noChangeShapeType="1"/>
              </p:cNvSpPr>
              <p:nvPr/>
            </p:nvSpPr>
            <p:spPr bwMode="auto">
              <a:xfrm flipV="1">
                <a:off x="3961" y="3577"/>
                <a:ext cx="24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5" name="Line 1181"/>
              <p:cNvSpPr>
                <a:spLocks noChangeAspect="1" noChangeShapeType="1"/>
              </p:cNvSpPr>
              <p:nvPr/>
            </p:nvSpPr>
            <p:spPr bwMode="auto">
              <a:xfrm>
                <a:off x="3925" y="3601"/>
                <a:ext cx="36" cy="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6" name="Line 1182"/>
              <p:cNvSpPr>
                <a:spLocks noChangeAspect="1" noChangeShapeType="1"/>
              </p:cNvSpPr>
              <p:nvPr/>
            </p:nvSpPr>
            <p:spPr bwMode="auto">
              <a:xfrm>
                <a:off x="3859" y="3535"/>
                <a:ext cx="66" cy="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7" name="Line 1183"/>
              <p:cNvSpPr>
                <a:spLocks noChangeAspect="1" noChangeShapeType="1"/>
              </p:cNvSpPr>
              <p:nvPr/>
            </p:nvSpPr>
            <p:spPr bwMode="auto">
              <a:xfrm>
                <a:off x="3739" y="3414"/>
                <a:ext cx="120" cy="1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8" name="Rectangle 1184"/>
              <p:cNvSpPr>
                <a:spLocks noChangeAspect="1" noChangeArrowheads="1"/>
              </p:cNvSpPr>
              <p:nvPr/>
            </p:nvSpPr>
            <p:spPr bwMode="auto">
              <a:xfrm>
                <a:off x="3883" y="4123"/>
                <a:ext cx="0" cy="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9" name="Line 1185"/>
              <p:cNvSpPr>
                <a:spLocks noChangeAspect="1" noChangeShapeType="1"/>
              </p:cNvSpPr>
              <p:nvPr/>
            </p:nvSpPr>
            <p:spPr bwMode="auto">
              <a:xfrm flipH="1">
                <a:off x="3883" y="3979"/>
                <a:ext cx="42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0" name="Line 1186"/>
              <p:cNvSpPr>
                <a:spLocks noChangeAspect="1" noChangeShapeType="1"/>
              </p:cNvSpPr>
              <p:nvPr/>
            </p:nvSpPr>
            <p:spPr bwMode="auto">
              <a:xfrm>
                <a:off x="3907" y="3859"/>
                <a:ext cx="18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1" name="Line 1187"/>
              <p:cNvSpPr>
                <a:spLocks noChangeAspect="1" noChangeShapeType="1"/>
              </p:cNvSpPr>
              <p:nvPr/>
            </p:nvSpPr>
            <p:spPr bwMode="auto">
              <a:xfrm flipH="1">
                <a:off x="3907" y="3751"/>
                <a:ext cx="18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2" name="Line 1188"/>
              <p:cNvSpPr>
                <a:spLocks noChangeAspect="1" noChangeShapeType="1"/>
              </p:cNvSpPr>
              <p:nvPr/>
            </p:nvSpPr>
            <p:spPr bwMode="auto">
              <a:xfrm>
                <a:off x="3889" y="3631"/>
                <a:ext cx="36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3" name="Line 1189"/>
              <p:cNvSpPr>
                <a:spLocks noChangeAspect="1" noChangeShapeType="1"/>
              </p:cNvSpPr>
              <p:nvPr/>
            </p:nvSpPr>
            <p:spPr bwMode="auto">
              <a:xfrm>
                <a:off x="3721" y="3438"/>
                <a:ext cx="168" cy="1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4" name="Line 1190"/>
              <p:cNvSpPr>
                <a:spLocks noChangeAspect="1" noChangeShapeType="1"/>
              </p:cNvSpPr>
              <p:nvPr/>
            </p:nvSpPr>
            <p:spPr bwMode="auto">
              <a:xfrm flipH="1">
                <a:off x="4027" y="3973"/>
                <a:ext cx="6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5" name="Line 1191"/>
              <p:cNvSpPr>
                <a:spLocks noChangeAspect="1" noChangeShapeType="1"/>
              </p:cNvSpPr>
              <p:nvPr/>
            </p:nvSpPr>
            <p:spPr bwMode="auto">
              <a:xfrm>
                <a:off x="4021" y="3853"/>
                <a:ext cx="12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6" name="Line 1192"/>
              <p:cNvSpPr>
                <a:spLocks noChangeAspect="1" noChangeShapeType="1"/>
              </p:cNvSpPr>
              <p:nvPr/>
            </p:nvSpPr>
            <p:spPr bwMode="auto">
              <a:xfrm flipH="1">
                <a:off x="4021" y="3727"/>
                <a:ext cx="12" cy="12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7" name="Line 1193"/>
              <p:cNvSpPr>
                <a:spLocks noChangeAspect="1" noChangeShapeType="1"/>
              </p:cNvSpPr>
              <p:nvPr/>
            </p:nvSpPr>
            <p:spPr bwMode="auto">
              <a:xfrm flipH="1">
                <a:off x="4033" y="3691"/>
                <a:ext cx="18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8" name="Line 1194"/>
              <p:cNvSpPr>
                <a:spLocks noChangeAspect="1" noChangeShapeType="1"/>
              </p:cNvSpPr>
              <p:nvPr/>
            </p:nvSpPr>
            <p:spPr bwMode="auto">
              <a:xfrm flipH="1">
                <a:off x="4051" y="3649"/>
                <a:ext cx="6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9" name="Line 1195"/>
              <p:cNvSpPr>
                <a:spLocks noChangeAspect="1" noChangeShapeType="1"/>
              </p:cNvSpPr>
              <p:nvPr/>
            </p:nvSpPr>
            <p:spPr bwMode="auto">
              <a:xfrm flipH="1">
                <a:off x="4111" y="3613"/>
                <a:ext cx="54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0" name="Line 1196"/>
              <p:cNvSpPr>
                <a:spLocks noChangeAspect="1" noChangeShapeType="1"/>
              </p:cNvSpPr>
              <p:nvPr/>
            </p:nvSpPr>
            <p:spPr bwMode="auto">
              <a:xfrm flipH="1">
                <a:off x="4165" y="3565"/>
                <a:ext cx="5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1" name="Line 1197"/>
              <p:cNvSpPr>
                <a:spLocks noChangeAspect="1" noChangeShapeType="1"/>
              </p:cNvSpPr>
              <p:nvPr/>
            </p:nvSpPr>
            <p:spPr bwMode="auto">
              <a:xfrm flipH="1">
                <a:off x="4219" y="3492"/>
                <a:ext cx="102" cy="7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2" name="Line 119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79" y="274"/>
                <a:ext cx="12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3" name="Line 119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91" y="352"/>
                <a:ext cx="66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4" name="Line 1200"/>
              <p:cNvSpPr>
                <a:spLocks noChangeAspect="1" noChangeShapeType="1"/>
              </p:cNvSpPr>
              <p:nvPr/>
            </p:nvSpPr>
            <p:spPr bwMode="auto">
              <a:xfrm flipV="1">
                <a:off x="4045" y="376"/>
                <a:ext cx="12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5" name="Line 120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45" y="436"/>
                <a:ext cx="7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6" name="Line 120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17" y="550"/>
                <a:ext cx="66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7" name="Line 12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83" y="568"/>
                <a:ext cx="24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8" name="Line 120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07" y="700"/>
                <a:ext cx="78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09" name="Line 1205"/>
              <p:cNvSpPr>
                <a:spLocks noChangeAspect="1" noChangeShapeType="1"/>
              </p:cNvSpPr>
              <p:nvPr/>
            </p:nvSpPr>
            <p:spPr bwMode="auto">
              <a:xfrm flipV="1">
                <a:off x="4285" y="742"/>
                <a:ext cx="1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0" name="Line 120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85" y="874"/>
                <a:ext cx="78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1" name="Line 120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63" y="905"/>
                <a:ext cx="126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2" name="Line 1208"/>
              <p:cNvSpPr>
                <a:spLocks noChangeAspect="1" noChangeShapeType="1"/>
              </p:cNvSpPr>
              <p:nvPr/>
            </p:nvSpPr>
            <p:spPr bwMode="auto">
              <a:xfrm flipV="1">
                <a:off x="4375" y="1049"/>
                <a:ext cx="11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3" name="Line 120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75" y="1109"/>
                <a:ext cx="12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4" name="Line 1210"/>
              <p:cNvSpPr>
                <a:spLocks noChangeAspect="1" noChangeShapeType="1"/>
              </p:cNvSpPr>
              <p:nvPr/>
            </p:nvSpPr>
            <p:spPr bwMode="auto">
              <a:xfrm flipH="1">
                <a:off x="4387" y="1151"/>
                <a:ext cx="60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5" name="Line 1211"/>
              <p:cNvSpPr>
                <a:spLocks noChangeAspect="1" noChangeShapeType="1"/>
              </p:cNvSpPr>
              <p:nvPr/>
            </p:nvSpPr>
            <p:spPr bwMode="auto">
              <a:xfrm flipH="1">
                <a:off x="4447" y="1109"/>
                <a:ext cx="12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6" name="Line 1212"/>
              <p:cNvSpPr>
                <a:spLocks noChangeAspect="1" noChangeShapeType="1"/>
              </p:cNvSpPr>
              <p:nvPr/>
            </p:nvSpPr>
            <p:spPr bwMode="auto">
              <a:xfrm flipV="1">
                <a:off x="4567" y="1109"/>
                <a:ext cx="1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7" name="Line 12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567" y="1181"/>
                <a:ext cx="6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8" name="Line 1214"/>
              <p:cNvSpPr>
                <a:spLocks noChangeAspect="1" noChangeShapeType="1"/>
              </p:cNvSpPr>
              <p:nvPr/>
            </p:nvSpPr>
            <p:spPr bwMode="auto">
              <a:xfrm flipV="1">
                <a:off x="4447" y="1253"/>
                <a:ext cx="18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9" name="Line 1215"/>
              <p:cNvSpPr>
                <a:spLocks noChangeAspect="1" noChangeShapeType="1"/>
              </p:cNvSpPr>
              <p:nvPr/>
            </p:nvSpPr>
            <p:spPr bwMode="auto">
              <a:xfrm flipH="1">
                <a:off x="4447" y="1313"/>
                <a:ext cx="180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0" name="Line 1216"/>
              <p:cNvSpPr>
                <a:spLocks noChangeAspect="1" noChangeShapeType="1"/>
              </p:cNvSpPr>
              <p:nvPr/>
            </p:nvSpPr>
            <p:spPr bwMode="auto">
              <a:xfrm flipH="1">
                <a:off x="4627" y="1295"/>
                <a:ext cx="54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1" name="Line 121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81" y="1295"/>
                <a:ext cx="36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2" name="Line 1218"/>
              <p:cNvSpPr>
                <a:spLocks noChangeAspect="1" noChangeShapeType="1"/>
              </p:cNvSpPr>
              <p:nvPr/>
            </p:nvSpPr>
            <p:spPr bwMode="auto">
              <a:xfrm flipH="1">
                <a:off x="4717" y="1355"/>
                <a:ext cx="3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3" name="Line 1219"/>
              <p:cNvSpPr>
                <a:spLocks noChangeAspect="1" noChangeShapeType="1"/>
              </p:cNvSpPr>
              <p:nvPr/>
            </p:nvSpPr>
            <p:spPr bwMode="auto">
              <a:xfrm flipV="1">
                <a:off x="4669" y="1355"/>
                <a:ext cx="84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4" name="Line 122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69" y="1475"/>
                <a:ext cx="48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5" name="Line 1221"/>
              <p:cNvSpPr>
                <a:spLocks noChangeAspect="1" noChangeShapeType="1"/>
              </p:cNvSpPr>
              <p:nvPr/>
            </p:nvSpPr>
            <p:spPr bwMode="auto">
              <a:xfrm flipH="1">
                <a:off x="4717" y="1547"/>
                <a:ext cx="114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6" name="Line 122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31" y="1547"/>
                <a:ext cx="24" cy="1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7" name="Line 1223"/>
              <p:cNvSpPr>
                <a:spLocks noChangeAspect="1" noChangeShapeType="1"/>
              </p:cNvSpPr>
              <p:nvPr/>
            </p:nvSpPr>
            <p:spPr bwMode="auto">
              <a:xfrm flipV="1">
                <a:off x="4819" y="1703"/>
                <a:ext cx="3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8" name="Line 1224"/>
              <p:cNvSpPr>
                <a:spLocks noChangeAspect="1" noChangeShapeType="1"/>
              </p:cNvSpPr>
              <p:nvPr/>
            </p:nvSpPr>
            <p:spPr bwMode="auto">
              <a:xfrm flipV="1">
                <a:off x="4669" y="1775"/>
                <a:ext cx="150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9" name="Line 1225"/>
              <p:cNvSpPr>
                <a:spLocks noChangeAspect="1" noChangeShapeType="1"/>
              </p:cNvSpPr>
              <p:nvPr/>
            </p:nvSpPr>
            <p:spPr bwMode="auto">
              <a:xfrm flipV="1">
                <a:off x="4639" y="1823"/>
                <a:ext cx="3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0" name="Line 122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639" y="1895"/>
                <a:ext cx="11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1" name="Line 1227"/>
              <p:cNvSpPr>
                <a:spLocks noChangeAspect="1" noChangeShapeType="1"/>
              </p:cNvSpPr>
              <p:nvPr/>
            </p:nvSpPr>
            <p:spPr bwMode="auto">
              <a:xfrm flipH="1">
                <a:off x="4753" y="1937"/>
                <a:ext cx="144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2" name="Line 12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97" y="1937"/>
                <a:ext cx="102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3" name="Line 12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99" y="2039"/>
                <a:ext cx="36" cy="2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4" name="Line 1230"/>
              <p:cNvSpPr>
                <a:spLocks noChangeAspect="1" noChangeShapeType="1"/>
              </p:cNvSpPr>
              <p:nvPr/>
            </p:nvSpPr>
            <p:spPr bwMode="auto">
              <a:xfrm flipV="1">
                <a:off x="4957" y="2244"/>
                <a:ext cx="78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5" name="Line 12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57" y="2274"/>
                <a:ext cx="18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6" name="Line 123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137" y="2466"/>
                <a:ext cx="1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7" name="Line 1233"/>
              <p:cNvSpPr>
                <a:spLocks noChangeAspect="1" noChangeShapeType="1"/>
              </p:cNvSpPr>
              <p:nvPr/>
            </p:nvSpPr>
            <p:spPr bwMode="auto">
              <a:xfrm flipV="1">
                <a:off x="5047" y="2580"/>
                <a:ext cx="102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8" name="Line 12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5047" y="2682"/>
                <a:ext cx="78" cy="1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9" name="Line 1235"/>
              <p:cNvSpPr>
                <a:spLocks noChangeAspect="1" noChangeShapeType="1"/>
              </p:cNvSpPr>
              <p:nvPr/>
            </p:nvSpPr>
            <p:spPr bwMode="auto">
              <a:xfrm flipV="1">
                <a:off x="5083" y="2868"/>
                <a:ext cx="4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0" name="Line 1236"/>
              <p:cNvSpPr>
                <a:spLocks noChangeAspect="1" noChangeShapeType="1"/>
              </p:cNvSpPr>
              <p:nvPr/>
            </p:nvSpPr>
            <p:spPr bwMode="auto">
              <a:xfrm flipV="1">
                <a:off x="4933" y="3000"/>
                <a:ext cx="15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1" name="Line 123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933" y="3102"/>
                <a:ext cx="9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2" name="Line 1238"/>
              <p:cNvSpPr>
                <a:spLocks noChangeAspect="1" noChangeShapeType="1"/>
              </p:cNvSpPr>
              <p:nvPr/>
            </p:nvSpPr>
            <p:spPr bwMode="auto">
              <a:xfrm flipV="1">
                <a:off x="4945" y="3204"/>
                <a:ext cx="7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3" name="Line 1239"/>
              <p:cNvSpPr>
                <a:spLocks noChangeAspect="1" noChangeShapeType="1"/>
              </p:cNvSpPr>
              <p:nvPr/>
            </p:nvSpPr>
            <p:spPr bwMode="auto">
              <a:xfrm>
                <a:off x="4909" y="3204"/>
                <a:ext cx="3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4" name="Line 1240"/>
              <p:cNvSpPr>
                <a:spLocks noChangeAspect="1" noChangeShapeType="1"/>
              </p:cNvSpPr>
              <p:nvPr/>
            </p:nvSpPr>
            <p:spPr bwMode="auto">
              <a:xfrm>
                <a:off x="4795" y="3174"/>
                <a:ext cx="11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5" name="Line 1241"/>
              <p:cNvSpPr>
                <a:spLocks noChangeAspect="1" noChangeShapeType="1"/>
              </p:cNvSpPr>
              <p:nvPr/>
            </p:nvSpPr>
            <p:spPr bwMode="auto">
              <a:xfrm flipV="1">
                <a:off x="4783" y="3174"/>
                <a:ext cx="12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6" name="Line 12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783" y="3252"/>
                <a:ext cx="126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7" name="Line 1243"/>
              <p:cNvSpPr>
                <a:spLocks noChangeAspect="1" noChangeShapeType="1"/>
              </p:cNvSpPr>
              <p:nvPr/>
            </p:nvSpPr>
            <p:spPr bwMode="auto">
              <a:xfrm flipV="1">
                <a:off x="4771" y="3306"/>
                <a:ext cx="138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8" name="Line 1244"/>
              <p:cNvSpPr>
                <a:spLocks noChangeAspect="1" noChangeShapeType="1"/>
              </p:cNvSpPr>
              <p:nvPr/>
            </p:nvSpPr>
            <p:spPr bwMode="auto">
              <a:xfrm>
                <a:off x="4435" y="3366"/>
                <a:ext cx="336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9" name="Line 1245"/>
              <p:cNvSpPr>
                <a:spLocks noChangeAspect="1" noChangeShapeType="1"/>
              </p:cNvSpPr>
              <p:nvPr/>
            </p:nvSpPr>
            <p:spPr bwMode="auto">
              <a:xfrm flipV="1">
                <a:off x="4363" y="3366"/>
                <a:ext cx="7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0" name="Line 1246"/>
              <p:cNvSpPr>
                <a:spLocks noChangeAspect="1" noChangeShapeType="1"/>
              </p:cNvSpPr>
              <p:nvPr/>
            </p:nvSpPr>
            <p:spPr bwMode="auto">
              <a:xfrm flipV="1">
                <a:off x="4159" y="3480"/>
                <a:ext cx="204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1" name="Line 1247"/>
              <p:cNvSpPr>
                <a:spLocks noChangeAspect="1" noChangeShapeType="1"/>
              </p:cNvSpPr>
              <p:nvPr/>
            </p:nvSpPr>
            <p:spPr bwMode="auto">
              <a:xfrm flipH="1">
                <a:off x="4159" y="3468"/>
                <a:ext cx="36" cy="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2" name="Line 1248"/>
              <p:cNvSpPr>
                <a:spLocks noChangeAspect="1" noChangeShapeType="1"/>
              </p:cNvSpPr>
              <p:nvPr/>
            </p:nvSpPr>
            <p:spPr bwMode="auto">
              <a:xfrm>
                <a:off x="4147" y="3264"/>
                <a:ext cx="48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3" name="Line 1249"/>
              <p:cNvSpPr>
                <a:spLocks noChangeAspect="1" noChangeShapeType="1"/>
              </p:cNvSpPr>
              <p:nvPr/>
            </p:nvSpPr>
            <p:spPr bwMode="auto">
              <a:xfrm flipV="1">
                <a:off x="4093" y="3264"/>
                <a:ext cx="54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4" name="Line 1250"/>
              <p:cNvSpPr>
                <a:spLocks noChangeAspect="1" noChangeShapeType="1"/>
              </p:cNvSpPr>
              <p:nvPr/>
            </p:nvSpPr>
            <p:spPr bwMode="auto">
              <a:xfrm>
                <a:off x="3967" y="3174"/>
                <a:ext cx="126" cy="2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5" name="Line 1251"/>
              <p:cNvSpPr>
                <a:spLocks noChangeAspect="1" noChangeShapeType="1"/>
              </p:cNvSpPr>
              <p:nvPr/>
            </p:nvSpPr>
            <p:spPr bwMode="auto">
              <a:xfrm flipV="1">
                <a:off x="3943" y="3174"/>
                <a:ext cx="24" cy="22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6" name="Line 1252"/>
              <p:cNvSpPr>
                <a:spLocks noChangeAspect="1" noChangeShapeType="1"/>
              </p:cNvSpPr>
              <p:nvPr/>
            </p:nvSpPr>
            <p:spPr bwMode="auto">
              <a:xfrm>
                <a:off x="3853" y="3276"/>
                <a:ext cx="90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7" name="Line 1253"/>
              <p:cNvSpPr>
                <a:spLocks noChangeAspect="1" noChangeShapeType="1"/>
              </p:cNvSpPr>
              <p:nvPr/>
            </p:nvSpPr>
            <p:spPr bwMode="auto">
              <a:xfrm flipV="1">
                <a:off x="3685" y="3276"/>
                <a:ext cx="168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8" name="Line 1254"/>
              <p:cNvSpPr>
                <a:spLocks noChangeAspect="1" noChangeShapeType="1"/>
              </p:cNvSpPr>
              <p:nvPr/>
            </p:nvSpPr>
            <p:spPr bwMode="auto">
              <a:xfrm>
                <a:off x="3649" y="3408"/>
                <a:ext cx="3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9" name="Line 1255"/>
              <p:cNvSpPr>
                <a:spLocks noChangeAspect="1" noChangeShapeType="1"/>
              </p:cNvSpPr>
              <p:nvPr/>
            </p:nvSpPr>
            <p:spPr bwMode="auto">
              <a:xfrm flipV="1">
                <a:off x="3469" y="3408"/>
                <a:ext cx="180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0" name="Line 1256"/>
              <p:cNvSpPr>
                <a:spLocks noChangeAspect="1" noChangeShapeType="1"/>
              </p:cNvSpPr>
              <p:nvPr/>
            </p:nvSpPr>
            <p:spPr bwMode="auto">
              <a:xfrm>
                <a:off x="3433" y="3426"/>
                <a:ext cx="36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1" name="Line 1257"/>
              <p:cNvSpPr>
                <a:spLocks noChangeAspect="1" noChangeShapeType="1"/>
              </p:cNvSpPr>
              <p:nvPr/>
            </p:nvSpPr>
            <p:spPr bwMode="auto">
              <a:xfrm flipV="1">
                <a:off x="3379" y="3426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2" name="Line 1258"/>
              <p:cNvSpPr>
                <a:spLocks noChangeAspect="1" noChangeShapeType="1"/>
              </p:cNvSpPr>
              <p:nvPr/>
            </p:nvSpPr>
            <p:spPr bwMode="auto">
              <a:xfrm>
                <a:off x="3061" y="3306"/>
                <a:ext cx="318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3" name="Line 1259"/>
              <p:cNvSpPr>
                <a:spLocks noChangeAspect="1" noChangeShapeType="1"/>
              </p:cNvSpPr>
              <p:nvPr/>
            </p:nvSpPr>
            <p:spPr bwMode="auto">
              <a:xfrm>
                <a:off x="3025" y="3132"/>
                <a:ext cx="36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4" name="Line 1260"/>
              <p:cNvSpPr>
                <a:spLocks noChangeAspect="1" noChangeShapeType="1"/>
              </p:cNvSpPr>
              <p:nvPr/>
            </p:nvSpPr>
            <p:spPr bwMode="auto">
              <a:xfrm>
                <a:off x="2863" y="3060"/>
                <a:ext cx="16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5" name="Line 1261"/>
              <p:cNvSpPr>
                <a:spLocks noChangeAspect="1" noChangeShapeType="1"/>
              </p:cNvSpPr>
              <p:nvPr/>
            </p:nvSpPr>
            <p:spPr bwMode="auto">
              <a:xfrm>
                <a:off x="2851" y="2988"/>
                <a:ext cx="1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6" name="Line 1262"/>
              <p:cNvSpPr>
                <a:spLocks noChangeAspect="1" noChangeShapeType="1"/>
              </p:cNvSpPr>
              <p:nvPr/>
            </p:nvSpPr>
            <p:spPr bwMode="auto">
              <a:xfrm flipH="1">
                <a:off x="2851" y="2844"/>
                <a:ext cx="108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7" name="Line 1263"/>
              <p:cNvSpPr>
                <a:spLocks noChangeAspect="1" noChangeShapeType="1"/>
              </p:cNvSpPr>
              <p:nvPr/>
            </p:nvSpPr>
            <p:spPr bwMode="auto">
              <a:xfrm>
                <a:off x="2947" y="2694"/>
                <a:ext cx="12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8" name="Line 1264"/>
              <p:cNvSpPr>
                <a:spLocks noChangeAspect="1" noChangeShapeType="1"/>
              </p:cNvSpPr>
              <p:nvPr/>
            </p:nvSpPr>
            <p:spPr bwMode="auto">
              <a:xfrm>
                <a:off x="2887" y="2694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9" name="Line 1265"/>
              <p:cNvSpPr>
                <a:spLocks noChangeAspect="1" noChangeShapeType="1"/>
              </p:cNvSpPr>
              <p:nvPr/>
            </p:nvSpPr>
            <p:spPr bwMode="auto">
              <a:xfrm>
                <a:off x="2797" y="2622"/>
                <a:ext cx="9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0" name="Line 1266"/>
              <p:cNvSpPr>
                <a:spLocks noChangeAspect="1" noChangeShapeType="1"/>
              </p:cNvSpPr>
              <p:nvPr/>
            </p:nvSpPr>
            <p:spPr bwMode="auto">
              <a:xfrm flipH="1">
                <a:off x="2797" y="2568"/>
                <a:ext cx="1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1" name="Line 1267"/>
              <p:cNvSpPr>
                <a:spLocks noChangeAspect="1" noChangeShapeType="1"/>
              </p:cNvSpPr>
              <p:nvPr/>
            </p:nvSpPr>
            <p:spPr bwMode="auto">
              <a:xfrm flipH="1">
                <a:off x="2809" y="2490"/>
                <a:ext cx="54" cy="7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2" name="Line 1268"/>
              <p:cNvSpPr>
                <a:spLocks noChangeAspect="1" noChangeShapeType="1"/>
              </p:cNvSpPr>
              <p:nvPr/>
            </p:nvSpPr>
            <p:spPr bwMode="auto">
              <a:xfrm flipH="1">
                <a:off x="2863" y="2286"/>
                <a:ext cx="60" cy="2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3" name="Line 1269"/>
              <p:cNvSpPr>
                <a:spLocks noChangeAspect="1" noChangeShapeType="1"/>
              </p:cNvSpPr>
              <p:nvPr/>
            </p:nvSpPr>
            <p:spPr bwMode="auto">
              <a:xfrm>
                <a:off x="2887" y="2232"/>
                <a:ext cx="36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4" name="Line 1270"/>
              <p:cNvSpPr>
                <a:spLocks noChangeAspect="1" noChangeShapeType="1"/>
              </p:cNvSpPr>
              <p:nvPr/>
            </p:nvSpPr>
            <p:spPr bwMode="auto">
              <a:xfrm flipH="1">
                <a:off x="2887" y="2232"/>
                <a:ext cx="7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5" name="Line 1271"/>
              <p:cNvSpPr>
                <a:spLocks noChangeAspect="1" noChangeShapeType="1"/>
              </p:cNvSpPr>
              <p:nvPr/>
            </p:nvSpPr>
            <p:spPr bwMode="auto">
              <a:xfrm flipH="1">
                <a:off x="2959" y="2183"/>
                <a:ext cx="66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6" name="Line 1272"/>
              <p:cNvSpPr>
                <a:spLocks noChangeAspect="1" noChangeShapeType="1"/>
              </p:cNvSpPr>
              <p:nvPr/>
            </p:nvSpPr>
            <p:spPr bwMode="auto">
              <a:xfrm>
                <a:off x="2989" y="2099"/>
                <a:ext cx="36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7" name="Line 1273"/>
              <p:cNvSpPr>
                <a:spLocks noChangeAspect="1" noChangeShapeType="1"/>
              </p:cNvSpPr>
              <p:nvPr/>
            </p:nvSpPr>
            <p:spPr bwMode="auto">
              <a:xfrm>
                <a:off x="2947" y="2027"/>
                <a:ext cx="4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8" name="Line 1274"/>
              <p:cNvSpPr>
                <a:spLocks noChangeAspect="1" noChangeShapeType="1"/>
              </p:cNvSpPr>
              <p:nvPr/>
            </p:nvSpPr>
            <p:spPr bwMode="auto">
              <a:xfrm flipH="1">
                <a:off x="2947" y="1955"/>
                <a:ext cx="66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79" name="Line 1275"/>
              <p:cNvSpPr>
                <a:spLocks noChangeAspect="1" noChangeShapeType="1"/>
              </p:cNvSpPr>
              <p:nvPr/>
            </p:nvSpPr>
            <p:spPr bwMode="auto">
              <a:xfrm flipH="1">
                <a:off x="3013" y="1937"/>
                <a:ext cx="102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0" name="Line 1276"/>
              <p:cNvSpPr>
                <a:spLocks noChangeAspect="1" noChangeShapeType="1"/>
              </p:cNvSpPr>
              <p:nvPr/>
            </p:nvSpPr>
            <p:spPr bwMode="auto">
              <a:xfrm>
                <a:off x="3103" y="1775"/>
                <a:ext cx="12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1" name="Line 1277"/>
              <p:cNvSpPr>
                <a:spLocks noChangeAspect="1" noChangeShapeType="1"/>
              </p:cNvSpPr>
              <p:nvPr/>
            </p:nvSpPr>
            <p:spPr bwMode="auto">
              <a:xfrm>
                <a:off x="3061" y="1661"/>
                <a:ext cx="42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2" name="Line 1278"/>
              <p:cNvSpPr>
                <a:spLocks noChangeAspect="1" noChangeShapeType="1"/>
              </p:cNvSpPr>
              <p:nvPr/>
            </p:nvSpPr>
            <p:spPr bwMode="auto">
              <a:xfrm flipH="1">
                <a:off x="3061" y="1631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3" name="Line 12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115" y="1631"/>
                <a:ext cx="90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4" name="Line 1280"/>
              <p:cNvSpPr>
                <a:spLocks noChangeAspect="1" noChangeShapeType="1"/>
              </p:cNvSpPr>
              <p:nvPr/>
            </p:nvSpPr>
            <p:spPr bwMode="auto">
              <a:xfrm>
                <a:off x="3103" y="1529"/>
                <a:ext cx="102" cy="14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5" name="Line 1281"/>
              <p:cNvSpPr>
                <a:spLocks noChangeAspect="1" noChangeShapeType="1"/>
              </p:cNvSpPr>
              <p:nvPr/>
            </p:nvSpPr>
            <p:spPr bwMode="auto">
              <a:xfrm flipH="1">
                <a:off x="3103" y="1397"/>
                <a:ext cx="162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6" name="Line 1282"/>
              <p:cNvSpPr>
                <a:spLocks noChangeAspect="1" noChangeShapeType="1"/>
              </p:cNvSpPr>
              <p:nvPr/>
            </p:nvSpPr>
            <p:spPr bwMode="auto">
              <a:xfrm flipH="1">
                <a:off x="3265" y="1223"/>
                <a:ext cx="66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7" name="Line 1283"/>
              <p:cNvSpPr>
                <a:spLocks noChangeAspect="1" noChangeShapeType="1"/>
              </p:cNvSpPr>
              <p:nvPr/>
            </p:nvSpPr>
            <p:spPr bwMode="auto">
              <a:xfrm>
                <a:off x="3277" y="1193"/>
                <a:ext cx="5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8" name="Line 1284"/>
              <p:cNvSpPr>
                <a:spLocks noChangeAspect="1" noChangeShapeType="1"/>
              </p:cNvSpPr>
              <p:nvPr/>
            </p:nvSpPr>
            <p:spPr bwMode="auto">
              <a:xfrm flipH="1">
                <a:off x="3277" y="1139"/>
                <a:ext cx="4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9" name="Line 1285"/>
              <p:cNvSpPr>
                <a:spLocks noChangeAspect="1" noChangeShapeType="1"/>
              </p:cNvSpPr>
              <p:nvPr/>
            </p:nvSpPr>
            <p:spPr bwMode="auto">
              <a:xfrm flipH="1">
                <a:off x="3319" y="1079"/>
                <a:ext cx="204" cy="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0" name="Line 1286"/>
              <p:cNvSpPr>
                <a:spLocks noChangeAspect="1" noChangeShapeType="1"/>
              </p:cNvSpPr>
              <p:nvPr/>
            </p:nvSpPr>
            <p:spPr bwMode="auto">
              <a:xfrm flipH="1">
                <a:off x="3523" y="1037"/>
                <a:ext cx="48" cy="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1" name="Line 1287"/>
              <p:cNvSpPr>
                <a:spLocks noChangeAspect="1" noChangeShapeType="1"/>
              </p:cNvSpPr>
              <p:nvPr/>
            </p:nvSpPr>
            <p:spPr bwMode="auto">
              <a:xfrm>
                <a:off x="3571" y="886"/>
                <a:ext cx="1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2" name="Line 1288"/>
              <p:cNvSpPr>
                <a:spLocks noChangeAspect="1" noChangeShapeType="1"/>
              </p:cNvSpPr>
              <p:nvPr/>
            </p:nvSpPr>
            <p:spPr bwMode="auto">
              <a:xfrm flipH="1">
                <a:off x="3571" y="658"/>
                <a:ext cx="156" cy="2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3" name="Line 1289"/>
              <p:cNvSpPr>
                <a:spLocks noChangeAspect="1" noChangeShapeType="1"/>
              </p:cNvSpPr>
              <p:nvPr/>
            </p:nvSpPr>
            <p:spPr bwMode="auto">
              <a:xfrm flipH="1">
                <a:off x="3727" y="628"/>
                <a:ext cx="8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4" name="Line 1290"/>
              <p:cNvSpPr>
                <a:spLocks noChangeAspect="1" noChangeShapeType="1"/>
              </p:cNvSpPr>
              <p:nvPr/>
            </p:nvSpPr>
            <p:spPr bwMode="auto">
              <a:xfrm>
                <a:off x="3787" y="538"/>
                <a:ext cx="24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5" name="Line 1291"/>
              <p:cNvSpPr>
                <a:spLocks noChangeAspect="1" noChangeShapeType="1"/>
              </p:cNvSpPr>
              <p:nvPr/>
            </p:nvSpPr>
            <p:spPr bwMode="auto">
              <a:xfrm flipH="1">
                <a:off x="3787" y="508"/>
                <a:ext cx="78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6" name="Line 1292"/>
              <p:cNvSpPr>
                <a:spLocks noChangeAspect="1" noChangeShapeType="1"/>
              </p:cNvSpPr>
              <p:nvPr/>
            </p:nvSpPr>
            <p:spPr bwMode="auto">
              <a:xfrm>
                <a:off x="3841" y="478"/>
                <a:ext cx="24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7" name="Line 1293"/>
              <p:cNvSpPr>
                <a:spLocks noChangeAspect="1" noChangeShapeType="1"/>
              </p:cNvSpPr>
              <p:nvPr/>
            </p:nvSpPr>
            <p:spPr bwMode="auto">
              <a:xfrm flipH="1">
                <a:off x="3841" y="376"/>
                <a:ext cx="90" cy="1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8" name="Line 1294"/>
              <p:cNvSpPr>
                <a:spLocks noChangeAspect="1" noChangeShapeType="1"/>
              </p:cNvSpPr>
              <p:nvPr/>
            </p:nvSpPr>
            <p:spPr bwMode="auto">
              <a:xfrm>
                <a:off x="3919" y="304"/>
                <a:ext cx="12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9" name="Line 1295"/>
              <p:cNvSpPr>
                <a:spLocks noChangeAspect="1" noChangeShapeType="1"/>
              </p:cNvSpPr>
              <p:nvPr/>
            </p:nvSpPr>
            <p:spPr bwMode="auto">
              <a:xfrm flipH="1">
                <a:off x="3919" y="274"/>
                <a:ext cx="60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1296"/>
            <p:cNvGrpSpPr>
              <a:grpSpLocks noChangeAspect="1"/>
            </p:cNvGrpSpPr>
            <p:nvPr/>
          </p:nvGrpSpPr>
          <p:grpSpPr bwMode="auto">
            <a:xfrm flipH="1">
              <a:off x="7196383" y="3828115"/>
              <a:ext cx="972343" cy="920745"/>
              <a:chOff x="2299" y="3080"/>
              <a:chExt cx="979" cy="891"/>
            </a:xfrm>
          </p:grpSpPr>
          <p:sp>
            <p:nvSpPr>
              <p:cNvPr id="52360" name="Line 1297"/>
              <p:cNvSpPr>
                <a:spLocks noChangeAspect="1" noChangeShapeType="1"/>
              </p:cNvSpPr>
              <p:nvPr/>
            </p:nvSpPr>
            <p:spPr bwMode="auto">
              <a:xfrm flipH="1">
                <a:off x="2721" y="3218"/>
                <a:ext cx="4" cy="2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1" name="Line 1298"/>
              <p:cNvSpPr>
                <a:spLocks noChangeAspect="1" noChangeShapeType="1"/>
              </p:cNvSpPr>
              <p:nvPr/>
            </p:nvSpPr>
            <p:spPr bwMode="auto">
              <a:xfrm flipH="1">
                <a:off x="2726" y="3182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2" name="Line 1299"/>
              <p:cNvSpPr>
                <a:spLocks noChangeAspect="1" noChangeShapeType="1"/>
              </p:cNvSpPr>
              <p:nvPr/>
            </p:nvSpPr>
            <p:spPr bwMode="auto">
              <a:xfrm>
                <a:off x="2726" y="3122"/>
                <a:ext cx="1" cy="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3" name="Line 1300"/>
              <p:cNvSpPr>
                <a:spLocks noChangeAspect="1" noChangeShapeType="1"/>
              </p:cNvSpPr>
              <p:nvPr/>
            </p:nvSpPr>
            <p:spPr bwMode="auto">
              <a:xfrm>
                <a:off x="2726" y="3080"/>
                <a:ext cx="0" cy="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4" name="Line 130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752" y="3116"/>
                <a:ext cx="3" cy="1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5" name="Freeform 1302"/>
              <p:cNvSpPr>
                <a:spLocks noChangeAspect="1"/>
              </p:cNvSpPr>
              <p:nvPr/>
            </p:nvSpPr>
            <p:spPr bwMode="auto">
              <a:xfrm>
                <a:off x="2411" y="3236"/>
                <a:ext cx="306" cy="735"/>
              </a:xfrm>
              <a:custGeom>
                <a:avLst/>
                <a:gdLst>
                  <a:gd name="T0" fmla="*/ 300 w 306"/>
                  <a:gd name="T1" fmla="*/ 12 h 735"/>
                  <a:gd name="T2" fmla="*/ 293 w 306"/>
                  <a:gd name="T3" fmla="*/ 36 h 735"/>
                  <a:gd name="T4" fmla="*/ 286 w 306"/>
                  <a:gd name="T5" fmla="*/ 61 h 735"/>
                  <a:gd name="T6" fmla="*/ 278 w 306"/>
                  <a:gd name="T7" fmla="*/ 84 h 735"/>
                  <a:gd name="T8" fmla="*/ 271 w 306"/>
                  <a:gd name="T9" fmla="*/ 107 h 735"/>
                  <a:gd name="T10" fmla="*/ 264 w 306"/>
                  <a:gd name="T11" fmla="*/ 130 h 735"/>
                  <a:gd name="T12" fmla="*/ 258 w 306"/>
                  <a:gd name="T13" fmla="*/ 151 h 735"/>
                  <a:gd name="T14" fmla="*/ 252 w 306"/>
                  <a:gd name="T15" fmla="*/ 172 h 735"/>
                  <a:gd name="T16" fmla="*/ 247 w 306"/>
                  <a:gd name="T17" fmla="*/ 191 h 735"/>
                  <a:gd name="T18" fmla="*/ 241 w 306"/>
                  <a:gd name="T19" fmla="*/ 217 h 735"/>
                  <a:gd name="T20" fmla="*/ 237 w 306"/>
                  <a:gd name="T21" fmla="*/ 233 h 735"/>
                  <a:gd name="T22" fmla="*/ 235 w 306"/>
                  <a:gd name="T23" fmla="*/ 247 h 735"/>
                  <a:gd name="T24" fmla="*/ 232 w 306"/>
                  <a:gd name="T25" fmla="*/ 260 h 735"/>
                  <a:gd name="T26" fmla="*/ 229 w 306"/>
                  <a:gd name="T27" fmla="*/ 272 h 735"/>
                  <a:gd name="T28" fmla="*/ 227 w 306"/>
                  <a:gd name="T29" fmla="*/ 283 h 735"/>
                  <a:gd name="T30" fmla="*/ 224 w 306"/>
                  <a:gd name="T31" fmla="*/ 295 h 735"/>
                  <a:gd name="T32" fmla="*/ 219 w 306"/>
                  <a:gd name="T33" fmla="*/ 305 h 735"/>
                  <a:gd name="T34" fmla="*/ 215 w 306"/>
                  <a:gd name="T35" fmla="*/ 316 h 735"/>
                  <a:gd name="T36" fmla="*/ 210 w 306"/>
                  <a:gd name="T37" fmla="*/ 328 h 735"/>
                  <a:gd name="T38" fmla="*/ 199 w 306"/>
                  <a:gd name="T39" fmla="*/ 346 h 735"/>
                  <a:gd name="T40" fmla="*/ 190 w 306"/>
                  <a:gd name="T41" fmla="*/ 359 h 735"/>
                  <a:gd name="T42" fmla="*/ 180 w 306"/>
                  <a:gd name="T43" fmla="*/ 372 h 735"/>
                  <a:gd name="T44" fmla="*/ 168 w 306"/>
                  <a:gd name="T45" fmla="*/ 387 h 735"/>
                  <a:gd name="T46" fmla="*/ 156 w 306"/>
                  <a:gd name="T47" fmla="*/ 401 h 735"/>
                  <a:gd name="T48" fmla="*/ 144 w 306"/>
                  <a:gd name="T49" fmla="*/ 417 h 735"/>
                  <a:gd name="T50" fmla="*/ 132 w 306"/>
                  <a:gd name="T51" fmla="*/ 433 h 735"/>
                  <a:gd name="T52" fmla="*/ 119 w 306"/>
                  <a:gd name="T53" fmla="*/ 449 h 735"/>
                  <a:gd name="T54" fmla="*/ 106 w 306"/>
                  <a:gd name="T55" fmla="*/ 464 h 735"/>
                  <a:gd name="T56" fmla="*/ 89 w 306"/>
                  <a:gd name="T57" fmla="*/ 489 h 735"/>
                  <a:gd name="T58" fmla="*/ 78 w 306"/>
                  <a:gd name="T59" fmla="*/ 505 h 735"/>
                  <a:gd name="T60" fmla="*/ 68 w 306"/>
                  <a:gd name="T61" fmla="*/ 522 h 735"/>
                  <a:gd name="T62" fmla="*/ 58 w 306"/>
                  <a:gd name="T63" fmla="*/ 538 h 735"/>
                  <a:gd name="T64" fmla="*/ 49 w 306"/>
                  <a:gd name="T65" fmla="*/ 553 h 735"/>
                  <a:gd name="T66" fmla="*/ 41 w 306"/>
                  <a:gd name="T67" fmla="*/ 569 h 735"/>
                  <a:gd name="T68" fmla="*/ 34 w 306"/>
                  <a:gd name="T69" fmla="*/ 584 h 735"/>
                  <a:gd name="T70" fmla="*/ 27 w 306"/>
                  <a:gd name="T71" fmla="*/ 598 h 735"/>
                  <a:gd name="T72" fmla="*/ 21 w 306"/>
                  <a:gd name="T73" fmla="*/ 613 h 735"/>
                  <a:gd name="T74" fmla="*/ 17 w 306"/>
                  <a:gd name="T75" fmla="*/ 626 h 735"/>
                  <a:gd name="T76" fmla="*/ 10 w 306"/>
                  <a:gd name="T77" fmla="*/ 644 h 735"/>
                  <a:gd name="T78" fmla="*/ 7 w 306"/>
                  <a:gd name="T79" fmla="*/ 656 h 735"/>
                  <a:gd name="T80" fmla="*/ 5 w 306"/>
                  <a:gd name="T81" fmla="*/ 667 h 735"/>
                  <a:gd name="T82" fmla="*/ 3 w 306"/>
                  <a:gd name="T83" fmla="*/ 677 h 735"/>
                  <a:gd name="T84" fmla="*/ 2 w 306"/>
                  <a:gd name="T85" fmla="*/ 686 h 735"/>
                  <a:gd name="T86" fmla="*/ 1 w 306"/>
                  <a:gd name="T87" fmla="*/ 695 h 735"/>
                  <a:gd name="T88" fmla="*/ 0 w 306"/>
                  <a:gd name="T89" fmla="*/ 705 h 735"/>
                  <a:gd name="T90" fmla="*/ 0 w 306"/>
                  <a:gd name="T91" fmla="*/ 713 h 735"/>
                  <a:gd name="T92" fmla="*/ 0 w 306"/>
                  <a:gd name="T93" fmla="*/ 721 h 735"/>
                  <a:gd name="T94" fmla="*/ 0 w 306"/>
                  <a:gd name="T95" fmla="*/ 734 h 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06"/>
                  <a:gd name="T145" fmla="*/ 0 h 735"/>
                  <a:gd name="T146" fmla="*/ 306 w 306"/>
                  <a:gd name="T147" fmla="*/ 735 h 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06" h="735">
                    <a:moveTo>
                      <a:pt x="305" y="0"/>
                    </a:moveTo>
                    <a:lnTo>
                      <a:pt x="300" y="12"/>
                    </a:lnTo>
                    <a:lnTo>
                      <a:pt x="297" y="24"/>
                    </a:lnTo>
                    <a:lnTo>
                      <a:pt x="293" y="36"/>
                    </a:lnTo>
                    <a:lnTo>
                      <a:pt x="289" y="48"/>
                    </a:lnTo>
                    <a:lnTo>
                      <a:pt x="286" y="61"/>
                    </a:lnTo>
                    <a:lnTo>
                      <a:pt x="282" y="72"/>
                    </a:lnTo>
                    <a:lnTo>
                      <a:pt x="278" y="84"/>
                    </a:lnTo>
                    <a:lnTo>
                      <a:pt x="275" y="96"/>
                    </a:lnTo>
                    <a:lnTo>
                      <a:pt x="271" y="107"/>
                    </a:lnTo>
                    <a:lnTo>
                      <a:pt x="267" y="119"/>
                    </a:lnTo>
                    <a:lnTo>
                      <a:pt x="264" y="130"/>
                    </a:lnTo>
                    <a:lnTo>
                      <a:pt x="261" y="141"/>
                    </a:lnTo>
                    <a:lnTo>
                      <a:pt x="258" y="151"/>
                    </a:lnTo>
                    <a:lnTo>
                      <a:pt x="255" y="162"/>
                    </a:lnTo>
                    <a:lnTo>
                      <a:pt x="252" y="172"/>
                    </a:lnTo>
                    <a:lnTo>
                      <a:pt x="250" y="182"/>
                    </a:lnTo>
                    <a:lnTo>
                      <a:pt x="247" y="191"/>
                    </a:lnTo>
                    <a:lnTo>
                      <a:pt x="245" y="200"/>
                    </a:lnTo>
                    <a:lnTo>
                      <a:pt x="241" y="217"/>
                    </a:lnTo>
                    <a:lnTo>
                      <a:pt x="239" y="225"/>
                    </a:lnTo>
                    <a:lnTo>
                      <a:pt x="237" y="233"/>
                    </a:lnTo>
                    <a:lnTo>
                      <a:pt x="236" y="240"/>
                    </a:lnTo>
                    <a:lnTo>
                      <a:pt x="235" y="247"/>
                    </a:lnTo>
                    <a:lnTo>
                      <a:pt x="233" y="253"/>
                    </a:lnTo>
                    <a:lnTo>
                      <a:pt x="232" y="260"/>
                    </a:lnTo>
                    <a:lnTo>
                      <a:pt x="230" y="266"/>
                    </a:lnTo>
                    <a:lnTo>
                      <a:pt x="229" y="272"/>
                    </a:lnTo>
                    <a:lnTo>
                      <a:pt x="228" y="278"/>
                    </a:lnTo>
                    <a:lnTo>
                      <a:pt x="227" y="283"/>
                    </a:lnTo>
                    <a:lnTo>
                      <a:pt x="225" y="289"/>
                    </a:lnTo>
                    <a:lnTo>
                      <a:pt x="224" y="295"/>
                    </a:lnTo>
                    <a:lnTo>
                      <a:pt x="222" y="300"/>
                    </a:lnTo>
                    <a:lnTo>
                      <a:pt x="219" y="305"/>
                    </a:lnTo>
                    <a:lnTo>
                      <a:pt x="218" y="311"/>
                    </a:lnTo>
                    <a:lnTo>
                      <a:pt x="215" y="316"/>
                    </a:lnTo>
                    <a:lnTo>
                      <a:pt x="213" y="322"/>
                    </a:lnTo>
                    <a:lnTo>
                      <a:pt x="210" y="328"/>
                    </a:lnTo>
                    <a:lnTo>
                      <a:pt x="203" y="340"/>
                    </a:lnTo>
                    <a:lnTo>
                      <a:pt x="199" y="346"/>
                    </a:lnTo>
                    <a:lnTo>
                      <a:pt x="195" y="352"/>
                    </a:lnTo>
                    <a:lnTo>
                      <a:pt x="190" y="359"/>
                    </a:lnTo>
                    <a:lnTo>
                      <a:pt x="185" y="366"/>
                    </a:lnTo>
                    <a:lnTo>
                      <a:pt x="180" y="372"/>
                    </a:lnTo>
                    <a:lnTo>
                      <a:pt x="174" y="379"/>
                    </a:lnTo>
                    <a:lnTo>
                      <a:pt x="168" y="387"/>
                    </a:lnTo>
                    <a:lnTo>
                      <a:pt x="162" y="394"/>
                    </a:lnTo>
                    <a:lnTo>
                      <a:pt x="156" y="401"/>
                    </a:lnTo>
                    <a:lnTo>
                      <a:pt x="150" y="409"/>
                    </a:lnTo>
                    <a:lnTo>
                      <a:pt x="144" y="417"/>
                    </a:lnTo>
                    <a:lnTo>
                      <a:pt x="138" y="425"/>
                    </a:lnTo>
                    <a:lnTo>
                      <a:pt x="132" y="433"/>
                    </a:lnTo>
                    <a:lnTo>
                      <a:pt x="125" y="441"/>
                    </a:lnTo>
                    <a:lnTo>
                      <a:pt x="119" y="449"/>
                    </a:lnTo>
                    <a:lnTo>
                      <a:pt x="113" y="456"/>
                    </a:lnTo>
                    <a:lnTo>
                      <a:pt x="106" y="464"/>
                    </a:lnTo>
                    <a:lnTo>
                      <a:pt x="100" y="473"/>
                    </a:lnTo>
                    <a:lnTo>
                      <a:pt x="89" y="489"/>
                    </a:lnTo>
                    <a:lnTo>
                      <a:pt x="83" y="497"/>
                    </a:lnTo>
                    <a:lnTo>
                      <a:pt x="78" y="505"/>
                    </a:lnTo>
                    <a:lnTo>
                      <a:pt x="72" y="513"/>
                    </a:lnTo>
                    <a:lnTo>
                      <a:pt x="68" y="522"/>
                    </a:lnTo>
                    <a:lnTo>
                      <a:pt x="62" y="530"/>
                    </a:lnTo>
                    <a:lnTo>
                      <a:pt x="58" y="538"/>
                    </a:lnTo>
                    <a:lnTo>
                      <a:pt x="53" y="546"/>
                    </a:lnTo>
                    <a:lnTo>
                      <a:pt x="49" y="553"/>
                    </a:lnTo>
                    <a:lnTo>
                      <a:pt x="45" y="561"/>
                    </a:lnTo>
                    <a:lnTo>
                      <a:pt x="41" y="569"/>
                    </a:lnTo>
                    <a:lnTo>
                      <a:pt x="37" y="576"/>
                    </a:lnTo>
                    <a:lnTo>
                      <a:pt x="34" y="584"/>
                    </a:lnTo>
                    <a:lnTo>
                      <a:pt x="30" y="591"/>
                    </a:lnTo>
                    <a:lnTo>
                      <a:pt x="27" y="598"/>
                    </a:lnTo>
                    <a:lnTo>
                      <a:pt x="24" y="606"/>
                    </a:lnTo>
                    <a:lnTo>
                      <a:pt x="21" y="613"/>
                    </a:lnTo>
                    <a:lnTo>
                      <a:pt x="19" y="619"/>
                    </a:lnTo>
                    <a:lnTo>
                      <a:pt x="17" y="626"/>
                    </a:lnTo>
                    <a:lnTo>
                      <a:pt x="12" y="639"/>
                    </a:lnTo>
                    <a:lnTo>
                      <a:pt x="10" y="644"/>
                    </a:lnTo>
                    <a:lnTo>
                      <a:pt x="9" y="650"/>
                    </a:lnTo>
                    <a:lnTo>
                      <a:pt x="7" y="656"/>
                    </a:lnTo>
                    <a:lnTo>
                      <a:pt x="6" y="661"/>
                    </a:lnTo>
                    <a:lnTo>
                      <a:pt x="5" y="667"/>
                    </a:lnTo>
                    <a:lnTo>
                      <a:pt x="4" y="672"/>
                    </a:lnTo>
                    <a:lnTo>
                      <a:pt x="3" y="677"/>
                    </a:lnTo>
                    <a:lnTo>
                      <a:pt x="3" y="682"/>
                    </a:lnTo>
                    <a:lnTo>
                      <a:pt x="2" y="686"/>
                    </a:lnTo>
                    <a:lnTo>
                      <a:pt x="1" y="691"/>
                    </a:lnTo>
                    <a:lnTo>
                      <a:pt x="1" y="695"/>
                    </a:lnTo>
                    <a:lnTo>
                      <a:pt x="1" y="700"/>
                    </a:lnTo>
                    <a:lnTo>
                      <a:pt x="0" y="705"/>
                    </a:lnTo>
                    <a:lnTo>
                      <a:pt x="0" y="709"/>
                    </a:lnTo>
                    <a:lnTo>
                      <a:pt x="0" y="713"/>
                    </a:lnTo>
                    <a:lnTo>
                      <a:pt x="0" y="717"/>
                    </a:lnTo>
                    <a:lnTo>
                      <a:pt x="0" y="721"/>
                    </a:lnTo>
                    <a:lnTo>
                      <a:pt x="0" y="726"/>
                    </a:lnTo>
                    <a:lnTo>
                      <a:pt x="0" y="73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6" name="Freeform 1303"/>
              <p:cNvSpPr>
                <a:spLocks noChangeAspect="1"/>
              </p:cNvSpPr>
              <p:nvPr/>
            </p:nvSpPr>
            <p:spPr bwMode="auto">
              <a:xfrm>
                <a:off x="2760" y="3251"/>
                <a:ext cx="296" cy="653"/>
              </a:xfrm>
              <a:custGeom>
                <a:avLst/>
                <a:gdLst>
                  <a:gd name="T0" fmla="*/ 1 w 296"/>
                  <a:gd name="T1" fmla="*/ 4 h 653"/>
                  <a:gd name="T2" fmla="*/ 4 w 296"/>
                  <a:gd name="T3" fmla="*/ 15 h 653"/>
                  <a:gd name="T4" fmla="*/ 7 w 296"/>
                  <a:gd name="T5" fmla="*/ 25 h 653"/>
                  <a:gd name="T6" fmla="*/ 10 w 296"/>
                  <a:gd name="T7" fmla="*/ 36 h 653"/>
                  <a:gd name="T8" fmla="*/ 14 w 296"/>
                  <a:gd name="T9" fmla="*/ 46 h 653"/>
                  <a:gd name="T10" fmla="*/ 17 w 296"/>
                  <a:gd name="T11" fmla="*/ 58 h 653"/>
                  <a:gd name="T12" fmla="*/ 19 w 296"/>
                  <a:gd name="T13" fmla="*/ 69 h 653"/>
                  <a:gd name="T14" fmla="*/ 23 w 296"/>
                  <a:gd name="T15" fmla="*/ 82 h 653"/>
                  <a:gd name="T16" fmla="*/ 26 w 296"/>
                  <a:gd name="T17" fmla="*/ 96 h 653"/>
                  <a:gd name="T18" fmla="*/ 30 w 296"/>
                  <a:gd name="T19" fmla="*/ 117 h 653"/>
                  <a:gd name="T20" fmla="*/ 33 w 296"/>
                  <a:gd name="T21" fmla="*/ 132 h 653"/>
                  <a:gd name="T22" fmla="*/ 37 w 296"/>
                  <a:gd name="T23" fmla="*/ 149 h 653"/>
                  <a:gd name="T24" fmla="*/ 40 w 296"/>
                  <a:gd name="T25" fmla="*/ 166 h 653"/>
                  <a:gd name="T26" fmla="*/ 43 w 296"/>
                  <a:gd name="T27" fmla="*/ 183 h 653"/>
                  <a:gd name="T28" fmla="*/ 46 w 296"/>
                  <a:gd name="T29" fmla="*/ 201 h 653"/>
                  <a:gd name="T30" fmla="*/ 50 w 296"/>
                  <a:gd name="T31" fmla="*/ 218 h 653"/>
                  <a:gd name="T32" fmla="*/ 54 w 296"/>
                  <a:gd name="T33" fmla="*/ 235 h 653"/>
                  <a:gd name="T34" fmla="*/ 58 w 296"/>
                  <a:gd name="T35" fmla="*/ 252 h 653"/>
                  <a:gd name="T36" fmla="*/ 62 w 296"/>
                  <a:gd name="T37" fmla="*/ 268 h 653"/>
                  <a:gd name="T38" fmla="*/ 69 w 296"/>
                  <a:gd name="T39" fmla="*/ 290 h 653"/>
                  <a:gd name="T40" fmla="*/ 75 w 296"/>
                  <a:gd name="T41" fmla="*/ 303 h 653"/>
                  <a:gd name="T42" fmla="*/ 80 w 296"/>
                  <a:gd name="T43" fmla="*/ 316 h 653"/>
                  <a:gd name="T44" fmla="*/ 87 w 296"/>
                  <a:gd name="T45" fmla="*/ 328 h 653"/>
                  <a:gd name="T46" fmla="*/ 92 w 296"/>
                  <a:gd name="T47" fmla="*/ 339 h 653"/>
                  <a:gd name="T48" fmla="*/ 99 w 296"/>
                  <a:gd name="T49" fmla="*/ 350 h 653"/>
                  <a:gd name="T50" fmla="*/ 105 w 296"/>
                  <a:gd name="T51" fmla="*/ 360 h 653"/>
                  <a:gd name="T52" fmla="*/ 112 w 296"/>
                  <a:gd name="T53" fmla="*/ 370 h 653"/>
                  <a:gd name="T54" fmla="*/ 119 w 296"/>
                  <a:gd name="T55" fmla="*/ 381 h 653"/>
                  <a:gd name="T56" fmla="*/ 128 w 296"/>
                  <a:gd name="T57" fmla="*/ 397 h 653"/>
                  <a:gd name="T58" fmla="*/ 135 w 296"/>
                  <a:gd name="T59" fmla="*/ 408 h 653"/>
                  <a:gd name="T60" fmla="*/ 142 w 296"/>
                  <a:gd name="T61" fmla="*/ 420 h 653"/>
                  <a:gd name="T62" fmla="*/ 149 w 296"/>
                  <a:gd name="T63" fmla="*/ 432 h 653"/>
                  <a:gd name="T64" fmla="*/ 156 w 296"/>
                  <a:gd name="T65" fmla="*/ 445 h 653"/>
                  <a:gd name="T66" fmla="*/ 163 w 296"/>
                  <a:gd name="T67" fmla="*/ 457 h 653"/>
                  <a:gd name="T68" fmla="*/ 170 w 296"/>
                  <a:gd name="T69" fmla="*/ 470 h 653"/>
                  <a:gd name="T70" fmla="*/ 178 w 296"/>
                  <a:gd name="T71" fmla="*/ 483 h 653"/>
                  <a:gd name="T72" fmla="*/ 185 w 296"/>
                  <a:gd name="T73" fmla="*/ 497 h 653"/>
                  <a:gd name="T74" fmla="*/ 193 w 296"/>
                  <a:gd name="T75" fmla="*/ 509 h 653"/>
                  <a:gd name="T76" fmla="*/ 205 w 296"/>
                  <a:gd name="T77" fmla="*/ 529 h 653"/>
                  <a:gd name="T78" fmla="*/ 214 w 296"/>
                  <a:gd name="T79" fmla="*/ 542 h 653"/>
                  <a:gd name="T80" fmla="*/ 223 w 296"/>
                  <a:gd name="T81" fmla="*/ 555 h 653"/>
                  <a:gd name="T82" fmla="*/ 232 w 296"/>
                  <a:gd name="T83" fmla="*/ 568 h 653"/>
                  <a:gd name="T84" fmla="*/ 241 w 296"/>
                  <a:gd name="T85" fmla="*/ 581 h 653"/>
                  <a:gd name="T86" fmla="*/ 251 w 296"/>
                  <a:gd name="T87" fmla="*/ 594 h 653"/>
                  <a:gd name="T88" fmla="*/ 261 w 296"/>
                  <a:gd name="T89" fmla="*/ 607 h 653"/>
                  <a:gd name="T90" fmla="*/ 270 w 296"/>
                  <a:gd name="T91" fmla="*/ 620 h 653"/>
                  <a:gd name="T92" fmla="*/ 280 w 296"/>
                  <a:gd name="T93" fmla="*/ 632 h 653"/>
                  <a:gd name="T94" fmla="*/ 295 w 296"/>
                  <a:gd name="T95" fmla="*/ 652 h 6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96"/>
                  <a:gd name="T145" fmla="*/ 0 h 653"/>
                  <a:gd name="T146" fmla="*/ 296 w 296"/>
                  <a:gd name="T147" fmla="*/ 653 h 6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96" h="653">
                    <a:moveTo>
                      <a:pt x="0" y="0"/>
                    </a:moveTo>
                    <a:lnTo>
                      <a:pt x="1" y="4"/>
                    </a:lnTo>
                    <a:lnTo>
                      <a:pt x="3" y="9"/>
                    </a:lnTo>
                    <a:lnTo>
                      <a:pt x="4" y="15"/>
                    </a:lnTo>
                    <a:lnTo>
                      <a:pt x="6" y="20"/>
                    </a:lnTo>
                    <a:lnTo>
                      <a:pt x="7" y="25"/>
                    </a:lnTo>
                    <a:lnTo>
                      <a:pt x="9" y="30"/>
                    </a:lnTo>
                    <a:lnTo>
                      <a:pt x="10" y="36"/>
                    </a:lnTo>
                    <a:lnTo>
                      <a:pt x="12" y="41"/>
                    </a:lnTo>
                    <a:lnTo>
                      <a:pt x="14" y="46"/>
                    </a:lnTo>
                    <a:lnTo>
                      <a:pt x="15" y="52"/>
                    </a:lnTo>
                    <a:lnTo>
                      <a:pt x="17" y="58"/>
                    </a:lnTo>
                    <a:lnTo>
                      <a:pt x="18" y="64"/>
                    </a:lnTo>
                    <a:lnTo>
                      <a:pt x="19" y="69"/>
                    </a:lnTo>
                    <a:lnTo>
                      <a:pt x="21" y="76"/>
                    </a:lnTo>
                    <a:lnTo>
                      <a:pt x="23" y="82"/>
                    </a:lnTo>
                    <a:lnTo>
                      <a:pt x="24" y="89"/>
                    </a:lnTo>
                    <a:lnTo>
                      <a:pt x="26" y="96"/>
                    </a:lnTo>
                    <a:lnTo>
                      <a:pt x="27" y="102"/>
                    </a:lnTo>
                    <a:lnTo>
                      <a:pt x="30" y="117"/>
                    </a:lnTo>
                    <a:lnTo>
                      <a:pt x="32" y="125"/>
                    </a:lnTo>
                    <a:lnTo>
                      <a:pt x="33" y="132"/>
                    </a:lnTo>
                    <a:lnTo>
                      <a:pt x="35" y="141"/>
                    </a:lnTo>
                    <a:lnTo>
                      <a:pt x="37" y="149"/>
                    </a:lnTo>
                    <a:lnTo>
                      <a:pt x="38" y="157"/>
                    </a:lnTo>
                    <a:lnTo>
                      <a:pt x="40" y="166"/>
                    </a:lnTo>
                    <a:lnTo>
                      <a:pt x="41" y="175"/>
                    </a:lnTo>
                    <a:lnTo>
                      <a:pt x="43" y="183"/>
                    </a:lnTo>
                    <a:lnTo>
                      <a:pt x="44" y="192"/>
                    </a:lnTo>
                    <a:lnTo>
                      <a:pt x="46" y="201"/>
                    </a:lnTo>
                    <a:lnTo>
                      <a:pt x="48" y="209"/>
                    </a:lnTo>
                    <a:lnTo>
                      <a:pt x="50" y="218"/>
                    </a:lnTo>
                    <a:lnTo>
                      <a:pt x="52" y="227"/>
                    </a:lnTo>
                    <a:lnTo>
                      <a:pt x="54" y="235"/>
                    </a:lnTo>
                    <a:lnTo>
                      <a:pt x="56" y="244"/>
                    </a:lnTo>
                    <a:lnTo>
                      <a:pt x="58" y="252"/>
                    </a:lnTo>
                    <a:lnTo>
                      <a:pt x="60" y="260"/>
                    </a:lnTo>
                    <a:lnTo>
                      <a:pt x="62" y="268"/>
                    </a:lnTo>
                    <a:lnTo>
                      <a:pt x="67" y="283"/>
                    </a:lnTo>
                    <a:lnTo>
                      <a:pt x="69" y="290"/>
                    </a:lnTo>
                    <a:lnTo>
                      <a:pt x="72" y="297"/>
                    </a:lnTo>
                    <a:lnTo>
                      <a:pt x="75" y="303"/>
                    </a:lnTo>
                    <a:lnTo>
                      <a:pt x="78" y="310"/>
                    </a:lnTo>
                    <a:lnTo>
                      <a:pt x="80" y="316"/>
                    </a:lnTo>
                    <a:lnTo>
                      <a:pt x="84" y="322"/>
                    </a:lnTo>
                    <a:lnTo>
                      <a:pt x="87" y="328"/>
                    </a:lnTo>
                    <a:lnTo>
                      <a:pt x="89" y="333"/>
                    </a:lnTo>
                    <a:lnTo>
                      <a:pt x="92" y="339"/>
                    </a:lnTo>
                    <a:lnTo>
                      <a:pt x="96" y="344"/>
                    </a:lnTo>
                    <a:lnTo>
                      <a:pt x="99" y="350"/>
                    </a:lnTo>
                    <a:lnTo>
                      <a:pt x="102" y="355"/>
                    </a:lnTo>
                    <a:lnTo>
                      <a:pt x="105" y="360"/>
                    </a:lnTo>
                    <a:lnTo>
                      <a:pt x="109" y="366"/>
                    </a:lnTo>
                    <a:lnTo>
                      <a:pt x="112" y="370"/>
                    </a:lnTo>
                    <a:lnTo>
                      <a:pt x="115" y="376"/>
                    </a:lnTo>
                    <a:lnTo>
                      <a:pt x="119" y="381"/>
                    </a:lnTo>
                    <a:lnTo>
                      <a:pt x="122" y="386"/>
                    </a:lnTo>
                    <a:lnTo>
                      <a:pt x="128" y="397"/>
                    </a:lnTo>
                    <a:lnTo>
                      <a:pt x="132" y="403"/>
                    </a:lnTo>
                    <a:lnTo>
                      <a:pt x="135" y="408"/>
                    </a:lnTo>
                    <a:lnTo>
                      <a:pt x="139" y="414"/>
                    </a:lnTo>
                    <a:lnTo>
                      <a:pt x="142" y="420"/>
                    </a:lnTo>
                    <a:lnTo>
                      <a:pt x="146" y="426"/>
                    </a:lnTo>
                    <a:lnTo>
                      <a:pt x="149" y="432"/>
                    </a:lnTo>
                    <a:lnTo>
                      <a:pt x="152" y="438"/>
                    </a:lnTo>
                    <a:lnTo>
                      <a:pt x="156" y="445"/>
                    </a:lnTo>
                    <a:lnTo>
                      <a:pt x="159" y="451"/>
                    </a:lnTo>
                    <a:lnTo>
                      <a:pt x="163" y="457"/>
                    </a:lnTo>
                    <a:lnTo>
                      <a:pt x="166" y="464"/>
                    </a:lnTo>
                    <a:lnTo>
                      <a:pt x="170" y="470"/>
                    </a:lnTo>
                    <a:lnTo>
                      <a:pt x="174" y="477"/>
                    </a:lnTo>
                    <a:lnTo>
                      <a:pt x="178" y="483"/>
                    </a:lnTo>
                    <a:lnTo>
                      <a:pt x="182" y="490"/>
                    </a:lnTo>
                    <a:lnTo>
                      <a:pt x="185" y="497"/>
                    </a:lnTo>
                    <a:lnTo>
                      <a:pt x="189" y="503"/>
                    </a:lnTo>
                    <a:lnTo>
                      <a:pt x="193" y="509"/>
                    </a:lnTo>
                    <a:lnTo>
                      <a:pt x="202" y="522"/>
                    </a:lnTo>
                    <a:lnTo>
                      <a:pt x="205" y="529"/>
                    </a:lnTo>
                    <a:lnTo>
                      <a:pt x="210" y="536"/>
                    </a:lnTo>
                    <a:lnTo>
                      <a:pt x="214" y="542"/>
                    </a:lnTo>
                    <a:lnTo>
                      <a:pt x="218" y="549"/>
                    </a:lnTo>
                    <a:lnTo>
                      <a:pt x="223" y="555"/>
                    </a:lnTo>
                    <a:lnTo>
                      <a:pt x="227" y="562"/>
                    </a:lnTo>
                    <a:lnTo>
                      <a:pt x="232" y="568"/>
                    </a:lnTo>
                    <a:lnTo>
                      <a:pt x="237" y="574"/>
                    </a:lnTo>
                    <a:lnTo>
                      <a:pt x="241" y="581"/>
                    </a:lnTo>
                    <a:lnTo>
                      <a:pt x="246" y="588"/>
                    </a:lnTo>
                    <a:lnTo>
                      <a:pt x="251" y="594"/>
                    </a:lnTo>
                    <a:lnTo>
                      <a:pt x="255" y="600"/>
                    </a:lnTo>
                    <a:lnTo>
                      <a:pt x="261" y="607"/>
                    </a:lnTo>
                    <a:lnTo>
                      <a:pt x="265" y="613"/>
                    </a:lnTo>
                    <a:lnTo>
                      <a:pt x="270" y="620"/>
                    </a:lnTo>
                    <a:lnTo>
                      <a:pt x="275" y="626"/>
                    </a:lnTo>
                    <a:lnTo>
                      <a:pt x="280" y="632"/>
                    </a:lnTo>
                    <a:lnTo>
                      <a:pt x="285" y="639"/>
                    </a:lnTo>
                    <a:lnTo>
                      <a:pt x="295" y="652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7" name="Freeform 1304"/>
              <p:cNvSpPr>
                <a:spLocks noChangeAspect="1"/>
              </p:cNvSpPr>
              <p:nvPr/>
            </p:nvSpPr>
            <p:spPr bwMode="auto">
              <a:xfrm>
                <a:off x="2785" y="3331"/>
                <a:ext cx="283" cy="189"/>
              </a:xfrm>
              <a:custGeom>
                <a:avLst/>
                <a:gdLst>
                  <a:gd name="T0" fmla="*/ 0 w 283"/>
                  <a:gd name="T1" fmla="*/ 0 h 189"/>
                  <a:gd name="T2" fmla="*/ 4 w 283"/>
                  <a:gd name="T3" fmla="*/ 3 h 189"/>
                  <a:gd name="T4" fmla="*/ 9 w 283"/>
                  <a:gd name="T5" fmla="*/ 6 h 189"/>
                  <a:gd name="T6" fmla="*/ 14 w 283"/>
                  <a:gd name="T7" fmla="*/ 9 h 189"/>
                  <a:gd name="T8" fmla="*/ 18 w 283"/>
                  <a:gd name="T9" fmla="*/ 13 h 189"/>
                  <a:gd name="T10" fmla="*/ 23 w 283"/>
                  <a:gd name="T11" fmla="*/ 16 h 189"/>
                  <a:gd name="T12" fmla="*/ 28 w 283"/>
                  <a:gd name="T13" fmla="*/ 19 h 189"/>
                  <a:gd name="T14" fmla="*/ 32 w 283"/>
                  <a:gd name="T15" fmla="*/ 23 h 189"/>
                  <a:gd name="T16" fmla="*/ 37 w 283"/>
                  <a:gd name="T17" fmla="*/ 26 h 189"/>
                  <a:gd name="T18" fmla="*/ 41 w 283"/>
                  <a:gd name="T19" fmla="*/ 30 h 189"/>
                  <a:gd name="T20" fmla="*/ 46 w 283"/>
                  <a:gd name="T21" fmla="*/ 33 h 189"/>
                  <a:gd name="T22" fmla="*/ 50 w 283"/>
                  <a:gd name="T23" fmla="*/ 37 h 189"/>
                  <a:gd name="T24" fmla="*/ 55 w 283"/>
                  <a:gd name="T25" fmla="*/ 40 h 189"/>
                  <a:gd name="T26" fmla="*/ 60 w 283"/>
                  <a:gd name="T27" fmla="*/ 44 h 189"/>
                  <a:gd name="T28" fmla="*/ 64 w 283"/>
                  <a:gd name="T29" fmla="*/ 47 h 189"/>
                  <a:gd name="T30" fmla="*/ 69 w 283"/>
                  <a:gd name="T31" fmla="*/ 50 h 189"/>
                  <a:gd name="T32" fmla="*/ 73 w 283"/>
                  <a:gd name="T33" fmla="*/ 54 h 189"/>
                  <a:gd name="T34" fmla="*/ 78 w 283"/>
                  <a:gd name="T35" fmla="*/ 58 h 189"/>
                  <a:gd name="T36" fmla="*/ 83 w 283"/>
                  <a:gd name="T37" fmla="*/ 61 h 189"/>
                  <a:gd name="T38" fmla="*/ 92 w 283"/>
                  <a:gd name="T39" fmla="*/ 69 h 189"/>
                  <a:gd name="T40" fmla="*/ 96 w 283"/>
                  <a:gd name="T41" fmla="*/ 72 h 189"/>
                  <a:gd name="T42" fmla="*/ 101 w 283"/>
                  <a:gd name="T43" fmla="*/ 76 h 189"/>
                  <a:gd name="T44" fmla="*/ 106 w 283"/>
                  <a:gd name="T45" fmla="*/ 80 h 189"/>
                  <a:gd name="T46" fmla="*/ 110 w 283"/>
                  <a:gd name="T47" fmla="*/ 83 h 189"/>
                  <a:gd name="T48" fmla="*/ 115 w 283"/>
                  <a:gd name="T49" fmla="*/ 88 h 189"/>
                  <a:gd name="T50" fmla="*/ 119 w 283"/>
                  <a:gd name="T51" fmla="*/ 91 h 189"/>
                  <a:gd name="T52" fmla="*/ 124 w 283"/>
                  <a:gd name="T53" fmla="*/ 95 h 189"/>
                  <a:gd name="T54" fmla="*/ 129 w 283"/>
                  <a:gd name="T55" fmla="*/ 99 h 189"/>
                  <a:gd name="T56" fmla="*/ 133 w 283"/>
                  <a:gd name="T57" fmla="*/ 102 h 189"/>
                  <a:gd name="T58" fmla="*/ 138 w 283"/>
                  <a:gd name="T59" fmla="*/ 106 h 189"/>
                  <a:gd name="T60" fmla="*/ 143 w 283"/>
                  <a:gd name="T61" fmla="*/ 110 h 189"/>
                  <a:gd name="T62" fmla="*/ 147 w 283"/>
                  <a:gd name="T63" fmla="*/ 113 h 189"/>
                  <a:gd name="T64" fmla="*/ 152 w 283"/>
                  <a:gd name="T65" fmla="*/ 117 h 189"/>
                  <a:gd name="T66" fmla="*/ 156 w 283"/>
                  <a:gd name="T67" fmla="*/ 121 h 189"/>
                  <a:gd name="T68" fmla="*/ 161 w 283"/>
                  <a:gd name="T69" fmla="*/ 124 h 189"/>
                  <a:gd name="T70" fmla="*/ 166 w 283"/>
                  <a:gd name="T71" fmla="*/ 127 h 189"/>
                  <a:gd name="T72" fmla="*/ 170 w 283"/>
                  <a:gd name="T73" fmla="*/ 131 h 189"/>
                  <a:gd name="T74" fmla="*/ 175 w 283"/>
                  <a:gd name="T75" fmla="*/ 134 h 189"/>
                  <a:gd name="T76" fmla="*/ 185 w 283"/>
                  <a:gd name="T77" fmla="*/ 140 h 189"/>
                  <a:gd name="T78" fmla="*/ 189 w 283"/>
                  <a:gd name="T79" fmla="*/ 143 h 189"/>
                  <a:gd name="T80" fmla="*/ 194 w 283"/>
                  <a:gd name="T81" fmla="*/ 146 h 189"/>
                  <a:gd name="T82" fmla="*/ 199 w 283"/>
                  <a:gd name="T83" fmla="*/ 149 h 189"/>
                  <a:gd name="T84" fmla="*/ 203 w 283"/>
                  <a:gd name="T85" fmla="*/ 152 h 189"/>
                  <a:gd name="T86" fmla="*/ 209 w 283"/>
                  <a:gd name="T87" fmla="*/ 154 h 189"/>
                  <a:gd name="T88" fmla="*/ 213 w 283"/>
                  <a:gd name="T89" fmla="*/ 157 h 189"/>
                  <a:gd name="T90" fmla="*/ 218 w 283"/>
                  <a:gd name="T91" fmla="*/ 159 h 189"/>
                  <a:gd name="T92" fmla="*/ 223 w 283"/>
                  <a:gd name="T93" fmla="*/ 162 h 189"/>
                  <a:gd name="T94" fmla="*/ 228 w 283"/>
                  <a:gd name="T95" fmla="*/ 164 h 189"/>
                  <a:gd name="T96" fmla="*/ 233 w 283"/>
                  <a:gd name="T97" fmla="*/ 167 h 189"/>
                  <a:gd name="T98" fmla="*/ 237 w 283"/>
                  <a:gd name="T99" fmla="*/ 169 h 189"/>
                  <a:gd name="T100" fmla="*/ 242 w 283"/>
                  <a:gd name="T101" fmla="*/ 171 h 189"/>
                  <a:gd name="T102" fmla="*/ 247 w 283"/>
                  <a:gd name="T103" fmla="*/ 173 h 189"/>
                  <a:gd name="T104" fmla="*/ 252 w 283"/>
                  <a:gd name="T105" fmla="*/ 175 h 189"/>
                  <a:gd name="T106" fmla="*/ 257 w 283"/>
                  <a:gd name="T107" fmla="*/ 177 h 189"/>
                  <a:gd name="T108" fmla="*/ 262 w 283"/>
                  <a:gd name="T109" fmla="*/ 180 h 189"/>
                  <a:gd name="T110" fmla="*/ 267 w 283"/>
                  <a:gd name="T111" fmla="*/ 181 h 189"/>
                  <a:gd name="T112" fmla="*/ 272 w 283"/>
                  <a:gd name="T113" fmla="*/ 183 h 189"/>
                  <a:gd name="T114" fmla="*/ 282 w 283"/>
                  <a:gd name="T115" fmla="*/ 188 h 18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83"/>
                  <a:gd name="T175" fmla="*/ 0 h 189"/>
                  <a:gd name="T176" fmla="*/ 283 w 283"/>
                  <a:gd name="T177" fmla="*/ 189 h 18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83" h="189">
                    <a:moveTo>
                      <a:pt x="0" y="0"/>
                    </a:moveTo>
                    <a:lnTo>
                      <a:pt x="4" y="3"/>
                    </a:lnTo>
                    <a:lnTo>
                      <a:pt x="9" y="6"/>
                    </a:lnTo>
                    <a:lnTo>
                      <a:pt x="14" y="9"/>
                    </a:lnTo>
                    <a:lnTo>
                      <a:pt x="18" y="13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2" y="23"/>
                    </a:lnTo>
                    <a:lnTo>
                      <a:pt x="37" y="26"/>
                    </a:lnTo>
                    <a:lnTo>
                      <a:pt x="41" y="30"/>
                    </a:lnTo>
                    <a:lnTo>
                      <a:pt x="46" y="33"/>
                    </a:lnTo>
                    <a:lnTo>
                      <a:pt x="50" y="37"/>
                    </a:lnTo>
                    <a:lnTo>
                      <a:pt x="55" y="40"/>
                    </a:lnTo>
                    <a:lnTo>
                      <a:pt x="60" y="44"/>
                    </a:lnTo>
                    <a:lnTo>
                      <a:pt x="64" y="47"/>
                    </a:lnTo>
                    <a:lnTo>
                      <a:pt x="69" y="50"/>
                    </a:lnTo>
                    <a:lnTo>
                      <a:pt x="73" y="54"/>
                    </a:lnTo>
                    <a:lnTo>
                      <a:pt x="78" y="58"/>
                    </a:lnTo>
                    <a:lnTo>
                      <a:pt x="83" y="61"/>
                    </a:lnTo>
                    <a:lnTo>
                      <a:pt x="92" y="69"/>
                    </a:lnTo>
                    <a:lnTo>
                      <a:pt x="96" y="72"/>
                    </a:lnTo>
                    <a:lnTo>
                      <a:pt x="101" y="76"/>
                    </a:lnTo>
                    <a:lnTo>
                      <a:pt x="106" y="80"/>
                    </a:lnTo>
                    <a:lnTo>
                      <a:pt x="110" y="83"/>
                    </a:lnTo>
                    <a:lnTo>
                      <a:pt x="115" y="88"/>
                    </a:lnTo>
                    <a:lnTo>
                      <a:pt x="119" y="91"/>
                    </a:lnTo>
                    <a:lnTo>
                      <a:pt x="124" y="95"/>
                    </a:lnTo>
                    <a:lnTo>
                      <a:pt x="129" y="99"/>
                    </a:lnTo>
                    <a:lnTo>
                      <a:pt x="133" y="102"/>
                    </a:lnTo>
                    <a:lnTo>
                      <a:pt x="138" y="106"/>
                    </a:lnTo>
                    <a:lnTo>
                      <a:pt x="143" y="110"/>
                    </a:lnTo>
                    <a:lnTo>
                      <a:pt x="147" y="113"/>
                    </a:lnTo>
                    <a:lnTo>
                      <a:pt x="152" y="117"/>
                    </a:lnTo>
                    <a:lnTo>
                      <a:pt x="156" y="121"/>
                    </a:lnTo>
                    <a:lnTo>
                      <a:pt x="161" y="124"/>
                    </a:lnTo>
                    <a:lnTo>
                      <a:pt x="166" y="127"/>
                    </a:lnTo>
                    <a:lnTo>
                      <a:pt x="170" y="131"/>
                    </a:lnTo>
                    <a:lnTo>
                      <a:pt x="175" y="134"/>
                    </a:lnTo>
                    <a:lnTo>
                      <a:pt x="185" y="140"/>
                    </a:lnTo>
                    <a:lnTo>
                      <a:pt x="189" y="143"/>
                    </a:lnTo>
                    <a:lnTo>
                      <a:pt x="194" y="146"/>
                    </a:lnTo>
                    <a:lnTo>
                      <a:pt x="199" y="149"/>
                    </a:lnTo>
                    <a:lnTo>
                      <a:pt x="203" y="152"/>
                    </a:lnTo>
                    <a:lnTo>
                      <a:pt x="209" y="154"/>
                    </a:lnTo>
                    <a:lnTo>
                      <a:pt x="213" y="157"/>
                    </a:lnTo>
                    <a:lnTo>
                      <a:pt x="218" y="159"/>
                    </a:lnTo>
                    <a:lnTo>
                      <a:pt x="223" y="162"/>
                    </a:lnTo>
                    <a:lnTo>
                      <a:pt x="228" y="164"/>
                    </a:lnTo>
                    <a:lnTo>
                      <a:pt x="233" y="167"/>
                    </a:lnTo>
                    <a:lnTo>
                      <a:pt x="237" y="169"/>
                    </a:lnTo>
                    <a:lnTo>
                      <a:pt x="242" y="171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7" y="177"/>
                    </a:lnTo>
                    <a:lnTo>
                      <a:pt x="262" y="180"/>
                    </a:lnTo>
                    <a:lnTo>
                      <a:pt x="267" y="181"/>
                    </a:lnTo>
                    <a:lnTo>
                      <a:pt x="272" y="183"/>
                    </a:lnTo>
                    <a:lnTo>
                      <a:pt x="282" y="18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8" name="Freeform 1305"/>
              <p:cNvSpPr>
                <a:spLocks noChangeAspect="1"/>
              </p:cNvSpPr>
              <p:nvPr/>
            </p:nvSpPr>
            <p:spPr bwMode="auto">
              <a:xfrm>
                <a:off x="2594" y="3607"/>
                <a:ext cx="167" cy="277"/>
              </a:xfrm>
              <a:custGeom>
                <a:avLst/>
                <a:gdLst>
                  <a:gd name="T0" fmla="*/ 0 w 167"/>
                  <a:gd name="T1" fmla="*/ 0 h 277"/>
                  <a:gd name="T2" fmla="*/ 2 w 167"/>
                  <a:gd name="T3" fmla="*/ 4 h 277"/>
                  <a:gd name="T4" fmla="*/ 5 w 167"/>
                  <a:gd name="T5" fmla="*/ 8 h 277"/>
                  <a:gd name="T6" fmla="*/ 7 w 167"/>
                  <a:gd name="T7" fmla="*/ 12 h 277"/>
                  <a:gd name="T8" fmla="*/ 10 w 167"/>
                  <a:gd name="T9" fmla="*/ 17 h 277"/>
                  <a:gd name="T10" fmla="*/ 12 w 167"/>
                  <a:gd name="T11" fmla="*/ 22 h 277"/>
                  <a:gd name="T12" fmla="*/ 14 w 167"/>
                  <a:gd name="T13" fmla="*/ 26 h 277"/>
                  <a:gd name="T14" fmla="*/ 17 w 167"/>
                  <a:gd name="T15" fmla="*/ 30 h 277"/>
                  <a:gd name="T16" fmla="*/ 19 w 167"/>
                  <a:gd name="T17" fmla="*/ 34 h 277"/>
                  <a:gd name="T18" fmla="*/ 22 w 167"/>
                  <a:gd name="T19" fmla="*/ 39 h 277"/>
                  <a:gd name="T20" fmla="*/ 24 w 167"/>
                  <a:gd name="T21" fmla="*/ 43 h 277"/>
                  <a:gd name="T22" fmla="*/ 26 w 167"/>
                  <a:gd name="T23" fmla="*/ 47 h 277"/>
                  <a:gd name="T24" fmla="*/ 29 w 167"/>
                  <a:gd name="T25" fmla="*/ 52 h 277"/>
                  <a:gd name="T26" fmla="*/ 31 w 167"/>
                  <a:gd name="T27" fmla="*/ 57 h 277"/>
                  <a:gd name="T28" fmla="*/ 33 w 167"/>
                  <a:gd name="T29" fmla="*/ 61 h 277"/>
                  <a:gd name="T30" fmla="*/ 36 w 167"/>
                  <a:gd name="T31" fmla="*/ 65 h 277"/>
                  <a:gd name="T32" fmla="*/ 38 w 167"/>
                  <a:gd name="T33" fmla="*/ 69 h 277"/>
                  <a:gd name="T34" fmla="*/ 41 w 167"/>
                  <a:gd name="T35" fmla="*/ 74 h 277"/>
                  <a:gd name="T36" fmla="*/ 42 w 167"/>
                  <a:gd name="T37" fmla="*/ 78 h 277"/>
                  <a:gd name="T38" fmla="*/ 47 w 167"/>
                  <a:gd name="T39" fmla="*/ 87 h 277"/>
                  <a:gd name="T40" fmla="*/ 49 w 167"/>
                  <a:gd name="T41" fmla="*/ 92 h 277"/>
                  <a:gd name="T42" fmla="*/ 51 w 167"/>
                  <a:gd name="T43" fmla="*/ 96 h 277"/>
                  <a:gd name="T44" fmla="*/ 53 w 167"/>
                  <a:gd name="T45" fmla="*/ 100 h 277"/>
                  <a:gd name="T46" fmla="*/ 55 w 167"/>
                  <a:gd name="T47" fmla="*/ 104 h 277"/>
                  <a:gd name="T48" fmla="*/ 57 w 167"/>
                  <a:gd name="T49" fmla="*/ 109 h 277"/>
                  <a:gd name="T50" fmla="*/ 60 w 167"/>
                  <a:gd name="T51" fmla="*/ 113 h 277"/>
                  <a:gd name="T52" fmla="*/ 62 w 167"/>
                  <a:gd name="T53" fmla="*/ 118 h 277"/>
                  <a:gd name="T54" fmla="*/ 64 w 167"/>
                  <a:gd name="T55" fmla="*/ 122 h 277"/>
                  <a:gd name="T56" fmla="*/ 66 w 167"/>
                  <a:gd name="T57" fmla="*/ 126 h 277"/>
                  <a:gd name="T58" fmla="*/ 68 w 167"/>
                  <a:gd name="T59" fmla="*/ 131 h 277"/>
                  <a:gd name="T60" fmla="*/ 70 w 167"/>
                  <a:gd name="T61" fmla="*/ 136 h 277"/>
                  <a:gd name="T62" fmla="*/ 73 w 167"/>
                  <a:gd name="T63" fmla="*/ 140 h 277"/>
                  <a:gd name="T64" fmla="*/ 74 w 167"/>
                  <a:gd name="T65" fmla="*/ 144 h 277"/>
                  <a:gd name="T66" fmla="*/ 77 w 167"/>
                  <a:gd name="T67" fmla="*/ 149 h 277"/>
                  <a:gd name="T68" fmla="*/ 80 w 167"/>
                  <a:gd name="T69" fmla="*/ 153 h 277"/>
                  <a:gd name="T70" fmla="*/ 82 w 167"/>
                  <a:gd name="T71" fmla="*/ 158 h 277"/>
                  <a:gd name="T72" fmla="*/ 85 w 167"/>
                  <a:gd name="T73" fmla="*/ 163 h 277"/>
                  <a:gd name="T74" fmla="*/ 87 w 167"/>
                  <a:gd name="T75" fmla="*/ 168 h 277"/>
                  <a:gd name="T76" fmla="*/ 93 w 167"/>
                  <a:gd name="T77" fmla="*/ 177 h 277"/>
                  <a:gd name="T78" fmla="*/ 96 w 167"/>
                  <a:gd name="T79" fmla="*/ 182 h 277"/>
                  <a:gd name="T80" fmla="*/ 99 w 167"/>
                  <a:gd name="T81" fmla="*/ 186 h 277"/>
                  <a:gd name="T82" fmla="*/ 102 w 167"/>
                  <a:gd name="T83" fmla="*/ 191 h 277"/>
                  <a:gd name="T84" fmla="*/ 105 w 167"/>
                  <a:gd name="T85" fmla="*/ 196 h 277"/>
                  <a:gd name="T86" fmla="*/ 108 w 167"/>
                  <a:gd name="T87" fmla="*/ 201 h 277"/>
                  <a:gd name="T88" fmla="*/ 112 w 167"/>
                  <a:gd name="T89" fmla="*/ 206 h 277"/>
                  <a:gd name="T90" fmla="*/ 116 w 167"/>
                  <a:gd name="T91" fmla="*/ 210 h 277"/>
                  <a:gd name="T92" fmla="*/ 119 w 167"/>
                  <a:gd name="T93" fmla="*/ 215 h 277"/>
                  <a:gd name="T94" fmla="*/ 123 w 167"/>
                  <a:gd name="T95" fmla="*/ 220 h 277"/>
                  <a:gd name="T96" fmla="*/ 126 w 167"/>
                  <a:gd name="T97" fmla="*/ 225 h 277"/>
                  <a:gd name="T98" fmla="*/ 130 w 167"/>
                  <a:gd name="T99" fmla="*/ 230 h 277"/>
                  <a:gd name="T100" fmla="*/ 134 w 167"/>
                  <a:gd name="T101" fmla="*/ 235 h 277"/>
                  <a:gd name="T102" fmla="*/ 138 w 167"/>
                  <a:gd name="T103" fmla="*/ 240 h 277"/>
                  <a:gd name="T104" fmla="*/ 142 w 167"/>
                  <a:gd name="T105" fmla="*/ 245 h 277"/>
                  <a:gd name="T106" fmla="*/ 146 w 167"/>
                  <a:gd name="T107" fmla="*/ 250 h 277"/>
                  <a:gd name="T108" fmla="*/ 149 w 167"/>
                  <a:gd name="T109" fmla="*/ 255 h 277"/>
                  <a:gd name="T110" fmla="*/ 153 w 167"/>
                  <a:gd name="T111" fmla="*/ 260 h 277"/>
                  <a:gd name="T112" fmla="*/ 158 w 167"/>
                  <a:gd name="T113" fmla="*/ 266 h 277"/>
                  <a:gd name="T114" fmla="*/ 166 w 167"/>
                  <a:gd name="T115" fmla="*/ 276 h 27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7"/>
                  <a:gd name="T175" fmla="*/ 0 h 277"/>
                  <a:gd name="T176" fmla="*/ 167 w 167"/>
                  <a:gd name="T177" fmla="*/ 277 h 27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7" h="277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  <a:lnTo>
                      <a:pt x="7" y="12"/>
                    </a:lnTo>
                    <a:lnTo>
                      <a:pt x="10" y="17"/>
                    </a:lnTo>
                    <a:lnTo>
                      <a:pt x="12" y="22"/>
                    </a:lnTo>
                    <a:lnTo>
                      <a:pt x="14" y="26"/>
                    </a:lnTo>
                    <a:lnTo>
                      <a:pt x="17" y="30"/>
                    </a:lnTo>
                    <a:lnTo>
                      <a:pt x="19" y="34"/>
                    </a:lnTo>
                    <a:lnTo>
                      <a:pt x="22" y="39"/>
                    </a:lnTo>
                    <a:lnTo>
                      <a:pt x="24" y="43"/>
                    </a:lnTo>
                    <a:lnTo>
                      <a:pt x="26" y="47"/>
                    </a:lnTo>
                    <a:lnTo>
                      <a:pt x="29" y="52"/>
                    </a:lnTo>
                    <a:lnTo>
                      <a:pt x="31" y="57"/>
                    </a:lnTo>
                    <a:lnTo>
                      <a:pt x="33" y="61"/>
                    </a:lnTo>
                    <a:lnTo>
                      <a:pt x="36" y="65"/>
                    </a:lnTo>
                    <a:lnTo>
                      <a:pt x="38" y="69"/>
                    </a:lnTo>
                    <a:lnTo>
                      <a:pt x="41" y="74"/>
                    </a:lnTo>
                    <a:lnTo>
                      <a:pt x="42" y="78"/>
                    </a:lnTo>
                    <a:lnTo>
                      <a:pt x="47" y="87"/>
                    </a:lnTo>
                    <a:lnTo>
                      <a:pt x="49" y="92"/>
                    </a:lnTo>
                    <a:lnTo>
                      <a:pt x="51" y="96"/>
                    </a:lnTo>
                    <a:lnTo>
                      <a:pt x="53" y="100"/>
                    </a:lnTo>
                    <a:lnTo>
                      <a:pt x="55" y="104"/>
                    </a:lnTo>
                    <a:lnTo>
                      <a:pt x="57" y="109"/>
                    </a:lnTo>
                    <a:lnTo>
                      <a:pt x="60" y="113"/>
                    </a:lnTo>
                    <a:lnTo>
                      <a:pt x="62" y="118"/>
                    </a:lnTo>
                    <a:lnTo>
                      <a:pt x="64" y="122"/>
                    </a:lnTo>
                    <a:lnTo>
                      <a:pt x="66" y="126"/>
                    </a:lnTo>
                    <a:lnTo>
                      <a:pt x="68" y="131"/>
                    </a:lnTo>
                    <a:lnTo>
                      <a:pt x="70" y="136"/>
                    </a:lnTo>
                    <a:lnTo>
                      <a:pt x="73" y="140"/>
                    </a:lnTo>
                    <a:lnTo>
                      <a:pt x="74" y="144"/>
                    </a:lnTo>
                    <a:lnTo>
                      <a:pt x="77" y="149"/>
                    </a:lnTo>
                    <a:lnTo>
                      <a:pt x="80" y="153"/>
                    </a:lnTo>
                    <a:lnTo>
                      <a:pt x="82" y="158"/>
                    </a:lnTo>
                    <a:lnTo>
                      <a:pt x="85" y="163"/>
                    </a:lnTo>
                    <a:lnTo>
                      <a:pt x="87" y="168"/>
                    </a:lnTo>
                    <a:lnTo>
                      <a:pt x="93" y="177"/>
                    </a:lnTo>
                    <a:lnTo>
                      <a:pt x="96" y="182"/>
                    </a:lnTo>
                    <a:lnTo>
                      <a:pt x="99" y="186"/>
                    </a:lnTo>
                    <a:lnTo>
                      <a:pt x="102" y="191"/>
                    </a:lnTo>
                    <a:lnTo>
                      <a:pt x="105" y="196"/>
                    </a:lnTo>
                    <a:lnTo>
                      <a:pt x="108" y="201"/>
                    </a:lnTo>
                    <a:lnTo>
                      <a:pt x="112" y="206"/>
                    </a:lnTo>
                    <a:lnTo>
                      <a:pt x="116" y="210"/>
                    </a:lnTo>
                    <a:lnTo>
                      <a:pt x="119" y="215"/>
                    </a:lnTo>
                    <a:lnTo>
                      <a:pt x="123" y="220"/>
                    </a:lnTo>
                    <a:lnTo>
                      <a:pt x="126" y="225"/>
                    </a:lnTo>
                    <a:lnTo>
                      <a:pt x="130" y="230"/>
                    </a:lnTo>
                    <a:lnTo>
                      <a:pt x="134" y="235"/>
                    </a:lnTo>
                    <a:lnTo>
                      <a:pt x="138" y="240"/>
                    </a:lnTo>
                    <a:lnTo>
                      <a:pt x="142" y="245"/>
                    </a:lnTo>
                    <a:lnTo>
                      <a:pt x="146" y="250"/>
                    </a:lnTo>
                    <a:lnTo>
                      <a:pt x="149" y="255"/>
                    </a:lnTo>
                    <a:lnTo>
                      <a:pt x="153" y="260"/>
                    </a:lnTo>
                    <a:lnTo>
                      <a:pt x="158" y="266"/>
                    </a:lnTo>
                    <a:lnTo>
                      <a:pt x="166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9" name="Freeform 1306"/>
              <p:cNvSpPr>
                <a:spLocks noChangeAspect="1"/>
              </p:cNvSpPr>
              <p:nvPr/>
            </p:nvSpPr>
            <p:spPr bwMode="auto">
              <a:xfrm>
                <a:off x="2764" y="3258"/>
                <a:ext cx="514" cy="52"/>
              </a:xfrm>
              <a:custGeom>
                <a:avLst/>
                <a:gdLst>
                  <a:gd name="T0" fmla="*/ 0 w 514"/>
                  <a:gd name="T1" fmla="*/ 0 h 52"/>
                  <a:gd name="T2" fmla="*/ 5 w 514"/>
                  <a:gd name="T3" fmla="*/ 0 h 52"/>
                  <a:gd name="T4" fmla="*/ 10 w 514"/>
                  <a:gd name="T5" fmla="*/ 1 h 52"/>
                  <a:gd name="T6" fmla="*/ 16 w 514"/>
                  <a:gd name="T7" fmla="*/ 1 h 52"/>
                  <a:gd name="T8" fmla="*/ 21 w 514"/>
                  <a:gd name="T9" fmla="*/ 1 h 52"/>
                  <a:gd name="T10" fmla="*/ 26 w 514"/>
                  <a:gd name="T11" fmla="*/ 2 h 52"/>
                  <a:gd name="T12" fmla="*/ 32 w 514"/>
                  <a:gd name="T13" fmla="*/ 3 h 52"/>
                  <a:gd name="T14" fmla="*/ 37 w 514"/>
                  <a:gd name="T15" fmla="*/ 3 h 52"/>
                  <a:gd name="T16" fmla="*/ 42 w 514"/>
                  <a:gd name="T17" fmla="*/ 4 h 52"/>
                  <a:gd name="T18" fmla="*/ 48 w 514"/>
                  <a:gd name="T19" fmla="*/ 4 h 52"/>
                  <a:gd name="T20" fmla="*/ 54 w 514"/>
                  <a:gd name="T21" fmla="*/ 5 h 52"/>
                  <a:gd name="T22" fmla="*/ 60 w 514"/>
                  <a:gd name="T23" fmla="*/ 6 h 52"/>
                  <a:gd name="T24" fmla="*/ 65 w 514"/>
                  <a:gd name="T25" fmla="*/ 6 h 52"/>
                  <a:gd name="T26" fmla="*/ 71 w 514"/>
                  <a:gd name="T27" fmla="*/ 7 h 52"/>
                  <a:gd name="T28" fmla="*/ 77 w 514"/>
                  <a:gd name="T29" fmla="*/ 8 h 52"/>
                  <a:gd name="T30" fmla="*/ 83 w 514"/>
                  <a:gd name="T31" fmla="*/ 9 h 52"/>
                  <a:gd name="T32" fmla="*/ 89 w 514"/>
                  <a:gd name="T33" fmla="*/ 10 h 52"/>
                  <a:gd name="T34" fmla="*/ 95 w 514"/>
                  <a:gd name="T35" fmla="*/ 11 h 52"/>
                  <a:gd name="T36" fmla="*/ 101 w 514"/>
                  <a:gd name="T37" fmla="*/ 12 h 52"/>
                  <a:gd name="T38" fmla="*/ 114 w 514"/>
                  <a:gd name="T39" fmla="*/ 14 h 52"/>
                  <a:gd name="T40" fmla="*/ 121 w 514"/>
                  <a:gd name="T41" fmla="*/ 16 h 52"/>
                  <a:gd name="T42" fmla="*/ 128 w 514"/>
                  <a:gd name="T43" fmla="*/ 17 h 52"/>
                  <a:gd name="T44" fmla="*/ 135 w 514"/>
                  <a:gd name="T45" fmla="*/ 18 h 52"/>
                  <a:gd name="T46" fmla="*/ 141 w 514"/>
                  <a:gd name="T47" fmla="*/ 19 h 52"/>
                  <a:gd name="T48" fmla="*/ 149 w 514"/>
                  <a:gd name="T49" fmla="*/ 21 h 52"/>
                  <a:gd name="T50" fmla="*/ 156 w 514"/>
                  <a:gd name="T51" fmla="*/ 23 h 52"/>
                  <a:gd name="T52" fmla="*/ 163 w 514"/>
                  <a:gd name="T53" fmla="*/ 24 h 52"/>
                  <a:gd name="T54" fmla="*/ 171 w 514"/>
                  <a:gd name="T55" fmla="*/ 26 h 52"/>
                  <a:gd name="T56" fmla="*/ 179 w 514"/>
                  <a:gd name="T57" fmla="*/ 27 h 52"/>
                  <a:gd name="T58" fmla="*/ 187 w 514"/>
                  <a:gd name="T59" fmla="*/ 29 h 52"/>
                  <a:gd name="T60" fmla="*/ 195 w 514"/>
                  <a:gd name="T61" fmla="*/ 31 h 52"/>
                  <a:gd name="T62" fmla="*/ 203 w 514"/>
                  <a:gd name="T63" fmla="*/ 32 h 52"/>
                  <a:gd name="T64" fmla="*/ 211 w 514"/>
                  <a:gd name="T65" fmla="*/ 34 h 52"/>
                  <a:gd name="T66" fmla="*/ 220 w 514"/>
                  <a:gd name="T67" fmla="*/ 35 h 52"/>
                  <a:gd name="T68" fmla="*/ 229 w 514"/>
                  <a:gd name="T69" fmla="*/ 37 h 52"/>
                  <a:gd name="T70" fmla="*/ 238 w 514"/>
                  <a:gd name="T71" fmla="*/ 38 h 52"/>
                  <a:gd name="T72" fmla="*/ 247 w 514"/>
                  <a:gd name="T73" fmla="*/ 39 h 52"/>
                  <a:gd name="T74" fmla="*/ 257 w 514"/>
                  <a:gd name="T75" fmla="*/ 41 h 52"/>
                  <a:gd name="T76" fmla="*/ 277 w 514"/>
                  <a:gd name="T77" fmla="*/ 43 h 52"/>
                  <a:gd name="T78" fmla="*/ 287 w 514"/>
                  <a:gd name="T79" fmla="*/ 44 h 52"/>
                  <a:gd name="T80" fmla="*/ 297 w 514"/>
                  <a:gd name="T81" fmla="*/ 45 h 52"/>
                  <a:gd name="T82" fmla="*/ 308 w 514"/>
                  <a:gd name="T83" fmla="*/ 46 h 52"/>
                  <a:gd name="T84" fmla="*/ 319 w 514"/>
                  <a:gd name="T85" fmla="*/ 46 h 52"/>
                  <a:gd name="T86" fmla="*/ 330 w 514"/>
                  <a:gd name="T87" fmla="*/ 47 h 52"/>
                  <a:gd name="T88" fmla="*/ 342 w 514"/>
                  <a:gd name="T89" fmla="*/ 47 h 52"/>
                  <a:gd name="T90" fmla="*/ 353 w 514"/>
                  <a:gd name="T91" fmla="*/ 48 h 52"/>
                  <a:gd name="T92" fmla="*/ 365 w 514"/>
                  <a:gd name="T93" fmla="*/ 49 h 52"/>
                  <a:gd name="T94" fmla="*/ 377 w 514"/>
                  <a:gd name="T95" fmla="*/ 49 h 52"/>
                  <a:gd name="T96" fmla="*/ 388 w 514"/>
                  <a:gd name="T97" fmla="*/ 49 h 52"/>
                  <a:gd name="T98" fmla="*/ 400 w 514"/>
                  <a:gd name="T99" fmla="*/ 49 h 52"/>
                  <a:gd name="T100" fmla="*/ 413 w 514"/>
                  <a:gd name="T101" fmla="*/ 50 h 52"/>
                  <a:gd name="T102" fmla="*/ 425 w 514"/>
                  <a:gd name="T103" fmla="*/ 50 h 52"/>
                  <a:gd name="T104" fmla="*/ 438 w 514"/>
                  <a:gd name="T105" fmla="*/ 50 h 52"/>
                  <a:gd name="T106" fmla="*/ 450 w 514"/>
                  <a:gd name="T107" fmla="*/ 50 h 52"/>
                  <a:gd name="T108" fmla="*/ 463 w 514"/>
                  <a:gd name="T109" fmla="*/ 50 h 52"/>
                  <a:gd name="T110" fmla="*/ 475 w 514"/>
                  <a:gd name="T111" fmla="*/ 51 h 52"/>
                  <a:gd name="T112" fmla="*/ 488 w 514"/>
                  <a:gd name="T113" fmla="*/ 51 h 52"/>
                  <a:gd name="T114" fmla="*/ 513 w 514"/>
                  <a:gd name="T115" fmla="*/ 51 h 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14"/>
                  <a:gd name="T175" fmla="*/ 0 h 52"/>
                  <a:gd name="T176" fmla="*/ 514 w 514"/>
                  <a:gd name="T177" fmla="*/ 52 h 5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14" h="52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  <a:lnTo>
                      <a:pt x="16" y="1"/>
                    </a:lnTo>
                    <a:lnTo>
                      <a:pt x="21" y="1"/>
                    </a:lnTo>
                    <a:lnTo>
                      <a:pt x="26" y="2"/>
                    </a:lnTo>
                    <a:lnTo>
                      <a:pt x="32" y="3"/>
                    </a:lnTo>
                    <a:lnTo>
                      <a:pt x="37" y="3"/>
                    </a:lnTo>
                    <a:lnTo>
                      <a:pt x="42" y="4"/>
                    </a:lnTo>
                    <a:lnTo>
                      <a:pt x="48" y="4"/>
                    </a:lnTo>
                    <a:lnTo>
                      <a:pt x="54" y="5"/>
                    </a:lnTo>
                    <a:lnTo>
                      <a:pt x="60" y="6"/>
                    </a:lnTo>
                    <a:lnTo>
                      <a:pt x="65" y="6"/>
                    </a:lnTo>
                    <a:lnTo>
                      <a:pt x="71" y="7"/>
                    </a:lnTo>
                    <a:lnTo>
                      <a:pt x="77" y="8"/>
                    </a:lnTo>
                    <a:lnTo>
                      <a:pt x="83" y="9"/>
                    </a:lnTo>
                    <a:lnTo>
                      <a:pt x="89" y="10"/>
                    </a:lnTo>
                    <a:lnTo>
                      <a:pt x="95" y="11"/>
                    </a:lnTo>
                    <a:lnTo>
                      <a:pt x="101" y="12"/>
                    </a:lnTo>
                    <a:lnTo>
                      <a:pt x="114" y="14"/>
                    </a:lnTo>
                    <a:lnTo>
                      <a:pt x="121" y="16"/>
                    </a:lnTo>
                    <a:lnTo>
                      <a:pt x="128" y="17"/>
                    </a:lnTo>
                    <a:lnTo>
                      <a:pt x="135" y="18"/>
                    </a:lnTo>
                    <a:lnTo>
                      <a:pt x="141" y="19"/>
                    </a:lnTo>
                    <a:lnTo>
                      <a:pt x="149" y="21"/>
                    </a:lnTo>
                    <a:lnTo>
                      <a:pt x="156" y="23"/>
                    </a:lnTo>
                    <a:lnTo>
                      <a:pt x="163" y="24"/>
                    </a:lnTo>
                    <a:lnTo>
                      <a:pt x="171" y="26"/>
                    </a:lnTo>
                    <a:lnTo>
                      <a:pt x="179" y="27"/>
                    </a:lnTo>
                    <a:lnTo>
                      <a:pt x="187" y="29"/>
                    </a:lnTo>
                    <a:lnTo>
                      <a:pt x="195" y="31"/>
                    </a:lnTo>
                    <a:lnTo>
                      <a:pt x="203" y="32"/>
                    </a:lnTo>
                    <a:lnTo>
                      <a:pt x="211" y="34"/>
                    </a:lnTo>
                    <a:lnTo>
                      <a:pt x="220" y="35"/>
                    </a:lnTo>
                    <a:lnTo>
                      <a:pt x="229" y="37"/>
                    </a:lnTo>
                    <a:lnTo>
                      <a:pt x="238" y="38"/>
                    </a:lnTo>
                    <a:lnTo>
                      <a:pt x="247" y="39"/>
                    </a:lnTo>
                    <a:lnTo>
                      <a:pt x="257" y="41"/>
                    </a:lnTo>
                    <a:lnTo>
                      <a:pt x="277" y="43"/>
                    </a:lnTo>
                    <a:lnTo>
                      <a:pt x="287" y="44"/>
                    </a:lnTo>
                    <a:lnTo>
                      <a:pt x="297" y="45"/>
                    </a:lnTo>
                    <a:lnTo>
                      <a:pt x="308" y="46"/>
                    </a:lnTo>
                    <a:lnTo>
                      <a:pt x="319" y="46"/>
                    </a:lnTo>
                    <a:lnTo>
                      <a:pt x="330" y="47"/>
                    </a:lnTo>
                    <a:lnTo>
                      <a:pt x="342" y="47"/>
                    </a:lnTo>
                    <a:lnTo>
                      <a:pt x="353" y="48"/>
                    </a:lnTo>
                    <a:lnTo>
                      <a:pt x="365" y="49"/>
                    </a:lnTo>
                    <a:lnTo>
                      <a:pt x="377" y="49"/>
                    </a:lnTo>
                    <a:lnTo>
                      <a:pt x="388" y="49"/>
                    </a:lnTo>
                    <a:lnTo>
                      <a:pt x="400" y="49"/>
                    </a:lnTo>
                    <a:lnTo>
                      <a:pt x="413" y="50"/>
                    </a:lnTo>
                    <a:lnTo>
                      <a:pt x="425" y="50"/>
                    </a:lnTo>
                    <a:lnTo>
                      <a:pt x="438" y="50"/>
                    </a:lnTo>
                    <a:lnTo>
                      <a:pt x="450" y="50"/>
                    </a:lnTo>
                    <a:lnTo>
                      <a:pt x="463" y="50"/>
                    </a:lnTo>
                    <a:lnTo>
                      <a:pt x="475" y="51"/>
                    </a:lnTo>
                    <a:lnTo>
                      <a:pt x="488" y="51"/>
                    </a:lnTo>
                    <a:lnTo>
                      <a:pt x="513" y="5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0" name="Freeform 1307"/>
              <p:cNvSpPr>
                <a:spLocks noChangeAspect="1"/>
              </p:cNvSpPr>
              <p:nvPr/>
            </p:nvSpPr>
            <p:spPr bwMode="auto">
              <a:xfrm>
                <a:off x="2299" y="3285"/>
                <a:ext cx="402" cy="365"/>
              </a:xfrm>
              <a:custGeom>
                <a:avLst/>
                <a:gdLst>
                  <a:gd name="T0" fmla="*/ 394 w 402"/>
                  <a:gd name="T1" fmla="*/ 3 h 365"/>
                  <a:gd name="T2" fmla="*/ 383 w 402"/>
                  <a:gd name="T3" fmla="*/ 9 h 365"/>
                  <a:gd name="T4" fmla="*/ 371 w 402"/>
                  <a:gd name="T5" fmla="*/ 15 h 365"/>
                  <a:gd name="T6" fmla="*/ 360 w 402"/>
                  <a:gd name="T7" fmla="*/ 20 h 365"/>
                  <a:gd name="T8" fmla="*/ 350 w 402"/>
                  <a:gd name="T9" fmla="*/ 26 h 365"/>
                  <a:gd name="T10" fmla="*/ 339 w 402"/>
                  <a:gd name="T11" fmla="*/ 33 h 365"/>
                  <a:gd name="T12" fmla="*/ 328 w 402"/>
                  <a:gd name="T13" fmla="*/ 38 h 365"/>
                  <a:gd name="T14" fmla="*/ 319 w 402"/>
                  <a:gd name="T15" fmla="*/ 44 h 365"/>
                  <a:gd name="T16" fmla="*/ 310 w 402"/>
                  <a:gd name="T17" fmla="*/ 51 h 365"/>
                  <a:gd name="T18" fmla="*/ 297 w 402"/>
                  <a:gd name="T19" fmla="*/ 60 h 365"/>
                  <a:gd name="T20" fmla="*/ 290 w 402"/>
                  <a:gd name="T21" fmla="*/ 67 h 365"/>
                  <a:gd name="T22" fmla="*/ 284 w 402"/>
                  <a:gd name="T23" fmla="*/ 73 h 365"/>
                  <a:gd name="T24" fmla="*/ 277 w 402"/>
                  <a:gd name="T25" fmla="*/ 81 h 365"/>
                  <a:gd name="T26" fmla="*/ 271 w 402"/>
                  <a:gd name="T27" fmla="*/ 87 h 365"/>
                  <a:gd name="T28" fmla="*/ 265 w 402"/>
                  <a:gd name="T29" fmla="*/ 94 h 365"/>
                  <a:gd name="T30" fmla="*/ 260 w 402"/>
                  <a:gd name="T31" fmla="*/ 101 h 365"/>
                  <a:gd name="T32" fmla="*/ 255 w 402"/>
                  <a:gd name="T33" fmla="*/ 109 h 365"/>
                  <a:gd name="T34" fmla="*/ 250 w 402"/>
                  <a:gd name="T35" fmla="*/ 116 h 365"/>
                  <a:gd name="T36" fmla="*/ 244 w 402"/>
                  <a:gd name="T37" fmla="*/ 123 h 365"/>
                  <a:gd name="T38" fmla="*/ 235 w 402"/>
                  <a:gd name="T39" fmla="*/ 134 h 365"/>
                  <a:gd name="T40" fmla="*/ 229 w 402"/>
                  <a:gd name="T41" fmla="*/ 142 h 365"/>
                  <a:gd name="T42" fmla="*/ 222 w 402"/>
                  <a:gd name="T43" fmla="*/ 149 h 365"/>
                  <a:gd name="T44" fmla="*/ 215 w 402"/>
                  <a:gd name="T45" fmla="*/ 157 h 365"/>
                  <a:gd name="T46" fmla="*/ 207 w 402"/>
                  <a:gd name="T47" fmla="*/ 164 h 365"/>
                  <a:gd name="T48" fmla="*/ 199 w 402"/>
                  <a:gd name="T49" fmla="*/ 172 h 365"/>
                  <a:gd name="T50" fmla="*/ 192 w 402"/>
                  <a:gd name="T51" fmla="*/ 179 h 365"/>
                  <a:gd name="T52" fmla="*/ 183 w 402"/>
                  <a:gd name="T53" fmla="*/ 186 h 365"/>
                  <a:gd name="T54" fmla="*/ 175 w 402"/>
                  <a:gd name="T55" fmla="*/ 192 h 365"/>
                  <a:gd name="T56" fmla="*/ 161 w 402"/>
                  <a:gd name="T57" fmla="*/ 202 h 365"/>
                  <a:gd name="T58" fmla="*/ 152 w 402"/>
                  <a:gd name="T59" fmla="*/ 208 h 365"/>
                  <a:gd name="T60" fmla="*/ 143 w 402"/>
                  <a:gd name="T61" fmla="*/ 214 h 365"/>
                  <a:gd name="T62" fmla="*/ 134 w 402"/>
                  <a:gd name="T63" fmla="*/ 219 h 365"/>
                  <a:gd name="T64" fmla="*/ 125 w 402"/>
                  <a:gd name="T65" fmla="*/ 225 h 365"/>
                  <a:gd name="T66" fmla="*/ 115 w 402"/>
                  <a:gd name="T67" fmla="*/ 231 h 365"/>
                  <a:gd name="T68" fmla="*/ 106 w 402"/>
                  <a:gd name="T69" fmla="*/ 237 h 365"/>
                  <a:gd name="T70" fmla="*/ 97 w 402"/>
                  <a:gd name="T71" fmla="*/ 243 h 365"/>
                  <a:gd name="T72" fmla="*/ 88 w 402"/>
                  <a:gd name="T73" fmla="*/ 249 h 365"/>
                  <a:gd name="T74" fmla="*/ 79 w 402"/>
                  <a:gd name="T75" fmla="*/ 256 h 365"/>
                  <a:gd name="T76" fmla="*/ 67 w 402"/>
                  <a:gd name="T77" fmla="*/ 268 h 365"/>
                  <a:gd name="T78" fmla="*/ 59 w 402"/>
                  <a:gd name="T79" fmla="*/ 276 h 365"/>
                  <a:gd name="T80" fmla="*/ 50 w 402"/>
                  <a:gd name="T81" fmla="*/ 286 h 365"/>
                  <a:gd name="T82" fmla="*/ 44 w 402"/>
                  <a:gd name="T83" fmla="*/ 295 h 365"/>
                  <a:gd name="T84" fmla="*/ 36 w 402"/>
                  <a:gd name="T85" fmla="*/ 305 h 365"/>
                  <a:gd name="T86" fmla="*/ 29 w 402"/>
                  <a:gd name="T87" fmla="*/ 315 h 365"/>
                  <a:gd name="T88" fmla="*/ 23 w 402"/>
                  <a:gd name="T89" fmla="*/ 325 h 365"/>
                  <a:gd name="T90" fmla="*/ 16 w 402"/>
                  <a:gd name="T91" fmla="*/ 336 h 365"/>
                  <a:gd name="T92" fmla="*/ 10 w 402"/>
                  <a:gd name="T93" fmla="*/ 347 h 365"/>
                  <a:gd name="T94" fmla="*/ 0 w 402"/>
                  <a:gd name="T95" fmla="*/ 364 h 3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02"/>
                  <a:gd name="T145" fmla="*/ 0 h 365"/>
                  <a:gd name="T146" fmla="*/ 402 w 402"/>
                  <a:gd name="T147" fmla="*/ 365 h 36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02" h="365">
                    <a:moveTo>
                      <a:pt x="401" y="0"/>
                    </a:moveTo>
                    <a:lnTo>
                      <a:pt x="394" y="3"/>
                    </a:lnTo>
                    <a:lnTo>
                      <a:pt x="389" y="5"/>
                    </a:lnTo>
                    <a:lnTo>
                      <a:pt x="383" y="9"/>
                    </a:lnTo>
                    <a:lnTo>
                      <a:pt x="377" y="11"/>
                    </a:lnTo>
                    <a:lnTo>
                      <a:pt x="371" y="15"/>
                    </a:lnTo>
                    <a:lnTo>
                      <a:pt x="366" y="17"/>
                    </a:lnTo>
                    <a:lnTo>
                      <a:pt x="360" y="20"/>
                    </a:lnTo>
                    <a:lnTo>
                      <a:pt x="355" y="23"/>
                    </a:lnTo>
                    <a:lnTo>
                      <a:pt x="350" y="26"/>
                    </a:lnTo>
                    <a:lnTo>
                      <a:pt x="344" y="29"/>
                    </a:lnTo>
                    <a:lnTo>
                      <a:pt x="339" y="33"/>
                    </a:lnTo>
                    <a:lnTo>
                      <a:pt x="334" y="35"/>
                    </a:lnTo>
                    <a:lnTo>
                      <a:pt x="328" y="38"/>
                    </a:lnTo>
                    <a:lnTo>
                      <a:pt x="324" y="41"/>
                    </a:lnTo>
                    <a:lnTo>
                      <a:pt x="319" y="44"/>
                    </a:lnTo>
                    <a:lnTo>
                      <a:pt x="314" y="48"/>
                    </a:lnTo>
                    <a:lnTo>
                      <a:pt x="310" y="51"/>
                    </a:lnTo>
                    <a:lnTo>
                      <a:pt x="305" y="54"/>
                    </a:lnTo>
                    <a:lnTo>
                      <a:pt x="297" y="60"/>
                    </a:lnTo>
                    <a:lnTo>
                      <a:pt x="294" y="64"/>
                    </a:lnTo>
                    <a:lnTo>
                      <a:pt x="290" y="67"/>
                    </a:lnTo>
                    <a:lnTo>
                      <a:pt x="286" y="70"/>
                    </a:lnTo>
                    <a:lnTo>
                      <a:pt x="284" y="73"/>
                    </a:lnTo>
                    <a:lnTo>
                      <a:pt x="280" y="77"/>
                    </a:lnTo>
                    <a:lnTo>
                      <a:pt x="277" y="81"/>
                    </a:lnTo>
                    <a:lnTo>
                      <a:pt x="274" y="84"/>
                    </a:lnTo>
                    <a:lnTo>
                      <a:pt x="271" y="87"/>
                    </a:lnTo>
                    <a:lnTo>
                      <a:pt x="269" y="91"/>
                    </a:lnTo>
                    <a:lnTo>
                      <a:pt x="265" y="94"/>
                    </a:lnTo>
                    <a:lnTo>
                      <a:pt x="263" y="98"/>
                    </a:lnTo>
                    <a:lnTo>
                      <a:pt x="260" y="101"/>
                    </a:lnTo>
                    <a:lnTo>
                      <a:pt x="258" y="105"/>
                    </a:lnTo>
                    <a:lnTo>
                      <a:pt x="255" y="109"/>
                    </a:lnTo>
                    <a:lnTo>
                      <a:pt x="252" y="112"/>
                    </a:lnTo>
                    <a:lnTo>
                      <a:pt x="250" y="116"/>
                    </a:lnTo>
                    <a:lnTo>
                      <a:pt x="247" y="120"/>
                    </a:lnTo>
                    <a:lnTo>
                      <a:pt x="244" y="123"/>
                    </a:lnTo>
                    <a:lnTo>
                      <a:pt x="238" y="130"/>
                    </a:lnTo>
                    <a:lnTo>
                      <a:pt x="235" y="134"/>
                    </a:lnTo>
                    <a:lnTo>
                      <a:pt x="232" y="138"/>
                    </a:lnTo>
                    <a:lnTo>
                      <a:pt x="229" y="142"/>
                    </a:lnTo>
                    <a:lnTo>
                      <a:pt x="225" y="145"/>
                    </a:lnTo>
                    <a:lnTo>
                      <a:pt x="222" y="149"/>
                    </a:lnTo>
                    <a:lnTo>
                      <a:pt x="218" y="153"/>
                    </a:lnTo>
                    <a:lnTo>
                      <a:pt x="215" y="157"/>
                    </a:lnTo>
                    <a:lnTo>
                      <a:pt x="211" y="161"/>
                    </a:lnTo>
                    <a:lnTo>
                      <a:pt x="207" y="164"/>
                    </a:lnTo>
                    <a:lnTo>
                      <a:pt x="203" y="168"/>
                    </a:lnTo>
                    <a:lnTo>
                      <a:pt x="199" y="172"/>
                    </a:lnTo>
                    <a:lnTo>
                      <a:pt x="196" y="175"/>
                    </a:lnTo>
                    <a:lnTo>
                      <a:pt x="192" y="179"/>
                    </a:lnTo>
                    <a:lnTo>
                      <a:pt x="188" y="182"/>
                    </a:lnTo>
                    <a:lnTo>
                      <a:pt x="183" y="186"/>
                    </a:lnTo>
                    <a:lnTo>
                      <a:pt x="179" y="189"/>
                    </a:lnTo>
                    <a:lnTo>
                      <a:pt x="175" y="192"/>
                    </a:lnTo>
                    <a:lnTo>
                      <a:pt x="170" y="196"/>
                    </a:lnTo>
                    <a:lnTo>
                      <a:pt x="161" y="202"/>
                    </a:lnTo>
                    <a:lnTo>
                      <a:pt x="157" y="206"/>
                    </a:lnTo>
                    <a:lnTo>
                      <a:pt x="152" y="208"/>
                    </a:lnTo>
                    <a:lnTo>
                      <a:pt x="148" y="211"/>
                    </a:lnTo>
                    <a:lnTo>
                      <a:pt x="143" y="214"/>
                    </a:lnTo>
                    <a:lnTo>
                      <a:pt x="139" y="217"/>
                    </a:lnTo>
                    <a:lnTo>
                      <a:pt x="134" y="219"/>
                    </a:lnTo>
                    <a:lnTo>
                      <a:pt x="129" y="222"/>
                    </a:lnTo>
                    <a:lnTo>
                      <a:pt x="125" y="225"/>
                    </a:lnTo>
                    <a:lnTo>
                      <a:pt x="120" y="228"/>
                    </a:lnTo>
                    <a:lnTo>
                      <a:pt x="115" y="231"/>
                    </a:lnTo>
                    <a:lnTo>
                      <a:pt x="110" y="234"/>
                    </a:lnTo>
                    <a:lnTo>
                      <a:pt x="106" y="237"/>
                    </a:lnTo>
                    <a:lnTo>
                      <a:pt x="101" y="240"/>
                    </a:lnTo>
                    <a:lnTo>
                      <a:pt x="97" y="243"/>
                    </a:lnTo>
                    <a:lnTo>
                      <a:pt x="92" y="246"/>
                    </a:lnTo>
                    <a:lnTo>
                      <a:pt x="88" y="249"/>
                    </a:lnTo>
                    <a:lnTo>
                      <a:pt x="83" y="253"/>
                    </a:lnTo>
                    <a:lnTo>
                      <a:pt x="79" y="256"/>
                    </a:lnTo>
                    <a:lnTo>
                      <a:pt x="70" y="264"/>
                    </a:lnTo>
                    <a:lnTo>
                      <a:pt x="67" y="268"/>
                    </a:lnTo>
                    <a:lnTo>
                      <a:pt x="62" y="272"/>
                    </a:lnTo>
                    <a:lnTo>
                      <a:pt x="59" y="276"/>
                    </a:lnTo>
                    <a:lnTo>
                      <a:pt x="55" y="281"/>
                    </a:lnTo>
                    <a:lnTo>
                      <a:pt x="50" y="286"/>
                    </a:lnTo>
                    <a:lnTo>
                      <a:pt x="47" y="290"/>
                    </a:lnTo>
                    <a:lnTo>
                      <a:pt x="44" y="295"/>
                    </a:lnTo>
                    <a:lnTo>
                      <a:pt x="40" y="299"/>
                    </a:lnTo>
                    <a:lnTo>
                      <a:pt x="36" y="305"/>
                    </a:lnTo>
                    <a:lnTo>
                      <a:pt x="33" y="309"/>
                    </a:lnTo>
                    <a:lnTo>
                      <a:pt x="29" y="315"/>
                    </a:lnTo>
                    <a:lnTo>
                      <a:pt x="26" y="320"/>
                    </a:lnTo>
                    <a:lnTo>
                      <a:pt x="23" y="325"/>
                    </a:lnTo>
                    <a:lnTo>
                      <a:pt x="19" y="330"/>
                    </a:lnTo>
                    <a:lnTo>
                      <a:pt x="16" y="336"/>
                    </a:lnTo>
                    <a:lnTo>
                      <a:pt x="12" y="341"/>
                    </a:lnTo>
                    <a:lnTo>
                      <a:pt x="10" y="347"/>
                    </a:lnTo>
                    <a:lnTo>
                      <a:pt x="6" y="352"/>
                    </a:lnTo>
                    <a:lnTo>
                      <a:pt x="0" y="36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1" name="Freeform 1308"/>
              <p:cNvSpPr>
                <a:spLocks noChangeAspect="1"/>
              </p:cNvSpPr>
              <p:nvPr/>
            </p:nvSpPr>
            <p:spPr bwMode="auto">
              <a:xfrm>
                <a:off x="2896" y="3417"/>
                <a:ext cx="340" cy="169"/>
              </a:xfrm>
              <a:custGeom>
                <a:avLst/>
                <a:gdLst>
                  <a:gd name="T0" fmla="*/ 0 w 340"/>
                  <a:gd name="T1" fmla="*/ 0 h 169"/>
                  <a:gd name="T2" fmla="*/ 3 w 340"/>
                  <a:gd name="T3" fmla="*/ 3 h 169"/>
                  <a:gd name="T4" fmla="*/ 7 w 340"/>
                  <a:gd name="T5" fmla="*/ 5 h 169"/>
                  <a:gd name="T6" fmla="*/ 11 w 340"/>
                  <a:gd name="T7" fmla="*/ 8 h 169"/>
                  <a:gd name="T8" fmla="*/ 15 w 340"/>
                  <a:gd name="T9" fmla="*/ 11 h 169"/>
                  <a:gd name="T10" fmla="*/ 18 w 340"/>
                  <a:gd name="T11" fmla="*/ 14 h 169"/>
                  <a:gd name="T12" fmla="*/ 23 w 340"/>
                  <a:gd name="T13" fmla="*/ 16 h 169"/>
                  <a:gd name="T14" fmla="*/ 26 w 340"/>
                  <a:gd name="T15" fmla="*/ 19 h 169"/>
                  <a:gd name="T16" fmla="*/ 31 w 340"/>
                  <a:gd name="T17" fmla="*/ 22 h 169"/>
                  <a:gd name="T18" fmla="*/ 35 w 340"/>
                  <a:gd name="T19" fmla="*/ 24 h 169"/>
                  <a:gd name="T20" fmla="*/ 39 w 340"/>
                  <a:gd name="T21" fmla="*/ 27 h 169"/>
                  <a:gd name="T22" fmla="*/ 44 w 340"/>
                  <a:gd name="T23" fmla="*/ 29 h 169"/>
                  <a:gd name="T24" fmla="*/ 48 w 340"/>
                  <a:gd name="T25" fmla="*/ 31 h 169"/>
                  <a:gd name="T26" fmla="*/ 53 w 340"/>
                  <a:gd name="T27" fmla="*/ 33 h 169"/>
                  <a:gd name="T28" fmla="*/ 58 w 340"/>
                  <a:gd name="T29" fmla="*/ 35 h 169"/>
                  <a:gd name="T30" fmla="*/ 63 w 340"/>
                  <a:gd name="T31" fmla="*/ 36 h 169"/>
                  <a:gd name="T32" fmla="*/ 68 w 340"/>
                  <a:gd name="T33" fmla="*/ 38 h 169"/>
                  <a:gd name="T34" fmla="*/ 73 w 340"/>
                  <a:gd name="T35" fmla="*/ 39 h 169"/>
                  <a:gd name="T36" fmla="*/ 79 w 340"/>
                  <a:gd name="T37" fmla="*/ 40 h 169"/>
                  <a:gd name="T38" fmla="*/ 91 w 340"/>
                  <a:gd name="T39" fmla="*/ 42 h 169"/>
                  <a:gd name="T40" fmla="*/ 97 w 340"/>
                  <a:gd name="T41" fmla="*/ 43 h 169"/>
                  <a:gd name="T42" fmla="*/ 104 w 340"/>
                  <a:gd name="T43" fmla="*/ 43 h 169"/>
                  <a:gd name="T44" fmla="*/ 110 w 340"/>
                  <a:gd name="T45" fmla="*/ 43 h 169"/>
                  <a:gd name="T46" fmla="*/ 117 w 340"/>
                  <a:gd name="T47" fmla="*/ 43 h 169"/>
                  <a:gd name="T48" fmla="*/ 124 w 340"/>
                  <a:gd name="T49" fmla="*/ 43 h 169"/>
                  <a:gd name="T50" fmla="*/ 132 w 340"/>
                  <a:gd name="T51" fmla="*/ 43 h 169"/>
                  <a:gd name="T52" fmla="*/ 139 w 340"/>
                  <a:gd name="T53" fmla="*/ 43 h 169"/>
                  <a:gd name="T54" fmla="*/ 146 w 340"/>
                  <a:gd name="T55" fmla="*/ 43 h 169"/>
                  <a:gd name="T56" fmla="*/ 153 w 340"/>
                  <a:gd name="T57" fmla="*/ 43 h 169"/>
                  <a:gd name="T58" fmla="*/ 161 w 340"/>
                  <a:gd name="T59" fmla="*/ 43 h 169"/>
                  <a:gd name="T60" fmla="*/ 169 w 340"/>
                  <a:gd name="T61" fmla="*/ 43 h 169"/>
                  <a:gd name="T62" fmla="*/ 176 w 340"/>
                  <a:gd name="T63" fmla="*/ 43 h 169"/>
                  <a:gd name="T64" fmla="*/ 183 w 340"/>
                  <a:gd name="T65" fmla="*/ 43 h 169"/>
                  <a:gd name="T66" fmla="*/ 191 w 340"/>
                  <a:gd name="T67" fmla="*/ 44 h 169"/>
                  <a:gd name="T68" fmla="*/ 198 w 340"/>
                  <a:gd name="T69" fmla="*/ 45 h 169"/>
                  <a:gd name="T70" fmla="*/ 205 w 340"/>
                  <a:gd name="T71" fmla="*/ 46 h 169"/>
                  <a:gd name="T72" fmla="*/ 212 w 340"/>
                  <a:gd name="T73" fmla="*/ 48 h 169"/>
                  <a:gd name="T74" fmla="*/ 219 w 340"/>
                  <a:gd name="T75" fmla="*/ 49 h 169"/>
                  <a:gd name="T76" fmla="*/ 233 w 340"/>
                  <a:gd name="T77" fmla="*/ 54 h 169"/>
                  <a:gd name="T78" fmla="*/ 239 w 340"/>
                  <a:gd name="T79" fmla="*/ 57 h 169"/>
                  <a:gd name="T80" fmla="*/ 246 w 340"/>
                  <a:gd name="T81" fmla="*/ 60 h 169"/>
                  <a:gd name="T82" fmla="*/ 252 w 340"/>
                  <a:gd name="T83" fmla="*/ 64 h 169"/>
                  <a:gd name="T84" fmla="*/ 258 w 340"/>
                  <a:gd name="T85" fmla="*/ 68 h 169"/>
                  <a:gd name="T86" fmla="*/ 264 w 340"/>
                  <a:gd name="T87" fmla="*/ 72 h 169"/>
                  <a:gd name="T88" fmla="*/ 269 w 340"/>
                  <a:gd name="T89" fmla="*/ 77 h 169"/>
                  <a:gd name="T90" fmla="*/ 275 w 340"/>
                  <a:gd name="T91" fmla="*/ 83 h 169"/>
                  <a:gd name="T92" fmla="*/ 280 w 340"/>
                  <a:gd name="T93" fmla="*/ 88 h 169"/>
                  <a:gd name="T94" fmla="*/ 285 w 340"/>
                  <a:gd name="T95" fmla="*/ 93 h 169"/>
                  <a:gd name="T96" fmla="*/ 290 w 340"/>
                  <a:gd name="T97" fmla="*/ 100 h 169"/>
                  <a:gd name="T98" fmla="*/ 296 w 340"/>
                  <a:gd name="T99" fmla="*/ 106 h 169"/>
                  <a:gd name="T100" fmla="*/ 301 w 340"/>
                  <a:gd name="T101" fmla="*/ 112 h 169"/>
                  <a:gd name="T102" fmla="*/ 305 w 340"/>
                  <a:gd name="T103" fmla="*/ 119 h 169"/>
                  <a:gd name="T104" fmla="*/ 310 w 340"/>
                  <a:gd name="T105" fmla="*/ 126 h 169"/>
                  <a:gd name="T106" fmla="*/ 315 w 340"/>
                  <a:gd name="T107" fmla="*/ 132 h 169"/>
                  <a:gd name="T108" fmla="*/ 320 w 340"/>
                  <a:gd name="T109" fmla="*/ 139 h 169"/>
                  <a:gd name="T110" fmla="*/ 324 w 340"/>
                  <a:gd name="T111" fmla="*/ 146 h 169"/>
                  <a:gd name="T112" fmla="*/ 329 w 340"/>
                  <a:gd name="T113" fmla="*/ 153 h 169"/>
                  <a:gd name="T114" fmla="*/ 339 w 340"/>
                  <a:gd name="T115" fmla="*/ 168 h 1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40"/>
                  <a:gd name="T175" fmla="*/ 0 h 169"/>
                  <a:gd name="T176" fmla="*/ 340 w 340"/>
                  <a:gd name="T177" fmla="*/ 169 h 16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40" h="169">
                    <a:moveTo>
                      <a:pt x="0" y="0"/>
                    </a:moveTo>
                    <a:lnTo>
                      <a:pt x="3" y="3"/>
                    </a:lnTo>
                    <a:lnTo>
                      <a:pt x="7" y="5"/>
                    </a:lnTo>
                    <a:lnTo>
                      <a:pt x="11" y="8"/>
                    </a:lnTo>
                    <a:lnTo>
                      <a:pt x="15" y="11"/>
                    </a:lnTo>
                    <a:lnTo>
                      <a:pt x="18" y="14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31" y="22"/>
                    </a:lnTo>
                    <a:lnTo>
                      <a:pt x="35" y="24"/>
                    </a:lnTo>
                    <a:lnTo>
                      <a:pt x="39" y="27"/>
                    </a:lnTo>
                    <a:lnTo>
                      <a:pt x="44" y="29"/>
                    </a:lnTo>
                    <a:lnTo>
                      <a:pt x="48" y="31"/>
                    </a:lnTo>
                    <a:lnTo>
                      <a:pt x="53" y="33"/>
                    </a:lnTo>
                    <a:lnTo>
                      <a:pt x="58" y="35"/>
                    </a:lnTo>
                    <a:lnTo>
                      <a:pt x="63" y="36"/>
                    </a:lnTo>
                    <a:lnTo>
                      <a:pt x="68" y="38"/>
                    </a:lnTo>
                    <a:lnTo>
                      <a:pt x="73" y="39"/>
                    </a:lnTo>
                    <a:lnTo>
                      <a:pt x="79" y="40"/>
                    </a:lnTo>
                    <a:lnTo>
                      <a:pt x="91" y="4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10" y="43"/>
                    </a:lnTo>
                    <a:lnTo>
                      <a:pt x="117" y="43"/>
                    </a:lnTo>
                    <a:lnTo>
                      <a:pt x="124" y="43"/>
                    </a:lnTo>
                    <a:lnTo>
                      <a:pt x="132" y="43"/>
                    </a:lnTo>
                    <a:lnTo>
                      <a:pt x="139" y="43"/>
                    </a:lnTo>
                    <a:lnTo>
                      <a:pt x="146" y="43"/>
                    </a:lnTo>
                    <a:lnTo>
                      <a:pt x="153" y="43"/>
                    </a:lnTo>
                    <a:lnTo>
                      <a:pt x="161" y="43"/>
                    </a:lnTo>
                    <a:lnTo>
                      <a:pt x="169" y="43"/>
                    </a:lnTo>
                    <a:lnTo>
                      <a:pt x="176" y="43"/>
                    </a:lnTo>
                    <a:lnTo>
                      <a:pt x="183" y="43"/>
                    </a:lnTo>
                    <a:lnTo>
                      <a:pt x="191" y="44"/>
                    </a:lnTo>
                    <a:lnTo>
                      <a:pt x="198" y="45"/>
                    </a:lnTo>
                    <a:lnTo>
                      <a:pt x="205" y="46"/>
                    </a:lnTo>
                    <a:lnTo>
                      <a:pt x="212" y="48"/>
                    </a:lnTo>
                    <a:lnTo>
                      <a:pt x="219" y="49"/>
                    </a:lnTo>
                    <a:lnTo>
                      <a:pt x="233" y="54"/>
                    </a:lnTo>
                    <a:lnTo>
                      <a:pt x="239" y="57"/>
                    </a:lnTo>
                    <a:lnTo>
                      <a:pt x="246" y="60"/>
                    </a:lnTo>
                    <a:lnTo>
                      <a:pt x="252" y="64"/>
                    </a:lnTo>
                    <a:lnTo>
                      <a:pt x="258" y="68"/>
                    </a:lnTo>
                    <a:lnTo>
                      <a:pt x="264" y="72"/>
                    </a:lnTo>
                    <a:lnTo>
                      <a:pt x="269" y="77"/>
                    </a:lnTo>
                    <a:lnTo>
                      <a:pt x="275" y="83"/>
                    </a:lnTo>
                    <a:lnTo>
                      <a:pt x="280" y="88"/>
                    </a:lnTo>
                    <a:lnTo>
                      <a:pt x="285" y="93"/>
                    </a:lnTo>
                    <a:lnTo>
                      <a:pt x="290" y="100"/>
                    </a:lnTo>
                    <a:lnTo>
                      <a:pt x="296" y="106"/>
                    </a:lnTo>
                    <a:lnTo>
                      <a:pt x="301" y="112"/>
                    </a:lnTo>
                    <a:lnTo>
                      <a:pt x="305" y="119"/>
                    </a:lnTo>
                    <a:lnTo>
                      <a:pt x="310" y="126"/>
                    </a:lnTo>
                    <a:lnTo>
                      <a:pt x="315" y="132"/>
                    </a:lnTo>
                    <a:lnTo>
                      <a:pt x="320" y="139"/>
                    </a:lnTo>
                    <a:lnTo>
                      <a:pt x="324" y="146"/>
                    </a:lnTo>
                    <a:lnTo>
                      <a:pt x="329" y="153"/>
                    </a:lnTo>
                    <a:lnTo>
                      <a:pt x="339" y="16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2" name="Line 1309"/>
              <p:cNvSpPr>
                <a:spLocks noChangeAspect="1" noChangeShapeType="1"/>
              </p:cNvSpPr>
              <p:nvPr/>
            </p:nvSpPr>
            <p:spPr bwMode="auto">
              <a:xfrm flipH="1">
                <a:off x="2868" y="3691"/>
                <a:ext cx="44" cy="1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3" name="Line 1310"/>
              <p:cNvSpPr>
                <a:spLocks noChangeAspect="1" noChangeShapeType="1"/>
              </p:cNvSpPr>
              <p:nvPr/>
            </p:nvSpPr>
            <p:spPr bwMode="auto">
              <a:xfrm>
                <a:off x="2946" y="3748"/>
                <a:ext cx="173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10" name="Text Box 1373"/>
          <p:cNvSpPr txBox="1">
            <a:spLocks noChangeArrowheads="1"/>
          </p:cNvSpPr>
          <p:nvPr/>
        </p:nvSpPr>
        <p:spPr bwMode="auto">
          <a:xfrm flipH="1">
            <a:off x="4373563" y="1487488"/>
            <a:ext cx="4132262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b="1" i="1" dirty="0">
                <a:solidFill>
                  <a:srgbClr val="000000"/>
                </a:solidFill>
              </a:rPr>
              <a:t>Trees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</a:rPr>
              <a:t>High latent heat flux because of:</a:t>
            </a:r>
          </a:p>
          <a:p>
            <a:pPr marL="342900" indent="-342900" eaLnBrk="0" hangingPunct="0"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High roughness </a:t>
            </a:r>
          </a:p>
          <a:p>
            <a:pPr marL="342900" indent="-342900" eaLnBrk="0" hangingPunct="0"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Deep roots allow increased soil water availability</a:t>
            </a:r>
          </a:p>
        </p:txBody>
      </p:sp>
      <p:sp>
        <p:nvSpPr>
          <p:cNvPr id="2720" name="Text Box 1373"/>
          <p:cNvSpPr txBox="1">
            <a:spLocks noChangeArrowheads="1"/>
          </p:cNvSpPr>
          <p:nvPr/>
        </p:nvSpPr>
        <p:spPr bwMode="auto">
          <a:xfrm flipH="1">
            <a:off x="608013" y="1477963"/>
            <a:ext cx="3778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b="1" i="1" dirty="0">
                <a:solidFill>
                  <a:srgbClr val="000000"/>
                </a:solidFill>
              </a:rPr>
              <a:t>Crops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</a:rPr>
              <a:t>Low latent heat flux because of:</a:t>
            </a:r>
          </a:p>
          <a:p>
            <a:pPr marL="342900" indent="-342900" eaLnBrk="0" hangingPunct="0"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Low roughness </a:t>
            </a:r>
          </a:p>
          <a:p>
            <a:pPr marL="342900" indent="-342900" eaLnBrk="0" hangingPunct="0"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Shallow roots decrease soil water availability</a:t>
            </a:r>
          </a:p>
        </p:txBody>
      </p:sp>
      <p:grpSp>
        <p:nvGrpSpPr>
          <p:cNvPr id="11" name="Group 2726"/>
          <p:cNvGrpSpPr>
            <a:grpSpLocks/>
          </p:cNvGrpSpPr>
          <p:nvPr/>
        </p:nvGrpSpPr>
        <p:grpSpPr bwMode="auto">
          <a:xfrm flipH="1">
            <a:off x="828675" y="3613150"/>
            <a:ext cx="3495675" cy="1244600"/>
            <a:chOff x="828249" y="3612411"/>
            <a:chExt cx="3495704" cy="1245140"/>
          </a:xfrm>
        </p:grpSpPr>
        <p:sp>
          <p:nvSpPr>
            <p:cNvPr id="52236" name="Rectangle 3" descr="10%"/>
            <p:cNvSpPr>
              <a:spLocks noChangeArrowheads="1"/>
            </p:cNvSpPr>
            <p:nvPr/>
          </p:nvSpPr>
          <p:spPr bwMode="auto">
            <a:xfrm flipH="1">
              <a:off x="898922" y="3830211"/>
              <a:ext cx="3425031" cy="959305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37" name="Rectangle 724"/>
            <p:cNvSpPr>
              <a:spLocks noChangeArrowheads="1"/>
            </p:cNvSpPr>
            <p:nvPr/>
          </p:nvSpPr>
          <p:spPr bwMode="auto">
            <a:xfrm flipH="1">
              <a:off x="890162" y="4231622"/>
              <a:ext cx="3429000" cy="62592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38" name="Line 133"/>
            <p:cNvSpPr>
              <a:spLocks noChangeAspect="1" noChangeShapeType="1"/>
            </p:cNvSpPr>
            <p:nvPr/>
          </p:nvSpPr>
          <p:spPr bwMode="auto">
            <a:xfrm>
              <a:off x="3412274" y="3893902"/>
              <a:ext cx="1502" cy="108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39" name="Line 134"/>
            <p:cNvSpPr>
              <a:spLocks noChangeAspect="1" noChangeShapeType="1"/>
            </p:cNvSpPr>
            <p:nvPr/>
          </p:nvSpPr>
          <p:spPr bwMode="auto">
            <a:xfrm>
              <a:off x="3411524" y="3880395"/>
              <a:ext cx="375" cy="131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0" name="Line 135"/>
            <p:cNvSpPr>
              <a:spLocks noChangeAspect="1" noChangeShapeType="1"/>
            </p:cNvSpPr>
            <p:nvPr/>
          </p:nvSpPr>
          <p:spPr bwMode="auto">
            <a:xfrm flipH="1">
              <a:off x="3411524" y="3857884"/>
              <a:ext cx="375" cy="221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1" name="Line 136"/>
            <p:cNvSpPr>
              <a:spLocks noChangeAspect="1" noChangeShapeType="1"/>
            </p:cNvSpPr>
            <p:nvPr/>
          </p:nvSpPr>
          <p:spPr bwMode="auto">
            <a:xfrm flipH="1">
              <a:off x="3411899" y="3842126"/>
              <a:ext cx="0" cy="153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2" name="Line 137"/>
            <p:cNvSpPr>
              <a:spLocks noChangeAspect="1" noChangeShapeType="1"/>
            </p:cNvSpPr>
            <p:nvPr/>
          </p:nvSpPr>
          <p:spPr bwMode="auto">
            <a:xfrm flipV="1">
              <a:off x="3401010" y="3855633"/>
              <a:ext cx="1126" cy="499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3" name="Freeform 138"/>
            <p:cNvSpPr>
              <a:spLocks noChangeAspect="1"/>
            </p:cNvSpPr>
            <p:nvPr/>
          </p:nvSpPr>
          <p:spPr bwMode="auto">
            <a:xfrm flipH="1">
              <a:off x="3415278" y="3900655"/>
              <a:ext cx="114903" cy="275764"/>
            </a:xfrm>
            <a:custGeom>
              <a:avLst/>
              <a:gdLst>
                <a:gd name="T0" fmla="*/ 2147483647 w 306"/>
                <a:gd name="T1" fmla="*/ 2147483647 h 735"/>
                <a:gd name="T2" fmla="*/ 2147483647 w 306"/>
                <a:gd name="T3" fmla="*/ 2147483647 h 735"/>
                <a:gd name="T4" fmla="*/ 2147483647 w 306"/>
                <a:gd name="T5" fmla="*/ 2147483647 h 735"/>
                <a:gd name="T6" fmla="*/ 2147483647 w 306"/>
                <a:gd name="T7" fmla="*/ 2147483647 h 735"/>
                <a:gd name="T8" fmla="*/ 2147483647 w 306"/>
                <a:gd name="T9" fmla="*/ 2147483647 h 735"/>
                <a:gd name="T10" fmla="*/ 2147483647 w 306"/>
                <a:gd name="T11" fmla="*/ 2147483647 h 735"/>
                <a:gd name="T12" fmla="*/ 2147483647 w 306"/>
                <a:gd name="T13" fmla="*/ 2147483647 h 735"/>
                <a:gd name="T14" fmla="*/ 2147483647 w 306"/>
                <a:gd name="T15" fmla="*/ 2147483647 h 735"/>
                <a:gd name="T16" fmla="*/ 2147483647 w 306"/>
                <a:gd name="T17" fmla="*/ 2147483647 h 735"/>
                <a:gd name="T18" fmla="*/ 2147483647 w 306"/>
                <a:gd name="T19" fmla="*/ 2147483647 h 735"/>
                <a:gd name="T20" fmla="*/ 2147483647 w 306"/>
                <a:gd name="T21" fmla="*/ 2147483647 h 735"/>
                <a:gd name="T22" fmla="*/ 2147483647 w 306"/>
                <a:gd name="T23" fmla="*/ 2147483647 h 735"/>
                <a:gd name="T24" fmla="*/ 2147483647 w 306"/>
                <a:gd name="T25" fmla="*/ 2147483647 h 735"/>
                <a:gd name="T26" fmla="*/ 2147483647 w 306"/>
                <a:gd name="T27" fmla="*/ 2147483647 h 735"/>
                <a:gd name="T28" fmla="*/ 2147483647 w 306"/>
                <a:gd name="T29" fmla="*/ 2147483647 h 735"/>
                <a:gd name="T30" fmla="*/ 2147483647 w 306"/>
                <a:gd name="T31" fmla="*/ 2147483647 h 735"/>
                <a:gd name="T32" fmla="*/ 2147483647 w 306"/>
                <a:gd name="T33" fmla="*/ 2147483647 h 735"/>
                <a:gd name="T34" fmla="*/ 2147483647 w 306"/>
                <a:gd name="T35" fmla="*/ 2147483647 h 735"/>
                <a:gd name="T36" fmla="*/ 2147483647 w 306"/>
                <a:gd name="T37" fmla="*/ 2147483647 h 735"/>
                <a:gd name="T38" fmla="*/ 2147483647 w 306"/>
                <a:gd name="T39" fmla="*/ 2147483647 h 735"/>
                <a:gd name="T40" fmla="*/ 2147483647 w 306"/>
                <a:gd name="T41" fmla="*/ 2147483647 h 735"/>
                <a:gd name="T42" fmla="*/ 2147483647 w 306"/>
                <a:gd name="T43" fmla="*/ 2147483647 h 735"/>
                <a:gd name="T44" fmla="*/ 2147483647 w 306"/>
                <a:gd name="T45" fmla="*/ 2147483647 h 735"/>
                <a:gd name="T46" fmla="*/ 2147483647 w 306"/>
                <a:gd name="T47" fmla="*/ 2147483647 h 735"/>
                <a:gd name="T48" fmla="*/ 2147483647 w 306"/>
                <a:gd name="T49" fmla="*/ 2147483647 h 735"/>
                <a:gd name="T50" fmla="*/ 2147483647 w 306"/>
                <a:gd name="T51" fmla="*/ 2147483647 h 735"/>
                <a:gd name="T52" fmla="*/ 2147483647 w 306"/>
                <a:gd name="T53" fmla="*/ 2147483647 h 735"/>
                <a:gd name="T54" fmla="*/ 2147483647 w 306"/>
                <a:gd name="T55" fmla="*/ 2147483647 h 735"/>
                <a:gd name="T56" fmla="*/ 2147483647 w 306"/>
                <a:gd name="T57" fmla="*/ 2147483647 h 735"/>
                <a:gd name="T58" fmla="*/ 2147483647 w 306"/>
                <a:gd name="T59" fmla="*/ 2147483647 h 735"/>
                <a:gd name="T60" fmla="*/ 2147483647 w 306"/>
                <a:gd name="T61" fmla="*/ 2147483647 h 735"/>
                <a:gd name="T62" fmla="*/ 2147483647 w 306"/>
                <a:gd name="T63" fmla="*/ 2147483647 h 735"/>
                <a:gd name="T64" fmla="*/ 2147483647 w 306"/>
                <a:gd name="T65" fmla="*/ 2147483647 h 735"/>
                <a:gd name="T66" fmla="*/ 2147483647 w 306"/>
                <a:gd name="T67" fmla="*/ 2147483647 h 735"/>
                <a:gd name="T68" fmla="*/ 2147483647 w 306"/>
                <a:gd name="T69" fmla="*/ 2147483647 h 735"/>
                <a:gd name="T70" fmla="*/ 2147483647 w 306"/>
                <a:gd name="T71" fmla="*/ 2147483647 h 735"/>
                <a:gd name="T72" fmla="*/ 2147483647 w 306"/>
                <a:gd name="T73" fmla="*/ 2147483647 h 735"/>
                <a:gd name="T74" fmla="*/ 2147483647 w 306"/>
                <a:gd name="T75" fmla="*/ 2147483647 h 735"/>
                <a:gd name="T76" fmla="*/ 2147483647 w 306"/>
                <a:gd name="T77" fmla="*/ 2147483647 h 735"/>
                <a:gd name="T78" fmla="*/ 2147483647 w 306"/>
                <a:gd name="T79" fmla="*/ 2147483647 h 735"/>
                <a:gd name="T80" fmla="*/ 2147483647 w 306"/>
                <a:gd name="T81" fmla="*/ 2147483647 h 735"/>
                <a:gd name="T82" fmla="*/ 2147483647 w 306"/>
                <a:gd name="T83" fmla="*/ 2147483647 h 735"/>
                <a:gd name="T84" fmla="*/ 2147483647 w 306"/>
                <a:gd name="T85" fmla="*/ 2147483647 h 735"/>
                <a:gd name="T86" fmla="*/ 2147483647 w 306"/>
                <a:gd name="T87" fmla="*/ 2147483647 h 735"/>
                <a:gd name="T88" fmla="*/ 0 w 306"/>
                <a:gd name="T89" fmla="*/ 2147483647 h 735"/>
                <a:gd name="T90" fmla="*/ 0 w 306"/>
                <a:gd name="T91" fmla="*/ 2147483647 h 735"/>
                <a:gd name="T92" fmla="*/ 0 w 306"/>
                <a:gd name="T93" fmla="*/ 2147483647 h 735"/>
                <a:gd name="T94" fmla="*/ 0 w 306"/>
                <a:gd name="T95" fmla="*/ 2147483647 h 7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6"/>
                <a:gd name="T145" fmla="*/ 0 h 735"/>
                <a:gd name="T146" fmla="*/ 306 w 306"/>
                <a:gd name="T147" fmla="*/ 735 h 7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6" h="735">
                  <a:moveTo>
                    <a:pt x="305" y="0"/>
                  </a:moveTo>
                  <a:lnTo>
                    <a:pt x="300" y="12"/>
                  </a:lnTo>
                  <a:lnTo>
                    <a:pt x="297" y="24"/>
                  </a:lnTo>
                  <a:lnTo>
                    <a:pt x="293" y="36"/>
                  </a:lnTo>
                  <a:lnTo>
                    <a:pt x="289" y="48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78" y="84"/>
                  </a:lnTo>
                  <a:lnTo>
                    <a:pt x="275" y="96"/>
                  </a:lnTo>
                  <a:lnTo>
                    <a:pt x="271" y="107"/>
                  </a:lnTo>
                  <a:lnTo>
                    <a:pt x="267" y="119"/>
                  </a:lnTo>
                  <a:lnTo>
                    <a:pt x="264" y="130"/>
                  </a:lnTo>
                  <a:lnTo>
                    <a:pt x="261" y="141"/>
                  </a:lnTo>
                  <a:lnTo>
                    <a:pt x="258" y="151"/>
                  </a:lnTo>
                  <a:lnTo>
                    <a:pt x="255" y="162"/>
                  </a:lnTo>
                  <a:lnTo>
                    <a:pt x="252" y="172"/>
                  </a:lnTo>
                  <a:lnTo>
                    <a:pt x="250" y="182"/>
                  </a:lnTo>
                  <a:lnTo>
                    <a:pt x="247" y="191"/>
                  </a:lnTo>
                  <a:lnTo>
                    <a:pt x="245" y="200"/>
                  </a:lnTo>
                  <a:lnTo>
                    <a:pt x="241" y="217"/>
                  </a:lnTo>
                  <a:lnTo>
                    <a:pt x="239" y="225"/>
                  </a:lnTo>
                  <a:lnTo>
                    <a:pt x="237" y="233"/>
                  </a:lnTo>
                  <a:lnTo>
                    <a:pt x="236" y="240"/>
                  </a:lnTo>
                  <a:lnTo>
                    <a:pt x="235" y="247"/>
                  </a:lnTo>
                  <a:lnTo>
                    <a:pt x="233" y="253"/>
                  </a:lnTo>
                  <a:lnTo>
                    <a:pt x="232" y="260"/>
                  </a:lnTo>
                  <a:lnTo>
                    <a:pt x="230" y="266"/>
                  </a:lnTo>
                  <a:lnTo>
                    <a:pt x="229" y="272"/>
                  </a:lnTo>
                  <a:lnTo>
                    <a:pt x="228" y="278"/>
                  </a:lnTo>
                  <a:lnTo>
                    <a:pt x="227" y="283"/>
                  </a:lnTo>
                  <a:lnTo>
                    <a:pt x="225" y="289"/>
                  </a:lnTo>
                  <a:lnTo>
                    <a:pt x="224" y="295"/>
                  </a:lnTo>
                  <a:lnTo>
                    <a:pt x="222" y="300"/>
                  </a:lnTo>
                  <a:lnTo>
                    <a:pt x="219" y="305"/>
                  </a:lnTo>
                  <a:lnTo>
                    <a:pt x="218" y="311"/>
                  </a:lnTo>
                  <a:lnTo>
                    <a:pt x="215" y="316"/>
                  </a:lnTo>
                  <a:lnTo>
                    <a:pt x="213" y="322"/>
                  </a:lnTo>
                  <a:lnTo>
                    <a:pt x="210" y="328"/>
                  </a:lnTo>
                  <a:lnTo>
                    <a:pt x="203" y="340"/>
                  </a:lnTo>
                  <a:lnTo>
                    <a:pt x="199" y="346"/>
                  </a:lnTo>
                  <a:lnTo>
                    <a:pt x="195" y="352"/>
                  </a:lnTo>
                  <a:lnTo>
                    <a:pt x="190" y="359"/>
                  </a:lnTo>
                  <a:lnTo>
                    <a:pt x="185" y="366"/>
                  </a:lnTo>
                  <a:lnTo>
                    <a:pt x="180" y="372"/>
                  </a:lnTo>
                  <a:lnTo>
                    <a:pt x="174" y="379"/>
                  </a:lnTo>
                  <a:lnTo>
                    <a:pt x="168" y="387"/>
                  </a:lnTo>
                  <a:lnTo>
                    <a:pt x="162" y="394"/>
                  </a:lnTo>
                  <a:lnTo>
                    <a:pt x="156" y="401"/>
                  </a:lnTo>
                  <a:lnTo>
                    <a:pt x="150" y="409"/>
                  </a:lnTo>
                  <a:lnTo>
                    <a:pt x="144" y="417"/>
                  </a:lnTo>
                  <a:lnTo>
                    <a:pt x="138" y="425"/>
                  </a:lnTo>
                  <a:lnTo>
                    <a:pt x="132" y="433"/>
                  </a:lnTo>
                  <a:lnTo>
                    <a:pt x="125" y="441"/>
                  </a:lnTo>
                  <a:lnTo>
                    <a:pt x="119" y="449"/>
                  </a:lnTo>
                  <a:lnTo>
                    <a:pt x="113" y="456"/>
                  </a:lnTo>
                  <a:lnTo>
                    <a:pt x="106" y="464"/>
                  </a:lnTo>
                  <a:lnTo>
                    <a:pt x="100" y="473"/>
                  </a:lnTo>
                  <a:lnTo>
                    <a:pt x="89" y="489"/>
                  </a:lnTo>
                  <a:lnTo>
                    <a:pt x="83" y="497"/>
                  </a:lnTo>
                  <a:lnTo>
                    <a:pt x="78" y="505"/>
                  </a:lnTo>
                  <a:lnTo>
                    <a:pt x="72" y="513"/>
                  </a:lnTo>
                  <a:lnTo>
                    <a:pt x="68" y="522"/>
                  </a:lnTo>
                  <a:lnTo>
                    <a:pt x="62" y="530"/>
                  </a:lnTo>
                  <a:lnTo>
                    <a:pt x="58" y="538"/>
                  </a:lnTo>
                  <a:lnTo>
                    <a:pt x="53" y="546"/>
                  </a:lnTo>
                  <a:lnTo>
                    <a:pt x="49" y="553"/>
                  </a:lnTo>
                  <a:lnTo>
                    <a:pt x="45" y="561"/>
                  </a:lnTo>
                  <a:lnTo>
                    <a:pt x="41" y="569"/>
                  </a:lnTo>
                  <a:lnTo>
                    <a:pt x="37" y="576"/>
                  </a:lnTo>
                  <a:lnTo>
                    <a:pt x="34" y="584"/>
                  </a:lnTo>
                  <a:lnTo>
                    <a:pt x="30" y="591"/>
                  </a:lnTo>
                  <a:lnTo>
                    <a:pt x="27" y="598"/>
                  </a:lnTo>
                  <a:lnTo>
                    <a:pt x="24" y="606"/>
                  </a:lnTo>
                  <a:lnTo>
                    <a:pt x="21" y="613"/>
                  </a:lnTo>
                  <a:lnTo>
                    <a:pt x="19" y="619"/>
                  </a:lnTo>
                  <a:lnTo>
                    <a:pt x="17" y="626"/>
                  </a:lnTo>
                  <a:lnTo>
                    <a:pt x="12" y="639"/>
                  </a:lnTo>
                  <a:lnTo>
                    <a:pt x="10" y="644"/>
                  </a:lnTo>
                  <a:lnTo>
                    <a:pt x="9" y="650"/>
                  </a:lnTo>
                  <a:lnTo>
                    <a:pt x="7" y="656"/>
                  </a:lnTo>
                  <a:lnTo>
                    <a:pt x="6" y="661"/>
                  </a:lnTo>
                  <a:lnTo>
                    <a:pt x="5" y="667"/>
                  </a:lnTo>
                  <a:lnTo>
                    <a:pt x="4" y="672"/>
                  </a:lnTo>
                  <a:lnTo>
                    <a:pt x="3" y="677"/>
                  </a:lnTo>
                  <a:lnTo>
                    <a:pt x="3" y="682"/>
                  </a:lnTo>
                  <a:lnTo>
                    <a:pt x="2" y="686"/>
                  </a:lnTo>
                  <a:lnTo>
                    <a:pt x="1" y="691"/>
                  </a:lnTo>
                  <a:lnTo>
                    <a:pt x="1" y="695"/>
                  </a:lnTo>
                  <a:lnTo>
                    <a:pt x="1" y="700"/>
                  </a:lnTo>
                  <a:lnTo>
                    <a:pt x="0" y="705"/>
                  </a:lnTo>
                  <a:lnTo>
                    <a:pt x="0" y="709"/>
                  </a:lnTo>
                  <a:lnTo>
                    <a:pt x="0" y="713"/>
                  </a:lnTo>
                  <a:lnTo>
                    <a:pt x="0" y="717"/>
                  </a:lnTo>
                  <a:lnTo>
                    <a:pt x="0" y="721"/>
                  </a:lnTo>
                  <a:lnTo>
                    <a:pt x="0" y="726"/>
                  </a:lnTo>
                  <a:lnTo>
                    <a:pt x="0" y="73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4" name="Freeform 139"/>
            <p:cNvSpPr>
              <a:spLocks noChangeAspect="1"/>
            </p:cNvSpPr>
            <p:nvPr/>
          </p:nvSpPr>
          <p:spPr bwMode="auto">
            <a:xfrm flipH="1">
              <a:off x="3287984" y="3906283"/>
              <a:ext cx="111148" cy="244998"/>
            </a:xfrm>
            <a:custGeom>
              <a:avLst/>
              <a:gdLst>
                <a:gd name="T0" fmla="*/ 2147483647 w 296"/>
                <a:gd name="T1" fmla="*/ 2147483647 h 653"/>
                <a:gd name="T2" fmla="*/ 2147483647 w 296"/>
                <a:gd name="T3" fmla="*/ 2147483647 h 653"/>
                <a:gd name="T4" fmla="*/ 2147483647 w 296"/>
                <a:gd name="T5" fmla="*/ 2147483647 h 653"/>
                <a:gd name="T6" fmla="*/ 2147483647 w 296"/>
                <a:gd name="T7" fmla="*/ 2147483647 h 653"/>
                <a:gd name="T8" fmla="*/ 2147483647 w 296"/>
                <a:gd name="T9" fmla="*/ 2147483647 h 653"/>
                <a:gd name="T10" fmla="*/ 2147483647 w 296"/>
                <a:gd name="T11" fmla="*/ 2147483647 h 653"/>
                <a:gd name="T12" fmla="*/ 2147483647 w 296"/>
                <a:gd name="T13" fmla="*/ 2147483647 h 653"/>
                <a:gd name="T14" fmla="*/ 2147483647 w 296"/>
                <a:gd name="T15" fmla="*/ 2147483647 h 653"/>
                <a:gd name="T16" fmla="*/ 2147483647 w 296"/>
                <a:gd name="T17" fmla="*/ 2147483647 h 653"/>
                <a:gd name="T18" fmla="*/ 2147483647 w 296"/>
                <a:gd name="T19" fmla="*/ 2147483647 h 653"/>
                <a:gd name="T20" fmla="*/ 2147483647 w 296"/>
                <a:gd name="T21" fmla="*/ 2147483647 h 653"/>
                <a:gd name="T22" fmla="*/ 2147483647 w 296"/>
                <a:gd name="T23" fmla="*/ 2147483647 h 653"/>
                <a:gd name="T24" fmla="*/ 2147483647 w 296"/>
                <a:gd name="T25" fmla="*/ 2147483647 h 653"/>
                <a:gd name="T26" fmla="*/ 2147483647 w 296"/>
                <a:gd name="T27" fmla="*/ 2147483647 h 653"/>
                <a:gd name="T28" fmla="*/ 2147483647 w 296"/>
                <a:gd name="T29" fmla="*/ 2147483647 h 653"/>
                <a:gd name="T30" fmla="*/ 2147483647 w 296"/>
                <a:gd name="T31" fmla="*/ 2147483647 h 653"/>
                <a:gd name="T32" fmla="*/ 2147483647 w 296"/>
                <a:gd name="T33" fmla="*/ 2147483647 h 653"/>
                <a:gd name="T34" fmla="*/ 2147483647 w 296"/>
                <a:gd name="T35" fmla="*/ 2147483647 h 653"/>
                <a:gd name="T36" fmla="*/ 2147483647 w 296"/>
                <a:gd name="T37" fmla="*/ 2147483647 h 653"/>
                <a:gd name="T38" fmla="*/ 2147483647 w 296"/>
                <a:gd name="T39" fmla="*/ 2147483647 h 653"/>
                <a:gd name="T40" fmla="*/ 2147483647 w 296"/>
                <a:gd name="T41" fmla="*/ 2147483647 h 653"/>
                <a:gd name="T42" fmla="*/ 2147483647 w 296"/>
                <a:gd name="T43" fmla="*/ 2147483647 h 653"/>
                <a:gd name="T44" fmla="*/ 2147483647 w 296"/>
                <a:gd name="T45" fmla="*/ 2147483647 h 653"/>
                <a:gd name="T46" fmla="*/ 2147483647 w 296"/>
                <a:gd name="T47" fmla="*/ 2147483647 h 653"/>
                <a:gd name="T48" fmla="*/ 2147483647 w 296"/>
                <a:gd name="T49" fmla="*/ 2147483647 h 653"/>
                <a:gd name="T50" fmla="*/ 2147483647 w 296"/>
                <a:gd name="T51" fmla="*/ 2147483647 h 653"/>
                <a:gd name="T52" fmla="*/ 2147483647 w 296"/>
                <a:gd name="T53" fmla="*/ 2147483647 h 653"/>
                <a:gd name="T54" fmla="*/ 2147483647 w 296"/>
                <a:gd name="T55" fmla="*/ 2147483647 h 653"/>
                <a:gd name="T56" fmla="*/ 2147483647 w 296"/>
                <a:gd name="T57" fmla="*/ 2147483647 h 653"/>
                <a:gd name="T58" fmla="*/ 2147483647 w 296"/>
                <a:gd name="T59" fmla="*/ 2147483647 h 653"/>
                <a:gd name="T60" fmla="*/ 2147483647 w 296"/>
                <a:gd name="T61" fmla="*/ 2147483647 h 653"/>
                <a:gd name="T62" fmla="*/ 2147483647 w 296"/>
                <a:gd name="T63" fmla="*/ 2147483647 h 653"/>
                <a:gd name="T64" fmla="*/ 2147483647 w 296"/>
                <a:gd name="T65" fmla="*/ 2147483647 h 653"/>
                <a:gd name="T66" fmla="*/ 2147483647 w 296"/>
                <a:gd name="T67" fmla="*/ 2147483647 h 653"/>
                <a:gd name="T68" fmla="*/ 2147483647 w 296"/>
                <a:gd name="T69" fmla="*/ 2147483647 h 653"/>
                <a:gd name="T70" fmla="*/ 2147483647 w 296"/>
                <a:gd name="T71" fmla="*/ 2147483647 h 653"/>
                <a:gd name="T72" fmla="*/ 2147483647 w 296"/>
                <a:gd name="T73" fmla="*/ 2147483647 h 653"/>
                <a:gd name="T74" fmla="*/ 2147483647 w 296"/>
                <a:gd name="T75" fmla="*/ 2147483647 h 653"/>
                <a:gd name="T76" fmla="*/ 2147483647 w 296"/>
                <a:gd name="T77" fmla="*/ 2147483647 h 653"/>
                <a:gd name="T78" fmla="*/ 2147483647 w 296"/>
                <a:gd name="T79" fmla="*/ 2147483647 h 653"/>
                <a:gd name="T80" fmla="*/ 2147483647 w 296"/>
                <a:gd name="T81" fmla="*/ 2147483647 h 653"/>
                <a:gd name="T82" fmla="*/ 2147483647 w 296"/>
                <a:gd name="T83" fmla="*/ 2147483647 h 653"/>
                <a:gd name="T84" fmla="*/ 2147483647 w 296"/>
                <a:gd name="T85" fmla="*/ 2147483647 h 653"/>
                <a:gd name="T86" fmla="*/ 2147483647 w 296"/>
                <a:gd name="T87" fmla="*/ 2147483647 h 653"/>
                <a:gd name="T88" fmla="*/ 2147483647 w 296"/>
                <a:gd name="T89" fmla="*/ 2147483647 h 653"/>
                <a:gd name="T90" fmla="*/ 2147483647 w 296"/>
                <a:gd name="T91" fmla="*/ 2147483647 h 653"/>
                <a:gd name="T92" fmla="*/ 2147483647 w 296"/>
                <a:gd name="T93" fmla="*/ 2147483647 h 653"/>
                <a:gd name="T94" fmla="*/ 2147483647 w 296"/>
                <a:gd name="T95" fmla="*/ 2147483647 h 6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6"/>
                <a:gd name="T145" fmla="*/ 0 h 653"/>
                <a:gd name="T146" fmla="*/ 296 w 296"/>
                <a:gd name="T147" fmla="*/ 653 h 6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6" h="653">
                  <a:moveTo>
                    <a:pt x="0" y="0"/>
                  </a:moveTo>
                  <a:lnTo>
                    <a:pt x="1" y="4"/>
                  </a:lnTo>
                  <a:lnTo>
                    <a:pt x="3" y="9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7" y="25"/>
                  </a:lnTo>
                  <a:lnTo>
                    <a:pt x="9" y="30"/>
                  </a:lnTo>
                  <a:lnTo>
                    <a:pt x="10" y="36"/>
                  </a:lnTo>
                  <a:lnTo>
                    <a:pt x="12" y="41"/>
                  </a:lnTo>
                  <a:lnTo>
                    <a:pt x="14" y="46"/>
                  </a:lnTo>
                  <a:lnTo>
                    <a:pt x="15" y="52"/>
                  </a:lnTo>
                  <a:lnTo>
                    <a:pt x="17" y="58"/>
                  </a:lnTo>
                  <a:lnTo>
                    <a:pt x="18" y="64"/>
                  </a:lnTo>
                  <a:lnTo>
                    <a:pt x="19" y="69"/>
                  </a:lnTo>
                  <a:lnTo>
                    <a:pt x="21" y="76"/>
                  </a:lnTo>
                  <a:lnTo>
                    <a:pt x="23" y="82"/>
                  </a:lnTo>
                  <a:lnTo>
                    <a:pt x="24" y="89"/>
                  </a:lnTo>
                  <a:lnTo>
                    <a:pt x="26" y="96"/>
                  </a:lnTo>
                  <a:lnTo>
                    <a:pt x="27" y="102"/>
                  </a:lnTo>
                  <a:lnTo>
                    <a:pt x="30" y="117"/>
                  </a:lnTo>
                  <a:lnTo>
                    <a:pt x="32" y="125"/>
                  </a:lnTo>
                  <a:lnTo>
                    <a:pt x="33" y="132"/>
                  </a:lnTo>
                  <a:lnTo>
                    <a:pt x="35" y="141"/>
                  </a:lnTo>
                  <a:lnTo>
                    <a:pt x="37" y="149"/>
                  </a:lnTo>
                  <a:lnTo>
                    <a:pt x="38" y="157"/>
                  </a:lnTo>
                  <a:lnTo>
                    <a:pt x="40" y="166"/>
                  </a:lnTo>
                  <a:lnTo>
                    <a:pt x="41" y="175"/>
                  </a:lnTo>
                  <a:lnTo>
                    <a:pt x="43" y="183"/>
                  </a:lnTo>
                  <a:lnTo>
                    <a:pt x="44" y="192"/>
                  </a:lnTo>
                  <a:lnTo>
                    <a:pt x="46" y="201"/>
                  </a:lnTo>
                  <a:lnTo>
                    <a:pt x="48" y="209"/>
                  </a:lnTo>
                  <a:lnTo>
                    <a:pt x="50" y="218"/>
                  </a:lnTo>
                  <a:lnTo>
                    <a:pt x="52" y="227"/>
                  </a:lnTo>
                  <a:lnTo>
                    <a:pt x="54" y="235"/>
                  </a:lnTo>
                  <a:lnTo>
                    <a:pt x="56" y="244"/>
                  </a:lnTo>
                  <a:lnTo>
                    <a:pt x="58" y="252"/>
                  </a:lnTo>
                  <a:lnTo>
                    <a:pt x="60" y="260"/>
                  </a:lnTo>
                  <a:lnTo>
                    <a:pt x="62" y="268"/>
                  </a:lnTo>
                  <a:lnTo>
                    <a:pt x="67" y="283"/>
                  </a:lnTo>
                  <a:lnTo>
                    <a:pt x="69" y="290"/>
                  </a:lnTo>
                  <a:lnTo>
                    <a:pt x="72" y="297"/>
                  </a:lnTo>
                  <a:lnTo>
                    <a:pt x="75" y="303"/>
                  </a:lnTo>
                  <a:lnTo>
                    <a:pt x="78" y="310"/>
                  </a:lnTo>
                  <a:lnTo>
                    <a:pt x="80" y="316"/>
                  </a:lnTo>
                  <a:lnTo>
                    <a:pt x="84" y="322"/>
                  </a:lnTo>
                  <a:lnTo>
                    <a:pt x="87" y="328"/>
                  </a:lnTo>
                  <a:lnTo>
                    <a:pt x="89" y="333"/>
                  </a:lnTo>
                  <a:lnTo>
                    <a:pt x="92" y="339"/>
                  </a:lnTo>
                  <a:lnTo>
                    <a:pt x="96" y="344"/>
                  </a:lnTo>
                  <a:lnTo>
                    <a:pt x="99" y="350"/>
                  </a:lnTo>
                  <a:lnTo>
                    <a:pt x="102" y="355"/>
                  </a:lnTo>
                  <a:lnTo>
                    <a:pt x="105" y="360"/>
                  </a:lnTo>
                  <a:lnTo>
                    <a:pt x="109" y="366"/>
                  </a:lnTo>
                  <a:lnTo>
                    <a:pt x="112" y="370"/>
                  </a:lnTo>
                  <a:lnTo>
                    <a:pt x="115" y="376"/>
                  </a:lnTo>
                  <a:lnTo>
                    <a:pt x="119" y="381"/>
                  </a:lnTo>
                  <a:lnTo>
                    <a:pt x="122" y="386"/>
                  </a:lnTo>
                  <a:lnTo>
                    <a:pt x="128" y="397"/>
                  </a:lnTo>
                  <a:lnTo>
                    <a:pt x="132" y="403"/>
                  </a:lnTo>
                  <a:lnTo>
                    <a:pt x="135" y="408"/>
                  </a:lnTo>
                  <a:lnTo>
                    <a:pt x="139" y="414"/>
                  </a:lnTo>
                  <a:lnTo>
                    <a:pt x="142" y="420"/>
                  </a:lnTo>
                  <a:lnTo>
                    <a:pt x="146" y="426"/>
                  </a:lnTo>
                  <a:lnTo>
                    <a:pt x="149" y="432"/>
                  </a:lnTo>
                  <a:lnTo>
                    <a:pt x="152" y="438"/>
                  </a:lnTo>
                  <a:lnTo>
                    <a:pt x="156" y="445"/>
                  </a:lnTo>
                  <a:lnTo>
                    <a:pt x="159" y="451"/>
                  </a:lnTo>
                  <a:lnTo>
                    <a:pt x="163" y="457"/>
                  </a:lnTo>
                  <a:lnTo>
                    <a:pt x="166" y="464"/>
                  </a:lnTo>
                  <a:lnTo>
                    <a:pt x="170" y="470"/>
                  </a:lnTo>
                  <a:lnTo>
                    <a:pt x="174" y="477"/>
                  </a:lnTo>
                  <a:lnTo>
                    <a:pt x="178" y="483"/>
                  </a:lnTo>
                  <a:lnTo>
                    <a:pt x="182" y="490"/>
                  </a:lnTo>
                  <a:lnTo>
                    <a:pt x="185" y="497"/>
                  </a:lnTo>
                  <a:lnTo>
                    <a:pt x="189" y="503"/>
                  </a:lnTo>
                  <a:lnTo>
                    <a:pt x="193" y="509"/>
                  </a:lnTo>
                  <a:lnTo>
                    <a:pt x="202" y="522"/>
                  </a:lnTo>
                  <a:lnTo>
                    <a:pt x="205" y="529"/>
                  </a:lnTo>
                  <a:lnTo>
                    <a:pt x="210" y="536"/>
                  </a:lnTo>
                  <a:lnTo>
                    <a:pt x="214" y="542"/>
                  </a:lnTo>
                  <a:lnTo>
                    <a:pt x="218" y="549"/>
                  </a:lnTo>
                  <a:lnTo>
                    <a:pt x="223" y="555"/>
                  </a:lnTo>
                  <a:lnTo>
                    <a:pt x="227" y="562"/>
                  </a:lnTo>
                  <a:lnTo>
                    <a:pt x="232" y="568"/>
                  </a:lnTo>
                  <a:lnTo>
                    <a:pt x="237" y="574"/>
                  </a:lnTo>
                  <a:lnTo>
                    <a:pt x="241" y="581"/>
                  </a:lnTo>
                  <a:lnTo>
                    <a:pt x="246" y="588"/>
                  </a:lnTo>
                  <a:lnTo>
                    <a:pt x="251" y="594"/>
                  </a:lnTo>
                  <a:lnTo>
                    <a:pt x="255" y="600"/>
                  </a:lnTo>
                  <a:lnTo>
                    <a:pt x="261" y="607"/>
                  </a:lnTo>
                  <a:lnTo>
                    <a:pt x="265" y="613"/>
                  </a:lnTo>
                  <a:lnTo>
                    <a:pt x="270" y="620"/>
                  </a:lnTo>
                  <a:lnTo>
                    <a:pt x="275" y="626"/>
                  </a:lnTo>
                  <a:lnTo>
                    <a:pt x="280" y="632"/>
                  </a:lnTo>
                  <a:lnTo>
                    <a:pt x="285" y="639"/>
                  </a:lnTo>
                  <a:lnTo>
                    <a:pt x="295" y="65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5" name="Freeform 140"/>
            <p:cNvSpPr>
              <a:spLocks noChangeAspect="1"/>
            </p:cNvSpPr>
            <p:nvPr/>
          </p:nvSpPr>
          <p:spPr bwMode="auto">
            <a:xfrm flipH="1">
              <a:off x="3283478" y="3936298"/>
              <a:ext cx="106266" cy="70911"/>
            </a:xfrm>
            <a:custGeom>
              <a:avLst/>
              <a:gdLst>
                <a:gd name="T0" fmla="*/ 0 w 283"/>
                <a:gd name="T1" fmla="*/ 0 h 189"/>
                <a:gd name="T2" fmla="*/ 2147483647 w 283"/>
                <a:gd name="T3" fmla="*/ 2147483647 h 189"/>
                <a:gd name="T4" fmla="*/ 2147483647 w 283"/>
                <a:gd name="T5" fmla="*/ 2147483647 h 189"/>
                <a:gd name="T6" fmla="*/ 2147483647 w 283"/>
                <a:gd name="T7" fmla="*/ 2147483647 h 189"/>
                <a:gd name="T8" fmla="*/ 2147483647 w 283"/>
                <a:gd name="T9" fmla="*/ 2147483647 h 189"/>
                <a:gd name="T10" fmla="*/ 2147483647 w 283"/>
                <a:gd name="T11" fmla="*/ 2147483647 h 189"/>
                <a:gd name="T12" fmla="*/ 2147483647 w 283"/>
                <a:gd name="T13" fmla="*/ 2147483647 h 189"/>
                <a:gd name="T14" fmla="*/ 2147483647 w 283"/>
                <a:gd name="T15" fmla="*/ 2147483647 h 189"/>
                <a:gd name="T16" fmla="*/ 2147483647 w 283"/>
                <a:gd name="T17" fmla="*/ 2147483647 h 189"/>
                <a:gd name="T18" fmla="*/ 2147483647 w 283"/>
                <a:gd name="T19" fmla="*/ 2147483647 h 189"/>
                <a:gd name="T20" fmla="*/ 2147483647 w 283"/>
                <a:gd name="T21" fmla="*/ 2147483647 h 189"/>
                <a:gd name="T22" fmla="*/ 2147483647 w 283"/>
                <a:gd name="T23" fmla="*/ 2147483647 h 189"/>
                <a:gd name="T24" fmla="*/ 2147483647 w 283"/>
                <a:gd name="T25" fmla="*/ 2147483647 h 189"/>
                <a:gd name="T26" fmla="*/ 2147483647 w 283"/>
                <a:gd name="T27" fmla="*/ 2147483647 h 189"/>
                <a:gd name="T28" fmla="*/ 2147483647 w 283"/>
                <a:gd name="T29" fmla="*/ 2147483647 h 189"/>
                <a:gd name="T30" fmla="*/ 2147483647 w 283"/>
                <a:gd name="T31" fmla="*/ 2147483647 h 189"/>
                <a:gd name="T32" fmla="*/ 2147483647 w 283"/>
                <a:gd name="T33" fmla="*/ 2147483647 h 189"/>
                <a:gd name="T34" fmla="*/ 2147483647 w 283"/>
                <a:gd name="T35" fmla="*/ 2147483647 h 189"/>
                <a:gd name="T36" fmla="*/ 2147483647 w 283"/>
                <a:gd name="T37" fmla="*/ 2147483647 h 189"/>
                <a:gd name="T38" fmla="*/ 2147483647 w 283"/>
                <a:gd name="T39" fmla="*/ 2147483647 h 189"/>
                <a:gd name="T40" fmla="*/ 2147483647 w 283"/>
                <a:gd name="T41" fmla="*/ 2147483647 h 189"/>
                <a:gd name="T42" fmla="*/ 2147483647 w 283"/>
                <a:gd name="T43" fmla="*/ 2147483647 h 189"/>
                <a:gd name="T44" fmla="*/ 2147483647 w 283"/>
                <a:gd name="T45" fmla="*/ 2147483647 h 189"/>
                <a:gd name="T46" fmla="*/ 2147483647 w 283"/>
                <a:gd name="T47" fmla="*/ 2147483647 h 189"/>
                <a:gd name="T48" fmla="*/ 2147483647 w 283"/>
                <a:gd name="T49" fmla="*/ 2147483647 h 189"/>
                <a:gd name="T50" fmla="*/ 2147483647 w 283"/>
                <a:gd name="T51" fmla="*/ 2147483647 h 189"/>
                <a:gd name="T52" fmla="*/ 2147483647 w 283"/>
                <a:gd name="T53" fmla="*/ 2147483647 h 189"/>
                <a:gd name="T54" fmla="*/ 2147483647 w 283"/>
                <a:gd name="T55" fmla="*/ 2147483647 h 189"/>
                <a:gd name="T56" fmla="*/ 2147483647 w 283"/>
                <a:gd name="T57" fmla="*/ 2147483647 h 189"/>
                <a:gd name="T58" fmla="*/ 2147483647 w 283"/>
                <a:gd name="T59" fmla="*/ 2147483647 h 189"/>
                <a:gd name="T60" fmla="*/ 2147483647 w 283"/>
                <a:gd name="T61" fmla="*/ 2147483647 h 189"/>
                <a:gd name="T62" fmla="*/ 2147483647 w 283"/>
                <a:gd name="T63" fmla="*/ 2147483647 h 189"/>
                <a:gd name="T64" fmla="*/ 2147483647 w 283"/>
                <a:gd name="T65" fmla="*/ 2147483647 h 189"/>
                <a:gd name="T66" fmla="*/ 2147483647 w 283"/>
                <a:gd name="T67" fmla="*/ 2147483647 h 189"/>
                <a:gd name="T68" fmla="*/ 2147483647 w 283"/>
                <a:gd name="T69" fmla="*/ 2147483647 h 189"/>
                <a:gd name="T70" fmla="*/ 2147483647 w 283"/>
                <a:gd name="T71" fmla="*/ 2147483647 h 189"/>
                <a:gd name="T72" fmla="*/ 2147483647 w 283"/>
                <a:gd name="T73" fmla="*/ 2147483647 h 189"/>
                <a:gd name="T74" fmla="*/ 2147483647 w 283"/>
                <a:gd name="T75" fmla="*/ 2147483647 h 189"/>
                <a:gd name="T76" fmla="*/ 2147483647 w 283"/>
                <a:gd name="T77" fmla="*/ 2147483647 h 189"/>
                <a:gd name="T78" fmla="*/ 2147483647 w 283"/>
                <a:gd name="T79" fmla="*/ 2147483647 h 189"/>
                <a:gd name="T80" fmla="*/ 2147483647 w 283"/>
                <a:gd name="T81" fmla="*/ 2147483647 h 189"/>
                <a:gd name="T82" fmla="*/ 2147483647 w 283"/>
                <a:gd name="T83" fmla="*/ 2147483647 h 189"/>
                <a:gd name="T84" fmla="*/ 2147483647 w 283"/>
                <a:gd name="T85" fmla="*/ 2147483647 h 189"/>
                <a:gd name="T86" fmla="*/ 2147483647 w 283"/>
                <a:gd name="T87" fmla="*/ 2147483647 h 189"/>
                <a:gd name="T88" fmla="*/ 2147483647 w 283"/>
                <a:gd name="T89" fmla="*/ 2147483647 h 189"/>
                <a:gd name="T90" fmla="*/ 2147483647 w 283"/>
                <a:gd name="T91" fmla="*/ 2147483647 h 189"/>
                <a:gd name="T92" fmla="*/ 2147483647 w 283"/>
                <a:gd name="T93" fmla="*/ 2147483647 h 189"/>
                <a:gd name="T94" fmla="*/ 2147483647 w 283"/>
                <a:gd name="T95" fmla="*/ 2147483647 h 189"/>
                <a:gd name="T96" fmla="*/ 2147483647 w 283"/>
                <a:gd name="T97" fmla="*/ 2147483647 h 189"/>
                <a:gd name="T98" fmla="*/ 2147483647 w 283"/>
                <a:gd name="T99" fmla="*/ 2147483647 h 189"/>
                <a:gd name="T100" fmla="*/ 2147483647 w 283"/>
                <a:gd name="T101" fmla="*/ 2147483647 h 189"/>
                <a:gd name="T102" fmla="*/ 2147483647 w 283"/>
                <a:gd name="T103" fmla="*/ 2147483647 h 189"/>
                <a:gd name="T104" fmla="*/ 2147483647 w 283"/>
                <a:gd name="T105" fmla="*/ 2147483647 h 189"/>
                <a:gd name="T106" fmla="*/ 2147483647 w 283"/>
                <a:gd name="T107" fmla="*/ 2147483647 h 189"/>
                <a:gd name="T108" fmla="*/ 2147483647 w 283"/>
                <a:gd name="T109" fmla="*/ 2147483647 h 189"/>
                <a:gd name="T110" fmla="*/ 2147483647 w 283"/>
                <a:gd name="T111" fmla="*/ 2147483647 h 189"/>
                <a:gd name="T112" fmla="*/ 2147483647 w 283"/>
                <a:gd name="T113" fmla="*/ 2147483647 h 189"/>
                <a:gd name="T114" fmla="*/ 2147483647 w 283"/>
                <a:gd name="T115" fmla="*/ 2147483647 h 18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3"/>
                <a:gd name="T175" fmla="*/ 0 h 189"/>
                <a:gd name="T176" fmla="*/ 283 w 283"/>
                <a:gd name="T177" fmla="*/ 189 h 18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3" h="189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  <a:lnTo>
                    <a:pt x="14" y="9"/>
                  </a:lnTo>
                  <a:lnTo>
                    <a:pt x="18" y="13"/>
                  </a:lnTo>
                  <a:lnTo>
                    <a:pt x="23" y="16"/>
                  </a:lnTo>
                  <a:lnTo>
                    <a:pt x="28" y="19"/>
                  </a:lnTo>
                  <a:lnTo>
                    <a:pt x="32" y="23"/>
                  </a:lnTo>
                  <a:lnTo>
                    <a:pt x="37" y="26"/>
                  </a:lnTo>
                  <a:lnTo>
                    <a:pt x="41" y="30"/>
                  </a:lnTo>
                  <a:lnTo>
                    <a:pt x="46" y="33"/>
                  </a:lnTo>
                  <a:lnTo>
                    <a:pt x="50" y="37"/>
                  </a:lnTo>
                  <a:lnTo>
                    <a:pt x="55" y="40"/>
                  </a:lnTo>
                  <a:lnTo>
                    <a:pt x="60" y="44"/>
                  </a:lnTo>
                  <a:lnTo>
                    <a:pt x="64" y="47"/>
                  </a:lnTo>
                  <a:lnTo>
                    <a:pt x="69" y="50"/>
                  </a:lnTo>
                  <a:lnTo>
                    <a:pt x="73" y="54"/>
                  </a:lnTo>
                  <a:lnTo>
                    <a:pt x="78" y="58"/>
                  </a:lnTo>
                  <a:lnTo>
                    <a:pt x="83" y="61"/>
                  </a:lnTo>
                  <a:lnTo>
                    <a:pt x="92" y="69"/>
                  </a:lnTo>
                  <a:lnTo>
                    <a:pt x="96" y="72"/>
                  </a:lnTo>
                  <a:lnTo>
                    <a:pt x="101" y="76"/>
                  </a:lnTo>
                  <a:lnTo>
                    <a:pt x="106" y="80"/>
                  </a:lnTo>
                  <a:lnTo>
                    <a:pt x="110" y="83"/>
                  </a:lnTo>
                  <a:lnTo>
                    <a:pt x="115" y="88"/>
                  </a:lnTo>
                  <a:lnTo>
                    <a:pt x="119" y="91"/>
                  </a:lnTo>
                  <a:lnTo>
                    <a:pt x="124" y="95"/>
                  </a:lnTo>
                  <a:lnTo>
                    <a:pt x="129" y="99"/>
                  </a:lnTo>
                  <a:lnTo>
                    <a:pt x="133" y="102"/>
                  </a:lnTo>
                  <a:lnTo>
                    <a:pt x="138" y="106"/>
                  </a:lnTo>
                  <a:lnTo>
                    <a:pt x="143" y="110"/>
                  </a:lnTo>
                  <a:lnTo>
                    <a:pt x="147" y="113"/>
                  </a:lnTo>
                  <a:lnTo>
                    <a:pt x="152" y="117"/>
                  </a:lnTo>
                  <a:lnTo>
                    <a:pt x="156" y="121"/>
                  </a:lnTo>
                  <a:lnTo>
                    <a:pt x="161" y="124"/>
                  </a:lnTo>
                  <a:lnTo>
                    <a:pt x="166" y="127"/>
                  </a:lnTo>
                  <a:lnTo>
                    <a:pt x="170" y="131"/>
                  </a:lnTo>
                  <a:lnTo>
                    <a:pt x="175" y="134"/>
                  </a:lnTo>
                  <a:lnTo>
                    <a:pt x="185" y="140"/>
                  </a:lnTo>
                  <a:lnTo>
                    <a:pt x="189" y="143"/>
                  </a:lnTo>
                  <a:lnTo>
                    <a:pt x="194" y="146"/>
                  </a:lnTo>
                  <a:lnTo>
                    <a:pt x="199" y="149"/>
                  </a:lnTo>
                  <a:lnTo>
                    <a:pt x="203" y="152"/>
                  </a:lnTo>
                  <a:lnTo>
                    <a:pt x="209" y="154"/>
                  </a:lnTo>
                  <a:lnTo>
                    <a:pt x="213" y="157"/>
                  </a:lnTo>
                  <a:lnTo>
                    <a:pt x="218" y="159"/>
                  </a:lnTo>
                  <a:lnTo>
                    <a:pt x="223" y="162"/>
                  </a:lnTo>
                  <a:lnTo>
                    <a:pt x="228" y="164"/>
                  </a:lnTo>
                  <a:lnTo>
                    <a:pt x="233" y="167"/>
                  </a:lnTo>
                  <a:lnTo>
                    <a:pt x="237" y="169"/>
                  </a:lnTo>
                  <a:lnTo>
                    <a:pt x="242" y="171"/>
                  </a:lnTo>
                  <a:lnTo>
                    <a:pt x="247" y="173"/>
                  </a:lnTo>
                  <a:lnTo>
                    <a:pt x="252" y="175"/>
                  </a:lnTo>
                  <a:lnTo>
                    <a:pt x="257" y="177"/>
                  </a:lnTo>
                  <a:lnTo>
                    <a:pt x="262" y="180"/>
                  </a:lnTo>
                  <a:lnTo>
                    <a:pt x="267" y="181"/>
                  </a:lnTo>
                  <a:lnTo>
                    <a:pt x="272" y="183"/>
                  </a:lnTo>
                  <a:lnTo>
                    <a:pt x="282" y="18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6" name="Freeform 141"/>
            <p:cNvSpPr>
              <a:spLocks noChangeAspect="1"/>
            </p:cNvSpPr>
            <p:nvPr/>
          </p:nvSpPr>
          <p:spPr bwMode="auto">
            <a:xfrm flipH="1">
              <a:off x="3398757" y="4039850"/>
              <a:ext cx="62708" cy="103927"/>
            </a:xfrm>
            <a:custGeom>
              <a:avLst/>
              <a:gdLst>
                <a:gd name="T0" fmla="*/ 0 w 167"/>
                <a:gd name="T1" fmla="*/ 0 h 277"/>
                <a:gd name="T2" fmla="*/ 2147483647 w 167"/>
                <a:gd name="T3" fmla="*/ 2147483647 h 277"/>
                <a:gd name="T4" fmla="*/ 2147483647 w 167"/>
                <a:gd name="T5" fmla="*/ 2147483647 h 277"/>
                <a:gd name="T6" fmla="*/ 2147483647 w 167"/>
                <a:gd name="T7" fmla="*/ 2147483647 h 277"/>
                <a:gd name="T8" fmla="*/ 2147483647 w 167"/>
                <a:gd name="T9" fmla="*/ 2147483647 h 277"/>
                <a:gd name="T10" fmla="*/ 2147483647 w 167"/>
                <a:gd name="T11" fmla="*/ 2147483647 h 277"/>
                <a:gd name="T12" fmla="*/ 2147483647 w 167"/>
                <a:gd name="T13" fmla="*/ 2147483647 h 277"/>
                <a:gd name="T14" fmla="*/ 2147483647 w 167"/>
                <a:gd name="T15" fmla="*/ 2147483647 h 277"/>
                <a:gd name="T16" fmla="*/ 2147483647 w 167"/>
                <a:gd name="T17" fmla="*/ 2147483647 h 277"/>
                <a:gd name="T18" fmla="*/ 2147483647 w 167"/>
                <a:gd name="T19" fmla="*/ 2147483647 h 277"/>
                <a:gd name="T20" fmla="*/ 2147483647 w 167"/>
                <a:gd name="T21" fmla="*/ 2147483647 h 277"/>
                <a:gd name="T22" fmla="*/ 2147483647 w 167"/>
                <a:gd name="T23" fmla="*/ 2147483647 h 277"/>
                <a:gd name="T24" fmla="*/ 2147483647 w 167"/>
                <a:gd name="T25" fmla="*/ 2147483647 h 277"/>
                <a:gd name="T26" fmla="*/ 2147483647 w 167"/>
                <a:gd name="T27" fmla="*/ 2147483647 h 277"/>
                <a:gd name="T28" fmla="*/ 2147483647 w 167"/>
                <a:gd name="T29" fmla="*/ 2147483647 h 277"/>
                <a:gd name="T30" fmla="*/ 2147483647 w 167"/>
                <a:gd name="T31" fmla="*/ 2147483647 h 277"/>
                <a:gd name="T32" fmla="*/ 2147483647 w 167"/>
                <a:gd name="T33" fmla="*/ 2147483647 h 277"/>
                <a:gd name="T34" fmla="*/ 2147483647 w 167"/>
                <a:gd name="T35" fmla="*/ 2147483647 h 277"/>
                <a:gd name="T36" fmla="*/ 2147483647 w 167"/>
                <a:gd name="T37" fmla="*/ 2147483647 h 277"/>
                <a:gd name="T38" fmla="*/ 2147483647 w 167"/>
                <a:gd name="T39" fmla="*/ 2147483647 h 277"/>
                <a:gd name="T40" fmla="*/ 2147483647 w 167"/>
                <a:gd name="T41" fmla="*/ 2147483647 h 277"/>
                <a:gd name="T42" fmla="*/ 2147483647 w 167"/>
                <a:gd name="T43" fmla="*/ 2147483647 h 277"/>
                <a:gd name="T44" fmla="*/ 2147483647 w 167"/>
                <a:gd name="T45" fmla="*/ 2147483647 h 277"/>
                <a:gd name="T46" fmla="*/ 2147483647 w 167"/>
                <a:gd name="T47" fmla="*/ 2147483647 h 277"/>
                <a:gd name="T48" fmla="*/ 2147483647 w 167"/>
                <a:gd name="T49" fmla="*/ 2147483647 h 277"/>
                <a:gd name="T50" fmla="*/ 2147483647 w 167"/>
                <a:gd name="T51" fmla="*/ 2147483647 h 277"/>
                <a:gd name="T52" fmla="*/ 2147483647 w 167"/>
                <a:gd name="T53" fmla="*/ 2147483647 h 277"/>
                <a:gd name="T54" fmla="*/ 2147483647 w 167"/>
                <a:gd name="T55" fmla="*/ 2147483647 h 277"/>
                <a:gd name="T56" fmla="*/ 2147483647 w 167"/>
                <a:gd name="T57" fmla="*/ 2147483647 h 277"/>
                <a:gd name="T58" fmla="*/ 2147483647 w 167"/>
                <a:gd name="T59" fmla="*/ 2147483647 h 277"/>
                <a:gd name="T60" fmla="*/ 2147483647 w 167"/>
                <a:gd name="T61" fmla="*/ 2147483647 h 277"/>
                <a:gd name="T62" fmla="*/ 2147483647 w 167"/>
                <a:gd name="T63" fmla="*/ 2147483647 h 277"/>
                <a:gd name="T64" fmla="*/ 2147483647 w 167"/>
                <a:gd name="T65" fmla="*/ 2147483647 h 277"/>
                <a:gd name="T66" fmla="*/ 2147483647 w 167"/>
                <a:gd name="T67" fmla="*/ 2147483647 h 277"/>
                <a:gd name="T68" fmla="*/ 2147483647 w 167"/>
                <a:gd name="T69" fmla="*/ 2147483647 h 277"/>
                <a:gd name="T70" fmla="*/ 2147483647 w 167"/>
                <a:gd name="T71" fmla="*/ 2147483647 h 277"/>
                <a:gd name="T72" fmla="*/ 2147483647 w 167"/>
                <a:gd name="T73" fmla="*/ 2147483647 h 277"/>
                <a:gd name="T74" fmla="*/ 2147483647 w 167"/>
                <a:gd name="T75" fmla="*/ 2147483647 h 277"/>
                <a:gd name="T76" fmla="*/ 2147483647 w 167"/>
                <a:gd name="T77" fmla="*/ 2147483647 h 277"/>
                <a:gd name="T78" fmla="*/ 2147483647 w 167"/>
                <a:gd name="T79" fmla="*/ 2147483647 h 277"/>
                <a:gd name="T80" fmla="*/ 2147483647 w 167"/>
                <a:gd name="T81" fmla="*/ 2147483647 h 277"/>
                <a:gd name="T82" fmla="*/ 2147483647 w 167"/>
                <a:gd name="T83" fmla="*/ 2147483647 h 277"/>
                <a:gd name="T84" fmla="*/ 2147483647 w 167"/>
                <a:gd name="T85" fmla="*/ 2147483647 h 277"/>
                <a:gd name="T86" fmla="*/ 2147483647 w 167"/>
                <a:gd name="T87" fmla="*/ 2147483647 h 277"/>
                <a:gd name="T88" fmla="*/ 2147483647 w 167"/>
                <a:gd name="T89" fmla="*/ 2147483647 h 277"/>
                <a:gd name="T90" fmla="*/ 2147483647 w 167"/>
                <a:gd name="T91" fmla="*/ 2147483647 h 277"/>
                <a:gd name="T92" fmla="*/ 2147483647 w 167"/>
                <a:gd name="T93" fmla="*/ 2147483647 h 277"/>
                <a:gd name="T94" fmla="*/ 2147483647 w 167"/>
                <a:gd name="T95" fmla="*/ 2147483647 h 277"/>
                <a:gd name="T96" fmla="*/ 2147483647 w 167"/>
                <a:gd name="T97" fmla="*/ 2147483647 h 277"/>
                <a:gd name="T98" fmla="*/ 2147483647 w 167"/>
                <a:gd name="T99" fmla="*/ 2147483647 h 277"/>
                <a:gd name="T100" fmla="*/ 2147483647 w 167"/>
                <a:gd name="T101" fmla="*/ 2147483647 h 277"/>
                <a:gd name="T102" fmla="*/ 2147483647 w 167"/>
                <a:gd name="T103" fmla="*/ 2147483647 h 277"/>
                <a:gd name="T104" fmla="*/ 2147483647 w 167"/>
                <a:gd name="T105" fmla="*/ 2147483647 h 277"/>
                <a:gd name="T106" fmla="*/ 2147483647 w 167"/>
                <a:gd name="T107" fmla="*/ 2147483647 h 277"/>
                <a:gd name="T108" fmla="*/ 2147483647 w 167"/>
                <a:gd name="T109" fmla="*/ 2147483647 h 277"/>
                <a:gd name="T110" fmla="*/ 2147483647 w 167"/>
                <a:gd name="T111" fmla="*/ 2147483647 h 277"/>
                <a:gd name="T112" fmla="*/ 2147483647 w 167"/>
                <a:gd name="T113" fmla="*/ 2147483647 h 277"/>
                <a:gd name="T114" fmla="*/ 2147483647 w 167"/>
                <a:gd name="T115" fmla="*/ 2147483647 h 2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"/>
                <a:gd name="T175" fmla="*/ 0 h 277"/>
                <a:gd name="T176" fmla="*/ 167 w 167"/>
                <a:gd name="T177" fmla="*/ 277 h 2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" h="277">
                  <a:moveTo>
                    <a:pt x="0" y="0"/>
                  </a:moveTo>
                  <a:lnTo>
                    <a:pt x="2" y="4"/>
                  </a:lnTo>
                  <a:lnTo>
                    <a:pt x="5" y="8"/>
                  </a:lnTo>
                  <a:lnTo>
                    <a:pt x="7" y="12"/>
                  </a:lnTo>
                  <a:lnTo>
                    <a:pt x="10" y="17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7" y="30"/>
                  </a:lnTo>
                  <a:lnTo>
                    <a:pt x="19" y="34"/>
                  </a:lnTo>
                  <a:lnTo>
                    <a:pt x="22" y="39"/>
                  </a:lnTo>
                  <a:lnTo>
                    <a:pt x="24" y="43"/>
                  </a:lnTo>
                  <a:lnTo>
                    <a:pt x="26" y="47"/>
                  </a:lnTo>
                  <a:lnTo>
                    <a:pt x="29" y="52"/>
                  </a:lnTo>
                  <a:lnTo>
                    <a:pt x="31" y="57"/>
                  </a:lnTo>
                  <a:lnTo>
                    <a:pt x="33" y="61"/>
                  </a:lnTo>
                  <a:lnTo>
                    <a:pt x="36" y="65"/>
                  </a:lnTo>
                  <a:lnTo>
                    <a:pt x="38" y="69"/>
                  </a:lnTo>
                  <a:lnTo>
                    <a:pt x="41" y="74"/>
                  </a:lnTo>
                  <a:lnTo>
                    <a:pt x="42" y="78"/>
                  </a:lnTo>
                  <a:lnTo>
                    <a:pt x="47" y="87"/>
                  </a:lnTo>
                  <a:lnTo>
                    <a:pt x="49" y="92"/>
                  </a:lnTo>
                  <a:lnTo>
                    <a:pt x="51" y="96"/>
                  </a:lnTo>
                  <a:lnTo>
                    <a:pt x="53" y="100"/>
                  </a:lnTo>
                  <a:lnTo>
                    <a:pt x="55" y="104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8"/>
                  </a:lnTo>
                  <a:lnTo>
                    <a:pt x="64" y="122"/>
                  </a:lnTo>
                  <a:lnTo>
                    <a:pt x="66" y="126"/>
                  </a:lnTo>
                  <a:lnTo>
                    <a:pt x="68" y="131"/>
                  </a:lnTo>
                  <a:lnTo>
                    <a:pt x="70" y="136"/>
                  </a:lnTo>
                  <a:lnTo>
                    <a:pt x="73" y="140"/>
                  </a:lnTo>
                  <a:lnTo>
                    <a:pt x="74" y="144"/>
                  </a:lnTo>
                  <a:lnTo>
                    <a:pt x="77" y="149"/>
                  </a:lnTo>
                  <a:lnTo>
                    <a:pt x="80" y="153"/>
                  </a:lnTo>
                  <a:lnTo>
                    <a:pt x="82" y="158"/>
                  </a:lnTo>
                  <a:lnTo>
                    <a:pt x="85" y="163"/>
                  </a:lnTo>
                  <a:lnTo>
                    <a:pt x="87" y="168"/>
                  </a:lnTo>
                  <a:lnTo>
                    <a:pt x="93" y="177"/>
                  </a:lnTo>
                  <a:lnTo>
                    <a:pt x="96" y="182"/>
                  </a:lnTo>
                  <a:lnTo>
                    <a:pt x="99" y="186"/>
                  </a:lnTo>
                  <a:lnTo>
                    <a:pt x="102" y="191"/>
                  </a:lnTo>
                  <a:lnTo>
                    <a:pt x="105" y="196"/>
                  </a:lnTo>
                  <a:lnTo>
                    <a:pt x="108" y="201"/>
                  </a:lnTo>
                  <a:lnTo>
                    <a:pt x="112" y="206"/>
                  </a:lnTo>
                  <a:lnTo>
                    <a:pt x="116" y="210"/>
                  </a:lnTo>
                  <a:lnTo>
                    <a:pt x="119" y="215"/>
                  </a:lnTo>
                  <a:lnTo>
                    <a:pt x="123" y="220"/>
                  </a:lnTo>
                  <a:lnTo>
                    <a:pt x="126" y="225"/>
                  </a:lnTo>
                  <a:lnTo>
                    <a:pt x="130" y="230"/>
                  </a:lnTo>
                  <a:lnTo>
                    <a:pt x="134" y="235"/>
                  </a:lnTo>
                  <a:lnTo>
                    <a:pt x="138" y="240"/>
                  </a:lnTo>
                  <a:lnTo>
                    <a:pt x="142" y="245"/>
                  </a:lnTo>
                  <a:lnTo>
                    <a:pt x="146" y="250"/>
                  </a:lnTo>
                  <a:lnTo>
                    <a:pt x="149" y="255"/>
                  </a:lnTo>
                  <a:lnTo>
                    <a:pt x="153" y="260"/>
                  </a:lnTo>
                  <a:lnTo>
                    <a:pt x="158" y="266"/>
                  </a:lnTo>
                  <a:lnTo>
                    <a:pt x="166" y="27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7" name="Freeform 142"/>
            <p:cNvSpPr>
              <a:spLocks noChangeAspect="1"/>
            </p:cNvSpPr>
            <p:nvPr/>
          </p:nvSpPr>
          <p:spPr bwMode="auto">
            <a:xfrm flipH="1">
              <a:off x="3204623" y="3908910"/>
              <a:ext cx="193007" cy="19510"/>
            </a:xfrm>
            <a:custGeom>
              <a:avLst/>
              <a:gdLst>
                <a:gd name="T0" fmla="*/ 0 w 514"/>
                <a:gd name="T1" fmla="*/ 0 h 52"/>
                <a:gd name="T2" fmla="*/ 2147483647 w 514"/>
                <a:gd name="T3" fmla="*/ 0 h 52"/>
                <a:gd name="T4" fmla="*/ 2147483647 w 514"/>
                <a:gd name="T5" fmla="*/ 2147483647 h 52"/>
                <a:gd name="T6" fmla="*/ 2147483647 w 514"/>
                <a:gd name="T7" fmla="*/ 2147483647 h 52"/>
                <a:gd name="T8" fmla="*/ 2147483647 w 514"/>
                <a:gd name="T9" fmla="*/ 2147483647 h 52"/>
                <a:gd name="T10" fmla="*/ 2147483647 w 514"/>
                <a:gd name="T11" fmla="*/ 2147483647 h 52"/>
                <a:gd name="T12" fmla="*/ 2147483647 w 514"/>
                <a:gd name="T13" fmla="*/ 2147483647 h 52"/>
                <a:gd name="T14" fmla="*/ 2147483647 w 514"/>
                <a:gd name="T15" fmla="*/ 2147483647 h 52"/>
                <a:gd name="T16" fmla="*/ 2147483647 w 514"/>
                <a:gd name="T17" fmla="*/ 2147483647 h 52"/>
                <a:gd name="T18" fmla="*/ 2147483647 w 514"/>
                <a:gd name="T19" fmla="*/ 2147483647 h 52"/>
                <a:gd name="T20" fmla="*/ 2147483647 w 514"/>
                <a:gd name="T21" fmla="*/ 2147483647 h 52"/>
                <a:gd name="T22" fmla="*/ 2147483647 w 514"/>
                <a:gd name="T23" fmla="*/ 2147483647 h 52"/>
                <a:gd name="T24" fmla="*/ 2147483647 w 514"/>
                <a:gd name="T25" fmla="*/ 2147483647 h 52"/>
                <a:gd name="T26" fmla="*/ 2147483647 w 514"/>
                <a:gd name="T27" fmla="*/ 2147483647 h 52"/>
                <a:gd name="T28" fmla="*/ 2147483647 w 514"/>
                <a:gd name="T29" fmla="*/ 2147483647 h 52"/>
                <a:gd name="T30" fmla="*/ 2147483647 w 514"/>
                <a:gd name="T31" fmla="*/ 2147483647 h 52"/>
                <a:gd name="T32" fmla="*/ 2147483647 w 514"/>
                <a:gd name="T33" fmla="*/ 2147483647 h 52"/>
                <a:gd name="T34" fmla="*/ 2147483647 w 514"/>
                <a:gd name="T35" fmla="*/ 2147483647 h 52"/>
                <a:gd name="T36" fmla="*/ 2147483647 w 514"/>
                <a:gd name="T37" fmla="*/ 2147483647 h 52"/>
                <a:gd name="T38" fmla="*/ 2147483647 w 514"/>
                <a:gd name="T39" fmla="*/ 2147483647 h 52"/>
                <a:gd name="T40" fmla="*/ 2147483647 w 514"/>
                <a:gd name="T41" fmla="*/ 2147483647 h 52"/>
                <a:gd name="T42" fmla="*/ 2147483647 w 514"/>
                <a:gd name="T43" fmla="*/ 2147483647 h 52"/>
                <a:gd name="T44" fmla="*/ 2147483647 w 514"/>
                <a:gd name="T45" fmla="*/ 2147483647 h 52"/>
                <a:gd name="T46" fmla="*/ 2147483647 w 514"/>
                <a:gd name="T47" fmla="*/ 2147483647 h 52"/>
                <a:gd name="T48" fmla="*/ 2147483647 w 514"/>
                <a:gd name="T49" fmla="*/ 2147483647 h 52"/>
                <a:gd name="T50" fmla="*/ 2147483647 w 514"/>
                <a:gd name="T51" fmla="*/ 2147483647 h 52"/>
                <a:gd name="T52" fmla="*/ 2147483647 w 514"/>
                <a:gd name="T53" fmla="*/ 2147483647 h 52"/>
                <a:gd name="T54" fmla="*/ 2147483647 w 514"/>
                <a:gd name="T55" fmla="*/ 2147483647 h 52"/>
                <a:gd name="T56" fmla="*/ 2147483647 w 514"/>
                <a:gd name="T57" fmla="*/ 2147483647 h 52"/>
                <a:gd name="T58" fmla="*/ 2147483647 w 514"/>
                <a:gd name="T59" fmla="*/ 2147483647 h 52"/>
                <a:gd name="T60" fmla="*/ 2147483647 w 514"/>
                <a:gd name="T61" fmla="*/ 2147483647 h 52"/>
                <a:gd name="T62" fmla="*/ 2147483647 w 514"/>
                <a:gd name="T63" fmla="*/ 2147483647 h 52"/>
                <a:gd name="T64" fmla="*/ 2147483647 w 514"/>
                <a:gd name="T65" fmla="*/ 2147483647 h 52"/>
                <a:gd name="T66" fmla="*/ 2147483647 w 514"/>
                <a:gd name="T67" fmla="*/ 2147483647 h 52"/>
                <a:gd name="T68" fmla="*/ 2147483647 w 514"/>
                <a:gd name="T69" fmla="*/ 2147483647 h 52"/>
                <a:gd name="T70" fmla="*/ 2147483647 w 514"/>
                <a:gd name="T71" fmla="*/ 2147483647 h 52"/>
                <a:gd name="T72" fmla="*/ 2147483647 w 514"/>
                <a:gd name="T73" fmla="*/ 2147483647 h 52"/>
                <a:gd name="T74" fmla="*/ 2147483647 w 514"/>
                <a:gd name="T75" fmla="*/ 2147483647 h 52"/>
                <a:gd name="T76" fmla="*/ 2147483647 w 514"/>
                <a:gd name="T77" fmla="*/ 2147483647 h 52"/>
                <a:gd name="T78" fmla="*/ 2147483647 w 514"/>
                <a:gd name="T79" fmla="*/ 2147483647 h 52"/>
                <a:gd name="T80" fmla="*/ 2147483647 w 514"/>
                <a:gd name="T81" fmla="*/ 2147483647 h 52"/>
                <a:gd name="T82" fmla="*/ 2147483647 w 514"/>
                <a:gd name="T83" fmla="*/ 2147483647 h 52"/>
                <a:gd name="T84" fmla="*/ 2147483647 w 514"/>
                <a:gd name="T85" fmla="*/ 2147483647 h 52"/>
                <a:gd name="T86" fmla="*/ 2147483647 w 514"/>
                <a:gd name="T87" fmla="*/ 2147483647 h 52"/>
                <a:gd name="T88" fmla="*/ 2147483647 w 514"/>
                <a:gd name="T89" fmla="*/ 2147483647 h 52"/>
                <a:gd name="T90" fmla="*/ 2147483647 w 514"/>
                <a:gd name="T91" fmla="*/ 2147483647 h 52"/>
                <a:gd name="T92" fmla="*/ 2147483647 w 514"/>
                <a:gd name="T93" fmla="*/ 2147483647 h 52"/>
                <a:gd name="T94" fmla="*/ 2147483647 w 514"/>
                <a:gd name="T95" fmla="*/ 2147483647 h 52"/>
                <a:gd name="T96" fmla="*/ 2147483647 w 514"/>
                <a:gd name="T97" fmla="*/ 2147483647 h 52"/>
                <a:gd name="T98" fmla="*/ 2147483647 w 514"/>
                <a:gd name="T99" fmla="*/ 2147483647 h 52"/>
                <a:gd name="T100" fmla="*/ 2147483647 w 514"/>
                <a:gd name="T101" fmla="*/ 2147483647 h 52"/>
                <a:gd name="T102" fmla="*/ 2147483647 w 514"/>
                <a:gd name="T103" fmla="*/ 2147483647 h 52"/>
                <a:gd name="T104" fmla="*/ 2147483647 w 514"/>
                <a:gd name="T105" fmla="*/ 2147483647 h 52"/>
                <a:gd name="T106" fmla="*/ 2147483647 w 514"/>
                <a:gd name="T107" fmla="*/ 2147483647 h 52"/>
                <a:gd name="T108" fmla="*/ 2147483647 w 514"/>
                <a:gd name="T109" fmla="*/ 2147483647 h 52"/>
                <a:gd name="T110" fmla="*/ 2147483647 w 514"/>
                <a:gd name="T111" fmla="*/ 2147483647 h 52"/>
                <a:gd name="T112" fmla="*/ 2147483647 w 514"/>
                <a:gd name="T113" fmla="*/ 2147483647 h 52"/>
                <a:gd name="T114" fmla="*/ 2147483647 w 514"/>
                <a:gd name="T115" fmla="*/ 2147483647 h 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4"/>
                <a:gd name="T175" fmla="*/ 0 h 52"/>
                <a:gd name="T176" fmla="*/ 514 w 514"/>
                <a:gd name="T177" fmla="*/ 52 h 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4" h="52">
                  <a:moveTo>
                    <a:pt x="0" y="0"/>
                  </a:moveTo>
                  <a:lnTo>
                    <a:pt x="5" y="0"/>
                  </a:lnTo>
                  <a:lnTo>
                    <a:pt x="10" y="1"/>
                  </a:lnTo>
                  <a:lnTo>
                    <a:pt x="16" y="1"/>
                  </a:lnTo>
                  <a:lnTo>
                    <a:pt x="21" y="1"/>
                  </a:lnTo>
                  <a:lnTo>
                    <a:pt x="26" y="2"/>
                  </a:lnTo>
                  <a:lnTo>
                    <a:pt x="32" y="3"/>
                  </a:lnTo>
                  <a:lnTo>
                    <a:pt x="37" y="3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54" y="5"/>
                  </a:lnTo>
                  <a:lnTo>
                    <a:pt x="60" y="6"/>
                  </a:lnTo>
                  <a:lnTo>
                    <a:pt x="65" y="6"/>
                  </a:lnTo>
                  <a:lnTo>
                    <a:pt x="71" y="7"/>
                  </a:lnTo>
                  <a:lnTo>
                    <a:pt x="77" y="8"/>
                  </a:lnTo>
                  <a:lnTo>
                    <a:pt x="83" y="9"/>
                  </a:lnTo>
                  <a:lnTo>
                    <a:pt x="89" y="10"/>
                  </a:lnTo>
                  <a:lnTo>
                    <a:pt x="95" y="11"/>
                  </a:lnTo>
                  <a:lnTo>
                    <a:pt x="101" y="12"/>
                  </a:lnTo>
                  <a:lnTo>
                    <a:pt x="114" y="14"/>
                  </a:lnTo>
                  <a:lnTo>
                    <a:pt x="121" y="16"/>
                  </a:lnTo>
                  <a:lnTo>
                    <a:pt x="128" y="17"/>
                  </a:lnTo>
                  <a:lnTo>
                    <a:pt x="135" y="18"/>
                  </a:lnTo>
                  <a:lnTo>
                    <a:pt x="141" y="19"/>
                  </a:lnTo>
                  <a:lnTo>
                    <a:pt x="149" y="21"/>
                  </a:lnTo>
                  <a:lnTo>
                    <a:pt x="156" y="23"/>
                  </a:lnTo>
                  <a:lnTo>
                    <a:pt x="163" y="24"/>
                  </a:lnTo>
                  <a:lnTo>
                    <a:pt x="171" y="26"/>
                  </a:lnTo>
                  <a:lnTo>
                    <a:pt x="179" y="27"/>
                  </a:lnTo>
                  <a:lnTo>
                    <a:pt x="187" y="29"/>
                  </a:lnTo>
                  <a:lnTo>
                    <a:pt x="195" y="31"/>
                  </a:lnTo>
                  <a:lnTo>
                    <a:pt x="203" y="32"/>
                  </a:lnTo>
                  <a:lnTo>
                    <a:pt x="211" y="34"/>
                  </a:lnTo>
                  <a:lnTo>
                    <a:pt x="220" y="35"/>
                  </a:lnTo>
                  <a:lnTo>
                    <a:pt x="229" y="37"/>
                  </a:lnTo>
                  <a:lnTo>
                    <a:pt x="238" y="38"/>
                  </a:lnTo>
                  <a:lnTo>
                    <a:pt x="247" y="39"/>
                  </a:lnTo>
                  <a:lnTo>
                    <a:pt x="257" y="41"/>
                  </a:lnTo>
                  <a:lnTo>
                    <a:pt x="277" y="43"/>
                  </a:lnTo>
                  <a:lnTo>
                    <a:pt x="287" y="44"/>
                  </a:lnTo>
                  <a:lnTo>
                    <a:pt x="297" y="45"/>
                  </a:lnTo>
                  <a:lnTo>
                    <a:pt x="308" y="46"/>
                  </a:lnTo>
                  <a:lnTo>
                    <a:pt x="319" y="46"/>
                  </a:lnTo>
                  <a:lnTo>
                    <a:pt x="330" y="47"/>
                  </a:lnTo>
                  <a:lnTo>
                    <a:pt x="342" y="47"/>
                  </a:lnTo>
                  <a:lnTo>
                    <a:pt x="353" y="48"/>
                  </a:lnTo>
                  <a:lnTo>
                    <a:pt x="365" y="49"/>
                  </a:lnTo>
                  <a:lnTo>
                    <a:pt x="377" y="49"/>
                  </a:lnTo>
                  <a:lnTo>
                    <a:pt x="388" y="49"/>
                  </a:lnTo>
                  <a:lnTo>
                    <a:pt x="400" y="49"/>
                  </a:lnTo>
                  <a:lnTo>
                    <a:pt x="413" y="50"/>
                  </a:lnTo>
                  <a:lnTo>
                    <a:pt x="425" y="50"/>
                  </a:lnTo>
                  <a:lnTo>
                    <a:pt x="438" y="50"/>
                  </a:lnTo>
                  <a:lnTo>
                    <a:pt x="450" y="50"/>
                  </a:lnTo>
                  <a:lnTo>
                    <a:pt x="463" y="50"/>
                  </a:lnTo>
                  <a:lnTo>
                    <a:pt x="475" y="51"/>
                  </a:lnTo>
                  <a:lnTo>
                    <a:pt x="488" y="51"/>
                  </a:lnTo>
                  <a:lnTo>
                    <a:pt x="513" y="5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8" name="Freeform 143"/>
            <p:cNvSpPr>
              <a:spLocks noChangeAspect="1"/>
            </p:cNvSpPr>
            <p:nvPr/>
          </p:nvSpPr>
          <p:spPr bwMode="auto">
            <a:xfrm flipH="1">
              <a:off x="3421286" y="3919040"/>
              <a:ext cx="150951" cy="136944"/>
            </a:xfrm>
            <a:custGeom>
              <a:avLst/>
              <a:gdLst>
                <a:gd name="T0" fmla="*/ 2147483647 w 402"/>
                <a:gd name="T1" fmla="*/ 2147483647 h 365"/>
                <a:gd name="T2" fmla="*/ 2147483647 w 402"/>
                <a:gd name="T3" fmla="*/ 2147483647 h 365"/>
                <a:gd name="T4" fmla="*/ 2147483647 w 402"/>
                <a:gd name="T5" fmla="*/ 2147483647 h 365"/>
                <a:gd name="T6" fmla="*/ 2147483647 w 402"/>
                <a:gd name="T7" fmla="*/ 2147483647 h 365"/>
                <a:gd name="T8" fmla="*/ 2147483647 w 402"/>
                <a:gd name="T9" fmla="*/ 2147483647 h 365"/>
                <a:gd name="T10" fmla="*/ 2147483647 w 402"/>
                <a:gd name="T11" fmla="*/ 2147483647 h 365"/>
                <a:gd name="T12" fmla="*/ 2147483647 w 402"/>
                <a:gd name="T13" fmla="*/ 2147483647 h 365"/>
                <a:gd name="T14" fmla="*/ 2147483647 w 402"/>
                <a:gd name="T15" fmla="*/ 2147483647 h 365"/>
                <a:gd name="T16" fmla="*/ 2147483647 w 402"/>
                <a:gd name="T17" fmla="*/ 2147483647 h 365"/>
                <a:gd name="T18" fmla="*/ 2147483647 w 402"/>
                <a:gd name="T19" fmla="*/ 2147483647 h 365"/>
                <a:gd name="T20" fmla="*/ 2147483647 w 402"/>
                <a:gd name="T21" fmla="*/ 2147483647 h 365"/>
                <a:gd name="T22" fmla="*/ 2147483647 w 402"/>
                <a:gd name="T23" fmla="*/ 2147483647 h 365"/>
                <a:gd name="T24" fmla="*/ 2147483647 w 402"/>
                <a:gd name="T25" fmla="*/ 2147483647 h 365"/>
                <a:gd name="T26" fmla="*/ 2147483647 w 402"/>
                <a:gd name="T27" fmla="*/ 2147483647 h 365"/>
                <a:gd name="T28" fmla="*/ 2147483647 w 402"/>
                <a:gd name="T29" fmla="*/ 2147483647 h 365"/>
                <a:gd name="T30" fmla="*/ 2147483647 w 402"/>
                <a:gd name="T31" fmla="*/ 2147483647 h 365"/>
                <a:gd name="T32" fmla="*/ 2147483647 w 402"/>
                <a:gd name="T33" fmla="*/ 2147483647 h 365"/>
                <a:gd name="T34" fmla="*/ 2147483647 w 402"/>
                <a:gd name="T35" fmla="*/ 2147483647 h 365"/>
                <a:gd name="T36" fmla="*/ 2147483647 w 402"/>
                <a:gd name="T37" fmla="*/ 2147483647 h 365"/>
                <a:gd name="T38" fmla="*/ 2147483647 w 402"/>
                <a:gd name="T39" fmla="*/ 2147483647 h 365"/>
                <a:gd name="T40" fmla="*/ 2147483647 w 402"/>
                <a:gd name="T41" fmla="*/ 2147483647 h 365"/>
                <a:gd name="T42" fmla="*/ 2147483647 w 402"/>
                <a:gd name="T43" fmla="*/ 2147483647 h 365"/>
                <a:gd name="T44" fmla="*/ 2147483647 w 402"/>
                <a:gd name="T45" fmla="*/ 2147483647 h 365"/>
                <a:gd name="T46" fmla="*/ 2147483647 w 402"/>
                <a:gd name="T47" fmla="*/ 2147483647 h 365"/>
                <a:gd name="T48" fmla="*/ 2147483647 w 402"/>
                <a:gd name="T49" fmla="*/ 2147483647 h 365"/>
                <a:gd name="T50" fmla="*/ 2147483647 w 402"/>
                <a:gd name="T51" fmla="*/ 2147483647 h 365"/>
                <a:gd name="T52" fmla="*/ 2147483647 w 402"/>
                <a:gd name="T53" fmla="*/ 2147483647 h 365"/>
                <a:gd name="T54" fmla="*/ 2147483647 w 402"/>
                <a:gd name="T55" fmla="*/ 2147483647 h 365"/>
                <a:gd name="T56" fmla="*/ 2147483647 w 402"/>
                <a:gd name="T57" fmla="*/ 2147483647 h 365"/>
                <a:gd name="T58" fmla="*/ 2147483647 w 402"/>
                <a:gd name="T59" fmla="*/ 2147483647 h 365"/>
                <a:gd name="T60" fmla="*/ 2147483647 w 402"/>
                <a:gd name="T61" fmla="*/ 2147483647 h 365"/>
                <a:gd name="T62" fmla="*/ 2147483647 w 402"/>
                <a:gd name="T63" fmla="*/ 2147483647 h 365"/>
                <a:gd name="T64" fmla="*/ 2147483647 w 402"/>
                <a:gd name="T65" fmla="*/ 2147483647 h 365"/>
                <a:gd name="T66" fmla="*/ 2147483647 w 402"/>
                <a:gd name="T67" fmla="*/ 2147483647 h 365"/>
                <a:gd name="T68" fmla="*/ 2147483647 w 402"/>
                <a:gd name="T69" fmla="*/ 2147483647 h 365"/>
                <a:gd name="T70" fmla="*/ 2147483647 w 402"/>
                <a:gd name="T71" fmla="*/ 2147483647 h 365"/>
                <a:gd name="T72" fmla="*/ 2147483647 w 402"/>
                <a:gd name="T73" fmla="*/ 2147483647 h 365"/>
                <a:gd name="T74" fmla="*/ 2147483647 w 402"/>
                <a:gd name="T75" fmla="*/ 2147483647 h 365"/>
                <a:gd name="T76" fmla="*/ 2147483647 w 402"/>
                <a:gd name="T77" fmla="*/ 2147483647 h 365"/>
                <a:gd name="T78" fmla="*/ 2147483647 w 402"/>
                <a:gd name="T79" fmla="*/ 2147483647 h 365"/>
                <a:gd name="T80" fmla="*/ 2147483647 w 402"/>
                <a:gd name="T81" fmla="*/ 2147483647 h 365"/>
                <a:gd name="T82" fmla="*/ 2147483647 w 402"/>
                <a:gd name="T83" fmla="*/ 2147483647 h 365"/>
                <a:gd name="T84" fmla="*/ 2147483647 w 402"/>
                <a:gd name="T85" fmla="*/ 2147483647 h 365"/>
                <a:gd name="T86" fmla="*/ 2147483647 w 402"/>
                <a:gd name="T87" fmla="*/ 2147483647 h 365"/>
                <a:gd name="T88" fmla="*/ 2147483647 w 402"/>
                <a:gd name="T89" fmla="*/ 2147483647 h 365"/>
                <a:gd name="T90" fmla="*/ 2147483647 w 402"/>
                <a:gd name="T91" fmla="*/ 2147483647 h 365"/>
                <a:gd name="T92" fmla="*/ 2147483647 w 402"/>
                <a:gd name="T93" fmla="*/ 2147483647 h 365"/>
                <a:gd name="T94" fmla="*/ 0 w 402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2"/>
                <a:gd name="T145" fmla="*/ 0 h 365"/>
                <a:gd name="T146" fmla="*/ 402 w 402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2" h="365">
                  <a:moveTo>
                    <a:pt x="401" y="0"/>
                  </a:moveTo>
                  <a:lnTo>
                    <a:pt x="394" y="3"/>
                  </a:lnTo>
                  <a:lnTo>
                    <a:pt x="389" y="5"/>
                  </a:lnTo>
                  <a:lnTo>
                    <a:pt x="383" y="9"/>
                  </a:lnTo>
                  <a:lnTo>
                    <a:pt x="377" y="11"/>
                  </a:lnTo>
                  <a:lnTo>
                    <a:pt x="371" y="15"/>
                  </a:lnTo>
                  <a:lnTo>
                    <a:pt x="366" y="17"/>
                  </a:lnTo>
                  <a:lnTo>
                    <a:pt x="360" y="20"/>
                  </a:lnTo>
                  <a:lnTo>
                    <a:pt x="355" y="23"/>
                  </a:lnTo>
                  <a:lnTo>
                    <a:pt x="350" y="26"/>
                  </a:lnTo>
                  <a:lnTo>
                    <a:pt x="344" y="29"/>
                  </a:lnTo>
                  <a:lnTo>
                    <a:pt x="339" y="33"/>
                  </a:lnTo>
                  <a:lnTo>
                    <a:pt x="334" y="35"/>
                  </a:lnTo>
                  <a:lnTo>
                    <a:pt x="328" y="38"/>
                  </a:lnTo>
                  <a:lnTo>
                    <a:pt x="324" y="41"/>
                  </a:lnTo>
                  <a:lnTo>
                    <a:pt x="319" y="44"/>
                  </a:lnTo>
                  <a:lnTo>
                    <a:pt x="314" y="48"/>
                  </a:lnTo>
                  <a:lnTo>
                    <a:pt x="310" y="51"/>
                  </a:lnTo>
                  <a:lnTo>
                    <a:pt x="305" y="54"/>
                  </a:lnTo>
                  <a:lnTo>
                    <a:pt x="297" y="60"/>
                  </a:lnTo>
                  <a:lnTo>
                    <a:pt x="294" y="64"/>
                  </a:lnTo>
                  <a:lnTo>
                    <a:pt x="290" y="67"/>
                  </a:lnTo>
                  <a:lnTo>
                    <a:pt x="286" y="70"/>
                  </a:lnTo>
                  <a:lnTo>
                    <a:pt x="284" y="73"/>
                  </a:lnTo>
                  <a:lnTo>
                    <a:pt x="280" y="77"/>
                  </a:lnTo>
                  <a:lnTo>
                    <a:pt x="277" y="81"/>
                  </a:lnTo>
                  <a:lnTo>
                    <a:pt x="274" y="84"/>
                  </a:lnTo>
                  <a:lnTo>
                    <a:pt x="271" y="87"/>
                  </a:lnTo>
                  <a:lnTo>
                    <a:pt x="269" y="91"/>
                  </a:lnTo>
                  <a:lnTo>
                    <a:pt x="265" y="94"/>
                  </a:lnTo>
                  <a:lnTo>
                    <a:pt x="263" y="98"/>
                  </a:lnTo>
                  <a:lnTo>
                    <a:pt x="260" y="101"/>
                  </a:lnTo>
                  <a:lnTo>
                    <a:pt x="258" y="105"/>
                  </a:lnTo>
                  <a:lnTo>
                    <a:pt x="255" y="109"/>
                  </a:lnTo>
                  <a:lnTo>
                    <a:pt x="252" y="112"/>
                  </a:lnTo>
                  <a:lnTo>
                    <a:pt x="250" y="116"/>
                  </a:lnTo>
                  <a:lnTo>
                    <a:pt x="247" y="120"/>
                  </a:lnTo>
                  <a:lnTo>
                    <a:pt x="244" y="123"/>
                  </a:lnTo>
                  <a:lnTo>
                    <a:pt x="238" y="130"/>
                  </a:lnTo>
                  <a:lnTo>
                    <a:pt x="235" y="134"/>
                  </a:lnTo>
                  <a:lnTo>
                    <a:pt x="232" y="138"/>
                  </a:lnTo>
                  <a:lnTo>
                    <a:pt x="229" y="142"/>
                  </a:lnTo>
                  <a:lnTo>
                    <a:pt x="225" y="145"/>
                  </a:lnTo>
                  <a:lnTo>
                    <a:pt x="222" y="149"/>
                  </a:lnTo>
                  <a:lnTo>
                    <a:pt x="218" y="153"/>
                  </a:lnTo>
                  <a:lnTo>
                    <a:pt x="215" y="157"/>
                  </a:lnTo>
                  <a:lnTo>
                    <a:pt x="211" y="161"/>
                  </a:lnTo>
                  <a:lnTo>
                    <a:pt x="207" y="164"/>
                  </a:lnTo>
                  <a:lnTo>
                    <a:pt x="203" y="168"/>
                  </a:lnTo>
                  <a:lnTo>
                    <a:pt x="199" y="172"/>
                  </a:lnTo>
                  <a:lnTo>
                    <a:pt x="196" y="175"/>
                  </a:lnTo>
                  <a:lnTo>
                    <a:pt x="192" y="179"/>
                  </a:lnTo>
                  <a:lnTo>
                    <a:pt x="188" y="182"/>
                  </a:lnTo>
                  <a:lnTo>
                    <a:pt x="183" y="186"/>
                  </a:lnTo>
                  <a:lnTo>
                    <a:pt x="179" y="189"/>
                  </a:lnTo>
                  <a:lnTo>
                    <a:pt x="175" y="192"/>
                  </a:lnTo>
                  <a:lnTo>
                    <a:pt x="170" y="196"/>
                  </a:lnTo>
                  <a:lnTo>
                    <a:pt x="161" y="202"/>
                  </a:lnTo>
                  <a:lnTo>
                    <a:pt x="157" y="206"/>
                  </a:lnTo>
                  <a:lnTo>
                    <a:pt x="152" y="208"/>
                  </a:lnTo>
                  <a:lnTo>
                    <a:pt x="148" y="211"/>
                  </a:lnTo>
                  <a:lnTo>
                    <a:pt x="143" y="214"/>
                  </a:lnTo>
                  <a:lnTo>
                    <a:pt x="139" y="217"/>
                  </a:lnTo>
                  <a:lnTo>
                    <a:pt x="134" y="219"/>
                  </a:lnTo>
                  <a:lnTo>
                    <a:pt x="129" y="222"/>
                  </a:lnTo>
                  <a:lnTo>
                    <a:pt x="125" y="225"/>
                  </a:lnTo>
                  <a:lnTo>
                    <a:pt x="120" y="228"/>
                  </a:lnTo>
                  <a:lnTo>
                    <a:pt x="115" y="231"/>
                  </a:lnTo>
                  <a:lnTo>
                    <a:pt x="110" y="234"/>
                  </a:lnTo>
                  <a:lnTo>
                    <a:pt x="106" y="237"/>
                  </a:lnTo>
                  <a:lnTo>
                    <a:pt x="101" y="240"/>
                  </a:lnTo>
                  <a:lnTo>
                    <a:pt x="97" y="243"/>
                  </a:lnTo>
                  <a:lnTo>
                    <a:pt x="92" y="246"/>
                  </a:lnTo>
                  <a:lnTo>
                    <a:pt x="88" y="249"/>
                  </a:lnTo>
                  <a:lnTo>
                    <a:pt x="83" y="253"/>
                  </a:lnTo>
                  <a:lnTo>
                    <a:pt x="79" y="256"/>
                  </a:lnTo>
                  <a:lnTo>
                    <a:pt x="70" y="264"/>
                  </a:lnTo>
                  <a:lnTo>
                    <a:pt x="67" y="268"/>
                  </a:lnTo>
                  <a:lnTo>
                    <a:pt x="62" y="272"/>
                  </a:lnTo>
                  <a:lnTo>
                    <a:pt x="59" y="276"/>
                  </a:lnTo>
                  <a:lnTo>
                    <a:pt x="55" y="281"/>
                  </a:lnTo>
                  <a:lnTo>
                    <a:pt x="50" y="286"/>
                  </a:lnTo>
                  <a:lnTo>
                    <a:pt x="47" y="290"/>
                  </a:lnTo>
                  <a:lnTo>
                    <a:pt x="44" y="295"/>
                  </a:lnTo>
                  <a:lnTo>
                    <a:pt x="40" y="299"/>
                  </a:lnTo>
                  <a:lnTo>
                    <a:pt x="36" y="305"/>
                  </a:lnTo>
                  <a:lnTo>
                    <a:pt x="33" y="309"/>
                  </a:lnTo>
                  <a:lnTo>
                    <a:pt x="29" y="315"/>
                  </a:lnTo>
                  <a:lnTo>
                    <a:pt x="26" y="320"/>
                  </a:lnTo>
                  <a:lnTo>
                    <a:pt x="23" y="325"/>
                  </a:lnTo>
                  <a:lnTo>
                    <a:pt x="19" y="330"/>
                  </a:lnTo>
                  <a:lnTo>
                    <a:pt x="16" y="336"/>
                  </a:lnTo>
                  <a:lnTo>
                    <a:pt x="12" y="341"/>
                  </a:lnTo>
                  <a:lnTo>
                    <a:pt x="10" y="347"/>
                  </a:lnTo>
                  <a:lnTo>
                    <a:pt x="6" y="352"/>
                  </a:lnTo>
                  <a:lnTo>
                    <a:pt x="0" y="36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49" name="Freeform 144"/>
            <p:cNvSpPr>
              <a:spLocks noChangeAspect="1"/>
            </p:cNvSpPr>
            <p:nvPr/>
          </p:nvSpPr>
          <p:spPr bwMode="auto">
            <a:xfrm flipH="1">
              <a:off x="3220394" y="3968565"/>
              <a:ext cx="127670" cy="63407"/>
            </a:xfrm>
            <a:custGeom>
              <a:avLst/>
              <a:gdLst>
                <a:gd name="T0" fmla="*/ 0 w 340"/>
                <a:gd name="T1" fmla="*/ 0 h 169"/>
                <a:gd name="T2" fmla="*/ 2147483647 w 340"/>
                <a:gd name="T3" fmla="*/ 2147483647 h 169"/>
                <a:gd name="T4" fmla="*/ 2147483647 w 340"/>
                <a:gd name="T5" fmla="*/ 2147483647 h 169"/>
                <a:gd name="T6" fmla="*/ 2147483647 w 340"/>
                <a:gd name="T7" fmla="*/ 2147483647 h 169"/>
                <a:gd name="T8" fmla="*/ 2147483647 w 340"/>
                <a:gd name="T9" fmla="*/ 2147483647 h 169"/>
                <a:gd name="T10" fmla="*/ 2147483647 w 340"/>
                <a:gd name="T11" fmla="*/ 2147483647 h 169"/>
                <a:gd name="T12" fmla="*/ 2147483647 w 340"/>
                <a:gd name="T13" fmla="*/ 2147483647 h 169"/>
                <a:gd name="T14" fmla="*/ 2147483647 w 340"/>
                <a:gd name="T15" fmla="*/ 2147483647 h 169"/>
                <a:gd name="T16" fmla="*/ 2147483647 w 340"/>
                <a:gd name="T17" fmla="*/ 2147483647 h 169"/>
                <a:gd name="T18" fmla="*/ 2147483647 w 340"/>
                <a:gd name="T19" fmla="*/ 2147483647 h 169"/>
                <a:gd name="T20" fmla="*/ 2147483647 w 340"/>
                <a:gd name="T21" fmla="*/ 2147483647 h 169"/>
                <a:gd name="T22" fmla="*/ 2147483647 w 340"/>
                <a:gd name="T23" fmla="*/ 2147483647 h 169"/>
                <a:gd name="T24" fmla="*/ 2147483647 w 340"/>
                <a:gd name="T25" fmla="*/ 2147483647 h 169"/>
                <a:gd name="T26" fmla="*/ 2147483647 w 340"/>
                <a:gd name="T27" fmla="*/ 2147483647 h 169"/>
                <a:gd name="T28" fmla="*/ 2147483647 w 340"/>
                <a:gd name="T29" fmla="*/ 2147483647 h 169"/>
                <a:gd name="T30" fmla="*/ 2147483647 w 340"/>
                <a:gd name="T31" fmla="*/ 2147483647 h 169"/>
                <a:gd name="T32" fmla="*/ 2147483647 w 340"/>
                <a:gd name="T33" fmla="*/ 2147483647 h 169"/>
                <a:gd name="T34" fmla="*/ 2147483647 w 340"/>
                <a:gd name="T35" fmla="*/ 2147483647 h 169"/>
                <a:gd name="T36" fmla="*/ 2147483647 w 340"/>
                <a:gd name="T37" fmla="*/ 2147483647 h 169"/>
                <a:gd name="T38" fmla="*/ 2147483647 w 340"/>
                <a:gd name="T39" fmla="*/ 2147483647 h 169"/>
                <a:gd name="T40" fmla="*/ 2147483647 w 340"/>
                <a:gd name="T41" fmla="*/ 2147483647 h 169"/>
                <a:gd name="T42" fmla="*/ 2147483647 w 340"/>
                <a:gd name="T43" fmla="*/ 2147483647 h 169"/>
                <a:gd name="T44" fmla="*/ 2147483647 w 340"/>
                <a:gd name="T45" fmla="*/ 2147483647 h 169"/>
                <a:gd name="T46" fmla="*/ 2147483647 w 340"/>
                <a:gd name="T47" fmla="*/ 2147483647 h 169"/>
                <a:gd name="T48" fmla="*/ 2147483647 w 340"/>
                <a:gd name="T49" fmla="*/ 2147483647 h 169"/>
                <a:gd name="T50" fmla="*/ 2147483647 w 340"/>
                <a:gd name="T51" fmla="*/ 2147483647 h 169"/>
                <a:gd name="T52" fmla="*/ 2147483647 w 340"/>
                <a:gd name="T53" fmla="*/ 2147483647 h 169"/>
                <a:gd name="T54" fmla="*/ 2147483647 w 340"/>
                <a:gd name="T55" fmla="*/ 2147483647 h 169"/>
                <a:gd name="T56" fmla="*/ 2147483647 w 340"/>
                <a:gd name="T57" fmla="*/ 2147483647 h 169"/>
                <a:gd name="T58" fmla="*/ 2147483647 w 340"/>
                <a:gd name="T59" fmla="*/ 2147483647 h 169"/>
                <a:gd name="T60" fmla="*/ 2147483647 w 340"/>
                <a:gd name="T61" fmla="*/ 2147483647 h 169"/>
                <a:gd name="T62" fmla="*/ 2147483647 w 340"/>
                <a:gd name="T63" fmla="*/ 2147483647 h 169"/>
                <a:gd name="T64" fmla="*/ 2147483647 w 340"/>
                <a:gd name="T65" fmla="*/ 2147483647 h 169"/>
                <a:gd name="T66" fmla="*/ 2147483647 w 340"/>
                <a:gd name="T67" fmla="*/ 2147483647 h 169"/>
                <a:gd name="T68" fmla="*/ 2147483647 w 340"/>
                <a:gd name="T69" fmla="*/ 2147483647 h 169"/>
                <a:gd name="T70" fmla="*/ 2147483647 w 340"/>
                <a:gd name="T71" fmla="*/ 2147483647 h 169"/>
                <a:gd name="T72" fmla="*/ 2147483647 w 340"/>
                <a:gd name="T73" fmla="*/ 2147483647 h 169"/>
                <a:gd name="T74" fmla="*/ 2147483647 w 340"/>
                <a:gd name="T75" fmla="*/ 2147483647 h 169"/>
                <a:gd name="T76" fmla="*/ 2147483647 w 340"/>
                <a:gd name="T77" fmla="*/ 2147483647 h 169"/>
                <a:gd name="T78" fmla="*/ 2147483647 w 340"/>
                <a:gd name="T79" fmla="*/ 2147483647 h 169"/>
                <a:gd name="T80" fmla="*/ 2147483647 w 340"/>
                <a:gd name="T81" fmla="*/ 2147483647 h 169"/>
                <a:gd name="T82" fmla="*/ 2147483647 w 340"/>
                <a:gd name="T83" fmla="*/ 2147483647 h 169"/>
                <a:gd name="T84" fmla="*/ 2147483647 w 340"/>
                <a:gd name="T85" fmla="*/ 2147483647 h 169"/>
                <a:gd name="T86" fmla="*/ 2147483647 w 340"/>
                <a:gd name="T87" fmla="*/ 2147483647 h 169"/>
                <a:gd name="T88" fmla="*/ 2147483647 w 340"/>
                <a:gd name="T89" fmla="*/ 2147483647 h 169"/>
                <a:gd name="T90" fmla="*/ 2147483647 w 340"/>
                <a:gd name="T91" fmla="*/ 2147483647 h 169"/>
                <a:gd name="T92" fmla="*/ 2147483647 w 340"/>
                <a:gd name="T93" fmla="*/ 2147483647 h 169"/>
                <a:gd name="T94" fmla="*/ 2147483647 w 340"/>
                <a:gd name="T95" fmla="*/ 2147483647 h 169"/>
                <a:gd name="T96" fmla="*/ 2147483647 w 340"/>
                <a:gd name="T97" fmla="*/ 2147483647 h 169"/>
                <a:gd name="T98" fmla="*/ 2147483647 w 340"/>
                <a:gd name="T99" fmla="*/ 2147483647 h 169"/>
                <a:gd name="T100" fmla="*/ 2147483647 w 340"/>
                <a:gd name="T101" fmla="*/ 2147483647 h 169"/>
                <a:gd name="T102" fmla="*/ 2147483647 w 340"/>
                <a:gd name="T103" fmla="*/ 2147483647 h 169"/>
                <a:gd name="T104" fmla="*/ 2147483647 w 340"/>
                <a:gd name="T105" fmla="*/ 2147483647 h 169"/>
                <a:gd name="T106" fmla="*/ 2147483647 w 340"/>
                <a:gd name="T107" fmla="*/ 2147483647 h 169"/>
                <a:gd name="T108" fmla="*/ 2147483647 w 340"/>
                <a:gd name="T109" fmla="*/ 2147483647 h 169"/>
                <a:gd name="T110" fmla="*/ 2147483647 w 340"/>
                <a:gd name="T111" fmla="*/ 2147483647 h 169"/>
                <a:gd name="T112" fmla="*/ 2147483647 w 340"/>
                <a:gd name="T113" fmla="*/ 2147483647 h 169"/>
                <a:gd name="T114" fmla="*/ 2147483647 w 340"/>
                <a:gd name="T115" fmla="*/ 2147483647 h 1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0"/>
                <a:gd name="T175" fmla="*/ 0 h 169"/>
                <a:gd name="T176" fmla="*/ 340 w 340"/>
                <a:gd name="T177" fmla="*/ 169 h 1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0" h="16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23" y="16"/>
                  </a:lnTo>
                  <a:lnTo>
                    <a:pt x="26" y="19"/>
                  </a:lnTo>
                  <a:lnTo>
                    <a:pt x="31" y="22"/>
                  </a:lnTo>
                  <a:lnTo>
                    <a:pt x="35" y="24"/>
                  </a:lnTo>
                  <a:lnTo>
                    <a:pt x="39" y="27"/>
                  </a:lnTo>
                  <a:lnTo>
                    <a:pt x="44" y="29"/>
                  </a:lnTo>
                  <a:lnTo>
                    <a:pt x="48" y="31"/>
                  </a:lnTo>
                  <a:lnTo>
                    <a:pt x="53" y="33"/>
                  </a:lnTo>
                  <a:lnTo>
                    <a:pt x="58" y="35"/>
                  </a:lnTo>
                  <a:lnTo>
                    <a:pt x="63" y="36"/>
                  </a:lnTo>
                  <a:lnTo>
                    <a:pt x="68" y="38"/>
                  </a:lnTo>
                  <a:lnTo>
                    <a:pt x="73" y="39"/>
                  </a:lnTo>
                  <a:lnTo>
                    <a:pt x="79" y="40"/>
                  </a:lnTo>
                  <a:lnTo>
                    <a:pt x="91" y="42"/>
                  </a:lnTo>
                  <a:lnTo>
                    <a:pt x="97" y="43"/>
                  </a:lnTo>
                  <a:lnTo>
                    <a:pt x="104" y="43"/>
                  </a:lnTo>
                  <a:lnTo>
                    <a:pt x="110" y="43"/>
                  </a:lnTo>
                  <a:lnTo>
                    <a:pt x="117" y="43"/>
                  </a:lnTo>
                  <a:lnTo>
                    <a:pt x="124" y="43"/>
                  </a:lnTo>
                  <a:lnTo>
                    <a:pt x="132" y="43"/>
                  </a:lnTo>
                  <a:lnTo>
                    <a:pt x="139" y="43"/>
                  </a:lnTo>
                  <a:lnTo>
                    <a:pt x="146" y="43"/>
                  </a:lnTo>
                  <a:lnTo>
                    <a:pt x="153" y="43"/>
                  </a:lnTo>
                  <a:lnTo>
                    <a:pt x="161" y="43"/>
                  </a:lnTo>
                  <a:lnTo>
                    <a:pt x="169" y="43"/>
                  </a:lnTo>
                  <a:lnTo>
                    <a:pt x="176" y="43"/>
                  </a:lnTo>
                  <a:lnTo>
                    <a:pt x="183" y="43"/>
                  </a:lnTo>
                  <a:lnTo>
                    <a:pt x="191" y="44"/>
                  </a:lnTo>
                  <a:lnTo>
                    <a:pt x="198" y="45"/>
                  </a:lnTo>
                  <a:lnTo>
                    <a:pt x="205" y="46"/>
                  </a:lnTo>
                  <a:lnTo>
                    <a:pt x="212" y="48"/>
                  </a:lnTo>
                  <a:lnTo>
                    <a:pt x="219" y="49"/>
                  </a:lnTo>
                  <a:lnTo>
                    <a:pt x="233" y="54"/>
                  </a:lnTo>
                  <a:lnTo>
                    <a:pt x="239" y="57"/>
                  </a:lnTo>
                  <a:lnTo>
                    <a:pt x="246" y="60"/>
                  </a:lnTo>
                  <a:lnTo>
                    <a:pt x="252" y="64"/>
                  </a:lnTo>
                  <a:lnTo>
                    <a:pt x="258" y="68"/>
                  </a:lnTo>
                  <a:lnTo>
                    <a:pt x="264" y="72"/>
                  </a:lnTo>
                  <a:lnTo>
                    <a:pt x="269" y="77"/>
                  </a:lnTo>
                  <a:lnTo>
                    <a:pt x="275" y="83"/>
                  </a:lnTo>
                  <a:lnTo>
                    <a:pt x="280" y="88"/>
                  </a:lnTo>
                  <a:lnTo>
                    <a:pt x="285" y="93"/>
                  </a:lnTo>
                  <a:lnTo>
                    <a:pt x="290" y="100"/>
                  </a:lnTo>
                  <a:lnTo>
                    <a:pt x="296" y="106"/>
                  </a:lnTo>
                  <a:lnTo>
                    <a:pt x="301" y="112"/>
                  </a:lnTo>
                  <a:lnTo>
                    <a:pt x="305" y="119"/>
                  </a:lnTo>
                  <a:lnTo>
                    <a:pt x="310" y="126"/>
                  </a:lnTo>
                  <a:lnTo>
                    <a:pt x="315" y="132"/>
                  </a:lnTo>
                  <a:lnTo>
                    <a:pt x="320" y="139"/>
                  </a:lnTo>
                  <a:lnTo>
                    <a:pt x="324" y="146"/>
                  </a:lnTo>
                  <a:lnTo>
                    <a:pt x="329" y="153"/>
                  </a:lnTo>
                  <a:lnTo>
                    <a:pt x="339" y="16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0" name="Line 145"/>
            <p:cNvSpPr>
              <a:spLocks noChangeAspect="1" noChangeShapeType="1"/>
            </p:cNvSpPr>
            <p:nvPr/>
          </p:nvSpPr>
          <p:spPr bwMode="auto">
            <a:xfrm>
              <a:off x="3342056" y="4071366"/>
              <a:ext cx="16522" cy="634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1" name="Line 146"/>
            <p:cNvSpPr>
              <a:spLocks noChangeAspect="1" noChangeShapeType="1"/>
            </p:cNvSpPr>
            <p:nvPr/>
          </p:nvSpPr>
          <p:spPr bwMode="auto">
            <a:xfrm flipH="1">
              <a:off x="3264328" y="4092752"/>
              <a:ext cx="64961" cy="240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2" name="Line 278"/>
            <p:cNvSpPr>
              <a:spLocks noChangeAspect="1" noChangeShapeType="1"/>
            </p:cNvSpPr>
            <p:nvPr/>
          </p:nvSpPr>
          <p:spPr bwMode="auto">
            <a:xfrm>
              <a:off x="3983774" y="3874058"/>
              <a:ext cx="1502" cy="108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3" name="Line 279"/>
            <p:cNvSpPr>
              <a:spLocks noChangeAspect="1" noChangeShapeType="1"/>
            </p:cNvSpPr>
            <p:nvPr/>
          </p:nvSpPr>
          <p:spPr bwMode="auto">
            <a:xfrm>
              <a:off x="3983024" y="3860551"/>
              <a:ext cx="375" cy="131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4" name="Line 280"/>
            <p:cNvSpPr>
              <a:spLocks noChangeAspect="1" noChangeShapeType="1"/>
            </p:cNvSpPr>
            <p:nvPr/>
          </p:nvSpPr>
          <p:spPr bwMode="auto">
            <a:xfrm flipH="1">
              <a:off x="3983024" y="3838040"/>
              <a:ext cx="375" cy="221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5" name="Line 281"/>
            <p:cNvSpPr>
              <a:spLocks noChangeAspect="1" noChangeShapeType="1"/>
            </p:cNvSpPr>
            <p:nvPr/>
          </p:nvSpPr>
          <p:spPr bwMode="auto">
            <a:xfrm flipH="1">
              <a:off x="3983399" y="3822282"/>
              <a:ext cx="0" cy="153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6" name="Line 282"/>
            <p:cNvSpPr>
              <a:spLocks noChangeAspect="1" noChangeShapeType="1"/>
            </p:cNvSpPr>
            <p:nvPr/>
          </p:nvSpPr>
          <p:spPr bwMode="auto">
            <a:xfrm flipV="1">
              <a:off x="3972510" y="3835789"/>
              <a:ext cx="1126" cy="499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7" name="Freeform 283"/>
            <p:cNvSpPr>
              <a:spLocks noChangeAspect="1"/>
            </p:cNvSpPr>
            <p:nvPr/>
          </p:nvSpPr>
          <p:spPr bwMode="auto">
            <a:xfrm flipH="1">
              <a:off x="3986778" y="3880811"/>
              <a:ext cx="114903" cy="275764"/>
            </a:xfrm>
            <a:custGeom>
              <a:avLst/>
              <a:gdLst>
                <a:gd name="T0" fmla="*/ 2147483647 w 306"/>
                <a:gd name="T1" fmla="*/ 2147483647 h 735"/>
                <a:gd name="T2" fmla="*/ 2147483647 w 306"/>
                <a:gd name="T3" fmla="*/ 2147483647 h 735"/>
                <a:gd name="T4" fmla="*/ 2147483647 w 306"/>
                <a:gd name="T5" fmla="*/ 2147483647 h 735"/>
                <a:gd name="T6" fmla="*/ 2147483647 w 306"/>
                <a:gd name="T7" fmla="*/ 2147483647 h 735"/>
                <a:gd name="T8" fmla="*/ 2147483647 w 306"/>
                <a:gd name="T9" fmla="*/ 2147483647 h 735"/>
                <a:gd name="T10" fmla="*/ 2147483647 w 306"/>
                <a:gd name="T11" fmla="*/ 2147483647 h 735"/>
                <a:gd name="T12" fmla="*/ 2147483647 w 306"/>
                <a:gd name="T13" fmla="*/ 2147483647 h 735"/>
                <a:gd name="T14" fmla="*/ 2147483647 w 306"/>
                <a:gd name="T15" fmla="*/ 2147483647 h 735"/>
                <a:gd name="T16" fmla="*/ 2147483647 w 306"/>
                <a:gd name="T17" fmla="*/ 2147483647 h 735"/>
                <a:gd name="T18" fmla="*/ 2147483647 w 306"/>
                <a:gd name="T19" fmla="*/ 2147483647 h 735"/>
                <a:gd name="T20" fmla="*/ 2147483647 w 306"/>
                <a:gd name="T21" fmla="*/ 2147483647 h 735"/>
                <a:gd name="T22" fmla="*/ 2147483647 w 306"/>
                <a:gd name="T23" fmla="*/ 2147483647 h 735"/>
                <a:gd name="T24" fmla="*/ 2147483647 w 306"/>
                <a:gd name="T25" fmla="*/ 2147483647 h 735"/>
                <a:gd name="T26" fmla="*/ 2147483647 w 306"/>
                <a:gd name="T27" fmla="*/ 2147483647 h 735"/>
                <a:gd name="T28" fmla="*/ 2147483647 w 306"/>
                <a:gd name="T29" fmla="*/ 2147483647 h 735"/>
                <a:gd name="T30" fmla="*/ 2147483647 w 306"/>
                <a:gd name="T31" fmla="*/ 2147483647 h 735"/>
                <a:gd name="T32" fmla="*/ 2147483647 w 306"/>
                <a:gd name="T33" fmla="*/ 2147483647 h 735"/>
                <a:gd name="T34" fmla="*/ 2147483647 w 306"/>
                <a:gd name="T35" fmla="*/ 2147483647 h 735"/>
                <a:gd name="T36" fmla="*/ 2147483647 w 306"/>
                <a:gd name="T37" fmla="*/ 2147483647 h 735"/>
                <a:gd name="T38" fmla="*/ 2147483647 w 306"/>
                <a:gd name="T39" fmla="*/ 2147483647 h 735"/>
                <a:gd name="T40" fmla="*/ 2147483647 w 306"/>
                <a:gd name="T41" fmla="*/ 2147483647 h 735"/>
                <a:gd name="T42" fmla="*/ 2147483647 w 306"/>
                <a:gd name="T43" fmla="*/ 2147483647 h 735"/>
                <a:gd name="T44" fmla="*/ 2147483647 w 306"/>
                <a:gd name="T45" fmla="*/ 2147483647 h 735"/>
                <a:gd name="T46" fmla="*/ 2147483647 w 306"/>
                <a:gd name="T47" fmla="*/ 2147483647 h 735"/>
                <a:gd name="T48" fmla="*/ 2147483647 w 306"/>
                <a:gd name="T49" fmla="*/ 2147483647 h 735"/>
                <a:gd name="T50" fmla="*/ 2147483647 w 306"/>
                <a:gd name="T51" fmla="*/ 2147483647 h 735"/>
                <a:gd name="T52" fmla="*/ 2147483647 w 306"/>
                <a:gd name="T53" fmla="*/ 2147483647 h 735"/>
                <a:gd name="T54" fmla="*/ 2147483647 w 306"/>
                <a:gd name="T55" fmla="*/ 2147483647 h 735"/>
                <a:gd name="T56" fmla="*/ 2147483647 w 306"/>
                <a:gd name="T57" fmla="*/ 2147483647 h 735"/>
                <a:gd name="T58" fmla="*/ 2147483647 w 306"/>
                <a:gd name="T59" fmla="*/ 2147483647 h 735"/>
                <a:gd name="T60" fmla="*/ 2147483647 w 306"/>
                <a:gd name="T61" fmla="*/ 2147483647 h 735"/>
                <a:gd name="T62" fmla="*/ 2147483647 w 306"/>
                <a:gd name="T63" fmla="*/ 2147483647 h 735"/>
                <a:gd name="T64" fmla="*/ 2147483647 w 306"/>
                <a:gd name="T65" fmla="*/ 2147483647 h 735"/>
                <a:gd name="T66" fmla="*/ 2147483647 w 306"/>
                <a:gd name="T67" fmla="*/ 2147483647 h 735"/>
                <a:gd name="T68" fmla="*/ 2147483647 w 306"/>
                <a:gd name="T69" fmla="*/ 2147483647 h 735"/>
                <a:gd name="T70" fmla="*/ 2147483647 w 306"/>
                <a:gd name="T71" fmla="*/ 2147483647 h 735"/>
                <a:gd name="T72" fmla="*/ 2147483647 w 306"/>
                <a:gd name="T73" fmla="*/ 2147483647 h 735"/>
                <a:gd name="T74" fmla="*/ 2147483647 w 306"/>
                <a:gd name="T75" fmla="*/ 2147483647 h 735"/>
                <a:gd name="T76" fmla="*/ 2147483647 w 306"/>
                <a:gd name="T77" fmla="*/ 2147483647 h 735"/>
                <a:gd name="T78" fmla="*/ 2147483647 w 306"/>
                <a:gd name="T79" fmla="*/ 2147483647 h 735"/>
                <a:gd name="T80" fmla="*/ 2147483647 w 306"/>
                <a:gd name="T81" fmla="*/ 2147483647 h 735"/>
                <a:gd name="T82" fmla="*/ 2147483647 w 306"/>
                <a:gd name="T83" fmla="*/ 2147483647 h 735"/>
                <a:gd name="T84" fmla="*/ 2147483647 w 306"/>
                <a:gd name="T85" fmla="*/ 2147483647 h 735"/>
                <a:gd name="T86" fmla="*/ 2147483647 w 306"/>
                <a:gd name="T87" fmla="*/ 2147483647 h 735"/>
                <a:gd name="T88" fmla="*/ 0 w 306"/>
                <a:gd name="T89" fmla="*/ 2147483647 h 735"/>
                <a:gd name="T90" fmla="*/ 0 w 306"/>
                <a:gd name="T91" fmla="*/ 2147483647 h 735"/>
                <a:gd name="T92" fmla="*/ 0 w 306"/>
                <a:gd name="T93" fmla="*/ 2147483647 h 735"/>
                <a:gd name="T94" fmla="*/ 0 w 306"/>
                <a:gd name="T95" fmla="*/ 2147483647 h 7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6"/>
                <a:gd name="T145" fmla="*/ 0 h 735"/>
                <a:gd name="T146" fmla="*/ 306 w 306"/>
                <a:gd name="T147" fmla="*/ 735 h 7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6" h="735">
                  <a:moveTo>
                    <a:pt x="305" y="0"/>
                  </a:moveTo>
                  <a:lnTo>
                    <a:pt x="300" y="12"/>
                  </a:lnTo>
                  <a:lnTo>
                    <a:pt x="297" y="24"/>
                  </a:lnTo>
                  <a:lnTo>
                    <a:pt x="293" y="36"/>
                  </a:lnTo>
                  <a:lnTo>
                    <a:pt x="289" y="48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78" y="84"/>
                  </a:lnTo>
                  <a:lnTo>
                    <a:pt x="275" y="96"/>
                  </a:lnTo>
                  <a:lnTo>
                    <a:pt x="271" y="107"/>
                  </a:lnTo>
                  <a:lnTo>
                    <a:pt x="267" y="119"/>
                  </a:lnTo>
                  <a:lnTo>
                    <a:pt x="264" y="130"/>
                  </a:lnTo>
                  <a:lnTo>
                    <a:pt x="261" y="141"/>
                  </a:lnTo>
                  <a:lnTo>
                    <a:pt x="258" y="151"/>
                  </a:lnTo>
                  <a:lnTo>
                    <a:pt x="255" y="162"/>
                  </a:lnTo>
                  <a:lnTo>
                    <a:pt x="252" y="172"/>
                  </a:lnTo>
                  <a:lnTo>
                    <a:pt x="250" y="182"/>
                  </a:lnTo>
                  <a:lnTo>
                    <a:pt x="247" y="191"/>
                  </a:lnTo>
                  <a:lnTo>
                    <a:pt x="245" y="200"/>
                  </a:lnTo>
                  <a:lnTo>
                    <a:pt x="241" y="217"/>
                  </a:lnTo>
                  <a:lnTo>
                    <a:pt x="239" y="225"/>
                  </a:lnTo>
                  <a:lnTo>
                    <a:pt x="237" y="233"/>
                  </a:lnTo>
                  <a:lnTo>
                    <a:pt x="236" y="240"/>
                  </a:lnTo>
                  <a:lnTo>
                    <a:pt x="235" y="247"/>
                  </a:lnTo>
                  <a:lnTo>
                    <a:pt x="233" y="253"/>
                  </a:lnTo>
                  <a:lnTo>
                    <a:pt x="232" y="260"/>
                  </a:lnTo>
                  <a:lnTo>
                    <a:pt x="230" y="266"/>
                  </a:lnTo>
                  <a:lnTo>
                    <a:pt x="229" y="272"/>
                  </a:lnTo>
                  <a:lnTo>
                    <a:pt x="228" y="278"/>
                  </a:lnTo>
                  <a:lnTo>
                    <a:pt x="227" y="283"/>
                  </a:lnTo>
                  <a:lnTo>
                    <a:pt x="225" y="289"/>
                  </a:lnTo>
                  <a:lnTo>
                    <a:pt x="224" y="295"/>
                  </a:lnTo>
                  <a:lnTo>
                    <a:pt x="222" y="300"/>
                  </a:lnTo>
                  <a:lnTo>
                    <a:pt x="219" y="305"/>
                  </a:lnTo>
                  <a:lnTo>
                    <a:pt x="218" y="311"/>
                  </a:lnTo>
                  <a:lnTo>
                    <a:pt x="215" y="316"/>
                  </a:lnTo>
                  <a:lnTo>
                    <a:pt x="213" y="322"/>
                  </a:lnTo>
                  <a:lnTo>
                    <a:pt x="210" y="328"/>
                  </a:lnTo>
                  <a:lnTo>
                    <a:pt x="203" y="340"/>
                  </a:lnTo>
                  <a:lnTo>
                    <a:pt x="199" y="346"/>
                  </a:lnTo>
                  <a:lnTo>
                    <a:pt x="195" y="352"/>
                  </a:lnTo>
                  <a:lnTo>
                    <a:pt x="190" y="359"/>
                  </a:lnTo>
                  <a:lnTo>
                    <a:pt x="185" y="366"/>
                  </a:lnTo>
                  <a:lnTo>
                    <a:pt x="180" y="372"/>
                  </a:lnTo>
                  <a:lnTo>
                    <a:pt x="174" y="379"/>
                  </a:lnTo>
                  <a:lnTo>
                    <a:pt x="168" y="387"/>
                  </a:lnTo>
                  <a:lnTo>
                    <a:pt x="162" y="394"/>
                  </a:lnTo>
                  <a:lnTo>
                    <a:pt x="156" y="401"/>
                  </a:lnTo>
                  <a:lnTo>
                    <a:pt x="150" y="409"/>
                  </a:lnTo>
                  <a:lnTo>
                    <a:pt x="144" y="417"/>
                  </a:lnTo>
                  <a:lnTo>
                    <a:pt x="138" y="425"/>
                  </a:lnTo>
                  <a:lnTo>
                    <a:pt x="132" y="433"/>
                  </a:lnTo>
                  <a:lnTo>
                    <a:pt x="125" y="441"/>
                  </a:lnTo>
                  <a:lnTo>
                    <a:pt x="119" y="449"/>
                  </a:lnTo>
                  <a:lnTo>
                    <a:pt x="113" y="456"/>
                  </a:lnTo>
                  <a:lnTo>
                    <a:pt x="106" y="464"/>
                  </a:lnTo>
                  <a:lnTo>
                    <a:pt x="100" y="473"/>
                  </a:lnTo>
                  <a:lnTo>
                    <a:pt x="89" y="489"/>
                  </a:lnTo>
                  <a:lnTo>
                    <a:pt x="83" y="497"/>
                  </a:lnTo>
                  <a:lnTo>
                    <a:pt x="78" y="505"/>
                  </a:lnTo>
                  <a:lnTo>
                    <a:pt x="72" y="513"/>
                  </a:lnTo>
                  <a:lnTo>
                    <a:pt x="68" y="522"/>
                  </a:lnTo>
                  <a:lnTo>
                    <a:pt x="62" y="530"/>
                  </a:lnTo>
                  <a:lnTo>
                    <a:pt x="58" y="538"/>
                  </a:lnTo>
                  <a:lnTo>
                    <a:pt x="53" y="546"/>
                  </a:lnTo>
                  <a:lnTo>
                    <a:pt x="49" y="553"/>
                  </a:lnTo>
                  <a:lnTo>
                    <a:pt x="45" y="561"/>
                  </a:lnTo>
                  <a:lnTo>
                    <a:pt x="41" y="569"/>
                  </a:lnTo>
                  <a:lnTo>
                    <a:pt x="37" y="576"/>
                  </a:lnTo>
                  <a:lnTo>
                    <a:pt x="34" y="584"/>
                  </a:lnTo>
                  <a:lnTo>
                    <a:pt x="30" y="591"/>
                  </a:lnTo>
                  <a:lnTo>
                    <a:pt x="27" y="598"/>
                  </a:lnTo>
                  <a:lnTo>
                    <a:pt x="24" y="606"/>
                  </a:lnTo>
                  <a:lnTo>
                    <a:pt x="21" y="613"/>
                  </a:lnTo>
                  <a:lnTo>
                    <a:pt x="19" y="619"/>
                  </a:lnTo>
                  <a:lnTo>
                    <a:pt x="17" y="626"/>
                  </a:lnTo>
                  <a:lnTo>
                    <a:pt x="12" y="639"/>
                  </a:lnTo>
                  <a:lnTo>
                    <a:pt x="10" y="644"/>
                  </a:lnTo>
                  <a:lnTo>
                    <a:pt x="9" y="650"/>
                  </a:lnTo>
                  <a:lnTo>
                    <a:pt x="7" y="656"/>
                  </a:lnTo>
                  <a:lnTo>
                    <a:pt x="6" y="661"/>
                  </a:lnTo>
                  <a:lnTo>
                    <a:pt x="5" y="667"/>
                  </a:lnTo>
                  <a:lnTo>
                    <a:pt x="4" y="672"/>
                  </a:lnTo>
                  <a:lnTo>
                    <a:pt x="3" y="677"/>
                  </a:lnTo>
                  <a:lnTo>
                    <a:pt x="3" y="682"/>
                  </a:lnTo>
                  <a:lnTo>
                    <a:pt x="2" y="686"/>
                  </a:lnTo>
                  <a:lnTo>
                    <a:pt x="1" y="691"/>
                  </a:lnTo>
                  <a:lnTo>
                    <a:pt x="1" y="695"/>
                  </a:lnTo>
                  <a:lnTo>
                    <a:pt x="1" y="700"/>
                  </a:lnTo>
                  <a:lnTo>
                    <a:pt x="0" y="705"/>
                  </a:lnTo>
                  <a:lnTo>
                    <a:pt x="0" y="709"/>
                  </a:lnTo>
                  <a:lnTo>
                    <a:pt x="0" y="713"/>
                  </a:lnTo>
                  <a:lnTo>
                    <a:pt x="0" y="717"/>
                  </a:lnTo>
                  <a:lnTo>
                    <a:pt x="0" y="721"/>
                  </a:lnTo>
                  <a:lnTo>
                    <a:pt x="0" y="726"/>
                  </a:lnTo>
                  <a:lnTo>
                    <a:pt x="0" y="73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8" name="Freeform 284"/>
            <p:cNvSpPr>
              <a:spLocks noChangeAspect="1"/>
            </p:cNvSpPr>
            <p:nvPr/>
          </p:nvSpPr>
          <p:spPr bwMode="auto">
            <a:xfrm flipH="1">
              <a:off x="3859484" y="3886439"/>
              <a:ext cx="111148" cy="244998"/>
            </a:xfrm>
            <a:custGeom>
              <a:avLst/>
              <a:gdLst>
                <a:gd name="T0" fmla="*/ 2147483647 w 296"/>
                <a:gd name="T1" fmla="*/ 2147483647 h 653"/>
                <a:gd name="T2" fmla="*/ 2147483647 w 296"/>
                <a:gd name="T3" fmla="*/ 2147483647 h 653"/>
                <a:gd name="T4" fmla="*/ 2147483647 w 296"/>
                <a:gd name="T5" fmla="*/ 2147483647 h 653"/>
                <a:gd name="T6" fmla="*/ 2147483647 w 296"/>
                <a:gd name="T7" fmla="*/ 2147483647 h 653"/>
                <a:gd name="T8" fmla="*/ 2147483647 w 296"/>
                <a:gd name="T9" fmla="*/ 2147483647 h 653"/>
                <a:gd name="T10" fmla="*/ 2147483647 w 296"/>
                <a:gd name="T11" fmla="*/ 2147483647 h 653"/>
                <a:gd name="T12" fmla="*/ 2147483647 w 296"/>
                <a:gd name="T13" fmla="*/ 2147483647 h 653"/>
                <a:gd name="T14" fmla="*/ 2147483647 w 296"/>
                <a:gd name="T15" fmla="*/ 2147483647 h 653"/>
                <a:gd name="T16" fmla="*/ 2147483647 w 296"/>
                <a:gd name="T17" fmla="*/ 2147483647 h 653"/>
                <a:gd name="T18" fmla="*/ 2147483647 w 296"/>
                <a:gd name="T19" fmla="*/ 2147483647 h 653"/>
                <a:gd name="T20" fmla="*/ 2147483647 w 296"/>
                <a:gd name="T21" fmla="*/ 2147483647 h 653"/>
                <a:gd name="T22" fmla="*/ 2147483647 w 296"/>
                <a:gd name="T23" fmla="*/ 2147483647 h 653"/>
                <a:gd name="T24" fmla="*/ 2147483647 w 296"/>
                <a:gd name="T25" fmla="*/ 2147483647 h 653"/>
                <a:gd name="T26" fmla="*/ 2147483647 w 296"/>
                <a:gd name="T27" fmla="*/ 2147483647 h 653"/>
                <a:gd name="T28" fmla="*/ 2147483647 w 296"/>
                <a:gd name="T29" fmla="*/ 2147483647 h 653"/>
                <a:gd name="T30" fmla="*/ 2147483647 w 296"/>
                <a:gd name="T31" fmla="*/ 2147483647 h 653"/>
                <a:gd name="T32" fmla="*/ 2147483647 w 296"/>
                <a:gd name="T33" fmla="*/ 2147483647 h 653"/>
                <a:gd name="T34" fmla="*/ 2147483647 w 296"/>
                <a:gd name="T35" fmla="*/ 2147483647 h 653"/>
                <a:gd name="T36" fmla="*/ 2147483647 w 296"/>
                <a:gd name="T37" fmla="*/ 2147483647 h 653"/>
                <a:gd name="T38" fmla="*/ 2147483647 w 296"/>
                <a:gd name="T39" fmla="*/ 2147483647 h 653"/>
                <a:gd name="T40" fmla="*/ 2147483647 w 296"/>
                <a:gd name="T41" fmla="*/ 2147483647 h 653"/>
                <a:gd name="T42" fmla="*/ 2147483647 w 296"/>
                <a:gd name="T43" fmla="*/ 2147483647 h 653"/>
                <a:gd name="T44" fmla="*/ 2147483647 w 296"/>
                <a:gd name="T45" fmla="*/ 2147483647 h 653"/>
                <a:gd name="T46" fmla="*/ 2147483647 w 296"/>
                <a:gd name="T47" fmla="*/ 2147483647 h 653"/>
                <a:gd name="T48" fmla="*/ 2147483647 w 296"/>
                <a:gd name="T49" fmla="*/ 2147483647 h 653"/>
                <a:gd name="T50" fmla="*/ 2147483647 w 296"/>
                <a:gd name="T51" fmla="*/ 2147483647 h 653"/>
                <a:gd name="T52" fmla="*/ 2147483647 w 296"/>
                <a:gd name="T53" fmla="*/ 2147483647 h 653"/>
                <a:gd name="T54" fmla="*/ 2147483647 w 296"/>
                <a:gd name="T55" fmla="*/ 2147483647 h 653"/>
                <a:gd name="T56" fmla="*/ 2147483647 w 296"/>
                <a:gd name="T57" fmla="*/ 2147483647 h 653"/>
                <a:gd name="T58" fmla="*/ 2147483647 w 296"/>
                <a:gd name="T59" fmla="*/ 2147483647 h 653"/>
                <a:gd name="T60" fmla="*/ 2147483647 w 296"/>
                <a:gd name="T61" fmla="*/ 2147483647 h 653"/>
                <a:gd name="T62" fmla="*/ 2147483647 w 296"/>
                <a:gd name="T63" fmla="*/ 2147483647 h 653"/>
                <a:gd name="T64" fmla="*/ 2147483647 w 296"/>
                <a:gd name="T65" fmla="*/ 2147483647 h 653"/>
                <a:gd name="T66" fmla="*/ 2147483647 w 296"/>
                <a:gd name="T67" fmla="*/ 2147483647 h 653"/>
                <a:gd name="T68" fmla="*/ 2147483647 w 296"/>
                <a:gd name="T69" fmla="*/ 2147483647 h 653"/>
                <a:gd name="T70" fmla="*/ 2147483647 w 296"/>
                <a:gd name="T71" fmla="*/ 2147483647 h 653"/>
                <a:gd name="T72" fmla="*/ 2147483647 w 296"/>
                <a:gd name="T73" fmla="*/ 2147483647 h 653"/>
                <a:gd name="T74" fmla="*/ 2147483647 w 296"/>
                <a:gd name="T75" fmla="*/ 2147483647 h 653"/>
                <a:gd name="T76" fmla="*/ 2147483647 w 296"/>
                <a:gd name="T77" fmla="*/ 2147483647 h 653"/>
                <a:gd name="T78" fmla="*/ 2147483647 w 296"/>
                <a:gd name="T79" fmla="*/ 2147483647 h 653"/>
                <a:gd name="T80" fmla="*/ 2147483647 w 296"/>
                <a:gd name="T81" fmla="*/ 2147483647 h 653"/>
                <a:gd name="T82" fmla="*/ 2147483647 w 296"/>
                <a:gd name="T83" fmla="*/ 2147483647 h 653"/>
                <a:gd name="T84" fmla="*/ 2147483647 w 296"/>
                <a:gd name="T85" fmla="*/ 2147483647 h 653"/>
                <a:gd name="T86" fmla="*/ 2147483647 w 296"/>
                <a:gd name="T87" fmla="*/ 2147483647 h 653"/>
                <a:gd name="T88" fmla="*/ 2147483647 w 296"/>
                <a:gd name="T89" fmla="*/ 2147483647 h 653"/>
                <a:gd name="T90" fmla="*/ 2147483647 w 296"/>
                <a:gd name="T91" fmla="*/ 2147483647 h 653"/>
                <a:gd name="T92" fmla="*/ 2147483647 w 296"/>
                <a:gd name="T93" fmla="*/ 2147483647 h 653"/>
                <a:gd name="T94" fmla="*/ 2147483647 w 296"/>
                <a:gd name="T95" fmla="*/ 2147483647 h 6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6"/>
                <a:gd name="T145" fmla="*/ 0 h 653"/>
                <a:gd name="T146" fmla="*/ 296 w 296"/>
                <a:gd name="T147" fmla="*/ 653 h 6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6" h="653">
                  <a:moveTo>
                    <a:pt x="0" y="0"/>
                  </a:moveTo>
                  <a:lnTo>
                    <a:pt x="1" y="4"/>
                  </a:lnTo>
                  <a:lnTo>
                    <a:pt x="3" y="9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7" y="25"/>
                  </a:lnTo>
                  <a:lnTo>
                    <a:pt x="9" y="30"/>
                  </a:lnTo>
                  <a:lnTo>
                    <a:pt x="10" y="36"/>
                  </a:lnTo>
                  <a:lnTo>
                    <a:pt x="12" y="41"/>
                  </a:lnTo>
                  <a:lnTo>
                    <a:pt x="14" y="46"/>
                  </a:lnTo>
                  <a:lnTo>
                    <a:pt x="15" y="52"/>
                  </a:lnTo>
                  <a:lnTo>
                    <a:pt x="17" y="58"/>
                  </a:lnTo>
                  <a:lnTo>
                    <a:pt x="18" y="64"/>
                  </a:lnTo>
                  <a:lnTo>
                    <a:pt x="19" y="69"/>
                  </a:lnTo>
                  <a:lnTo>
                    <a:pt x="21" y="76"/>
                  </a:lnTo>
                  <a:lnTo>
                    <a:pt x="23" y="82"/>
                  </a:lnTo>
                  <a:lnTo>
                    <a:pt x="24" y="89"/>
                  </a:lnTo>
                  <a:lnTo>
                    <a:pt x="26" y="96"/>
                  </a:lnTo>
                  <a:lnTo>
                    <a:pt x="27" y="102"/>
                  </a:lnTo>
                  <a:lnTo>
                    <a:pt x="30" y="117"/>
                  </a:lnTo>
                  <a:lnTo>
                    <a:pt x="32" y="125"/>
                  </a:lnTo>
                  <a:lnTo>
                    <a:pt x="33" y="132"/>
                  </a:lnTo>
                  <a:lnTo>
                    <a:pt x="35" y="141"/>
                  </a:lnTo>
                  <a:lnTo>
                    <a:pt x="37" y="149"/>
                  </a:lnTo>
                  <a:lnTo>
                    <a:pt x="38" y="157"/>
                  </a:lnTo>
                  <a:lnTo>
                    <a:pt x="40" y="166"/>
                  </a:lnTo>
                  <a:lnTo>
                    <a:pt x="41" y="175"/>
                  </a:lnTo>
                  <a:lnTo>
                    <a:pt x="43" y="183"/>
                  </a:lnTo>
                  <a:lnTo>
                    <a:pt x="44" y="192"/>
                  </a:lnTo>
                  <a:lnTo>
                    <a:pt x="46" y="201"/>
                  </a:lnTo>
                  <a:lnTo>
                    <a:pt x="48" y="209"/>
                  </a:lnTo>
                  <a:lnTo>
                    <a:pt x="50" y="218"/>
                  </a:lnTo>
                  <a:lnTo>
                    <a:pt x="52" y="227"/>
                  </a:lnTo>
                  <a:lnTo>
                    <a:pt x="54" y="235"/>
                  </a:lnTo>
                  <a:lnTo>
                    <a:pt x="56" y="244"/>
                  </a:lnTo>
                  <a:lnTo>
                    <a:pt x="58" y="252"/>
                  </a:lnTo>
                  <a:lnTo>
                    <a:pt x="60" y="260"/>
                  </a:lnTo>
                  <a:lnTo>
                    <a:pt x="62" y="268"/>
                  </a:lnTo>
                  <a:lnTo>
                    <a:pt x="67" y="283"/>
                  </a:lnTo>
                  <a:lnTo>
                    <a:pt x="69" y="290"/>
                  </a:lnTo>
                  <a:lnTo>
                    <a:pt x="72" y="297"/>
                  </a:lnTo>
                  <a:lnTo>
                    <a:pt x="75" y="303"/>
                  </a:lnTo>
                  <a:lnTo>
                    <a:pt x="78" y="310"/>
                  </a:lnTo>
                  <a:lnTo>
                    <a:pt x="80" y="316"/>
                  </a:lnTo>
                  <a:lnTo>
                    <a:pt x="84" y="322"/>
                  </a:lnTo>
                  <a:lnTo>
                    <a:pt x="87" y="328"/>
                  </a:lnTo>
                  <a:lnTo>
                    <a:pt x="89" y="333"/>
                  </a:lnTo>
                  <a:lnTo>
                    <a:pt x="92" y="339"/>
                  </a:lnTo>
                  <a:lnTo>
                    <a:pt x="96" y="344"/>
                  </a:lnTo>
                  <a:lnTo>
                    <a:pt x="99" y="350"/>
                  </a:lnTo>
                  <a:lnTo>
                    <a:pt x="102" y="355"/>
                  </a:lnTo>
                  <a:lnTo>
                    <a:pt x="105" y="360"/>
                  </a:lnTo>
                  <a:lnTo>
                    <a:pt x="109" y="366"/>
                  </a:lnTo>
                  <a:lnTo>
                    <a:pt x="112" y="370"/>
                  </a:lnTo>
                  <a:lnTo>
                    <a:pt x="115" y="376"/>
                  </a:lnTo>
                  <a:lnTo>
                    <a:pt x="119" y="381"/>
                  </a:lnTo>
                  <a:lnTo>
                    <a:pt x="122" y="386"/>
                  </a:lnTo>
                  <a:lnTo>
                    <a:pt x="128" y="397"/>
                  </a:lnTo>
                  <a:lnTo>
                    <a:pt x="132" y="403"/>
                  </a:lnTo>
                  <a:lnTo>
                    <a:pt x="135" y="408"/>
                  </a:lnTo>
                  <a:lnTo>
                    <a:pt x="139" y="414"/>
                  </a:lnTo>
                  <a:lnTo>
                    <a:pt x="142" y="420"/>
                  </a:lnTo>
                  <a:lnTo>
                    <a:pt x="146" y="426"/>
                  </a:lnTo>
                  <a:lnTo>
                    <a:pt x="149" y="432"/>
                  </a:lnTo>
                  <a:lnTo>
                    <a:pt x="152" y="438"/>
                  </a:lnTo>
                  <a:lnTo>
                    <a:pt x="156" y="445"/>
                  </a:lnTo>
                  <a:lnTo>
                    <a:pt x="159" y="451"/>
                  </a:lnTo>
                  <a:lnTo>
                    <a:pt x="163" y="457"/>
                  </a:lnTo>
                  <a:lnTo>
                    <a:pt x="166" y="464"/>
                  </a:lnTo>
                  <a:lnTo>
                    <a:pt x="170" y="470"/>
                  </a:lnTo>
                  <a:lnTo>
                    <a:pt x="174" y="477"/>
                  </a:lnTo>
                  <a:lnTo>
                    <a:pt x="178" y="483"/>
                  </a:lnTo>
                  <a:lnTo>
                    <a:pt x="182" y="490"/>
                  </a:lnTo>
                  <a:lnTo>
                    <a:pt x="185" y="497"/>
                  </a:lnTo>
                  <a:lnTo>
                    <a:pt x="189" y="503"/>
                  </a:lnTo>
                  <a:lnTo>
                    <a:pt x="193" y="509"/>
                  </a:lnTo>
                  <a:lnTo>
                    <a:pt x="202" y="522"/>
                  </a:lnTo>
                  <a:lnTo>
                    <a:pt x="205" y="529"/>
                  </a:lnTo>
                  <a:lnTo>
                    <a:pt x="210" y="536"/>
                  </a:lnTo>
                  <a:lnTo>
                    <a:pt x="214" y="542"/>
                  </a:lnTo>
                  <a:lnTo>
                    <a:pt x="218" y="549"/>
                  </a:lnTo>
                  <a:lnTo>
                    <a:pt x="223" y="555"/>
                  </a:lnTo>
                  <a:lnTo>
                    <a:pt x="227" y="562"/>
                  </a:lnTo>
                  <a:lnTo>
                    <a:pt x="232" y="568"/>
                  </a:lnTo>
                  <a:lnTo>
                    <a:pt x="237" y="574"/>
                  </a:lnTo>
                  <a:lnTo>
                    <a:pt x="241" y="581"/>
                  </a:lnTo>
                  <a:lnTo>
                    <a:pt x="246" y="588"/>
                  </a:lnTo>
                  <a:lnTo>
                    <a:pt x="251" y="594"/>
                  </a:lnTo>
                  <a:lnTo>
                    <a:pt x="255" y="600"/>
                  </a:lnTo>
                  <a:lnTo>
                    <a:pt x="261" y="607"/>
                  </a:lnTo>
                  <a:lnTo>
                    <a:pt x="265" y="613"/>
                  </a:lnTo>
                  <a:lnTo>
                    <a:pt x="270" y="620"/>
                  </a:lnTo>
                  <a:lnTo>
                    <a:pt x="275" y="626"/>
                  </a:lnTo>
                  <a:lnTo>
                    <a:pt x="280" y="632"/>
                  </a:lnTo>
                  <a:lnTo>
                    <a:pt x="285" y="639"/>
                  </a:lnTo>
                  <a:lnTo>
                    <a:pt x="295" y="65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9" name="Freeform 285"/>
            <p:cNvSpPr>
              <a:spLocks noChangeAspect="1"/>
            </p:cNvSpPr>
            <p:nvPr/>
          </p:nvSpPr>
          <p:spPr bwMode="auto">
            <a:xfrm flipH="1">
              <a:off x="3854978" y="3916454"/>
              <a:ext cx="106266" cy="70911"/>
            </a:xfrm>
            <a:custGeom>
              <a:avLst/>
              <a:gdLst>
                <a:gd name="T0" fmla="*/ 0 w 283"/>
                <a:gd name="T1" fmla="*/ 0 h 189"/>
                <a:gd name="T2" fmla="*/ 2147483647 w 283"/>
                <a:gd name="T3" fmla="*/ 2147483647 h 189"/>
                <a:gd name="T4" fmla="*/ 2147483647 w 283"/>
                <a:gd name="T5" fmla="*/ 2147483647 h 189"/>
                <a:gd name="T6" fmla="*/ 2147483647 w 283"/>
                <a:gd name="T7" fmla="*/ 2147483647 h 189"/>
                <a:gd name="T8" fmla="*/ 2147483647 w 283"/>
                <a:gd name="T9" fmla="*/ 2147483647 h 189"/>
                <a:gd name="T10" fmla="*/ 2147483647 w 283"/>
                <a:gd name="T11" fmla="*/ 2147483647 h 189"/>
                <a:gd name="T12" fmla="*/ 2147483647 w 283"/>
                <a:gd name="T13" fmla="*/ 2147483647 h 189"/>
                <a:gd name="T14" fmla="*/ 2147483647 w 283"/>
                <a:gd name="T15" fmla="*/ 2147483647 h 189"/>
                <a:gd name="T16" fmla="*/ 2147483647 w 283"/>
                <a:gd name="T17" fmla="*/ 2147483647 h 189"/>
                <a:gd name="T18" fmla="*/ 2147483647 w 283"/>
                <a:gd name="T19" fmla="*/ 2147483647 h 189"/>
                <a:gd name="T20" fmla="*/ 2147483647 w 283"/>
                <a:gd name="T21" fmla="*/ 2147483647 h 189"/>
                <a:gd name="T22" fmla="*/ 2147483647 w 283"/>
                <a:gd name="T23" fmla="*/ 2147483647 h 189"/>
                <a:gd name="T24" fmla="*/ 2147483647 w 283"/>
                <a:gd name="T25" fmla="*/ 2147483647 h 189"/>
                <a:gd name="T26" fmla="*/ 2147483647 w 283"/>
                <a:gd name="T27" fmla="*/ 2147483647 h 189"/>
                <a:gd name="T28" fmla="*/ 2147483647 w 283"/>
                <a:gd name="T29" fmla="*/ 2147483647 h 189"/>
                <a:gd name="T30" fmla="*/ 2147483647 w 283"/>
                <a:gd name="T31" fmla="*/ 2147483647 h 189"/>
                <a:gd name="T32" fmla="*/ 2147483647 w 283"/>
                <a:gd name="T33" fmla="*/ 2147483647 h 189"/>
                <a:gd name="T34" fmla="*/ 2147483647 w 283"/>
                <a:gd name="T35" fmla="*/ 2147483647 h 189"/>
                <a:gd name="T36" fmla="*/ 2147483647 w 283"/>
                <a:gd name="T37" fmla="*/ 2147483647 h 189"/>
                <a:gd name="T38" fmla="*/ 2147483647 w 283"/>
                <a:gd name="T39" fmla="*/ 2147483647 h 189"/>
                <a:gd name="T40" fmla="*/ 2147483647 w 283"/>
                <a:gd name="T41" fmla="*/ 2147483647 h 189"/>
                <a:gd name="T42" fmla="*/ 2147483647 w 283"/>
                <a:gd name="T43" fmla="*/ 2147483647 h 189"/>
                <a:gd name="T44" fmla="*/ 2147483647 w 283"/>
                <a:gd name="T45" fmla="*/ 2147483647 h 189"/>
                <a:gd name="T46" fmla="*/ 2147483647 w 283"/>
                <a:gd name="T47" fmla="*/ 2147483647 h 189"/>
                <a:gd name="T48" fmla="*/ 2147483647 w 283"/>
                <a:gd name="T49" fmla="*/ 2147483647 h 189"/>
                <a:gd name="T50" fmla="*/ 2147483647 w 283"/>
                <a:gd name="T51" fmla="*/ 2147483647 h 189"/>
                <a:gd name="T52" fmla="*/ 2147483647 w 283"/>
                <a:gd name="T53" fmla="*/ 2147483647 h 189"/>
                <a:gd name="T54" fmla="*/ 2147483647 w 283"/>
                <a:gd name="T55" fmla="*/ 2147483647 h 189"/>
                <a:gd name="T56" fmla="*/ 2147483647 w 283"/>
                <a:gd name="T57" fmla="*/ 2147483647 h 189"/>
                <a:gd name="T58" fmla="*/ 2147483647 w 283"/>
                <a:gd name="T59" fmla="*/ 2147483647 h 189"/>
                <a:gd name="T60" fmla="*/ 2147483647 w 283"/>
                <a:gd name="T61" fmla="*/ 2147483647 h 189"/>
                <a:gd name="T62" fmla="*/ 2147483647 w 283"/>
                <a:gd name="T63" fmla="*/ 2147483647 h 189"/>
                <a:gd name="T64" fmla="*/ 2147483647 w 283"/>
                <a:gd name="T65" fmla="*/ 2147483647 h 189"/>
                <a:gd name="T66" fmla="*/ 2147483647 w 283"/>
                <a:gd name="T67" fmla="*/ 2147483647 h 189"/>
                <a:gd name="T68" fmla="*/ 2147483647 w 283"/>
                <a:gd name="T69" fmla="*/ 2147483647 h 189"/>
                <a:gd name="T70" fmla="*/ 2147483647 w 283"/>
                <a:gd name="T71" fmla="*/ 2147483647 h 189"/>
                <a:gd name="T72" fmla="*/ 2147483647 w 283"/>
                <a:gd name="T73" fmla="*/ 2147483647 h 189"/>
                <a:gd name="T74" fmla="*/ 2147483647 w 283"/>
                <a:gd name="T75" fmla="*/ 2147483647 h 189"/>
                <a:gd name="T76" fmla="*/ 2147483647 w 283"/>
                <a:gd name="T77" fmla="*/ 2147483647 h 189"/>
                <a:gd name="T78" fmla="*/ 2147483647 w 283"/>
                <a:gd name="T79" fmla="*/ 2147483647 h 189"/>
                <a:gd name="T80" fmla="*/ 2147483647 w 283"/>
                <a:gd name="T81" fmla="*/ 2147483647 h 189"/>
                <a:gd name="T82" fmla="*/ 2147483647 w 283"/>
                <a:gd name="T83" fmla="*/ 2147483647 h 189"/>
                <a:gd name="T84" fmla="*/ 2147483647 w 283"/>
                <a:gd name="T85" fmla="*/ 2147483647 h 189"/>
                <a:gd name="T86" fmla="*/ 2147483647 w 283"/>
                <a:gd name="T87" fmla="*/ 2147483647 h 189"/>
                <a:gd name="T88" fmla="*/ 2147483647 w 283"/>
                <a:gd name="T89" fmla="*/ 2147483647 h 189"/>
                <a:gd name="T90" fmla="*/ 2147483647 w 283"/>
                <a:gd name="T91" fmla="*/ 2147483647 h 189"/>
                <a:gd name="T92" fmla="*/ 2147483647 w 283"/>
                <a:gd name="T93" fmla="*/ 2147483647 h 189"/>
                <a:gd name="T94" fmla="*/ 2147483647 w 283"/>
                <a:gd name="T95" fmla="*/ 2147483647 h 189"/>
                <a:gd name="T96" fmla="*/ 2147483647 w 283"/>
                <a:gd name="T97" fmla="*/ 2147483647 h 189"/>
                <a:gd name="T98" fmla="*/ 2147483647 w 283"/>
                <a:gd name="T99" fmla="*/ 2147483647 h 189"/>
                <a:gd name="T100" fmla="*/ 2147483647 w 283"/>
                <a:gd name="T101" fmla="*/ 2147483647 h 189"/>
                <a:gd name="T102" fmla="*/ 2147483647 w 283"/>
                <a:gd name="T103" fmla="*/ 2147483647 h 189"/>
                <a:gd name="T104" fmla="*/ 2147483647 w 283"/>
                <a:gd name="T105" fmla="*/ 2147483647 h 189"/>
                <a:gd name="T106" fmla="*/ 2147483647 w 283"/>
                <a:gd name="T107" fmla="*/ 2147483647 h 189"/>
                <a:gd name="T108" fmla="*/ 2147483647 w 283"/>
                <a:gd name="T109" fmla="*/ 2147483647 h 189"/>
                <a:gd name="T110" fmla="*/ 2147483647 w 283"/>
                <a:gd name="T111" fmla="*/ 2147483647 h 189"/>
                <a:gd name="T112" fmla="*/ 2147483647 w 283"/>
                <a:gd name="T113" fmla="*/ 2147483647 h 189"/>
                <a:gd name="T114" fmla="*/ 2147483647 w 283"/>
                <a:gd name="T115" fmla="*/ 2147483647 h 18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3"/>
                <a:gd name="T175" fmla="*/ 0 h 189"/>
                <a:gd name="T176" fmla="*/ 283 w 283"/>
                <a:gd name="T177" fmla="*/ 189 h 18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3" h="189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  <a:lnTo>
                    <a:pt x="14" y="9"/>
                  </a:lnTo>
                  <a:lnTo>
                    <a:pt x="18" y="13"/>
                  </a:lnTo>
                  <a:lnTo>
                    <a:pt x="23" y="16"/>
                  </a:lnTo>
                  <a:lnTo>
                    <a:pt x="28" y="19"/>
                  </a:lnTo>
                  <a:lnTo>
                    <a:pt x="32" y="23"/>
                  </a:lnTo>
                  <a:lnTo>
                    <a:pt x="37" y="26"/>
                  </a:lnTo>
                  <a:lnTo>
                    <a:pt x="41" y="30"/>
                  </a:lnTo>
                  <a:lnTo>
                    <a:pt x="46" y="33"/>
                  </a:lnTo>
                  <a:lnTo>
                    <a:pt x="50" y="37"/>
                  </a:lnTo>
                  <a:lnTo>
                    <a:pt x="55" y="40"/>
                  </a:lnTo>
                  <a:lnTo>
                    <a:pt x="60" y="44"/>
                  </a:lnTo>
                  <a:lnTo>
                    <a:pt x="64" y="47"/>
                  </a:lnTo>
                  <a:lnTo>
                    <a:pt x="69" y="50"/>
                  </a:lnTo>
                  <a:lnTo>
                    <a:pt x="73" y="54"/>
                  </a:lnTo>
                  <a:lnTo>
                    <a:pt x="78" y="58"/>
                  </a:lnTo>
                  <a:lnTo>
                    <a:pt x="83" y="61"/>
                  </a:lnTo>
                  <a:lnTo>
                    <a:pt x="92" y="69"/>
                  </a:lnTo>
                  <a:lnTo>
                    <a:pt x="96" y="72"/>
                  </a:lnTo>
                  <a:lnTo>
                    <a:pt x="101" y="76"/>
                  </a:lnTo>
                  <a:lnTo>
                    <a:pt x="106" y="80"/>
                  </a:lnTo>
                  <a:lnTo>
                    <a:pt x="110" y="83"/>
                  </a:lnTo>
                  <a:lnTo>
                    <a:pt x="115" y="88"/>
                  </a:lnTo>
                  <a:lnTo>
                    <a:pt x="119" y="91"/>
                  </a:lnTo>
                  <a:lnTo>
                    <a:pt x="124" y="95"/>
                  </a:lnTo>
                  <a:lnTo>
                    <a:pt x="129" y="99"/>
                  </a:lnTo>
                  <a:lnTo>
                    <a:pt x="133" y="102"/>
                  </a:lnTo>
                  <a:lnTo>
                    <a:pt x="138" y="106"/>
                  </a:lnTo>
                  <a:lnTo>
                    <a:pt x="143" y="110"/>
                  </a:lnTo>
                  <a:lnTo>
                    <a:pt x="147" y="113"/>
                  </a:lnTo>
                  <a:lnTo>
                    <a:pt x="152" y="117"/>
                  </a:lnTo>
                  <a:lnTo>
                    <a:pt x="156" y="121"/>
                  </a:lnTo>
                  <a:lnTo>
                    <a:pt x="161" y="124"/>
                  </a:lnTo>
                  <a:lnTo>
                    <a:pt x="166" y="127"/>
                  </a:lnTo>
                  <a:lnTo>
                    <a:pt x="170" y="131"/>
                  </a:lnTo>
                  <a:lnTo>
                    <a:pt x="175" y="134"/>
                  </a:lnTo>
                  <a:lnTo>
                    <a:pt x="185" y="140"/>
                  </a:lnTo>
                  <a:lnTo>
                    <a:pt x="189" y="143"/>
                  </a:lnTo>
                  <a:lnTo>
                    <a:pt x="194" y="146"/>
                  </a:lnTo>
                  <a:lnTo>
                    <a:pt x="199" y="149"/>
                  </a:lnTo>
                  <a:lnTo>
                    <a:pt x="203" y="152"/>
                  </a:lnTo>
                  <a:lnTo>
                    <a:pt x="209" y="154"/>
                  </a:lnTo>
                  <a:lnTo>
                    <a:pt x="213" y="157"/>
                  </a:lnTo>
                  <a:lnTo>
                    <a:pt x="218" y="159"/>
                  </a:lnTo>
                  <a:lnTo>
                    <a:pt x="223" y="162"/>
                  </a:lnTo>
                  <a:lnTo>
                    <a:pt x="228" y="164"/>
                  </a:lnTo>
                  <a:lnTo>
                    <a:pt x="233" y="167"/>
                  </a:lnTo>
                  <a:lnTo>
                    <a:pt x="237" y="169"/>
                  </a:lnTo>
                  <a:lnTo>
                    <a:pt x="242" y="171"/>
                  </a:lnTo>
                  <a:lnTo>
                    <a:pt x="247" y="173"/>
                  </a:lnTo>
                  <a:lnTo>
                    <a:pt x="252" y="175"/>
                  </a:lnTo>
                  <a:lnTo>
                    <a:pt x="257" y="177"/>
                  </a:lnTo>
                  <a:lnTo>
                    <a:pt x="262" y="180"/>
                  </a:lnTo>
                  <a:lnTo>
                    <a:pt x="267" y="181"/>
                  </a:lnTo>
                  <a:lnTo>
                    <a:pt x="272" y="183"/>
                  </a:lnTo>
                  <a:lnTo>
                    <a:pt x="282" y="18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0" name="Freeform 286"/>
            <p:cNvSpPr>
              <a:spLocks noChangeAspect="1"/>
            </p:cNvSpPr>
            <p:nvPr/>
          </p:nvSpPr>
          <p:spPr bwMode="auto">
            <a:xfrm flipH="1">
              <a:off x="3970257" y="4020006"/>
              <a:ext cx="62708" cy="103927"/>
            </a:xfrm>
            <a:custGeom>
              <a:avLst/>
              <a:gdLst>
                <a:gd name="T0" fmla="*/ 0 w 167"/>
                <a:gd name="T1" fmla="*/ 0 h 277"/>
                <a:gd name="T2" fmla="*/ 2147483647 w 167"/>
                <a:gd name="T3" fmla="*/ 2147483647 h 277"/>
                <a:gd name="T4" fmla="*/ 2147483647 w 167"/>
                <a:gd name="T5" fmla="*/ 2147483647 h 277"/>
                <a:gd name="T6" fmla="*/ 2147483647 w 167"/>
                <a:gd name="T7" fmla="*/ 2147483647 h 277"/>
                <a:gd name="T8" fmla="*/ 2147483647 w 167"/>
                <a:gd name="T9" fmla="*/ 2147483647 h 277"/>
                <a:gd name="T10" fmla="*/ 2147483647 w 167"/>
                <a:gd name="T11" fmla="*/ 2147483647 h 277"/>
                <a:gd name="T12" fmla="*/ 2147483647 w 167"/>
                <a:gd name="T13" fmla="*/ 2147483647 h 277"/>
                <a:gd name="T14" fmla="*/ 2147483647 w 167"/>
                <a:gd name="T15" fmla="*/ 2147483647 h 277"/>
                <a:gd name="T16" fmla="*/ 2147483647 w 167"/>
                <a:gd name="T17" fmla="*/ 2147483647 h 277"/>
                <a:gd name="T18" fmla="*/ 2147483647 w 167"/>
                <a:gd name="T19" fmla="*/ 2147483647 h 277"/>
                <a:gd name="T20" fmla="*/ 2147483647 w 167"/>
                <a:gd name="T21" fmla="*/ 2147483647 h 277"/>
                <a:gd name="T22" fmla="*/ 2147483647 w 167"/>
                <a:gd name="T23" fmla="*/ 2147483647 h 277"/>
                <a:gd name="T24" fmla="*/ 2147483647 w 167"/>
                <a:gd name="T25" fmla="*/ 2147483647 h 277"/>
                <a:gd name="T26" fmla="*/ 2147483647 w 167"/>
                <a:gd name="T27" fmla="*/ 2147483647 h 277"/>
                <a:gd name="T28" fmla="*/ 2147483647 w 167"/>
                <a:gd name="T29" fmla="*/ 2147483647 h 277"/>
                <a:gd name="T30" fmla="*/ 2147483647 w 167"/>
                <a:gd name="T31" fmla="*/ 2147483647 h 277"/>
                <a:gd name="T32" fmla="*/ 2147483647 w 167"/>
                <a:gd name="T33" fmla="*/ 2147483647 h 277"/>
                <a:gd name="T34" fmla="*/ 2147483647 w 167"/>
                <a:gd name="T35" fmla="*/ 2147483647 h 277"/>
                <a:gd name="T36" fmla="*/ 2147483647 w 167"/>
                <a:gd name="T37" fmla="*/ 2147483647 h 277"/>
                <a:gd name="T38" fmla="*/ 2147483647 w 167"/>
                <a:gd name="T39" fmla="*/ 2147483647 h 277"/>
                <a:gd name="T40" fmla="*/ 2147483647 w 167"/>
                <a:gd name="T41" fmla="*/ 2147483647 h 277"/>
                <a:gd name="T42" fmla="*/ 2147483647 w 167"/>
                <a:gd name="T43" fmla="*/ 2147483647 h 277"/>
                <a:gd name="T44" fmla="*/ 2147483647 w 167"/>
                <a:gd name="T45" fmla="*/ 2147483647 h 277"/>
                <a:gd name="T46" fmla="*/ 2147483647 w 167"/>
                <a:gd name="T47" fmla="*/ 2147483647 h 277"/>
                <a:gd name="T48" fmla="*/ 2147483647 w 167"/>
                <a:gd name="T49" fmla="*/ 2147483647 h 277"/>
                <a:gd name="T50" fmla="*/ 2147483647 w 167"/>
                <a:gd name="T51" fmla="*/ 2147483647 h 277"/>
                <a:gd name="T52" fmla="*/ 2147483647 w 167"/>
                <a:gd name="T53" fmla="*/ 2147483647 h 277"/>
                <a:gd name="T54" fmla="*/ 2147483647 w 167"/>
                <a:gd name="T55" fmla="*/ 2147483647 h 277"/>
                <a:gd name="T56" fmla="*/ 2147483647 w 167"/>
                <a:gd name="T57" fmla="*/ 2147483647 h 277"/>
                <a:gd name="T58" fmla="*/ 2147483647 w 167"/>
                <a:gd name="T59" fmla="*/ 2147483647 h 277"/>
                <a:gd name="T60" fmla="*/ 2147483647 w 167"/>
                <a:gd name="T61" fmla="*/ 2147483647 h 277"/>
                <a:gd name="T62" fmla="*/ 2147483647 w 167"/>
                <a:gd name="T63" fmla="*/ 2147483647 h 277"/>
                <a:gd name="T64" fmla="*/ 2147483647 w 167"/>
                <a:gd name="T65" fmla="*/ 2147483647 h 277"/>
                <a:gd name="T66" fmla="*/ 2147483647 w 167"/>
                <a:gd name="T67" fmla="*/ 2147483647 h 277"/>
                <a:gd name="T68" fmla="*/ 2147483647 w 167"/>
                <a:gd name="T69" fmla="*/ 2147483647 h 277"/>
                <a:gd name="T70" fmla="*/ 2147483647 w 167"/>
                <a:gd name="T71" fmla="*/ 2147483647 h 277"/>
                <a:gd name="T72" fmla="*/ 2147483647 w 167"/>
                <a:gd name="T73" fmla="*/ 2147483647 h 277"/>
                <a:gd name="T74" fmla="*/ 2147483647 w 167"/>
                <a:gd name="T75" fmla="*/ 2147483647 h 277"/>
                <a:gd name="T76" fmla="*/ 2147483647 w 167"/>
                <a:gd name="T77" fmla="*/ 2147483647 h 277"/>
                <a:gd name="T78" fmla="*/ 2147483647 w 167"/>
                <a:gd name="T79" fmla="*/ 2147483647 h 277"/>
                <a:gd name="T80" fmla="*/ 2147483647 w 167"/>
                <a:gd name="T81" fmla="*/ 2147483647 h 277"/>
                <a:gd name="T82" fmla="*/ 2147483647 w 167"/>
                <a:gd name="T83" fmla="*/ 2147483647 h 277"/>
                <a:gd name="T84" fmla="*/ 2147483647 w 167"/>
                <a:gd name="T85" fmla="*/ 2147483647 h 277"/>
                <a:gd name="T86" fmla="*/ 2147483647 w 167"/>
                <a:gd name="T87" fmla="*/ 2147483647 h 277"/>
                <a:gd name="T88" fmla="*/ 2147483647 w 167"/>
                <a:gd name="T89" fmla="*/ 2147483647 h 277"/>
                <a:gd name="T90" fmla="*/ 2147483647 w 167"/>
                <a:gd name="T91" fmla="*/ 2147483647 h 277"/>
                <a:gd name="T92" fmla="*/ 2147483647 w 167"/>
                <a:gd name="T93" fmla="*/ 2147483647 h 277"/>
                <a:gd name="T94" fmla="*/ 2147483647 w 167"/>
                <a:gd name="T95" fmla="*/ 2147483647 h 277"/>
                <a:gd name="T96" fmla="*/ 2147483647 w 167"/>
                <a:gd name="T97" fmla="*/ 2147483647 h 277"/>
                <a:gd name="T98" fmla="*/ 2147483647 w 167"/>
                <a:gd name="T99" fmla="*/ 2147483647 h 277"/>
                <a:gd name="T100" fmla="*/ 2147483647 w 167"/>
                <a:gd name="T101" fmla="*/ 2147483647 h 277"/>
                <a:gd name="T102" fmla="*/ 2147483647 w 167"/>
                <a:gd name="T103" fmla="*/ 2147483647 h 277"/>
                <a:gd name="T104" fmla="*/ 2147483647 w 167"/>
                <a:gd name="T105" fmla="*/ 2147483647 h 277"/>
                <a:gd name="T106" fmla="*/ 2147483647 w 167"/>
                <a:gd name="T107" fmla="*/ 2147483647 h 277"/>
                <a:gd name="T108" fmla="*/ 2147483647 w 167"/>
                <a:gd name="T109" fmla="*/ 2147483647 h 277"/>
                <a:gd name="T110" fmla="*/ 2147483647 w 167"/>
                <a:gd name="T111" fmla="*/ 2147483647 h 277"/>
                <a:gd name="T112" fmla="*/ 2147483647 w 167"/>
                <a:gd name="T113" fmla="*/ 2147483647 h 277"/>
                <a:gd name="T114" fmla="*/ 2147483647 w 167"/>
                <a:gd name="T115" fmla="*/ 2147483647 h 2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"/>
                <a:gd name="T175" fmla="*/ 0 h 277"/>
                <a:gd name="T176" fmla="*/ 167 w 167"/>
                <a:gd name="T177" fmla="*/ 277 h 2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" h="277">
                  <a:moveTo>
                    <a:pt x="0" y="0"/>
                  </a:moveTo>
                  <a:lnTo>
                    <a:pt x="2" y="4"/>
                  </a:lnTo>
                  <a:lnTo>
                    <a:pt x="5" y="8"/>
                  </a:lnTo>
                  <a:lnTo>
                    <a:pt x="7" y="12"/>
                  </a:lnTo>
                  <a:lnTo>
                    <a:pt x="10" y="17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7" y="30"/>
                  </a:lnTo>
                  <a:lnTo>
                    <a:pt x="19" y="34"/>
                  </a:lnTo>
                  <a:lnTo>
                    <a:pt x="22" y="39"/>
                  </a:lnTo>
                  <a:lnTo>
                    <a:pt x="24" y="43"/>
                  </a:lnTo>
                  <a:lnTo>
                    <a:pt x="26" y="47"/>
                  </a:lnTo>
                  <a:lnTo>
                    <a:pt x="29" y="52"/>
                  </a:lnTo>
                  <a:lnTo>
                    <a:pt x="31" y="57"/>
                  </a:lnTo>
                  <a:lnTo>
                    <a:pt x="33" y="61"/>
                  </a:lnTo>
                  <a:lnTo>
                    <a:pt x="36" y="65"/>
                  </a:lnTo>
                  <a:lnTo>
                    <a:pt x="38" y="69"/>
                  </a:lnTo>
                  <a:lnTo>
                    <a:pt x="41" y="74"/>
                  </a:lnTo>
                  <a:lnTo>
                    <a:pt x="42" y="78"/>
                  </a:lnTo>
                  <a:lnTo>
                    <a:pt x="47" y="87"/>
                  </a:lnTo>
                  <a:lnTo>
                    <a:pt x="49" y="92"/>
                  </a:lnTo>
                  <a:lnTo>
                    <a:pt x="51" y="96"/>
                  </a:lnTo>
                  <a:lnTo>
                    <a:pt x="53" y="100"/>
                  </a:lnTo>
                  <a:lnTo>
                    <a:pt x="55" y="104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8"/>
                  </a:lnTo>
                  <a:lnTo>
                    <a:pt x="64" y="122"/>
                  </a:lnTo>
                  <a:lnTo>
                    <a:pt x="66" y="126"/>
                  </a:lnTo>
                  <a:lnTo>
                    <a:pt x="68" y="131"/>
                  </a:lnTo>
                  <a:lnTo>
                    <a:pt x="70" y="136"/>
                  </a:lnTo>
                  <a:lnTo>
                    <a:pt x="73" y="140"/>
                  </a:lnTo>
                  <a:lnTo>
                    <a:pt x="74" y="144"/>
                  </a:lnTo>
                  <a:lnTo>
                    <a:pt x="77" y="149"/>
                  </a:lnTo>
                  <a:lnTo>
                    <a:pt x="80" y="153"/>
                  </a:lnTo>
                  <a:lnTo>
                    <a:pt x="82" y="158"/>
                  </a:lnTo>
                  <a:lnTo>
                    <a:pt x="85" y="163"/>
                  </a:lnTo>
                  <a:lnTo>
                    <a:pt x="87" y="168"/>
                  </a:lnTo>
                  <a:lnTo>
                    <a:pt x="93" y="177"/>
                  </a:lnTo>
                  <a:lnTo>
                    <a:pt x="96" y="182"/>
                  </a:lnTo>
                  <a:lnTo>
                    <a:pt x="99" y="186"/>
                  </a:lnTo>
                  <a:lnTo>
                    <a:pt x="102" y="191"/>
                  </a:lnTo>
                  <a:lnTo>
                    <a:pt x="105" y="196"/>
                  </a:lnTo>
                  <a:lnTo>
                    <a:pt x="108" y="201"/>
                  </a:lnTo>
                  <a:lnTo>
                    <a:pt x="112" y="206"/>
                  </a:lnTo>
                  <a:lnTo>
                    <a:pt x="116" y="210"/>
                  </a:lnTo>
                  <a:lnTo>
                    <a:pt x="119" y="215"/>
                  </a:lnTo>
                  <a:lnTo>
                    <a:pt x="123" y="220"/>
                  </a:lnTo>
                  <a:lnTo>
                    <a:pt x="126" y="225"/>
                  </a:lnTo>
                  <a:lnTo>
                    <a:pt x="130" y="230"/>
                  </a:lnTo>
                  <a:lnTo>
                    <a:pt x="134" y="235"/>
                  </a:lnTo>
                  <a:lnTo>
                    <a:pt x="138" y="240"/>
                  </a:lnTo>
                  <a:lnTo>
                    <a:pt x="142" y="245"/>
                  </a:lnTo>
                  <a:lnTo>
                    <a:pt x="146" y="250"/>
                  </a:lnTo>
                  <a:lnTo>
                    <a:pt x="149" y="255"/>
                  </a:lnTo>
                  <a:lnTo>
                    <a:pt x="153" y="260"/>
                  </a:lnTo>
                  <a:lnTo>
                    <a:pt x="158" y="266"/>
                  </a:lnTo>
                  <a:lnTo>
                    <a:pt x="166" y="27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1" name="Freeform 287"/>
            <p:cNvSpPr>
              <a:spLocks noChangeAspect="1"/>
            </p:cNvSpPr>
            <p:nvPr/>
          </p:nvSpPr>
          <p:spPr bwMode="auto">
            <a:xfrm flipH="1">
              <a:off x="3776123" y="3889066"/>
              <a:ext cx="193007" cy="19510"/>
            </a:xfrm>
            <a:custGeom>
              <a:avLst/>
              <a:gdLst>
                <a:gd name="T0" fmla="*/ 0 w 514"/>
                <a:gd name="T1" fmla="*/ 0 h 52"/>
                <a:gd name="T2" fmla="*/ 2147483647 w 514"/>
                <a:gd name="T3" fmla="*/ 0 h 52"/>
                <a:gd name="T4" fmla="*/ 2147483647 w 514"/>
                <a:gd name="T5" fmla="*/ 2147483647 h 52"/>
                <a:gd name="T6" fmla="*/ 2147483647 w 514"/>
                <a:gd name="T7" fmla="*/ 2147483647 h 52"/>
                <a:gd name="T8" fmla="*/ 2147483647 w 514"/>
                <a:gd name="T9" fmla="*/ 2147483647 h 52"/>
                <a:gd name="T10" fmla="*/ 2147483647 w 514"/>
                <a:gd name="T11" fmla="*/ 2147483647 h 52"/>
                <a:gd name="T12" fmla="*/ 2147483647 w 514"/>
                <a:gd name="T13" fmla="*/ 2147483647 h 52"/>
                <a:gd name="T14" fmla="*/ 2147483647 w 514"/>
                <a:gd name="T15" fmla="*/ 2147483647 h 52"/>
                <a:gd name="T16" fmla="*/ 2147483647 w 514"/>
                <a:gd name="T17" fmla="*/ 2147483647 h 52"/>
                <a:gd name="T18" fmla="*/ 2147483647 w 514"/>
                <a:gd name="T19" fmla="*/ 2147483647 h 52"/>
                <a:gd name="T20" fmla="*/ 2147483647 w 514"/>
                <a:gd name="T21" fmla="*/ 2147483647 h 52"/>
                <a:gd name="T22" fmla="*/ 2147483647 w 514"/>
                <a:gd name="T23" fmla="*/ 2147483647 h 52"/>
                <a:gd name="T24" fmla="*/ 2147483647 w 514"/>
                <a:gd name="T25" fmla="*/ 2147483647 h 52"/>
                <a:gd name="T26" fmla="*/ 2147483647 w 514"/>
                <a:gd name="T27" fmla="*/ 2147483647 h 52"/>
                <a:gd name="T28" fmla="*/ 2147483647 w 514"/>
                <a:gd name="T29" fmla="*/ 2147483647 h 52"/>
                <a:gd name="T30" fmla="*/ 2147483647 w 514"/>
                <a:gd name="T31" fmla="*/ 2147483647 h 52"/>
                <a:gd name="T32" fmla="*/ 2147483647 w 514"/>
                <a:gd name="T33" fmla="*/ 2147483647 h 52"/>
                <a:gd name="T34" fmla="*/ 2147483647 w 514"/>
                <a:gd name="T35" fmla="*/ 2147483647 h 52"/>
                <a:gd name="T36" fmla="*/ 2147483647 w 514"/>
                <a:gd name="T37" fmla="*/ 2147483647 h 52"/>
                <a:gd name="T38" fmla="*/ 2147483647 w 514"/>
                <a:gd name="T39" fmla="*/ 2147483647 h 52"/>
                <a:gd name="T40" fmla="*/ 2147483647 w 514"/>
                <a:gd name="T41" fmla="*/ 2147483647 h 52"/>
                <a:gd name="T42" fmla="*/ 2147483647 w 514"/>
                <a:gd name="T43" fmla="*/ 2147483647 h 52"/>
                <a:gd name="T44" fmla="*/ 2147483647 w 514"/>
                <a:gd name="T45" fmla="*/ 2147483647 h 52"/>
                <a:gd name="T46" fmla="*/ 2147483647 w 514"/>
                <a:gd name="T47" fmla="*/ 2147483647 h 52"/>
                <a:gd name="T48" fmla="*/ 2147483647 w 514"/>
                <a:gd name="T49" fmla="*/ 2147483647 h 52"/>
                <a:gd name="T50" fmla="*/ 2147483647 w 514"/>
                <a:gd name="T51" fmla="*/ 2147483647 h 52"/>
                <a:gd name="T52" fmla="*/ 2147483647 w 514"/>
                <a:gd name="T53" fmla="*/ 2147483647 h 52"/>
                <a:gd name="T54" fmla="*/ 2147483647 w 514"/>
                <a:gd name="T55" fmla="*/ 2147483647 h 52"/>
                <a:gd name="T56" fmla="*/ 2147483647 w 514"/>
                <a:gd name="T57" fmla="*/ 2147483647 h 52"/>
                <a:gd name="T58" fmla="*/ 2147483647 w 514"/>
                <a:gd name="T59" fmla="*/ 2147483647 h 52"/>
                <a:gd name="T60" fmla="*/ 2147483647 w 514"/>
                <a:gd name="T61" fmla="*/ 2147483647 h 52"/>
                <a:gd name="T62" fmla="*/ 2147483647 w 514"/>
                <a:gd name="T63" fmla="*/ 2147483647 h 52"/>
                <a:gd name="T64" fmla="*/ 2147483647 w 514"/>
                <a:gd name="T65" fmla="*/ 2147483647 h 52"/>
                <a:gd name="T66" fmla="*/ 2147483647 w 514"/>
                <a:gd name="T67" fmla="*/ 2147483647 h 52"/>
                <a:gd name="T68" fmla="*/ 2147483647 w 514"/>
                <a:gd name="T69" fmla="*/ 2147483647 h 52"/>
                <a:gd name="T70" fmla="*/ 2147483647 w 514"/>
                <a:gd name="T71" fmla="*/ 2147483647 h 52"/>
                <a:gd name="T72" fmla="*/ 2147483647 w 514"/>
                <a:gd name="T73" fmla="*/ 2147483647 h 52"/>
                <a:gd name="T74" fmla="*/ 2147483647 w 514"/>
                <a:gd name="T75" fmla="*/ 2147483647 h 52"/>
                <a:gd name="T76" fmla="*/ 2147483647 w 514"/>
                <a:gd name="T77" fmla="*/ 2147483647 h 52"/>
                <a:gd name="T78" fmla="*/ 2147483647 w 514"/>
                <a:gd name="T79" fmla="*/ 2147483647 h 52"/>
                <a:gd name="T80" fmla="*/ 2147483647 w 514"/>
                <a:gd name="T81" fmla="*/ 2147483647 h 52"/>
                <a:gd name="T82" fmla="*/ 2147483647 w 514"/>
                <a:gd name="T83" fmla="*/ 2147483647 h 52"/>
                <a:gd name="T84" fmla="*/ 2147483647 w 514"/>
                <a:gd name="T85" fmla="*/ 2147483647 h 52"/>
                <a:gd name="T86" fmla="*/ 2147483647 w 514"/>
                <a:gd name="T87" fmla="*/ 2147483647 h 52"/>
                <a:gd name="T88" fmla="*/ 2147483647 w 514"/>
                <a:gd name="T89" fmla="*/ 2147483647 h 52"/>
                <a:gd name="T90" fmla="*/ 2147483647 w 514"/>
                <a:gd name="T91" fmla="*/ 2147483647 h 52"/>
                <a:gd name="T92" fmla="*/ 2147483647 w 514"/>
                <a:gd name="T93" fmla="*/ 2147483647 h 52"/>
                <a:gd name="T94" fmla="*/ 2147483647 w 514"/>
                <a:gd name="T95" fmla="*/ 2147483647 h 52"/>
                <a:gd name="T96" fmla="*/ 2147483647 w 514"/>
                <a:gd name="T97" fmla="*/ 2147483647 h 52"/>
                <a:gd name="T98" fmla="*/ 2147483647 w 514"/>
                <a:gd name="T99" fmla="*/ 2147483647 h 52"/>
                <a:gd name="T100" fmla="*/ 2147483647 w 514"/>
                <a:gd name="T101" fmla="*/ 2147483647 h 52"/>
                <a:gd name="T102" fmla="*/ 2147483647 w 514"/>
                <a:gd name="T103" fmla="*/ 2147483647 h 52"/>
                <a:gd name="T104" fmla="*/ 2147483647 w 514"/>
                <a:gd name="T105" fmla="*/ 2147483647 h 52"/>
                <a:gd name="T106" fmla="*/ 2147483647 w 514"/>
                <a:gd name="T107" fmla="*/ 2147483647 h 52"/>
                <a:gd name="T108" fmla="*/ 2147483647 w 514"/>
                <a:gd name="T109" fmla="*/ 2147483647 h 52"/>
                <a:gd name="T110" fmla="*/ 2147483647 w 514"/>
                <a:gd name="T111" fmla="*/ 2147483647 h 52"/>
                <a:gd name="T112" fmla="*/ 2147483647 w 514"/>
                <a:gd name="T113" fmla="*/ 2147483647 h 52"/>
                <a:gd name="T114" fmla="*/ 2147483647 w 514"/>
                <a:gd name="T115" fmla="*/ 2147483647 h 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4"/>
                <a:gd name="T175" fmla="*/ 0 h 52"/>
                <a:gd name="T176" fmla="*/ 514 w 514"/>
                <a:gd name="T177" fmla="*/ 52 h 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4" h="52">
                  <a:moveTo>
                    <a:pt x="0" y="0"/>
                  </a:moveTo>
                  <a:lnTo>
                    <a:pt x="5" y="0"/>
                  </a:lnTo>
                  <a:lnTo>
                    <a:pt x="10" y="1"/>
                  </a:lnTo>
                  <a:lnTo>
                    <a:pt x="16" y="1"/>
                  </a:lnTo>
                  <a:lnTo>
                    <a:pt x="21" y="1"/>
                  </a:lnTo>
                  <a:lnTo>
                    <a:pt x="26" y="2"/>
                  </a:lnTo>
                  <a:lnTo>
                    <a:pt x="32" y="3"/>
                  </a:lnTo>
                  <a:lnTo>
                    <a:pt x="37" y="3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54" y="5"/>
                  </a:lnTo>
                  <a:lnTo>
                    <a:pt x="60" y="6"/>
                  </a:lnTo>
                  <a:lnTo>
                    <a:pt x="65" y="6"/>
                  </a:lnTo>
                  <a:lnTo>
                    <a:pt x="71" y="7"/>
                  </a:lnTo>
                  <a:lnTo>
                    <a:pt x="77" y="8"/>
                  </a:lnTo>
                  <a:lnTo>
                    <a:pt x="83" y="9"/>
                  </a:lnTo>
                  <a:lnTo>
                    <a:pt x="89" y="10"/>
                  </a:lnTo>
                  <a:lnTo>
                    <a:pt x="95" y="11"/>
                  </a:lnTo>
                  <a:lnTo>
                    <a:pt x="101" y="12"/>
                  </a:lnTo>
                  <a:lnTo>
                    <a:pt x="114" y="14"/>
                  </a:lnTo>
                  <a:lnTo>
                    <a:pt x="121" y="16"/>
                  </a:lnTo>
                  <a:lnTo>
                    <a:pt x="128" y="17"/>
                  </a:lnTo>
                  <a:lnTo>
                    <a:pt x="135" y="18"/>
                  </a:lnTo>
                  <a:lnTo>
                    <a:pt x="141" y="19"/>
                  </a:lnTo>
                  <a:lnTo>
                    <a:pt x="149" y="21"/>
                  </a:lnTo>
                  <a:lnTo>
                    <a:pt x="156" y="23"/>
                  </a:lnTo>
                  <a:lnTo>
                    <a:pt x="163" y="24"/>
                  </a:lnTo>
                  <a:lnTo>
                    <a:pt x="171" y="26"/>
                  </a:lnTo>
                  <a:lnTo>
                    <a:pt x="179" y="27"/>
                  </a:lnTo>
                  <a:lnTo>
                    <a:pt x="187" y="29"/>
                  </a:lnTo>
                  <a:lnTo>
                    <a:pt x="195" y="31"/>
                  </a:lnTo>
                  <a:lnTo>
                    <a:pt x="203" y="32"/>
                  </a:lnTo>
                  <a:lnTo>
                    <a:pt x="211" y="34"/>
                  </a:lnTo>
                  <a:lnTo>
                    <a:pt x="220" y="35"/>
                  </a:lnTo>
                  <a:lnTo>
                    <a:pt x="229" y="37"/>
                  </a:lnTo>
                  <a:lnTo>
                    <a:pt x="238" y="38"/>
                  </a:lnTo>
                  <a:lnTo>
                    <a:pt x="247" y="39"/>
                  </a:lnTo>
                  <a:lnTo>
                    <a:pt x="257" y="41"/>
                  </a:lnTo>
                  <a:lnTo>
                    <a:pt x="277" y="43"/>
                  </a:lnTo>
                  <a:lnTo>
                    <a:pt x="287" y="44"/>
                  </a:lnTo>
                  <a:lnTo>
                    <a:pt x="297" y="45"/>
                  </a:lnTo>
                  <a:lnTo>
                    <a:pt x="308" y="46"/>
                  </a:lnTo>
                  <a:lnTo>
                    <a:pt x="319" y="46"/>
                  </a:lnTo>
                  <a:lnTo>
                    <a:pt x="330" y="47"/>
                  </a:lnTo>
                  <a:lnTo>
                    <a:pt x="342" y="47"/>
                  </a:lnTo>
                  <a:lnTo>
                    <a:pt x="353" y="48"/>
                  </a:lnTo>
                  <a:lnTo>
                    <a:pt x="365" y="49"/>
                  </a:lnTo>
                  <a:lnTo>
                    <a:pt x="377" y="49"/>
                  </a:lnTo>
                  <a:lnTo>
                    <a:pt x="388" y="49"/>
                  </a:lnTo>
                  <a:lnTo>
                    <a:pt x="400" y="49"/>
                  </a:lnTo>
                  <a:lnTo>
                    <a:pt x="413" y="50"/>
                  </a:lnTo>
                  <a:lnTo>
                    <a:pt x="425" y="50"/>
                  </a:lnTo>
                  <a:lnTo>
                    <a:pt x="438" y="50"/>
                  </a:lnTo>
                  <a:lnTo>
                    <a:pt x="450" y="50"/>
                  </a:lnTo>
                  <a:lnTo>
                    <a:pt x="463" y="50"/>
                  </a:lnTo>
                  <a:lnTo>
                    <a:pt x="475" y="51"/>
                  </a:lnTo>
                  <a:lnTo>
                    <a:pt x="488" y="51"/>
                  </a:lnTo>
                  <a:lnTo>
                    <a:pt x="513" y="5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2" name="Freeform 288"/>
            <p:cNvSpPr>
              <a:spLocks noChangeAspect="1"/>
            </p:cNvSpPr>
            <p:nvPr/>
          </p:nvSpPr>
          <p:spPr bwMode="auto">
            <a:xfrm flipH="1">
              <a:off x="3992786" y="3899196"/>
              <a:ext cx="150951" cy="136944"/>
            </a:xfrm>
            <a:custGeom>
              <a:avLst/>
              <a:gdLst>
                <a:gd name="T0" fmla="*/ 2147483647 w 402"/>
                <a:gd name="T1" fmla="*/ 2147483647 h 365"/>
                <a:gd name="T2" fmla="*/ 2147483647 w 402"/>
                <a:gd name="T3" fmla="*/ 2147483647 h 365"/>
                <a:gd name="T4" fmla="*/ 2147483647 w 402"/>
                <a:gd name="T5" fmla="*/ 2147483647 h 365"/>
                <a:gd name="T6" fmla="*/ 2147483647 w 402"/>
                <a:gd name="T7" fmla="*/ 2147483647 h 365"/>
                <a:gd name="T8" fmla="*/ 2147483647 w 402"/>
                <a:gd name="T9" fmla="*/ 2147483647 h 365"/>
                <a:gd name="T10" fmla="*/ 2147483647 w 402"/>
                <a:gd name="T11" fmla="*/ 2147483647 h 365"/>
                <a:gd name="T12" fmla="*/ 2147483647 w 402"/>
                <a:gd name="T13" fmla="*/ 2147483647 h 365"/>
                <a:gd name="T14" fmla="*/ 2147483647 w 402"/>
                <a:gd name="T15" fmla="*/ 2147483647 h 365"/>
                <a:gd name="T16" fmla="*/ 2147483647 w 402"/>
                <a:gd name="T17" fmla="*/ 2147483647 h 365"/>
                <a:gd name="T18" fmla="*/ 2147483647 w 402"/>
                <a:gd name="T19" fmla="*/ 2147483647 h 365"/>
                <a:gd name="T20" fmla="*/ 2147483647 w 402"/>
                <a:gd name="T21" fmla="*/ 2147483647 h 365"/>
                <a:gd name="T22" fmla="*/ 2147483647 w 402"/>
                <a:gd name="T23" fmla="*/ 2147483647 h 365"/>
                <a:gd name="T24" fmla="*/ 2147483647 w 402"/>
                <a:gd name="T25" fmla="*/ 2147483647 h 365"/>
                <a:gd name="T26" fmla="*/ 2147483647 w 402"/>
                <a:gd name="T27" fmla="*/ 2147483647 h 365"/>
                <a:gd name="T28" fmla="*/ 2147483647 w 402"/>
                <a:gd name="T29" fmla="*/ 2147483647 h 365"/>
                <a:gd name="T30" fmla="*/ 2147483647 w 402"/>
                <a:gd name="T31" fmla="*/ 2147483647 h 365"/>
                <a:gd name="T32" fmla="*/ 2147483647 w 402"/>
                <a:gd name="T33" fmla="*/ 2147483647 h 365"/>
                <a:gd name="T34" fmla="*/ 2147483647 w 402"/>
                <a:gd name="T35" fmla="*/ 2147483647 h 365"/>
                <a:gd name="T36" fmla="*/ 2147483647 w 402"/>
                <a:gd name="T37" fmla="*/ 2147483647 h 365"/>
                <a:gd name="T38" fmla="*/ 2147483647 w 402"/>
                <a:gd name="T39" fmla="*/ 2147483647 h 365"/>
                <a:gd name="T40" fmla="*/ 2147483647 w 402"/>
                <a:gd name="T41" fmla="*/ 2147483647 h 365"/>
                <a:gd name="T42" fmla="*/ 2147483647 w 402"/>
                <a:gd name="T43" fmla="*/ 2147483647 h 365"/>
                <a:gd name="T44" fmla="*/ 2147483647 w 402"/>
                <a:gd name="T45" fmla="*/ 2147483647 h 365"/>
                <a:gd name="T46" fmla="*/ 2147483647 w 402"/>
                <a:gd name="T47" fmla="*/ 2147483647 h 365"/>
                <a:gd name="T48" fmla="*/ 2147483647 w 402"/>
                <a:gd name="T49" fmla="*/ 2147483647 h 365"/>
                <a:gd name="T50" fmla="*/ 2147483647 w 402"/>
                <a:gd name="T51" fmla="*/ 2147483647 h 365"/>
                <a:gd name="T52" fmla="*/ 2147483647 w 402"/>
                <a:gd name="T53" fmla="*/ 2147483647 h 365"/>
                <a:gd name="T54" fmla="*/ 2147483647 w 402"/>
                <a:gd name="T55" fmla="*/ 2147483647 h 365"/>
                <a:gd name="T56" fmla="*/ 2147483647 w 402"/>
                <a:gd name="T57" fmla="*/ 2147483647 h 365"/>
                <a:gd name="T58" fmla="*/ 2147483647 w 402"/>
                <a:gd name="T59" fmla="*/ 2147483647 h 365"/>
                <a:gd name="T60" fmla="*/ 2147483647 w 402"/>
                <a:gd name="T61" fmla="*/ 2147483647 h 365"/>
                <a:gd name="T62" fmla="*/ 2147483647 w 402"/>
                <a:gd name="T63" fmla="*/ 2147483647 h 365"/>
                <a:gd name="T64" fmla="*/ 2147483647 w 402"/>
                <a:gd name="T65" fmla="*/ 2147483647 h 365"/>
                <a:gd name="T66" fmla="*/ 2147483647 w 402"/>
                <a:gd name="T67" fmla="*/ 2147483647 h 365"/>
                <a:gd name="T68" fmla="*/ 2147483647 w 402"/>
                <a:gd name="T69" fmla="*/ 2147483647 h 365"/>
                <a:gd name="T70" fmla="*/ 2147483647 w 402"/>
                <a:gd name="T71" fmla="*/ 2147483647 h 365"/>
                <a:gd name="T72" fmla="*/ 2147483647 w 402"/>
                <a:gd name="T73" fmla="*/ 2147483647 h 365"/>
                <a:gd name="T74" fmla="*/ 2147483647 w 402"/>
                <a:gd name="T75" fmla="*/ 2147483647 h 365"/>
                <a:gd name="T76" fmla="*/ 2147483647 w 402"/>
                <a:gd name="T77" fmla="*/ 2147483647 h 365"/>
                <a:gd name="T78" fmla="*/ 2147483647 w 402"/>
                <a:gd name="T79" fmla="*/ 2147483647 h 365"/>
                <a:gd name="T80" fmla="*/ 2147483647 w 402"/>
                <a:gd name="T81" fmla="*/ 2147483647 h 365"/>
                <a:gd name="T82" fmla="*/ 2147483647 w 402"/>
                <a:gd name="T83" fmla="*/ 2147483647 h 365"/>
                <a:gd name="T84" fmla="*/ 2147483647 w 402"/>
                <a:gd name="T85" fmla="*/ 2147483647 h 365"/>
                <a:gd name="T86" fmla="*/ 2147483647 w 402"/>
                <a:gd name="T87" fmla="*/ 2147483647 h 365"/>
                <a:gd name="T88" fmla="*/ 2147483647 w 402"/>
                <a:gd name="T89" fmla="*/ 2147483647 h 365"/>
                <a:gd name="T90" fmla="*/ 2147483647 w 402"/>
                <a:gd name="T91" fmla="*/ 2147483647 h 365"/>
                <a:gd name="T92" fmla="*/ 2147483647 w 402"/>
                <a:gd name="T93" fmla="*/ 2147483647 h 365"/>
                <a:gd name="T94" fmla="*/ 0 w 402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2"/>
                <a:gd name="T145" fmla="*/ 0 h 365"/>
                <a:gd name="T146" fmla="*/ 402 w 402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2" h="365">
                  <a:moveTo>
                    <a:pt x="401" y="0"/>
                  </a:moveTo>
                  <a:lnTo>
                    <a:pt x="394" y="3"/>
                  </a:lnTo>
                  <a:lnTo>
                    <a:pt x="389" y="5"/>
                  </a:lnTo>
                  <a:lnTo>
                    <a:pt x="383" y="9"/>
                  </a:lnTo>
                  <a:lnTo>
                    <a:pt x="377" y="11"/>
                  </a:lnTo>
                  <a:lnTo>
                    <a:pt x="371" y="15"/>
                  </a:lnTo>
                  <a:lnTo>
                    <a:pt x="366" y="17"/>
                  </a:lnTo>
                  <a:lnTo>
                    <a:pt x="360" y="20"/>
                  </a:lnTo>
                  <a:lnTo>
                    <a:pt x="355" y="23"/>
                  </a:lnTo>
                  <a:lnTo>
                    <a:pt x="350" y="26"/>
                  </a:lnTo>
                  <a:lnTo>
                    <a:pt x="344" y="29"/>
                  </a:lnTo>
                  <a:lnTo>
                    <a:pt x="339" y="33"/>
                  </a:lnTo>
                  <a:lnTo>
                    <a:pt x="334" y="35"/>
                  </a:lnTo>
                  <a:lnTo>
                    <a:pt x="328" y="38"/>
                  </a:lnTo>
                  <a:lnTo>
                    <a:pt x="324" y="41"/>
                  </a:lnTo>
                  <a:lnTo>
                    <a:pt x="319" y="44"/>
                  </a:lnTo>
                  <a:lnTo>
                    <a:pt x="314" y="48"/>
                  </a:lnTo>
                  <a:lnTo>
                    <a:pt x="310" y="51"/>
                  </a:lnTo>
                  <a:lnTo>
                    <a:pt x="305" y="54"/>
                  </a:lnTo>
                  <a:lnTo>
                    <a:pt x="297" y="60"/>
                  </a:lnTo>
                  <a:lnTo>
                    <a:pt x="294" y="64"/>
                  </a:lnTo>
                  <a:lnTo>
                    <a:pt x="290" y="67"/>
                  </a:lnTo>
                  <a:lnTo>
                    <a:pt x="286" y="70"/>
                  </a:lnTo>
                  <a:lnTo>
                    <a:pt x="284" y="73"/>
                  </a:lnTo>
                  <a:lnTo>
                    <a:pt x="280" y="77"/>
                  </a:lnTo>
                  <a:lnTo>
                    <a:pt x="277" y="81"/>
                  </a:lnTo>
                  <a:lnTo>
                    <a:pt x="274" y="84"/>
                  </a:lnTo>
                  <a:lnTo>
                    <a:pt x="271" y="87"/>
                  </a:lnTo>
                  <a:lnTo>
                    <a:pt x="269" y="91"/>
                  </a:lnTo>
                  <a:lnTo>
                    <a:pt x="265" y="94"/>
                  </a:lnTo>
                  <a:lnTo>
                    <a:pt x="263" y="98"/>
                  </a:lnTo>
                  <a:lnTo>
                    <a:pt x="260" y="101"/>
                  </a:lnTo>
                  <a:lnTo>
                    <a:pt x="258" y="105"/>
                  </a:lnTo>
                  <a:lnTo>
                    <a:pt x="255" y="109"/>
                  </a:lnTo>
                  <a:lnTo>
                    <a:pt x="252" y="112"/>
                  </a:lnTo>
                  <a:lnTo>
                    <a:pt x="250" y="116"/>
                  </a:lnTo>
                  <a:lnTo>
                    <a:pt x="247" y="120"/>
                  </a:lnTo>
                  <a:lnTo>
                    <a:pt x="244" y="123"/>
                  </a:lnTo>
                  <a:lnTo>
                    <a:pt x="238" y="130"/>
                  </a:lnTo>
                  <a:lnTo>
                    <a:pt x="235" y="134"/>
                  </a:lnTo>
                  <a:lnTo>
                    <a:pt x="232" y="138"/>
                  </a:lnTo>
                  <a:lnTo>
                    <a:pt x="229" y="142"/>
                  </a:lnTo>
                  <a:lnTo>
                    <a:pt x="225" y="145"/>
                  </a:lnTo>
                  <a:lnTo>
                    <a:pt x="222" y="149"/>
                  </a:lnTo>
                  <a:lnTo>
                    <a:pt x="218" y="153"/>
                  </a:lnTo>
                  <a:lnTo>
                    <a:pt x="215" y="157"/>
                  </a:lnTo>
                  <a:lnTo>
                    <a:pt x="211" y="161"/>
                  </a:lnTo>
                  <a:lnTo>
                    <a:pt x="207" y="164"/>
                  </a:lnTo>
                  <a:lnTo>
                    <a:pt x="203" y="168"/>
                  </a:lnTo>
                  <a:lnTo>
                    <a:pt x="199" y="172"/>
                  </a:lnTo>
                  <a:lnTo>
                    <a:pt x="196" y="175"/>
                  </a:lnTo>
                  <a:lnTo>
                    <a:pt x="192" y="179"/>
                  </a:lnTo>
                  <a:lnTo>
                    <a:pt x="188" y="182"/>
                  </a:lnTo>
                  <a:lnTo>
                    <a:pt x="183" y="186"/>
                  </a:lnTo>
                  <a:lnTo>
                    <a:pt x="179" y="189"/>
                  </a:lnTo>
                  <a:lnTo>
                    <a:pt x="175" y="192"/>
                  </a:lnTo>
                  <a:lnTo>
                    <a:pt x="170" y="196"/>
                  </a:lnTo>
                  <a:lnTo>
                    <a:pt x="161" y="202"/>
                  </a:lnTo>
                  <a:lnTo>
                    <a:pt x="157" y="206"/>
                  </a:lnTo>
                  <a:lnTo>
                    <a:pt x="152" y="208"/>
                  </a:lnTo>
                  <a:lnTo>
                    <a:pt x="148" y="211"/>
                  </a:lnTo>
                  <a:lnTo>
                    <a:pt x="143" y="214"/>
                  </a:lnTo>
                  <a:lnTo>
                    <a:pt x="139" y="217"/>
                  </a:lnTo>
                  <a:lnTo>
                    <a:pt x="134" y="219"/>
                  </a:lnTo>
                  <a:lnTo>
                    <a:pt x="129" y="222"/>
                  </a:lnTo>
                  <a:lnTo>
                    <a:pt x="125" y="225"/>
                  </a:lnTo>
                  <a:lnTo>
                    <a:pt x="120" y="228"/>
                  </a:lnTo>
                  <a:lnTo>
                    <a:pt x="115" y="231"/>
                  </a:lnTo>
                  <a:lnTo>
                    <a:pt x="110" y="234"/>
                  </a:lnTo>
                  <a:lnTo>
                    <a:pt x="106" y="237"/>
                  </a:lnTo>
                  <a:lnTo>
                    <a:pt x="101" y="240"/>
                  </a:lnTo>
                  <a:lnTo>
                    <a:pt x="97" y="243"/>
                  </a:lnTo>
                  <a:lnTo>
                    <a:pt x="92" y="246"/>
                  </a:lnTo>
                  <a:lnTo>
                    <a:pt x="88" y="249"/>
                  </a:lnTo>
                  <a:lnTo>
                    <a:pt x="83" y="253"/>
                  </a:lnTo>
                  <a:lnTo>
                    <a:pt x="79" y="256"/>
                  </a:lnTo>
                  <a:lnTo>
                    <a:pt x="70" y="264"/>
                  </a:lnTo>
                  <a:lnTo>
                    <a:pt x="67" y="268"/>
                  </a:lnTo>
                  <a:lnTo>
                    <a:pt x="62" y="272"/>
                  </a:lnTo>
                  <a:lnTo>
                    <a:pt x="59" y="276"/>
                  </a:lnTo>
                  <a:lnTo>
                    <a:pt x="55" y="281"/>
                  </a:lnTo>
                  <a:lnTo>
                    <a:pt x="50" y="286"/>
                  </a:lnTo>
                  <a:lnTo>
                    <a:pt x="47" y="290"/>
                  </a:lnTo>
                  <a:lnTo>
                    <a:pt x="44" y="295"/>
                  </a:lnTo>
                  <a:lnTo>
                    <a:pt x="40" y="299"/>
                  </a:lnTo>
                  <a:lnTo>
                    <a:pt x="36" y="305"/>
                  </a:lnTo>
                  <a:lnTo>
                    <a:pt x="33" y="309"/>
                  </a:lnTo>
                  <a:lnTo>
                    <a:pt x="29" y="315"/>
                  </a:lnTo>
                  <a:lnTo>
                    <a:pt x="26" y="320"/>
                  </a:lnTo>
                  <a:lnTo>
                    <a:pt x="23" y="325"/>
                  </a:lnTo>
                  <a:lnTo>
                    <a:pt x="19" y="330"/>
                  </a:lnTo>
                  <a:lnTo>
                    <a:pt x="16" y="336"/>
                  </a:lnTo>
                  <a:lnTo>
                    <a:pt x="12" y="341"/>
                  </a:lnTo>
                  <a:lnTo>
                    <a:pt x="10" y="347"/>
                  </a:lnTo>
                  <a:lnTo>
                    <a:pt x="6" y="352"/>
                  </a:lnTo>
                  <a:lnTo>
                    <a:pt x="0" y="36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3" name="Freeform 289"/>
            <p:cNvSpPr>
              <a:spLocks noChangeAspect="1"/>
            </p:cNvSpPr>
            <p:nvPr/>
          </p:nvSpPr>
          <p:spPr bwMode="auto">
            <a:xfrm flipH="1">
              <a:off x="3791894" y="3948721"/>
              <a:ext cx="127670" cy="63407"/>
            </a:xfrm>
            <a:custGeom>
              <a:avLst/>
              <a:gdLst>
                <a:gd name="T0" fmla="*/ 0 w 340"/>
                <a:gd name="T1" fmla="*/ 0 h 169"/>
                <a:gd name="T2" fmla="*/ 2147483647 w 340"/>
                <a:gd name="T3" fmla="*/ 2147483647 h 169"/>
                <a:gd name="T4" fmla="*/ 2147483647 w 340"/>
                <a:gd name="T5" fmla="*/ 2147483647 h 169"/>
                <a:gd name="T6" fmla="*/ 2147483647 w 340"/>
                <a:gd name="T7" fmla="*/ 2147483647 h 169"/>
                <a:gd name="T8" fmla="*/ 2147483647 w 340"/>
                <a:gd name="T9" fmla="*/ 2147483647 h 169"/>
                <a:gd name="T10" fmla="*/ 2147483647 w 340"/>
                <a:gd name="T11" fmla="*/ 2147483647 h 169"/>
                <a:gd name="T12" fmla="*/ 2147483647 w 340"/>
                <a:gd name="T13" fmla="*/ 2147483647 h 169"/>
                <a:gd name="T14" fmla="*/ 2147483647 w 340"/>
                <a:gd name="T15" fmla="*/ 2147483647 h 169"/>
                <a:gd name="T16" fmla="*/ 2147483647 w 340"/>
                <a:gd name="T17" fmla="*/ 2147483647 h 169"/>
                <a:gd name="T18" fmla="*/ 2147483647 w 340"/>
                <a:gd name="T19" fmla="*/ 2147483647 h 169"/>
                <a:gd name="T20" fmla="*/ 2147483647 w 340"/>
                <a:gd name="T21" fmla="*/ 2147483647 h 169"/>
                <a:gd name="T22" fmla="*/ 2147483647 w 340"/>
                <a:gd name="T23" fmla="*/ 2147483647 h 169"/>
                <a:gd name="T24" fmla="*/ 2147483647 w 340"/>
                <a:gd name="T25" fmla="*/ 2147483647 h 169"/>
                <a:gd name="T26" fmla="*/ 2147483647 w 340"/>
                <a:gd name="T27" fmla="*/ 2147483647 h 169"/>
                <a:gd name="T28" fmla="*/ 2147483647 w 340"/>
                <a:gd name="T29" fmla="*/ 2147483647 h 169"/>
                <a:gd name="T30" fmla="*/ 2147483647 w 340"/>
                <a:gd name="T31" fmla="*/ 2147483647 h 169"/>
                <a:gd name="T32" fmla="*/ 2147483647 w 340"/>
                <a:gd name="T33" fmla="*/ 2147483647 h 169"/>
                <a:gd name="T34" fmla="*/ 2147483647 w 340"/>
                <a:gd name="T35" fmla="*/ 2147483647 h 169"/>
                <a:gd name="T36" fmla="*/ 2147483647 w 340"/>
                <a:gd name="T37" fmla="*/ 2147483647 h 169"/>
                <a:gd name="T38" fmla="*/ 2147483647 w 340"/>
                <a:gd name="T39" fmla="*/ 2147483647 h 169"/>
                <a:gd name="T40" fmla="*/ 2147483647 w 340"/>
                <a:gd name="T41" fmla="*/ 2147483647 h 169"/>
                <a:gd name="T42" fmla="*/ 2147483647 w 340"/>
                <a:gd name="T43" fmla="*/ 2147483647 h 169"/>
                <a:gd name="T44" fmla="*/ 2147483647 w 340"/>
                <a:gd name="T45" fmla="*/ 2147483647 h 169"/>
                <a:gd name="T46" fmla="*/ 2147483647 w 340"/>
                <a:gd name="T47" fmla="*/ 2147483647 h 169"/>
                <a:gd name="T48" fmla="*/ 2147483647 w 340"/>
                <a:gd name="T49" fmla="*/ 2147483647 h 169"/>
                <a:gd name="T50" fmla="*/ 2147483647 w 340"/>
                <a:gd name="T51" fmla="*/ 2147483647 h 169"/>
                <a:gd name="T52" fmla="*/ 2147483647 w 340"/>
                <a:gd name="T53" fmla="*/ 2147483647 h 169"/>
                <a:gd name="T54" fmla="*/ 2147483647 w 340"/>
                <a:gd name="T55" fmla="*/ 2147483647 h 169"/>
                <a:gd name="T56" fmla="*/ 2147483647 w 340"/>
                <a:gd name="T57" fmla="*/ 2147483647 h 169"/>
                <a:gd name="T58" fmla="*/ 2147483647 w 340"/>
                <a:gd name="T59" fmla="*/ 2147483647 h 169"/>
                <a:gd name="T60" fmla="*/ 2147483647 w 340"/>
                <a:gd name="T61" fmla="*/ 2147483647 h 169"/>
                <a:gd name="T62" fmla="*/ 2147483647 w 340"/>
                <a:gd name="T63" fmla="*/ 2147483647 h 169"/>
                <a:gd name="T64" fmla="*/ 2147483647 w 340"/>
                <a:gd name="T65" fmla="*/ 2147483647 h 169"/>
                <a:gd name="T66" fmla="*/ 2147483647 w 340"/>
                <a:gd name="T67" fmla="*/ 2147483647 h 169"/>
                <a:gd name="T68" fmla="*/ 2147483647 w 340"/>
                <a:gd name="T69" fmla="*/ 2147483647 h 169"/>
                <a:gd name="T70" fmla="*/ 2147483647 w 340"/>
                <a:gd name="T71" fmla="*/ 2147483647 h 169"/>
                <a:gd name="T72" fmla="*/ 2147483647 w 340"/>
                <a:gd name="T73" fmla="*/ 2147483647 h 169"/>
                <a:gd name="T74" fmla="*/ 2147483647 w 340"/>
                <a:gd name="T75" fmla="*/ 2147483647 h 169"/>
                <a:gd name="T76" fmla="*/ 2147483647 w 340"/>
                <a:gd name="T77" fmla="*/ 2147483647 h 169"/>
                <a:gd name="T78" fmla="*/ 2147483647 w 340"/>
                <a:gd name="T79" fmla="*/ 2147483647 h 169"/>
                <a:gd name="T80" fmla="*/ 2147483647 w 340"/>
                <a:gd name="T81" fmla="*/ 2147483647 h 169"/>
                <a:gd name="T82" fmla="*/ 2147483647 w 340"/>
                <a:gd name="T83" fmla="*/ 2147483647 h 169"/>
                <a:gd name="T84" fmla="*/ 2147483647 w 340"/>
                <a:gd name="T85" fmla="*/ 2147483647 h 169"/>
                <a:gd name="T86" fmla="*/ 2147483647 w 340"/>
                <a:gd name="T87" fmla="*/ 2147483647 h 169"/>
                <a:gd name="T88" fmla="*/ 2147483647 w 340"/>
                <a:gd name="T89" fmla="*/ 2147483647 h 169"/>
                <a:gd name="T90" fmla="*/ 2147483647 w 340"/>
                <a:gd name="T91" fmla="*/ 2147483647 h 169"/>
                <a:gd name="T92" fmla="*/ 2147483647 w 340"/>
                <a:gd name="T93" fmla="*/ 2147483647 h 169"/>
                <a:gd name="T94" fmla="*/ 2147483647 w 340"/>
                <a:gd name="T95" fmla="*/ 2147483647 h 169"/>
                <a:gd name="T96" fmla="*/ 2147483647 w 340"/>
                <a:gd name="T97" fmla="*/ 2147483647 h 169"/>
                <a:gd name="T98" fmla="*/ 2147483647 w 340"/>
                <a:gd name="T99" fmla="*/ 2147483647 h 169"/>
                <a:gd name="T100" fmla="*/ 2147483647 w 340"/>
                <a:gd name="T101" fmla="*/ 2147483647 h 169"/>
                <a:gd name="T102" fmla="*/ 2147483647 w 340"/>
                <a:gd name="T103" fmla="*/ 2147483647 h 169"/>
                <a:gd name="T104" fmla="*/ 2147483647 w 340"/>
                <a:gd name="T105" fmla="*/ 2147483647 h 169"/>
                <a:gd name="T106" fmla="*/ 2147483647 w 340"/>
                <a:gd name="T107" fmla="*/ 2147483647 h 169"/>
                <a:gd name="T108" fmla="*/ 2147483647 w 340"/>
                <a:gd name="T109" fmla="*/ 2147483647 h 169"/>
                <a:gd name="T110" fmla="*/ 2147483647 w 340"/>
                <a:gd name="T111" fmla="*/ 2147483647 h 169"/>
                <a:gd name="T112" fmla="*/ 2147483647 w 340"/>
                <a:gd name="T113" fmla="*/ 2147483647 h 169"/>
                <a:gd name="T114" fmla="*/ 2147483647 w 340"/>
                <a:gd name="T115" fmla="*/ 2147483647 h 1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0"/>
                <a:gd name="T175" fmla="*/ 0 h 169"/>
                <a:gd name="T176" fmla="*/ 340 w 340"/>
                <a:gd name="T177" fmla="*/ 169 h 1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0" h="16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23" y="16"/>
                  </a:lnTo>
                  <a:lnTo>
                    <a:pt x="26" y="19"/>
                  </a:lnTo>
                  <a:lnTo>
                    <a:pt x="31" y="22"/>
                  </a:lnTo>
                  <a:lnTo>
                    <a:pt x="35" y="24"/>
                  </a:lnTo>
                  <a:lnTo>
                    <a:pt x="39" y="27"/>
                  </a:lnTo>
                  <a:lnTo>
                    <a:pt x="44" y="29"/>
                  </a:lnTo>
                  <a:lnTo>
                    <a:pt x="48" y="31"/>
                  </a:lnTo>
                  <a:lnTo>
                    <a:pt x="53" y="33"/>
                  </a:lnTo>
                  <a:lnTo>
                    <a:pt x="58" y="35"/>
                  </a:lnTo>
                  <a:lnTo>
                    <a:pt x="63" y="36"/>
                  </a:lnTo>
                  <a:lnTo>
                    <a:pt x="68" y="38"/>
                  </a:lnTo>
                  <a:lnTo>
                    <a:pt x="73" y="39"/>
                  </a:lnTo>
                  <a:lnTo>
                    <a:pt x="79" y="40"/>
                  </a:lnTo>
                  <a:lnTo>
                    <a:pt x="91" y="42"/>
                  </a:lnTo>
                  <a:lnTo>
                    <a:pt x="97" y="43"/>
                  </a:lnTo>
                  <a:lnTo>
                    <a:pt x="104" y="43"/>
                  </a:lnTo>
                  <a:lnTo>
                    <a:pt x="110" y="43"/>
                  </a:lnTo>
                  <a:lnTo>
                    <a:pt x="117" y="43"/>
                  </a:lnTo>
                  <a:lnTo>
                    <a:pt x="124" y="43"/>
                  </a:lnTo>
                  <a:lnTo>
                    <a:pt x="132" y="43"/>
                  </a:lnTo>
                  <a:lnTo>
                    <a:pt x="139" y="43"/>
                  </a:lnTo>
                  <a:lnTo>
                    <a:pt x="146" y="43"/>
                  </a:lnTo>
                  <a:lnTo>
                    <a:pt x="153" y="43"/>
                  </a:lnTo>
                  <a:lnTo>
                    <a:pt x="161" y="43"/>
                  </a:lnTo>
                  <a:lnTo>
                    <a:pt x="169" y="43"/>
                  </a:lnTo>
                  <a:lnTo>
                    <a:pt x="176" y="43"/>
                  </a:lnTo>
                  <a:lnTo>
                    <a:pt x="183" y="43"/>
                  </a:lnTo>
                  <a:lnTo>
                    <a:pt x="191" y="44"/>
                  </a:lnTo>
                  <a:lnTo>
                    <a:pt x="198" y="45"/>
                  </a:lnTo>
                  <a:lnTo>
                    <a:pt x="205" y="46"/>
                  </a:lnTo>
                  <a:lnTo>
                    <a:pt x="212" y="48"/>
                  </a:lnTo>
                  <a:lnTo>
                    <a:pt x="219" y="49"/>
                  </a:lnTo>
                  <a:lnTo>
                    <a:pt x="233" y="54"/>
                  </a:lnTo>
                  <a:lnTo>
                    <a:pt x="239" y="57"/>
                  </a:lnTo>
                  <a:lnTo>
                    <a:pt x="246" y="60"/>
                  </a:lnTo>
                  <a:lnTo>
                    <a:pt x="252" y="64"/>
                  </a:lnTo>
                  <a:lnTo>
                    <a:pt x="258" y="68"/>
                  </a:lnTo>
                  <a:lnTo>
                    <a:pt x="264" y="72"/>
                  </a:lnTo>
                  <a:lnTo>
                    <a:pt x="269" y="77"/>
                  </a:lnTo>
                  <a:lnTo>
                    <a:pt x="275" y="83"/>
                  </a:lnTo>
                  <a:lnTo>
                    <a:pt x="280" y="88"/>
                  </a:lnTo>
                  <a:lnTo>
                    <a:pt x="285" y="93"/>
                  </a:lnTo>
                  <a:lnTo>
                    <a:pt x="290" y="100"/>
                  </a:lnTo>
                  <a:lnTo>
                    <a:pt x="296" y="106"/>
                  </a:lnTo>
                  <a:lnTo>
                    <a:pt x="301" y="112"/>
                  </a:lnTo>
                  <a:lnTo>
                    <a:pt x="305" y="119"/>
                  </a:lnTo>
                  <a:lnTo>
                    <a:pt x="310" y="126"/>
                  </a:lnTo>
                  <a:lnTo>
                    <a:pt x="315" y="132"/>
                  </a:lnTo>
                  <a:lnTo>
                    <a:pt x="320" y="139"/>
                  </a:lnTo>
                  <a:lnTo>
                    <a:pt x="324" y="146"/>
                  </a:lnTo>
                  <a:lnTo>
                    <a:pt x="329" y="153"/>
                  </a:lnTo>
                  <a:lnTo>
                    <a:pt x="339" y="16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4" name="Line 290"/>
            <p:cNvSpPr>
              <a:spLocks noChangeAspect="1" noChangeShapeType="1"/>
            </p:cNvSpPr>
            <p:nvPr/>
          </p:nvSpPr>
          <p:spPr bwMode="auto">
            <a:xfrm>
              <a:off x="3913556" y="4051522"/>
              <a:ext cx="16522" cy="634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5" name="Line 291"/>
            <p:cNvSpPr>
              <a:spLocks noChangeAspect="1" noChangeShapeType="1"/>
            </p:cNvSpPr>
            <p:nvPr/>
          </p:nvSpPr>
          <p:spPr bwMode="auto">
            <a:xfrm flipH="1">
              <a:off x="3835828" y="4072908"/>
              <a:ext cx="64961" cy="240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6" name="Line 421"/>
            <p:cNvSpPr>
              <a:spLocks noChangeAspect="1" noChangeShapeType="1"/>
            </p:cNvSpPr>
            <p:nvPr/>
          </p:nvSpPr>
          <p:spPr bwMode="auto">
            <a:xfrm>
              <a:off x="2880596" y="3893936"/>
              <a:ext cx="1502" cy="108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7" name="Line 422"/>
            <p:cNvSpPr>
              <a:spLocks noChangeAspect="1" noChangeShapeType="1"/>
            </p:cNvSpPr>
            <p:nvPr/>
          </p:nvSpPr>
          <p:spPr bwMode="auto">
            <a:xfrm>
              <a:off x="2879846" y="3880429"/>
              <a:ext cx="375" cy="131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8" name="Line 423"/>
            <p:cNvSpPr>
              <a:spLocks noChangeAspect="1" noChangeShapeType="1"/>
            </p:cNvSpPr>
            <p:nvPr/>
          </p:nvSpPr>
          <p:spPr bwMode="auto">
            <a:xfrm flipH="1">
              <a:off x="2879846" y="3857918"/>
              <a:ext cx="375" cy="221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69" name="Line 424"/>
            <p:cNvSpPr>
              <a:spLocks noChangeAspect="1" noChangeShapeType="1"/>
            </p:cNvSpPr>
            <p:nvPr/>
          </p:nvSpPr>
          <p:spPr bwMode="auto">
            <a:xfrm flipH="1">
              <a:off x="2880221" y="3842160"/>
              <a:ext cx="0" cy="153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0" name="Line 425"/>
            <p:cNvSpPr>
              <a:spLocks noChangeAspect="1" noChangeShapeType="1"/>
            </p:cNvSpPr>
            <p:nvPr/>
          </p:nvSpPr>
          <p:spPr bwMode="auto">
            <a:xfrm flipV="1">
              <a:off x="2869332" y="3855667"/>
              <a:ext cx="1126" cy="499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1" name="Freeform 426"/>
            <p:cNvSpPr>
              <a:spLocks noChangeAspect="1"/>
            </p:cNvSpPr>
            <p:nvPr/>
          </p:nvSpPr>
          <p:spPr bwMode="auto">
            <a:xfrm flipH="1">
              <a:off x="2883600" y="3900689"/>
              <a:ext cx="114903" cy="275764"/>
            </a:xfrm>
            <a:custGeom>
              <a:avLst/>
              <a:gdLst>
                <a:gd name="T0" fmla="*/ 2147483647 w 306"/>
                <a:gd name="T1" fmla="*/ 2147483647 h 735"/>
                <a:gd name="T2" fmla="*/ 2147483647 w 306"/>
                <a:gd name="T3" fmla="*/ 2147483647 h 735"/>
                <a:gd name="T4" fmla="*/ 2147483647 w 306"/>
                <a:gd name="T5" fmla="*/ 2147483647 h 735"/>
                <a:gd name="T6" fmla="*/ 2147483647 w 306"/>
                <a:gd name="T7" fmla="*/ 2147483647 h 735"/>
                <a:gd name="T8" fmla="*/ 2147483647 w 306"/>
                <a:gd name="T9" fmla="*/ 2147483647 h 735"/>
                <a:gd name="T10" fmla="*/ 2147483647 w 306"/>
                <a:gd name="T11" fmla="*/ 2147483647 h 735"/>
                <a:gd name="T12" fmla="*/ 2147483647 w 306"/>
                <a:gd name="T13" fmla="*/ 2147483647 h 735"/>
                <a:gd name="T14" fmla="*/ 2147483647 w 306"/>
                <a:gd name="T15" fmla="*/ 2147483647 h 735"/>
                <a:gd name="T16" fmla="*/ 2147483647 w 306"/>
                <a:gd name="T17" fmla="*/ 2147483647 h 735"/>
                <a:gd name="T18" fmla="*/ 2147483647 w 306"/>
                <a:gd name="T19" fmla="*/ 2147483647 h 735"/>
                <a:gd name="T20" fmla="*/ 2147483647 w 306"/>
                <a:gd name="T21" fmla="*/ 2147483647 h 735"/>
                <a:gd name="T22" fmla="*/ 2147483647 w 306"/>
                <a:gd name="T23" fmla="*/ 2147483647 h 735"/>
                <a:gd name="T24" fmla="*/ 2147483647 w 306"/>
                <a:gd name="T25" fmla="*/ 2147483647 h 735"/>
                <a:gd name="T26" fmla="*/ 2147483647 w 306"/>
                <a:gd name="T27" fmla="*/ 2147483647 h 735"/>
                <a:gd name="T28" fmla="*/ 2147483647 w 306"/>
                <a:gd name="T29" fmla="*/ 2147483647 h 735"/>
                <a:gd name="T30" fmla="*/ 2147483647 w 306"/>
                <a:gd name="T31" fmla="*/ 2147483647 h 735"/>
                <a:gd name="T32" fmla="*/ 2147483647 w 306"/>
                <a:gd name="T33" fmla="*/ 2147483647 h 735"/>
                <a:gd name="T34" fmla="*/ 2147483647 w 306"/>
                <a:gd name="T35" fmla="*/ 2147483647 h 735"/>
                <a:gd name="T36" fmla="*/ 2147483647 w 306"/>
                <a:gd name="T37" fmla="*/ 2147483647 h 735"/>
                <a:gd name="T38" fmla="*/ 2147483647 w 306"/>
                <a:gd name="T39" fmla="*/ 2147483647 h 735"/>
                <a:gd name="T40" fmla="*/ 2147483647 w 306"/>
                <a:gd name="T41" fmla="*/ 2147483647 h 735"/>
                <a:gd name="T42" fmla="*/ 2147483647 w 306"/>
                <a:gd name="T43" fmla="*/ 2147483647 h 735"/>
                <a:gd name="T44" fmla="*/ 2147483647 w 306"/>
                <a:gd name="T45" fmla="*/ 2147483647 h 735"/>
                <a:gd name="T46" fmla="*/ 2147483647 w 306"/>
                <a:gd name="T47" fmla="*/ 2147483647 h 735"/>
                <a:gd name="T48" fmla="*/ 2147483647 w 306"/>
                <a:gd name="T49" fmla="*/ 2147483647 h 735"/>
                <a:gd name="T50" fmla="*/ 2147483647 w 306"/>
                <a:gd name="T51" fmla="*/ 2147483647 h 735"/>
                <a:gd name="T52" fmla="*/ 2147483647 w 306"/>
                <a:gd name="T53" fmla="*/ 2147483647 h 735"/>
                <a:gd name="T54" fmla="*/ 2147483647 w 306"/>
                <a:gd name="T55" fmla="*/ 2147483647 h 735"/>
                <a:gd name="T56" fmla="*/ 2147483647 w 306"/>
                <a:gd name="T57" fmla="*/ 2147483647 h 735"/>
                <a:gd name="T58" fmla="*/ 2147483647 w 306"/>
                <a:gd name="T59" fmla="*/ 2147483647 h 735"/>
                <a:gd name="T60" fmla="*/ 2147483647 w 306"/>
                <a:gd name="T61" fmla="*/ 2147483647 h 735"/>
                <a:gd name="T62" fmla="*/ 2147483647 w 306"/>
                <a:gd name="T63" fmla="*/ 2147483647 h 735"/>
                <a:gd name="T64" fmla="*/ 2147483647 w 306"/>
                <a:gd name="T65" fmla="*/ 2147483647 h 735"/>
                <a:gd name="T66" fmla="*/ 2147483647 w 306"/>
                <a:gd name="T67" fmla="*/ 2147483647 h 735"/>
                <a:gd name="T68" fmla="*/ 2147483647 w 306"/>
                <a:gd name="T69" fmla="*/ 2147483647 h 735"/>
                <a:gd name="T70" fmla="*/ 2147483647 w 306"/>
                <a:gd name="T71" fmla="*/ 2147483647 h 735"/>
                <a:gd name="T72" fmla="*/ 2147483647 w 306"/>
                <a:gd name="T73" fmla="*/ 2147483647 h 735"/>
                <a:gd name="T74" fmla="*/ 2147483647 w 306"/>
                <a:gd name="T75" fmla="*/ 2147483647 h 735"/>
                <a:gd name="T76" fmla="*/ 2147483647 w 306"/>
                <a:gd name="T77" fmla="*/ 2147483647 h 735"/>
                <a:gd name="T78" fmla="*/ 2147483647 w 306"/>
                <a:gd name="T79" fmla="*/ 2147483647 h 735"/>
                <a:gd name="T80" fmla="*/ 2147483647 w 306"/>
                <a:gd name="T81" fmla="*/ 2147483647 h 735"/>
                <a:gd name="T82" fmla="*/ 2147483647 w 306"/>
                <a:gd name="T83" fmla="*/ 2147483647 h 735"/>
                <a:gd name="T84" fmla="*/ 2147483647 w 306"/>
                <a:gd name="T85" fmla="*/ 2147483647 h 735"/>
                <a:gd name="T86" fmla="*/ 2147483647 w 306"/>
                <a:gd name="T87" fmla="*/ 2147483647 h 735"/>
                <a:gd name="T88" fmla="*/ 0 w 306"/>
                <a:gd name="T89" fmla="*/ 2147483647 h 735"/>
                <a:gd name="T90" fmla="*/ 0 w 306"/>
                <a:gd name="T91" fmla="*/ 2147483647 h 735"/>
                <a:gd name="T92" fmla="*/ 0 w 306"/>
                <a:gd name="T93" fmla="*/ 2147483647 h 735"/>
                <a:gd name="T94" fmla="*/ 0 w 306"/>
                <a:gd name="T95" fmla="*/ 2147483647 h 7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6"/>
                <a:gd name="T145" fmla="*/ 0 h 735"/>
                <a:gd name="T146" fmla="*/ 306 w 306"/>
                <a:gd name="T147" fmla="*/ 735 h 7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6" h="735">
                  <a:moveTo>
                    <a:pt x="305" y="0"/>
                  </a:moveTo>
                  <a:lnTo>
                    <a:pt x="300" y="12"/>
                  </a:lnTo>
                  <a:lnTo>
                    <a:pt x="297" y="24"/>
                  </a:lnTo>
                  <a:lnTo>
                    <a:pt x="293" y="36"/>
                  </a:lnTo>
                  <a:lnTo>
                    <a:pt x="289" y="48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78" y="84"/>
                  </a:lnTo>
                  <a:lnTo>
                    <a:pt x="275" y="96"/>
                  </a:lnTo>
                  <a:lnTo>
                    <a:pt x="271" y="107"/>
                  </a:lnTo>
                  <a:lnTo>
                    <a:pt x="267" y="119"/>
                  </a:lnTo>
                  <a:lnTo>
                    <a:pt x="264" y="130"/>
                  </a:lnTo>
                  <a:lnTo>
                    <a:pt x="261" y="141"/>
                  </a:lnTo>
                  <a:lnTo>
                    <a:pt x="258" y="151"/>
                  </a:lnTo>
                  <a:lnTo>
                    <a:pt x="255" y="162"/>
                  </a:lnTo>
                  <a:lnTo>
                    <a:pt x="252" y="172"/>
                  </a:lnTo>
                  <a:lnTo>
                    <a:pt x="250" y="182"/>
                  </a:lnTo>
                  <a:lnTo>
                    <a:pt x="247" y="191"/>
                  </a:lnTo>
                  <a:lnTo>
                    <a:pt x="245" y="200"/>
                  </a:lnTo>
                  <a:lnTo>
                    <a:pt x="241" y="217"/>
                  </a:lnTo>
                  <a:lnTo>
                    <a:pt x="239" y="225"/>
                  </a:lnTo>
                  <a:lnTo>
                    <a:pt x="237" y="233"/>
                  </a:lnTo>
                  <a:lnTo>
                    <a:pt x="236" y="240"/>
                  </a:lnTo>
                  <a:lnTo>
                    <a:pt x="235" y="247"/>
                  </a:lnTo>
                  <a:lnTo>
                    <a:pt x="233" y="253"/>
                  </a:lnTo>
                  <a:lnTo>
                    <a:pt x="232" y="260"/>
                  </a:lnTo>
                  <a:lnTo>
                    <a:pt x="230" y="266"/>
                  </a:lnTo>
                  <a:lnTo>
                    <a:pt x="229" y="272"/>
                  </a:lnTo>
                  <a:lnTo>
                    <a:pt x="228" y="278"/>
                  </a:lnTo>
                  <a:lnTo>
                    <a:pt x="227" y="283"/>
                  </a:lnTo>
                  <a:lnTo>
                    <a:pt x="225" y="289"/>
                  </a:lnTo>
                  <a:lnTo>
                    <a:pt x="224" y="295"/>
                  </a:lnTo>
                  <a:lnTo>
                    <a:pt x="222" y="300"/>
                  </a:lnTo>
                  <a:lnTo>
                    <a:pt x="219" y="305"/>
                  </a:lnTo>
                  <a:lnTo>
                    <a:pt x="218" y="311"/>
                  </a:lnTo>
                  <a:lnTo>
                    <a:pt x="215" y="316"/>
                  </a:lnTo>
                  <a:lnTo>
                    <a:pt x="213" y="322"/>
                  </a:lnTo>
                  <a:lnTo>
                    <a:pt x="210" y="328"/>
                  </a:lnTo>
                  <a:lnTo>
                    <a:pt x="203" y="340"/>
                  </a:lnTo>
                  <a:lnTo>
                    <a:pt x="199" y="346"/>
                  </a:lnTo>
                  <a:lnTo>
                    <a:pt x="195" y="352"/>
                  </a:lnTo>
                  <a:lnTo>
                    <a:pt x="190" y="359"/>
                  </a:lnTo>
                  <a:lnTo>
                    <a:pt x="185" y="366"/>
                  </a:lnTo>
                  <a:lnTo>
                    <a:pt x="180" y="372"/>
                  </a:lnTo>
                  <a:lnTo>
                    <a:pt x="174" y="379"/>
                  </a:lnTo>
                  <a:lnTo>
                    <a:pt x="168" y="387"/>
                  </a:lnTo>
                  <a:lnTo>
                    <a:pt x="162" y="394"/>
                  </a:lnTo>
                  <a:lnTo>
                    <a:pt x="156" y="401"/>
                  </a:lnTo>
                  <a:lnTo>
                    <a:pt x="150" y="409"/>
                  </a:lnTo>
                  <a:lnTo>
                    <a:pt x="144" y="417"/>
                  </a:lnTo>
                  <a:lnTo>
                    <a:pt x="138" y="425"/>
                  </a:lnTo>
                  <a:lnTo>
                    <a:pt x="132" y="433"/>
                  </a:lnTo>
                  <a:lnTo>
                    <a:pt x="125" y="441"/>
                  </a:lnTo>
                  <a:lnTo>
                    <a:pt x="119" y="449"/>
                  </a:lnTo>
                  <a:lnTo>
                    <a:pt x="113" y="456"/>
                  </a:lnTo>
                  <a:lnTo>
                    <a:pt x="106" y="464"/>
                  </a:lnTo>
                  <a:lnTo>
                    <a:pt x="100" y="473"/>
                  </a:lnTo>
                  <a:lnTo>
                    <a:pt x="89" y="489"/>
                  </a:lnTo>
                  <a:lnTo>
                    <a:pt x="83" y="497"/>
                  </a:lnTo>
                  <a:lnTo>
                    <a:pt x="78" y="505"/>
                  </a:lnTo>
                  <a:lnTo>
                    <a:pt x="72" y="513"/>
                  </a:lnTo>
                  <a:lnTo>
                    <a:pt x="68" y="522"/>
                  </a:lnTo>
                  <a:lnTo>
                    <a:pt x="62" y="530"/>
                  </a:lnTo>
                  <a:lnTo>
                    <a:pt x="58" y="538"/>
                  </a:lnTo>
                  <a:lnTo>
                    <a:pt x="53" y="546"/>
                  </a:lnTo>
                  <a:lnTo>
                    <a:pt x="49" y="553"/>
                  </a:lnTo>
                  <a:lnTo>
                    <a:pt x="45" y="561"/>
                  </a:lnTo>
                  <a:lnTo>
                    <a:pt x="41" y="569"/>
                  </a:lnTo>
                  <a:lnTo>
                    <a:pt x="37" y="576"/>
                  </a:lnTo>
                  <a:lnTo>
                    <a:pt x="34" y="584"/>
                  </a:lnTo>
                  <a:lnTo>
                    <a:pt x="30" y="591"/>
                  </a:lnTo>
                  <a:lnTo>
                    <a:pt x="27" y="598"/>
                  </a:lnTo>
                  <a:lnTo>
                    <a:pt x="24" y="606"/>
                  </a:lnTo>
                  <a:lnTo>
                    <a:pt x="21" y="613"/>
                  </a:lnTo>
                  <a:lnTo>
                    <a:pt x="19" y="619"/>
                  </a:lnTo>
                  <a:lnTo>
                    <a:pt x="17" y="626"/>
                  </a:lnTo>
                  <a:lnTo>
                    <a:pt x="12" y="639"/>
                  </a:lnTo>
                  <a:lnTo>
                    <a:pt x="10" y="644"/>
                  </a:lnTo>
                  <a:lnTo>
                    <a:pt x="9" y="650"/>
                  </a:lnTo>
                  <a:lnTo>
                    <a:pt x="7" y="656"/>
                  </a:lnTo>
                  <a:lnTo>
                    <a:pt x="6" y="661"/>
                  </a:lnTo>
                  <a:lnTo>
                    <a:pt x="5" y="667"/>
                  </a:lnTo>
                  <a:lnTo>
                    <a:pt x="4" y="672"/>
                  </a:lnTo>
                  <a:lnTo>
                    <a:pt x="3" y="677"/>
                  </a:lnTo>
                  <a:lnTo>
                    <a:pt x="3" y="682"/>
                  </a:lnTo>
                  <a:lnTo>
                    <a:pt x="2" y="686"/>
                  </a:lnTo>
                  <a:lnTo>
                    <a:pt x="1" y="691"/>
                  </a:lnTo>
                  <a:lnTo>
                    <a:pt x="1" y="695"/>
                  </a:lnTo>
                  <a:lnTo>
                    <a:pt x="1" y="700"/>
                  </a:lnTo>
                  <a:lnTo>
                    <a:pt x="0" y="705"/>
                  </a:lnTo>
                  <a:lnTo>
                    <a:pt x="0" y="709"/>
                  </a:lnTo>
                  <a:lnTo>
                    <a:pt x="0" y="713"/>
                  </a:lnTo>
                  <a:lnTo>
                    <a:pt x="0" y="717"/>
                  </a:lnTo>
                  <a:lnTo>
                    <a:pt x="0" y="721"/>
                  </a:lnTo>
                  <a:lnTo>
                    <a:pt x="0" y="726"/>
                  </a:lnTo>
                  <a:lnTo>
                    <a:pt x="0" y="73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2" name="Freeform 427"/>
            <p:cNvSpPr>
              <a:spLocks noChangeAspect="1"/>
            </p:cNvSpPr>
            <p:nvPr/>
          </p:nvSpPr>
          <p:spPr bwMode="auto">
            <a:xfrm flipH="1">
              <a:off x="2756306" y="3906317"/>
              <a:ext cx="111148" cy="244998"/>
            </a:xfrm>
            <a:custGeom>
              <a:avLst/>
              <a:gdLst>
                <a:gd name="T0" fmla="*/ 2147483647 w 296"/>
                <a:gd name="T1" fmla="*/ 2147483647 h 653"/>
                <a:gd name="T2" fmla="*/ 2147483647 w 296"/>
                <a:gd name="T3" fmla="*/ 2147483647 h 653"/>
                <a:gd name="T4" fmla="*/ 2147483647 w 296"/>
                <a:gd name="T5" fmla="*/ 2147483647 h 653"/>
                <a:gd name="T6" fmla="*/ 2147483647 w 296"/>
                <a:gd name="T7" fmla="*/ 2147483647 h 653"/>
                <a:gd name="T8" fmla="*/ 2147483647 w 296"/>
                <a:gd name="T9" fmla="*/ 2147483647 h 653"/>
                <a:gd name="T10" fmla="*/ 2147483647 w 296"/>
                <a:gd name="T11" fmla="*/ 2147483647 h 653"/>
                <a:gd name="T12" fmla="*/ 2147483647 w 296"/>
                <a:gd name="T13" fmla="*/ 2147483647 h 653"/>
                <a:gd name="T14" fmla="*/ 2147483647 w 296"/>
                <a:gd name="T15" fmla="*/ 2147483647 h 653"/>
                <a:gd name="T16" fmla="*/ 2147483647 w 296"/>
                <a:gd name="T17" fmla="*/ 2147483647 h 653"/>
                <a:gd name="T18" fmla="*/ 2147483647 w 296"/>
                <a:gd name="T19" fmla="*/ 2147483647 h 653"/>
                <a:gd name="T20" fmla="*/ 2147483647 w 296"/>
                <a:gd name="T21" fmla="*/ 2147483647 h 653"/>
                <a:gd name="T22" fmla="*/ 2147483647 w 296"/>
                <a:gd name="T23" fmla="*/ 2147483647 h 653"/>
                <a:gd name="T24" fmla="*/ 2147483647 w 296"/>
                <a:gd name="T25" fmla="*/ 2147483647 h 653"/>
                <a:gd name="T26" fmla="*/ 2147483647 w 296"/>
                <a:gd name="T27" fmla="*/ 2147483647 h 653"/>
                <a:gd name="T28" fmla="*/ 2147483647 w 296"/>
                <a:gd name="T29" fmla="*/ 2147483647 h 653"/>
                <a:gd name="T30" fmla="*/ 2147483647 w 296"/>
                <a:gd name="T31" fmla="*/ 2147483647 h 653"/>
                <a:gd name="T32" fmla="*/ 2147483647 w 296"/>
                <a:gd name="T33" fmla="*/ 2147483647 h 653"/>
                <a:gd name="T34" fmla="*/ 2147483647 w 296"/>
                <a:gd name="T35" fmla="*/ 2147483647 h 653"/>
                <a:gd name="T36" fmla="*/ 2147483647 w 296"/>
                <a:gd name="T37" fmla="*/ 2147483647 h 653"/>
                <a:gd name="T38" fmla="*/ 2147483647 w 296"/>
                <a:gd name="T39" fmla="*/ 2147483647 h 653"/>
                <a:gd name="T40" fmla="*/ 2147483647 w 296"/>
                <a:gd name="T41" fmla="*/ 2147483647 h 653"/>
                <a:gd name="T42" fmla="*/ 2147483647 w 296"/>
                <a:gd name="T43" fmla="*/ 2147483647 h 653"/>
                <a:gd name="T44" fmla="*/ 2147483647 w 296"/>
                <a:gd name="T45" fmla="*/ 2147483647 h 653"/>
                <a:gd name="T46" fmla="*/ 2147483647 w 296"/>
                <a:gd name="T47" fmla="*/ 2147483647 h 653"/>
                <a:gd name="T48" fmla="*/ 2147483647 w 296"/>
                <a:gd name="T49" fmla="*/ 2147483647 h 653"/>
                <a:gd name="T50" fmla="*/ 2147483647 w 296"/>
                <a:gd name="T51" fmla="*/ 2147483647 h 653"/>
                <a:gd name="T52" fmla="*/ 2147483647 w 296"/>
                <a:gd name="T53" fmla="*/ 2147483647 h 653"/>
                <a:gd name="T54" fmla="*/ 2147483647 w 296"/>
                <a:gd name="T55" fmla="*/ 2147483647 h 653"/>
                <a:gd name="T56" fmla="*/ 2147483647 w 296"/>
                <a:gd name="T57" fmla="*/ 2147483647 h 653"/>
                <a:gd name="T58" fmla="*/ 2147483647 w 296"/>
                <a:gd name="T59" fmla="*/ 2147483647 h 653"/>
                <a:gd name="T60" fmla="*/ 2147483647 w 296"/>
                <a:gd name="T61" fmla="*/ 2147483647 h 653"/>
                <a:gd name="T62" fmla="*/ 2147483647 w 296"/>
                <a:gd name="T63" fmla="*/ 2147483647 h 653"/>
                <a:gd name="T64" fmla="*/ 2147483647 w 296"/>
                <a:gd name="T65" fmla="*/ 2147483647 h 653"/>
                <a:gd name="T66" fmla="*/ 2147483647 w 296"/>
                <a:gd name="T67" fmla="*/ 2147483647 h 653"/>
                <a:gd name="T68" fmla="*/ 2147483647 w 296"/>
                <a:gd name="T69" fmla="*/ 2147483647 h 653"/>
                <a:gd name="T70" fmla="*/ 2147483647 w 296"/>
                <a:gd name="T71" fmla="*/ 2147483647 h 653"/>
                <a:gd name="T72" fmla="*/ 2147483647 w 296"/>
                <a:gd name="T73" fmla="*/ 2147483647 h 653"/>
                <a:gd name="T74" fmla="*/ 2147483647 w 296"/>
                <a:gd name="T75" fmla="*/ 2147483647 h 653"/>
                <a:gd name="T76" fmla="*/ 2147483647 w 296"/>
                <a:gd name="T77" fmla="*/ 2147483647 h 653"/>
                <a:gd name="T78" fmla="*/ 2147483647 w 296"/>
                <a:gd name="T79" fmla="*/ 2147483647 h 653"/>
                <a:gd name="T80" fmla="*/ 2147483647 w 296"/>
                <a:gd name="T81" fmla="*/ 2147483647 h 653"/>
                <a:gd name="T82" fmla="*/ 2147483647 w 296"/>
                <a:gd name="T83" fmla="*/ 2147483647 h 653"/>
                <a:gd name="T84" fmla="*/ 2147483647 w 296"/>
                <a:gd name="T85" fmla="*/ 2147483647 h 653"/>
                <a:gd name="T86" fmla="*/ 2147483647 w 296"/>
                <a:gd name="T87" fmla="*/ 2147483647 h 653"/>
                <a:gd name="T88" fmla="*/ 2147483647 w 296"/>
                <a:gd name="T89" fmla="*/ 2147483647 h 653"/>
                <a:gd name="T90" fmla="*/ 2147483647 w 296"/>
                <a:gd name="T91" fmla="*/ 2147483647 h 653"/>
                <a:gd name="T92" fmla="*/ 2147483647 w 296"/>
                <a:gd name="T93" fmla="*/ 2147483647 h 653"/>
                <a:gd name="T94" fmla="*/ 2147483647 w 296"/>
                <a:gd name="T95" fmla="*/ 2147483647 h 6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6"/>
                <a:gd name="T145" fmla="*/ 0 h 653"/>
                <a:gd name="T146" fmla="*/ 296 w 296"/>
                <a:gd name="T147" fmla="*/ 653 h 6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6" h="653">
                  <a:moveTo>
                    <a:pt x="0" y="0"/>
                  </a:moveTo>
                  <a:lnTo>
                    <a:pt x="1" y="4"/>
                  </a:lnTo>
                  <a:lnTo>
                    <a:pt x="3" y="9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7" y="25"/>
                  </a:lnTo>
                  <a:lnTo>
                    <a:pt x="9" y="30"/>
                  </a:lnTo>
                  <a:lnTo>
                    <a:pt x="10" y="36"/>
                  </a:lnTo>
                  <a:lnTo>
                    <a:pt x="12" y="41"/>
                  </a:lnTo>
                  <a:lnTo>
                    <a:pt x="14" y="46"/>
                  </a:lnTo>
                  <a:lnTo>
                    <a:pt x="15" y="52"/>
                  </a:lnTo>
                  <a:lnTo>
                    <a:pt x="17" y="58"/>
                  </a:lnTo>
                  <a:lnTo>
                    <a:pt x="18" y="64"/>
                  </a:lnTo>
                  <a:lnTo>
                    <a:pt x="19" y="69"/>
                  </a:lnTo>
                  <a:lnTo>
                    <a:pt x="21" y="76"/>
                  </a:lnTo>
                  <a:lnTo>
                    <a:pt x="23" y="82"/>
                  </a:lnTo>
                  <a:lnTo>
                    <a:pt x="24" y="89"/>
                  </a:lnTo>
                  <a:lnTo>
                    <a:pt x="26" y="96"/>
                  </a:lnTo>
                  <a:lnTo>
                    <a:pt x="27" y="102"/>
                  </a:lnTo>
                  <a:lnTo>
                    <a:pt x="30" y="117"/>
                  </a:lnTo>
                  <a:lnTo>
                    <a:pt x="32" y="125"/>
                  </a:lnTo>
                  <a:lnTo>
                    <a:pt x="33" y="132"/>
                  </a:lnTo>
                  <a:lnTo>
                    <a:pt x="35" y="141"/>
                  </a:lnTo>
                  <a:lnTo>
                    <a:pt x="37" y="149"/>
                  </a:lnTo>
                  <a:lnTo>
                    <a:pt x="38" y="157"/>
                  </a:lnTo>
                  <a:lnTo>
                    <a:pt x="40" y="166"/>
                  </a:lnTo>
                  <a:lnTo>
                    <a:pt x="41" y="175"/>
                  </a:lnTo>
                  <a:lnTo>
                    <a:pt x="43" y="183"/>
                  </a:lnTo>
                  <a:lnTo>
                    <a:pt x="44" y="192"/>
                  </a:lnTo>
                  <a:lnTo>
                    <a:pt x="46" y="201"/>
                  </a:lnTo>
                  <a:lnTo>
                    <a:pt x="48" y="209"/>
                  </a:lnTo>
                  <a:lnTo>
                    <a:pt x="50" y="218"/>
                  </a:lnTo>
                  <a:lnTo>
                    <a:pt x="52" y="227"/>
                  </a:lnTo>
                  <a:lnTo>
                    <a:pt x="54" y="235"/>
                  </a:lnTo>
                  <a:lnTo>
                    <a:pt x="56" y="244"/>
                  </a:lnTo>
                  <a:lnTo>
                    <a:pt x="58" y="252"/>
                  </a:lnTo>
                  <a:lnTo>
                    <a:pt x="60" y="260"/>
                  </a:lnTo>
                  <a:lnTo>
                    <a:pt x="62" y="268"/>
                  </a:lnTo>
                  <a:lnTo>
                    <a:pt x="67" y="283"/>
                  </a:lnTo>
                  <a:lnTo>
                    <a:pt x="69" y="290"/>
                  </a:lnTo>
                  <a:lnTo>
                    <a:pt x="72" y="297"/>
                  </a:lnTo>
                  <a:lnTo>
                    <a:pt x="75" y="303"/>
                  </a:lnTo>
                  <a:lnTo>
                    <a:pt x="78" y="310"/>
                  </a:lnTo>
                  <a:lnTo>
                    <a:pt x="80" y="316"/>
                  </a:lnTo>
                  <a:lnTo>
                    <a:pt x="84" y="322"/>
                  </a:lnTo>
                  <a:lnTo>
                    <a:pt x="87" y="328"/>
                  </a:lnTo>
                  <a:lnTo>
                    <a:pt x="89" y="333"/>
                  </a:lnTo>
                  <a:lnTo>
                    <a:pt x="92" y="339"/>
                  </a:lnTo>
                  <a:lnTo>
                    <a:pt x="96" y="344"/>
                  </a:lnTo>
                  <a:lnTo>
                    <a:pt x="99" y="350"/>
                  </a:lnTo>
                  <a:lnTo>
                    <a:pt x="102" y="355"/>
                  </a:lnTo>
                  <a:lnTo>
                    <a:pt x="105" y="360"/>
                  </a:lnTo>
                  <a:lnTo>
                    <a:pt x="109" y="366"/>
                  </a:lnTo>
                  <a:lnTo>
                    <a:pt x="112" y="370"/>
                  </a:lnTo>
                  <a:lnTo>
                    <a:pt x="115" y="376"/>
                  </a:lnTo>
                  <a:lnTo>
                    <a:pt x="119" y="381"/>
                  </a:lnTo>
                  <a:lnTo>
                    <a:pt x="122" y="386"/>
                  </a:lnTo>
                  <a:lnTo>
                    <a:pt x="128" y="397"/>
                  </a:lnTo>
                  <a:lnTo>
                    <a:pt x="132" y="403"/>
                  </a:lnTo>
                  <a:lnTo>
                    <a:pt x="135" y="408"/>
                  </a:lnTo>
                  <a:lnTo>
                    <a:pt x="139" y="414"/>
                  </a:lnTo>
                  <a:lnTo>
                    <a:pt x="142" y="420"/>
                  </a:lnTo>
                  <a:lnTo>
                    <a:pt x="146" y="426"/>
                  </a:lnTo>
                  <a:lnTo>
                    <a:pt x="149" y="432"/>
                  </a:lnTo>
                  <a:lnTo>
                    <a:pt x="152" y="438"/>
                  </a:lnTo>
                  <a:lnTo>
                    <a:pt x="156" y="445"/>
                  </a:lnTo>
                  <a:lnTo>
                    <a:pt x="159" y="451"/>
                  </a:lnTo>
                  <a:lnTo>
                    <a:pt x="163" y="457"/>
                  </a:lnTo>
                  <a:lnTo>
                    <a:pt x="166" y="464"/>
                  </a:lnTo>
                  <a:lnTo>
                    <a:pt x="170" y="470"/>
                  </a:lnTo>
                  <a:lnTo>
                    <a:pt x="174" y="477"/>
                  </a:lnTo>
                  <a:lnTo>
                    <a:pt x="178" y="483"/>
                  </a:lnTo>
                  <a:lnTo>
                    <a:pt x="182" y="490"/>
                  </a:lnTo>
                  <a:lnTo>
                    <a:pt x="185" y="497"/>
                  </a:lnTo>
                  <a:lnTo>
                    <a:pt x="189" y="503"/>
                  </a:lnTo>
                  <a:lnTo>
                    <a:pt x="193" y="509"/>
                  </a:lnTo>
                  <a:lnTo>
                    <a:pt x="202" y="522"/>
                  </a:lnTo>
                  <a:lnTo>
                    <a:pt x="205" y="529"/>
                  </a:lnTo>
                  <a:lnTo>
                    <a:pt x="210" y="536"/>
                  </a:lnTo>
                  <a:lnTo>
                    <a:pt x="214" y="542"/>
                  </a:lnTo>
                  <a:lnTo>
                    <a:pt x="218" y="549"/>
                  </a:lnTo>
                  <a:lnTo>
                    <a:pt x="223" y="555"/>
                  </a:lnTo>
                  <a:lnTo>
                    <a:pt x="227" y="562"/>
                  </a:lnTo>
                  <a:lnTo>
                    <a:pt x="232" y="568"/>
                  </a:lnTo>
                  <a:lnTo>
                    <a:pt x="237" y="574"/>
                  </a:lnTo>
                  <a:lnTo>
                    <a:pt x="241" y="581"/>
                  </a:lnTo>
                  <a:lnTo>
                    <a:pt x="246" y="588"/>
                  </a:lnTo>
                  <a:lnTo>
                    <a:pt x="251" y="594"/>
                  </a:lnTo>
                  <a:lnTo>
                    <a:pt x="255" y="600"/>
                  </a:lnTo>
                  <a:lnTo>
                    <a:pt x="261" y="607"/>
                  </a:lnTo>
                  <a:lnTo>
                    <a:pt x="265" y="613"/>
                  </a:lnTo>
                  <a:lnTo>
                    <a:pt x="270" y="620"/>
                  </a:lnTo>
                  <a:lnTo>
                    <a:pt x="275" y="626"/>
                  </a:lnTo>
                  <a:lnTo>
                    <a:pt x="280" y="632"/>
                  </a:lnTo>
                  <a:lnTo>
                    <a:pt x="285" y="639"/>
                  </a:lnTo>
                  <a:lnTo>
                    <a:pt x="295" y="65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3" name="Freeform 428"/>
            <p:cNvSpPr>
              <a:spLocks noChangeAspect="1"/>
            </p:cNvSpPr>
            <p:nvPr/>
          </p:nvSpPr>
          <p:spPr bwMode="auto">
            <a:xfrm flipH="1">
              <a:off x="2751800" y="3936332"/>
              <a:ext cx="106266" cy="70911"/>
            </a:xfrm>
            <a:custGeom>
              <a:avLst/>
              <a:gdLst>
                <a:gd name="T0" fmla="*/ 0 w 283"/>
                <a:gd name="T1" fmla="*/ 0 h 189"/>
                <a:gd name="T2" fmla="*/ 2147483647 w 283"/>
                <a:gd name="T3" fmla="*/ 2147483647 h 189"/>
                <a:gd name="T4" fmla="*/ 2147483647 w 283"/>
                <a:gd name="T5" fmla="*/ 2147483647 h 189"/>
                <a:gd name="T6" fmla="*/ 2147483647 w 283"/>
                <a:gd name="T7" fmla="*/ 2147483647 h 189"/>
                <a:gd name="T8" fmla="*/ 2147483647 w 283"/>
                <a:gd name="T9" fmla="*/ 2147483647 h 189"/>
                <a:gd name="T10" fmla="*/ 2147483647 w 283"/>
                <a:gd name="T11" fmla="*/ 2147483647 h 189"/>
                <a:gd name="T12" fmla="*/ 2147483647 w 283"/>
                <a:gd name="T13" fmla="*/ 2147483647 h 189"/>
                <a:gd name="T14" fmla="*/ 2147483647 w 283"/>
                <a:gd name="T15" fmla="*/ 2147483647 h 189"/>
                <a:gd name="T16" fmla="*/ 2147483647 w 283"/>
                <a:gd name="T17" fmla="*/ 2147483647 h 189"/>
                <a:gd name="T18" fmla="*/ 2147483647 w 283"/>
                <a:gd name="T19" fmla="*/ 2147483647 h 189"/>
                <a:gd name="T20" fmla="*/ 2147483647 w 283"/>
                <a:gd name="T21" fmla="*/ 2147483647 h 189"/>
                <a:gd name="T22" fmla="*/ 2147483647 w 283"/>
                <a:gd name="T23" fmla="*/ 2147483647 h 189"/>
                <a:gd name="T24" fmla="*/ 2147483647 w 283"/>
                <a:gd name="T25" fmla="*/ 2147483647 h 189"/>
                <a:gd name="T26" fmla="*/ 2147483647 w 283"/>
                <a:gd name="T27" fmla="*/ 2147483647 h 189"/>
                <a:gd name="T28" fmla="*/ 2147483647 w 283"/>
                <a:gd name="T29" fmla="*/ 2147483647 h 189"/>
                <a:gd name="T30" fmla="*/ 2147483647 w 283"/>
                <a:gd name="T31" fmla="*/ 2147483647 h 189"/>
                <a:gd name="T32" fmla="*/ 2147483647 w 283"/>
                <a:gd name="T33" fmla="*/ 2147483647 h 189"/>
                <a:gd name="T34" fmla="*/ 2147483647 w 283"/>
                <a:gd name="T35" fmla="*/ 2147483647 h 189"/>
                <a:gd name="T36" fmla="*/ 2147483647 w 283"/>
                <a:gd name="T37" fmla="*/ 2147483647 h 189"/>
                <a:gd name="T38" fmla="*/ 2147483647 w 283"/>
                <a:gd name="T39" fmla="*/ 2147483647 h 189"/>
                <a:gd name="T40" fmla="*/ 2147483647 w 283"/>
                <a:gd name="T41" fmla="*/ 2147483647 h 189"/>
                <a:gd name="T42" fmla="*/ 2147483647 w 283"/>
                <a:gd name="T43" fmla="*/ 2147483647 h 189"/>
                <a:gd name="T44" fmla="*/ 2147483647 w 283"/>
                <a:gd name="T45" fmla="*/ 2147483647 h 189"/>
                <a:gd name="T46" fmla="*/ 2147483647 w 283"/>
                <a:gd name="T47" fmla="*/ 2147483647 h 189"/>
                <a:gd name="T48" fmla="*/ 2147483647 w 283"/>
                <a:gd name="T49" fmla="*/ 2147483647 h 189"/>
                <a:gd name="T50" fmla="*/ 2147483647 w 283"/>
                <a:gd name="T51" fmla="*/ 2147483647 h 189"/>
                <a:gd name="T52" fmla="*/ 2147483647 w 283"/>
                <a:gd name="T53" fmla="*/ 2147483647 h 189"/>
                <a:gd name="T54" fmla="*/ 2147483647 w 283"/>
                <a:gd name="T55" fmla="*/ 2147483647 h 189"/>
                <a:gd name="T56" fmla="*/ 2147483647 w 283"/>
                <a:gd name="T57" fmla="*/ 2147483647 h 189"/>
                <a:gd name="T58" fmla="*/ 2147483647 w 283"/>
                <a:gd name="T59" fmla="*/ 2147483647 h 189"/>
                <a:gd name="T60" fmla="*/ 2147483647 w 283"/>
                <a:gd name="T61" fmla="*/ 2147483647 h 189"/>
                <a:gd name="T62" fmla="*/ 2147483647 w 283"/>
                <a:gd name="T63" fmla="*/ 2147483647 h 189"/>
                <a:gd name="T64" fmla="*/ 2147483647 w 283"/>
                <a:gd name="T65" fmla="*/ 2147483647 h 189"/>
                <a:gd name="T66" fmla="*/ 2147483647 w 283"/>
                <a:gd name="T67" fmla="*/ 2147483647 h 189"/>
                <a:gd name="T68" fmla="*/ 2147483647 w 283"/>
                <a:gd name="T69" fmla="*/ 2147483647 h 189"/>
                <a:gd name="T70" fmla="*/ 2147483647 w 283"/>
                <a:gd name="T71" fmla="*/ 2147483647 h 189"/>
                <a:gd name="T72" fmla="*/ 2147483647 w 283"/>
                <a:gd name="T73" fmla="*/ 2147483647 h 189"/>
                <a:gd name="T74" fmla="*/ 2147483647 w 283"/>
                <a:gd name="T75" fmla="*/ 2147483647 h 189"/>
                <a:gd name="T76" fmla="*/ 2147483647 w 283"/>
                <a:gd name="T77" fmla="*/ 2147483647 h 189"/>
                <a:gd name="T78" fmla="*/ 2147483647 w 283"/>
                <a:gd name="T79" fmla="*/ 2147483647 h 189"/>
                <a:gd name="T80" fmla="*/ 2147483647 w 283"/>
                <a:gd name="T81" fmla="*/ 2147483647 h 189"/>
                <a:gd name="T82" fmla="*/ 2147483647 w 283"/>
                <a:gd name="T83" fmla="*/ 2147483647 h 189"/>
                <a:gd name="T84" fmla="*/ 2147483647 w 283"/>
                <a:gd name="T85" fmla="*/ 2147483647 h 189"/>
                <a:gd name="T86" fmla="*/ 2147483647 w 283"/>
                <a:gd name="T87" fmla="*/ 2147483647 h 189"/>
                <a:gd name="T88" fmla="*/ 2147483647 w 283"/>
                <a:gd name="T89" fmla="*/ 2147483647 h 189"/>
                <a:gd name="T90" fmla="*/ 2147483647 w 283"/>
                <a:gd name="T91" fmla="*/ 2147483647 h 189"/>
                <a:gd name="T92" fmla="*/ 2147483647 w 283"/>
                <a:gd name="T93" fmla="*/ 2147483647 h 189"/>
                <a:gd name="T94" fmla="*/ 2147483647 w 283"/>
                <a:gd name="T95" fmla="*/ 2147483647 h 189"/>
                <a:gd name="T96" fmla="*/ 2147483647 w 283"/>
                <a:gd name="T97" fmla="*/ 2147483647 h 189"/>
                <a:gd name="T98" fmla="*/ 2147483647 w 283"/>
                <a:gd name="T99" fmla="*/ 2147483647 h 189"/>
                <a:gd name="T100" fmla="*/ 2147483647 w 283"/>
                <a:gd name="T101" fmla="*/ 2147483647 h 189"/>
                <a:gd name="T102" fmla="*/ 2147483647 w 283"/>
                <a:gd name="T103" fmla="*/ 2147483647 h 189"/>
                <a:gd name="T104" fmla="*/ 2147483647 w 283"/>
                <a:gd name="T105" fmla="*/ 2147483647 h 189"/>
                <a:gd name="T106" fmla="*/ 2147483647 w 283"/>
                <a:gd name="T107" fmla="*/ 2147483647 h 189"/>
                <a:gd name="T108" fmla="*/ 2147483647 w 283"/>
                <a:gd name="T109" fmla="*/ 2147483647 h 189"/>
                <a:gd name="T110" fmla="*/ 2147483647 w 283"/>
                <a:gd name="T111" fmla="*/ 2147483647 h 189"/>
                <a:gd name="T112" fmla="*/ 2147483647 w 283"/>
                <a:gd name="T113" fmla="*/ 2147483647 h 189"/>
                <a:gd name="T114" fmla="*/ 2147483647 w 283"/>
                <a:gd name="T115" fmla="*/ 2147483647 h 18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3"/>
                <a:gd name="T175" fmla="*/ 0 h 189"/>
                <a:gd name="T176" fmla="*/ 283 w 283"/>
                <a:gd name="T177" fmla="*/ 189 h 18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3" h="189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  <a:lnTo>
                    <a:pt x="14" y="9"/>
                  </a:lnTo>
                  <a:lnTo>
                    <a:pt x="18" y="13"/>
                  </a:lnTo>
                  <a:lnTo>
                    <a:pt x="23" y="16"/>
                  </a:lnTo>
                  <a:lnTo>
                    <a:pt x="28" y="19"/>
                  </a:lnTo>
                  <a:lnTo>
                    <a:pt x="32" y="23"/>
                  </a:lnTo>
                  <a:lnTo>
                    <a:pt x="37" y="26"/>
                  </a:lnTo>
                  <a:lnTo>
                    <a:pt x="41" y="30"/>
                  </a:lnTo>
                  <a:lnTo>
                    <a:pt x="46" y="33"/>
                  </a:lnTo>
                  <a:lnTo>
                    <a:pt x="50" y="37"/>
                  </a:lnTo>
                  <a:lnTo>
                    <a:pt x="55" y="40"/>
                  </a:lnTo>
                  <a:lnTo>
                    <a:pt x="60" y="44"/>
                  </a:lnTo>
                  <a:lnTo>
                    <a:pt x="64" y="47"/>
                  </a:lnTo>
                  <a:lnTo>
                    <a:pt x="69" y="50"/>
                  </a:lnTo>
                  <a:lnTo>
                    <a:pt x="73" y="54"/>
                  </a:lnTo>
                  <a:lnTo>
                    <a:pt x="78" y="58"/>
                  </a:lnTo>
                  <a:lnTo>
                    <a:pt x="83" y="61"/>
                  </a:lnTo>
                  <a:lnTo>
                    <a:pt x="92" y="69"/>
                  </a:lnTo>
                  <a:lnTo>
                    <a:pt x="96" y="72"/>
                  </a:lnTo>
                  <a:lnTo>
                    <a:pt x="101" y="76"/>
                  </a:lnTo>
                  <a:lnTo>
                    <a:pt x="106" y="80"/>
                  </a:lnTo>
                  <a:lnTo>
                    <a:pt x="110" y="83"/>
                  </a:lnTo>
                  <a:lnTo>
                    <a:pt x="115" y="88"/>
                  </a:lnTo>
                  <a:lnTo>
                    <a:pt x="119" y="91"/>
                  </a:lnTo>
                  <a:lnTo>
                    <a:pt x="124" y="95"/>
                  </a:lnTo>
                  <a:lnTo>
                    <a:pt x="129" y="99"/>
                  </a:lnTo>
                  <a:lnTo>
                    <a:pt x="133" y="102"/>
                  </a:lnTo>
                  <a:lnTo>
                    <a:pt x="138" y="106"/>
                  </a:lnTo>
                  <a:lnTo>
                    <a:pt x="143" y="110"/>
                  </a:lnTo>
                  <a:lnTo>
                    <a:pt x="147" y="113"/>
                  </a:lnTo>
                  <a:lnTo>
                    <a:pt x="152" y="117"/>
                  </a:lnTo>
                  <a:lnTo>
                    <a:pt x="156" y="121"/>
                  </a:lnTo>
                  <a:lnTo>
                    <a:pt x="161" y="124"/>
                  </a:lnTo>
                  <a:lnTo>
                    <a:pt x="166" y="127"/>
                  </a:lnTo>
                  <a:lnTo>
                    <a:pt x="170" y="131"/>
                  </a:lnTo>
                  <a:lnTo>
                    <a:pt x="175" y="134"/>
                  </a:lnTo>
                  <a:lnTo>
                    <a:pt x="185" y="140"/>
                  </a:lnTo>
                  <a:lnTo>
                    <a:pt x="189" y="143"/>
                  </a:lnTo>
                  <a:lnTo>
                    <a:pt x="194" y="146"/>
                  </a:lnTo>
                  <a:lnTo>
                    <a:pt x="199" y="149"/>
                  </a:lnTo>
                  <a:lnTo>
                    <a:pt x="203" y="152"/>
                  </a:lnTo>
                  <a:lnTo>
                    <a:pt x="209" y="154"/>
                  </a:lnTo>
                  <a:lnTo>
                    <a:pt x="213" y="157"/>
                  </a:lnTo>
                  <a:lnTo>
                    <a:pt x="218" y="159"/>
                  </a:lnTo>
                  <a:lnTo>
                    <a:pt x="223" y="162"/>
                  </a:lnTo>
                  <a:lnTo>
                    <a:pt x="228" y="164"/>
                  </a:lnTo>
                  <a:lnTo>
                    <a:pt x="233" y="167"/>
                  </a:lnTo>
                  <a:lnTo>
                    <a:pt x="237" y="169"/>
                  </a:lnTo>
                  <a:lnTo>
                    <a:pt x="242" y="171"/>
                  </a:lnTo>
                  <a:lnTo>
                    <a:pt x="247" y="173"/>
                  </a:lnTo>
                  <a:lnTo>
                    <a:pt x="252" y="175"/>
                  </a:lnTo>
                  <a:lnTo>
                    <a:pt x="257" y="177"/>
                  </a:lnTo>
                  <a:lnTo>
                    <a:pt x="262" y="180"/>
                  </a:lnTo>
                  <a:lnTo>
                    <a:pt x="267" y="181"/>
                  </a:lnTo>
                  <a:lnTo>
                    <a:pt x="272" y="183"/>
                  </a:lnTo>
                  <a:lnTo>
                    <a:pt x="282" y="18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4" name="Freeform 429"/>
            <p:cNvSpPr>
              <a:spLocks noChangeAspect="1"/>
            </p:cNvSpPr>
            <p:nvPr/>
          </p:nvSpPr>
          <p:spPr bwMode="auto">
            <a:xfrm flipH="1">
              <a:off x="2867079" y="4039884"/>
              <a:ext cx="62708" cy="103927"/>
            </a:xfrm>
            <a:custGeom>
              <a:avLst/>
              <a:gdLst>
                <a:gd name="T0" fmla="*/ 0 w 167"/>
                <a:gd name="T1" fmla="*/ 0 h 277"/>
                <a:gd name="T2" fmla="*/ 2147483647 w 167"/>
                <a:gd name="T3" fmla="*/ 2147483647 h 277"/>
                <a:gd name="T4" fmla="*/ 2147483647 w 167"/>
                <a:gd name="T5" fmla="*/ 2147483647 h 277"/>
                <a:gd name="T6" fmla="*/ 2147483647 w 167"/>
                <a:gd name="T7" fmla="*/ 2147483647 h 277"/>
                <a:gd name="T8" fmla="*/ 2147483647 w 167"/>
                <a:gd name="T9" fmla="*/ 2147483647 h 277"/>
                <a:gd name="T10" fmla="*/ 2147483647 w 167"/>
                <a:gd name="T11" fmla="*/ 2147483647 h 277"/>
                <a:gd name="T12" fmla="*/ 2147483647 w 167"/>
                <a:gd name="T13" fmla="*/ 2147483647 h 277"/>
                <a:gd name="T14" fmla="*/ 2147483647 w 167"/>
                <a:gd name="T15" fmla="*/ 2147483647 h 277"/>
                <a:gd name="T16" fmla="*/ 2147483647 w 167"/>
                <a:gd name="T17" fmla="*/ 2147483647 h 277"/>
                <a:gd name="T18" fmla="*/ 2147483647 w 167"/>
                <a:gd name="T19" fmla="*/ 2147483647 h 277"/>
                <a:gd name="T20" fmla="*/ 2147483647 w 167"/>
                <a:gd name="T21" fmla="*/ 2147483647 h 277"/>
                <a:gd name="T22" fmla="*/ 2147483647 w 167"/>
                <a:gd name="T23" fmla="*/ 2147483647 h 277"/>
                <a:gd name="T24" fmla="*/ 2147483647 w 167"/>
                <a:gd name="T25" fmla="*/ 2147483647 h 277"/>
                <a:gd name="T26" fmla="*/ 2147483647 w 167"/>
                <a:gd name="T27" fmla="*/ 2147483647 h 277"/>
                <a:gd name="T28" fmla="*/ 2147483647 w 167"/>
                <a:gd name="T29" fmla="*/ 2147483647 h 277"/>
                <a:gd name="T30" fmla="*/ 2147483647 w 167"/>
                <a:gd name="T31" fmla="*/ 2147483647 h 277"/>
                <a:gd name="T32" fmla="*/ 2147483647 w 167"/>
                <a:gd name="T33" fmla="*/ 2147483647 h 277"/>
                <a:gd name="T34" fmla="*/ 2147483647 w 167"/>
                <a:gd name="T35" fmla="*/ 2147483647 h 277"/>
                <a:gd name="T36" fmla="*/ 2147483647 w 167"/>
                <a:gd name="T37" fmla="*/ 2147483647 h 277"/>
                <a:gd name="T38" fmla="*/ 2147483647 w 167"/>
                <a:gd name="T39" fmla="*/ 2147483647 h 277"/>
                <a:gd name="T40" fmla="*/ 2147483647 w 167"/>
                <a:gd name="T41" fmla="*/ 2147483647 h 277"/>
                <a:gd name="T42" fmla="*/ 2147483647 w 167"/>
                <a:gd name="T43" fmla="*/ 2147483647 h 277"/>
                <a:gd name="T44" fmla="*/ 2147483647 w 167"/>
                <a:gd name="T45" fmla="*/ 2147483647 h 277"/>
                <a:gd name="T46" fmla="*/ 2147483647 w 167"/>
                <a:gd name="T47" fmla="*/ 2147483647 h 277"/>
                <a:gd name="T48" fmla="*/ 2147483647 w 167"/>
                <a:gd name="T49" fmla="*/ 2147483647 h 277"/>
                <a:gd name="T50" fmla="*/ 2147483647 w 167"/>
                <a:gd name="T51" fmla="*/ 2147483647 h 277"/>
                <a:gd name="T52" fmla="*/ 2147483647 w 167"/>
                <a:gd name="T53" fmla="*/ 2147483647 h 277"/>
                <a:gd name="T54" fmla="*/ 2147483647 w 167"/>
                <a:gd name="T55" fmla="*/ 2147483647 h 277"/>
                <a:gd name="T56" fmla="*/ 2147483647 w 167"/>
                <a:gd name="T57" fmla="*/ 2147483647 h 277"/>
                <a:gd name="T58" fmla="*/ 2147483647 w 167"/>
                <a:gd name="T59" fmla="*/ 2147483647 h 277"/>
                <a:gd name="T60" fmla="*/ 2147483647 w 167"/>
                <a:gd name="T61" fmla="*/ 2147483647 h 277"/>
                <a:gd name="T62" fmla="*/ 2147483647 w 167"/>
                <a:gd name="T63" fmla="*/ 2147483647 h 277"/>
                <a:gd name="T64" fmla="*/ 2147483647 w 167"/>
                <a:gd name="T65" fmla="*/ 2147483647 h 277"/>
                <a:gd name="T66" fmla="*/ 2147483647 w 167"/>
                <a:gd name="T67" fmla="*/ 2147483647 h 277"/>
                <a:gd name="T68" fmla="*/ 2147483647 w 167"/>
                <a:gd name="T69" fmla="*/ 2147483647 h 277"/>
                <a:gd name="T70" fmla="*/ 2147483647 w 167"/>
                <a:gd name="T71" fmla="*/ 2147483647 h 277"/>
                <a:gd name="T72" fmla="*/ 2147483647 w 167"/>
                <a:gd name="T73" fmla="*/ 2147483647 h 277"/>
                <a:gd name="T74" fmla="*/ 2147483647 w 167"/>
                <a:gd name="T75" fmla="*/ 2147483647 h 277"/>
                <a:gd name="T76" fmla="*/ 2147483647 w 167"/>
                <a:gd name="T77" fmla="*/ 2147483647 h 277"/>
                <a:gd name="T78" fmla="*/ 2147483647 w 167"/>
                <a:gd name="T79" fmla="*/ 2147483647 h 277"/>
                <a:gd name="T80" fmla="*/ 2147483647 w 167"/>
                <a:gd name="T81" fmla="*/ 2147483647 h 277"/>
                <a:gd name="T82" fmla="*/ 2147483647 w 167"/>
                <a:gd name="T83" fmla="*/ 2147483647 h 277"/>
                <a:gd name="T84" fmla="*/ 2147483647 w 167"/>
                <a:gd name="T85" fmla="*/ 2147483647 h 277"/>
                <a:gd name="T86" fmla="*/ 2147483647 w 167"/>
                <a:gd name="T87" fmla="*/ 2147483647 h 277"/>
                <a:gd name="T88" fmla="*/ 2147483647 w 167"/>
                <a:gd name="T89" fmla="*/ 2147483647 h 277"/>
                <a:gd name="T90" fmla="*/ 2147483647 w 167"/>
                <a:gd name="T91" fmla="*/ 2147483647 h 277"/>
                <a:gd name="T92" fmla="*/ 2147483647 w 167"/>
                <a:gd name="T93" fmla="*/ 2147483647 h 277"/>
                <a:gd name="T94" fmla="*/ 2147483647 w 167"/>
                <a:gd name="T95" fmla="*/ 2147483647 h 277"/>
                <a:gd name="T96" fmla="*/ 2147483647 w 167"/>
                <a:gd name="T97" fmla="*/ 2147483647 h 277"/>
                <a:gd name="T98" fmla="*/ 2147483647 w 167"/>
                <a:gd name="T99" fmla="*/ 2147483647 h 277"/>
                <a:gd name="T100" fmla="*/ 2147483647 w 167"/>
                <a:gd name="T101" fmla="*/ 2147483647 h 277"/>
                <a:gd name="T102" fmla="*/ 2147483647 w 167"/>
                <a:gd name="T103" fmla="*/ 2147483647 h 277"/>
                <a:gd name="T104" fmla="*/ 2147483647 w 167"/>
                <a:gd name="T105" fmla="*/ 2147483647 h 277"/>
                <a:gd name="T106" fmla="*/ 2147483647 w 167"/>
                <a:gd name="T107" fmla="*/ 2147483647 h 277"/>
                <a:gd name="T108" fmla="*/ 2147483647 w 167"/>
                <a:gd name="T109" fmla="*/ 2147483647 h 277"/>
                <a:gd name="T110" fmla="*/ 2147483647 w 167"/>
                <a:gd name="T111" fmla="*/ 2147483647 h 277"/>
                <a:gd name="T112" fmla="*/ 2147483647 w 167"/>
                <a:gd name="T113" fmla="*/ 2147483647 h 277"/>
                <a:gd name="T114" fmla="*/ 2147483647 w 167"/>
                <a:gd name="T115" fmla="*/ 2147483647 h 2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"/>
                <a:gd name="T175" fmla="*/ 0 h 277"/>
                <a:gd name="T176" fmla="*/ 167 w 167"/>
                <a:gd name="T177" fmla="*/ 277 h 2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" h="277">
                  <a:moveTo>
                    <a:pt x="0" y="0"/>
                  </a:moveTo>
                  <a:lnTo>
                    <a:pt x="2" y="4"/>
                  </a:lnTo>
                  <a:lnTo>
                    <a:pt x="5" y="8"/>
                  </a:lnTo>
                  <a:lnTo>
                    <a:pt x="7" y="12"/>
                  </a:lnTo>
                  <a:lnTo>
                    <a:pt x="10" y="17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7" y="30"/>
                  </a:lnTo>
                  <a:lnTo>
                    <a:pt x="19" y="34"/>
                  </a:lnTo>
                  <a:lnTo>
                    <a:pt x="22" y="39"/>
                  </a:lnTo>
                  <a:lnTo>
                    <a:pt x="24" y="43"/>
                  </a:lnTo>
                  <a:lnTo>
                    <a:pt x="26" y="47"/>
                  </a:lnTo>
                  <a:lnTo>
                    <a:pt x="29" y="52"/>
                  </a:lnTo>
                  <a:lnTo>
                    <a:pt x="31" y="57"/>
                  </a:lnTo>
                  <a:lnTo>
                    <a:pt x="33" y="61"/>
                  </a:lnTo>
                  <a:lnTo>
                    <a:pt x="36" y="65"/>
                  </a:lnTo>
                  <a:lnTo>
                    <a:pt x="38" y="69"/>
                  </a:lnTo>
                  <a:lnTo>
                    <a:pt x="41" y="74"/>
                  </a:lnTo>
                  <a:lnTo>
                    <a:pt x="42" y="78"/>
                  </a:lnTo>
                  <a:lnTo>
                    <a:pt x="47" y="87"/>
                  </a:lnTo>
                  <a:lnTo>
                    <a:pt x="49" y="92"/>
                  </a:lnTo>
                  <a:lnTo>
                    <a:pt x="51" y="96"/>
                  </a:lnTo>
                  <a:lnTo>
                    <a:pt x="53" y="100"/>
                  </a:lnTo>
                  <a:lnTo>
                    <a:pt x="55" y="104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8"/>
                  </a:lnTo>
                  <a:lnTo>
                    <a:pt x="64" y="122"/>
                  </a:lnTo>
                  <a:lnTo>
                    <a:pt x="66" y="126"/>
                  </a:lnTo>
                  <a:lnTo>
                    <a:pt x="68" y="131"/>
                  </a:lnTo>
                  <a:lnTo>
                    <a:pt x="70" y="136"/>
                  </a:lnTo>
                  <a:lnTo>
                    <a:pt x="73" y="140"/>
                  </a:lnTo>
                  <a:lnTo>
                    <a:pt x="74" y="144"/>
                  </a:lnTo>
                  <a:lnTo>
                    <a:pt x="77" y="149"/>
                  </a:lnTo>
                  <a:lnTo>
                    <a:pt x="80" y="153"/>
                  </a:lnTo>
                  <a:lnTo>
                    <a:pt x="82" y="158"/>
                  </a:lnTo>
                  <a:lnTo>
                    <a:pt x="85" y="163"/>
                  </a:lnTo>
                  <a:lnTo>
                    <a:pt x="87" y="168"/>
                  </a:lnTo>
                  <a:lnTo>
                    <a:pt x="93" y="177"/>
                  </a:lnTo>
                  <a:lnTo>
                    <a:pt x="96" y="182"/>
                  </a:lnTo>
                  <a:lnTo>
                    <a:pt x="99" y="186"/>
                  </a:lnTo>
                  <a:lnTo>
                    <a:pt x="102" y="191"/>
                  </a:lnTo>
                  <a:lnTo>
                    <a:pt x="105" y="196"/>
                  </a:lnTo>
                  <a:lnTo>
                    <a:pt x="108" y="201"/>
                  </a:lnTo>
                  <a:lnTo>
                    <a:pt x="112" y="206"/>
                  </a:lnTo>
                  <a:lnTo>
                    <a:pt x="116" y="210"/>
                  </a:lnTo>
                  <a:lnTo>
                    <a:pt x="119" y="215"/>
                  </a:lnTo>
                  <a:lnTo>
                    <a:pt x="123" y="220"/>
                  </a:lnTo>
                  <a:lnTo>
                    <a:pt x="126" y="225"/>
                  </a:lnTo>
                  <a:lnTo>
                    <a:pt x="130" y="230"/>
                  </a:lnTo>
                  <a:lnTo>
                    <a:pt x="134" y="235"/>
                  </a:lnTo>
                  <a:lnTo>
                    <a:pt x="138" y="240"/>
                  </a:lnTo>
                  <a:lnTo>
                    <a:pt x="142" y="245"/>
                  </a:lnTo>
                  <a:lnTo>
                    <a:pt x="146" y="250"/>
                  </a:lnTo>
                  <a:lnTo>
                    <a:pt x="149" y="255"/>
                  </a:lnTo>
                  <a:lnTo>
                    <a:pt x="153" y="260"/>
                  </a:lnTo>
                  <a:lnTo>
                    <a:pt x="158" y="266"/>
                  </a:lnTo>
                  <a:lnTo>
                    <a:pt x="166" y="27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5" name="Freeform 430"/>
            <p:cNvSpPr>
              <a:spLocks noChangeAspect="1"/>
            </p:cNvSpPr>
            <p:nvPr/>
          </p:nvSpPr>
          <p:spPr bwMode="auto">
            <a:xfrm flipH="1">
              <a:off x="2672945" y="3908944"/>
              <a:ext cx="193007" cy="19510"/>
            </a:xfrm>
            <a:custGeom>
              <a:avLst/>
              <a:gdLst>
                <a:gd name="T0" fmla="*/ 0 w 514"/>
                <a:gd name="T1" fmla="*/ 0 h 52"/>
                <a:gd name="T2" fmla="*/ 2147483647 w 514"/>
                <a:gd name="T3" fmla="*/ 0 h 52"/>
                <a:gd name="T4" fmla="*/ 2147483647 w 514"/>
                <a:gd name="T5" fmla="*/ 2147483647 h 52"/>
                <a:gd name="T6" fmla="*/ 2147483647 w 514"/>
                <a:gd name="T7" fmla="*/ 2147483647 h 52"/>
                <a:gd name="T8" fmla="*/ 2147483647 w 514"/>
                <a:gd name="T9" fmla="*/ 2147483647 h 52"/>
                <a:gd name="T10" fmla="*/ 2147483647 w 514"/>
                <a:gd name="T11" fmla="*/ 2147483647 h 52"/>
                <a:gd name="T12" fmla="*/ 2147483647 w 514"/>
                <a:gd name="T13" fmla="*/ 2147483647 h 52"/>
                <a:gd name="T14" fmla="*/ 2147483647 w 514"/>
                <a:gd name="T15" fmla="*/ 2147483647 h 52"/>
                <a:gd name="T16" fmla="*/ 2147483647 w 514"/>
                <a:gd name="T17" fmla="*/ 2147483647 h 52"/>
                <a:gd name="T18" fmla="*/ 2147483647 w 514"/>
                <a:gd name="T19" fmla="*/ 2147483647 h 52"/>
                <a:gd name="T20" fmla="*/ 2147483647 w 514"/>
                <a:gd name="T21" fmla="*/ 2147483647 h 52"/>
                <a:gd name="T22" fmla="*/ 2147483647 w 514"/>
                <a:gd name="T23" fmla="*/ 2147483647 h 52"/>
                <a:gd name="T24" fmla="*/ 2147483647 w 514"/>
                <a:gd name="T25" fmla="*/ 2147483647 h 52"/>
                <a:gd name="T26" fmla="*/ 2147483647 w 514"/>
                <a:gd name="T27" fmla="*/ 2147483647 h 52"/>
                <a:gd name="T28" fmla="*/ 2147483647 w 514"/>
                <a:gd name="T29" fmla="*/ 2147483647 h 52"/>
                <a:gd name="T30" fmla="*/ 2147483647 w 514"/>
                <a:gd name="T31" fmla="*/ 2147483647 h 52"/>
                <a:gd name="T32" fmla="*/ 2147483647 w 514"/>
                <a:gd name="T33" fmla="*/ 2147483647 h 52"/>
                <a:gd name="T34" fmla="*/ 2147483647 w 514"/>
                <a:gd name="T35" fmla="*/ 2147483647 h 52"/>
                <a:gd name="T36" fmla="*/ 2147483647 w 514"/>
                <a:gd name="T37" fmla="*/ 2147483647 h 52"/>
                <a:gd name="T38" fmla="*/ 2147483647 w 514"/>
                <a:gd name="T39" fmla="*/ 2147483647 h 52"/>
                <a:gd name="T40" fmla="*/ 2147483647 w 514"/>
                <a:gd name="T41" fmla="*/ 2147483647 h 52"/>
                <a:gd name="T42" fmla="*/ 2147483647 w 514"/>
                <a:gd name="T43" fmla="*/ 2147483647 h 52"/>
                <a:gd name="T44" fmla="*/ 2147483647 w 514"/>
                <a:gd name="T45" fmla="*/ 2147483647 h 52"/>
                <a:gd name="T46" fmla="*/ 2147483647 w 514"/>
                <a:gd name="T47" fmla="*/ 2147483647 h 52"/>
                <a:gd name="T48" fmla="*/ 2147483647 w 514"/>
                <a:gd name="T49" fmla="*/ 2147483647 h 52"/>
                <a:gd name="T50" fmla="*/ 2147483647 w 514"/>
                <a:gd name="T51" fmla="*/ 2147483647 h 52"/>
                <a:gd name="T52" fmla="*/ 2147483647 w 514"/>
                <a:gd name="T53" fmla="*/ 2147483647 h 52"/>
                <a:gd name="T54" fmla="*/ 2147483647 w 514"/>
                <a:gd name="T55" fmla="*/ 2147483647 h 52"/>
                <a:gd name="T56" fmla="*/ 2147483647 w 514"/>
                <a:gd name="T57" fmla="*/ 2147483647 h 52"/>
                <a:gd name="T58" fmla="*/ 2147483647 w 514"/>
                <a:gd name="T59" fmla="*/ 2147483647 h 52"/>
                <a:gd name="T60" fmla="*/ 2147483647 w 514"/>
                <a:gd name="T61" fmla="*/ 2147483647 h 52"/>
                <a:gd name="T62" fmla="*/ 2147483647 w 514"/>
                <a:gd name="T63" fmla="*/ 2147483647 h 52"/>
                <a:gd name="T64" fmla="*/ 2147483647 w 514"/>
                <a:gd name="T65" fmla="*/ 2147483647 h 52"/>
                <a:gd name="T66" fmla="*/ 2147483647 w 514"/>
                <a:gd name="T67" fmla="*/ 2147483647 h 52"/>
                <a:gd name="T68" fmla="*/ 2147483647 w 514"/>
                <a:gd name="T69" fmla="*/ 2147483647 h 52"/>
                <a:gd name="T70" fmla="*/ 2147483647 w 514"/>
                <a:gd name="T71" fmla="*/ 2147483647 h 52"/>
                <a:gd name="T72" fmla="*/ 2147483647 w 514"/>
                <a:gd name="T73" fmla="*/ 2147483647 h 52"/>
                <a:gd name="T74" fmla="*/ 2147483647 w 514"/>
                <a:gd name="T75" fmla="*/ 2147483647 h 52"/>
                <a:gd name="T76" fmla="*/ 2147483647 w 514"/>
                <a:gd name="T77" fmla="*/ 2147483647 h 52"/>
                <a:gd name="T78" fmla="*/ 2147483647 w 514"/>
                <a:gd name="T79" fmla="*/ 2147483647 h 52"/>
                <a:gd name="T80" fmla="*/ 2147483647 w 514"/>
                <a:gd name="T81" fmla="*/ 2147483647 h 52"/>
                <a:gd name="T82" fmla="*/ 2147483647 w 514"/>
                <a:gd name="T83" fmla="*/ 2147483647 h 52"/>
                <a:gd name="T84" fmla="*/ 2147483647 w 514"/>
                <a:gd name="T85" fmla="*/ 2147483647 h 52"/>
                <a:gd name="T86" fmla="*/ 2147483647 w 514"/>
                <a:gd name="T87" fmla="*/ 2147483647 h 52"/>
                <a:gd name="T88" fmla="*/ 2147483647 w 514"/>
                <a:gd name="T89" fmla="*/ 2147483647 h 52"/>
                <a:gd name="T90" fmla="*/ 2147483647 w 514"/>
                <a:gd name="T91" fmla="*/ 2147483647 h 52"/>
                <a:gd name="T92" fmla="*/ 2147483647 w 514"/>
                <a:gd name="T93" fmla="*/ 2147483647 h 52"/>
                <a:gd name="T94" fmla="*/ 2147483647 w 514"/>
                <a:gd name="T95" fmla="*/ 2147483647 h 52"/>
                <a:gd name="T96" fmla="*/ 2147483647 w 514"/>
                <a:gd name="T97" fmla="*/ 2147483647 h 52"/>
                <a:gd name="T98" fmla="*/ 2147483647 w 514"/>
                <a:gd name="T99" fmla="*/ 2147483647 h 52"/>
                <a:gd name="T100" fmla="*/ 2147483647 w 514"/>
                <a:gd name="T101" fmla="*/ 2147483647 h 52"/>
                <a:gd name="T102" fmla="*/ 2147483647 w 514"/>
                <a:gd name="T103" fmla="*/ 2147483647 h 52"/>
                <a:gd name="T104" fmla="*/ 2147483647 w 514"/>
                <a:gd name="T105" fmla="*/ 2147483647 h 52"/>
                <a:gd name="T106" fmla="*/ 2147483647 w 514"/>
                <a:gd name="T107" fmla="*/ 2147483647 h 52"/>
                <a:gd name="T108" fmla="*/ 2147483647 w 514"/>
                <a:gd name="T109" fmla="*/ 2147483647 h 52"/>
                <a:gd name="T110" fmla="*/ 2147483647 w 514"/>
                <a:gd name="T111" fmla="*/ 2147483647 h 52"/>
                <a:gd name="T112" fmla="*/ 2147483647 w 514"/>
                <a:gd name="T113" fmla="*/ 2147483647 h 52"/>
                <a:gd name="T114" fmla="*/ 2147483647 w 514"/>
                <a:gd name="T115" fmla="*/ 2147483647 h 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4"/>
                <a:gd name="T175" fmla="*/ 0 h 52"/>
                <a:gd name="T176" fmla="*/ 514 w 514"/>
                <a:gd name="T177" fmla="*/ 52 h 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4" h="52">
                  <a:moveTo>
                    <a:pt x="0" y="0"/>
                  </a:moveTo>
                  <a:lnTo>
                    <a:pt x="5" y="0"/>
                  </a:lnTo>
                  <a:lnTo>
                    <a:pt x="10" y="1"/>
                  </a:lnTo>
                  <a:lnTo>
                    <a:pt x="16" y="1"/>
                  </a:lnTo>
                  <a:lnTo>
                    <a:pt x="21" y="1"/>
                  </a:lnTo>
                  <a:lnTo>
                    <a:pt x="26" y="2"/>
                  </a:lnTo>
                  <a:lnTo>
                    <a:pt x="32" y="3"/>
                  </a:lnTo>
                  <a:lnTo>
                    <a:pt x="37" y="3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54" y="5"/>
                  </a:lnTo>
                  <a:lnTo>
                    <a:pt x="60" y="6"/>
                  </a:lnTo>
                  <a:lnTo>
                    <a:pt x="65" y="6"/>
                  </a:lnTo>
                  <a:lnTo>
                    <a:pt x="71" y="7"/>
                  </a:lnTo>
                  <a:lnTo>
                    <a:pt x="77" y="8"/>
                  </a:lnTo>
                  <a:lnTo>
                    <a:pt x="83" y="9"/>
                  </a:lnTo>
                  <a:lnTo>
                    <a:pt x="89" y="10"/>
                  </a:lnTo>
                  <a:lnTo>
                    <a:pt x="95" y="11"/>
                  </a:lnTo>
                  <a:lnTo>
                    <a:pt x="101" y="12"/>
                  </a:lnTo>
                  <a:lnTo>
                    <a:pt x="114" y="14"/>
                  </a:lnTo>
                  <a:lnTo>
                    <a:pt x="121" y="16"/>
                  </a:lnTo>
                  <a:lnTo>
                    <a:pt x="128" y="17"/>
                  </a:lnTo>
                  <a:lnTo>
                    <a:pt x="135" y="18"/>
                  </a:lnTo>
                  <a:lnTo>
                    <a:pt x="141" y="19"/>
                  </a:lnTo>
                  <a:lnTo>
                    <a:pt x="149" y="21"/>
                  </a:lnTo>
                  <a:lnTo>
                    <a:pt x="156" y="23"/>
                  </a:lnTo>
                  <a:lnTo>
                    <a:pt x="163" y="24"/>
                  </a:lnTo>
                  <a:lnTo>
                    <a:pt x="171" y="26"/>
                  </a:lnTo>
                  <a:lnTo>
                    <a:pt x="179" y="27"/>
                  </a:lnTo>
                  <a:lnTo>
                    <a:pt x="187" y="29"/>
                  </a:lnTo>
                  <a:lnTo>
                    <a:pt x="195" y="31"/>
                  </a:lnTo>
                  <a:lnTo>
                    <a:pt x="203" y="32"/>
                  </a:lnTo>
                  <a:lnTo>
                    <a:pt x="211" y="34"/>
                  </a:lnTo>
                  <a:lnTo>
                    <a:pt x="220" y="35"/>
                  </a:lnTo>
                  <a:lnTo>
                    <a:pt x="229" y="37"/>
                  </a:lnTo>
                  <a:lnTo>
                    <a:pt x="238" y="38"/>
                  </a:lnTo>
                  <a:lnTo>
                    <a:pt x="247" y="39"/>
                  </a:lnTo>
                  <a:lnTo>
                    <a:pt x="257" y="41"/>
                  </a:lnTo>
                  <a:lnTo>
                    <a:pt x="277" y="43"/>
                  </a:lnTo>
                  <a:lnTo>
                    <a:pt x="287" y="44"/>
                  </a:lnTo>
                  <a:lnTo>
                    <a:pt x="297" y="45"/>
                  </a:lnTo>
                  <a:lnTo>
                    <a:pt x="308" y="46"/>
                  </a:lnTo>
                  <a:lnTo>
                    <a:pt x="319" y="46"/>
                  </a:lnTo>
                  <a:lnTo>
                    <a:pt x="330" y="47"/>
                  </a:lnTo>
                  <a:lnTo>
                    <a:pt x="342" y="47"/>
                  </a:lnTo>
                  <a:lnTo>
                    <a:pt x="353" y="48"/>
                  </a:lnTo>
                  <a:lnTo>
                    <a:pt x="365" y="49"/>
                  </a:lnTo>
                  <a:lnTo>
                    <a:pt x="377" y="49"/>
                  </a:lnTo>
                  <a:lnTo>
                    <a:pt x="388" y="49"/>
                  </a:lnTo>
                  <a:lnTo>
                    <a:pt x="400" y="49"/>
                  </a:lnTo>
                  <a:lnTo>
                    <a:pt x="413" y="50"/>
                  </a:lnTo>
                  <a:lnTo>
                    <a:pt x="425" y="50"/>
                  </a:lnTo>
                  <a:lnTo>
                    <a:pt x="438" y="50"/>
                  </a:lnTo>
                  <a:lnTo>
                    <a:pt x="450" y="50"/>
                  </a:lnTo>
                  <a:lnTo>
                    <a:pt x="463" y="50"/>
                  </a:lnTo>
                  <a:lnTo>
                    <a:pt x="475" y="51"/>
                  </a:lnTo>
                  <a:lnTo>
                    <a:pt x="488" y="51"/>
                  </a:lnTo>
                  <a:lnTo>
                    <a:pt x="513" y="5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6" name="Freeform 431"/>
            <p:cNvSpPr>
              <a:spLocks noChangeAspect="1"/>
            </p:cNvSpPr>
            <p:nvPr/>
          </p:nvSpPr>
          <p:spPr bwMode="auto">
            <a:xfrm flipH="1">
              <a:off x="2889608" y="3919074"/>
              <a:ext cx="150951" cy="136944"/>
            </a:xfrm>
            <a:custGeom>
              <a:avLst/>
              <a:gdLst>
                <a:gd name="T0" fmla="*/ 2147483647 w 402"/>
                <a:gd name="T1" fmla="*/ 2147483647 h 365"/>
                <a:gd name="T2" fmla="*/ 2147483647 w 402"/>
                <a:gd name="T3" fmla="*/ 2147483647 h 365"/>
                <a:gd name="T4" fmla="*/ 2147483647 w 402"/>
                <a:gd name="T5" fmla="*/ 2147483647 h 365"/>
                <a:gd name="T6" fmla="*/ 2147483647 w 402"/>
                <a:gd name="T7" fmla="*/ 2147483647 h 365"/>
                <a:gd name="T8" fmla="*/ 2147483647 w 402"/>
                <a:gd name="T9" fmla="*/ 2147483647 h 365"/>
                <a:gd name="T10" fmla="*/ 2147483647 w 402"/>
                <a:gd name="T11" fmla="*/ 2147483647 h 365"/>
                <a:gd name="T12" fmla="*/ 2147483647 w 402"/>
                <a:gd name="T13" fmla="*/ 2147483647 h 365"/>
                <a:gd name="T14" fmla="*/ 2147483647 w 402"/>
                <a:gd name="T15" fmla="*/ 2147483647 h 365"/>
                <a:gd name="T16" fmla="*/ 2147483647 w 402"/>
                <a:gd name="T17" fmla="*/ 2147483647 h 365"/>
                <a:gd name="T18" fmla="*/ 2147483647 w 402"/>
                <a:gd name="T19" fmla="*/ 2147483647 h 365"/>
                <a:gd name="T20" fmla="*/ 2147483647 w 402"/>
                <a:gd name="T21" fmla="*/ 2147483647 h 365"/>
                <a:gd name="T22" fmla="*/ 2147483647 w 402"/>
                <a:gd name="T23" fmla="*/ 2147483647 h 365"/>
                <a:gd name="T24" fmla="*/ 2147483647 w 402"/>
                <a:gd name="T25" fmla="*/ 2147483647 h 365"/>
                <a:gd name="T26" fmla="*/ 2147483647 w 402"/>
                <a:gd name="T27" fmla="*/ 2147483647 h 365"/>
                <a:gd name="T28" fmla="*/ 2147483647 w 402"/>
                <a:gd name="T29" fmla="*/ 2147483647 h 365"/>
                <a:gd name="T30" fmla="*/ 2147483647 w 402"/>
                <a:gd name="T31" fmla="*/ 2147483647 h 365"/>
                <a:gd name="T32" fmla="*/ 2147483647 w 402"/>
                <a:gd name="T33" fmla="*/ 2147483647 h 365"/>
                <a:gd name="T34" fmla="*/ 2147483647 w 402"/>
                <a:gd name="T35" fmla="*/ 2147483647 h 365"/>
                <a:gd name="T36" fmla="*/ 2147483647 w 402"/>
                <a:gd name="T37" fmla="*/ 2147483647 h 365"/>
                <a:gd name="T38" fmla="*/ 2147483647 w 402"/>
                <a:gd name="T39" fmla="*/ 2147483647 h 365"/>
                <a:gd name="T40" fmla="*/ 2147483647 w 402"/>
                <a:gd name="T41" fmla="*/ 2147483647 h 365"/>
                <a:gd name="T42" fmla="*/ 2147483647 w 402"/>
                <a:gd name="T43" fmla="*/ 2147483647 h 365"/>
                <a:gd name="T44" fmla="*/ 2147483647 w 402"/>
                <a:gd name="T45" fmla="*/ 2147483647 h 365"/>
                <a:gd name="T46" fmla="*/ 2147483647 w 402"/>
                <a:gd name="T47" fmla="*/ 2147483647 h 365"/>
                <a:gd name="T48" fmla="*/ 2147483647 w 402"/>
                <a:gd name="T49" fmla="*/ 2147483647 h 365"/>
                <a:gd name="T50" fmla="*/ 2147483647 w 402"/>
                <a:gd name="T51" fmla="*/ 2147483647 h 365"/>
                <a:gd name="T52" fmla="*/ 2147483647 w 402"/>
                <a:gd name="T53" fmla="*/ 2147483647 h 365"/>
                <a:gd name="T54" fmla="*/ 2147483647 w 402"/>
                <a:gd name="T55" fmla="*/ 2147483647 h 365"/>
                <a:gd name="T56" fmla="*/ 2147483647 w 402"/>
                <a:gd name="T57" fmla="*/ 2147483647 h 365"/>
                <a:gd name="T58" fmla="*/ 2147483647 w 402"/>
                <a:gd name="T59" fmla="*/ 2147483647 h 365"/>
                <a:gd name="T60" fmla="*/ 2147483647 w 402"/>
                <a:gd name="T61" fmla="*/ 2147483647 h 365"/>
                <a:gd name="T62" fmla="*/ 2147483647 w 402"/>
                <a:gd name="T63" fmla="*/ 2147483647 h 365"/>
                <a:gd name="T64" fmla="*/ 2147483647 w 402"/>
                <a:gd name="T65" fmla="*/ 2147483647 h 365"/>
                <a:gd name="T66" fmla="*/ 2147483647 w 402"/>
                <a:gd name="T67" fmla="*/ 2147483647 h 365"/>
                <a:gd name="T68" fmla="*/ 2147483647 w 402"/>
                <a:gd name="T69" fmla="*/ 2147483647 h 365"/>
                <a:gd name="T70" fmla="*/ 2147483647 w 402"/>
                <a:gd name="T71" fmla="*/ 2147483647 h 365"/>
                <a:gd name="T72" fmla="*/ 2147483647 w 402"/>
                <a:gd name="T73" fmla="*/ 2147483647 h 365"/>
                <a:gd name="T74" fmla="*/ 2147483647 w 402"/>
                <a:gd name="T75" fmla="*/ 2147483647 h 365"/>
                <a:gd name="T76" fmla="*/ 2147483647 w 402"/>
                <a:gd name="T77" fmla="*/ 2147483647 h 365"/>
                <a:gd name="T78" fmla="*/ 2147483647 w 402"/>
                <a:gd name="T79" fmla="*/ 2147483647 h 365"/>
                <a:gd name="T80" fmla="*/ 2147483647 w 402"/>
                <a:gd name="T81" fmla="*/ 2147483647 h 365"/>
                <a:gd name="T82" fmla="*/ 2147483647 w 402"/>
                <a:gd name="T83" fmla="*/ 2147483647 h 365"/>
                <a:gd name="T84" fmla="*/ 2147483647 w 402"/>
                <a:gd name="T85" fmla="*/ 2147483647 h 365"/>
                <a:gd name="T86" fmla="*/ 2147483647 w 402"/>
                <a:gd name="T87" fmla="*/ 2147483647 h 365"/>
                <a:gd name="T88" fmla="*/ 2147483647 w 402"/>
                <a:gd name="T89" fmla="*/ 2147483647 h 365"/>
                <a:gd name="T90" fmla="*/ 2147483647 w 402"/>
                <a:gd name="T91" fmla="*/ 2147483647 h 365"/>
                <a:gd name="T92" fmla="*/ 2147483647 w 402"/>
                <a:gd name="T93" fmla="*/ 2147483647 h 365"/>
                <a:gd name="T94" fmla="*/ 0 w 402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2"/>
                <a:gd name="T145" fmla="*/ 0 h 365"/>
                <a:gd name="T146" fmla="*/ 402 w 402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2" h="365">
                  <a:moveTo>
                    <a:pt x="401" y="0"/>
                  </a:moveTo>
                  <a:lnTo>
                    <a:pt x="394" y="3"/>
                  </a:lnTo>
                  <a:lnTo>
                    <a:pt x="389" y="5"/>
                  </a:lnTo>
                  <a:lnTo>
                    <a:pt x="383" y="9"/>
                  </a:lnTo>
                  <a:lnTo>
                    <a:pt x="377" y="11"/>
                  </a:lnTo>
                  <a:lnTo>
                    <a:pt x="371" y="15"/>
                  </a:lnTo>
                  <a:lnTo>
                    <a:pt x="366" y="17"/>
                  </a:lnTo>
                  <a:lnTo>
                    <a:pt x="360" y="20"/>
                  </a:lnTo>
                  <a:lnTo>
                    <a:pt x="355" y="23"/>
                  </a:lnTo>
                  <a:lnTo>
                    <a:pt x="350" y="26"/>
                  </a:lnTo>
                  <a:lnTo>
                    <a:pt x="344" y="29"/>
                  </a:lnTo>
                  <a:lnTo>
                    <a:pt x="339" y="33"/>
                  </a:lnTo>
                  <a:lnTo>
                    <a:pt x="334" y="35"/>
                  </a:lnTo>
                  <a:lnTo>
                    <a:pt x="328" y="38"/>
                  </a:lnTo>
                  <a:lnTo>
                    <a:pt x="324" y="41"/>
                  </a:lnTo>
                  <a:lnTo>
                    <a:pt x="319" y="44"/>
                  </a:lnTo>
                  <a:lnTo>
                    <a:pt x="314" y="48"/>
                  </a:lnTo>
                  <a:lnTo>
                    <a:pt x="310" y="51"/>
                  </a:lnTo>
                  <a:lnTo>
                    <a:pt x="305" y="54"/>
                  </a:lnTo>
                  <a:lnTo>
                    <a:pt x="297" y="60"/>
                  </a:lnTo>
                  <a:lnTo>
                    <a:pt x="294" y="64"/>
                  </a:lnTo>
                  <a:lnTo>
                    <a:pt x="290" y="67"/>
                  </a:lnTo>
                  <a:lnTo>
                    <a:pt x="286" y="70"/>
                  </a:lnTo>
                  <a:lnTo>
                    <a:pt x="284" y="73"/>
                  </a:lnTo>
                  <a:lnTo>
                    <a:pt x="280" y="77"/>
                  </a:lnTo>
                  <a:lnTo>
                    <a:pt x="277" y="81"/>
                  </a:lnTo>
                  <a:lnTo>
                    <a:pt x="274" y="84"/>
                  </a:lnTo>
                  <a:lnTo>
                    <a:pt x="271" y="87"/>
                  </a:lnTo>
                  <a:lnTo>
                    <a:pt x="269" y="91"/>
                  </a:lnTo>
                  <a:lnTo>
                    <a:pt x="265" y="94"/>
                  </a:lnTo>
                  <a:lnTo>
                    <a:pt x="263" y="98"/>
                  </a:lnTo>
                  <a:lnTo>
                    <a:pt x="260" y="101"/>
                  </a:lnTo>
                  <a:lnTo>
                    <a:pt x="258" y="105"/>
                  </a:lnTo>
                  <a:lnTo>
                    <a:pt x="255" y="109"/>
                  </a:lnTo>
                  <a:lnTo>
                    <a:pt x="252" y="112"/>
                  </a:lnTo>
                  <a:lnTo>
                    <a:pt x="250" y="116"/>
                  </a:lnTo>
                  <a:lnTo>
                    <a:pt x="247" y="120"/>
                  </a:lnTo>
                  <a:lnTo>
                    <a:pt x="244" y="123"/>
                  </a:lnTo>
                  <a:lnTo>
                    <a:pt x="238" y="130"/>
                  </a:lnTo>
                  <a:lnTo>
                    <a:pt x="235" y="134"/>
                  </a:lnTo>
                  <a:lnTo>
                    <a:pt x="232" y="138"/>
                  </a:lnTo>
                  <a:lnTo>
                    <a:pt x="229" y="142"/>
                  </a:lnTo>
                  <a:lnTo>
                    <a:pt x="225" y="145"/>
                  </a:lnTo>
                  <a:lnTo>
                    <a:pt x="222" y="149"/>
                  </a:lnTo>
                  <a:lnTo>
                    <a:pt x="218" y="153"/>
                  </a:lnTo>
                  <a:lnTo>
                    <a:pt x="215" y="157"/>
                  </a:lnTo>
                  <a:lnTo>
                    <a:pt x="211" y="161"/>
                  </a:lnTo>
                  <a:lnTo>
                    <a:pt x="207" y="164"/>
                  </a:lnTo>
                  <a:lnTo>
                    <a:pt x="203" y="168"/>
                  </a:lnTo>
                  <a:lnTo>
                    <a:pt x="199" y="172"/>
                  </a:lnTo>
                  <a:lnTo>
                    <a:pt x="196" y="175"/>
                  </a:lnTo>
                  <a:lnTo>
                    <a:pt x="192" y="179"/>
                  </a:lnTo>
                  <a:lnTo>
                    <a:pt x="188" y="182"/>
                  </a:lnTo>
                  <a:lnTo>
                    <a:pt x="183" y="186"/>
                  </a:lnTo>
                  <a:lnTo>
                    <a:pt x="179" y="189"/>
                  </a:lnTo>
                  <a:lnTo>
                    <a:pt x="175" y="192"/>
                  </a:lnTo>
                  <a:lnTo>
                    <a:pt x="170" y="196"/>
                  </a:lnTo>
                  <a:lnTo>
                    <a:pt x="161" y="202"/>
                  </a:lnTo>
                  <a:lnTo>
                    <a:pt x="157" y="206"/>
                  </a:lnTo>
                  <a:lnTo>
                    <a:pt x="152" y="208"/>
                  </a:lnTo>
                  <a:lnTo>
                    <a:pt x="148" y="211"/>
                  </a:lnTo>
                  <a:lnTo>
                    <a:pt x="143" y="214"/>
                  </a:lnTo>
                  <a:lnTo>
                    <a:pt x="139" y="217"/>
                  </a:lnTo>
                  <a:lnTo>
                    <a:pt x="134" y="219"/>
                  </a:lnTo>
                  <a:lnTo>
                    <a:pt x="129" y="222"/>
                  </a:lnTo>
                  <a:lnTo>
                    <a:pt x="125" y="225"/>
                  </a:lnTo>
                  <a:lnTo>
                    <a:pt x="120" y="228"/>
                  </a:lnTo>
                  <a:lnTo>
                    <a:pt x="115" y="231"/>
                  </a:lnTo>
                  <a:lnTo>
                    <a:pt x="110" y="234"/>
                  </a:lnTo>
                  <a:lnTo>
                    <a:pt x="106" y="237"/>
                  </a:lnTo>
                  <a:lnTo>
                    <a:pt x="101" y="240"/>
                  </a:lnTo>
                  <a:lnTo>
                    <a:pt x="97" y="243"/>
                  </a:lnTo>
                  <a:lnTo>
                    <a:pt x="92" y="246"/>
                  </a:lnTo>
                  <a:lnTo>
                    <a:pt x="88" y="249"/>
                  </a:lnTo>
                  <a:lnTo>
                    <a:pt x="83" y="253"/>
                  </a:lnTo>
                  <a:lnTo>
                    <a:pt x="79" y="256"/>
                  </a:lnTo>
                  <a:lnTo>
                    <a:pt x="70" y="264"/>
                  </a:lnTo>
                  <a:lnTo>
                    <a:pt x="67" y="268"/>
                  </a:lnTo>
                  <a:lnTo>
                    <a:pt x="62" y="272"/>
                  </a:lnTo>
                  <a:lnTo>
                    <a:pt x="59" y="276"/>
                  </a:lnTo>
                  <a:lnTo>
                    <a:pt x="55" y="281"/>
                  </a:lnTo>
                  <a:lnTo>
                    <a:pt x="50" y="286"/>
                  </a:lnTo>
                  <a:lnTo>
                    <a:pt x="47" y="290"/>
                  </a:lnTo>
                  <a:lnTo>
                    <a:pt x="44" y="295"/>
                  </a:lnTo>
                  <a:lnTo>
                    <a:pt x="40" y="299"/>
                  </a:lnTo>
                  <a:lnTo>
                    <a:pt x="36" y="305"/>
                  </a:lnTo>
                  <a:lnTo>
                    <a:pt x="33" y="309"/>
                  </a:lnTo>
                  <a:lnTo>
                    <a:pt x="29" y="315"/>
                  </a:lnTo>
                  <a:lnTo>
                    <a:pt x="26" y="320"/>
                  </a:lnTo>
                  <a:lnTo>
                    <a:pt x="23" y="325"/>
                  </a:lnTo>
                  <a:lnTo>
                    <a:pt x="19" y="330"/>
                  </a:lnTo>
                  <a:lnTo>
                    <a:pt x="16" y="336"/>
                  </a:lnTo>
                  <a:lnTo>
                    <a:pt x="12" y="341"/>
                  </a:lnTo>
                  <a:lnTo>
                    <a:pt x="10" y="347"/>
                  </a:lnTo>
                  <a:lnTo>
                    <a:pt x="6" y="352"/>
                  </a:lnTo>
                  <a:lnTo>
                    <a:pt x="0" y="36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7" name="Freeform 432"/>
            <p:cNvSpPr>
              <a:spLocks noChangeAspect="1"/>
            </p:cNvSpPr>
            <p:nvPr/>
          </p:nvSpPr>
          <p:spPr bwMode="auto">
            <a:xfrm flipH="1">
              <a:off x="2688716" y="3968599"/>
              <a:ext cx="127670" cy="63407"/>
            </a:xfrm>
            <a:custGeom>
              <a:avLst/>
              <a:gdLst>
                <a:gd name="T0" fmla="*/ 0 w 340"/>
                <a:gd name="T1" fmla="*/ 0 h 169"/>
                <a:gd name="T2" fmla="*/ 2147483647 w 340"/>
                <a:gd name="T3" fmla="*/ 2147483647 h 169"/>
                <a:gd name="T4" fmla="*/ 2147483647 w 340"/>
                <a:gd name="T5" fmla="*/ 2147483647 h 169"/>
                <a:gd name="T6" fmla="*/ 2147483647 w 340"/>
                <a:gd name="T7" fmla="*/ 2147483647 h 169"/>
                <a:gd name="T8" fmla="*/ 2147483647 w 340"/>
                <a:gd name="T9" fmla="*/ 2147483647 h 169"/>
                <a:gd name="T10" fmla="*/ 2147483647 w 340"/>
                <a:gd name="T11" fmla="*/ 2147483647 h 169"/>
                <a:gd name="T12" fmla="*/ 2147483647 w 340"/>
                <a:gd name="T13" fmla="*/ 2147483647 h 169"/>
                <a:gd name="T14" fmla="*/ 2147483647 w 340"/>
                <a:gd name="T15" fmla="*/ 2147483647 h 169"/>
                <a:gd name="T16" fmla="*/ 2147483647 w 340"/>
                <a:gd name="T17" fmla="*/ 2147483647 h 169"/>
                <a:gd name="T18" fmla="*/ 2147483647 w 340"/>
                <a:gd name="T19" fmla="*/ 2147483647 h 169"/>
                <a:gd name="T20" fmla="*/ 2147483647 w 340"/>
                <a:gd name="T21" fmla="*/ 2147483647 h 169"/>
                <a:gd name="T22" fmla="*/ 2147483647 w 340"/>
                <a:gd name="T23" fmla="*/ 2147483647 h 169"/>
                <a:gd name="T24" fmla="*/ 2147483647 w 340"/>
                <a:gd name="T25" fmla="*/ 2147483647 h 169"/>
                <a:gd name="T26" fmla="*/ 2147483647 w 340"/>
                <a:gd name="T27" fmla="*/ 2147483647 h 169"/>
                <a:gd name="T28" fmla="*/ 2147483647 w 340"/>
                <a:gd name="T29" fmla="*/ 2147483647 h 169"/>
                <a:gd name="T30" fmla="*/ 2147483647 w 340"/>
                <a:gd name="T31" fmla="*/ 2147483647 h 169"/>
                <a:gd name="T32" fmla="*/ 2147483647 w 340"/>
                <a:gd name="T33" fmla="*/ 2147483647 h 169"/>
                <a:gd name="T34" fmla="*/ 2147483647 w 340"/>
                <a:gd name="T35" fmla="*/ 2147483647 h 169"/>
                <a:gd name="T36" fmla="*/ 2147483647 w 340"/>
                <a:gd name="T37" fmla="*/ 2147483647 h 169"/>
                <a:gd name="T38" fmla="*/ 2147483647 w 340"/>
                <a:gd name="T39" fmla="*/ 2147483647 h 169"/>
                <a:gd name="T40" fmla="*/ 2147483647 w 340"/>
                <a:gd name="T41" fmla="*/ 2147483647 h 169"/>
                <a:gd name="T42" fmla="*/ 2147483647 w 340"/>
                <a:gd name="T43" fmla="*/ 2147483647 h 169"/>
                <a:gd name="T44" fmla="*/ 2147483647 w 340"/>
                <a:gd name="T45" fmla="*/ 2147483647 h 169"/>
                <a:gd name="T46" fmla="*/ 2147483647 w 340"/>
                <a:gd name="T47" fmla="*/ 2147483647 h 169"/>
                <a:gd name="T48" fmla="*/ 2147483647 w 340"/>
                <a:gd name="T49" fmla="*/ 2147483647 h 169"/>
                <a:gd name="T50" fmla="*/ 2147483647 w 340"/>
                <a:gd name="T51" fmla="*/ 2147483647 h 169"/>
                <a:gd name="T52" fmla="*/ 2147483647 w 340"/>
                <a:gd name="T53" fmla="*/ 2147483647 h 169"/>
                <a:gd name="T54" fmla="*/ 2147483647 w 340"/>
                <a:gd name="T55" fmla="*/ 2147483647 h 169"/>
                <a:gd name="T56" fmla="*/ 2147483647 w 340"/>
                <a:gd name="T57" fmla="*/ 2147483647 h 169"/>
                <a:gd name="T58" fmla="*/ 2147483647 w 340"/>
                <a:gd name="T59" fmla="*/ 2147483647 h 169"/>
                <a:gd name="T60" fmla="*/ 2147483647 w 340"/>
                <a:gd name="T61" fmla="*/ 2147483647 h 169"/>
                <a:gd name="T62" fmla="*/ 2147483647 w 340"/>
                <a:gd name="T63" fmla="*/ 2147483647 h 169"/>
                <a:gd name="T64" fmla="*/ 2147483647 w 340"/>
                <a:gd name="T65" fmla="*/ 2147483647 h 169"/>
                <a:gd name="T66" fmla="*/ 2147483647 w 340"/>
                <a:gd name="T67" fmla="*/ 2147483647 h 169"/>
                <a:gd name="T68" fmla="*/ 2147483647 w 340"/>
                <a:gd name="T69" fmla="*/ 2147483647 h 169"/>
                <a:gd name="T70" fmla="*/ 2147483647 w 340"/>
                <a:gd name="T71" fmla="*/ 2147483647 h 169"/>
                <a:gd name="T72" fmla="*/ 2147483647 w 340"/>
                <a:gd name="T73" fmla="*/ 2147483647 h 169"/>
                <a:gd name="T74" fmla="*/ 2147483647 w 340"/>
                <a:gd name="T75" fmla="*/ 2147483647 h 169"/>
                <a:gd name="T76" fmla="*/ 2147483647 w 340"/>
                <a:gd name="T77" fmla="*/ 2147483647 h 169"/>
                <a:gd name="T78" fmla="*/ 2147483647 w 340"/>
                <a:gd name="T79" fmla="*/ 2147483647 h 169"/>
                <a:gd name="T80" fmla="*/ 2147483647 w 340"/>
                <a:gd name="T81" fmla="*/ 2147483647 h 169"/>
                <a:gd name="T82" fmla="*/ 2147483647 w 340"/>
                <a:gd name="T83" fmla="*/ 2147483647 h 169"/>
                <a:gd name="T84" fmla="*/ 2147483647 w 340"/>
                <a:gd name="T85" fmla="*/ 2147483647 h 169"/>
                <a:gd name="T86" fmla="*/ 2147483647 w 340"/>
                <a:gd name="T87" fmla="*/ 2147483647 h 169"/>
                <a:gd name="T88" fmla="*/ 2147483647 w 340"/>
                <a:gd name="T89" fmla="*/ 2147483647 h 169"/>
                <a:gd name="T90" fmla="*/ 2147483647 w 340"/>
                <a:gd name="T91" fmla="*/ 2147483647 h 169"/>
                <a:gd name="T92" fmla="*/ 2147483647 w 340"/>
                <a:gd name="T93" fmla="*/ 2147483647 h 169"/>
                <a:gd name="T94" fmla="*/ 2147483647 w 340"/>
                <a:gd name="T95" fmla="*/ 2147483647 h 169"/>
                <a:gd name="T96" fmla="*/ 2147483647 w 340"/>
                <a:gd name="T97" fmla="*/ 2147483647 h 169"/>
                <a:gd name="T98" fmla="*/ 2147483647 w 340"/>
                <a:gd name="T99" fmla="*/ 2147483647 h 169"/>
                <a:gd name="T100" fmla="*/ 2147483647 w 340"/>
                <a:gd name="T101" fmla="*/ 2147483647 h 169"/>
                <a:gd name="T102" fmla="*/ 2147483647 w 340"/>
                <a:gd name="T103" fmla="*/ 2147483647 h 169"/>
                <a:gd name="T104" fmla="*/ 2147483647 w 340"/>
                <a:gd name="T105" fmla="*/ 2147483647 h 169"/>
                <a:gd name="T106" fmla="*/ 2147483647 w 340"/>
                <a:gd name="T107" fmla="*/ 2147483647 h 169"/>
                <a:gd name="T108" fmla="*/ 2147483647 w 340"/>
                <a:gd name="T109" fmla="*/ 2147483647 h 169"/>
                <a:gd name="T110" fmla="*/ 2147483647 w 340"/>
                <a:gd name="T111" fmla="*/ 2147483647 h 169"/>
                <a:gd name="T112" fmla="*/ 2147483647 w 340"/>
                <a:gd name="T113" fmla="*/ 2147483647 h 169"/>
                <a:gd name="T114" fmla="*/ 2147483647 w 340"/>
                <a:gd name="T115" fmla="*/ 2147483647 h 1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0"/>
                <a:gd name="T175" fmla="*/ 0 h 169"/>
                <a:gd name="T176" fmla="*/ 340 w 340"/>
                <a:gd name="T177" fmla="*/ 169 h 1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0" h="16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23" y="16"/>
                  </a:lnTo>
                  <a:lnTo>
                    <a:pt x="26" y="19"/>
                  </a:lnTo>
                  <a:lnTo>
                    <a:pt x="31" y="22"/>
                  </a:lnTo>
                  <a:lnTo>
                    <a:pt x="35" y="24"/>
                  </a:lnTo>
                  <a:lnTo>
                    <a:pt x="39" y="27"/>
                  </a:lnTo>
                  <a:lnTo>
                    <a:pt x="44" y="29"/>
                  </a:lnTo>
                  <a:lnTo>
                    <a:pt x="48" y="31"/>
                  </a:lnTo>
                  <a:lnTo>
                    <a:pt x="53" y="33"/>
                  </a:lnTo>
                  <a:lnTo>
                    <a:pt x="58" y="35"/>
                  </a:lnTo>
                  <a:lnTo>
                    <a:pt x="63" y="36"/>
                  </a:lnTo>
                  <a:lnTo>
                    <a:pt x="68" y="38"/>
                  </a:lnTo>
                  <a:lnTo>
                    <a:pt x="73" y="39"/>
                  </a:lnTo>
                  <a:lnTo>
                    <a:pt x="79" y="40"/>
                  </a:lnTo>
                  <a:lnTo>
                    <a:pt x="91" y="42"/>
                  </a:lnTo>
                  <a:lnTo>
                    <a:pt x="97" y="43"/>
                  </a:lnTo>
                  <a:lnTo>
                    <a:pt x="104" y="43"/>
                  </a:lnTo>
                  <a:lnTo>
                    <a:pt x="110" y="43"/>
                  </a:lnTo>
                  <a:lnTo>
                    <a:pt x="117" y="43"/>
                  </a:lnTo>
                  <a:lnTo>
                    <a:pt x="124" y="43"/>
                  </a:lnTo>
                  <a:lnTo>
                    <a:pt x="132" y="43"/>
                  </a:lnTo>
                  <a:lnTo>
                    <a:pt x="139" y="43"/>
                  </a:lnTo>
                  <a:lnTo>
                    <a:pt x="146" y="43"/>
                  </a:lnTo>
                  <a:lnTo>
                    <a:pt x="153" y="43"/>
                  </a:lnTo>
                  <a:lnTo>
                    <a:pt x="161" y="43"/>
                  </a:lnTo>
                  <a:lnTo>
                    <a:pt x="169" y="43"/>
                  </a:lnTo>
                  <a:lnTo>
                    <a:pt x="176" y="43"/>
                  </a:lnTo>
                  <a:lnTo>
                    <a:pt x="183" y="43"/>
                  </a:lnTo>
                  <a:lnTo>
                    <a:pt x="191" y="44"/>
                  </a:lnTo>
                  <a:lnTo>
                    <a:pt x="198" y="45"/>
                  </a:lnTo>
                  <a:lnTo>
                    <a:pt x="205" y="46"/>
                  </a:lnTo>
                  <a:lnTo>
                    <a:pt x="212" y="48"/>
                  </a:lnTo>
                  <a:lnTo>
                    <a:pt x="219" y="49"/>
                  </a:lnTo>
                  <a:lnTo>
                    <a:pt x="233" y="54"/>
                  </a:lnTo>
                  <a:lnTo>
                    <a:pt x="239" y="57"/>
                  </a:lnTo>
                  <a:lnTo>
                    <a:pt x="246" y="60"/>
                  </a:lnTo>
                  <a:lnTo>
                    <a:pt x="252" y="64"/>
                  </a:lnTo>
                  <a:lnTo>
                    <a:pt x="258" y="68"/>
                  </a:lnTo>
                  <a:lnTo>
                    <a:pt x="264" y="72"/>
                  </a:lnTo>
                  <a:lnTo>
                    <a:pt x="269" y="77"/>
                  </a:lnTo>
                  <a:lnTo>
                    <a:pt x="275" y="83"/>
                  </a:lnTo>
                  <a:lnTo>
                    <a:pt x="280" y="88"/>
                  </a:lnTo>
                  <a:lnTo>
                    <a:pt x="285" y="93"/>
                  </a:lnTo>
                  <a:lnTo>
                    <a:pt x="290" y="100"/>
                  </a:lnTo>
                  <a:lnTo>
                    <a:pt x="296" y="106"/>
                  </a:lnTo>
                  <a:lnTo>
                    <a:pt x="301" y="112"/>
                  </a:lnTo>
                  <a:lnTo>
                    <a:pt x="305" y="119"/>
                  </a:lnTo>
                  <a:lnTo>
                    <a:pt x="310" y="126"/>
                  </a:lnTo>
                  <a:lnTo>
                    <a:pt x="315" y="132"/>
                  </a:lnTo>
                  <a:lnTo>
                    <a:pt x="320" y="139"/>
                  </a:lnTo>
                  <a:lnTo>
                    <a:pt x="324" y="146"/>
                  </a:lnTo>
                  <a:lnTo>
                    <a:pt x="329" y="153"/>
                  </a:lnTo>
                  <a:lnTo>
                    <a:pt x="339" y="16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8" name="Line 433"/>
            <p:cNvSpPr>
              <a:spLocks noChangeAspect="1" noChangeShapeType="1"/>
            </p:cNvSpPr>
            <p:nvPr/>
          </p:nvSpPr>
          <p:spPr bwMode="auto">
            <a:xfrm>
              <a:off x="2810378" y="4071400"/>
              <a:ext cx="16522" cy="634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79" name="Line 434"/>
            <p:cNvSpPr>
              <a:spLocks noChangeAspect="1" noChangeShapeType="1"/>
            </p:cNvSpPr>
            <p:nvPr/>
          </p:nvSpPr>
          <p:spPr bwMode="auto">
            <a:xfrm flipH="1">
              <a:off x="2732650" y="4092786"/>
              <a:ext cx="64961" cy="240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0" name="Line 564"/>
            <p:cNvSpPr>
              <a:spLocks noChangeAspect="1" noChangeShapeType="1"/>
            </p:cNvSpPr>
            <p:nvPr/>
          </p:nvSpPr>
          <p:spPr bwMode="auto">
            <a:xfrm>
              <a:off x="2344916" y="3883997"/>
              <a:ext cx="1502" cy="108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1" name="Line 565"/>
            <p:cNvSpPr>
              <a:spLocks noChangeAspect="1" noChangeShapeType="1"/>
            </p:cNvSpPr>
            <p:nvPr/>
          </p:nvSpPr>
          <p:spPr bwMode="auto">
            <a:xfrm>
              <a:off x="2344166" y="3870490"/>
              <a:ext cx="375" cy="131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2" name="Line 566"/>
            <p:cNvSpPr>
              <a:spLocks noChangeAspect="1" noChangeShapeType="1"/>
            </p:cNvSpPr>
            <p:nvPr/>
          </p:nvSpPr>
          <p:spPr bwMode="auto">
            <a:xfrm flipH="1">
              <a:off x="2344166" y="3847979"/>
              <a:ext cx="375" cy="221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3" name="Line 567"/>
            <p:cNvSpPr>
              <a:spLocks noChangeAspect="1" noChangeShapeType="1"/>
            </p:cNvSpPr>
            <p:nvPr/>
          </p:nvSpPr>
          <p:spPr bwMode="auto">
            <a:xfrm flipH="1">
              <a:off x="2344541" y="3832221"/>
              <a:ext cx="0" cy="153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4" name="Line 568"/>
            <p:cNvSpPr>
              <a:spLocks noChangeAspect="1" noChangeShapeType="1"/>
            </p:cNvSpPr>
            <p:nvPr/>
          </p:nvSpPr>
          <p:spPr bwMode="auto">
            <a:xfrm flipV="1">
              <a:off x="2333652" y="3845728"/>
              <a:ext cx="1126" cy="499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5" name="Freeform 569"/>
            <p:cNvSpPr>
              <a:spLocks noChangeAspect="1"/>
            </p:cNvSpPr>
            <p:nvPr/>
          </p:nvSpPr>
          <p:spPr bwMode="auto">
            <a:xfrm flipH="1">
              <a:off x="2347920" y="3890750"/>
              <a:ext cx="114903" cy="275764"/>
            </a:xfrm>
            <a:custGeom>
              <a:avLst/>
              <a:gdLst>
                <a:gd name="T0" fmla="*/ 2147483647 w 306"/>
                <a:gd name="T1" fmla="*/ 2147483647 h 735"/>
                <a:gd name="T2" fmla="*/ 2147483647 w 306"/>
                <a:gd name="T3" fmla="*/ 2147483647 h 735"/>
                <a:gd name="T4" fmla="*/ 2147483647 w 306"/>
                <a:gd name="T5" fmla="*/ 2147483647 h 735"/>
                <a:gd name="T6" fmla="*/ 2147483647 w 306"/>
                <a:gd name="T7" fmla="*/ 2147483647 h 735"/>
                <a:gd name="T8" fmla="*/ 2147483647 w 306"/>
                <a:gd name="T9" fmla="*/ 2147483647 h 735"/>
                <a:gd name="T10" fmla="*/ 2147483647 w 306"/>
                <a:gd name="T11" fmla="*/ 2147483647 h 735"/>
                <a:gd name="T12" fmla="*/ 2147483647 w 306"/>
                <a:gd name="T13" fmla="*/ 2147483647 h 735"/>
                <a:gd name="T14" fmla="*/ 2147483647 w 306"/>
                <a:gd name="T15" fmla="*/ 2147483647 h 735"/>
                <a:gd name="T16" fmla="*/ 2147483647 w 306"/>
                <a:gd name="T17" fmla="*/ 2147483647 h 735"/>
                <a:gd name="T18" fmla="*/ 2147483647 w 306"/>
                <a:gd name="T19" fmla="*/ 2147483647 h 735"/>
                <a:gd name="T20" fmla="*/ 2147483647 w 306"/>
                <a:gd name="T21" fmla="*/ 2147483647 h 735"/>
                <a:gd name="T22" fmla="*/ 2147483647 w 306"/>
                <a:gd name="T23" fmla="*/ 2147483647 h 735"/>
                <a:gd name="T24" fmla="*/ 2147483647 w 306"/>
                <a:gd name="T25" fmla="*/ 2147483647 h 735"/>
                <a:gd name="T26" fmla="*/ 2147483647 w 306"/>
                <a:gd name="T27" fmla="*/ 2147483647 h 735"/>
                <a:gd name="T28" fmla="*/ 2147483647 w 306"/>
                <a:gd name="T29" fmla="*/ 2147483647 h 735"/>
                <a:gd name="T30" fmla="*/ 2147483647 w 306"/>
                <a:gd name="T31" fmla="*/ 2147483647 h 735"/>
                <a:gd name="T32" fmla="*/ 2147483647 w 306"/>
                <a:gd name="T33" fmla="*/ 2147483647 h 735"/>
                <a:gd name="T34" fmla="*/ 2147483647 w 306"/>
                <a:gd name="T35" fmla="*/ 2147483647 h 735"/>
                <a:gd name="T36" fmla="*/ 2147483647 w 306"/>
                <a:gd name="T37" fmla="*/ 2147483647 h 735"/>
                <a:gd name="T38" fmla="*/ 2147483647 w 306"/>
                <a:gd name="T39" fmla="*/ 2147483647 h 735"/>
                <a:gd name="T40" fmla="*/ 2147483647 w 306"/>
                <a:gd name="T41" fmla="*/ 2147483647 h 735"/>
                <a:gd name="T42" fmla="*/ 2147483647 w 306"/>
                <a:gd name="T43" fmla="*/ 2147483647 h 735"/>
                <a:gd name="T44" fmla="*/ 2147483647 w 306"/>
                <a:gd name="T45" fmla="*/ 2147483647 h 735"/>
                <a:gd name="T46" fmla="*/ 2147483647 w 306"/>
                <a:gd name="T47" fmla="*/ 2147483647 h 735"/>
                <a:gd name="T48" fmla="*/ 2147483647 w 306"/>
                <a:gd name="T49" fmla="*/ 2147483647 h 735"/>
                <a:gd name="T50" fmla="*/ 2147483647 w 306"/>
                <a:gd name="T51" fmla="*/ 2147483647 h 735"/>
                <a:gd name="T52" fmla="*/ 2147483647 w 306"/>
                <a:gd name="T53" fmla="*/ 2147483647 h 735"/>
                <a:gd name="T54" fmla="*/ 2147483647 w 306"/>
                <a:gd name="T55" fmla="*/ 2147483647 h 735"/>
                <a:gd name="T56" fmla="*/ 2147483647 w 306"/>
                <a:gd name="T57" fmla="*/ 2147483647 h 735"/>
                <a:gd name="T58" fmla="*/ 2147483647 w 306"/>
                <a:gd name="T59" fmla="*/ 2147483647 h 735"/>
                <a:gd name="T60" fmla="*/ 2147483647 w 306"/>
                <a:gd name="T61" fmla="*/ 2147483647 h 735"/>
                <a:gd name="T62" fmla="*/ 2147483647 w 306"/>
                <a:gd name="T63" fmla="*/ 2147483647 h 735"/>
                <a:gd name="T64" fmla="*/ 2147483647 w 306"/>
                <a:gd name="T65" fmla="*/ 2147483647 h 735"/>
                <a:gd name="T66" fmla="*/ 2147483647 w 306"/>
                <a:gd name="T67" fmla="*/ 2147483647 h 735"/>
                <a:gd name="T68" fmla="*/ 2147483647 w 306"/>
                <a:gd name="T69" fmla="*/ 2147483647 h 735"/>
                <a:gd name="T70" fmla="*/ 2147483647 w 306"/>
                <a:gd name="T71" fmla="*/ 2147483647 h 735"/>
                <a:gd name="T72" fmla="*/ 2147483647 w 306"/>
                <a:gd name="T73" fmla="*/ 2147483647 h 735"/>
                <a:gd name="T74" fmla="*/ 2147483647 w 306"/>
                <a:gd name="T75" fmla="*/ 2147483647 h 735"/>
                <a:gd name="T76" fmla="*/ 2147483647 w 306"/>
                <a:gd name="T77" fmla="*/ 2147483647 h 735"/>
                <a:gd name="T78" fmla="*/ 2147483647 w 306"/>
                <a:gd name="T79" fmla="*/ 2147483647 h 735"/>
                <a:gd name="T80" fmla="*/ 2147483647 w 306"/>
                <a:gd name="T81" fmla="*/ 2147483647 h 735"/>
                <a:gd name="T82" fmla="*/ 2147483647 w 306"/>
                <a:gd name="T83" fmla="*/ 2147483647 h 735"/>
                <a:gd name="T84" fmla="*/ 2147483647 w 306"/>
                <a:gd name="T85" fmla="*/ 2147483647 h 735"/>
                <a:gd name="T86" fmla="*/ 2147483647 w 306"/>
                <a:gd name="T87" fmla="*/ 2147483647 h 735"/>
                <a:gd name="T88" fmla="*/ 0 w 306"/>
                <a:gd name="T89" fmla="*/ 2147483647 h 735"/>
                <a:gd name="T90" fmla="*/ 0 w 306"/>
                <a:gd name="T91" fmla="*/ 2147483647 h 735"/>
                <a:gd name="T92" fmla="*/ 0 w 306"/>
                <a:gd name="T93" fmla="*/ 2147483647 h 735"/>
                <a:gd name="T94" fmla="*/ 0 w 306"/>
                <a:gd name="T95" fmla="*/ 2147483647 h 7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6"/>
                <a:gd name="T145" fmla="*/ 0 h 735"/>
                <a:gd name="T146" fmla="*/ 306 w 306"/>
                <a:gd name="T147" fmla="*/ 735 h 7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6" h="735">
                  <a:moveTo>
                    <a:pt x="305" y="0"/>
                  </a:moveTo>
                  <a:lnTo>
                    <a:pt x="300" y="12"/>
                  </a:lnTo>
                  <a:lnTo>
                    <a:pt x="297" y="24"/>
                  </a:lnTo>
                  <a:lnTo>
                    <a:pt x="293" y="36"/>
                  </a:lnTo>
                  <a:lnTo>
                    <a:pt x="289" y="48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78" y="84"/>
                  </a:lnTo>
                  <a:lnTo>
                    <a:pt x="275" y="96"/>
                  </a:lnTo>
                  <a:lnTo>
                    <a:pt x="271" y="107"/>
                  </a:lnTo>
                  <a:lnTo>
                    <a:pt x="267" y="119"/>
                  </a:lnTo>
                  <a:lnTo>
                    <a:pt x="264" y="130"/>
                  </a:lnTo>
                  <a:lnTo>
                    <a:pt x="261" y="141"/>
                  </a:lnTo>
                  <a:lnTo>
                    <a:pt x="258" y="151"/>
                  </a:lnTo>
                  <a:lnTo>
                    <a:pt x="255" y="162"/>
                  </a:lnTo>
                  <a:lnTo>
                    <a:pt x="252" y="172"/>
                  </a:lnTo>
                  <a:lnTo>
                    <a:pt x="250" y="182"/>
                  </a:lnTo>
                  <a:lnTo>
                    <a:pt x="247" y="191"/>
                  </a:lnTo>
                  <a:lnTo>
                    <a:pt x="245" y="200"/>
                  </a:lnTo>
                  <a:lnTo>
                    <a:pt x="241" y="217"/>
                  </a:lnTo>
                  <a:lnTo>
                    <a:pt x="239" y="225"/>
                  </a:lnTo>
                  <a:lnTo>
                    <a:pt x="237" y="233"/>
                  </a:lnTo>
                  <a:lnTo>
                    <a:pt x="236" y="240"/>
                  </a:lnTo>
                  <a:lnTo>
                    <a:pt x="235" y="247"/>
                  </a:lnTo>
                  <a:lnTo>
                    <a:pt x="233" y="253"/>
                  </a:lnTo>
                  <a:lnTo>
                    <a:pt x="232" y="260"/>
                  </a:lnTo>
                  <a:lnTo>
                    <a:pt x="230" y="266"/>
                  </a:lnTo>
                  <a:lnTo>
                    <a:pt x="229" y="272"/>
                  </a:lnTo>
                  <a:lnTo>
                    <a:pt x="228" y="278"/>
                  </a:lnTo>
                  <a:lnTo>
                    <a:pt x="227" y="283"/>
                  </a:lnTo>
                  <a:lnTo>
                    <a:pt x="225" y="289"/>
                  </a:lnTo>
                  <a:lnTo>
                    <a:pt x="224" y="295"/>
                  </a:lnTo>
                  <a:lnTo>
                    <a:pt x="222" y="300"/>
                  </a:lnTo>
                  <a:lnTo>
                    <a:pt x="219" y="305"/>
                  </a:lnTo>
                  <a:lnTo>
                    <a:pt x="218" y="311"/>
                  </a:lnTo>
                  <a:lnTo>
                    <a:pt x="215" y="316"/>
                  </a:lnTo>
                  <a:lnTo>
                    <a:pt x="213" y="322"/>
                  </a:lnTo>
                  <a:lnTo>
                    <a:pt x="210" y="328"/>
                  </a:lnTo>
                  <a:lnTo>
                    <a:pt x="203" y="340"/>
                  </a:lnTo>
                  <a:lnTo>
                    <a:pt x="199" y="346"/>
                  </a:lnTo>
                  <a:lnTo>
                    <a:pt x="195" y="352"/>
                  </a:lnTo>
                  <a:lnTo>
                    <a:pt x="190" y="359"/>
                  </a:lnTo>
                  <a:lnTo>
                    <a:pt x="185" y="366"/>
                  </a:lnTo>
                  <a:lnTo>
                    <a:pt x="180" y="372"/>
                  </a:lnTo>
                  <a:lnTo>
                    <a:pt x="174" y="379"/>
                  </a:lnTo>
                  <a:lnTo>
                    <a:pt x="168" y="387"/>
                  </a:lnTo>
                  <a:lnTo>
                    <a:pt x="162" y="394"/>
                  </a:lnTo>
                  <a:lnTo>
                    <a:pt x="156" y="401"/>
                  </a:lnTo>
                  <a:lnTo>
                    <a:pt x="150" y="409"/>
                  </a:lnTo>
                  <a:lnTo>
                    <a:pt x="144" y="417"/>
                  </a:lnTo>
                  <a:lnTo>
                    <a:pt x="138" y="425"/>
                  </a:lnTo>
                  <a:lnTo>
                    <a:pt x="132" y="433"/>
                  </a:lnTo>
                  <a:lnTo>
                    <a:pt x="125" y="441"/>
                  </a:lnTo>
                  <a:lnTo>
                    <a:pt x="119" y="449"/>
                  </a:lnTo>
                  <a:lnTo>
                    <a:pt x="113" y="456"/>
                  </a:lnTo>
                  <a:lnTo>
                    <a:pt x="106" y="464"/>
                  </a:lnTo>
                  <a:lnTo>
                    <a:pt x="100" y="473"/>
                  </a:lnTo>
                  <a:lnTo>
                    <a:pt x="89" y="489"/>
                  </a:lnTo>
                  <a:lnTo>
                    <a:pt x="83" y="497"/>
                  </a:lnTo>
                  <a:lnTo>
                    <a:pt x="78" y="505"/>
                  </a:lnTo>
                  <a:lnTo>
                    <a:pt x="72" y="513"/>
                  </a:lnTo>
                  <a:lnTo>
                    <a:pt x="68" y="522"/>
                  </a:lnTo>
                  <a:lnTo>
                    <a:pt x="62" y="530"/>
                  </a:lnTo>
                  <a:lnTo>
                    <a:pt x="58" y="538"/>
                  </a:lnTo>
                  <a:lnTo>
                    <a:pt x="53" y="546"/>
                  </a:lnTo>
                  <a:lnTo>
                    <a:pt x="49" y="553"/>
                  </a:lnTo>
                  <a:lnTo>
                    <a:pt x="45" y="561"/>
                  </a:lnTo>
                  <a:lnTo>
                    <a:pt x="41" y="569"/>
                  </a:lnTo>
                  <a:lnTo>
                    <a:pt x="37" y="576"/>
                  </a:lnTo>
                  <a:lnTo>
                    <a:pt x="34" y="584"/>
                  </a:lnTo>
                  <a:lnTo>
                    <a:pt x="30" y="591"/>
                  </a:lnTo>
                  <a:lnTo>
                    <a:pt x="27" y="598"/>
                  </a:lnTo>
                  <a:lnTo>
                    <a:pt x="24" y="606"/>
                  </a:lnTo>
                  <a:lnTo>
                    <a:pt x="21" y="613"/>
                  </a:lnTo>
                  <a:lnTo>
                    <a:pt x="19" y="619"/>
                  </a:lnTo>
                  <a:lnTo>
                    <a:pt x="17" y="626"/>
                  </a:lnTo>
                  <a:lnTo>
                    <a:pt x="12" y="639"/>
                  </a:lnTo>
                  <a:lnTo>
                    <a:pt x="10" y="644"/>
                  </a:lnTo>
                  <a:lnTo>
                    <a:pt x="9" y="650"/>
                  </a:lnTo>
                  <a:lnTo>
                    <a:pt x="7" y="656"/>
                  </a:lnTo>
                  <a:lnTo>
                    <a:pt x="6" y="661"/>
                  </a:lnTo>
                  <a:lnTo>
                    <a:pt x="5" y="667"/>
                  </a:lnTo>
                  <a:lnTo>
                    <a:pt x="4" y="672"/>
                  </a:lnTo>
                  <a:lnTo>
                    <a:pt x="3" y="677"/>
                  </a:lnTo>
                  <a:lnTo>
                    <a:pt x="3" y="682"/>
                  </a:lnTo>
                  <a:lnTo>
                    <a:pt x="2" y="686"/>
                  </a:lnTo>
                  <a:lnTo>
                    <a:pt x="1" y="691"/>
                  </a:lnTo>
                  <a:lnTo>
                    <a:pt x="1" y="695"/>
                  </a:lnTo>
                  <a:lnTo>
                    <a:pt x="1" y="700"/>
                  </a:lnTo>
                  <a:lnTo>
                    <a:pt x="0" y="705"/>
                  </a:lnTo>
                  <a:lnTo>
                    <a:pt x="0" y="709"/>
                  </a:lnTo>
                  <a:lnTo>
                    <a:pt x="0" y="713"/>
                  </a:lnTo>
                  <a:lnTo>
                    <a:pt x="0" y="717"/>
                  </a:lnTo>
                  <a:lnTo>
                    <a:pt x="0" y="721"/>
                  </a:lnTo>
                  <a:lnTo>
                    <a:pt x="0" y="726"/>
                  </a:lnTo>
                  <a:lnTo>
                    <a:pt x="0" y="73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6" name="Freeform 570"/>
            <p:cNvSpPr>
              <a:spLocks noChangeAspect="1"/>
            </p:cNvSpPr>
            <p:nvPr/>
          </p:nvSpPr>
          <p:spPr bwMode="auto">
            <a:xfrm flipH="1">
              <a:off x="2220626" y="3896378"/>
              <a:ext cx="111148" cy="244998"/>
            </a:xfrm>
            <a:custGeom>
              <a:avLst/>
              <a:gdLst>
                <a:gd name="T0" fmla="*/ 2147483647 w 296"/>
                <a:gd name="T1" fmla="*/ 2147483647 h 653"/>
                <a:gd name="T2" fmla="*/ 2147483647 w 296"/>
                <a:gd name="T3" fmla="*/ 2147483647 h 653"/>
                <a:gd name="T4" fmla="*/ 2147483647 w 296"/>
                <a:gd name="T5" fmla="*/ 2147483647 h 653"/>
                <a:gd name="T6" fmla="*/ 2147483647 w 296"/>
                <a:gd name="T7" fmla="*/ 2147483647 h 653"/>
                <a:gd name="T8" fmla="*/ 2147483647 w 296"/>
                <a:gd name="T9" fmla="*/ 2147483647 h 653"/>
                <a:gd name="T10" fmla="*/ 2147483647 w 296"/>
                <a:gd name="T11" fmla="*/ 2147483647 h 653"/>
                <a:gd name="T12" fmla="*/ 2147483647 w 296"/>
                <a:gd name="T13" fmla="*/ 2147483647 h 653"/>
                <a:gd name="T14" fmla="*/ 2147483647 w 296"/>
                <a:gd name="T15" fmla="*/ 2147483647 h 653"/>
                <a:gd name="T16" fmla="*/ 2147483647 w 296"/>
                <a:gd name="T17" fmla="*/ 2147483647 h 653"/>
                <a:gd name="T18" fmla="*/ 2147483647 w 296"/>
                <a:gd name="T19" fmla="*/ 2147483647 h 653"/>
                <a:gd name="T20" fmla="*/ 2147483647 w 296"/>
                <a:gd name="T21" fmla="*/ 2147483647 h 653"/>
                <a:gd name="T22" fmla="*/ 2147483647 w 296"/>
                <a:gd name="T23" fmla="*/ 2147483647 h 653"/>
                <a:gd name="T24" fmla="*/ 2147483647 w 296"/>
                <a:gd name="T25" fmla="*/ 2147483647 h 653"/>
                <a:gd name="T26" fmla="*/ 2147483647 w 296"/>
                <a:gd name="T27" fmla="*/ 2147483647 h 653"/>
                <a:gd name="T28" fmla="*/ 2147483647 w 296"/>
                <a:gd name="T29" fmla="*/ 2147483647 h 653"/>
                <a:gd name="T30" fmla="*/ 2147483647 w 296"/>
                <a:gd name="T31" fmla="*/ 2147483647 h 653"/>
                <a:gd name="T32" fmla="*/ 2147483647 w 296"/>
                <a:gd name="T33" fmla="*/ 2147483647 h 653"/>
                <a:gd name="T34" fmla="*/ 2147483647 w 296"/>
                <a:gd name="T35" fmla="*/ 2147483647 h 653"/>
                <a:gd name="T36" fmla="*/ 2147483647 w 296"/>
                <a:gd name="T37" fmla="*/ 2147483647 h 653"/>
                <a:gd name="T38" fmla="*/ 2147483647 w 296"/>
                <a:gd name="T39" fmla="*/ 2147483647 h 653"/>
                <a:gd name="T40" fmla="*/ 2147483647 w 296"/>
                <a:gd name="T41" fmla="*/ 2147483647 h 653"/>
                <a:gd name="T42" fmla="*/ 2147483647 w 296"/>
                <a:gd name="T43" fmla="*/ 2147483647 h 653"/>
                <a:gd name="T44" fmla="*/ 2147483647 w 296"/>
                <a:gd name="T45" fmla="*/ 2147483647 h 653"/>
                <a:gd name="T46" fmla="*/ 2147483647 w 296"/>
                <a:gd name="T47" fmla="*/ 2147483647 h 653"/>
                <a:gd name="T48" fmla="*/ 2147483647 w 296"/>
                <a:gd name="T49" fmla="*/ 2147483647 h 653"/>
                <a:gd name="T50" fmla="*/ 2147483647 w 296"/>
                <a:gd name="T51" fmla="*/ 2147483647 h 653"/>
                <a:gd name="T52" fmla="*/ 2147483647 w 296"/>
                <a:gd name="T53" fmla="*/ 2147483647 h 653"/>
                <a:gd name="T54" fmla="*/ 2147483647 w 296"/>
                <a:gd name="T55" fmla="*/ 2147483647 h 653"/>
                <a:gd name="T56" fmla="*/ 2147483647 w 296"/>
                <a:gd name="T57" fmla="*/ 2147483647 h 653"/>
                <a:gd name="T58" fmla="*/ 2147483647 w 296"/>
                <a:gd name="T59" fmla="*/ 2147483647 h 653"/>
                <a:gd name="T60" fmla="*/ 2147483647 w 296"/>
                <a:gd name="T61" fmla="*/ 2147483647 h 653"/>
                <a:gd name="T62" fmla="*/ 2147483647 w 296"/>
                <a:gd name="T63" fmla="*/ 2147483647 h 653"/>
                <a:gd name="T64" fmla="*/ 2147483647 w 296"/>
                <a:gd name="T65" fmla="*/ 2147483647 h 653"/>
                <a:gd name="T66" fmla="*/ 2147483647 w 296"/>
                <a:gd name="T67" fmla="*/ 2147483647 h 653"/>
                <a:gd name="T68" fmla="*/ 2147483647 w 296"/>
                <a:gd name="T69" fmla="*/ 2147483647 h 653"/>
                <a:gd name="T70" fmla="*/ 2147483647 w 296"/>
                <a:gd name="T71" fmla="*/ 2147483647 h 653"/>
                <a:gd name="T72" fmla="*/ 2147483647 w 296"/>
                <a:gd name="T73" fmla="*/ 2147483647 h 653"/>
                <a:gd name="T74" fmla="*/ 2147483647 w 296"/>
                <a:gd name="T75" fmla="*/ 2147483647 h 653"/>
                <a:gd name="T76" fmla="*/ 2147483647 w 296"/>
                <a:gd name="T77" fmla="*/ 2147483647 h 653"/>
                <a:gd name="T78" fmla="*/ 2147483647 w 296"/>
                <a:gd name="T79" fmla="*/ 2147483647 h 653"/>
                <a:gd name="T80" fmla="*/ 2147483647 w 296"/>
                <a:gd name="T81" fmla="*/ 2147483647 h 653"/>
                <a:gd name="T82" fmla="*/ 2147483647 w 296"/>
                <a:gd name="T83" fmla="*/ 2147483647 h 653"/>
                <a:gd name="T84" fmla="*/ 2147483647 w 296"/>
                <a:gd name="T85" fmla="*/ 2147483647 h 653"/>
                <a:gd name="T86" fmla="*/ 2147483647 w 296"/>
                <a:gd name="T87" fmla="*/ 2147483647 h 653"/>
                <a:gd name="T88" fmla="*/ 2147483647 w 296"/>
                <a:gd name="T89" fmla="*/ 2147483647 h 653"/>
                <a:gd name="T90" fmla="*/ 2147483647 w 296"/>
                <a:gd name="T91" fmla="*/ 2147483647 h 653"/>
                <a:gd name="T92" fmla="*/ 2147483647 w 296"/>
                <a:gd name="T93" fmla="*/ 2147483647 h 653"/>
                <a:gd name="T94" fmla="*/ 2147483647 w 296"/>
                <a:gd name="T95" fmla="*/ 2147483647 h 6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6"/>
                <a:gd name="T145" fmla="*/ 0 h 653"/>
                <a:gd name="T146" fmla="*/ 296 w 296"/>
                <a:gd name="T147" fmla="*/ 653 h 6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6" h="653">
                  <a:moveTo>
                    <a:pt x="0" y="0"/>
                  </a:moveTo>
                  <a:lnTo>
                    <a:pt x="1" y="4"/>
                  </a:lnTo>
                  <a:lnTo>
                    <a:pt x="3" y="9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7" y="25"/>
                  </a:lnTo>
                  <a:lnTo>
                    <a:pt x="9" y="30"/>
                  </a:lnTo>
                  <a:lnTo>
                    <a:pt x="10" y="36"/>
                  </a:lnTo>
                  <a:lnTo>
                    <a:pt x="12" y="41"/>
                  </a:lnTo>
                  <a:lnTo>
                    <a:pt x="14" y="46"/>
                  </a:lnTo>
                  <a:lnTo>
                    <a:pt x="15" y="52"/>
                  </a:lnTo>
                  <a:lnTo>
                    <a:pt x="17" y="58"/>
                  </a:lnTo>
                  <a:lnTo>
                    <a:pt x="18" y="64"/>
                  </a:lnTo>
                  <a:lnTo>
                    <a:pt x="19" y="69"/>
                  </a:lnTo>
                  <a:lnTo>
                    <a:pt x="21" y="76"/>
                  </a:lnTo>
                  <a:lnTo>
                    <a:pt x="23" y="82"/>
                  </a:lnTo>
                  <a:lnTo>
                    <a:pt x="24" y="89"/>
                  </a:lnTo>
                  <a:lnTo>
                    <a:pt x="26" y="96"/>
                  </a:lnTo>
                  <a:lnTo>
                    <a:pt x="27" y="102"/>
                  </a:lnTo>
                  <a:lnTo>
                    <a:pt x="30" y="117"/>
                  </a:lnTo>
                  <a:lnTo>
                    <a:pt x="32" y="125"/>
                  </a:lnTo>
                  <a:lnTo>
                    <a:pt x="33" y="132"/>
                  </a:lnTo>
                  <a:lnTo>
                    <a:pt x="35" y="141"/>
                  </a:lnTo>
                  <a:lnTo>
                    <a:pt x="37" y="149"/>
                  </a:lnTo>
                  <a:lnTo>
                    <a:pt x="38" y="157"/>
                  </a:lnTo>
                  <a:lnTo>
                    <a:pt x="40" y="166"/>
                  </a:lnTo>
                  <a:lnTo>
                    <a:pt x="41" y="175"/>
                  </a:lnTo>
                  <a:lnTo>
                    <a:pt x="43" y="183"/>
                  </a:lnTo>
                  <a:lnTo>
                    <a:pt x="44" y="192"/>
                  </a:lnTo>
                  <a:lnTo>
                    <a:pt x="46" y="201"/>
                  </a:lnTo>
                  <a:lnTo>
                    <a:pt x="48" y="209"/>
                  </a:lnTo>
                  <a:lnTo>
                    <a:pt x="50" y="218"/>
                  </a:lnTo>
                  <a:lnTo>
                    <a:pt x="52" y="227"/>
                  </a:lnTo>
                  <a:lnTo>
                    <a:pt x="54" y="235"/>
                  </a:lnTo>
                  <a:lnTo>
                    <a:pt x="56" y="244"/>
                  </a:lnTo>
                  <a:lnTo>
                    <a:pt x="58" y="252"/>
                  </a:lnTo>
                  <a:lnTo>
                    <a:pt x="60" y="260"/>
                  </a:lnTo>
                  <a:lnTo>
                    <a:pt x="62" y="268"/>
                  </a:lnTo>
                  <a:lnTo>
                    <a:pt x="67" y="283"/>
                  </a:lnTo>
                  <a:lnTo>
                    <a:pt x="69" y="290"/>
                  </a:lnTo>
                  <a:lnTo>
                    <a:pt x="72" y="297"/>
                  </a:lnTo>
                  <a:lnTo>
                    <a:pt x="75" y="303"/>
                  </a:lnTo>
                  <a:lnTo>
                    <a:pt x="78" y="310"/>
                  </a:lnTo>
                  <a:lnTo>
                    <a:pt x="80" y="316"/>
                  </a:lnTo>
                  <a:lnTo>
                    <a:pt x="84" y="322"/>
                  </a:lnTo>
                  <a:lnTo>
                    <a:pt x="87" y="328"/>
                  </a:lnTo>
                  <a:lnTo>
                    <a:pt x="89" y="333"/>
                  </a:lnTo>
                  <a:lnTo>
                    <a:pt x="92" y="339"/>
                  </a:lnTo>
                  <a:lnTo>
                    <a:pt x="96" y="344"/>
                  </a:lnTo>
                  <a:lnTo>
                    <a:pt x="99" y="350"/>
                  </a:lnTo>
                  <a:lnTo>
                    <a:pt x="102" y="355"/>
                  </a:lnTo>
                  <a:lnTo>
                    <a:pt x="105" y="360"/>
                  </a:lnTo>
                  <a:lnTo>
                    <a:pt x="109" y="366"/>
                  </a:lnTo>
                  <a:lnTo>
                    <a:pt x="112" y="370"/>
                  </a:lnTo>
                  <a:lnTo>
                    <a:pt x="115" y="376"/>
                  </a:lnTo>
                  <a:lnTo>
                    <a:pt x="119" y="381"/>
                  </a:lnTo>
                  <a:lnTo>
                    <a:pt x="122" y="386"/>
                  </a:lnTo>
                  <a:lnTo>
                    <a:pt x="128" y="397"/>
                  </a:lnTo>
                  <a:lnTo>
                    <a:pt x="132" y="403"/>
                  </a:lnTo>
                  <a:lnTo>
                    <a:pt x="135" y="408"/>
                  </a:lnTo>
                  <a:lnTo>
                    <a:pt x="139" y="414"/>
                  </a:lnTo>
                  <a:lnTo>
                    <a:pt x="142" y="420"/>
                  </a:lnTo>
                  <a:lnTo>
                    <a:pt x="146" y="426"/>
                  </a:lnTo>
                  <a:lnTo>
                    <a:pt x="149" y="432"/>
                  </a:lnTo>
                  <a:lnTo>
                    <a:pt x="152" y="438"/>
                  </a:lnTo>
                  <a:lnTo>
                    <a:pt x="156" y="445"/>
                  </a:lnTo>
                  <a:lnTo>
                    <a:pt x="159" y="451"/>
                  </a:lnTo>
                  <a:lnTo>
                    <a:pt x="163" y="457"/>
                  </a:lnTo>
                  <a:lnTo>
                    <a:pt x="166" y="464"/>
                  </a:lnTo>
                  <a:lnTo>
                    <a:pt x="170" y="470"/>
                  </a:lnTo>
                  <a:lnTo>
                    <a:pt x="174" y="477"/>
                  </a:lnTo>
                  <a:lnTo>
                    <a:pt x="178" y="483"/>
                  </a:lnTo>
                  <a:lnTo>
                    <a:pt x="182" y="490"/>
                  </a:lnTo>
                  <a:lnTo>
                    <a:pt x="185" y="497"/>
                  </a:lnTo>
                  <a:lnTo>
                    <a:pt x="189" y="503"/>
                  </a:lnTo>
                  <a:lnTo>
                    <a:pt x="193" y="509"/>
                  </a:lnTo>
                  <a:lnTo>
                    <a:pt x="202" y="522"/>
                  </a:lnTo>
                  <a:lnTo>
                    <a:pt x="205" y="529"/>
                  </a:lnTo>
                  <a:lnTo>
                    <a:pt x="210" y="536"/>
                  </a:lnTo>
                  <a:lnTo>
                    <a:pt x="214" y="542"/>
                  </a:lnTo>
                  <a:lnTo>
                    <a:pt x="218" y="549"/>
                  </a:lnTo>
                  <a:lnTo>
                    <a:pt x="223" y="555"/>
                  </a:lnTo>
                  <a:lnTo>
                    <a:pt x="227" y="562"/>
                  </a:lnTo>
                  <a:lnTo>
                    <a:pt x="232" y="568"/>
                  </a:lnTo>
                  <a:lnTo>
                    <a:pt x="237" y="574"/>
                  </a:lnTo>
                  <a:lnTo>
                    <a:pt x="241" y="581"/>
                  </a:lnTo>
                  <a:lnTo>
                    <a:pt x="246" y="588"/>
                  </a:lnTo>
                  <a:lnTo>
                    <a:pt x="251" y="594"/>
                  </a:lnTo>
                  <a:lnTo>
                    <a:pt x="255" y="600"/>
                  </a:lnTo>
                  <a:lnTo>
                    <a:pt x="261" y="607"/>
                  </a:lnTo>
                  <a:lnTo>
                    <a:pt x="265" y="613"/>
                  </a:lnTo>
                  <a:lnTo>
                    <a:pt x="270" y="620"/>
                  </a:lnTo>
                  <a:lnTo>
                    <a:pt x="275" y="626"/>
                  </a:lnTo>
                  <a:lnTo>
                    <a:pt x="280" y="632"/>
                  </a:lnTo>
                  <a:lnTo>
                    <a:pt x="285" y="639"/>
                  </a:lnTo>
                  <a:lnTo>
                    <a:pt x="295" y="65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7" name="Freeform 571"/>
            <p:cNvSpPr>
              <a:spLocks noChangeAspect="1"/>
            </p:cNvSpPr>
            <p:nvPr/>
          </p:nvSpPr>
          <p:spPr bwMode="auto">
            <a:xfrm flipH="1">
              <a:off x="2216120" y="3926393"/>
              <a:ext cx="106266" cy="70911"/>
            </a:xfrm>
            <a:custGeom>
              <a:avLst/>
              <a:gdLst>
                <a:gd name="T0" fmla="*/ 0 w 283"/>
                <a:gd name="T1" fmla="*/ 0 h 189"/>
                <a:gd name="T2" fmla="*/ 2147483647 w 283"/>
                <a:gd name="T3" fmla="*/ 2147483647 h 189"/>
                <a:gd name="T4" fmla="*/ 2147483647 w 283"/>
                <a:gd name="T5" fmla="*/ 2147483647 h 189"/>
                <a:gd name="T6" fmla="*/ 2147483647 w 283"/>
                <a:gd name="T7" fmla="*/ 2147483647 h 189"/>
                <a:gd name="T8" fmla="*/ 2147483647 w 283"/>
                <a:gd name="T9" fmla="*/ 2147483647 h 189"/>
                <a:gd name="T10" fmla="*/ 2147483647 w 283"/>
                <a:gd name="T11" fmla="*/ 2147483647 h 189"/>
                <a:gd name="T12" fmla="*/ 2147483647 w 283"/>
                <a:gd name="T13" fmla="*/ 2147483647 h 189"/>
                <a:gd name="T14" fmla="*/ 2147483647 w 283"/>
                <a:gd name="T15" fmla="*/ 2147483647 h 189"/>
                <a:gd name="T16" fmla="*/ 2147483647 w 283"/>
                <a:gd name="T17" fmla="*/ 2147483647 h 189"/>
                <a:gd name="T18" fmla="*/ 2147483647 w 283"/>
                <a:gd name="T19" fmla="*/ 2147483647 h 189"/>
                <a:gd name="T20" fmla="*/ 2147483647 w 283"/>
                <a:gd name="T21" fmla="*/ 2147483647 h 189"/>
                <a:gd name="T22" fmla="*/ 2147483647 w 283"/>
                <a:gd name="T23" fmla="*/ 2147483647 h 189"/>
                <a:gd name="T24" fmla="*/ 2147483647 w 283"/>
                <a:gd name="T25" fmla="*/ 2147483647 h 189"/>
                <a:gd name="T26" fmla="*/ 2147483647 w 283"/>
                <a:gd name="T27" fmla="*/ 2147483647 h 189"/>
                <a:gd name="T28" fmla="*/ 2147483647 w 283"/>
                <a:gd name="T29" fmla="*/ 2147483647 h 189"/>
                <a:gd name="T30" fmla="*/ 2147483647 w 283"/>
                <a:gd name="T31" fmla="*/ 2147483647 h 189"/>
                <a:gd name="T32" fmla="*/ 2147483647 w 283"/>
                <a:gd name="T33" fmla="*/ 2147483647 h 189"/>
                <a:gd name="T34" fmla="*/ 2147483647 w 283"/>
                <a:gd name="T35" fmla="*/ 2147483647 h 189"/>
                <a:gd name="T36" fmla="*/ 2147483647 w 283"/>
                <a:gd name="T37" fmla="*/ 2147483647 h 189"/>
                <a:gd name="T38" fmla="*/ 2147483647 w 283"/>
                <a:gd name="T39" fmla="*/ 2147483647 h 189"/>
                <a:gd name="T40" fmla="*/ 2147483647 w 283"/>
                <a:gd name="T41" fmla="*/ 2147483647 h 189"/>
                <a:gd name="T42" fmla="*/ 2147483647 w 283"/>
                <a:gd name="T43" fmla="*/ 2147483647 h 189"/>
                <a:gd name="T44" fmla="*/ 2147483647 w 283"/>
                <a:gd name="T45" fmla="*/ 2147483647 h 189"/>
                <a:gd name="T46" fmla="*/ 2147483647 w 283"/>
                <a:gd name="T47" fmla="*/ 2147483647 h 189"/>
                <a:gd name="T48" fmla="*/ 2147483647 w 283"/>
                <a:gd name="T49" fmla="*/ 2147483647 h 189"/>
                <a:gd name="T50" fmla="*/ 2147483647 w 283"/>
                <a:gd name="T51" fmla="*/ 2147483647 h 189"/>
                <a:gd name="T52" fmla="*/ 2147483647 w 283"/>
                <a:gd name="T53" fmla="*/ 2147483647 h 189"/>
                <a:gd name="T54" fmla="*/ 2147483647 w 283"/>
                <a:gd name="T55" fmla="*/ 2147483647 h 189"/>
                <a:gd name="T56" fmla="*/ 2147483647 w 283"/>
                <a:gd name="T57" fmla="*/ 2147483647 h 189"/>
                <a:gd name="T58" fmla="*/ 2147483647 w 283"/>
                <a:gd name="T59" fmla="*/ 2147483647 h 189"/>
                <a:gd name="T60" fmla="*/ 2147483647 w 283"/>
                <a:gd name="T61" fmla="*/ 2147483647 h 189"/>
                <a:gd name="T62" fmla="*/ 2147483647 w 283"/>
                <a:gd name="T63" fmla="*/ 2147483647 h 189"/>
                <a:gd name="T64" fmla="*/ 2147483647 w 283"/>
                <a:gd name="T65" fmla="*/ 2147483647 h 189"/>
                <a:gd name="T66" fmla="*/ 2147483647 w 283"/>
                <a:gd name="T67" fmla="*/ 2147483647 h 189"/>
                <a:gd name="T68" fmla="*/ 2147483647 w 283"/>
                <a:gd name="T69" fmla="*/ 2147483647 h 189"/>
                <a:gd name="T70" fmla="*/ 2147483647 w 283"/>
                <a:gd name="T71" fmla="*/ 2147483647 h 189"/>
                <a:gd name="T72" fmla="*/ 2147483647 w 283"/>
                <a:gd name="T73" fmla="*/ 2147483647 h 189"/>
                <a:gd name="T74" fmla="*/ 2147483647 w 283"/>
                <a:gd name="T75" fmla="*/ 2147483647 h 189"/>
                <a:gd name="T76" fmla="*/ 2147483647 w 283"/>
                <a:gd name="T77" fmla="*/ 2147483647 h 189"/>
                <a:gd name="T78" fmla="*/ 2147483647 w 283"/>
                <a:gd name="T79" fmla="*/ 2147483647 h 189"/>
                <a:gd name="T80" fmla="*/ 2147483647 w 283"/>
                <a:gd name="T81" fmla="*/ 2147483647 h 189"/>
                <a:gd name="T82" fmla="*/ 2147483647 w 283"/>
                <a:gd name="T83" fmla="*/ 2147483647 h 189"/>
                <a:gd name="T84" fmla="*/ 2147483647 w 283"/>
                <a:gd name="T85" fmla="*/ 2147483647 h 189"/>
                <a:gd name="T86" fmla="*/ 2147483647 w 283"/>
                <a:gd name="T87" fmla="*/ 2147483647 h 189"/>
                <a:gd name="T88" fmla="*/ 2147483647 w 283"/>
                <a:gd name="T89" fmla="*/ 2147483647 h 189"/>
                <a:gd name="T90" fmla="*/ 2147483647 w 283"/>
                <a:gd name="T91" fmla="*/ 2147483647 h 189"/>
                <a:gd name="T92" fmla="*/ 2147483647 w 283"/>
                <a:gd name="T93" fmla="*/ 2147483647 h 189"/>
                <a:gd name="T94" fmla="*/ 2147483647 w 283"/>
                <a:gd name="T95" fmla="*/ 2147483647 h 189"/>
                <a:gd name="T96" fmla="*/ 2147483647 w 283"/>
                <a:gd name="T97" fmla="*/ 2147483647 h 189"/>
                <a:gd name="T98" fmla="*/ 2147483647 w 283"/>
                <a:gd name="T99" fmla="*/ 2147483647 h 189"/>
                <a:gd name="T100" fmla="*/ 2147483647 w 283"/>
                <a:gd name="T101" fmla="*/ 2147483647 h 189"/>
                <a:gd name="T102" fmla="*/ 2147483647 w 283"/>
                <a:gd name="T103" fmla="*/ 2147483647 h 189"/>
                <a:gd name="T104" fmla="*/ 2147483647 w 283"/>
                <a:gd name="T105" fmla="*/ 2147483647 h 189"/>
                <a:gd name="T106" fmla="*/ 2147483647 w 283"/>
                <a:gd name="T107" fmla="*/ 2147483647 h 189"/>
                <a:gd name="T108" fmla="*/ 2147483647 w 283"/>
                <a:gd name="T109" fmla="*/ 2147483647 h 189"/>
                <a:gd name="T110" fmla="*/ 2147483647 w 283"/>
                <a:gd name="T111" fmla="*/ 2147483647 h 189"/>
                <a:gd name="T112" fmla="*/ 2147483647 w 283"/>
                <a:gd name="T113" fmla="*/ 2147483647 h 189"/>
                <a:gd name="T114" fmla="*/ 2147483647 w 283"/>
                <a:gd name="T115" fmla="*/ 2147483647 h 18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3"/>
                <a:gd name="T175" fmla="*/ 0 h 189"/>
                <a:gd name="T176" fmla="*/ 283 w 283"/>
                <a:gd name="T177" fmla="*/ 189 h 18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3" h="189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  <a:lnTo>
                    <a:pt x="14" y="9"/>
                  </a:lnTo>
                  <a:lnTo>
                    <a:pt x="18" y="13"/>
                  </a:lnTo>
                  <a:lnTo>
                    <a:pt x="23" y="16"/>
                  </a:lnTo>
                  <a:lnTo>
                    <a:pt x="28" y="19"/>
                  </a:lnTo>
                  <a:lnTo>
                    <a:pt x="32" y="23"/>
                  </a:lnTo>
                  <a:lnTo>
                    <a:pt x="37" y="26"/>
                  </a:lnTo>
                  <a:lnTo>
                    <a:pt x="41" y="30"/>
                  </a:lnTo>
                  <a:lnTo>
                    <a:pt x="46" y="33"/>
                  </a:lnTo>
                  <a:lnTo>
                    <a:pt x="50" y="37"/>
                  </a:lnTo>
                  <a:lnTo>
                    <a:pt x="55" y="40"/>
                  </a:lnTo>
                  <a:lnTo>
                    <a:pt x="60" y="44"/>
                  </a:lnTo>
                  <a:lnTo>
                    <a:pt x="64" y="47"/>
                  </a:lnTo>
                  <a:lnTo>
                    <a:pt x="69" y="50"/>
                  </a:lnTo>
                  <a:lnTo>
                    <a:pt x="73" y="54"/>
                  </a:lnTo>
                  <a:lnTo>
                    <a:pt x="78" y="58"/>
                  </a:lnTo>
                  <a:lnTo>
                    <a:pt x="83" y="61"/>
                  </a:lnTo>
                  <a:lnTo>
                    <a:pt x="92" y="69"/>
                  </a:lnTo>
                  <a:lnTo>
                    <a:pt x="96" y="72"/>
                  </a:lnTo>
                  <a:lnTo>
                    <a:pt x="101" y="76"/>
                  </a:lnTo>
                  <a:lnTo>
                    <a:pt x="106" y="80"/>
                  </a:lnTo>
                  <a:lnTo>
                    <a:pt x="110" y="83"/>
                  </a:lnTo>
                  <a:lnTo>
                    <a:pt x="115" y="88"/>
                  </a:lnTo>
                  <a:lnTo>
                    <a:pt x="119" y="91"/>
                  </a:lnTo>
                  <a:lnTo>
                    <a:pt x="124" y="95"/>
                  </a:lnTo>
                  <a:lnTo>
                    <a:pt x="129" y="99"/>
                  </a:lnTo>
                  <a:lnTo>
                    <a:pt x="133" y="102"/>
                  </a:lnTo>
                  <a:lnTo>
                    <a:pt x="138" y="106"/>
                  </a:lnTo>
                  <a:lnTo>
                    <a:pt x="143" y="110"/>
                  </a:lnTo>
                  <a:lnTo>
                    <a:pt x="147" y="113"/>
                  </a:lnTo>
                  <a:lnTo>
                    <a:pt x="152" y="117"/>
                  </a:lnTo>
                  <a:lnTo>
                    <a:pt x="156" y="121"/>
                  </a:lnTo>
                  <a:lnTo>
                    <a:pt x="161" y="124"/>
                  </a:lnTo>
                  <a:lnTo>
                    <a:pt x="166" y="127"/>
                  </a:lnTo>
                  <a:lnTo>
                    <a:pt x="170" y="131"/>
                  </a:lnTo>
                  <a:lnTo>
                    <a:pt x="175" y="134"/>
                  </a:lnTo>
                  <a:lnTo>
                    <a:pt x="185" y="140"/>
                  </a:lnTo>
                  <a:lnTo>
                    <a:pt x="189" y="143"/>
                  </a:lnTo>
                  <a:lnTo>
                    <a:pt x="194" y="146"/>
                  </a:lnTo>
                  <a:lnTo>
                    <a:pt x="199" y="149"/>
                  </a:lnTo>
                  <a:lnTo>
                    <a:pt x="203" y="152"/>
                  </a:lnTo>
                  <a:lnTo>
                    <a:pt x="209" y="154"/>
                  </a:lnTo>
                  <a:lnTo>
                    <a:pt x="213" y="157"/>
                  </a:lnTo>
                  <a:lnTo>
                    <a:pt x="218" y="159"/>
                  </a:lnTo>
                  <a:lnTo>
                    <a:pt x="223" y="162"/>
                  </a:lnTo>
                  <a:lnTo>
                    <a:pt x="228" y="164"/>
                  </a:lnTo>
                  <a:lnTo>
                    <a:pt x="233" y="167"/>
                  </a:lnTo>
                  <a:lnTo>
                    <a:pt x="237" y="169"/>
                  </a:lnTo>
                  <a:lnTo>
                    <a:pt x="242" y="171"/>
                  </a:lnTo>
                  <a:lnTo>
                    <a:pt x="247" y="173"/>
                  </a:lnTo>
                  <a:lnTo>
                    <a:pt x="252" y="175"/>
                  </a:lnTo>
                  <a:lnTo>
                    <a:pt x="257" y="177"/>
                  </a:lnTo>
                  <a:lnTo>
                    <a:pt x="262" y="180"/>
                  </a:lnTo>
                  <a:lnTo>
                    <a:pt x="267" y="181"/>
                  </a:lnTo>
                  <a:lnTo>
                    <a:pt x="272" y="183"/>
                  </a:lnTo>
                  <a:lnTo>
                    <a:pt x="282" y="18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8" name="Freeform 572"/>
            <p:cNvSpPr>
              <a:spLocks noChangeAspect="1"/>
            </p:cNvSpPr>
            <p:nvPr/>
          </p:nvSpPr>
          <p:spPr bwMode="auto">
            <a:xfrm flipH="1">
              <a:off x="2331399" y="4029945"/>
              <a:ext cx="62708" cy="103927"/>
            </a:xfrm>
            <a:custGeom>
              <a:avLst/>
              <a:gdLst>
                <a:gd name="T0" fmla="*/ 0 w 167"/>
                <a:gd name="T1" fmla="*/ 0 h 277"/>
                <a:gd name="T2" fmla="*/ 2147483647 w 167"/>
                <a:gd name="T3" fmla="*/ 2147483647 h 277"/>
                <a:gd name="T4" fmla="*/ 2147483647 w 167"/>
                <a:gd name="T5" fmla="*/ 2147483647 h 277"/>
                <a:gd name="T6" fmla="*/ 2147483647 w 167"/>
                <a:gd name="T7" fmla="*/ 2147483647 h 277"/>
                <a:gd name="T8" fmla="*/ 2147483647 w 167"/>
                <a:gd name="T9" fmla="*/ 2147483647 h 277"/>
                <a:gd name="T10" fmla="*/ 2147483647 w 167"/>
                <a:gd name="T11" fmla="*/ 2147483647 h 277"/>
                <a:gd name="T12" fmla="*/ 2147483647 w 167"/>
                <a:gd name="T13" fmla="*/ 2147483647 h 277"/>
                <a:gd name="T14" fmla="*/ 2147483647 w 167"/>
                <a:gd name="T15" fmla="*/ 2147483647 h 277"/>
                <a:gd name="T16" fmla="*/ 2147483647 w 167"/>
                <a:gd name="T17" fmla="*/ 2147483647 h 277"/>
                <a:gd name="T18" fmla="*/ 2147483647 w 167"/>
                <a:gd name="T19" fmla="*/ 2147483647 h 277"/>
                <a:gd name="T20" fmla="*/ 2147483647 w 167"/>
                <a:gd name="T21" fmla="*/ 2147483647 h 277"/>
                <a:gd name="T22" fmla="*/ 2147483647 w 167"/>
                <a:gd name="T23" fmla="*/ 2147483647 h 277"/>
                <a:gd name="T24" fmla="*/ 2147483647 w 167"/>
                <a:gd name="T25" fmla="*/ 2147483647 h 277"/>
                <a:gd name="T26" fmla="*/ 2147483647 w 167"/>
                <a:gd name="T27" fmla="*/ 2147483647 h 277"/>
                <a:gd name="T28" fmla="*/ 2147483647 w 167"/>
                <a:gd name="T29" fmla="*/ 2147483647 h 277"/>
                <a:gd name="T30" fmla="*/ 2147483647 w 167"/>
                <a:gd name="T31" fmla="*/ 2147483647 h 277"/>
                <a:gd name="T32" fmla="*/ 2147483647 w 167"/>
                <a:gd name="T33" fmla="*/ 2147483647 h 277"/>
                <a:gd name="T34" fmla="*/ 2147483647 w 167"/>
                <a:gd name="T35" fmla="*/ 2147483647 h 277"/>
                <a:gd name="T36" fmla="*/ 2147483647 w 167"/>
                <a:gd name="T37" fmla="*/ 2147483647 h 277"/>
                <a:gd name="T38" fmla="*/ 2147483647 w 167"/>
                <a:gd name="T39" fmla="*/ 2147483647 h 277"/>
                <a:gd name="T40" fmla="*/ 2147483647 w 167"/>
                <a:gd name="T41" fmla="*/ 2147483647 h 277"/>
                <a:gd name="T42" fmla="*/ 2147483647 w 167"/>
                <a:gd name="T43" fmla="*/ 2147483647 h 277"/>
                <a:gd name="T44" fmla="*/ 2147483647 w 167"/>
                <a:gd name="T45" fmla="*/ 2147483647 h 277"/>
                <a:gd name="T46" fmla="*/ 2147483647 w 167"/>
                <a:gd name="T47" fmla="*/ 2147483647 h 277"/>
                <a:gd name="T48" fmla="*/ 2147483647 w 167"/>
                <a:gd name="T49" fmla="*/ 2147483647 h 277"/>
                <a:gd name="T50" fmla="*/ 2147483647 w 167"/>
                <a:gd name="T51" fmla="*/ 2147483647 h 277"/>
                <a:gd name="T52" fmla="*/ 2147483647 w 167"/>
                <a:gd name="T53" fmla="*/ 2147483647 h 277"/>
                <a:gd name="T54" fmla="*/ 2147483647 w 167"/>
                <a:gd name="T55" fmla="*/ 2147483647 h 277"/>
                <a:gd name="T56" fmla="*/ 2147483647 w 167"/>
                <a:gd name="T57" fmla="*/ 2147483647 h 277"/>
                <a:gd name="T58" fmla="*/ 2147483647 w 167"/>
                <a:gd name="T59" fmla="*/ 2147483647 h 277"/>
                <a:gd name="T60" fmla="*/ 2147483647 w 167"/>
                <a:gd name="T61" fmla="*/ 2147483647 h 277"/>
                <a:gd name="T62" fmla="*/ 2147483647 w 167"/>
                <a:gd name="T63" fmla="*/ 2147483647 h 277"/>
                <a:gd name="T64" fmla="*/ 2147483647 w 167"/>
                <a:gd name="T65" fmla="*/ 2147483647 h 277"/>
                <a:gd name="T66" fmla="*/ 2147483647 w 167"/>
                <a:gd name="T67" fmla="*/ 2147483647 h 277"/>
                <a:gd name="T68" fmla="*/ 2147483647 w 167"/>
                <a:gd name="T69" fmla="*/ 2147483647 h 277"/>
                <a:gd name="T70" fmla="*/ 2147483647 w 167"/>
                <a:gd name="T71" fmla="*/ 2147483647 h 277"/>
                <a:gd name="T72" fmla="*/ 2147483647 w 167"/>
                <a:gd name="T73" fmla="*/ 2147483647 h 277"/>
                <a:gd name="T74" fmla="*/ 2147483647 w 167"/>
                <a:gd name="T75" fmla="*/ 2147483647 h 277"/>
                <a:gd name="T76" fmla="*/ 2147483647 w 167"/>
                <a:gd name="T77" fmla="*/ 2147483647 h 277"/>
                <a:gd name="T78" fmla="*/ 2147483647 w 167"/>
                <a:gd name="T79" fmla="*/ 2147483647 h 277"/>
                <a:gd name="T80" fmla="*/ 2147483647 w 167"/>
                <a:gd name="T81" fmla="*/ 2147483647 h 277"/>
                <a:gd name="T82" fmla="*/ 2147483647 w 167"/>
                <a:gd name="T83" fmla="*/ 2147483647 h 277"/>
                <a:gd name="T84" fmla="*/ 2147483647 w 167"/>
                <a:gd name="T85" fmla="*/ 2147483647 h 277"/>
                <a:gd name="T86" fmla="*/ 2147483647 w 167"/>
                <a:gd name="T87" fmla="*/ 2147483647 h 277"/>
                <a:gd name="T88" fmla="*/ 2147483647 w 167"/>
                <a:gd name="T89" fmla="*/ 2147483647 h 277"/>
                <a:gd name="T90" fmla="*/ 2147483647 w 167"/>
                <a:gd name="T91" fmla="*/ 2147483647 h 277"/>
                <a:gd name="T92" fmla="*/ 2147483647 w 167"/>
                <a:gd name="T93" fmla="*/ 2147483647 h 277"/>
                <a:gd name="T94" fmla="*/ 2147483647 w 167"/>
                <a:gd name="T95" fmla="*/ 2147483647 h 277"/>
                <a:gd name="T96" fmla="*/ 2147483647 w 167"/>
                <a:gd name="T97" fmla="*/ 2147483647 h 277"/>
                <a:gd name="T98" fmla="*/ 2147483647 w 167"/>
                <a:gd name="T99" fmla="*/ 2147483647 h 277"/>
                <a:gd name="T100" fmla="*/ 2147483647 w 167"/>
                <a:gd name="T101" fmla="*/ 2147483647 h 277"/>
                <a:gd name="T102" fmla="*/ 2147483647 w 167"/>
                <a:gd name="T103" fmla="*/ 2147483647 h 277"/>
                <a:gd name="T104" fmla="*/ 2147483647 w 167"/>
                <a:gd name="T105" fmla="*/ 2147483647 h 277"/>
                <a:gd name="T106" fmla="*/ 2147483647 w 167"/>
                <a:gd name="T107" fmla="*/ 2147483647 h 277"/>
                <a:gd name="T108" fmla="*/ 2147483647 w 167"/>
                <a:gd name="T109" fmla="*/ 2147483647 h 277"/>
                <a:gd name="T110" fmla="*/ 2147483647 w 167"/>
                <a:gd name="T111" fmla="*/ 2147483647 h 277"/>
                <a:gd name="T112" fmla="*/ 2147483647 w 167"/>
                <a:gd name="T113" fmla="*/ 2147483647 h 277"/>
                <a:gd name="T114" fmla="*/ 2147483647 w 167"/>
                <a:gd name="T115" fmla="*/ 2147483647 h 2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"/>
                <a:gd name="T175" fmla="*/ 0 h 277"/>
                <a:gd name="T176" fmla="*/ 167 w 167"/>
                <a:gd name="T177" fmla="*/ 277 h 2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" h="277">
                  <a:moveTo>
                    <a:pt x="0" y="0"/>
                  </a:moveTo>
                  <a:lnTo>
                    <a:pt x="2" y="4"/>
                  </a:lnTo>
                  <a:lnTo>
                    <a:pt x="5" y="8"/>
                  </a:lnTo>
                  <a:lnTo>
                    <a:pt x="7" y="12"/>
                  </a:lnTo>
                  <a:lnTo>
                    <a:pt x="10" y="17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7" y="30"/>
                  </a:lnTo>
                  <a:lnTo>
                    <a:pt x="19" y="34"/>
                  </a:lnTo>
                  <a:lnTo>
                    <a:pt x="22" y="39"/>
                  </a:lnTo>
                  <a:lnTo>
                    <a:pt x="24" y="43"/>
                  </a:lnTo>
                  <a:lnTo>
                    <a:pt x="26" y="47"/>
                  </a:lnTo>
                  <a:lnTo>
                    <a:pt x="29" y="52"/>
                  </a:lnTo>
                  <a:lnTo>
                    <a:pt x="31" y="57"/>
                  </a:lnTo>
                  <a:lnTo>
                    <a:pt x="33" y="61"/>
                  </a:lnTo>
                  <a:lnTo>
                    <a:pt x="36" y="65"/>
                  </a:lnTo>
                  <a:lnTo>
                    <a:pt x="38" y="69"/>
                  </a:lnTo>
                  <a:lnTo>
                    <a:pt x="41" y="74"/>
                  </a:lnTo>
                  <a:lnTo>
                    <a:pt x="42" y="78"/>
                  </a:lnTo>
                  <a:lnTo>
                    <a:pt x="47" y="87"/>
                  </a:lnTo>
                  <a:lnTo>
                    <a:pt x="49" y="92"/>
                  </a:lnTo>
                  <a:lnTo>
                    <a:pt x="51" y="96"/>
                  </a:lnTo>
                  <a:lnTo>
                    <a:pt x="53" y="100"/>
                  </a:lnTo>
                  <a:lnTo>
                    <a:pt x="55" y="104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8"/>
                  </a:lnTo>
                  <a:lnTo>
                    <a:pt x="64" y="122"/>
                  </a:lnTo>
                  <a:lnTo>
                    <a:pt x="66" y="126"/>
                  </a:lnTo>
                  <a:lnTo>
                    <a:pt x="68" y="131"/>
                  </a:lnTo>
                  <a:lnTo>
                    <a:pt x="70" y="136"/>
                  </a:lnTo>
                  <a:lnTo>
                    <a:pt x="73" y="140"/>
                  </a:lnTo>
                  <a:lnTo>
                    <a:pt x="74" y="144"/>
                  </a:lnTo>
                  <a:lnTo>
                    <a:pt x="77" y="149"/>
                  </a:lnTo>
                  <a:lnTo>
                    <a:pt x="80" y="153"/>
                  </a:lnTo>
                  <a:lnTo>
                    <a:pt x="82" y="158"/>
                  </a:lnTo>
                  <a:lnTo>
                    <a:pt x="85" y="163"/>
                  </a:lnTo>
                  <a:lnTo>
                    <a:pt x="87" y="168"/>
                  </a:lnTo>
                  <a:lnTo>
                    <a:pt x="93" y="177"/>
                  </a:lnTo>
                  <a:lnTo>
                    <a:pt x="96" y="182"/>
                  </a:lnTo>
                  <a:lnTo>
                    <a:pt x="99" y="186"/>
                  </a:lnTo>
                  <a:lnTo>
                    <a:pt x="102" y="191"/>
                  </a:lnTo>
                  <a:lnTo>
                    <a:pt x="105" y="196"/>
                  </a:lnTo>
                  <a:lnTo>
                    <a:pt x="108" y="201"/>
                  </a:lnTo>
                  <a:lnTo>
                    <a:pt x="112" y="206"/>
                  </a:lnTo>
                  <a:lnTo>
                    <a:pt x="116" y="210"/>
                  </a:lnTo>
                  <a:lnTo>
                    <a:pt x="119" y="215"/>
                  </a:lnTo>
                  <a:lnTo>
                    <a:pt x="123" y="220"/>
                  </a:lnTo>
                  <a:lnTo>
                    <a:pt x="126" y="225"/>
                  </a:lnTo>
                  <a:lnTo>
                    <a:pt x="130" y="230"/>
                  </a:lnTo>
                  <a:lnTo>
                    <a:pt x="134" y="235"/>
                  </a:lnTo>
                  <a:lnTo>
                    <a:pt x="138" y="240"/>
                  </a:lnTo>
                  <a:lnTo>
                    <a:pt x="142" y="245"/>
                  </a:lnTo>
                  <a:lnTo>
                    <a:pt x="146" y="250"/>
                  </a:lnTo>
                  <a:lnTo>
                    <a:pt x="149" y="255"/>
                  </a:lnTo>
                  <a:lnTo>
                    <a:pt x="153" y="260"/>
                  </a:lnTo>
                  <a:lnTo>
                    <a:pt x="158" y="266"/>
                  </a:lnTo>
                  <a:lnTo>
                    <a:pt x="166" y="27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89" name="Freeform 573"/>
            <p:cNvSpPr>
              <a:spLocks noChangeAspect="1"/>
            </p:cNvSpPr>
            <p:nvPr/>
          </p:nvSpPr>
          <p:spPr bwMode="auto">
            <a:xfrm flipH="1">
              <a:off x="2137265" y="3899005"/>
              <a:ext cx="193007" cy="19510"/>
            </a:xfrm>
            <a:custGeom>
              <a:avLst/>
              <a:gdLst>
                <a:gd name="T0" fmla="*/ 0 w 514"/>
                <a:gd name="T1" fmla="*/ 0 h 52"/>
                <a:gd name="T2" fmla="*/ 2147483647 w 514"/>
                <a:gd name="T3" fmla="*/ 0 h 52"/>
                <a:gd name="T4" fmla="*/ 2147483647 w 514"/>
                <a:gd name="T5" fmla="*/ 2147483647 h 52"/>
                <a:gd name="T6" fmla="*/ 2147483647 w 514"/>
                <a:gd name="T7" fmla="*/ 2147483647 h 52"/>
                <a:gd name="T8" fmla="*/ 2147483647 w 514"/>
                <a:gd name="T9" fmla="*/ 2147483647 h 52"/>
                <a:gd name="T10" fmla="*/ 2147483647 w 514"/>
                <a:gd name="T11" fmla="*/ 2147483647 h 52"/>
                <a:gd name="T12" fmla="*/ 2147483647 w 514"/>
                <a:gd name="T13" fmla="*/ 2147483647 h 52"/>
                <a:gd name="T14" fmla="*/ 2147483647 w 514"/>
                <a:gd name="T15" fmla="*/ 2147483647 h 52"/>
                <a:gd name="T16" fmla="*/ 2147483647 w 514"/>
                <a:gd name="T17" fmla="*/ 2147483647 h 52"/>
                <a:gd name="T18" fmla="*/ 2147483647 w 514"/>
                <a:gd name="T19" fmla="*/ 2147483647 h 52"/>
                <a:gd name="T20" fmla="*/ 2147483647 w 514"/>
                <a:gd name="T21" fmla="*/ 2147483647 h 52"/>
                <a:gd name="T22" fmla="*/ 2147483647 w 514"/>
                <a:gd name="T23" fmla="*/ 2147483647 h 52"/>
                <a:gd name="T24" fmla="*/ 2147483647 w 514"/>
                <a:gd name="T25" fmla="*/ 2147483647 h 52"/>
                <a:gd name="T26" fmla="*/ 2147483647 w 514"/>
                <a:gd name="T27" fmla="*/ 2147483647 h 52"/>
                <a:gd name="T28" fmla="*/ 2147483647 w 514"/>
                <a:gd name="T29" fmla="*/ 2147483647 h 52"/>
                <a:gd name="T30" fmla="*/ 2147483647 w 514"/>
                <a:gd name="T31" fmla="*/ 2147483647 h 52"/>
                <a:gd name="T32" fmla="*/ 2147483647 w 514"/>
                <a:gd name="T33" fmla="*/ 2147483647 h 52"/>
                <a:gd name="T34" fmla="*/ 2147483647 w 514"/>
                <a:gd name="T35" fmla="*/ 2147483647 h 52"/>
                <a:gd name="T36" fmla="*/ 2147483647 w 514"/>
                <a:gd name="T37" fmla="*/ 2147483647 h 52"/>
                <a:gd name="T38" fmla="*/ 2147483647 w 514"/>
                <a:gd name="T39" fmla="*/ 2147483647 h 52"/>
                <a:gd name="T40" fmla="*/ 2147483647 w 514"/>
                <a:gd name="T41" fmla="*/ 2147483647 h 52"/>
                <a:gd name="T42" fmla="*/ 2147483647 w 514"/>
                <a:gd name="T43" fmla="*/ 2147483647 h 52"/>
                <a:gd name="T44" fmla="*/ 2147483647 w 514"/>
                <a:gd name="T45" fmla="*/ 2147483647 h 52"/>
                <a:gd name="T46" fmla="*/ 2147483647 w 514"/>
                <a:gd name="T47" fmla="*/ 2147483647 h 52"/>
                <a:gd name="T48" fmla="*/ 2147483647 w 514"/>
                <a:gd name="T49" fmla="*/ 2147483647 h 52"/>
                <a:gd name="T50" fmla="*/ 2147483647 w 514"/>
                <a:gd name="T51" fmla="*/ 2147483647 h 52"/>
                <a:gd name="T52" fmla="*/ 2147483647 w 514"/>
                <a:gd name="T53" fmla="*/ 2147483647 h 52"/>
                <a:gd name="T54" fmla="*/ 2147483647 w 514"/>
                <a:gd name="T55" fmla="*/ 2147483647 h 52"/>
                <a:gd name="T56" fmla="*/ 2147483647 w 514"/>
                <a:gd name="T57" fmla="*/ 2147483647 h 52"/>
                <a:gd name="T58" fmla="*/ 2147483647 w 514"/>
                <a:gd name="T59" fmla="*/ 2147483647 h 52"/>
                <a:gd name="T60" fmla="*/ 2147483647 w 514"/>
                <a:gd name="T61" fmla="*/ 2147483647 h 52"/>
                <a:gd name="T62" fmla="*/ 2147483647 w 514"/>
                <a:gd name="T63" fmla="*/ 2147483647 h 52"/>
                <a:gd name="T64" fmla="*/ 2147483647 w 514"/>
                <a:gd name="T65" fmla="*/ 2147483647 h 52"/>
                <a:gd name="T66" fmla="*/ 2147483647 w 514"/>
                <a:gd name="T67" fmla="*/ 2147483647 h 52"/>
                <a:gd name="T68" fmla="*/ 2147483647 w 514"/>
                <a:gd name="T69" fmla="*/ 2147483647 h 52"/>
                <a:gd name="T70" fmla="*/ 2147483647 w 514"/>
                <a:gd name="T71" fmla="*/ 2147483647 h 52"/>
                <a:gd name="T72" fmla="*/ 2147483647 w 514"/>
                <a:gd name="T73" fmla="*/ 2147483647 h 52"/>
                <a:gd name="T74" fmla="*/ 2147483647 w 514"/>
                <a:gd name="T75" fmla="*/ 2147483647 h 52"/>
                <a:gd name="T76" fmla="*/ 2147483647 w 514"/>
                <a:gd name="T77" fmla="*/ 2147483647 h 52"/>
                <a:gd name="T78" fmla="*/ 2147483647 w 514"/>
                <a:gd name="T79" fmla="*/ 2147483647 h 52"/>
                <a:gd name="T80" fmla="*/ 2147483647 w 514"/>
                <a:gd name="T81" fmla="*/ 2147483647 h 52"/>
                <a:gd name="T82" fmla="*/ 2147483647 w 514"/>
                <a:gd name="T83" fmla="*/ 2147483647 h 52"/>
                <a:gd name="T84" fmla="*/ 2147483647 w 514"/>
                <a:gd name="T85" fmla="*/ 2147483647 h 52"/>
                <a:gd name="T86" fmla="*/ 2147483647 w 514"/>
                <a:gd name="T87" fmla="*/ 2147483647 h 52"/>
                <a:gd name="T88" fmla="*/ 2147483647 w 514"/>
                <a:gd name="T89" fmla="*/ 2147483647 h 52"/>
                <a:gd name="T90" fmla="*/ 2147483647 w 514"/>
                <a:gd name="T91" fmla="*/ 2147483647 h 52"/>
                <a:gd name="T92" fmla="*/ 2147483647 w 514"/>
                <a:gd name="T93" fmla="*/ 2147483647 h 52"/>
                <a:gd name="T94" fmla="*/ 2147483647 w 514"/>
                <a:gd name="T95" fmla="*/ 2147483647 h 52"/>
                <a:gd name="T96" fmla="*/ 2147483647 w 514"/>
                <a:gd name="T97" fmla="*/ 2147483647 h 52"/>
                <a:gd name="T98" fmla="*/ 2147483647 w 514"/>
                <a:gd name="T99" fmla="*/ 2147483647 h 52"/>
                <a:gd name="T100" fmla="*/ 2147483647 w 514"/>
                <a:gd name="T101" fmla="*/ 2147483647 h 52"/>
                <a:gd name="T102" fmla="*/ 2147483647 w 514"/>
                <a:gd name="T103" fmla="*/ 2147483647 h 52"/>
                <a:gd name="T104" fmla="*/ 2147483647 w 514"/>
                <a:gd name="T105" fmla="*/ 2147483647 h 52"/>
                <a:gd name="T106" fmla="*/ 2147483647 w 514"/>
                <a:gd name="T107" fmla="*/ 2147483647 h 52"/>
                <a:gd name="T108" fmla="*/ 2147483647 w 514"/>
                <a:gd name="T109" fmla="*/ 2147483647 h 52"/>
                <a:gd name="T110" fmla="*/ 2147483647 w 514"/>
                <a:gd name="T111" fmla="*/ 2147483647 h 52"/>
                <a:gd name="T112" fmla="*/ 2147483647 w 514"/>
                <a:gd name="T113" fmla="*/ 2147483647 h 52"/>
                <a:gd name="T114" fmla="*/ 2147483647 w 514"/>
                <a:gd name="T115" fmla="*/ 2147483647 h 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4"/>
                <a:gd name="T175" fmla="*/ 0 h 52"/>
                <a:gd name="T176" fmla="*/ 514 w 514"/>
                <a:gd name="T177" fmla="*/ 52 h 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4" h="52">
                  <a:moveTo>
                    <a:pt x="0" y="0"/>
                  </a:moveTo>
                  <a:lnTo>
                    <a:pt x="5" y="0"/>
                  </a:lnTo>
                  <a:lnTo>
                    <a:pt x="10" y="1"/>
                  </a:lnTo>
                  <a:lnTo>
                    <a:pt x="16" y="1"/>
                  </a:lnTo>
                  <a:lnTo>
                    <a:pt x="21" y="1"/>
                  </a:lnTo>
                  <a:lnTo>
                    <a:pt x="26" y="2"/>
                  </a:lnTo>
                  <a:lnTo>
                    <a:pt x="32" y="3"/>
                  </a:lnTo>
                  <a:lnTo>
                    <a:pt x="37" y="3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54" y="5"/>
                  </a:lnTo>
                  <a:lnTo>
                    <a:pt x="60" y="6"/>
                  </a:lnTo>
                  <a:lnTo>
                    <a:pt x="65" y="6"/>
                  </a:lnTo>
                  <a:lnTo>
                    <a:pt x="71" y="7"/>
                  </a:lnTo>
                  <a:lnTo>
                    <a:pt x="77" y="8"/>
                  </a:lnTo>
                  <a:lnTo>
                    <a:pt x="83" y="9"/>
                  </a:lnTo>
                  <a:lnTo>
                    <a:pt x="89" y="10"/>
                  </a:lnTo>
                  <a:lnTo>
                    <a:pt x="95" y="11"/>
                  </a:lnTo>
                  <a:lnTo>
                    <a:pt x="101" y="12"/>
                  </a:lnTo>
                  <a:lnTo>
                    <a:pt x="114" y="14"/>
                  </a:lnTo>
                  <a:lnTo>
                    <a:pt x="121" y="16"/>
                  </a:lnTo>
                  <a:lnTo>
                    <a:pt x="128" y="17"/>
                  </a:lnTo>
                  <a:lnTo>
                    <a:pt x="135" y="18"/>
                  </a:lnTo>
                  <a:lnTo>
                    <a:pt x="141" y="19"/>
                  </a:lnTo>
                  <a:lnTo>
                    <a:pt x="149" y="21"/>
                  </a:lnTo>
                  <a:lnTo>
                    <a:pt x="156" y="23"/>
                  </a:lnTo>
                  <a:lnTo>
                    <a:pt x="163" y="24"/>
                  </a:lnTo>
                  <a:lnTo>
                    <a:pt x="171" y="26"/>
                  </a:lnTo>
                  <a:lnTo>
                    <a:pt x="179" y="27"/>
                  </a:lnTo>
                  <a:lnTo>
                    <a:pt x="187" y="29"/>
                  </a:lnTo>
                  <a:lnTo>
                    <a:pt x="195" y="31"/>
                  </a:lnTo>
                  <a:lnTo>
                    <a:pt x="203" y="32"/>
                  </a:lnTo>
                  <a:lnTo>
                    <a:pt x="211" y="34"/>
                  </a:lnTo>
                  <a:lnTo>
                    <a:pt x="220" y="35"/>
                  </a:lnTo>
                  <a:lnTo>
                    <a:pt x="229" y="37"/>
                  </a:lnTo>
                  <a:lnTo>
                    <a:pt x="238" y="38"/>
                  </a:lnTo>
                  <a:lnTo>
                    <a:pt x="247" y="39"/>
                  </a:lnTo>
                  <a:lnTo>
                    <a:pt x="257" y="41"/>
                  </a:lnTo>
                  <a:lnTo>
                    <a:pt x="277" y="43"/>
                  </a:lnTo>
                  <a:lnTo>
                    <a:pt x="287" y="44"/>
                  </a:lnTo>
                  <a:lnTo>
                    <a:pt x="297" y="45"/>
                  </a:lnTo>
                  <a:lnTo>
                    <a:pt x="308" y="46"/>
                  </a:lnTo>
                  <a:lnTo>
                    <a:pt x="319" y="46"/>
                  </a:lnTo>
                  <a:lnTo>
                    <a:pt x="330" y="47"/>
                  </a:lnTo>
                  <a:lnTo>
                    <a:pt x="342" y="47"/>
                  </a:lnTo>
                  <a:lnTo>
                    <a:pt x="353" y="48"/>
                  </a:lnTo>
                  <a:lnTo>
                    <a:pt x="365" y="49"/>
                  </a:lnTo>
                  <a:lnTo>
                    <a:pt x="377" y="49"/>
                  </a:lnTo>
                  <a:lnTo>
                    <a:pt x="388" y="49"/>
                  </a:lnTo>
                  <a:lnTo>
                    <a:pt x="400" y="49"/>
                  </a:lnTo>
                  <a:lnTo>
                    <a:pt x="413" y="50"/>
                  </a:lnTo>
                  <a:lnTo>
                    <a:pt x="425" y="50"/>
                  </a:lnTo>
                  <a:lnTo>
                    <a:pt x="438" y="50"/>
                  </a:lnTo>
                  <a:lnTo>
                    <a:pt x="450" y="50"/>
                  </a:lnTo>
                  <a:lnTo>
                    <a:pt x="463" y="50"/>
                  </a:lnTo>
                  <a:lnTo>
                    <a:pt x="475" y="51"/>
                  </a:lnTo>
                  <a:lnTo>
                    <a:pt x="488" y="51"/>
                  </a:lnTo>
                  <a:lnTo>
                    <a:pt x="513" y="5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0" name="Freeform 574"/>
            <p:cNvSpPr>
              <a:spLocks noChangeAspect="1"/>
            </p:cNvSpPr>
            <p:nvPr/>
          </p:nvSpPr>
          <p:spPr bwMode="auto">
            <a:xfrm flipH="1">
              <a:off x="2353928" y="3909135"/>
              <a:ext cx="150951" cy="136944"/>
            </a:xfrm>
            <a:custGeom>
              <a:avLst/>
              <a:gdLst>
                <a:gd name="T0" fmla="*/ 2147483647 w 402"/>
                <a:gd name="T1" fmla="*/ 2147483647 h 365"/>
                <a:gd name="T2" fmla="*/ 2147483647 w 402"/>
                <a:gd name="T3" fmla="*/ 2147483647 h 365"/>
                <a:gd name="T4" fmla="*/ 2147483647 w 402"/>
                <a:gd name="T5" fmla="*/ 2147483647 h 365"/>
                <a:gd name="T6" fmla="*/ 2147483647 w 402"/>
                <a:gd name="T7" fmla="*/ 2147483647 h 365"/>
                <a:gd name="T8" fmla="*/ 2147483647 w 402"/>
                <a:gd name="T9" fmla="*/ 2147483647 h 365"/>
                <a:gd name="T10" fmla="*/ 2147483647 w 402"/>
                <a:gd name="T11" fmla="*/ 2147483647 h 365"/>
                <a:gd name="T12" fmla="*/ 2147483647 w 402"/>
                <a:gd name="T13" fmla="*/ 2147483647 h 365"/>
                <a:gd name="T14" fmla="*/ 2147483647 w 402"/>
                <a:gd name="T15" fmla="*/ 2147483647 h 365"/>
                <a:gd name="T16" fmla="*/ 2147483647 w 402"/>
                <a:gd name="T17" fmla="*/ 2147483647 h 365"/>
                <a:gd name="T18" fmla="*/ 2147483647 w 402"/>
                <a:gd name="T19" fmla="*/ 2147483647 h 365"/>
                <a:gd name="T20" fmla="*/ 2147483647 w 402"/>
                <a:gd name="T21" fmla="*/ 2147483647 h 365"/>
                <a:gd name="T22" fmla="*/ 2147483647 w 402"/>
                <a:gd name="T23" fmla="*/ 2147483647 h 365"/>
                <a:gd name="T24" fmla="*/ 2147483647 w 402"/>
                <a:gd name="T25" fmla="*/ 2147483647 h 365"/>
                <a:gd name="T26" fmla="*/ 2147483647 w 402"/>
                <a:gd name="T27" fmla="*/ 2147483647 h 365"/>
                <a:gd name="T28" fmla="*/ 2147483647 w 402"/>
                <a:gd name="T29" fmla="*/ 2147483647 h 365"/>
                <a:gd name="T30" fmla="*/ 2147483647 w 402"/>
                <a:gd name="T31" fmla="*/ 2147483647 h 365"/>
                <a:gd name="T32" fmla="*/ 2147483647 w 402"/>
                <a:gd name="T33" fmla="*/ 2147483647 h 365"/>
                <a:gd name="T34" fmla="*/ 2147483647 w 402"/>
                <a:gd name="T35" fmla="*/ 2147483647 h 365"/>
                <a:gd name="T36" fmla="*/ 2147483647 w 402"/>
                <a:gd name="T37" fmla="*/ 2147483647 h 365"/>
                <a:gd name="T38" fmla="*/ 2147483647 w 402"/>
                <a:gd name="T39" fmla="*/ 2147483647 h 365"/>
                <a:gd name="T40" fmla="*/ 2147483647 w 402"/>
                <a:gd name="T41" fmla="*/ 2147483647 h 365"/>
                <a:gd name="T42" fmla="*/ 2147483647 w 402"/>
                <a:gd name="T43" fmla="*/ 2147483647 h 365"/>
                <a:gd name="T44" fmla="*/ 2147483647 w 402"/>
                <a:gd name="T45" fmla="*/ 2147483647 h 365"/>
                <a:gd name="T46" fmla="*/ 2147483647 w 402"/>
                <a:gd name="T47" fmla="*/ 2147483647 h 365"/>
                <a:gd name="T48" fmla="*/ 2147483647 w 402"/>
                <a:gd name="T49" fmla="*/ 2147483647 h 365"/>
                <a:gd name="T50" fmla="*/ 2147483647 w 402"/>
                <a:gd name="T51" fmla="*/ 2147483647 h 365"/>
                <a:gd name="T52" fmla="*/ 2147483647 w 402"/>
                <a:gd name="T53" fmla="*/ 2147483647 h 365"/>
                <a:gd name="T54" fmla="*/ 2147483647 w 402"/>
                <a:gd name="T55" fmla="*/ 2147483647 h 365"/>
                <a:gd name="T56" fmla="*/ 2147483647 w 402"/>
                <a:gd name="T57" fmla="*/ 2147483647 h 365"/>
                <a:gd name="T58" fmla="*/ 2147483647 w 402"/>
                <a:gd name="T59" fmla="*/ 2147483647 h 365"/>
                <a:gd name="T60" fmla="*/ 2147483647 w 402"/>
                <a:gd name="T61" fmla="*/ 2147483647 h 365"/>
                <a:gd name="T62" fmla="*/ 2147483647 w 402"/>
                <a:gd name="T63" fmla="*/ 2147483647 h 365"/>
                <a:gd name="T64" fmla="*/ 2147483647 w 402"/>
                <a:gd name="T65" fmla="*/ 2147483647 h 365"/>
                <a:gd name="T66" fmla="*/ 2147483647 w 402"/>
                <a:gd name="T67" fmla="*/ 2147483647 h 365"/>
                <a:gd name="T68" fmla="*/ 2147483647 w 402"/>
                <a:gd name="T69" fmla="*/ 2147483647 h 365"/>
                <a:gd name="T70" fmla="*/ 2147483647 w 402"/>
                <a:gd name="T71" fmla="*/ 2147483647 h 365"/>
                <a:gd name="T72" fmla="*/ 2147483647 w 402"/>
                <a:gd name="T73" fmla="*/ 2147483647 h 365"/>
                <a:gd name="T74" fmla="*/ 2147483647 w 402"/>
                <a:gd name="T75" fmla="*/ 2147483647 h 365"/>
                <a:gd name="T76" fmla="*/ 2147483647 w 402"/>
                <a:gd name="T77" fmla="*/ 2147483647 h 365"/>
                <a:gd name="T78" fmla="*/ 2147483647 w 402"/>
                <a:gd name="T79" fmla="*/ 2147483647 h 365"/>
                <a:gd name="T80" fmla="*/ 2147483647 w 402"/>
                <a:gd name="T81" fmla="*/ 2147483647 h 365"/>
                <a:gd name="T82" fmla="*/ 2147483647 w 402"/>
                <a:gd name="T83" fmla="*/ 2147483647 h 365"/>
                <a:gd name="T84" fmla="*/ 2147483647 w 402"/>
                <a:gd name="T85" fmla="*/ 2147483647 h 365"/>
                <a:gd name="T86" fmla="*/ 2147483647 w 402"/>
                <a:gd name="T87" fmla="*/ 2147483647 h 365"/>
                <a:gd name="T88" fmla="*/ 2147483647 w 402"/>
                <a:gd name="T89" fmla="*/ 2147483647 h 365"/>
                <a:gd name="T90" fmla="*/ 2147483647 w 402"/>
                <a:gd name="T91" fmla="*/ 2147483647 h 365"/>
                <a:gd name="T92" fmla="*/ 2147483647 w 402"/>
                <a:gd name="T93" fmla="*/ 2147483647 h 365"/>
                <a:gd name="T94" fmla="*/ 0 w 402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2"/>
                <a:gd name="T145" fmla="*/ 0 h 365"/>
                <a:gd name="T146" fmla="*/ 402 w 402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2" h="365">
                  <a:moveTo>
                    <a:pt x="401" y="0"/>
                  </a:moveTo>
                  <a:lnTo>
                    <a:pt x="394" y="3"/>
                  </a:lnTo>
                  <a:lnTo>
                    <a:pt x="389" y="5"/>
                  </a:lnTo>
                  <a:lnTo>
                    <a:pt x="383" y="9"/>
                  </a:lnTo>
                  <a:lnTo>
                    <a:pt x="377" y="11"/>
                  </a:lnTo>
                  <a:lnTo>
                    <a:pt x="371" y="15"/>
                  </a:lnTo>
                  <a:lnTo>
                    <a:pt x="366" y="17"/>
                  </a:lnTo>
                  <a:lnTo>
                    <a:pt x="360" y="20"/>
                  </a:lnTo>
                  <a:lnTo>
                    <a:pt x="355" y="23"/>
                  </a:lnTo>
                  <a:lnTo>
                    <a:pt x="350" y="26"/>
                  </a:lnTo>
                  <a:lnTo>
                    <a:pt x="344" y="29"/>
                  </a:lnTo>
                  <a:lnTo>
                    <a:pt x="339" y="33"/>
                  </a:lnTo>
                  <a:lnTo>
                    <a:pt x="334" y="35"/>
                  </a:lnTo>
                  <a:lnTo>
                    <a:pt x="328" y="38"/>
                  </a:lnTo>
                  <a:lnTo>
                    <a:pt x="324" y="41"/>
                  </a:lnTo>
                  <a:lnTo>
                    <a:pt x="319" y="44"/>
                  </a:lnTo>
                  <a:lnTo>
                    <a:pt x="314" y="48"/>
                  </a:lnTo>
                  <a:lnTo>
                    <a:pt x="310" y="51"/>
                  </a:lnTo>
                  <a:lnTo>
                    <a:pt x="305" y="54"/>
                  </a:lnTo>
                  <a:lnTo>
                    <a:pt x="297" y="60"/>
                  </a:lnTo>
                  <a:lnTo>
                    <a:pt x="294" y="64"/>
                  </a:lnTo>
                  <a:lnTo>
                    <a:pt x="290" y="67"/>
                  </a:lnTo>
                  <a:lnTo>
                    <a:pt x="286" y="70"/>
                  </a:lnTo>
                  <a:lnTo>
                    <a:pt x="284" y="73"/>
                  </a:lnTo>
                  <a:lnTo>
                    <a:pt x="280" y="77"/>
                  </a:lnTo>
                  <a:lnTo>
                    <a:pt x="277" y="81"/>
                  </a:lnTo>
                  <a:lnTo>
                    <a:pt x="274" y="84"/>
                  </a:lnTo>
                  <a:lnTo>
                    <a:pt x="271" y="87"/>
                  </a:lnTo>
                  <a:lnTo>
                    <a:pt x="269" y="91"/>
                  </a:lnTo>
                  <a:lnTo>
                    <a:pt x="265" y="94"/>
                  </a:lnTo>
                  <a:lnTo>
                    <a:pt x="263" y="98"/>
                  </a:lnTo>
                  <a:lnTo>
                    <a:pt x="260" y="101"/>
                  </a:lnTo>
                  <a:lnTo>
                    <a:pt x="258" y="105"/>
                  </a:lnTo>
                  <a:lnTo>
                    <a:pt x="255" y="109"/>
                  </a:lnTo>
                  <a:lnTo>
                    <a:pt x="252" y="112"/>
                  </a:lnTo>
                  <a:lnTo>
                    <a:pt x="250" y="116"/>
                  </a:lnTo>
                  <a:lnTo>
                    <a:pt x="247" y="120"/>
                  </a:lnTo>
                  <a:lnTo>
                    <a:pt x="244" y="123"/>
                  </a:lnTo>
                  <a:lnTo>
                    <a:pt x="238" y="130"/>
                  </a:lnTo>
                  <a:lnTo>
                    <a:pt x="235" y="134"/>
                  </a:lnTo>
                  <a:lnTo>
                    <a:pt x="232" y="138"/>
                  </a:lnTo>
                  <a:lnTo>
                    <a:pt x="229" y="142"/>
                  </a:lnTo>
                  <a:lnTo>
                    <a:pt x="225" y="145"/>
                  </a:lnTo>
                  <a:lnTo>
                    <a:pt x="222" y="149"/>
                  </a:lnTo>
                  <a:lnTo>
                    <a:pt x="218" y="153"/>
                  </a:lnTo>
                  <a:lnTo>
                    <a:pt x="215" y="157"/>
                  </a:lnTo>
                  <a:lnTo>
                    <a:pt x="211" y="161"/>
                  </a:lnTo>
                  <a:lnTo>
                    <a:pt x="207" y="164"/>
                  </a:lnTo>
                  <a:lnTo>
                    <a:pt x="203" y="168"/>
                  </a:lnTo>
                  <a:lnTo>
                    <a:pt x="199" y="172"/>
                  </a:lnTo>
                  <a:lnTo>
                    <a:pt x="196" y="175"/>
                  </a:lnTo>
                  <a:lnTo>
                    <a:pt x="192" y="179"/>
                  </a:lnTo>
                  <a:lnTo>
                    <a:pt x="188" y="182"/>
                  </a:lnTo>
                  <a:lnTo>
                    <a:pt x="183" y="186"/>
                  </a:lnTo>
                  <a:lnTo>
                    <a:pt x="179" y="189"/>
                  </a:lnTo>
                  <a:lnTo>
                    <a:pt x="175" y="192"/>
                  </a:lnTo>
                  <a:lnTo>
                    <a:pt x="170" y="196"/>
                  </a:lnTo>
                  <a:lnTo>
                    <a:pt x="161" y="202"/>
                  </a:lnTo>
                  <a:lnTo>
                    <a:pt x="157" y="206"/>
                  </a:lnTo>
                  <a:lnTo>
                    <a:pt x="152" y="208"/>
                  </a:lnTo>
                  <a:lnTo>
                    <a:pt x="148" y="211"/>
                  </a:lnTo>
                  <a:lnTo>
                    <a:pt x="143" y="214"/>
                  </a:lnTo>
                  <a:lnTo>
                    <a:pt x="139" y="217"/>
                  </a:lnTo>
                  <a:lnTo>
                    <a:pt x="134" y="219"/>
                  </a:lnTo>
                  <a:lnTo>
                    <a:pt x="129" y="222"/>
                  </a:lnTo>
                  <a:lnTo>
                    <a:pt x="125" y="225"/>
                  </a:lnTo>
                  <a:lnTo>
                    <a:pt x="120" y="228"/>
                  </a:lnTo>
                  <a:lnTo>
                    <a:pt x="115" y="231"/>
                  </a:lnTo>
                  <a:lnTo>
                    <a:pt x="110" y="234"/>
                  </a:lnTo>
                  <a:lnTo>
                    <a:pt x="106" y="237"/>
                  </a:lnTo>
                  <a:lnTo>
                    <a:pt x="101" y="240"/>
                  </a:lnTo>
                  <a:lnTo>
                    <a:pt x="97" y="243"/>
                  </a:lnTo>
                  <a:lnTo>
                    <a:pt x="92" y="246"/>
                  </a:lnTo>
                  <a:lnTo>
                    <a:pt x="88" y="249"/>
                  </a:lnTo>
                  <a:lnTo>
                    <a:pt x="83" y="253"/>
                  </a:lnTo>
                  <a:lnTo>
                    <a:pt x="79" y="256"/>
                  </a:lnTo>
                  <a:lnTo>
                    <a:pt x="70" y="264"/>
                  </a:lnTo>
                  <a:lnTo>
                    <a:pt x="67" y="268"/>
                  </a:lnTo>
                  <a:lnTo>
                    <a:pt x="62" y="272"/>
                  </a:lnTo>
                  <a:lnTo>
                    <a:pt x="59" y="276"/>
                  </a:lnTo>
                  <a:lnTo>
                    <a:pt x="55" y="281"/>
                  </a:lnTo>
                  <a:lnTo>
                    <a:pt x="50" y="286"/>
                  </a:lnTo>
                  <a:lnTo>
                    <a:pt x="47" y="290"/>
                  </a:lnTo>
                  <a:lnTo>
                    <a:pt x="44" y="295"/>
                  </a:lnTo>
                  <a:lnTo>
                    <a:pt x="40" y="299"/>
                  </a:lnTo>
                  <a:lnTo>
                    <a:pt x="36" y="305"/>
                  </a:lnTo>
                  <a:lnTo>
                    <a:pt x="33" y="309"/>
                  </a:lnTo>
                  <a:lnTo>
                    <a:pt x="29" y="315"/>
                  </a:lnTo>
                  <a:lnTo>
                    <a:pt x="26" y="320"/>
                  </a:lnTo>
                  <a:lnTo>
                    <a:pt x="23" y="325"/>
                  </a:lnTo>
                  <a:lnTo>
                    <a:pt x="19" y="330"/>
                  </a:lnTo>
                  <a:lnTo>
                    <a:pt x="16" y="336"/>
                  </a:lnTo>
                  <a:lnTo>
                    <a:pt x="12" y="341"/>
                  </a:lnTo>
                  <a:lnTo>
                    <a:pt x="10" y="347"/>
                  </a:lnTo>
                  <a:lnTo>
                    <a:pt x="6" y="352"/>
                  </a:lnTo>
                  <a:lnTo>
                    <a:pt x="0" y="36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1" name="Freeform 575"/>
            <p:cNvSpPr>
              <a:spLocks noChangeAspect="1"/>
            </p:cNvSpPr>
            <p:nvPr/>
          </p:nvSpPr>
          <p:spPr bwMode="auto">
            <a:xfrm flipH="1">
              <a:off x="2153036" y="3958660"/>
              <a:ext cx="127670" cy="63407"/>
            </a:xfrm>
            <a:custGeom>
              <a:avLst/>
              <a:gdLst>
                <a:gd name="T0" fmla="*/ 0 w 340"/>
                <a:gd name="T1" fmla="*/ 0 h 169"/>
                <a:gd name="T2" fmla="*/ 2147483647 w 340"/>
                <a:gd name="T3" fmla="*/ 2147483647 h 169"/>
                <a:gd name="T4" fmla="*/ 2147483647 w 340"/>
                <a:gd name="T5" fmla="*/ 2147483647 h 169"/>
                <a:gd name="T6" fmla="*/ 2147483647 w 340"/>
                <a:gd name="T7" fmla="*/ 2147483647 h 169"/>
                <a:gd name="T8" fmla="*/ 2147483647 w 340"/>
                <a:gd name="T9" fmla="*/ 2147483647 h 169"/>
                <a:gd name="T10" fmla="*/ 2147483647 w 340"/>
                <a:gd name="T11" fmla="*/ 2147483647 h 169"/>
                <a:gd name="T12" fmla="*/ 2147483647 w 340"/>
                <a:gd name="T13" fmla="*/ 2147483647 h 169"/>
                <a:gd name="T14" fmla="*/ 2147483647 w 340"/>
                <a:gd name="T15" fmla="*/ 2147483647 h 169"/>
                <a:gd name="T16" fmla="*/ 2147483647 w 340"/>
                <a:gd name="T17" fmla="*/ 2147483647 h 169"/>
                <a:gd name="T18" fmla="*/ 2147483647 w 340"/>
                <a:gd name="T19" fmla="*/ 2147483647 h 169"/>
                <a:gd name="T20" fmla="*/ 2147483647 w 340"/>
                <a:gd name="T21" fmla="*/ 2147483647 h 169"/>
                <a:gd name="T22" fmla="*/ 2147483647 w 340"/>
                <a:gd name="T23" fmla="*/ 2147483647 h 169"/>
                <a:gd name="T24" fmla="*/ 2147483647 w 340"/>
                <a:gd name="T25" fmla="*/ 2147483647 h 169"/>
                <a:gd name="T26" fmla="*/ 2147483647 w 340"/>
                <a:gd name="T27" fmla="*/ 2147483647 h 169"/>
                <a:gd name="T28" fmla="*/ 2147483647 w 340"/>
                <a:gd name="T29" fmla="*/ 2147483647 h 169"/>
                <a:gd name="T30" fmla="*/ 2147483647 w 340"/>
                <a:gd name="T31" fmla="*/ 2147483647 h 169"/>
                <a:gd name="T32" fmla="*/ 2147483647 w 340"/>
                <a:gd name="T33" fmla="*/ 2147483647 h 169"/>
                <a:gd name="T34" fmla="*/ 2147483647 w 340"/>
                <a:gd name="T35" fmla="*/ 2147483647 h 169"/>
                <a:gd name="T36" fmla="*/ 2147483647 w 340"/>
                <a:gd name="T37" fmla="*/ 2147483647 h 169"/>
                <a:gd name="T38" fmla="*/ 2147483647 w 340"/>
                <a:gd name="T39" fmla="*/ 2147483647 h 169"/>
                <a:gd name="T40" fmla="*/ 2147483647 w 340"/>
                <a:gd name="T41" fmla="*/ 2147483647 h 169"/>
                <a:gd name="T42" fmla="*/ 2147483647 w 340"/>
                <a:gd name="T43" fmla="*/ 2147483647 h 169"/>
                <a:gd name="T44" fmla="*/ 2147483647 w 340"/>
                <a:gd name="T45" fmla="*/ 2147483647 h 169"/>
                <a:gd name="T46" fmla="*/ 2147483647 w 340"/>
                <a:gd name="T47" fmla="*/ 2147483647 h 169"/>
                <a:gd name="T48" fmla="*/ 2147483647 w 340"/>
                <a:gd name="T49" fmla="*/ 2147483647 h 169"/>
                <a:gd name="T50" fmla="*/ 2147483647 w 340"/>
                <a:gd name="T51" fmla="*/ 2147483647 h 169"/>
                <a:gd name="T52" fmla="*/ 2147483647 w 340"/>
                <a:gd name="T53" fmla="*/ 2147483647 h 169"/>
                <a:gd name="T54" fmla="*/ 2147483647 w 340"/>
                <a:gd name="T55" fmla="*/ 2147483647 h 169"/>
                <a:gd name="T56" fmla="*/ 2147483647 w 340"/>
                <a:gd name="T57" fmla="*/ 2147483647 h 169"/>
                <a:gd name="T58" fmla="*/ 2147483647 w 340"/>
                <a:gd name="T59" fmla="*/ 2147483647 h 169"/>
                <a:gd name="T60" fmla="*/ 2147483647 w 340"/>
                <a:gd name="T61" fmla="*/ 2147483647 h 169"/>
                <a:gd name="T62" fmla="*/ 2147483647 w 340"/>
                <a:gd name="T63" fmla="*/ 2147483647 h 169"/>
                <a:gd name="T64" fmla="*/ 2147483647 w 340"/>
                <a:gd name="T65" fmla="*/ 2147483647 h 169"/>
                <a:gd name="T66" fmla="*/ 2147483647 w 340"/>
                <a:gd name="T67" fmla="*/ 2147483647 h 169"/>
                <a:gd name="T68" fmla="*/ 2147483647 w 340"/>
                <a:gd name="T69" fmla="*/ 2147483647 h 169"/>
                <a:gd name="T70" fmla="*/ 2147483647 w 340"/>
                <a:gd name="T71" fmla="*/ 2147483647 h 169"/>
                <a:gd name="T72" fmla="*/ 2147483647 w 340"/>
                <a:gd name="T73" fmla="*/ 2147483647 h 169"/>
                <a:gd name="T74" fmla="*/ 2147483647 w 340"/>
                <a:gd name="T75" fmla="*/ 2147483647 h 169"/>
                <a:gd name="T76" fmla="*/ 2147483647 w 340"/>
                <a:gd name="T77" fmla="*/ 2147483647 h 169"/>
                <a:gd name="T78" fmla="*/ 2147483647 w 340"/>
                <a:gd name="T79" fmla="*/ 2147483647 h 169"/>
                <a:gd name="T80" fmla="*/ 2147483647 w 340"/>
                <a:gd name="T81" fmla="*/ 2147483647 h 169"/>
                <a:gd name="T82" fmla="*/ 2147483647 w 340"/>
                <a:gd name="T83" fmla="*/ 2147483647 h 169"/>
                <a:gd name="T84" fmla="*/ 2147483647 w 340"/>
                <a:gd name="T85" fmla="*/ 2147483647 h 169"/>
                <a:gd name="T86" fmla="*/ 2147483647 w 340"/>
                <a:gd name="T87" fmla="*/ 2147483647 h 169"/>
                <a:gd name="T88" fmla="*/ 2147483647 w 340"/>
                <a:gd name="T89" fmla="*/ 2147483647 h 169"/>
                <a:gd name="T90" fmla="*/ 2147483647 w 340"/>
                <a:gd name="T91" fmla="*/ 2147483647 h 169"/>
                <a:gd name="T92" fmla="*/ 2147483647 w 340"/>
                <a:gd name="T93" fmla="*/ 2147483647 h 169"/>
                <a:gd name="T94" fmla="*/ 2147483647 w 340"/>
                <a:gd name="T95" fmla="*/ 2147483647 h 169"/>
                <a:gd name="T96" fmla="*/ 2147483647 w 340"/>
                <a:gd name="T97" fmla="*/ 2147483647 h 169"/>
                <a:gd name="T98" fmla="*/ 2147483647 w 340"/>
                <a:gd name="T99" fmla="*/ 2147483647 h 169"/>
                <a:gd name="T100" fmla="*/ 2147483647 w 340"/>
                <a:gd name="T101" fmla="*/ 2147483647 h 169"/>
                <a:gd name="T102" fmla="*/ 2147483647 w 340"/>
                <a:gd name="T103" fmla="*/ 2147483647 h 169"/>
                <a:gd name="T104" fmla="*/ 2147483647 w 340"/>
                <a:gd name="T105" fmla="*/ 2147483647 h 169"/>
                <a:gd name="T106" fmla="*/ 2147483647 w 340"/>
                <a:gd name="T107" fmla="*/ 2147483647 h 169"/>
                <a:gd name="T108" fmla="*/ 2147483647 w 340"/>
                <a:gd name="T109" fmla="*/ 2147483647 h 169"/>
                <a:gd name="T110" fmla="*/ 2147483647 w 340"/>
                <a:gd name="T111" fmla="*/ 2147483647 h 169"/>
                <a:gd name="T112" fmla="*/ 2147483647 w 340"/>
                <a:gd name="T113" fmla="*/ 2147483647 h 169"/>
                <a:gd name="T114" fmla="*/ 2147483647 w 340"/>
                <a:gd name="T115" fmla="*/ 2147483647 h 1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0"/>
                <a:gd name="T175" fmla="*/ 0 h 169"/>
                <a:gd name="T176" fmla="*/ 340 w 340"/>
                <a:gd name="T177" fmla="*/ 169 h 1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0" h="16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23" y="16"/>
                  </a:lnTo>
                  <a:lnTo>
                    <a:pt x="26" y="19"/>
                  </a:lnTo>
                  <a:lnTo>
                    <a:pt x="31" y="22"/>
                  </a:lnTo>
                  <a:lnTo>
                    <a:pt x="35" y="24"/>
                  </a:lnTo>
                  <a:lnTo>
                    <a:pt x="39" y="27"/>
                  </a:lnTo>
                  <a:lnTo>
                    <a:pt x="44" y="29"/>
                  </a:lnTo>
                  <a:lnTo>
                    <a:pt x="48" y="31"/>
                  </a:lnTo>
                  <a:lnTo>
                    <a:pt x="53" y="33"/>
                  </a:lnTo>
                  <a:lnTo>
                    <a:pt x="58" y="35"/>
                  </a:lnTo>
                  <a:lnTo>
                    <a:pt x="63" y="36"/>
                  </a:lnTo>
                  <a:lnTo>
                    <a:pt x="68" y="38"/>
                  </a:lnTo>
                  <a:lnTo>
                    <a:pt x="73" y="39"/>
                  </a:lnTo>
                  <a:lnTo>
                    <a:pt x="79" y="40"/>
                  </a:lnTo>
                  <a:lnTo>
                    <a:pt x="91" y="42"/>
                  </a:lnTo>
                  <a:lnTo>
                    <a:pt x="97" y="43"/>
                  </a:lnTo>
                  <a:lnTo>
                    <a:pt x="104" y="43"/>
                  </a:lnTo>
                  <a:lnTo>
                    <a:pt x="110" y="43"/>
                  </a:lnTo>
                  <a:lnTo>
                    <a:pt x="117" y="43"/>
                  </a:lnTo>
                  <a:lnTo>
                    <a:pt x="124" y="43"/>
                  </a:lnTo>
                  <a:lnTo>
                    <a:pt x="132" y="43"/>
                  </a:lnTo>
                  <a:lnTo>
                    <a:pt x="139" y="43"/>
                  </a:lnTo>
                  <a:lnTo>
                    <a:pt x="146" y="43"/>
                  </a:lnTo>
                  <a:lnTo>
                    <a:pt x="153" y="43"/>
                  </a:lnTo>
                  <a:lnTo>
                    <a:pt x="161" y="43"/>
                  </a:lnTo>
                  <a:lnTo>
                    <a:pt x="169" y="43"/>
                  </a:lnTo>
                  <a:lnTo>
                    <a:pt x="176" y="43"/>
                  </a:lnTo>
                  <a:lnTo>
                    <a:pt x="183" y="43"/>
                  </a:lnTo>
                  <a:lnTo>
                    <a:pt x="191" y="44"/>
                  </a:lnTo>
                  <a:lnTo>
                    <a:pt x="198" y="45"/>
                  </a:lnTo>
                  <a:lnTo>
                    <a:pt x="205" y="46"/>
                  </a:lnTo>
                  <a:lnTo>
                    <a:pt x="212" y="48"/>
                  </a:lnTo>
                  <a:lnTo>
                    <a:pt x="219" y="49"/>
                  </a:lnTo>
                  <a:lnTo>
                    <a:pt x="233" y="54"/>
                  </a:lnTo>
                  <a:lnTo>
                    <a:pt x="239" y="57"/>
                  </a:lnTo>
                  <a:lnTo>
                    <a:pt x="246" y="60"/>
                  </a:lnTo>
                  <a:lnTo>
                    <a:pt x="252" y="64"/>
                  </a:lnTo>
                  <a:lnTo>
                    <a:pt x="258" y="68"/>
                  </a:lnTo>
                  <a:lnTo>
                    <a:pt x="264" y="72"/>
                  </a:lnTo>
                  <a:lnTo>
                    <a:pt x="269" y="77"/>
                  </a:lnTo>
                  <a:lnTo>
                    <a:pt x="275" y="83"/>
                  </a:lnTo>
                  <a:lnTo>
                    <a:pt x="280" y="88"/>
                  </a:lnTo>
                  <a:lnTo>
                    <a:pt x="285" y="93"/>
                  </a:lnTo>
                  <a:lnTo>
                    <a:pt x="290" y="100"/>
                  </a:lnTo>
                  <a:lnTo>
                    <a:pt x="296" y="106"/>
                  </a:lnTo>
                  <a:lnTo>
                    <a:pt x="301" y="112"/>
                  </a:lnTo>
                  <a:lnTo>
                    <a:pt x="305" y="119"/>
                  </a:lnTo>
                  <a:lnTo>
                    <a:pt x="310" y="126"/>
                  </a:lnTo>
                  <a:lnTo>
                    <a:pt x="315" y="132"/>
                  </a:lnTo>
                  <a:lnTo>
                    <a:pt x="320" y="139"/>
                  </a:lnTo>
                  <a:lnTo>
                    <a:pt x="324" y="146"/>
                  </a:lnTo>
                  <a:lnTo>
                    <a:pt x="329" y="153"/>
                  </a:lnTo>
                  <a:lnTo>
                    <a:pt x="339" y="16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2" name="Line 576"/>
            <p:cNvSpPr>
              <a:spLocks noChangeAspect="1" noChangeShapeType="1"/>
            </p:cNvSpPr>
            <p:nvPr/>
          </p:nvSpPr>
          <p:spPr bwMode="auto">
            <a:xfrm>
              <a:off x="2274698" y="4061461"/>
              <a:ext cx="16522" cy="634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3" name="Line 577"/>
            <p:cNvSpPr>
              <a:spLocks noChangeAspect="1" noChangeShapeType="1"/>
            </p:cNvSpPr>
            <p:nvPr/>
          </p:nvSpPr>
          <p:spPr bwMode="auto">
            <a:xfrm flipH="1">
              <a:off x="2196970" y="4082847"/>
              <a:ext cx="64961" cy="240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4" name="Arc 3356"/>
            <p:cNvSpPr>
              <a:spLocks noChangeAspect="1"/>
            </p:cNvSpPr>
            <p:nvPr/>
          </p:nvSpPr>
          <p:spPr bwMode="auto">
            <a:xfrm flipH="1">
              <a:off x="3981508" y="3691467"/>
              <a:ext cx="122137" cy="14269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5" name="Arc 3357"/>
            <p:cNvSpPr>
              <a:spLocks noChangeAspect="1"/>
            </p:cNvSpPr>
            <p:nvPr/>
          </p:nvSpPr>
          <p:spPr bwMode="auto">
            <a:xfrm flipH="1">
              <a:off x="3857872" y="3691467"/>
              <a:ext cx="122137" cy="142695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</a:path>
                <a:path w="21600" h="21600" stroke="0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6" name="Arc 3358"/>
            <p:cNvSpPr>
              <a:spLocks noChangeAspect="1"/>
            </p:cNvSpPr>
            <p:nvPr/>
          </p:nvSpPr>
          <p:spPr bwMode="auto">
            <a:xfrm rot="21000000" flipH="1">
              <a:off x="3861619" y="3726766"/>
              <a:ext cx="110148" cy="120164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</a:path>
                <a:path w="21600" h="21600" stroke="0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7" name="Arc 3359"/>
            <p:cNvSpPr>
              <a:spLocks noChangeAspect="1"/>
            </p:cNvSpPr>
            <p:nvPr/>
          </p:nvSpPr>
          <p:spPr bwMode="auto">
            <a:xfrm rot="600000" flipH="1">
              <a:off x="3989001" y="3725264"/>
              <a:ext cx="110148" cy="12091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8" name="Arc 3360"/>
            <p:cNvSpPr>
              <a:spLocks noChangeAspect="1"/>
            </p:cNvSpPr>
            <p:nvPr/>
          </p:nvSpPr>
          <p:spPr bwMode="auto">
            <a:xfrm rot="21360000" flipH="1">
              <a:off x="3973266" y="3662177"/>
              <a:ext cx="149861" cy="16597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99" name="Arc 3361"/>
            <p:cNvSpPr>
              <a:spLocks noChangeAspect="1"/>
            </p:cNvSpPr>
            <p:nvPr/>
          </p:nvSpPr>
          <p:spPr bwMode="auto">
            <a:xfrm rot="240000" flipH="1">
              <a:off x="3835393" y="3662177"/>
              <a:ext cx="149861" cy="165977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</a:path>
                <a:path w="21600" h="21600" stroke="0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0" name="Arc 3362"/>
            <p:cNvSpPr>
              <a:spLocks noChangeAspect="1"/>
            </p:cNvSpPr>
            <p:nvPr/>
          </p:nvSpPr>
          <p:spPr bwMode="auto">
            <a:xfrm rot="21360000" flipH="1">
              <a:off x="3973266" y="3630634"/>
              <a:ext cx="122137" cy="19827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1" name="Arc 3363"/>
            <p:cNvSpPr>
              <a:spLocks noChangeAspect="1"/>
            </p:cNvSpPr>
            <p:nvPr/>
          </p:nvSpPr>
          <p:spPr bwMode="auto">
            <a:xfrm rot="240000" flipH="1">
              <a:off x="3862368" y="3630634"/>
              <a:ext cx="122137" cy="198271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</a:path>
                <a:path w="21600" h="21600" stroke="0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2" name="Arc 3356"/>
            <p:cNvSpPr>
              <a:spLocks noChangeAspect="1"/>
            </p:cNvSpPr>
            <p:nvPr/>
          </p:nvSpPr>
          <p:spPr bwMode="auto">
            <a:xfrm flipH="1">
              <a:off x="3413320" y="3673244"/>
              <a:ext cx="122137" cy="14269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3" name="Arc 3357"/>
            <p:cNvSpPr>
              <a:spLocks noChangeAspect="1"/>
            </p:cNvSpPr>
            <p:nvPr/>
          </p:nvSpPr>
          <p:spPr bwMode="auto">
            <a:xfrm flipH="1">
              <a:off x="3289684" y="3673244"/>
              <a:ext cx="122137" cy="142695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</a:path>
                <a:path w="21600" h="21600" stroke="0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4" name="Arc 3358"/>
            <p:cNvSpPr>
              <a:spLocks noChangeAspect="1"/>
            </p:cNvSpPr>
            <p:nvPr/>
          </p:nvSpPr>
          <p:spPr bwMode="auto">
            <a:xfrm rot="21000000" flipH="1">
              <a:off x="3293431" y="3708543"/>
              <a:ext cx="110148" cy="120164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</a:path>
                <a:path w="21600" h="21600" stroke="0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5" name="Arc 3359"/>
            <p:cNvSpPr>
              <a:spLocks noChangeAspect="1"/>
            </p:cNvSpPr>
            <p:nvPr/>
          </p:nvSpPr>
          <p:spPr bwMode="auto">
            <a:xfrm rot="600000" flipH="1">
              <a:off x="3420813" y="3707041"/>
              <a:ext cx="110148" cy="12091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6" name="Arc 3360"/>
            <p:cNvSpPr>
              <a:spLocks noChangeAspect="1"/>
            </p:cNvSpPr>
            <p:nvPr/>
          </p:nvSpPr>
          <p:spPr bwMode="auto">
            <a:xfrm rot="21360000" flipH="1">
              <a:off x="3405078" y="3643954"/>
              <a:ext cx="149861" cy="16597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7" name="Arc 3361"/>
            <p:cNvSpPr>
              <a:spLocks noChangeAspect="1"/>
            </p:cNvSpPr>
            <p:nvPr/>
          </p:nvSpPr>
          <p:spPr bwMode="auto">
            <a:xfrm rot="240000" flipH="1">
              <a:off x="3267205" y="3643954"/>
              <a:ext cx="149861" cy="165977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</a:path>
                <a:path w="21600" h="21600" stroke="0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8" name="Arc 3362"/>
            <p:cNvSpPr>
              <a:spLocks noChangeAspect="1"/>
            </p:cNvSpPr>
            <p:nvPr/>
          </p:nvSpPr>
          <p:spPr bwMode="auto">
            <a:xfrm rot="21360000" flipH="1">
              <a:off x="3405078" y="3612411"/>
              <a:ext cx="122137" cy="19827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09" name="Arc 3363"/>
            <p:cNvSpPr>
              <a:spLocks noChangeAspect="1"/>
            </p:cNvSpPr>
            <p:nvPr/>
          </p:nvSpPr>
          <p:spPr bwMode="auto">
            <a:xfrm rot="240000" flipH="1">
              <a:off x="3294180" y="3612411"/>
              <a:ext cx="122137" cy="198271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</a:path>
                <a:path w="21600" h="21600" stroke="0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0" name="Arc 3356"/>
            <p:cNvSpPr>
              <a:spLocks noChangeAspect="1"/>
            </p:cNvSpPr>
            <p:nvPr/>
          </p:nvSpPr>
          <p:spPr bwMode="auto">
            <a:xfrm flipH="1">
              <a:off x="2884888" y="3674902"/>
              <a:ext cx="122137" cy="14269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1" name="Arc 3357"/>
            <p:cNvSpPr>
              <a:spLocks noChangeAspect="1"/>
            </p:cNvSpPr>
            <p:nvPr/>
          </p:nvSpPr>
          <p:spPr bwMode="auto">
            <a:xfrm flipH="1">
              <a:off x="2761252" y="3674902"/>
              <a:ext cx="122137" cy="142695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</a:path>
                <a:path w="21600" h="21600" stroke="0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2" name="Arc 3358"/>
            <p:cNvSpPr>
              <a:spLocks noChangeAspect="1"/>
            </p:cNvSpPr>
            <p:nvPr/>
          </p:nvSpPr>
          <p:spPr bwMode="auto">
            <a:xfrm rot="21000000" flipH="1">
              <a:off x="2764999" y="3710201"/>
              <a:ext cx="110148" cy="120164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</a:path>
                <a:path w="21600" h="21600" stroke="0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3" name="Arc 3359"/>
            <p:cNvSpPr>
              <a:spLocks noChangeAspect="1"/>
            </p:cNvSpPr>
            <p:nvPr/>
          </p:nvSpPr>
          <p:spPr bwMode="auto">
            <a:xfrm rot="600000" flipH="1">
              <a:off x="2892381" y="3708699"/>
              <a:ext cx="110148" cy="12091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4" name="Arc 3360"/>
            <p:cNvSpPr>
              <a:spLocks noChangeAspect="1"/>
            </p:cNvSpPr>
            <p:nvPr/>
          </p:nvSpPr>
          <p:spPr bwMode="auto">
            <a:xfrm rot="21360000" flipH="1">
              <a:off x="2876646" y="3645612"/>
              <a:ext cx="149861" cy="16597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5" name="Arc 3361"/>
            <p:cNvSpPr>
              <a:spLocks noChangeAspect="1"/>
            </p:cNvSpPr>
            <p:nvPr/>
          </p:nvSpPr>
          <p:spPr bwMode="auto">
            <a:xfrm rot="240000" flipH="1">
              <a:off x="2738773" y="3645612"/>
              <a:ext cx="149861" cy="165977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</a:path>
                <a:path w="21600" h="21600" stroke="0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6" name="Arc 3362"/>
            <p:cNvSpPr>
              <a:spLocks noChangeAspect="1"/>
            </p:cNvSpPr>
            <p:nvPr/>
          </p:nvSpPr>
          <p:spPr bwMode="auto">
            <a:xfrm rot="21360000" flipH="1">
              <a:off x="2876646" y="3614069"/>
              <a:ext cx="122137" cy="19827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7" name="Arc 3363"/>
            <p:cNvSpPr>
              <a:spLocks noChangeAspect="1"/>
            </p:cNvSpPr>
            <p:nvPr/>
          </p:nvSpPr>
          <p:spPr bwMode="auto">
            <a:xfrm rot="240000" flipH="1">
              <a:off x="2765748" y="3614069"/>
              <a:ext cx="122137" cy="198271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</a:path>
                <a:path w="21600" h="21600" stroke="0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8" name="Arc 3356"/>
            <p:cNvSpPr>
              <a:spLocks noChangeAspect="1"/>
            </p:cNvSpPr>
            <p:nvPr/>
          </p:nvSpPr>
          <p:spPr bwMode="auto">
            <a:xfrm flipH="1">
              <a:off x="2346517" y="3686498"/>
              <a:ext cx="122137" cy="14269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19" name="Arc 3357"/>
            <p:cNvSpPr>
              <a:spLocks noChangeAspect="1"/>
            </p:cNvSpPr>
            <p:nvPr/>
          </p:nvSpPr>
          <p:spPr bwMode="auto">
            <a:xfrm flipH="1">
              <a:off x="2222881" y="3686498"/>
              <a:ext cx="122137" cy="142695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</a:path>
                <a:path w="21600" h="21600" stroke="0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0" name="Arc 3358"/>
            <p:cNvSpPr>
              <a:spLocks noChangeAspect="1"/>
            </p:cNvSpPr>
            <p:nvPr/>
          </p:nvSpPr>
          <p:spPr bwMode="auto">
            <a:xfrm rot="21000000" flipH="1">
              <a:off x="2226628" y="3721797"/>
              <a:ext cx="110148" cy="120164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</a:path>
                <a:path w="21600" h="21600" stroke="0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1" name="Arc 3359"/>
            <p:cNvSpPr>
              <a:spLocks noChangeAspect="1"/>
            </p:cNvSpPr>
            <p:nvPr/>
          </p:nvSpPr>
          <p:spPr bwMode="auto">
            <a:xfrm rot="600000" flipH="1">
              <a:off x="2354010" y="3720295"/>
              <a:ext cx="110148" cy="12091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2" name="Arc 3360"/>
            <p:cNvSpPr>
              <a:spLocks noChangeAspect="1"/>
            </p:cNvSpPr>
            <p:nvPr/>
          </p:nvSpPr>
          <p:spPr bwMode="auto">
            <a:xfrm rot="21360000" flipH="1">
              <a:off x="2338275" y="3657208"/>
              <a:ext cx="149861" cy="16597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3" name="Arc 3361"/>
            <p:cNvSpPr>
              <a:spLocks noChangeAspect="1"/>
            </p:cNvSpPr>
            <p:nvPr/>
          </p:nvSpPr>
          <p:spPr bwMode="auto">
            <a:xfrm rot="240000" flipH="1">
              <a:off x="2200402" y="3657208"/>
              <a:ext cx="149861" cy="165977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</a:path>
                <a:path w="21600" h="21600" stroke="0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4" name="Arc 3362"/>
            <p:cNvSpPr>
              <a:spLocks noChangeAspect="1"/>
            </p:cNvSpPr>
            <p:nvPr/>
          </p:nvSpPr>
          <p:spPr bwMode="auto">
            <a:xfrm rot="21360000" flipH="1">
              <a:off x="2338275" y="3625665"/>
              <a:ext cx="122137" cy="19827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5" name="Arc 3363"/>
            <p:cNvSpPr>
              <a:spLocks noChangeAspect="1"/>
            </p:cNvSpPr>
            <p:nvPr/>
          </p:nvSpPr>
          <p:spPr bwMode="auto">
            <a:xfrm rot="240000" flipH="1">
              <a:off x="2227377" y="3625665"/>
              <a:ext cx="122137" cy="198271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</a:path>
                <a:path w="21600" h="21600" stroke="0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6" name="Line 564"/>
            <p:cNvSpPr>
              <a:spLocks noChangeAspect="1" noChangeShapeType="1"/>
            </p:cNvSpPr>
            <p:nvPr/>
          </p:nvSpPr>
          <p:spPr bwMode="auto">
            <a:xfrm>
              <a:off x="1816499" y="3875722"/>
              <a:ext cx="1502" cy="108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7" name="Line 565"/>
            <p:cNvSpPr>
              <a:spLocks noChangeAspect="1" noChangeShapeType="1"/>
            </p:cNvSpPr>
            <p:nvPr/>
          </p:nvSpPr>
          <p:spPr bwMode="auto">
            <a:xfrm>
              <a:off x="1815749" y="3862215"/>
              <a:ext cx="375" cy="131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8" name="Line 566"/>
            <p:cNvSpPr>
              <a:spLocks noChangeAspect="1" noChangeShapeType="1"/>
            </p:cNvSpPr>
            <p:nvPr/>
          </p:nvSpPr>
          <p:spPr bwMode="auto">
            <a:xfrm flipH="1">
              <a:off x="1815749" y="3839704"/>
              <a:ext cx="375" cy="221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29" name="Line 567"/>
            <p:cNvSpPr>
              <a:spLocks noChangeAspect="1" noChangeShapeType="1"/>
            </p:cNvSpPr>
            <p:nvPr/>
          </p:nvSpPr>
          <p:spPr bwMode="auto">
            <a:xfrm flipH="1">
              <a:off x="1816124" y="3823946"/>
              <a:ext cx="0" cy="153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0" name="Line 568"/>
            <p:cNvSpPr>
              <a:spLocks noChangeAspect="1" noChangeShapeType="1"/>
            </p:cNvSpPr>
            <p:nvPr/>
          </p:nvSpPr>
          <p:spPr bwMode="auto">
            <a:xfrm flipV="1">
              <a:off x="1805235" y="3837453"/>
              <a:ext cx="1126" cy="499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1" name="Freeform 569"/>
            <p:cNvSpPr>
              <a:spLocks noChangeAspect="1"/>
            </p:cNvSpPr>
            <p:nvPr/>
          </p:nvSpPr>
          <p:spPr bwMode="auto">
            <a:xfrm flipH="1">
              <a:off x="1819503" y="3882475"/>
              <a:ext cx="114903" cy="275764"/>
            </a:xfrm>
            <a:custGeom>
              <a:avLst/>
              <a:gdLst>
                <a:gd name="T0" fmla="*/ 2147483647 w 306"/>
                <a:gd name="T1" fmla="*/ 2147483647 h 735"/>
                <a:gd name="T2" fmla="*/ 2147483647 w 306"/>
                <a:gd name="T3" fmla="*/ 2147483647 h 735"/>
                <a:gd name="T4" fmla="*/ 2147483647 w 306"/>
                <a:gd name="T5" fmla="*/ 2147483647 h 735"/>
                <a:gd name="T6" fmla="*/ 2147483647 w 306"/>
                <a:gd name="T7" fmla="*/ 2147483647 h 735"/>
                <a:gd name="T8" fmla="*/ 2147483647 w 306"/>
                <a:gd name="T9" fmla="*/ 2147483647 h 735"/>
                <a:gd name="T10" fmla="*/ 2147483647 w 306"/>
                <a:gd name="T11" fmla="*/ 2147483647 h 735"/>
                <a:gd name="T12" fmla="*/ 2147483647 w 306"/>
                <a:gd name="T13" fmla="*/ 2147483647 h 735"/>
                <a:gd name="T14" fmla="*/ 2147483647 w 306"/>
                <a:gd name="T15" fmla="*/ 2147483647 h 735"/>
                <a:gd name="T16" fmla="*/ 2147483647 w 306"/>
                <a:gd name="T17" fmla="*/ 2147483647 h 735"/>
                <a:gd name="T18" fmla="*/ 2147483647 w 306"/>
                <a:gd name="T19" fmla="*/ 2147483647 h 735"/>
                <a:gd name="T20" fmla="*/ 2147483647 w 306"/>
                <a:gd name="T21" fmla="*/ 2147483647 h 735"/>
                <a:gd name="T22" fmla="*/ 2147483647 w 306"/>
                <a:gd name="T23" fmla="*/ 2147483647 h 735"/>
                <a:gd name="T24" fmla="*/ 2147483647 w 306"/>
                <a:gd name="T25" fmla="*/ 2147483647 h 735"/>
                <a:gd name="T26" fmla="*/ 2147483647 w 306"/>
                <a:gd name="T27" fmla="*/ 2147483647 h 735"/>
                <a:gd name="T28" fmla="*/ 2147483647 w 306"/>
                <a:gd name="T29" fmla="*/ 2147483647 h 735"/>
                <a:gd name="T30" fmla="*/ 2147483647 w 306"/>
                <a:gd name="T31" fmla="*/ 2147483647 h 735"/>
                <a:gd name="T32" fmla="*/ 2147483647 w 306"/>
                <a:gd name="T33" fmla="*/ 2147483647 h 735"/>
                <a:gd name="T34" fmla="*/ 2147483647 w 306"/>
                <a:gd name="T35" fmla="*/ 2147483647 h 735"/>
                <a:gd name="T36" fmla="*/ 2147483647 w 306"/>
                <a:gd name="T37" fmla="*/ 2147483647 h 735"/>
                <a:gd name="T38" fmla="*/ 2147483647 w 306"/>
                <a:gd name="T39" fmla="*/ 2147483647 h 735"/>
                <a:gd name="T40" fmla="*/ 2147483647 w 306"/>
                <a:gd name="T41" fmla="*/ 2147483647 h 735"/>
                <a:gd name="T42" fmla="*/ 2147483647 w 306"/>
                <a:gd name="T43" fmla="*/ 2147483647 h 735"/>
                <a:gd name="T44" fmla="*/ 2147483647 w 306"/>
                <a:gd name="T45" fmla="*/ 2147483647 h 735"/>
                <a:gd name="T46" fmla="*/ 2147483647 w 306"/>
                <a:gd name="T47" fmla="*/ 2147483647 h 735"/>
                <a:gd name="T48" fmla="*/ 2147483647 w 306"/>
                <a:gd name="T49" fmla="*/ 2147483647 h 735"/>
                <a:gd name="T50" fmla="*/ 2147483647 w 306"/>
                <a:gd name="T51" fmla="*/ 2147483647 h 735"/>
                <a:gd name="T52" fmla="*/ 2147483647 w 306"/>
                <a:gd name="T53" fmla="*/ 2147483647 h 735"/>
                <a:gd name="T54" fmla="*/ 2147483647 w 306"/>
                <a:gd name="T55" fmla="*/ 2147483647 h 735"/>
                <a:gd name="T56" fmla="*/ 2147483647 w 306"/>
                <a:gd name="T57" fmla="*/ 2147483647 h 735"/>
                <a:gd name="T58" fmla="*/ 2147483647 w 306"/>
                <a:gd name="T59" fmla="*/ 2147483647 h 735"/>
                <a:gd name="T60" fmla="*/ 2147483647 w 306"/>
                <a:gd name="T61" fmla="*/ 2147483647 h 735"/>
                <a:gd name="T62" fmla="*/ 2147483647 w 306"/>
                <a:gd name="T63" fmla="*/ 2147483647 h 735"/>
                <a:gd name="T64" fmla="*/ 2147483647 w 306"/>
                <a:gd name="T65" fmla="*/ 2147483647 h 735"/>
                <a:gd name="T66" fmla="*/ 2147483647 w 306"/>
                <a:gd name="T67" fmla="*/ 2147483647 h 735"/>
                <a:gd name="T68" fmla="*/ 2147483647 w 306"/>
                <a:gd name="T69" fmla="*/ 2147483647 h 735"/>
                <a:gd name="T70" fmla="*/ 2147483647 w 306"/>
                <a:gd name="T71" fmla="*/ 2147483647 h 735"/>
                <a:gd name="T72" fmla="*/ 2147483647 w 306"/>
                <a:gd name="T73" fmla="*/ 2147483647 h 735"/>
                <a:gd name="T74" fmla="*/ 2147483647 w 306"/>
                <a:gd name="T75" fmla="*/ 2147483647 h 735"/>
                <a:gd name="T76" fmla="*/ 2147483647 w 306"/>
                <a:gd name="T77" fmla="*/ 2147483647 h 735"/>
                <a:gd name="T78" fmla="*/ 2147483647 w 306"/>
                <a:gd name="T79" fmla="*/ 2147483647 h 735"/>
                <a:gd name="T80" fmla="*/ 2147483647 w 306"/>
                <a:gd name="T81" fmla="*/ 2147483647 h 735"/>
                <a:gd name="T82" fmla="*/ 2147483647 w 306"/>
                <a:gd name="T83" fmla="*/ 2147483647 h 735"/>
                <a:gd name="T84" fmla="*/ 2147483647 w 306"/>
                <a:gd name="T85" fmla="*/ 2147483647 h 735"/>
                <a:gd name="T86" fmla="*/ 2147483647 w 306"/>
                <a:gd name="T87" fmla="*/ 2147483647 h 735"/>
                <a:gd name="T88" fmla="*/ 0 w 306"/>
                <a:gd name="T89" fmla="*/ 2147483647 h 735"/>
                <a:gd name="T90" fmla="*/ 0 w 306"/>
                <a:gd name="T91" fmla="*/ 2147483647 h 735"/>
                <a:gd name="T92" fmla="*/ 0 w 306"/>
                <a:gd name="T93" fmla="*/ 2147483647 h 735"/>
                <a:gd name="T94" fmla="*/ 0 w 306"/>
                <a:gd name="T95" fmla="*/ 2147483647 h 7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6"/>
                <a:gd name="T145" fmla="*/ 0 h 735"/>
                <a:gd name="T146" fmla="*/ 306 w 306"/>
                <a:gd name="T147" fmla="*/ 735 h 7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6" h="735">
                  <a:moveTo>
                    <a:pt x="305" y="0"/>
                  </a:moveTo>
                  <a:lnTo>
                    <a:pt x="300" y="12"/>
                  </a:lnTo>
                  <a:lnTo>
                    <a:pt x="297" y="24"/>
                  </a:lnTo>
                  <a:lnTo>
                    <a:pt x="293" y="36"/>
                  </a:lnTo>
                  <a:lnTo>
                    <a:pt x="289" y="48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78" y="84"/>
                  </a:lnTo>
                  <a:lnTo>
                    <a:pt x="275" y="96"/>
                  </a:lnTo>
                  <a:lnTo>
                    <a:pt x="271" y="107"/>
                  </a:lnTo>
                  <a:lnTo>
                    <a:pt x="267" y="119"/>
                  </a:lnTo>
                  <a:lnTo>
                    <a:pt x="264" y="130"/>
                  </a:lnTo>
                  <a:lnTo>
                    <a:pt x="261" y="141"/>
                  </a:lnTo>
                  <a:lnTo>
                    <a:pt x="258" y="151"/>
                  </a:lnTo>
                  <a:lnTo>
                    <a:pt x="255" y="162"/>
                  </a:lnTo>
                  <a:lnTo>
                    <a:pt x="252" y="172"/>
                  </a:lnTo>
                  <a:lnTo>
                    <a:pt x="250" y="182"/>
                  </a:lnTo>
                  <a:lnTo>
                    <a:pt x="247" y="191"/>
                  </a:lnTo>
                  <a:lnTo>
                    <a:pt x="245" y="200"/>
                  </a:lnTo>
                  <a:lnTo>
                    <a:pt x="241" y="217"/>
                  </a:lnTo>
                  <a:lnTo>
                    <a:pt x="239" y="225"/>
                  </a:lnTo>
                  <a:lnTo>
                    <a:pt x="237" y="233"/>
                  </a:lnTo>
                  <a:lnTo>
                    <a:pt x="236" y="240"/>
                  </a:lnTo>
                  <a:lnTo>
                    <a:pt x="235" y="247"/>
                  </a:lnTo>
                  <a:lnTo>
                    <a:pt x="233" y="253"/>
                  </a:lnTo>
                  <a:lnTo>
                    <a:pt x="232" y="260"/>
                  </a:lnTo>
                  <a:lnTo>
                    <a:pt x="230" y="266"/>
                  </a:lnTo>
                  <a:lnTo>
                    <a:pt x="229" y="272"/>
                  </a:lnTo>
                  <a:lnTo>
                    <a:pt x="228" y="278"/>
                  </a:lnTo>
                  <a:lnTo>
                    <a:pt x="227" y="283"/>
                  </a:lnTo>
                  <a:lnTo>
                    <a:pt x="225" y="289"/>
                  </a:lnTo>
                  <a:lnTo>
                    <a:pt x="224" y="295"/>
                  </a:lnTo>
                  <a:lnTo>
                    <a:pt x="222" y="300"/>
                  </a:lnTo>
                  <a:lnTo>
                    <a:pt x="219" y="305"/>
                  </a:lnTo>
                  <a:lnTo>
                    <a:pt x="218" y="311"/>
                  </a:lnTo>
                  <a:lnTo>
                    <a:pt x="215" y="316"/>
                  </a:lnTo>
                  <a:lnTo>
                    <a:pt x="213" y="322"/>
                  </a:lnTo>
                  <a:lnTo>
                    <a:pt x="210" y="328"/>
                  </a:lnTo>
                  <a:lnTo>
                    <a:pt x="203" y="340"/>
                  </a:lnTo>
                  <a:lnTo>
                    <a:pt x="199" y="346"/>
                  </a:lnTo>
                  <a:lnTo>
                    <a:pt x="195" y="352"/>
                  </a:lnTo>
                  <a:lnTo>
                    <a:pt x="190" y="359"/>
                  </a:lnTo>
                  <a:lnTo>
                    <a:pt x="185" y="366"/>
                  </a:lnTo>
                  <a:lnTo>
                    <a:pt x="180" y="372"/>
                  </a:lnTo>
                  <a:lnTo>
                    <a:pt x="174" y="379"/>
                  </a:lnTo>
                  <a:lnTo>
                    <a:pt x="168" y="387"/>
                  </a:lnTo>
                  <a:lnTo>
                    <a:pt x="162" y="394"/>
                  </a:lnTo>
                  <a:lnTo>
                    <a:pt x="156" y="401"/>
                  </a:lnTo>
                  <a:lnTo>
                    <a:pt x="150" y="409"/>
                  </a:lnTo>
                  <a:lnTo>
                    <a:pt x="144" y="417"/>
                  </a:lnTo>
                  <a:lnTo>
                    <a:pt x="138" y="425"/>
                  </a:lnTo>
                  <a:lnTo>
                    <a:pt x="132" y="433"/>
                  </a:lnTo>
                  <a:lnTo>
                    <a:pt x="125" y="441"/>
                  </a:lnTo>
                  <a:lnTo>
                    <a:pt x="119" y="449"/>
                  </a:lnTo>
                  <a:lnTo>
                    <a:pt x="113" y="456"/>
                  </a:lnTo>
                  <a:lnTo>
                    <a:pt x="106" y="464"/>
                  </a:lnTo>
                  <a:lnTo>
                    <a:pt x="100" y="473"/>
                  </a:lnTo>
                  <a:lnTo>
                    <a:pt x="89" y="489"/>
                  </a:lnTo>
                  <a:lnTo>
                    <a:pt x="83" y="497"/>
                  </a:lnTo>
                  <a:lnTo>
                    <a:pt x="78" y="505"/>
                  </a:lnTo>
                  <a:lnTo>
                    <a:pt x="72" y="513"/>
                  </a:lnTo>
                  <a:lnTo>
                    <a:pt x="68" y="522"/>
                  </a:lnTo>
                  <a:lnTo>
                    <a:pt x="62" y="530"/>
                  </a:lnTo>
                  <a:lnTo>
                    <a:pt x="58" y="538"/>
                  </a:lnTo>
                  <a:lnTo>
                    <a:pt x="53" y="546"/>
                  </a:lnTo>
                  <a:lnTo>
                    <a:pt x="49" y="553"/>
                  </a:lnTo>
                  <a:lnTo>
                    <a:pt x="45" y="561"/>
                  </a:lnTo>
                  <a:lnTo>
                    <a:pt x="41" y="569"/>
                  </a:lnTo>
                  <a:lnTo>
                    <a:pt x="37" y="576"/>
                  </a:lnTo>
                  <a:lnTo>
                    <a:pt x="34" y="584"/>
                  </a:lnTo>
                  <a:lnTo>
                    <a:pt x="30" y="591"/>
                  </a:lnTo>
                  <a:lnTo>
                    <a:pt x="27" y="598"/>
                  </a:lnTo>
                  <a:lnTo>
                    <a:pt x="24" y="606"/>
                  </a:lnTo>
                  <a:lnTo>
                    <a:pt x="21" y="613"/>
                  </a:lnTo>
                  <a:lnTo>
                    <a:pt x="19" y="619"/>
                  </a:lnTo>
                  <a:lnTo>
                    <a:pt x="17" y="626"/>
                  </a:lnTo>
                  <a:lnTo>
                    <a:pt x="12" y="639"/>
                  </a:lnTo>
                  <a:lnTo>
                    <a:pt x="10" y="644"/>
                  </a:lnTo>
                  <a:lnTo>
                    <a:pt x="9" y="650"/>
                  </a:lnTo>
                  <a:lnTo>
                    <a:pt x="7" y="656"/>
                  </a:lnTo>
                  <a:lnTo>
                    <a:pt x="6" y="661"/>
                  </a:lnTo>
                  <a:lnTo>
                    <a:pt x="5" y="667"/>
                  </a:lnTo>
                  <a:lnTo>
                    <a:pt x="4" y="672"/>
                  </a:lnTo>
                  <a:lnTo>
                    <a:pt x="3" y="677"/>
                  </a:lnTo>
                  <a:lnTo>
                    <a:pt x="3" y="682"/>
                  </a:lnTo>
                  <a:lnTo>
                    <a:pt x="2" y="686"/>
                  </a:lnTo>
                  <a:lnTo>
                    <a:pt x="1" y="691"/>
                  </a:lnTo>
                  <a:lnTo>
                    <a:pt x="1" y="695"/>
                  </a:lnTo>
                  <a:lnTo>
                    <a:pt x="1" y="700"/>
                  </a:lnTo>
                  <a:lnTo>
                    <a:pt x="0" y="705"/>
                  </a:lnTo>
                  <a:lnTo>
                    <a:pt x="0" y="709"/>
                  </a:lnTo>
                  <a:lnTo>
                    <a:pt x="0" y="713"/>
                  </a:lnTo>
                  <a:lnTo>
                    <a:pt x="0" y="717"/>
                  </a:lnTo>
                  <a:lnTo>
                    <a:pt x="0" y="721"/>
                  </a:lnTo>
                  <a:lnTo>
                    <a:pt x="0" y="726"/>
                  </a:lnTo>
                  <a:lnTo>
                    <a:pt x="0" y="73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2" name="Freeform 570"/>
            <p:cNvSpPr>
              <a:spLocks noChangeAspect="1"/>
            </p:cNvSpPr>
            <p:nvPr/>
          </p:nvSpPr>
          <p:spPr bwMode="auto">
            <a:xfrm flipH="1">
              <a:off x="1692209" y="3888103"/>
              <a:ext cx="111148" cy="244998"/>
            </a:xfrm>
            <a:custGeom>
              <a:avLst/>
              <a:gdLst>
                <a:gd name="T0" fmla="*/ 2147483647 w 296"/>
                <a:gd name="T1" fmla="*/ 2147483647 h 653"/>
                <a:gd name="T2" fmla="*/ 2147483647 w 296"/>
                <a:gd name="T3" fmla="*/ 2147483647 h 653"/>
                <a:gd name="T4" fmla="*/ 2147483647 w 296"/>
                <a:gd name="T5" fmla="*/ 2147483647 h 653"/>
                <a:gd name="T6" fmla="*/ 2147483647 w 296"/>
                <a:gd name="T7" fmla="*/ 2147483647 h 653"/>
                <a:gd name="T8" fmla="*/ 2147483647 w 296"/>
                <a:gd name="T9" fmla="*/ 2147483647 h 653"/>
                <a:gd name="T10" fmla="*/ 2147483647 w 296"/>
                <a:gd name="T11" fmla="*/ 2147483647 h 653"/>
                <a:gd name="T12" fmla="*/ 2147483647 w 296"/>
                <a:gd name="T13" fmla="*/ 2147483647 h 653"/>
                <a:gd name="T14" fmla="*/ 2147483647 w 296"/>
                <a:gd name="T15" fmla="*/ 2147483647 h 653"/>
                <a:gd name="T16" fmla="*/ 2147483647 w 296"/>
                <a:gd name="T17" fmla="*/ 2147483647 h 653"/>
                <a:gd name="T18" fmla="*/ 2147483647 w 296"/>
                <a:gd name="T19" fmla="*/ 2147483647 h 653"/>
                <a:gd name="T20" fmla="*/ 2147483647 w 296"/>
                <a:gd name="T21" fmla="*/ 2147483647 h 653"/>
                <a:gd name="T22" fmla="*/ 2147483647 w 296"/>
                <a:gd name="T23" fmla="*/ 2147483647 h 653"/>
                <a:gd name="T24" fmla="*/ 2147483647 w 296"/>
                <a:gd name="T25" fmla="*/ 2147483647 h 653"/>
                <a:gd name="T26" fmla="*/ 2147483647 w 296"/>
                <a:gd name="T27" fmla="*/ 2147483647 h 653"/>
                <a:gd name="T28" fmla="*/ 2147483647 w 296"/>
                <a:gd name="T29" fmla="*/ 2147483647 h 653"/>
                <a:gd name="T30" fmla="*/ 2147483647 w 296"/>
                <a:gd name="T31" fmla="*/ 2147483647 h 653"/>
                <a:gd name="T32" fmla="*/ 2147483647 w 296"/>
                <a:gd name="T33" fmla="*/ 2147483647 h 653"/>
                <a:gd name="T34" fmla="*/ 2147483647 w 296"/>
                <a:gd name="T35" fmla="*/ 2147483647 h 653"/>
                <a:gd name="T36" fmla="*/ 2147483647 w 296"/>
                <a:gd name="T37" fmla="*/ 2147483647 h 653"/>
                <a:gd name="T38" fmla="*/ 2147483647 w 296"/>
                <a:gd name="T39" fmla="*/ 2147483647 h 653"/>
                <a:gd name="T40" fmla="*/ 2147483647 w 296"/>
                <a:gd name="T41" fmla="*/ 2147483647 h 653"/>
                <a:gd name="T42" fmla="*/ 2147483647 w 296"/>
                <a:gd name="T43" fmla="*/ 2147483647 h 653"/>
                <a:gd name="T44" fmla="*/ 2147483647 w 296"/>
                <a:gd name="T45" fmla="*/ 2147483647 h 653"/>
                <a:gd name="T46" fmla="*/ 2147483647 w 296"/>
                <a:gd name="T47" fmla="*/ 2147483647 h 653"/>
                <a:gd name="T48" fmla="*/ 2147483647 w 296"/>
                <a:gd name="T49" fmla="*/ 2147483647 h 653"/>
                <a:gd name="T50" fmla="*/ 2147483647 w 296"/>
                <a:gd name="T51" fmla="*/ 2147483647 h 653"/>
                <a:gd name="T52" fmla="*/ 2147483647 w 296"/>
                <a:gd name="T53" fmla="*/ 2147483647 h 653"/>
                <a:gd name="T54" fmla="*/ 2147483647 w 296"/>
                <a:gd name="T55" fmla="*/ 2147483647 h 653"/>
                <a:gd name="T56" fmla="*/ 2147483647 w 296"/>
                <a:gd name="T57" fmla="*/ 2147483647 h 653"/>
                <a:gd name="T58" fmla="*/ 2147483647 w 296"/>
                <a:gd name="T59" fmla="*/ 2147483647 h 653"/>
                <a:gd name="T60" fmla="*/ 2147483647 w 296"/>
                <a:gd name="T61" fmla="*/ 2147483647 h 653"/>
                <a:gd name="T62" fmla="*/ 2147483647 w 296"/>
                <a:gd name="T63" fmla="*/ 2147483647 h 653"/>
                <a:gd name="T64" fmla="*/ 2147483647 w 296"/>
                <a:gd name="T65" fmla="*/ 2147483647 h 653"/>
                <a:gd name="T66" fmla="*/ 2147483647 w 296"/>
                <a:gd name="T67" fmla="*/ 2147483647 h 653"/>
                <a:gd name="T68" fmla="*/ 2147483647 w 296"/>
                <a:gd name="T69" fmla="*/ 2147483647 h 653"/>
                <a:gd name="T70" fmla="*/ 2147483647 w 296"/>
                <a:gd name="T71" fmla="*/ 2147483647 h 653"/>
                <a:gd name="T72" fmla="*/ 2147483647 w 296"/>
                <a:gd name="T73" fmla="*/ 2147483647 h 653"/>
                <a:gd name="T74" fmla="*/ 2147483647 w 296"/>
                <a:gd name="T75" fmla="*/ 2147483647 h 653"/>
                <a:gd name="T76" fmla="*/ 2147483647 w 296"/>
                <a:gd name="T77" fmla="*/ 2147483647 h 653"/>
                <a:gd name="T78" fmla="*/ 2147483647 w 296"/>
                <a:gd name="T79" fmla="*/ 2147483647 h 653"/>
                <a:gd name="T80" fmla="*/ 2147483647 w 296"/>
                <a:gd name="T81" fmla="*/ 2147483647 h 653"/>
                <a:gd name="T82" fmla="*/ 2147483647 w 296"/>
                <a:gd name="T83" fmla="*/ 2147483647 h 653"/>
                <a:gd name="T84" fmla="*/ 2147483647 w 296"/>
                <a:gd name="T85" fmla="*/ 2147483647 h 653"/>
                <a:gd name="T86" fmla="*/ 2147483647 w 296"/>
                <a:gd name="T87" fmla="*/ 2147483647 h 653"/>
                <a:gd name="T88" fmla="*/ 2147483647 w 296"/>
                <a:gd name="T89" fmla="*/ 2147483647 h 653"/>
                <a:gd name="T90" fmla="*/ 2147483647 w 296"/>
                <a:gd name="T91" fmla="*/ 2147483647 h 653"/>
                <a:gd name="T92" fmla="*/ 2147483647 w 296"/>
                <a:gd name="T93" fmla="*/ 2147483647 h 653"/>
                <a:gd name="T94" fmla="*/ 2147483647 w 296"/>
                <a:gd name="T95" fmla="*/ 2147483647 h 6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6"/>
                <a:gd name="T145" fmla="*/ 0 h 653"/>
                <a:gd name="T146" fmla="*/ 296 w 296"/>
                <a:gd name="T147" fmla="*/ 653 h 6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6" h="653">
                  <a:moveTo>
                    <a:pt x="0" y="0"/>
                  </a:moveTo>
                  <a:lnTo>
                    <a:pt x="1" y="4"/>
                  </a:lnTo>
                  <a:lnTo>
                    <a:pt x="3" y="9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7" y="25"/>
                  </a:lnTo>
                  <a:lnTo>
                    <a:pt x="9" y="30"/>
                  </a:lnTo>
                  <a:lnTo>
                    <a:pt x="10" y="36"/>
                  </a:lnTo>
                  <a:lnTo>
                    <a:pt x="12" y="41"/>
                  </a:lnTo>
                  <a:lnTo>
                    <a:pt x="14" y="46"/>
                  </a:lnTo>
                  <a:lnTo>
                    <a:pt x="15" y="52"/>
                  </a:lnTo>
                  <a:lnTo>
                    <a:pt x="17" y="58"/>
                  </a:lnTo>
                  <a:lnTo>
                    <a:pt x="18" y="64"/>
                  </a:lnTo>
                  <a:lnTo>
                    <a:pt x="19" y="69"/>
                  </a:lnTo>
                  <a:lnTo>
                    <a:pt x="21" y="76"/>
                  </a:lnTo>
                  <a:lnTo>
                    <a:pt x="23" y="82"/>
                  </a:lnTo>
                  <a:lnTo>
                    <a:pt x="24" y="89"/>
                  </a:lnTo>
                  <a:lnTo>
                    <a:pt x="26" y="96"/>
                  </a:lnTo>
                  <a:lnTo>
                    <a:pt x="27" y="102"/>
                  </a:lnTo>
                  <a:lnTo>
                    <a:pt x="30" y="117"/>
                  </a:lnTo>
                  <a:lnTo>
                    <a:pt x="32" y="125"/>
                  </a:lnTo>
                  <a:lnTo>
                    <a:pt x="33" y="132"/>
                  </a:lnTo>
                  <a:lnTo>
                    <a:pt x="35" y="141"/>
                  </a:lnTo>
                  <a:lnTo>
                    <a:pt x="37" y="149"/>
                  </a:lnTo>
                  <a:lnTo>
                    <a:pt x="38" y="157"/>
                  </a:lnTo>
                  <a:lnTo>
                    <a:pt x="40" y="166"/>
                  </a:lnTo>
                  <a:lnTo>
                    <a:pt x="41" y="175"/>
                  </a:lnTo>
                  <a:lnTo>
                    <a:pt x="43" y="183"/>
                  </a:lnTo>
                  <a:lnTo>
                    <a:pt x="44" y="192"/>
                  </a:lnTo>
                  <a:lnTo>
                    <a:pt x="46" y="201"/>
                  </a:lnTo>
                  <a:lnTo>
                    <a:pt x="48" y="209"/>
                  </a:lnTo>
                  <a:lnTo>
                    <a:pt x="50" y="218"/>
                  </a:lnTo>
                  <a:lnTo>
                    <a:pt x="52" y="227"/>
                  </a:lnTo>
                  <a:lnTo>
                    <a:pt x="54" y="235"/>
                  </a:lnTo>
                  <a:lnTo>
                    <a:pt x="56" y="244"/>
                  </a:lnTo>
                  <a:lnTo>
                    <a:pt x="58" y="252"/>
                  </a:lnTo>
                  <a:lnTo>
                    <a:pt x="60" y="260"/>
                  </a:lnTo>
                  <a:lnTo>
                    <a:pt x="62" y="268"/>
                  </a:lnTo>
                  <a:lnTo>
                    <a:pt x="67" y="283"/>
                  </a:lnTo>
                  <a:lnTo>
                    <a:pt x="69" y="290"/>
                  </a:lnTo>
                  <a:lnTo>
                    <a:pt x="72" y="297"/>
                  </a:lnTo>
                  <a:lnTo>
                    <a:pt x="75" y="303"/>
                  </a:lnTo>
                  <a:lnTo>
                    <a:pt x="78" y="310"/>
                  </a:lnTo>
                  <a:lnTo>
                    <a:pt x="80" y="316"/>
                  </a:lnTo>
                  <a:lnTo>
                    <a:pt x="84" y="322"/>
                  </a:lnTo>
                  <a:lnTo>
                    <a:pt x="87" y="328"/>
                  </a:lnTo>
                  <a:lnTo>
                    <a:pt x="89" y="333"/>
                  </a:lnTo>
                  <a:lnTo>
                    <a:pt x="92" y="339"/>
                  </a:lnTo>
                  <a:lnTo>
                    <a:pt x="96" y="344"/>
                  </a:lnTo>
                  <a:lnTo>
                    <a:pt x="99" y="350"/>
                  </a:lnTo>
                  <a:lnTo>
                    <a:pt x="102" y="355"/>
                  </a:lnTo>
                  <a:lnTo>
                    <a:pt x="105" y="360"/>
                  </a:lnTo>
                  <a:lnTo>
                    <a:pt x="109" y="366"/>
                  </a:lnTo>
                  <a:lnTo>
                    <a:pt x="112" y="370"/>
                  </a:lnTo>
                  <a:lnTo>
                    <a:pt x="115" y="376"/>
                  </a:lnTo>
                  <a:lnTo>
                    <a:pt x="119" y="381"/>
                  </a:lnTo>
                  <a:lnTo>
                    <a:pt x="122" y="386"/>
                  </a:lnTo>
                  <a:lnTo>
                    <a:pt x="128" y="397"/>
                  </a:lnTo>
                  <a:lnTo>
                    <a:pt x="132" y="403"/>
                  </a:lnTo>
                  <a:lnTo>
                    <a:pt x="135" y="408"/>
                  </a:lnTo>
                  <a:lnTo>
                    <a:pt x="139" y="414"/>
                  </a:lnTo>
                  <a:lnTo>
                    <a:pt x="142" y="420"/>
                  </a:lnTo>
                  <a:lnTo>
                    <a:pt x="146" y="426"/>
                  </a:lnTo>
                  <a:lnTo>
                    <a:pt x="149" y="432"/>
                  </a:lnTo>
                  <a:lnTo>
                    <a:pt x="152" y="438"/>
                  </a:lnTo>
                  <a:lnTo>
                    <a:pt x="156" y="445"/>
                  </a:lnTo>
                  <a:lnTo>
                    <a:pt x="159" y="451"/>
                  </a:lnTo>
                  <a:lnTo>
                    <a:pt x="163" y="457"/>
                  </a:lnTo>
                  <a:lnTo>
                    <a:pt x="166" y="464"/>
                  </a:lnTo>
                  <a:lnTo>
                    <a:pt x="170" y="470"/>
                  </a:lnTo>
                  <a:lnTo>
                    <a:pt x="174" y="477"/>
                  </a:lnTo>
                  <a:lnTo>
                    <a:pt x="178" y="483"/>
                  </a:lnTo>
                  <a:lnTo>
                    <a:pt x="182" y="490"/>
                  </a:lnTo>
                  <a:lnTo>
                    <a:pt x="185" y="497"/>
                  </a:lnTo>
                  <a:lnTo>
                    <a:pt x="189" y="503"/>
                  </a:lnTo>
                  <a:lnTo>
                    <a:pt x="193" y="509"/>
                  </a:lnTo>
                  <a:lnTo>
                    <a:pt x="202" y="522"/>
                  </a:lnTo>
                  <a:lnTo>
                    <a:pt x="205" y="529"/>
                  </a:lnTo>
                  <a:lnTo>
                    <a:pt x="210" y="536"/>
                  </a:lnTo>
                  <a:lnTo>
                    <a:pt x="214" y="542"/>
                  </a:lnTo>
                  <a:lnTo>
                    <a:pt x="218" y="549"/>
                  </a:lnTo>
                  <a:lnTo>
                    <a:pt x="223" y="555"/>
                  </a:lnTo>
                  <a:lnTo>
                    <a:pt x="227" y="562"/>
                  </a:lnTo>
                  <a:lnTo>
                    <a:pt x="232" y="568"/>
                  </a:lnTo>
                  <a:lnTo>
                    <a:pt x="237" y="574"/>
                  </a:lnTo>
                  <a:lnTo>
                    <a:pt x="241" y="581"/>
                  </a:lnTo>
                  <a:lnTo>
                    <a:pt x="246" y="588"/>
                  </a:lnTo>
                  <a:lnTo>
                    <a:pt x="251" y="594"/>
                  </a:lnTo>
                  <a:lnTo>
                    <a:pt x="255" y="600"/>
                  </a:lnTo>
                  <a:lnTo>
                    <a:pt x="261" y="607"/>
                  </a:lnTo>
                  <a:lnTo>
                    <a:pt x="265" y="613"/>
                  </a:lnTo>
                  <a:lnTo>
                    <a:pt x="270" y="620"/>
                  </a:lnTo>
                  <a:lnTo>
                    <a:pt x="275" y="626"/>
                  </a:lnTo>
                  <a:lnTo>
                    <a:pt x="280" y="632"/>
                  </a:lnTo>
                  <a:lnTo>
                    <a:pt x="285" y="639"/>
                  </a:lnTo>
                  <a:lnTo>
                    <a:pt x="295" y="65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3" name="Freeform 571"/>
            <p:cNvSpPr>
              <a:spLocks noChangeAspect="1"/>
            </p:cNvSpPr>
            <p:nvPr/>
          </p:nvSpPr>
          <p:spPr bwMode="auto">
            <a:xfrm flipH="1">
              <a:off x="1687703" y="3918118"/>
              <a:ext cx="106266" cy="70911"/>
            </a:xfrm>
            <a:custGeom>
              <a:avLst/>
              <a:gdLst>
                <a:gd name="T0" fmla="*/ 0 w 283"/>
                <a:gd name="T1" fmla="*/ 0 h 189"/>
                <a:gd name="T2" fmla="*/ 2147483647 w 283"/>
                <a:gd name="T3" fmla="*/ 2147483647 h 189"/>
                <a:gd name="T4" fmla="*/ 2147483647 w 283"/>
                <a:gd name="T5" fmla="*/ 2147483647 h 189"/>
                <a:gd name="T6" fmla="*/ 2147483647 w 283"/>
                <a:gd name="T7" fmla="*/ 2147483647 h 189"/>
                <a:gd name="T8" fmla="*/ 2147483647 w 283"/>
                <a:gd name="T9" fmla="*/ 2147483647 h 189"/>
                <a:gd name="T10" fmla="*/ 2147483647 w 283"/>
                <a:gd name="T11" fmla="*/ 2147483647 h 189"/>
                <a:gd name="T12" fmla="*/ 2147483647 w 283"/>
                <a:gd name="T13" fmla="*/ 2147483647 h 189"/>
                <a:gd name="T14" fmla="*/ 2147483647 w 283"/>
                <a:gd name="T15" fmla="*/ 2147483647 h 189"/>
                <a:gd name="T16" fmla="*/ 2147483647 w 283"/>
                <a:gd name="T17" fmla="*/ 2147483647 h 189"/>
                <a:gd name="T18" fmla="*/ 2147483647 w 283"/>
                <a:gd name="T19" fmla="*/ 2147483647 h 189"/>
                <a:gd name="T20" fmla="*/ 2147483647 w 283"/>
                <a:gd name="T21" fmla="*/ 2147483647 h 189"/>
                <a:gd name="T22" fmla="*/ 2147483647 w 283"/>
                <a:gd name="T23" fmla="*/ 2147483647 h 189"/>
                <a:gd name="T24" fmla="*/ 2147483647 w 283"/>
                <a:gd name="T25" fmla="*/ 2147483647 h 189"/>
                <a:gd name="T26" fmla="*/ 2147483647 w 283"/>
                <a:gd name="T27" fmla="*/ 2147483647 h 189"/>
                <a:gd name="T28" fmla="*/ 2147483647 w 283"/>
                <a:gd name="T29" fmla="*/ 2147483647 h 189"/>
                <a:gd name="T30" fmla="*/ 2147483647 w 283"/>
                <a:gd name="T31" fmla="*/ 2147483647 h 189"/>
                <a:gd name="T32" fmla="*/ 2147483647 w 283"/>
                <a:gd name="T33" fmla="*/ 2147483647 h 189"/>
                <a:gd name="T34" fmla="*/ 2147483647 w 283"/>
                <a:gd name="T35" fmla="*/ 2147483647 h 189"/>
                <a:gd name="T36" fmla="*/ 2147483647 w 283"/>
                <a:gd name="T37" fmla="*/ 2147483647 h 189"/>
                <a:gd name="T38" fmla="*/ 2147483647 w 283"/>
                <a:gd name="T39" fmla="*/ 2147483647 h 189"/>
                <a:gd name="T40" fmla="*/ 2147483647 w 283"/>
                <a:gd name="T41" fmla="*/ 2147483647 h 189"/>
                <a:gd name="T42" fmla="*/ 2147483647 w 283"/>
                <a:gd name="T43" fmla="*/ 2147483647 h 189"/>
                <a:gd name="T44" fmla="*/ 2147483647 w 283"/>
                <a:gd name="T45" fmla="*/ 2147483647 h 189"/>
                <a:gd name="T46" fmla="*/ 2147483647 w 283"/>
                <a:gd name="T47" fmla="*/ 2147483647 h 189"/>
                <a:gd name="T48" fmla="*/ 2147483647 w 283"/>
                <a:gd name="T49" fmla="*/ 2147483647 h 189"/>
                <a:gd name="T50" fmla="*/ 2147483647 w 283"/>
                <a:gd name="T51" fmla="*/ 2147483647 h 189"/>
                <a:gd name="T52" fmla="*/ 2147483647 w 283"/>
                <a:gd name="T53" fmla="*/ 2147483647 h 189"/>
                <a:gd name="T54" fmla="*/ 2147483647 w 283"/>
                <a:gd name="T55" fmla="*/ 2147483647 h 189"/>
                <a:gd name="T56" fmla="*/ 2147483647 w 283"/>
                <a:gd name="T57" fmla="*/ 2147483647 h 189"/>
                <a:gd name="T58" fmla="*/ 2147483647 w 283"/>
                <a:gd name="T59" fmla="*/ 2147483647 h 189"/>
                <a:gd name="T60" fmla="*/ 2147483647 w 283"/>
                <a:gd name="T61" fmla="*/ 2147483647 h 189"/>
                <a:gd name="T62" fmla="*/ 2147483647 w 283"/>
                <a:gd name="T63" fmla="*/ 2147483647 h 189"/>
                <a:gd name="T64" fmla="*/ 2147483647 w 283"/>
                <a:gd name="T65" fmla="*/ 2147483647 h 189"/>
                <a:gd name="T66" fmla="*/ 2147483647 w 283"/>
                <a:gd name="T67" fmla="*/ 2147483647 h 189"/>
                <a:gd name="T68" fmla="*/ 2147483647 w 283"/>
                <a:gd name="T69" fmla="*/ 2147483647 h 189"/>
                <a:gd name="T70" fmla="*/ 2147483647 w 283"/>
                <a:gd name="T71" fmla="*/ 2147483647 h 189"/>
                <a:gd name="T72" fmla="*/ 2147483647 w 283"/>
                <a:gd name="T73" fmla="*/ 2147483647 h 189"/>
                <a:gd name="T74" fmla="*/ 2147483647 w 283"/>
                <a:gd name="T75" fmla="*/ 2147483647 h 189"/>
                <a:gd name="T76" fmla="*/ 2147483647 w 283"/>
                <a:gd name="T77" fmla="*/ 2147483647 h 189"/>
                <a:gd name="T78" fmla="*/ 2147483647 w 283"/>
                <a:gd name="T79" fmla="*/ 2147483647 h 189"/>
                <a:gd name="T80" fmla="*/ 2147483647 w 283"/>
                <a:gd name="T81" fmla="*/ 2147483647 h 189"/>
                <a:gd name="T82" fmla="*/ 2147483647 w 283"/>
                <a:gd name="T83" fmla="*/ 2147483647 h 189"/>
                <a:gd name="T84" fmla="*/ 2147483647 w 283"/>
                <a:gd name="T85" fmla="*/ 2147483647 h 189"/>
                <a:gd name="T86" fmla="*/ 2147483647 w 283"/>
                <a:gd name="T87" fmla="*/ 2147483647 h 189"/>
                <a:gd name="T88" fmla="*/ 2147483647 w 283"/>
                <a:gd name="T89" fmla="*/ 2147483647 h 189"/>
                <a:gd name="T90" fmla="*/ 2147483647 w 283"/>
                <a:gd name="T91" fmla="*/ 2147483647 h 189"/>
                <a:gd name="T92" fmla="*/ 2147483647 w 283"/>
                <a:gd name="T93" fmla="*/ 2147483647 h 189"/>
                <a:gd name="T94" fmla="*/ 2147483647 w 283"/>
                <a:gd name="T95" fmla="*/ 2147483647 h 189"/>
                <a:gd name="T96" fmla="*/ 2147483647 w 283"/>
                <a:gd name="T97" fmla="*/ 2147483647 h 189"/>
                <a:gd name="T98" fmla="*/ 2147483647 w 283"/>
                <a:gd name="T99" fmla="*/ 2147483647 h 189"/>
                <a:gd name="T100" fmla="*/ 2147483647 w 283"/>
                <a:gd name="T101" fmla="*/ 2147483647 h 189"/>
                <a:gd name="T102" fmla="*/ 2147483647 w 283"/>
                <a:gd name="T103" fmla="*/ 2147483647 h 189"/>
                <a:gd name="T104" fmla="*/ 2147483647 w 283"/>
                <a:gd name="T105" fmla="*/ 2147483647 h 189"/>
                <a:gd name="T106" fmla="*/ 2147483647 w 283"/>
                <a:gd name="T107" fmla="*/ 2147483647 h 189"/>
                <a:gd name="T108" fmla="*/ 2147483647 w 283"/>
                <a:gd name="T109" fmla="*/ 2147483647 h 189"/>
                <a:gd name="T110" fmla="*/ 2147483647 w 283"/>
                <a:gd name="T111" fmla="*/ 2147483647 h 189"/>
                <a:gd name="T112" fmla="*/ 2147483647 w 283"/>
                <a:gd name="T113" fmla="*/ 2147483647 h 189"/>
                <a:gd name="T114" fmla="*/ 2147483647 w 283"/>
                <a:gd name="T115" fmla="*/ 2147483647 h 18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3"/>
                <a:gd name="T175" fmla="*/ 0 h 189"/>
                <a:gd name="T176" fmla="*/ 283 w 283"/>
                <a:gd name="T177" fmla="*/ 189 h 18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3" h="189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  <a:lnTo>
                    <a:pt x="14" y="9"/>
                  </a:lnTo>
                  <a:lnTo>
                    <a:pt x="18" y="13"/>
                  </a:lnTo>
                  <a:lnTo>
                    <a:pt x="23" y="16"/>
                  </a:lnTo>
                  <a:lnTo>
                    <a:pt x="28" y="19"/>
                  </a:lnTo>
                  <a:lnTo>
                    <a:pt x="32" y="23"/>
                  </a:lnTo>
                  <a:lnTo>
                    <a:pt x="37" y="26"/>
                  </a:lnTo>
                  <a:lnTo>
                    <a:pt x="41" y="30"/>
                  </a:lnTo>
                  <a:lnTo>
                    <a:pt x="46" y="33"/>
                  </a:lnTo>
                  <a:lnTo>
                    <a:pt x="50" y="37"/>
                  </a:lnTo>
                  <a:lnTo>
                    <a:pt x="55" y="40"/>
                  </a:lnTo>
                  <a:lnTo>
                    <a:pt x="60" y="44"/>
                  </a:lnTo>
                  <a:lnTo>
                    <a:pt x="64" y="47"/>
                  </a:lnTo>
                  <a:lnTo>
                    <a:pt x="69" y="50"/>
                  </a:lnTo>
                  <a:lnTo>
                    <a:pt x="73" y="54"/>
                  </a:lnTo>
                  <a:lnTo>
                    <a:pt x="78" y="58"/>
                  </a:lnTo>
                  <a:lnTo>
                    <a:pt x="83" y="61"/>
                  </a:lnTo>
                  <a:lnTo>
                    <a:pt x="92" y="69"/>
                  </a:lnTo>
                  <a:lnTo>
                    <a:pt x="96" y="72"/>
                  </a:lnTo>
                  <a:lnTo>
                    <a:pt x="101" y="76"/>
                  </a:lnTo>
                  <a:lnTo>
                    <a:pt x="106" y="80"/>
                  </a:lnTo>
                  <a:lnTo>
                    <a:pt x="110" y="83"/>
                  </a:lnTo>
                  <a:lnTo>
                    <a:pt x="115" y="88"/>
                  </a:lnTo>
                  <a:lnTo>
                    <a:pt x="119" y="91"/>
                  </a:lnTo>
                  <a:lnTo>
                    <a:pt x="124" y="95"/>
                  </a:lnTo>
                  <a:lnTo>
                    <a:pt x="129" y="99"/>
                  </a:lnTo>
                  <a:lnTo>
                    <a:pt x="133" y="102"/>
                  </a:lnTo>
                  <a:lnTo>
                    <a:pt x="138" y="106"/>
                  </a:lnTo>
                  <a:lnTo>
                    <a:pt x="143" y="110"/>
                  </a:lnTo>
                  <a:lnTo>
                    <a:pt x="147" y="113"/>
                  </a:lnTo>
                  <a:lnTo>
                    <a:pt x="152" y="117"/>
                  </a:lnTo>
                  <a:lnTo>
                    <a:pt x="156" y="121"/>
                  </a:lnTo>
                  <a:lnTo>
                    <a:pt x="161" y="124"/>
                  </a:lnTo>
                  <a:lnTo>
                    <a:pt x="166" y="127"/>
                  </a:lnTo>
                  <a:lnTo>
                    <a:pt x="170" y="131"/>
                  </a:lnTo>
                  <a:lnTo>
                    <a:pt x="175" y="134"/>
                  </a:lnTo>
                  <a:lnTo>
                    <a:pt x="185" y="140"/>
                  </a:lnTo>
                  <a:lnTo>
                    <a:pt x="189" y="143"/>
                  </a:lnTo>
                  <a:lnTo>
                    <a:pt x="194" y="146"/>
                  </a:lnTo>
                  <a:lnTo>
                    <a:pt x="199" y="149"/>
                  </a:lnTo>
                  <a:lnTo>
                    <a:pt x="203" y="152"/>
                  </a:lnTo>
                  <a:lnTo>
                    <a:pt x="209" y="154"/>
                  </a:lnTo>
                  <a:lnTo>
                    <a:pt x="213" y="157"/>
                  </a:lnTo>
                  <a:lnTo>
                    <a:pt x="218" y="159"/>
                  </a:lnTo>
                  <a:lnTo>
                    <a:pt x="223" y="162"/>
                  </a:lnTo>
                  <a:lnTo>
                    <a:pt x="228" y="164"/>
                  </a:lnTo>
                  <a:lnTo>
                    <a:pt x="233" y="167"/>
                  </a:lnTo>
                  <a:lnTo>
                    <a:pt x="237" y="169"/>
                  </a:lnTo>
                  <a:lnTo>
                    <a:pt x="242" y="171"/>
                  </a:lnTo>
                  <a:lnTo>
                    <a:pt x="247" y="173"/>
                  </a:lnTo>
                  <a:lnTo>
                    <a:pt x="252" y="175"/>
                  </a:lnTo>
                  <a:lnTo>
                    <a:pt x="257" y="177"/>
                  </a:lnTo>
                  <a:lnTo>
                    <a:pt x="262" y="180"/>
                  </a:lnTo>
                  <a:lnTo>
                    <a:pt x="267" y="181"/>
                  </a:lnTo>
                  <a:lnTo>
                    <a:pt x="272" y="183"/>
                  </a:lnTo>
                  <a:lnTo>
                    <a:pt x="282" y="18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4" name="Freeform 572"/>
            <p:cNvSpPr>
              <a:spLocks noChangeAspect="1"/>
            </p:cNvSpPr>
            <p:nvPr/>
          </p:nvSpPr>
          <p:spPr bwMode="auto">
            <a:xfrm flipH="1">
              <a:off x="1802982" y="4021670"/>
              <a:ext cx="62708" cy="103927"/>
            </a:xfrm>
            <a:custGeom>
              <a:avLst/>
              <a:gdLst>
                <a:gd name="T0" fmla="*/ 0 w 167"/>
                <a:gd name="T1" fmla="*/ 0 h 277"/>
                <a:gd name="T2" fmla="*/ 2147483647 w 167"/>
                <a:gd name="T3" fmla="*/ 2147483647 h 277"/>
                <a:gd name="T4" fmla="*/ 2147483647 w 167"/>
                <a:gd name="T5" fmla="*/ 2147483647 h 277"/>
                <a:gd name="T6" fmla="*/ 2147483647 w 167"/>
                <a:gd name="T7" fmla="*/ 2147483647 h 277"/>
                <a:gd name="T8" fmla="*/ 2147483647 w 167"/>
                <a:gd name="T9" fmla="*/ 2147483647 h 277"/>
                <a:gd name="T10" fmla="*/ 2147483647 w 167"/>
                <a:gd name="T11" fmla="*/ 2147483647 h 277"/>
                <a:gd name="T12" fmla="*/ 2147483647 w 167"/>
                <a:gd name="T13" fmla="*/ 2147483647 h 277"/>
                <a:gd name="T14" fmla="*/ 2147483647 w 167"/>
                <a:gd name="T15" fmla="*/ 2147483647 h 277"/>
                <a:gd name="T16" fmla="*/ 2147483647 w 167"/>
                <a:gd name="T17" fmla="*/ 2147483647 h 277"/>
                <a:gd name="T18" fmla="*/ 2147483647 w 167"/>
                <a:gd name="T19" fmla="*/ 2147483647 h 277"/>
                <a:gd name="T20" fmla="*/ 2147483647 w 167"/>
                <a:gd name="T21" fmla="*/ 2147483647 h 277"/>
                <a:gd name="T22" fmla="*/ 2147483647 w 167"/>
                <a:gd name="T23" fmla="*/ 2147483647 h 277"/>
                <a:gd name="T24" fmla="*/ 2147483647 w 167"/>
                <a:gd name="T25" fmla="*/ 2147483647 h 277"/>
                <a:gd name="T26" fmla="*/ 2147483647 w 167"/>
                <a:gd name="T27" fmla="*/ 2147483647 h 277"/>
                <a:gd name="T28" fmla="*/ 2147483647 w 167"/>
                <a:gd name="T29" fmla="*/ 2147483647 h 277"/>
                <a:gd name="T30" fmla="*/ 2147483647 w 167"/>
                <a:gd name="T31" fmla="*/ 2147483647 h 277"/>
                <a:gd name="T32" fmla="*/ 2147483647 w 167"/>
                <a:gd name="T33" fmla="*/ 2147483647 h 277"/>
                <a:gd name="T34" fmla="*/ 2147483647 w 167"/>
                <a:gd name="T35" fmla="*/ 2147483647 h 277"/>
                <a:gd name="T36" fmla="*/ 2147483647 w 167"/>
                <a:gd name="T37" fmla="*/ 2147483647 h 277"/>
                <a:gd name="T38" fmla="*/ 2147483647 w 167"/>
                <a:gd name="T39" fmla="*/ 2147483647 h 277"/>
                <a:gd name="T40" fmla="*/ 2147483647 w 167"/>
                <a:gd name="T41" fmla="*/ 2147483647 h 277"/>
                <a:gd name="T42" fmla="*/ 2147483647 w 167"/>
                <a:gd name="T43" fmla="*/ 2147483647 h 277"/>
                <a:gd name="T44" fmla="*/ 2147483647 w 167"/>
                <a:gd name="T45" fmla="*/ 2147483647 h 277"/>
                <a:gd name="T46" fmla="*/ 2147483647 w 167"/>
                <a:gd name="T47" fmla="*/ 2147483647 h 277"/>
                <a:gd name="T48" fmla="*/ 2147483647 w 167"/>
                <a:gd name="T49" fmla="*/ 2147483647 h 277"/>
                <a:gd name="T50" fmla="*/ 2147483647 w 167"/>
                <a:gd name="T51" fmla="*/ 2147483647 h 277"/>
                <a:gd name="T52" fmla="*/ 2147483647 w 167"/>
                <a:gd name="T53" fmla="*/ 2147483647 h 277"/>
                <a:gd name="T54" fmla="*/ 2147483647 w 167"/>
                <a:gd name="T55" fmla="*/ 2147483647 h 277"/>
                <a:gd name="T56" fmla="*/ 2147483647 w 167"/>
                <a:gd name="T57" fmla="*/ 2147483647 h 277"/>
                <a:gd name="T58" fmla="*/ 2147483647 w 167"/>
                <a:gd name="T59" fmla="*/ 2147483647 h 277"/>
                <a:gd name="T60" fmla="*/ 2147483647 w 167"/>
                <a:gd name="T61" fmla="*/ 2147483647 h 277"/>
                <a:gd name="T62" fmla="*/ 2147483647 w 167"/>
                <a:gd name="T63" fmla="*/ 2147483647 h 277"/>
                <a:gd name="T64" fmla="*/ 2147483647 w 167"/>
                <a:gd name="T65" fmla="*/ 2147483647 h 277"/>
                <a:gd name="T66" fmla="*/ 2147483647 w 167"/>
                <a:gd name="T67" fmla="*/ 2147483647 h 277"/>
                <a:gd name="T68" fmla="*/ 2147483647 w 167"/>
                <a:gd name="T69" fmla="*/ 2147483647 h 277"/>
                <a:gd name="T70" fmla="*/ 2147483647 w 167"/>
                <a:gd name="T71" fmla="*/ 2147483647 h 277"/>
                <a:gd name="T72" fmla="*/ 2147483647 w 167"/>
                <a:gd name="T73" fmla="*/ 2147483647 h 277"/>
                <a:gd name="T74" fmla="*/ 2147483647 w 167"/>
                <a:gd name="T75" fmla="*/ 2147483647 h 277"/>
                <a:gd name="T76" fmla="*/ 2147483647 w 167"/>
                <a:gd name="T77" fmla="*/ 2147483647 h 277"/>
                <a:gd name="T78" fmla="*/ 2147483647 w 167"/>
                <a:gd name="T79" fmla="*/ 2147483647 h 277"/>
                <a:gd name="T80" fmla="*/ 2147483647 w 167"/>
                <a:gd name="T81" fmla="*/ 2147483647 h 277"/>
                <a:gd name="T82" fmla="*/ 2147483647 w 167"/>
                <a:gd name="T83" fmla="*/ 2147483647 h 277"/>
                <a:gd name="T84" fmla="*/ 2147483647 w 167"/>
                <a:gd name="T85" fmla="*/ 2147483647 h 277"/>
                <a:gd name="T86" fmla="*/ 2147483647 w 167"/>
                <a:gd name="T87" fmla="*/ 2147483647 h 277"/>
                <a:gd name="T88" fmla="*/ 2147483647 w 167"/>
                <a:gd name="T89" fmla="*/ 2147483647 h 277"/>
                <a:gd name="T90" fmla="*/ 2147483647 w 167"/>
                <a:gd name="T91" fmla="*/ 2147483647 h 277"/>
                <a:gd name="T92" fmla="*/ 2147483647 w 167"/>
                <a:gd name="T93" fmla="*/ 2147483647 h 277"/>
                <a:gd name="T94" fmla="*/ 2147483647 w 167"/>
                <a:gd name="T95" fmla="*/ 2147483647 h 277"/>
                <a:gd name="T96" fmla="*/ 2147483647 w 167"/>
                <a:gd name="T97" fmla="*/ 2147483647 h 277"/>
                <a:gd name="T98" fmla="*/ 2147483647 w 167"/>
                <a:gd name="T99" fmla="*/ 2147483647 h 277"/>
                <a:gd name="T100" fmla="*/ 2147483647 w 167"/>
                <a:gd name="T101" fmla="*/ 2147483647 h 277"/>
                <a:gd name="T102" fmla="*/ 2147483647 w 167"/>
                <a:gd name="T103" fmla="*/ 2147483647 h 277"/>
                <a:gd name="T104" fmla="*/ 2147483647 w 167"/>
                <a:gd name="T105" fmla="*/ 2147483647 h 277"/>
                <a:gd name="T106" fmla="*/ 2147483647 w 167"/>
                <a:gd name="T107" fmla="*/ 2147483647 h 277"/>
                <a:gd name="T108" fmla="*/ 2147483647 w 167"/>
                <a:gd name="T109" fmla="*/ 2147483647 h 277"/>
                <a:gd name="T110" fmla="*/ 2147483647 w 167"/>
                <a:gd name="T111" fmla="*/ 2147483647 h 277"/>
                <a:gd name="T112" fmla="*/ 2147483647 w 167"/>
                <a:gd name="T113" fmla="*/ 2147483647 h 277"/>
                <a:gd name="T114" fmla="*/ 2147483647 w 167"/>
                <a:gd name="T115" fmla="*/ 2147483647 h 2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"/>
                <a:gd name="T175" fmla="*/ 0 h 277"/>
                <a:gd name="T176" fmla="*/ 167 w 167"/>
                <a:gd name="T177" fmla="*/ 277 h 2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" h="277">
                  <a:moveTo>
                    <a:pt x="0" y="0"/>
                  </a:moveTo>
                  <a:lnTo>
                    <a:pt x="2" y="4"/>
                  </a:lnTo>
                  <a:lnTo>
                    <a:pt x="5" y="8"/>
                  </a:lnTo>
                  <a:lnTo>
                    <a:pt x="7" y="12"/>
                  </a:lnTo>
                  <a:lnTo>
                    <a:pt x="10" y="17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7" y="30"/>
                  </a:lnTo>
                  <a:lnTo>
                    <a:pt x="19" y="34"/>
                  </a:lnTo>
                  <a:lnTo>
                    <a:pt x="22" y="39"/>
                  </a:lnTo>
                  <a:lnTo>
                    <a:pt x="24" y="43"/>
                  </a:lnTo>
                  <a:lnTo>
                    <a:pt x="26" y="47"/>
                  </a:lnTo>
                  <a:lnTo>
                    <a:pt x="29" y="52"/>
                  </a:lnTo>
                  <a:lnTo>
                    <a:pt x="31" y="57"/>
                  </a:lnTo>
                  <a:lnTo>
                    <a:pt x="33" y="61"/>
                  </a:lnTo>
                  <a:lnTo>
                    <a:pt x="36" y="65"/>
                  </a:lnTo>
                  <a:lnTo>
                    <a:pt x="38" y="69"/>
                  </a:lnTo>
                  <a:lnTo>
                    <a:pt x="41" y="74"/>
                  </a:lnTo>
                  <a:lnTo>
                    <a:pt x="42" y="78"/>
                  </a:lnTo>
                  <a:lnTo>
                    <a:pt x="47" y="87"/>
                  </a:lnTo>
                  <a:lnTo>
                    <a:pt x="49" y="92"/>
                  </a:lnTo>
                  <a:lnTo>
                    <a:pt x="51" y="96"/>
                  </a:lnTo>
                  <a:lnTo>
                    <a:pt x="53" y="100"/>
                  </a:lnTo>
                  <a:lnTo>
                    <a:pt x="55" y="104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8"/>
                  </a:lnTo>
                  <a:lnTo>
                    <a:pt x="64" y="122"/>
                  </a:lnTo>
                  <a:lnTo>
                    <a:pt x="66" y="126"/>
                  </a:lnTo>
                  <a:lnTo>
                    <a:pt x="68" y="131"/>
                  </a:lnTo>
                  <a:lnTo>
                    <a:pt x="70" y="136"/>
                  </a:lnTo>
                  <a:lnTo>
                    <a:pt x="73" y="140"/>
                  </a:lnTo>
                  <a:lnTo>
                    <a:pt x="74" y="144"/>
                  </a:lnTo>
                  <a:lnTo>
                    <a:pt x="77" y="149"/>
                  </a:lnTo>
                  <a:lnTo>
                    <a:pt x="80" y="153"/>
                  </a:lnTo>
                  <a:lnTo>
                    <a:pt x="82" y="158"/>
                  </a:lnTo>
                  <a:lnTo>
                    <a:pt x="85" y="163"/>
                  </a:lnTo>
                  <a:lnTo>
                    <a:pt x="87" y="168"/>
                  </a:lnTo>
                  <a:lnTo>
                    <a:pt x="93" y="177"/>
                  </a:lnTo>
                  <a:lnTo>
                    <a:pt x="96" y="182"/>
                  </a:lnTo>
                  <a:lnTo>
                    <a:pt x="99" y="186"/>
                  </a:lnTo>
                  <a:lnTo>
                    <a:pt x="102" y="191"/>
                  </a:lnTo>
                  <a:lnTo>
                    <a:pt x="105" y="196"/>
                  </a:lnTo>
                  <a:lnTo>
                    <a:pt x="108" y="201"/>
                  </a:lnTo>
                  <a:lnTo>
                    <a:pt x="112" y="206"/>
                  </a:lnTo>
                  <a:lnTo>
                    <a:pt x="116" y="210"/>
                  </a:lnTo>
                  <a:lnTo>
                    <a:pt x="119" y="215"/>
                  </a:lnTo>
                  <a:lnTo>
                    <a:pt x="123" y="220"/>
                  </a:lnTo>
                  <a:lnTo>
                    <a:pt x="126" y="225"/>
                  </a:lnTo>
                  <a:lnTo>
                    <a:pt x="130" y="230"/>
                  </a:lnTo>
                  <a:lnTo>
                    <a:pt x="134" y="235"/>
                  </a:lnTo>
                  <a:lnTo>
                    <a:pt x="138" y="240"/>
                  </a:lnTo>
                  <a:lnTo>
                    <a:pt x="142" y="245"/>
                  </a:lnTo>
                  <a:lnTo>
                    <a:pt x="146" y="250"/>
                  </a:lnTo>
                  <a:lnTo>
                    <a:pt x="149" y="255"/>
                  </a:lnTo>
                  <a:lnTo>
                    <a:pt x="153" y="260"/>
                  </a:lnTo>
                  <a:lnTo>
                    <a:pt x="158" y="266"/>
                  </a:lnTo>
                  <a:lnTo>
                    <a:pt x="166" y="27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5" name="Freeform 573"/>
            <p:cNvSpPr>
              <a:spLocks noChangeAspect="1"/>
            </p:cNvSpPr>
            <p:nvPr/>
          </p:nvSpPr>
          <p:spPr bwMode="auto">
            <a:xfrm flipH="1">
              <a:off x="1608848" y="3890730"/>
              <a:ext cx="193007" cy="19510"/>
            </a:xfrm>
            <a:custGeom>
              <a:avLst/>
              <a:gdLst>
                <a:gd name="T0" fmla="*/ 0 w 514"/>
                <a:gd name="T1" fmla="*/ 0 h 52"/>
                <a:gd name="T2" fmla="*/ 2147483647 w 514"/>
                <a:gd name="T3" fmla="*/ 0 h 52"/>
                <a:gd name="T4" fmla="*/ 2147483647 w 514"/>
                <a:gd name="T5" fmla="*/ 2147483647 h 52"/>
                <a:gd name="T6" fmla="*/ 2147483647 w 514"/>
                <a:gd name="T7" fmla="*/ 2147483647 h 52"/>
                <a:gd name="T8" fmla="*/ 2147483647 w 514"/>
                <a:gd name="T9" fmla="*/ 2147483647 h 52"/>
                <a:gd name="T10" fmla="*/ 2147483647 w 514"/>
                <a:gd name="T11" fmla="*/ 2147483647 h 52"/>
                <a:gd name="T12" fmla="*/ 2147483647 w 514"/>
                <a:gd name="T13" fmla="*/ 2147483647 h 52"/>
                <a:gd name="T14" fmla="*/ 2147483647 w 514"/>
                <a:gd name="T15" fmla="*/ 2147483647 h 52"/>
                <a:gd name="T16" fmla="*/ 2147483647 w 514"/>
                <a:gd name="T17" fmla="*/ 2147483647 h 52"/>
                <a:gd name="T18" fmla="*/ 2147483647 w 514"/>
                <a:gd name="T19" fmla="*/ 2147483647 h 52"/>
                <a:gd name="T20" fmla="*/ 2147483647 w 514"/>
                <a:gd name="T21" fmla="*/ 2147483647 h 52"/>
                <a:gd name="T22" fmla="*/ 2147483647 w 514"/>
                <a:gd name="T23" fmla="*/ 2147483647 h 52"/>
                <a:gd name="T24" fmla="*/ 2147483647 w 514"/>
                <a:gd name="T25" fmla="*/ 2147483647 h 52"/>
                <a:gd name="T26" fmla="*/ 2147483647 w 514"/>
                <a:gd name="T27" fmla="*/ 2147483647 h 52"/>
                <a:gd name="T28" fmla="*/ 2147483647 w 514"/>
                <a:gd name="T29" fmla="*/ 2147483647 h 52"/>
                <a:gd name="T30" fmla="*/ 2147483647 w 514"/>
                <a:gd name="T31" fmla="*/ 2147483647 h 52"/>
                <a:gd name="T32" fmla="*/ 2147483647 w 514"/>
                <a:gd name="T33" fmla="*/ 2147483647 h 52"/>
                <a:gd name="T34" fmla="*/ 2147483647 w 514"/>
                <a:gd name="T35" fmla="*/ 2147483647 h 52"/>
                <a:gd name="T36" fmla="*/ 2147483647 w 514"/>
                <a:gd name="T37" fmla="*/ 2147483647 h 52"/>
                <a:gd name="T38" fmla="*/ 2147483647 w 514"/>
                <a:gd name="T39" fmla="*/ 2147483647 h 52"/>
                <a:gd name="T40" fmla="*/ 2147483647 w 514"/>
                <a:gd name="T41" fmla="*/ 2147483647 h 52"/>
                <a:gd name="T42" fmla="*/ 2147483647 w 514"/>
                <a:gd name="T43" fmla="*/ 2147483647 h 52"/>
                <a:gd name="T44" fmla="*/ 2147483647 w 514"/>
                <a:gd name="T45" fmla="*/ 2147483647 h 52"/>
                <a:gd name="T46" fmla="*/ 2147483647 w 514"/>
                <a:gd name="T47" fmla="*/ 2147483647 h 52"/>
                <a:gd name="T48" fmla="*/ 2147483647 w 514"/>
                <a:gd name="T49" fmla="*/ 2147483647 h 52"/>
                <a:gd name="T50" fmla="*/ 2147483647 w 514"/>
                <a:gd name="T51" fmla="*/ 2147483647 h 52"/>
                <a:gd name="T52" fmla="*/ 2147483647 w 514"/>
                <a:gd name="T53" fmla="*/ 2147483647 h 52"/>
                <a:gd name="T54" fmla="*/ 2147483647 w 514"/>
                <a:gd name="T55" fmla="*/ 2147483647 h 52"/>
                <a:gd name="T56" fmla="*/ 2147483647 w 514"/>
                <a:gd name="T57" fmla="*/ 2147483647 h 52"/>
                <a:gd name="T58" fmla="*/ 2147483647 w 514"/>
                <a:gd name="T59" fmla="*/ 2147483647 h 52"/>
                <a:gd name="T60" fmla="*/ 2147483647 w 514"/>
                <a:gd name="T61" fmla="*/ 2147483647 h 52"/>
                <a:gd name="T62" fmla="*/ 2147483647 w 514"/>
                <a:gd name="T63" fmla="*/ 2147483647 h 52"/>
                <a:gd name="T64" fmla="*/ 2147483647 w 514"/>
                <a:gd name="T65" fmla="*/ 2147483647 h 52"/>
                <a:gd name="T66" fmla="*/ 2147483647 w 514"/>
                <a:gd name="T67" fmla="*/ 2147483647 h 52"/>
                <a:gd name="T68" fmla="*/ 2147483647 w 514"/>
                <a:gd name="T69" fmla="*/ 2147483647 h 52"/>
                <a:gd name="T70" fmla="*/ 2147483647 w 514"/>
                <a:gd name="T71" fmla="*/ 2147483647 h 52"/>
                <a:gd name="T72" fmla="*/ 2147483647 w 514"/>
                <a:gd name="T73" fmla="*/ 2147483647 h 52"/>
                <a:gd name="T74" fmla="*/ 2147483647 w 514"/>
                <a:gd name="T75" fmla="*/ 2147483647 h 52"/>
                <a:gd name="T76" fmla="*/ 2147483647 w 514"/>
                <a:gd name="T77" fmla="*/ 2147483647 h 52"/>
                <a:gd name="T78" fmla="*/ 2147483647 w 514"/>
                <a:gd name="T79" fmla="*/ 2147483647 h 52"/>
                <a:gd name="T80" fmla="*/ 2147483647 w 514"/>
                <a:gd name="T81" fmla="*/ 2147483647 h 52"/>
                <a:gd name="T82" fmla="*/ 2147483647 w 514"/>
                <a:gd name="T83" fmla="*/ 2147483647 h 52"/>
                <a:gd name="T84" fmla="*/ 2147483647 w 514"/>
                <a:gd name="T85" fmla="*/ 2147483647 h 52"/>
                <a:gd name="T86" fmla="*/ 2147483647 w 514"/>
                <a:gd name="T87" fmla="*/ 2147483647 h 52"/>
                <a:gd name="T88" fmla="*/ 2147483647 w 514"/>
                <a:gd name="T89" fmla="*/ 2147483647 h 52"/>
                <a:gd name="T90" fmla="*/ 2147483647 w 514"/>
                <a:gd name="T91" fmla="*/ 2147483647 h 52"/>
                <a:gd name="T92" fmla="*/ 2147483647 w 514"/>
                <a:gd name="T93" fmla="*/ 2147483647 h 52"/>
                <a:gd name="T94" fmla="*/ 2147483647 w 514"/>
                <a:gd name="T95" fmla="*/ 2147483647 h 52"/>
                <a:gd name="T96" fmla="*/ 2147483647 w 514"/>
                <a:gd name="T97" fmla="*/ 2147483647 h 52"/>
                <a:gd name="T98" fmla="*/ 2147483647 w 514"/>
                <a:gd name="T99" fmla="*/ 2147483647 h 52"/>
                <a:gd name="T100" fmla="*/ 2147483647 w 514"/>
                <a:gd name="T101" fmla="*/ 2147483647 h 52"/>
                <a:gd name="T102" fmla="*/ 2147483647 w 514"/>
                <a:gd name="T103" fmla="*/ 2147483647 h 52"/>
                <a:gd name="T104" fmla="*/ 2147483647 w 514"/>
                <a:gd name="T105" fmla="*/ 2147483647 h 52"/>
                <a:gd name="T106" fmla="*/ 2147483647 w 514"/>
                <a:gd name="T107" fmla="*/ 2147483647 h 52"/>
                <a:gd name="T108" fmla="*/ 2147483647 w 514"/>
                <a:gd name="T109" fmla="*/ 2147483647 h 52"/>
                <a:gd name="T110" fmla="*/ 2147483647 w 514"/>
                <a:gd name="T111" fmla="*/ 2147483647 h 52"/>
                <a:gd name="T112" fmla="*/ 2147483647 w 514"/>
                <a:gd name="T113" fmla="*/ 2147483647 h 52"/>
                <a:gd name="T114" fmla="*/ 2147483647 w 514"/>
                <a:gd name="T115" fmla="*/ 2147483647 h 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4"/>
                <a:gd name="T175" fmla="*/ 0 h 52"/>
                <a:gd name="T176" fmla="*/ 514 w 514"/>
                <a:gd name="T177" fmla="*/ 52 h 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4" h="52">
                  <a:moveTo>
                    <a:pt x="0" y="0"/>
                  </a:moveTo>
                  <a:lnTo>
                    <a:pt x="5" y="0"/>
                  </a:lnTo>
                  <a:lnTo>
                    <a:pt x="10" y="1"/>
                  </a:lnTo>
                  <a:lnTo>
                    <a:pt x="16" y="1"/>
                  </a:lnTo>
                  <a:lnTo>
                    <a:pt x="21" y="1"/>
                  </a:lnTo>
                  <a:lnTo>
                    <a:pt x="26" y="2"/>
                  </a:lnTo>
                  <a:lnTo>
                    <a:pt x="32" y="3"/>
                  </a:lnTo>
                  <a:lnTo>
                    <a:pt x="37" y="3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54" y="5"/>
                  </a:lnTo>
                  <a:lnTo>
                    <a:pt x="60" y="6"/>
                  </a:lnTo>
                  <a:lnTo>
                    <a:pt x="65" y="6"/>
                  </a:lnTo>
                  <a:lnTo>
                    <a:pt x="71" y="7"/>
                  </a:lnTo>
                  <a:lnTo>
                    <a:pt x="77" y="8"/>
                  </a:lnTo>
                  <a:lnTo>
                    <a:pt x="83" y="9"/>
                  </a:lnTo>
                  <a:lnTo>
                    <a:pt x="89" y="10"/>
                  </a:lnTo>
                  <a:lnTo>
                    <a:pt x="95" y="11"/>
                  </a:lnTo>
                  <a:lnTo>
                    <a:pt x="101" y="12"/>
                  </a:lnTo>
                  <a:lnTo>
                    <a:pt x="114" y="14"/>
                  </a:lnTo>
                  <a:lnTo>
                    <a:pt x="121" y="16"/>
                  </a:lnTo>
                  <a:lnTo>
                    <a:pt x="128" y="17"/>
                  </a:lnTo>
                  <a:lnTo>
                    <a:pt x="135" y="18"/>
                  </a:lnTo>
                  <a:lnTo>
                    <a:pt x="141" y="19"/>
                  </a:lnTo>
                  <a:lnTo>
                    <a:pt x="149" y="21"/>
                  </a:lnTo>
                  <a:lnTo>
                    <a:pt x="156" y="23"/>
                  </a:lnTo>
                  <a:lnTo>
                    <a:pt x="163" y="24"/>
                  </a:lnTo>
                  <a:lnTo>
                    <a:pt x="171" y="26"/>
                  </a:lnTo>
                  <a:lnTo>
                    <a:pt x="179" y="27"/>
                  </a:lnTo>
                  <a:lnTo>
                    <a:pt x="187" y="29"/>
                  </a:lnTo>
                  <a:lnTo>
                    <a:pt x="195" y="31"/>
                  </a:lnTo>
                  <a:lnTo>
                    <a:pt x="203" y="32"/>
                  </a:lnTo>
                  <a:lnTo>
                    <a:pt x="211" y="34"/>
                  </a:lnTo>
                  <a:lnTo>
                    <a:pt x="220" y="35"/>
                  </a:lnTo>
                  <a:lnTo>
                    <a:pt x="229" y="37"/>
                  </a:lnTo>
                  <a:lnTo>
                    <a:pt x="238" y="38"/>
                  </a:lnTo>
                  <a:lnTo>
                    <a:pt x="247" y="39"/>
                  </a:lnTo>
                  <a:lnTo>
                    <a:pt x="257" y="41"/>
                  </a:lnTo>
                  <a:lnTo>
                    <a:pt x="277" y="43"/>
                  </a:lnTo>
                  <a:lnTo>
                    <a:pt x="287" y="44"/>
                  </a:lnTo>
                  <a:lnTo>
                    <a:pt x="297" y="45"/>
                  </a:lnTo>
                  <a:lnTo>
                    <a:pt x="308" y="46"/>
                  </a:lnTo>
                  <a:lnTo>
                    <a:pt x="319" y="46"/>
                  </a:lnTo>
                  <a:lnTo>
                    <a:pt x="330" y="47"/>
                  </a:lnTo>
                  <a:lnTo>
                    <a:pt x="342" y="47"/>
                  </a:lnTo>
                  <a:lnTo>
                    <a:pt x="353" y="48"/>
                  </a:lnTo>
                  <a:lnTo>
                    <a:pt x="365" y="49"/>
                  </a:lnTo>
                  <a:lnTo>
                    <a:pt x="377" y="49"/>
                  </a:lnTo>
                  <a:lnTo>
                    <a:pt x="388" y="49"/>
                  </a:lnTo>
                  <a:lnTo>
                    <a:pt x="400" y="49"/>
                  </a:lnTo>
                  <a:lnTo>
                    <a:pt x="413" y="50"/>
                  </a:lnTo>
                  <a:lnTo>
                    <a:pt x="425" y="50"/>
                  </a:lnTo>
                  <a:lnTo>
                    <a:pt x="438" y="50"/>
                  </a:lnTo>
                  <a:lnTo>
                    <a:pt x="450" y="50"/>
                  </a:lnTo>
                  <a:lnTo>
                    <a:pt x="463" y="50"/>
                  </a:lnTo>
                  <a:lnTo>
                    <a:pt x="475" y="51"/>
                  </a:lnTo>
                  <a:lnTo>
                    <a:pt x="488" y="51"/>
                  </a:lnTo>
                  <a:lnTo>
                    <a:pt x="513" y="5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6" name="Freeform 574"/>
            <p:cNvSpPr>
              <a:spLocks noChangeAspect="1"/>
            </p:cNvSpPr>
            <p:nvPr/>
          </p:nvSpPr>
          <p:spPr bwMode="auto">
            <a:xfrm flipH="1">
              <a:off x="1825511" y="3900860"/>
              <a:ext cx="150951" cy="136944"/>
            </a:xfrm>
            <a:custGeom>
              <a:avLst/>
              <a:gdLst>
                <a:gd name="T0" fmla="*/ 2147483647 w 402"/>
                <a:gd name="T1" fmla="*/ 2147483647 h 365"/>
                <a:gd name="T2" fmla="*/ 2147483647 w 402"/>
                <a:gd name="T3" fmla="*/ 2147483647 h 365"/>
                <a:gd name="T4" fmla="*/ 2147483647 w 402"/>
                <a:gd name="T5" fmla="*/ 2147483647 h 365"/>
                <a:gd name="T6" fmla="*/ 2147483647 w 402"/>
                <a:gd name="T7" fmla="*/ 2147483647 h 365"/>
                <a:gd name="T8" fmla="*/ 2147483647 w 402"/>
                <a:gd name="T9" fmla="*/ 2147483647 h 365"/>
                <a:gd name="T10" fmla="*/ 2147483647 w 402"/>
                <a:gd name="T11" fmla="*/ 2147483647 h 365"/>
                <a:gd name="T12" fmla="*/ 2147483647 w 402"/>
                <a:gd name="T13" fmla="*/ 2147483647 h 365"/>
                <a:gd name="T14" fmla="*/ 2147483647 w 402"/>
                <a:gd name="T15" fmla="*/ 2147483647 h 365"/>
                <a:gd name="T16" fmla="*/ 2147483647 w 402"/>
                <a:gd name="T17" fmla="*/ 2147483647 h 365"/>
                <a:gd name="T18" fmla="*/ 2147483647 w 402"/>
                <a:gd name="T19" fmla="*/ 2147483647 h 365"/>
                <a:gd name="T20" fmla="*/ 2147483647 w 402"/>
                <a:gd name="T21" fmla="*/ 2147483647 h 365"/>
                <a:gd name="T22" fmla="*/ 2147483647 w 402"/>
                <a:gd name="T23" fmla="*/ 2147483647 h 365"/>
                <a:gd name="T24" fmla="*/ 2147483647 w 402"/>
                <a:gd name="T25" fmla="*/ 2147483647 h 365"/>
                <a:gd name="T26" fmla="*/ 2147483647 w 402"/>
                <a:gd name="T27" fmla="*/ 2147483647 h 365"/>
                <a:gd name="T28" fmla="*/ 2147483647 w 402"/>
                <a:gd name="T29" fmla="*/ 2147483647 h 365"/>
                <a:gd name="T30" fmla="*/ 2147483647 w 402"/>
                <a:gd name="T31" fmla="*/ 2147483647 h 365"/>
                <a:gd name="T32" fmla="*/ 2147483647 w 402"/>
                <a:gd name="T33" fmla="*/ 2147483647 h 365"/>
                <a:gd name="T34" fmla="*/ 2147483647 w 402"/>
                <a:gd name="T35" fmla="*/ 2147483647 h 365"/>
                <a:gd name="T36" fmla="*/ 2147483647 w 402"/>
                <a:gd name="T37" fmla="*/ 2147483647 h 365"/>
                <a:gd name="T38" fmla="*/ 2147483647 w 402"/>
                <a:gd name="T39" fmla="*/ 2147483647 h 365"/>
                <a:gd name="T40" fmla="*/ 2147483647 w 402"/>
                <a:gd name="T41" fmla="*/ 2147483647 h 365"/>
                <a:gd name="T42" fmla="*/ 2147483647 w 402"/>
                <a:gd name="T43" fmla="*/ 2147483647 h 365"/>
                <a:gd name="T44" fmla="*/ 2147483647 w 402"/>
                <a:gd name="T45" fmla="*/ 2147483647 h 365"/>
                <a:gd name="T46" fmla="*/ 2147483647 w 402"/>
                <a:gd name="T47" fmla="*/ 2147483647 h 365"/>
                <a:gd name="T48" fmla="*/ 2147483647 w 402"/>
                <a:gd name="T49" fmla="*/ 2147483647 h 365"/>
                <a:gd name="T50" fmla="*/ 2147483647 w 402"/>
                <a:gd name="T51" fmla="*/ 2147483647 h 365"/>
                <a:gd name="T52" fmla="*/ 2147483647 w 402"/>
                <a:gd name="T53" fmla="*/ 2147483647 h 365"/>
                <a:gd name="T54" fmla="*/ 2147483647 w 402"/>
                <a:gd name="T55" fmla="*/ 2147483647 h 365"/>
                <a:gd name="T56" fmla="*/ 2147483647 w 402"/>
                <a:gd name="T57" fmla="*/ 2147483647 h 365"/>
                <a:gd name="T58" fmla="*/ 2147483647 w 402"/>
                <a:gd name="T59" fmla="*/ 2147483647 h 365"/>
                <a:gd name="T60" fmla="*/ 2147483647 w 402"/>
                <a:gd name="T61" fmla="*/ 2147483647 h 365"/>
                <a:gd name="T62" fmla="*/ 2147483647 w 402"/>
                <a:gd name="T63" fmla="*/ 2147483647 h 365"/>
                <a:gd name="T64" fmla="*/ 2147483647 w 402"/>
                <a:gd name="T65" fmla="*/ 2147483647 h 365"/>
                <a:gd name="T66" fmla="*/ 2147483647 w 402"/>
                <a:gd name="T67" fmla="*/ 2147483647 h 365"/>
                <a:gd name="T68" fmla="*/ 2147483647 w 402"/>
                <a:gd name="T69" fmla="*/ 2147483647 h 365"/>
                <a:gd name="T70" fmla="*/ 2147483647 w 402"/>
                <a:gd name="T71" fmla="*/ 2147483647 h 365"/>
                <a:gd name="T72" fmla="*/ 2147483647 w 402"/>
                <a:gd name="T73" fmla="*/ 2147483647 h 365"/>
                <a:gd name="T74" fmla="*/ 2147483647 w 402"/>
                <a:gd name="T75" fmla="*/ 2147483647 h 365"/>
                <a:gd name="T76" fmla="*/ 2147483647 w 402"/>
                <a:gd name="T77" fmla="*/ 2147483647 h 365"/>
                <a:gd name="T78" fmla="*/ 2147483647 w 402"/>
                <a:gd name="T79" fmla="*/ 2147483647 h 365"/>
                <a:gd name="T80" fmla="*/ 2147483647 w 402"/>
                <a:gd name="T81" fmla="*/ 2147483647 h 365"/>
                <a:gd name="T82" fmla="*/ 2147483647 w 402"/>
                <a:gd name="T83" fmla="*/ 2147483647 h 365"/>
                <a:gd name="T84" fmla="*/ 2147483647 w 402"/>
                <a:gd name="T85" fmla="*/ 2147483647 h 365"/>
                <a:gd name="T86" fmla="*/ 2147483647 w 402"/>
                <a:gd name="T87" fmla="*/ 2147483647 h 365"/>
                <a:gd name="T88" fmla="*/ 2147483647 w 402"/>
                <a:gd name="T89" fmla="*/ 2147483647 h 365"/>
                <a:gd name="T90" fmla="*/ 2147483647 w 402"/>
                <a:gd name="T91" fmla="*/ 2147483647 h 365"/>
                <a:gd name="T92" fmla="*/ 2147483647 w 402"/>
                <a:gd name="T93" fmla="*/ 2147483647 h 365"/>
                <a:gd name="T94" fmla="*/ 0 w 402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2"/>
                <a:gd name="T145" fmla="*/ 0 h 365"/>
                <a:gd name="T146" fmla="*/ 402 w 402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2" h="365">
                  <a:moveTo>
                    <a:pt x="401" y="0"/>
                  </a:moveTo>
                  <a:lnTo>
                    <a:pt x="394" y="3"/>
                  </a:lnTo>
                  <a:lnTo>
                    <a:pt x="389" y="5"/>
                  </a:lnTo>
                  <a:lnTo>
                    <a:pt x="383" y="9"/>
                  </a:lnTo>
                  <a:lnTo>
                    <a:pt x="377" y="11"/>
                  </a:lnTo>
                  <a:lnTo>
                    <a:pt x="371" y="15"/>
                  </a:lnTo>
                  <a:lnTo>
                    <a:pt x="366" y="17"/>
                  </a:lnTo>
                  <a:lnTo>
                    <a:pt x="360" y="20"/>
                  </a:lnTo>
                  <a:lnTo>
                    <a:pt x="355" y="23"/>
                  </a:lnTo>
                  <a:lnTo>
                    <a:pt x="350" y="26"/>
                  </a:lnTo>
                  <a:lnTo>
                    <a:pt x="344" y="29"/>
                  </a:lnTo>
                  <a:lnTo>
                    <a:pt x="339" y="33"/>
                  </a:lnTo>
                  <a:lnTo>
                    <a:pt x="334" y="35"/>
                  </a:lnTo>
                  <a:lnTo>
                    <a:pt x="328" y="38"/>
                  </a:lnTo>
                  <a:lnTo>
                    <a:pt x="324" y="41"/>
                  </a:lnTo>
                  <a:lnTo>
                    <a:pt x="319" y="44"/>
                  </a:lnTo>
                  <a:lnTo>
                    <a:pt x="314" y="48"/>
                  </a:lnTo>
                  <a:lnTo>
                    <a:pt x="310" y="51"/>
                  </a:lnTo>
                  <a:lnTo>
                    <a:pt x="305" y="54"/>
                  </a:lnTo>
                  <a:lnTo>
                    <a:pt x="297" y="60"/>
                  </a:lnTo>
                  <a:lnTo>
                    <a:pt x="294" y="64"/>
                  </a:lnTo>
                  <a:lnTo>
                    <a:pt x="290" y="67"/>
                  </a:lnTo>
                  <a:lnTo>
                    <a:pt x="286" y="70"/>
                  </a:lnTo>
                  <a:lnTo>
                    <a:pt x="284" y="73"/>
                  </a:lnTo>
                  <a:lnTo>
                    <a:pt x="280" y="77"/>
                  </a:lnTo>
                  <a:lnTo>
                    <a:pt x="277" y="81"/>
                  </a:lnTo>
                  <a:lnTo>
                    <a:pt x="274" y="84"/>
                  </a:lnTo>
                  <a:lnTo>
                    <a:pt x="271" y="87"/>
                  </a:lnTo>
                  <a:lnTo>
                    <a:pt x="269" y="91"/>
                  </a:lnTo>
                  <a:lnTo>
                    <a:pt x="265" y="94"/>
                  </a:lnTo>
                  <a:lnTo>
                    <a:pt x="263" y="98"/>
                  </a:lnTo>
                  <a:lnTo>
                    <a:pt x="260" y="101"/>
                  </a:lnTo>
                  <a:lnTo>
                    <a:pt x="258" y="105"/>
                  </a:lnTo>
                  <a:lnTo>
                    <a:pt x="255" y="109"/>
                  </a:lnTo>
                  <a:lnTo>
                    <a:pt x="252" y="112"/>
                  </a:lnTo>
                  <a:lnTo>
                    <a:pt x="250" y="116"/>
                  </a:lnTo>
                  <a:lnTo>
                    <a:pt x="247" y="120"/>
                  </a:lnTo>
                  <a:lnTo>
                    <a:pt x="244" y="123"/>
                  </a:lnTo>
                  <a:lnTo>
                    <a:pt x="238" y="130"/>
                  </a:lnTo>
                  <a:lnTo>
                    <a:pt x="235" y="134"/>
                  </a:lnTo>
                  <a:lnTo>
                    <a:pt x="232" y="138"/>
                  </a:lnTo>
                  <a:lnTo>
                    <a:pt x="229" y="142"/>
                  </a:lnTo>
                  <a:lnTo>
                    <a:pt x="225" y="145"/>
                  </a:lnTo>
                  <a:lnTo>
                    <a:pt x="222" y="149"/>
                  </a:lnTo>
                  <a:lnTo>
                    <a:pt x="218" y="153"/>
                  </a:lnTo>
                  <a:lnTo>
                    <a:pt x="215" y="157"/>
                  </a:lnTo>
                  <a:lnTo>
                    <a:pt x="211" y="161"/>
                  </a:lnTo>
                  <a:lnTo>
                    <a:pt x="207" y="164"/>
                  </a:lnTo>
                  <a:lnTo>
                    <a:pt x="203" y="168"/>
                  </a:lnTo>
                  <a:lnTo>
                    <a:pt x="199" y="172"/>
                  </a:lnTo>
                  <a:lnTo>
                    <a:pt x="196" y="175"/>
                  </a:lnTo>
                  <a:lnTo>
                    <a:pt x="192" y="179"/>
                  </a:lnTo>
                  <a:lnTo>
                    <a:pt x="188" y="182"/>
                  </a:lnTo>
                  <a:lnTo>
                    <a:pt x="183" y="186"/>
                  </a:lnTo>
                  <a:lnTo>
                    <a:pt x="179" y="189"/>
                  </a:lnTo>
                  <a:lnTo>
                    <a:pt x="175" y="192"/>
                  </a:lnTo>
                  <a:lnTo>
                    <a:pt x="170" y="196"/>
                  </a:lnTo>
                  <a:lnTo>
                    <a:pt x="161" y="202"/>
                  </a:lnTo>
                  <a:lnTo>
                    <a:pt x="157" y="206"/>
                  </a:lnTo>
                  <a:lnTo>
                    <a:pt x="152" y="208"/>
                  </a:lnTo>
                  <a:lnTo>
                    <a:pt x="148" y="211"/>
                  </a:lnTo>
                  <a:lnTo>
                    <a:pt x="143" y="214"/>
                  </a:lnTo>
                  <a:lnTo>
                    <a:pt x="139" y="217"/>
                  </a:lnTo>
                  <a:lnTo>
                    <a:pt x="134" y="219"/>
                  </a:lnTo>
                  <a:lnTo>
                    <a:pt x="129" y="222"/>
                  </a:lnTo>
                  <a:lnTo>
                    <a:pt x="125" y="225"/>
                  </a:lnTo>
                  <a:lnTo>
                    <a:pt x="120" y="228"/>
                  </a:lnTo>
                  <a:lnTo>
                    <a:pt x="115" y="231"/>
                  </a:lnTo>
                  <a:lnTo>
                    <a:pt x="110" y="234"/>
                  </a:lnTo>
                  <a:lnTo>
                    <a:pt x="106" y="237"/>
                  </a:lnTo>
                  <a:lnTo>
                    <a:pt x="101" y="240"/>
                  </a:lnTo>
                  <a:lnTo>
                    <a:pt x="97" y="243"/>
                  </a:lnTo>
                  <a:lnTo>
                    <a:pt x="92" y="246"/>
                  </a:lnTo>
                  <a:lnTo>
                    <a:pt x="88" y="249"/>
                  </a:lnTo>
                  <a:lnTo>
                    <a:pt x="83" y="253"/>
                  </a:lnTo>
                  <a:lnTo>
                    <a:pt x="79" y="256"/>
                  </a:lnTo>
                  <a:lnTo>
                    <a:pt x="70" y="264"/>
                  </a:lnTo>
                  <a:lnTo>
                    <a:pt x="67" y="268"/>
                  </a:lnTo>
                  <a:lnTo>
                    <a:pt x="62" y="272"/>
                  </a:lnTo>
                  <a:lnTo>
                    <a:pt x="59" y="276"/>
                  </a:lnTo>
                  <a:lnTo>
                    <a:pt x="55" y="281"/>
                  </a:lnTo>
                  <a:lnTo>
                    <a:pt x="50" y="286"/>
                  </a:lnTo>
                  <a:lnTo>
                    <a:pt x="47" y="290"/>
                  </a:lnTo>
                  <a:lnTo>
                    <a:pt x="44" y="295"/>
                  </a:lnTo>
                  <a:lnTo>
                    <a:pt x="40" y="299"/>
                  </a:lnTo>
                  <a:lnTo>
                    <a:pt x="36" y="305"/>
                  </a:lnTo>
                  <a:lnTo>
                    <a:pt x="33" y="309"/>
                  </a:lnTo>
                  <a:lnTo>
                    <a:pt x="29" y="315"/>
                  </a:lnTo>
                  <a:lnTo>
                    <a:pt x="26" y="320"/>
                  </a:lnTo>
                  <a:lnTo>
                    <a:pt x="23" y="325"/>
                  </a:lnTo>
                  <a:lnTo>
                    <a:pt x="19" y="330"/>
                  </a:lnTo>
                  <a:lnTo>
                    <a:pt x="16" y="336"/>
                  </a:lnTo>
                  <a:lnTo>
                    <a:pt x="12" y="341"/>
                  </a:lnTo>
                  <a:lnTo>
                    <a:pt x="10" y="347"/>
                  </a:lnTo>
                  <a:lnTo>
                    <a:pt x="6" y="352"/>
                  </a:lnTo>
                  <a:lnTo>
                    <a:pt x="0" y="36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7" name="Freeform 575"/>
            <p:cNvSpPr>
              <a:spLocks noChangeAspect="1"/>
            </p:cNvSpPr>
            <p:nvPr/>
          </p:nvSpPr>
          <p:spPr bwMode="auto">
            <a:xfrm flipH="1">
              <a:off x="1624619" y="3950385"/>
              <a:ext cx="127670" cy="63407"/>
            </a:xfrm>
            <a:custGeom>
              <a:avLst/>
              <a:gdLst>
                <a:gd name="T0" fmla="*/ 0 w 340"/>
                <a:gd name="T1" fmla="*/ 0 h 169"/>
                <a:gd name="T2" fmla="*/ 2147483647 w 340"/>
                <a:gd name="T3" fmla="*/ 2147483647 h 169"/>
                <a:gd name="T4" fmla="*/ 2147483647 w 340"/>
                <a:gd name="T5" fmla="*/ 2147483647 h 169"/>
                <a:gd name="T6" fmla="*/ 2147483647 w 340"/>
                <a:gd name="T7" fmla="*/ 2147483647 h 169"/>
                <a:gd name="T8" fmla="*/ 2147483647 w 340"/>
                <a:gd name="T9" fmla="*/ 2147483647 h 169"/>
                <a:gd name="T10" fmla="*/ 2147483647 w 340"/>
                <a:gd name="T11" fmla="*/ 2147483647 h 169"/>
                <a:gd name="T12" fmla="*/ 2147483647 w 340"/>
                <a:gd name="T13" fmla="*/ 2147483647 h 169"/>
                <a:gd name="T14" fmla="*/ 2147483647 w 340"/>
                <a:gd name="T15" fmla="*/ 2147483647 h 169"/>
                <a:gd name="T16" fmla="*/ 2147483647 w 340"/>
                <a:gd name="T17" fmla="*/ 2147483647 h 169"/>
                <a:gd name="T18" fmla="*/ 2147483647 w 340"/>
                <a:gd name="T19" fmla="*/ 2147483647 h 169"/>
                <a:gd name="T20" fmla="*/ 2147483647 w 340"/>
                <a:gd name="T21" fmla="*/ 2147483647 h 169"/>
                <a:gd name="T22" fmla="*/ 2147483647 w 340"/>
                <a:gd name="T23" fmla="*/ 2147483647 h 169"/>
                <a:gd name="T24" fmla="*/ 2147483647 w 340"/>
                <a:gd name="T25" fmla="*/ 2147483647 h 169"/>
                <a:gd name="T26" fmla="*/ 2147483647 w 340"/>
                <a:gd name="T27" fmla="*/ 2147483647 h 169"/>
                <a:gd name="T28" fmla="*/ 2147483647 w 340"/>
                <a:gd name="T29" fmla="*/ 2147483647 h 169"/>
                <a:gd name="T30" fmla="*/ 2147483647 w 340"/>
                <a:gd name="T31" fmla="*/ 2147483647 h 169"/>
                <a:gd name="T32" fmla="*/ 2147483647 w 340"/>
                <a:gd name="T33" fmla="*/ 2147483647 h 169"/>
                <a:gd name="T34" fmla="*/ 2147483647 w 340"/>
                <a:gd name="T35" fmla="*/ 2147483647 h 169"/>
                <a:gd name="T36" fmla="*/ 2147483647 w 340"/>
                <a:gd name="T37" fmla="*/ 2147483647 h 169"/>
                <a:gd name="T38" fmla="*/ 2147483647 w 340"/>
                <a:gd name="T39" fmla="*/ 2147483647 h 169"/>
                <a:gd name="T40" fmla="*/ 2147483647 w 340"/>
                <a:gd name="T41" fmla="*/ 2147483647 h 169"/>
                <a:gd name="T42" fmla="*/ 2147483647 w 340"/>
                <a:gd name="T43" fmla="*/ 2147483647 h 169"/>
                <a:gd name="T44" fmla="*/ 2147483647 w 340"/>
                <a:gd name="T45" fmla="*/ 2147483647 h 169"/>
                <a:gd name="T46" fmla="*/ 2147483647 w 340"/>
                <a:gd name="T47" fmla="*/ 2147483647 h 169"/>
                <a:gd name="T48" fmla="*/ 2147483647 w 340"/>
                <a:gd name="T49" fmla="*/ 2147483647 h 169"/>
                <a:gd name="T50" fmla="*/ 2147483647 w 340"/>
                <a:gd name="T51" fmla="*/ 2147483647 h 169"/>
                <a:gd name="T52" fmla="*/ 2147483647 w 340"/>
                <a:gd name="T53" fmla="*/ 2147483647 h 169"/>
                <a:gd name="T54" fmla="*/ 2147483647 w 340"/>
                <a:gd name="T55" fmla="*/ 2147483647 h 169"/>
                <a:gd name="T56" fmla="*/ 2147483647 w 340"/>
                <a:gd name="T57" fmla="*/ 2147483647 h 169"/>
                <a:gd name="T58" fmla="*/ 2147483647 w 340"/>
                <a:gd name="T59" fmla="*/ 2147483647 h 169"/>
                <a:gd name="T60" fmla="*/ 2147483647 w 340"/>
                <a:gd name="T61" fmla="*/ 2147483647 h 169"/>
                <a:gd name="T62" fmla="*/ 2147483647 w 340"/>
                <a:gd name="T63" fmla="*/ 2147483647 h 169"/>
                <a:gd name="T64" fmla="*/ 2147483647 w 340"/>
                <a:gd name="T65" fmla="*/ 2147483647 h 169"/>
                <a:gd name="T66" fmla="*/ 2147483647 w 340"/>
                <a:gd name="T67" fmla="*/ 2147483647 h 169"/>
                <a:gd name="T68" fmla="*/ 2147483647 w 340"/>
                <a:gd name="T69" fmla="*/ 2147483647 h 169"/>
                <a:gd name="T70" fmla="*/ 2147483647 w 340"/>
                <a:gd name="T71" fmla="*/ 2147483647 h 169"/>
                <a:gd name="T72" fmla="*/ 2147483647 w 340"/>
                <a:gd name="T73" fmla="*/ 2147483647 h 169"/>
                <a:gd name="T74" fmla="*/ 2147483647 w 340"/>
                <a:gd name="T75" fmla="*/ 2147483647 h 169"/>
                <a:gd name="T76" fmla="*/ 2147483647 w 340"/>
                <a:gd name="T77" fmla="*/ 2147483647 h 169"/>
                <a:gd name="T78" fmla="*/ 2147483647 w 340"/>
                <a:gd name="T79" fmla="*/ 2147483647 h 169"/>
                <a:gd name="T80" fmla="*/ 2147483647 w 340"/>
                <a:gd name="T81" fmla="*/ 2147483647 h 169"/>
                <a:gd name="T82" fmla="*/ 2147483647 w 340"/>
                <a:gd name="T83" fmla="*/ 2147483647 h 169"/>
                <a:gd name="T84" fmla="*/ 2147483647 w 340"/>
                <a:gd name="T85" fmla="*/ 2147483647 h 169"/>
                <a:gd name="T86" fmla="*/ 2147483647 w 340"/>
                <a:gd name="T87" fmla="*/ 2147483647 h 169"/>
                <a:gd name="T88" fmla="*/ 2147483647 w 340"/>
                <a:gd name="T89" fmla="*/ 2147483647 h 169"/>
                <a:gd name="T90" fmla="*/ 2147483647 w 340"/>
                <a:gd name="T91" fmla="*/ 2147483647 h 169"/>
                <a:gd name="T92" fmla="*/ 2147483647 w 340"/>
                <a:gd name="T93" fmla="*/ 2147483647 h 169"/>
                <a:gd name="T94" fmla="*/ 2147483647 w 340"/>
                <a:gd name="T95" fmla="*/ 2147483647 h 169"/>
                <a:gd name="T96" fmla="*/ 2147483647 w 340"/>
                <a:gd name="T97" fmla="*/ 2147483647 h 169"/>
                <a:gd name="T98" fmla="*/ 2147483647 w 340"/>
                <a:gd name="T99" fmla="*/ 2147483647 h 169"/>
                <a:gd name="T100" fmla="*/ 2147483647 w 340"/>
                <a:gd name="T101" fmla="*/ 2147483647 h 169"/>
                <a:gd name="T102" fmla="*/ 2147483647 w 340"/>
                <a:gd name="T103" fmla="*/ 2147483647 h 169"/>
                <a:gd name="T104" fmla="*/ 2147483647 w 340"/>
                <a:gd name="T105" fmla="*/ 2147483647 h 169"/>
                <a:gd name="T106" fmla="*/ 2147483647 w 340"/>
                <a:gd name="T107" fmla="*/ 2147483647 h 169"/>
                <a:gd name="T108" fmla="*/ 2147483647 w 340"/>
                <a:gd name="T109" fmla="*/ 2147483647 h 169"/>
                <a:gd name="T110" fmla="*/ 2147483647 w 340"/>
                <a:gd name="T111" fmla="*/ 2147483647 h 169"/>
                <a:gd name="T112" fmla="*/ 2147483647 w 340"/>
                <a:gd name="T113" fmla="*/ 2147483647 h 169"/>
                <a:gd name="T114" fmla="*/ 2147483647 w 340"/>
                <a:gd name="T115" fmla="*/ 2147483647 h 1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0"/>
                <a:gd name="T175" fmla="*/ 0 h 169"/>
                <a:gd name="T176" fmla="*/ 340 w 340"/>
                <a:gd name="T177" fmla="*/ 169 h 1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0" h="16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23" y="16"/>
                  </a:lnTo>
                  <a:lnTo>
                    <a:pt x="26" y="19"/>
                  </a:lnTo>
                  <a:lnTo>
                    <a:pt x="31" y="22"/>
                  </a:lnTo>
                  <a:lnTo>
                    <a:pt x="35" y="24"/>
                  </a:lnTo>
                  <a:lnTo>
                    <a:pt x="39" y="27"/>
                  </a:lnTo>
                  <a:lnTo>
                    <a:pt x="44" y="29"/>
                  </a:lnTo>
                  <a:lnTo>
                    <a:pt x="48" y="31"/>
                  </a:lnTo>
                  <a:lnTo>
                    <a:pt x="53" y="33"/>
                  </a:lnTo>
                  <a:lnTo>
                    <a:pt x="58" y="35"/>
                  </a:lnTo>
                  <a:lnTo>
                    <a:pt x="63" y="36"/>
                  </a:lnTo>
                  <a:lnTo>
                    <a:pt x="68" y="38"/>
                  </a:lnTo>
                  <a:lnTo>
                    <a:pt x="73" y="39"/>
                  </a:lnTo>
                  <a:lnTo>
                    <a:pt x="79" y="40"/>
                  </a:lnTo>
                  <a:lnTo>
                    <a:pt x="91" y="42"/>
                  </a:lnTo>
                  <a:lnTo>
                    <a:pt x="97" y="43"/>
                  </a:lnTo>
                  <a:lnTo>
                    <a:pt x="104" y="43"/>
                  </a:lnTo>
                  <a:lnTo>
                    <a:pt x="110" y="43"/>
                  </a:lnTo>
                  <a:lnTo>
                    <a:pt x="117" y="43"/>
                  </a:lnTo>
                  <a:lnTo>
                    <a:pt x="124" y="43"/>
                  </a:lnTo>
                  <a:lnTo>
                    <a:pt x="132" y="43"/>
                  </a:lnTo>
                  <a:lnTo>
                    <a:pt x="139" y="43"/>
                  </a:lnTo>
                  <a:lnTo>
                    <a:pt x="146" y="43"/>
                  </a:lnTo>
                  <a:lnTo>
                    <a:pt x="153" y="43"/>
                  </a:lnTo>
                  <a:lnTo>
                    <a:pt x="161" y="43"/>
                  </a:lnTo>
                  <a:lnTo>
                    <a:pt x="169" y="43"/>
                  </a:lnTo>
                  <a:lnTo>
                    <a:pt x="176" y="43"/>
                  </a:lnTo>
                  <a:lnTo>
                    <a:pt x="183" y="43"/>
                  </a:lnTo>
                  <a:lnTo>
                    <a:pt x="191" y="44"/>
                  </a:lnTo>
                  <a:lnTo>
                    <a:pt x="198" y="45"/>
                  </a:lnTo>
                  <a:lnTo>
                    <a:pt x="205" y="46"/>
                  </a:lnTo>
                  <a:lnTo>
                    <a:pt x="212" y="48"/>
                  </a:lnTo>
                  <a:lnTo>
                    <a:pt x="219" y="49"/>
                  </a:lnTo>
                  <a:lnTo>
                    <a:pt x="233" y="54"/>
                  </a:lnTo>
                  <a:lnTo>
                    <a:pt x="239" y="57"/>
                  </a:lnTo>
                  <a:lnTo>
                    <a:pt x="246" y="60"/>
                  </a:lnTo>
                  <a:lnTo>
                    <a:pt x="252" y="64"/>
                  </a:lnTo>
                  <a:lnTo>
                    <a:pt x="258" y="68"/>
                  </a:lnTo>
                  <a:lnTo>
                    <a:pt x="264" y="72"/>
                  </a:lnTo>
                  <a:lnTo>
                    <a:pt x="269" y="77"/>
                  </a:lnTo>
                  <a:lnTo>
                    <a:pt x="275" y="83"/>
                  </a:lnTo>
                  <a:lnTo>
                    <a:pt x="280" y="88"/>
                  </a:lnTo>
                  <a:lnTo>
                    <a:pt x="285" y="93"/>
                  </a:lnTo>
                  <a:lnTo>
                    <a:pt x="290" y="100"/>
                  </a:lnTo>
                  <a:lnTo>
                    <a:pt x="296" y="106"/>
                  </a:lnTo>
                  <a:lnTo>
                    <a:pt x="301" y="112"/>
                  </a:lnTo>
                  <a:lnTo>
                    <a:pt x="305" y="119"/>
                  </a:lnTo>
                  <a:lnTo>
                    <a:pt x="310" y="126"/>
                  </a:lnTo>
                  <a:lnTo>
                    <a:pt x="315" y="132"/>
                  </a:lnTo>
                  <a:lnTo>
                    <a:pt x="320" y="139"/>
                  </a:lnTo>
                  <a:lnTo>
                    <a:pt x="324" y="146"/>
                  </a:lnTo>
                  <a:lnTo>
                    <a:pt x="329" y="153"/>
                  </a:lnTo>
                  <a:lnTo>
                    <a:pt x="339" y="16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8" name="Line 576"/>
            <p:cNvSpPr>
              <a:spLocks noChangeAspect="1" noChangeShapeType="1"/>
            </p:cNvSpPr>
            <p:nvPr/>
          </p:nvSpPr>
          <p:spPr bwMode="auto">
            <a:xfrm>
              <a:off x="1746281" y="4053186"/>
              <a:ext cx="16522" cy="634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39" name="Line 577"/>
            <p:cNvSpPr>
              <a:spLocks noChangeAspect="1" noChangeShapeType="1"/>
            </p:cNvSpPr>
            <p:nvPr/>
          </p:nvSpPr>
          <p:spPr bwMode="auto">
            <a:xfrm flipH="1">
              <a:off x="1668553" y="4074572"/>
              <a:ext cx="64961" cy="240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0" name="Arc 3356"/>
            <p:cNvSpPr>
              <a:spLocks noChangeAspect="1"/>
            </p:cNvSpPr>
            <p:nvPr/>
          </p:nvSpPr>
          <p:spPr bwMode="auto">
            <a:xfrm flipH="1">
              <a:off x="1818099" y="3678223"/>
              <a:ext cx="122137" cy="14269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1" name="Arc 3357"/>
            <p:cNvSpPr>
              <a:spLocks noChangeAspect="1"/>
            </p:cNvSpPr>
            <p:nvPr/>
          </p:nvSpPr>
          <p:spPr bwMode="auto">
            <a:xfrm flipH="1">
              <a:off x="1694463" y="3678223"/>
              <a:ext cx="122137" cy="142695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</a:path>
                <a:path w="21600" h="21600" stroke="0" extrusionOk="0">
                  <a:moveTo>
                    <a:pt x="0" y="21486"/>
                  </a:moveTo>
                  <a:cubicBezTo>
                    <a:pt x="62" y="9653"/>
                    <a:pt x="9634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2" name="Arc 3358"/>
            <p:cNvSpPr>
              <a:spLocks noChangeAspect="1"/>
            </p:cNvSpPr>
            <p:nvPr/>
          </p:nvSpPr>
          <p:spPr bwMode="auto">
            <a:xfrm rot="21000000" flipH="1">
              <a:off x="1698210" y="3713522"/>
              <a:ext cx="110148" cy="120164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</a:path>
                <a:path w="21600" h="21600" stroke="0" extrusionOk="0">
                  <a:moveTo>
                    <a:pt x="0" y="21465"/>
                  </a:moveTo>
                  <a:cubicBezTo>
                    <a:pt x="74" y="9645"/>
                    <a:pt x="9633" y="80"/>
                    <a:pt x="2145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3" name="Arc 3359"/>
            <p:cNvSpPr>
              <a:spLocks noChangeAspect="1"/>
            </p:cNvSpPr>
            <p:nvPr/>
          </p:nvSpPr>
          <p:spPr bwMode="auto">
            <a:xfrm rot="600000" flipH="1">
              <a:off x="1825592" y="3712020"/>
              <a:ext cx="110148" cy="12091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4" name="Arc 3360"/>
            <p:cNvSpPr>
              <a:spLocks noChangeAspect="1"/>
            </p:cNvSpPr>
            <p:nvPr/>
          </p:nvSpPr>
          <p:spPr bwMode="auto">
            <a:xfrm rot="21360000" flipH="1">
              <a:off x="1809857" y="3648933"/>
              <a:ext cx="149861" cy="16597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5" name="Arc 3361"/>
            <p:cNvSpPr>
              <a:spLocks noChangeAspect="1"/>
            </p:cNvSpPr>
            <p:nvPr/>
          </p:nvSpPr>
          <p:spPr bwMode="auto">
            <a:xfrm rot="240000" flipH="1">
              <a:off x="1671984" y="3648933"/>
              <a:ext cx="149861" cy="165977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</a:path>
                <a:path w="21600" h="21600" stroke="0" extrusionOk="0">
                  <a:moveTo>
                    <a:pt x="0" y="21502"/>
                  </a:moveTo>
                  <a:cubicBezTo>
                    <a:pt x="53" y="9653"/>
                    <a:pt x="9643" y="59"/>
                    <a:pt x="21492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6" name="Arc 3362"/>
            <p:cNvSpPr>
              <a:spLocks noChangeAspect="1"/>
            </p:cNvSpPr>
            <p:nvPr/>
          </p:nvSpPr>
          <p:spPr bwMode="auto">
            <a:xfrm rot="21360000" flipH="1">
              <a:off x="1809857" y="3617390"/>
              <a:ext cx="122137" cy="19827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7" name="Arc 3363"/>
            <p:cNvSpPr>
              <a:spLocks noChangeAspect="1"/>
            </p:cNvSpPr>
            <p:nvPr/>
          </p:nvSpPr>
          <p:spPr bwMode="auto">
            <a:xfrm rot="240000" flipH="1">
              <a:off x="1698959" y="3617390"/>
              <a:ext cx="122137" cy="198271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</a:path>
                <a:path w="21600" h="21600" stroke="0" extrusionOk="0">
                  <a:moveTo>
                    <a:pt x="0" y="21518"/>
                  </a:moveTo>
                  <a:cubicBezTo>
                    <a:pt x="45" y="9672"/>
                    <a:pt x="9621" y="73"/>
                    <a:pt x="2146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48" name="TextBox 2722"/>
            <p:cNvSpPr txBox="1">
              <a:spLocks noChangeArrowheads="1"/>
            </p:cNvSpPr>
            <p:nvPr/>
          </p:nvSpPr>
          <p:spPr bwMode="auto">
            <a:xfrm flipH="1">
              <a:off x="3377458" y="4380613"/>
              <a:ext cx="88838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Wet soil</a:t>
              </a:r>
            </a:p>
          </p:txBody>
        </p:sp>
        <p:sp>
          <p:nvSpPr>
            <p:cNvPr id="52349" name="TextBox 2723"/>
            <p:cNvSpPr txBox="1">
              <a:spLocks noChangeArrowheads="1"/>
            </p:cNvSpPr>
            <p:nvPr/>
          </p:nvSpPr>
          <p:spPr bwMode="auto">
            <a:xfrm flipH="1">
              <a:off x="828249" y="3860186"/>
              <a:ext cx="82907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Dry soil</a:t>
              </a:r>
            </a:p>
          </p:txBody>
        </p:sp>
      </p:grpSp>
      <p:sp>
        <p:nvSpPr>
          <p:cNvPr id="52230" name="TextBox 689"/>
          <p:cNvSpPr txBox="1">
            <a:spLocks noChangeArrowheads="1"/>
          </p:cNvSpPr>
          <p:nvPr/>
        </p:nvSpPr>
        <p:spPr bwMode="auto">
          <a:xfrm>
            <a:off x="307975" y="5102225"/>
            <a:ext cx="85486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Tropical forest – cooling from higher surface albedo of cropland and pastureland is offset by warming associated with reduced evapotranspiration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Temperate forest - higher albedo leads to cooling, but changes in evapotranspiration can either enhance or mitigate this cooling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065338" y="142875"/>
            <a:ext cx="642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Land cover change and evapotranspiration</a:t>
            </a:r>
          </a:p>
        </p:txBody>
      </p:sp>
      <p:sp>
        <p:nvSpPr>
          <p:cNvPr id="52232" name="TextBox 691"/>
          <p:cNvSpPr txBox="1">
            <a:spLocks noChangeArrowheads="1"/>
          </p:cNvSpPr>
          <p:nvPr/>
        </p:nvSpPr>
        <p:spPr bwMode="auto">
          <a:xfrm>
            <a:off x="658813" y="946150"/>
            <a:ext cx="2728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Prevailing model paradigm</a:t>
            </a:r>
          </a:p>
        </p:txBody>
      </p:sp>
      <p:sp>
        <p:nvSpPr>
          <p:cNvPr id="52233" name="Text Box 4"/>
          <p:cNvSpPr txBox="1">
            <a:spLocks noChangeArrowheads="1"/>
          </p:cNvSpPr>
          <p:nvPr/>
        </p:nvSpPr>
        <p:spPr bwMode="auto">
          <a:xfrm>
            <a:off x="107950" y="6505575"/>
            <a:ext cx="24479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solidFill>
                  <a:srgbClr val="000000"/>
                </a:solidFill>
              </a:rPr>
              <a:t>Bonan (2008) Science 320:1444-1449 </a:t>
            </a:r>
          </a:p>
        </p:txBody>
      </p:sp>
      <p:sp>
        <p:nvSpPr>
          <p:cNvPr id="52234" name="Text Box 33"/>
          <p:cNvSpPr txBox="1">
            <a:spLocks noChangeArrowheads="1"/>
          </p:cNvSpPr>
          <p:nvPr/>
        </p:nvSpPr>
        <p:spPr bwMode="auto">
          <a:xfrm>
            <a:off x="0" y="0"/>
            <a:ext cx="121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</a:rPr>
              <a:t>. </a:t>
            </a:r>
            <a:r>
              <a:rPr lang="en-US" sz="1400" b="1" dirty="0">
                <a:solidFill>
                  <a:srgbClr val="000000"/>
                </a:solidFill>
              </a:rPr>
              <a:t>Land use</a:t>
            </a:r>
          </a:p>
        </p:txBody>
      </p:sp>
      <p:sp>
        <p:nvSpPr>
          <p:cNvPr id="695" name="Slide Number Placeholder 6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00C1C-6882-4E25-A6EA-6B69C8C01D41}" type="slidenum">
              <a:rPr 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602038"/>
            <a:ext cx="2741612" cy="2055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565275"/>
            <a:ext cx="2741613" cy="2055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0" y="6461125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err="1"/>
              <a:t>Stöckli</a:t>
            </a:r>
            <a:r>
              <a:rPr lang="en-US" sz="1000" dirty="0"/>
              <a:t> et al. (2008) JGR, 113, doi:10.1029/2007JG000562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2905125" y="6111875"/>
            <a:ext cx="6116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CLM3.0 – dry soil, low latent heat flux, high sensible heat flux</a:t>
            </a:r>
          </a:p>
          <a:p>
            <a:r>
              <a:rPr lang="en-US" dirty="0"/>
              <a:t>CLM3.5 – wetter soil and higher latent heat flux 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2865438" y="44450"/>
            <a:ext cx="4554537" cy="687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400" b="1" dirty="0"/>
              <a:t>Flux tower measurements – temperate deciduous forest</a:t>
            </a:r>
          </a:p>
        </p:txBody>
      </p:sp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222250" y="863600"/>
            <a:ext cx="30797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Morgan Monroe State Forest, Indiana</a:t>
            </a:r>
          </a:p>
        </p:txBody>
      </p:sp>
      <p:sp>
        <p:nvSpPr>
          <p:cNvPr id="15371" name="Text Box 33"/>
          <p:cNvSpPr txBox="1">
            <a:spLocks noChangeArrowheads="1"/>
          </p:cNvSpPr>
          <p:nvPr/>
        </p:nvSpPr>
        <p:spPr bwMode="auto">
          <a:xfrm>
            <a:off x="0" y="0"/>
            <a:ext cx="1636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4</a:t>
            </a:r>
            <a:r>
              <a:rPr lang="en-US" sz="1400" b="1" dirty="0" smtClean="0"/>
              <a:t>. Model testing</a:t>
            </a:r>
            <a:endParaRPr lang="en-US" sz="1400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9E3ED-A90B-48BA-AC5C-E02AF7D562B9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6" name="Picture 2" descr="C:\Users\bonan\Documents\papers\2010\Forest Hydrology and Biogeochemistry\BonanFigure02_color.jpg"/>
          <p:cNvPicPr>
            <a:picLocks noChangeAspect="1" noChangeArrowheads="1"/>
          </p:cNvPicPr>
          <p:nvPr/>
        </p:nvPicPr>
        <p:blipFill>
          <a:blip r:embed="rId4" cstate="print"/>
          <a:srcRect l="33530" t="22374" b="51348"/>
          <a:stretch>
            <a:fillRect/>
          </a:stretch>
        </p:blipFill>
        <p:spPr bwMode="auto">
          <a:xfrm>
            <a:off x="3653197" y="3343909"/>
            <a:ext cx="4957403" cy="2752091"/>
          </a:xfrm>
          <a:prstGeom prst="rect">
            <a:avLst/>
          </a:prstGeom>
          <a:noFill/>
        </p:spPr>
      </p:pic>
      <p:pic>
        <p:nvPicPr>
          <p:cNvPr id="14" name="Picture 2" descr="C:\Users\bonan\Documents\papers\2010\Forest Hydrology and Biogeochemistry\BonanFigure02_color.jpg"/>
          <p:cNvPicPr>
            <a:picLocks noChangeAspect="1" noChangeArrowheads="1"/>
          </p:cNvPicPr>
          <p:nvPr/>
        </p:nvPicPr>
        <p:blipFill>
          <a:blip r:embed="rId4" cstate="print"/>
          <a:srcRect t="23168" r="66082" b="51576"/>
          <a:stretch>
            <a:fillRect/>
          </a:stretch>
        </p:blipFill>
        <p:spPr bwMode="auto">
          <a:xfrm>
            <a:off x="3581400" y="762000"/>
            <a:ext cx="2529641" cy="2644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8" name="Picture 4" descr="C:\Users\bonan\Documents\papers\2010\GPP\Figures\Untitled-1.jpg"/>
          <p:cNvPicPr>
            <a:picLocks noChangeAspect="1" noChangeArrowheads="1"/>
          </p:cNvPicPr>
          <p:nvPr/>
        </p:nvPicPr>
        <p:blipFill>
          <a:blip r:embed="rId2" cstate="print"/>
          <a:srcRect l="49270" t="23442" r="24460" b="54054"/>
          <a:stretch>
            <a:fillRect/>
          </a:stretch>
        </p:blipFill>
        <p:spPr bwMode="auto">
          <a:xfrm>
            <a:off x="3048000" y="1249428"/>
            <a:ext cx="2743200" cy="1828800"/>
          </a:xfrm>
          <a:prstGeom prst="rect">
            <a:avLst/>
          </a:prstGeom>
          <a:noFill/>
        </p:spPr>
      </p:pic>
      <p:pic>
        <p:nvPicPr>
          <p:cNvPr id="10" name="Picture 4" descr="C:\Users\bonan\Documents\papers\2010\GPP\Figures\Untitled-1.jpg"/>
          <p:cNvPicPr>
            <a:picLocks noChangeAspect="1" noChangeArrowheads="1"/>
          </p:cNvPicPr>
          <p:nvPr/>
        </p:nvPicPr>
        <p:blipFill>
          <a:blip r:embed="rId2" cstate="print"/>
          <a:srcRect l="49270" r="24460" b="76558"/>
          <a:stretch>
            <a:fillRect/>
          </a:stretch>
        </p:blipFill>
        <p:spPr bwMode="auto">
          <a:xfrm>
            <a:off x="609600" y="1143000"/>
            <a:ext cx="2743200" cy="1905000"/>
          </a:xfrm>
          <a:prstGeom prst="rect">
            <a:avLst/>
          </a:prstGeom>
          <a:noFill/>
        </p:spPr>
      </p:pic>
      <p:pic>
        <p:nvPicPr>
          <p:cNvPr id="11" name="Picture 4" descr="C:\Users\bonan\Documents\papers\2010\GPP\Figures\Untitled-1.jpg"/>
          <p:cNvPicPr>
            <a:picLocks noChangeAspect="1" noChangeArrowheads="1"/>
          </p:cNvPicPr>
          <p:nvPr/>
        </p:nvPicPr>
        <p:blipFill>
          <a:blip r:embed="rId2" cstate="print"/>
          <a:srcRect l="49270" t="45946" r="24460" b="21235"/>
          <a:stretch>
            <a:fillRect/>
          </a:stretch>
        </p:blipFill>
        <p:spPr bwMode="auto">
          <a:xfrm>
            <a:off x="5638800" y="1241871"/>
            <a:ext cx="2743200" cy="2667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33503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90600" y="6611779"/>
            <a:ext cx="2497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Lawrence et al (2011) JAMES, in press</a:t>
            </a:r>
            <a:endParaRPr lang="en-US" sz="1000" dirty="0"/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0" y="0"/>
            <a:ext cx="1636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4</a:t>
            </a:r>
            <a:r>
              <a:rPr lang="en-US" sz="1400" b="1" dirty="0" smtClean="0"/>
              <a:t>. Model testing</a:t>
            </a:r>
            <a:endParaRPr lang="en-US" sz="1400" b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191000" y="4267200"/>
            <a:ext cx="472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CLM3.0 – </a:t>
            </a:r>
            <a:r>
              <a:rPr lang="en-US" dirty="0" smtClean="0"/>
              <a:t>dry, weak annual cycle of water storage</a:t>
            </a: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CLM3.5 – </a:t>
            </a:r>
            <a:r>
              <a:rPr lang="en-US" dirty="0" smtClean="0"/>
              <a:t>wet, stronger annual cycle of water storage, high ET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CLM4 – reduced ET and greater runoff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6800" y="838200"/>
            <a:ext cx="265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Basin-scale water storage</a:t>
            </a:r>
            <a:endParaRPr lang="en-US" dirty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865438" y="152400"/>
            <a:ext cx="4554537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400" b="1" dirty="0" smtClean="0"/>
              <a:t>Large-scale hydrologic cycle </a:t>
            </a:r>
            <a:endParaRPr lang="en-US" sz="2400" b="1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581400" y="3124200"/>
            <a:ext cx="2016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err="1" smtClean="0"/>
              <a:t>Oleson</a:t>
            </a:r>
            <a:r>
              <a:rPr lang="en-US" sz="1000" dirty="0" smtClean="0"/>
              <a:t> </a:t>
            </a:r>
            <a:r>
              <a:rPr lang="en-US" sz="1000" dirty="0"/>
              <a:t>et al. (2008) JGR, 113, </a:t>
            </a:r>
            <a:endParaRPr lang="en-US" sz="1000" dirty="0" smtClean="0"/>
          </a:p>
          <a:p>
            <a:r>
              <a:rPr lang="en-US" sz="1000" dirty="0" smtClean="0"/>
              <a:t>doi:10.1029/2007JG000563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3200400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runoff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7747" y="5940623"/>
            <a:ext cx="2739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Accumulated runoff from 90N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0" y="0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5. Crops</a:t>
            </a:r>
            <a:endParaRPr lang="en-US" sz="1400" b="1" dirty="0"/>
          </a:p>
        </p:txBody>
      </p:sp>
      <p:pic>
        <p:nvPicPr>
          <p:cNvPr id="4" name="Picture 3" descr="20yravgLAImidwest.jpg"/>
          <p:cNvPicPr>
            <a:picLocks noChangeAspect="1"/>
          </p:cNvPicPr>
          <p:nvPr/>
        </p:nvPicPr>
        <p:blipFill>
          <a:blip r:embed="rId3" cstate="print"/>
          <a:srcRect l="7547" t="6695" r="7547" b="3175"/>
          <a:stretch>
            <a:fillRect/>
          </a:stretch>
        </p:blipFill>
        <p:spPr>
          <a:xfrm>
            <a:off x="1095555" y="1224951"/>
            <a:ext cx="6728603" cy="5357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2761" y="871268"/>
            <a:ext cx="2887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Midwestern North America</a:t>
            </a:r>
            <a:endParaRPr lang="en-US" b="1" dirty="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785669" y="150813"/>
            <a:ext cx="64094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Crop model improves leaf area </a:t>
            </a:r>
            <a:r>
              <a:rPr lang="en-US" sz="2400" b="1" dirty="0" err="1" smtClean="0"/>
              <a:t>phenology</a:t>
            </a:r>
            <a:endParaRPr lang="en-US" sz="2400" b="1" dirty="0"/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0638" y="6581775"/>
            <a:ext cx="25523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dirty="0" smtClean="0"/>
              <a:t>Levis &amp; Bonan (2011) J. Climate, in prep.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12209" y="845388"/>
            <a:ext cx="4754880" cy="5110661"/>
            <a:chOff x="69078" y="1328468"/>
            <a:chExt cx="4382133" cy="4710023"/>
          </a:xfrm>
        </p:grpSpPr>
        <p:pic>
          <p:nvPicPr>
            <p:cNvPr id="1027" name="Picture 3" descr="C:\Users\bonan\Desktop\Mead-rainfed_model_vs_ob.png"/>
            <p:cNvPicPr>
              <a:picLocks noChangeAspect="1" noChangeArrowheads="1"/>
            </p:cNvPicPr>
            <p:nvPr/>
          </p:nvPicPr>
          <p:blipFill>
            <a:blip r:embed="rId2" cstate="print"/>
            <a:srcRect l="11968" t="3173" r="49704" b="34391"/>
            <a:stretch>
              <a:fillRect/>
            </a:stretch>
          </p:blipFill>
          <p:spPr bwMode="auto">
            <a:xfrm>
              <a:off x="2216970" y="1328468"/>
              <a:ext cx="2234241" cy="4710023"/>
            </a:xfrm>
            <a:prstGeom prst="rect">
              <a:avLst/>
            </a:prstGeom>
            <a:noFill/>
          </p:spPr>
        </p:pic>
        <p:pic>
          <p:nvPicPr>
            <p:cNvPr id="1028" name="Picture 4" descr="C:\Users\bonan\Desktop\Mead-rainfed_model_vs_ob.png"/>
            <p:cNvPicPr>
              <a:picLocks noChangeAspect="1" noChangeArrowheads="1"/>
            </p:cNvPicPr>
            <p:nvPr/>
          </p:nvPicPr>
          <p:blipFill>
            <a:blip r:embed="rId3" cstate="print"/>
            <a:srcRect l="12856" t="3859" r="49704" b="34620"/>
            <a:stretch>
              <a:fillRect/>
            </a:stretch>
          </p:blipFill>
          <p:spPr bwMode="auto">
            <a:xfrm>
              <a:off x="69078" y="1388853"/>
              <a:ext cx="2182483" cy="4641011"/>
            </a:xfrm>
            <a:prstGeom prst="rect">
              <a:avLst/>
            </a:prstGeom>
            <a:noFill/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50502" t="3678" b="63086"/>
          <a:stretch>
            <a:fillRect/>
          </a:stretch>
        </p:blipFill>
        <p:spPr bwMode="auto">
          <a:xfrm>
            <a:off x="5238648" y="2251494"/>
            <a:ext cx="3404020" cy="207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rrowheads="1"/>
          </p:cNvPicPr>
          <p:nvPr/>
        </p:nvPicPr>
        <p:blipFill>
          <a:blip r:embed="rId4" cstate="print"/>
          <a:srcRect l="44527" t="91582" r="40269" b="815"/>
          <a:stretch>
            <a:fillRect/>
          </a:stretch>
        </p:blipFill>
        <p:spPr bwMode="auto">
          <a:xfrm>
            <a:off x="6175710" y="4409524"/>
            <a:ext cx="694706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28926" t="-753" r="27923" b="96321"/>
          <a:stretch>
            <a:fillRect/>
          </a:stretch>
        </p:blipFill>
        <p:spPr bwMode="auto">
          <a:xfrm>
            <a:off x="5673320" y="1992702"/>
            <a:ext cx="2967487" cy="27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0" y="0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5. Crops</a:t>
            </a:r>
            <a:endParaRPr lang="en-US" sz="1400" b="1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233577" y="150813"/>
            <a:ext cx="75049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Crop model improves surface fluxes and climate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77041" y="2398143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OBS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1549878"/>
            <a:ext cx="92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Generic crop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593" y="3815750"/>
            <a:ext cx="92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Generic crop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8672" y="3948023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OBS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9328" y="394515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OBS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4820" y="239239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OBS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39272" y="1547001"/>
            <a:ext cx="92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Crop model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41404" y="3821497"/>
            <a:ext cx="92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Crop model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8341" y="4318840"/>
            <a:ext cx="1454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</a:t>
            </a:r>
          </a:p>
          <a:p>
            <a:r>
              <a:rPr lang="en-US" dirty="0" smtClean="0"/>
              <a:t>Generic crop</a:t>
            </a:r>
          </a:p>
          <a:p>
            <a:r>
              <a:rPr lang="en-US" dirty="0" smtClean="0"/>
              <a:t>Crop model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282360" y="1896813"/>
            <a:ext cx="3665157" cy="337043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20638" y="6581775"/>
            <a:ext cx="25523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dirty="0" smtClean="0"/>
              <a:t>Levis &amp; Bonan (2011) J. Climate, in prep.</a:t>
            </a:r>
            <a:endParaRPr lang="en-US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 descr="brw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752600"/>
            <a:ext cx="3017419" cy="2829511"/>
          </a:xfrm>
          <a:prstGeom prst="rect">
            <a:avLst/>
          </a:prstGeom>
        </p:spPr>
      </p:pic>
      <p:pic>
        <p:nvPicPr>
          <p:cNvPr id="8" name="Picture 7" descr="kum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752600"/>
            <a:ext cx="3124200" cy="2819400"/>
          </a:xfrm>
          <a:prstGeom prst="rect">
            <a:avLst/>
          </a:prstGeom>
        </p:spPr>
      </p:pic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0" y="0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5. Crops</a:t>
            </a:r>
            <a:endParaRPr lang="en-US" sz="1400" b="1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905000" y="150813"/>
            <a:ext cx="58530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Crop model improves annual CO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cycle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1371600"/>
            <a:ext cx="161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Barrow, Alaska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98677" y="1371600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Kumakahi</a:t>
            </a:r>
            <a:r>
              <a:rPr lang="en-US" dirty="0" smtClean="0"/>
              <a:t>, Hawaii</a:t>
            </a:r>
            <a:endParaRPr lang="en-US" dirty="0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0638" y="6581775"/>
            <a:ext cx="25523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dirty="0" smtClean="0"/>
              <a:t>Levis &amp; Bonan (2011) J. Climate, in prep.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0" y="0"/>
            <a:ext cx="121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5</a:t>
            </a:r>
            <a:r>
              <a:rPr lang="en-US" sz="1400" b="1" dirty="0" smtClean="0"/>
              <a:t>. </a:t>
            </a:r>
            <a:r>
              <a:rPr lang="en-US" sz="1400" b="1" dirty="0"/>
              <a:t>Land use</a:t>
            </a:r>
          </a:p>
        </p:txBody>
      </p:sp>
      <p:pic>
        <p:nvPicPr>
          <p:cNvPr id="2050" name="Picture 2" descr="C:\Users\bonan\Documents\seminars\AGU 2010\Land cover\laiJJA.bmp"/>
          <p:cNvPicPr>
            <a:picLocks noChangeAspect="1" noChangeArrowheads="1"/>
          </p:cNvPicPr>
          <p:nvPr/>
        </p:nvPicPr>
        <p:blipFill>
          <a:blip r:embed="rId2" cstate="print"/>
          <a:srcRect b="13916"/>
          <a:stretch>
            <a:fillRect/>
          </a:stretch>
        </p:blipFill>
        <p:spPr bwMode="auto">
          <a:xfrm>
            <a:off x="465689" y="872348"/>
            <a:ext cx="5119996" cy="2755024"/>
          </a:xfrm>
          <a:prstGeom prst="rect">
            <a:avLst/>
          </a:prstGeom>
          <a:noFill/>
        </p:spPr>
      </p:pic>
      <p:pic>
        <p:nvPicPr>
          <p:cNvPr id="2051" name="Picture 3" descr="C:\Users\bonan\Documents\seminars\AGU 2010\Land cover\full20thlaiJJ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31" y="3570208"/>
            <a:ext cx="5119996" cy="3200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03273" y="1987498"/>
            <a:ext cx="3446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Single forcing simulation</a:t>
            </a:r>
          </a:p>
          <a:p>
            <a:r>
              <a:rPr lang="en-US" dirty="0" smtClean="0"/>
              <a:t>Land cover change only</a:t>
            </a:r>
          </a:p>
          <a:p>
            <a:endParaRPr lang="en-US" dirty="0" smtClean="0"/>
          </a:p>
          <a:p>
            <a:r>
              <a:rPr lang="en-US" i="1" dirty="0" smtClean="0"/>
              <a:t>Loss of leaf area, except where reforestation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381861" y="3935297"/>
            <a:ext cx="36315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All forcing simulation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Climate</a:t>
            </a:r>
          </a:p>
          <a:p>
            <a:r>
              <a:rPr lang="en-US" dirty="0" smtClean="0"/>
              <a:t>Nitrogen deposition</a:t>
            </a:r>
          </a:p>
          <a:p>
            <a:r>
              <a:rPr lang="en-US" dirty="0" smtClean="0"/>
              <a:t>Land cover change</a:t>
            </a:r>
          </a:p>
          <a:p>
            <a:endParaRPr lang="en-US" dirty="0" smtClean="0"/>
          </a:p>
          <a:p>
            <a:r>
              <a:rPr lang="en-US" i="1" dirty="0" smtClean="0"/>
              <a:t>Increase in leaf area, except where agricultural expansion</a:t>
            </a:r>
            <a:endParaRPr lang="en-US" i="1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830728" y="152400"/>
            <a:ext cx="46582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2400" b="1" dirty="0" smtClean="0"/>
              <a:t>Opposing trends in vegetation </a:t>
            </a:r>
            <a:endParaRPr lang="en-A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49136" y="1163781"/>
            <a:ext cx="281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(Present-day – Pre-industrial)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67400" y="842610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Simulated leaf </a:t>
            </a:r>
            <a:r>
              <a:rPr lang="en-US" b="1" dirty="0" smtClean="0"/>
              <a:t>area </a:t>
            </a:r>
            <a:r>
              <a:rPr lang="en-US" b="1" dirty="0" smtClean="0"/>
              <a:t>index</a:t>
            </a:r>
            <a:endParaRPr lang="en-US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 descr="C:\Users\bonan\Desktop\Pages from Beer et al 2010 supplement.jpg"/>
          <p:cNvPicPr>
            <a:picLocks noChangeAspect="1" noChangeArrowheads="1"/>
          </p:cNvPicPr>
          <p:nvPr/>
        </p:nvPicPr>
        <p:blipFill>
          <a:blip r:embed="rId2" cstate="print"/>
          <a:srcRect l="1015" t="70259" r="76868" b="19374"/>
          <a:stretch>
            <a:fillRect/>
          </a:stretch>
        </p:blipFill>
        <p:spPr bwMode="auto">
          <a:xfrm>
            <a:off x="166255" y="1859028"/>
            <a:ext cx="5085877" cy="39932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0499" y="5748217"/>
            <a:ext cx="25715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Beer et al. (2010) Science 329:834-838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494" y="938724"/>
            <a:ext cx="4478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CLM4 (</a:t>
            </a:r>
            <a:r>
              <a:rPr lang="en-US" dirty="0" smtClean="0">
                <a:solidFill>
                  <a:srgbClr val="FF00FF"/>
                </a:solidFill>
              </a:rPr>
              <a:t>purple line</a:t>
            </a:r>
            <a:r>
              <a:rPr lang="en-US" dirty="0" smtClean="0">
                <a:solidFill>
                  <a:srgbClr val="000000"/>
                </a:solidFill>
              </a:rPr>
              <a:t>) overestimates annual gross primary production (GPP) compared with data-driven estimates and other models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7246" y="2342677"/>
            <a:ext cx="377218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Causes of GPP bias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i="1" dirty="0" smtClean="0">
                <a:solidFill>
                  <a:srgbClr val="000000"/>
                </a:solidFill>
              </a:rPr>
              <a:t>Model structural error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Canopy radiative transfer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Photosynthesis-stomatal conductance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Canopy integration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i="1" dirty="0" smtClean="0">
                <a:solidFill>
                  <a:srgbClr val="000000"/>
                </a:solidFill>
              </a:rPr>
              <a:t>Model parameter uncertainty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Vcmax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4648200"/>
            <a:ext cx="3823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Bonan et al. (2011) </a:t>
            </a:r>
            <a:r>
              <a:rPr lang="en-US" sz="1000" dirty="0" smtClean="0"/>
              <a:t>JGR, doi:10.1029/2010JG001593, in press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0" y="0"/>
            <a:ext cx="14590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6. GPP and ET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713633" y="150813"/>
            <a:ext cx="4992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Gross primary production biases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2699891" y="171333"/>
            <a:ext cx="4020338" cy="39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Multi-disciplinary science</a:t>
            </a:r>
            <a:endParaRPr lang="en-US" sz="2400" b="1" baseline="-25000" dirty="0">
              <a:solidFill>
                <a:srgbClr val="000000"/>
              </a:solidFill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0" y="0"/>
            <a:ext cx="15247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</a:rPr>
              <a:t>. Introduction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bonan\Documents\Ecological Climatology - 2nd ed\Fig.1.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30" y="1092201"/>
            <a:ext cx="4846320" cy="48147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3900" y="5972175"/>
            <a:ext cx="4248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Bonan (2008) Ecological Climatology, 2nd </a:t>
            </a:r>
            <a:r>
              <a:rPr lang="en-US" sz="1000" dirty="0" err="1" smtClean="0">
                <a:solidFill>
                  <a:srgbClr val="000000"/>
                </a:solidFill>
              </a:rPr>
              <a:t>ed</a:t>
            </a:r>
            <a:r>
              <a:rPr lang="en-US" sz="1000" dirty="0" smtClean="0">
                <a:solidFill>
                  <a:srgbClr val="000000"/>
                </a:solidFill>
              </a:rPr>
              <a:t> (Cambridge Univ. Press)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3998" y="914400"/>
            <a:ext cx="3671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Terrestrial ecosystems influence climate through physical, chemical, and biological processes that affect planetary </a:t>
            </a:r>
            <a:r>
              <a:rPr lang="en-US" dirty="0" err="1" smtClean="0">
                <a:solidFill>
                  <a:srgbClr val="000000"/>
                </a:solidFill>
              </a:rPr>
              <a:t>energetics</a:t>
            </a:r>
            <a:r>
              <a:rPr lang="en-US" dirty="0" smtClean="0">
                <a:solidFill>
                  <a:srgbClr val="000000"/>
                </a:solidFill>
              </a:rPr>
              <a:t>, the hydrologic cycle, and atmospheric composition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Earth system science spans traditional disciplines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4467761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Three examples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Anthropogenic land cover change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Photosynthesis-transpiration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Leaf area index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C:\Users\bonan\Documents\papers\2010\GPP\Figures\Fig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960" y="939341"/>
            <a:ext cx="6944833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47849" y="5572125"/>
            <a:ext cx="622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Model improvements (RAD-PSN [CLM4a]) reduce annual GPP biases in tropics and extra-tropics compared with CLM4. Similar improvements are seen in monthly fluxes.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0" y="0"/>
            <a:ext cx="14590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6. GPP and ET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457450" y="46038"/>
            <a:ext cx="4772025" cy="68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Gross primary production bias reduction (1982-2004)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1075" y="767716"/>
            <a:ext cx="1343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117 Pg C yr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4350" y="805501"/>
            <a:ext cx="1375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165 Pg C yr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1725" y="2803468"/>
            <a:ext cx="1375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155 Pg C yr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24350" y="2812993"/>
            <a:ext cx="1375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132 Pg C yr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457890"/>
            <a:ext cx="280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FLUXNET-MTE data from Martin Jung and Markus Reichstein (M-P-I Biogeochemistry)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52" y="3621468"/>
            <a:ext cx="1076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Radiative transfer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62271" y="3307143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Radiative transfer and photo-synthesis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34849" y="1819275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Control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0067" y="6611779"/>
            <a:ext cx="3823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Bonan et al. (2011) </a:t>
            </a:r>
            <a:r>
              <a:rPr lang="en-US" sz="1000" dirty="0" smtClean="0"/>
              <a:t>JGR, doi:10.1029/2010JG001593, in press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 descr="C:\Users\bonan\Documents\papers\2010\GPP\Figures\Fig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085" y="1069582"/>
            <a:ext cx="6929646" cy="4572000"/>
          </a:xfrm>
          <a:prstGeom prst="rect">
            <a:avLst/>
          </a:prstGeom>
          <a:noFill/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687656" y="150813"/>
            <a:ext cx="5096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Improved annual latent heat flux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1" y="5800725"/>
            <a:ext cx="3600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Model improvements (CLM4a) reduce ET biases, especially in tropics, and improve monthly fluxes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0" y="0"/>
            <a:ext cx="14590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6. GPP and ET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0067" y="6611779"/>
            <a:ext cx="3823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Bonan et al. (2011) </a:t>
            </a:r>
            <a:r>
              <a:rPr lang="en-US" sz="1000" dirty="0" smtClean="0"/>
              <a:t>JGR, doi:10.1029/2010JG001593, in press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44671" y="892769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65 x 10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km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yr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7946" y="930554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68 x 10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km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yr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35321" y="2928521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65 x 10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km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yr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87946" y="2938046"/>
            <a:ext cx="1840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67 x 10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km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yr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2270" y="3758625"/>
            <a:ext cx="1181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Vcmax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sensitivity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238376" y="150813"/>
            <a:ext cx="5714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Is the model not obviously wrong?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0" y="0"/>
            <a:ext cx="7793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7. LAI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9112"/>
          <a:stretch>
            <a:fillRect/>
          </a:stretch>
        </p:blipFill>
        <p:spPr bwMode="auto">
          <a:xfrm>
            <a:off x="1176338" y="1599530"/>
            <a:ext cx="6791325" cy="464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00600" y="1328737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CLM4 control (prognostic LAI)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328737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fertilization experiment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3843337"/>
            <a:ext cx="25603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 fertilization - control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838200"/>
            <a:ext cx="4507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Simulated leaf area index (Jun, Jul, Aug)</a:t>
            </a:r>
            <a:endParaRPr lang="en-US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9889" t="4088" b="47451"/>
          <a:stretch>
            <a:fillRect/>
          </a:stretch>
        </p:blipFill>
        <p:spPr bwMode="auto">
          <a:xfrm>
            <a:off x="4231934" y="952186"/>
            <a:ext cx="3403220" cy="247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4088" r="49777" b="47451"/>
          <a:stretch>
            <a:fillRect/>
          </a:stretch>
        </p:blipFill>
        <p:spPr bwMode="auto">
          <a:xfrm>
            <a:off x="4267200" y="3505200"/>
            <a:ext cx="3410776" cy="247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50000" t="3941" b="47156"/>
          <a:stretch>
            <a:fillRect/>
          </a:stretch>
        </p:blipFill>
        <p:spPr bwMode="auto">
          <a:xfrm>
            <a:off x="642348" y="937072"/>
            <a:ext cx="3395663" cy="250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0" y="0"/>
            <a:ext cx="7793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7. LAI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38376" y="150813"/>
            <a:ext cx="5714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Is the model obviously better?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914400"/>
            <a:ext cx="20297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CLM4 MODIS LAI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3471446"/>
            <a:ext cx="25651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CLM4 – improved canopy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7241" y="914400"/>
            <a:ext cx="31165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CLM4 control (prognostic LAI)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07048" y="2083448"/>
            <a:ext cx="1457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LAI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7406343" y="3261657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Prognostic LAI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DE47-116F-42F2-A143-88379B4A48B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5898" y="3746391"/>
            <a:ext cx="3653702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798" y="1102066"/>
            <a:ext cx="3650135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573" y="1010438"/>
            <a:ext cx="374904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0" y="0"/>
            <a:ext cx="7793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7. LAI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905000" y="150813"/>
            <a:ext cx="6143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Better LAI leads to improved hydrology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990600"/>
            <a:ext cx="1468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CLM4 control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3733800"/>
            <a:ext cx="25651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CLM4 – improved canopy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4419600"/>
            <a:ext cx="4281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CLM4 – High LAI leads to high ET and low runoff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Improved canopy – Lower LAI leads to less ET and more runoff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3846513" y="150813"/>
            <a:ext cx="1811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Conclusions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41AB4-787F-414B-A8B8-7C671015F9A1}" type="slidenum">
              <a:rPr lang="en-US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0" y="0"/>
            <a:ext cx="14013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8</a:t>
            </a:r>
            <a:r>
              <a:rPr lang="en-US" sz="1400" b="1" dirty="0" smtClean="0">
                <a:solidFill>
                  <a:srgbClr val="000000"/>
                </a:solidFill>
              </a:rPr>
              <a:t>. Conclusions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3491" y="909221"/>
            <a:ext cx="65513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Integrated ecology, biogeochemistry, and hydrology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Cannot evaluate the carbon cycle independent of the hydrologic cycle, or vice versa, and must also consider N (and P) cycles</a:t>
            </a:r>
          </a:p>
          <a:p>
            <a:endParaRPr lang="en-US" dirty="0" smtClean="0"/>
          </a:p>
          <a:p>
            <a:r>
              <a:rPr lang="en-US" b="1" dirty="0" smtClean="0"/>
              <a:t>How do we further advance earth system models?</a:t>
            </a:r>
          </a:p>
          <a:p>
            <a:endParaRPr lang="en-US" dirty="0" smtClean="0"/>
          </a:p>
          <a:p>
            <a:r>
              <a:rPr lang="en-US" dirty="0" smtClean="0"/>
              <a:t>Move beyond model experimentation that diagnoses model behavior and towards parameterization or structural experimentation to understand model responses</a:t>
            </a:r>
          </a:p>
          <a:p>
            <a:endParaRPr lang="en-US" dirty="0" smtClean="0"/>
          </a:p>
          <a:p>
            <a:r>
              <a:rPr lang="en-US" dirty="0" smtClean="0"/>
              <a:t>Do not just report how a model responds to a perturbation; report why it responds as it does</a:t>
            </a:r>
          </a:p>
          <a:p>
            <a:endParaRPr lang="en-US" dirty="0" smtClean="0"/>
          </a:p>
          <a:p>
            <a:r>
              <a:rPr lang="en-US" dirty="0" smtClean="0"/>
              <a:t>To do this requires:</a:t>
            </a:r>
          </a:p>
          <a:p>
            <a:pPr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Model structure and parameterizations grounded in theory</a:t>
            </a:r>
          </a:p>
          <a:p>
            <a:pPr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Strong understanding of the consequences of different theories</a:t>
            </a:r>
          </a:p>
          <a:p>
            <a:pPr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Key model experiments and datasets to critically assess the model</a:t>
            </a:r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ages from ar4-wg1-chapter1"/>
          <p:cNvPicPr>
            <a:picLocks noChangeAspect="1" noChangeArrowheads="1"/>
          </p:cNvPicPr>
          <p:nvPr/>
        </p:nvPicPr>
        <p:blipFill>
          <a:blip r:embed="rId3" cstate="print"/>
          <a:srcRect l="4941" t="43909" r="7883" b="10637"/>
          <a:stretch>
            <a:fillRect/>
          </a:stretch>
        </p:blipFill>
        <p:spPr bwMode="auto">
          <a:xfrm>
            <a:off x="93663" y="903288"/>
            <a:ext cx="54213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74625" y="4606925"/>
            <a:ext cx="914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(IPCC 2007)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995889" y="107950"/>
            <a:ext cx="5775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The Community Earth System Model</a:t>
            </a:r>
            <a:endParaRPr lang="en-US" sz="24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7AFB0-5226-4B17-A384-C5B95463B9B2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0" y="0"/>
            <a:ext cx="10486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2. Models</a:t>
            </a:r>
            <a:endParaRPr lang="en-US" sz="1400" b="1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562600" y="990600"/>
            <a:ext cx="344805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Earth system models </a:t>
            </a:r>
            <a:r>
              <a:rPr lang="en-US" dirty="0"/>
              <a:t>use mathematical formulas to simulate the </a:t>
            </a:r>
            <a:r>
              <a:rPr lang="en-US" b="1" dirty="0"/>
              <a:t>physical</a:t>
            </a:r>
            <a:r>
              <a:rPr lang="en-US" dirty="0"/>
              <a:t>, </a:t>
            </a:r>
            <a:r>
              <a:rPr lang="en-US" b="1" dirty="0"/>
              <a:t>chemical</a:t>
            </a:r>
            <a:r>
              <a:rPr lang="en-US" dirty="0"/>
              <a:t>, and </a:t>
            </a:r>
            <a:r>
              <a:rPr lang="en-US" b="1" dirty="0"/>
              <a:t>biological </a:t>
            </a:r>
            <a:r>
              <a:rPr lang="en-US" dirty="0"/>
              <a:t>processes that drive Earth’s </a:t>
            </a:r>
            <a:r>
              <a:rPr lang="en-US" dirty="0" smtClean="0"/>
              <a:t>atmosphere, hydrosphere, biosphere, and </a:t>
            </a:r>
            <a:r>
              <a:rPr lang="en-US" dirty="0" err="1" smtClean="0"/>
              <a:t>geosphere</a:t>
            </a:r>
            <a:endParaRPr lang="en-US" dirty="0"/>
          </a:p>
          <a:p>
            <a:endParaRPr lang="en-US" dirty="0"/>
          </a:p>
          <a:p>
            <a:r>
              <a:rPr lang="en-US" dirty="0"/>
              <a:t>A typical </a:t>
            </a:r>
            <a:r>
              <a:rPr lang="en-US" dirty="0" smtClean="0"/>
              <a:t>Earth system </a:t>
            </a:r>
            <a:r>
              <a:rPr lang="en-US" dirty="0"/>
              <a:t>model consists of coupled models of the </a:t>
            </a:r>
            <a:r>
              <a:rPr lang="en-US" b="1" dirty="0"/>
              <a:t>atmosphere</a:t>
            </a:r>
            <a:r>
              <a:rPr lang="en-US" dirty="0"/>
              <a:t>, </a:t>
            </a:r>
            <a:r>
              <a:rPr lang="en-US" b="1" dirty="0"/>
              <a:t>ocean</a:t>
            </a:r>
            <a:r>
              <a:rPr lang="en-US" dirty="0"/>
              <a:t>, </a:t>
            </a:r>
            <a:r>
              <a:rPr lang="en-US" b="1" dirty="0"/>
              <a:t>sea ice</a:t>
            </a:r>
            <a:r>
              <a:rPr lang="en-US" dirty="0"/>
              <a:t>, and </a:t>
            </a:r>
            <a:r>
              <a:rPr lang="en-US" b="1" dirty="0" smtClean="0"/>
              <a:t>land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Land is represented by its </a:t>
            </a:r>
            <a:r>
              <a:rPr lang="en-US" b="1" dirty="0"/>
              <a:t>ecosystems</a:t>
            </a:r>
            <a:r>
              <a:rPr lang="en-US" dirty="0"/>
              <a:t>, </a:t>
            </a:r>
            <a:r>
              <a:rPr lang="en-US" b="1" dirty="0"/>
              <a:t>watersheds</a:t>
            </a:r>
            <a:r>
              <a:rPr lang="en-US" dirty="0"/>
              <a:t>, </a:t>
            </a:r>
            <a:r>
              <a:rPr lang="en-US" b="1" dirty="0"/>
              <a:t>people</a:t>
            </a:r>
            <a:r>
              <a:rPr lang="en-US" dirty="0"/>
              <a:t>, and </a:t>
            </a:r>
            <a:r>
              <a:rPr lang="en-US" b="1" dirty="0"/>
              <a:t>socioeconomic</a:t>
            </a:r>
            <a:r>
              <a:rPr lang="en-US" dirty="0"/>
              <a:t> drivers of  environmental change</a:t>
            </a:r>
          </a:p>
          <a:p>
            <a:endParaRPr lang="en-US" dirty="0"/>
          </a:p>
          <a:p>
            <a:r>
              <a:rPr lang="en-US" dirty="0"/>
              <a:t>The model provides a comprehensive understanding of the processes by which people and ecosystems </a:t>
            </a:r>
            <a:r>
              <a:rPr lang="en-US" b="1" dirty="0" smtClean="0"/>
              <a:t>feed back</a:t>
            </a:r>
            <a:r>
              <a:rPr lang="en-US" dirty="0" smtClean="0"/>
              <a:t>, </a:t>
            </a:r>
            <a:r>
              <a:rPr lang="en-US" b="1" dirty="0"/>
              <a:t>adapt to</a:t>
            </a:r>
            <a:r>
              <a:rPr lang="en-US" dirty="0"/>
              <a:t>, and </a:t>
            </a:r>
            <a:r>
              <a:rPr lang="en-US" b="1" dirty="0"/>
              <a:t>mitigate</a:t>
            </a:r>
            <a:r>
              <a:rPr lang="en-US" dirty="0"/>
              <a:t> global </a:t>
            </a:r>
            <a:r>
              <a:rPr lang="en-US" dirty="0" smtClean="0"/>
              <a:t>environmental change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Bonan_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25" y="733425"/>
            <a:ext cx="611505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6696075" y="6604000"/>
            <a:ext cx="24479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/>
              <a:t>Bonan (2008) Science 320:1444-1449 </a:t>
            </a: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2362200" y="150813"/>
            <a:ext cx="5535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The Community Land </a:t>
            </a:r>
            <a:r>
              <a:rPr lang="en-US" sz="2400" b="1" dirty="0" smtClean="0"/>
              <a:t>Model (CLM4)</a:t>
            </a:r>
            <a:endParaRPr lang="en-US" sz="2400" b="1" dirty="0"/>
          </a:p>
        </p:txBody>
      </p:sp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165100" y="966788"/>
            <a:ext cx="2557463" cy="1077912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Fluxes of energy, water, and carbon and the dynamical processes that alter these fluxes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95250" y="2276475"/>
            <a:ext cx="2638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err="1"/>
              <a:t>Oleson</a:t>
            </a:r>
            <a:r>
              <a:rPr lang="en-US" sz="1000" dirty="0"/>
              <a:t> et al. (</a:t>
            </a:r>
            <a:r>
              <a:rPr lang="en-US" sz="1000" dirty="0" smtClean="0"/>
              <a:t>2010) NCAR/TN-478+STR</a:t>
            </a:r>
          </a:p>
          <a:p>
            <a:r>
              <a:rPr lang="en-US" sz="1000" dirty="0" smtClean="0"/>
              <a:t>Lawrence et al. (2011) JAMES, in press</a:t>
            </a:r>
          </a:p>
        </p:txBody>
      </p:sp>
      <p:sp>
        <p:nvSpPr>
          <p:cNvPr id="24583" name="Text Box 15"/>
          <p:cNvSpPr txBox="1">
            <a:spLocks noChangeArrowheads="1"/>
          </p:cNvSpPr>
          <p:nvPr/>
        </p:nvSpPr>
        <p:spPr bwMode="auto">
          <a:xfrm>
            <a:off x="31750" y="3738563"/>
            <a:ext cx="3427413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sz="1400" b="1" dirty="0"/>
              <a:t>Spatial scale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sz="1400" dirty="0" smtClean="0"/>
              <a:t>1.25º </a:t>
            </a:r>
            <a:r>
              <a:rPr lang="en-US" sz="1400" dirty="0"/>
              <a:t>longitude </a:t>
            </a:r>
            <a:r>
              <a:rPr lang="en-US" sz="1400" dirty="0">
                <a:sym typeface="Symbol" pitchFamily="18" charset="2"/>
              </a:rPr>
              <a:t> 0</a:t>
            </a:r>
            <a:r>
              <a:rPr lang="en-US" sz="1400" dirty="0"/>
              <a:t>.9375º latitude (288 </a:t>
            </a:r>
            <a:r>
              <a:rPr lang="en-US" sz="1400" dirty="0">
                <a:sym typeface="Symbol" pitchFamily="18" charset="2"/>
              </a:rPr>
              <a:t> 192 grid</a:t>
            </a:r>
            <a:r>
              <a:rPr lang="en-US" sz="1400" dirty="0" smtClean="0">
                <a:sym typeface="Symbol" pitchFamily="18" charset="2"/>
              </a:rPr>
              <a:t>)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sz="1400" dirty="0" smtClean="0"/>
              <a:t>2.5º longitude </a:t>
            </a:r>
            <a:r>
              <a:rPr lang="en-US" sz="1400" dirty="0" smtClean="0">
                <a:sym typeface="Symbol" pitchFamily="18" charset="2"/>
              </a:rPr>
              <a:t> </a:t>
            </a:r>
            <a:r>
              <a:rPr lang="en-US" sz="1400" dirty="0" smtClean="0"/>
              <a:t>1.875º latitude (144 </a:t>
            </a:r>
            <a:r>
              <a:rPr lang="en-US" sz="1400" dirty="0" smtClean="0">
                <a:sym typeface="Symbol" pitchFamily="18" charset="2"/>
              </a:rPr>
              <a:t> 96 grid)</a:t>
            </a:r>
            <a:endParaRPr lang="en-US" sz="1400" dirty="0"/>
          </a:p>
          <a:p>
            <a:pPr marL="342900" indent="-342900" eaLnBrk="0" hangingPunct="0"/>
            <a:endParaRPr lang="en-US" sz="1200" dirty="0"/>
          </a:p>
          <a:p>
            <a:pPr marL="342900" indent="-342900" eaLnBrk="0" hangingPunct="0"/>
            <a:r>
              <a:rPr lang="en-US" sz="1400" b="1" dirty="0"/>
              <a:t>Temporal scale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sz="1400" dirty="0"/>
              <a:t>30-minute coupling with atmosphere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sz="1400" dirty="0"/>
              <a:t>Seasonal-to-</a:t>
            </a:r>
            <a:r>
              <a:rPr lang="en-US" sz="1400" dirty="0" err="1"/>
              <a:t>interannual</a:t>
            </a:r>
            <a:r>
              <a:rPr lang="en-US" sz="1400" dirty="0"/>
              <a:t>  (</a:t>
            </a:r>
            <a:r>
              <a:rPr lang="en-US" sz="1400" dirty="0" err="1"/>
              <a:t>phenology</a:t>
            </a:r>
            <a:r>
              <a:rPr lang="en-US" sz="1400" dirty="0"/>
              <a:t>)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sz="1400" dirty="0"/>
              <a:t>Decadal-to-century climate (disturbance, land use, succession)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sz="1400" dirty="0" err="1"/>
              <a:t>Paleoclimate</a:t>
            </a:r>
            <a:r>
              <a:rPr lang="en-US" sz="1400" dirty="0"/>
              <a:t> (biogeography)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298F2-C10B-4A26-91C4-B29573A64351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0" y="0"/>
            <a:ext cx="10486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/>
              <a:t>2. Models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0"/>
          <p:cNvSpPr txBox="1">
            <a:spLocks noChangeArrowheads="1"/>
          </p:cNvSpPr>
          <p:nvPr/>
        </p:nvSpPr>
        <p:spPr bwMode="auto">
          <a:xfrm>
            <a:off x="3824288" y="808038"/>
            <a:ext cx="5186362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/>
              <a:t>CLM represents a model grid cell as a mosaic of up to 6 primary land cover types. Vegetated land is further represented as a mosaic of plant functional types</a:t>
            </a:r>
          </a:p>
        </p:txBody>
      </p:sp>
      <p:sp>
        <p:nvSpPr>
          <p:cNvPr id="13315" name="Text Box 31"/>
          <p:cNvSpPr txBox="1">
            <a:spLocks noChangeArrowheads="1"/>
          </p:cNvSpPr>
          <p:nvPr/>
        </p:nvSpPr>
        <p:spPr bwMode="auto">
          <a:xfrm>
            <a:off x="0" y="6613525"/>
            <a:ext cx="3527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Bonan et al. (2002) GBC, </a:t>
            </a:r>
            <a:r>
              <a:rPr lang="en-US" sz="1000">
                <a:cs typeface="Times New Roman" pitchFamily="18" charset="0"/>
              </a:rPr>
              <a:t>16, doi:10.1029/2000GB001360</a:t>
            </a:r>
            <a:endParaRPr lang="en-US" sz="1000"/>
          </a:p>
        </p:txBody>
      </p:sp>
      <p:sp>
        <p:nvSpPr>
          <p:cNvPr id="13316" name="Text Box 32"/>
          <p:cNvSpPr txBox="1">
            <a:spLocks noChangeArrowheads="1"/>
          </p:cNvSpPr>
          <p:nvPr/>
        </p:nvSpPr>
        <p:spPr bwMode="auto">
          <a:xfrm>
            <a:off x="3124200" y="165100"/>
            <a:ext cx="425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Land surface heterogeneity</a:t>
            </a:r>
          </a:p>
        </p:txBody>
      </p:sp>
      <p:sp>
        <p:nvSpPr>
          <p:cNvPr id="13317" name="Rectangle 5"/>
          <p:cNvSpPr>
            <a:spLocks noChangeAspect="1" noChangeArrowheads="1"/>
          </p:cNvSpPr>
          <p:nvPr/>
        </p:nvSpPr>
        <p:spPr bwMode="auto">
          <a:xfrm>
            <a:off x="671513" y="1471613"/>
            <a:ext cx="2320925" cy="2008187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Rectangle 6"/>
          <p:cNvSpPr>
            <a:spLocks noChangeAspect="1" noChangeArrowheads="1"/>
          </p:cNvSpPr>
          <p:nvPr/>
        </p:nvSpPr>
        <p:spPr bwMode="auto">
          <a:xfrm>
            <a:off x="671513" y="2790825"/>
            <a:ext cx="1168400" cy="68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Rectangle 7"/>
          <p:cNvSpPr>
            <a:spLocks noChangeAspect="1" noChangeArrowheads="1"/>
          </p:cNvSpPr>
          <p:nvPr/>
        </p:nvSpPr>
        <p:spPr bwMode="auto">
          <a:xfrm>
            <a:off x="671513" y="2132013"/>
            <a:ext cx="1168400" cy="658812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Rectangle 8"/>
          <p:cNvSpPr>
            <a:spLocks noChangeAspect="1" noChangeArrowheads="1"/>
          </p:cNvSpPr>
          <p:nvPr/>
        </p:nvSpPr>
        <p:spPr bwMode="auto">
          <a:xfrm>
            <a:off x="671513" y="1471613"/>
            <a:ext cx="1168400" cy="66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spect="1" noChangeArrowheads="1"/>
          </p:cNvSpPr>
          <p:nvPr/>
        </p:nvSpPr>
        <p:spPr bwMode="auto">
          <a:xfrm>
            <a:off x="881063" y="1538288"/>
            <a:ext cx="768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Glacier</a:t>
            </a:r>
          </a:p>
          <a:p>
            <a:pPr algn="ctr"/>
            <a:r>
              <a:rPr lang="en-US" sz="1400"/>
              <a:t>16.7%</a:t>
            </a:r>
          </a:p>
        </p:txBody>
      </p:sp>
      <p:sp>
        <p:nvSpPr>
          <p:cNvPr id="13322" name="Text Box 10"/>
          <p:cNvSpPr txBox="1">
            <a:spLocks noChangeAspect="1" noChangeArrowheads="1"/>
          </p:cNvSpPr>
          <p:nvPr/>
        </p:nvSpPr>
        <p:spPr bwMode="auto">
          <a:xfrm>
            <a:off x="946150" y="2198688"/>
            <a:ext cx="669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Lake</a:t>
            </a:r>
          </a:p>
          <a:p>
            <a:pPr algn="ctr"/>
            <a:r>
              <a:rPr lang="en-US" sz="1400"/>
              <a:t>16.7%</a:t>
            </a:r>
          </a:p>
        </p:txBody>
      </p:sp>
      <p:sp>
        <p:nvSpPr>
          <p:cNvPr id="13323" name="Rectangle 11"/>
          <p:cNvSpPr>
            <a:spLocks noChangeAspect="1" noChangeArrowheads="1"/>
          </p:cNvSpPr>
          <p:nvPr/>
        </p:nvSpPr>
        <p:spPr bwMode="auto">
          <a:xfrm>
            <a:off x="671513" y="2790825"/>
            <a:ext cx="592137" cy="68897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Rectangle 12"/>
          <p:cNvSpPr>
            <a:spLocks noChangeAspect="1" noChangeArrowheads="1"/>
          </p:cNvSpPr>
          <p:nvPr/>
        </p:nvSpPr>
        <p:spPr bwMode="auto">
          <a:xfrm>
            <a:off x="1236663" y="2797175"/>
            <a:ext cx="593725" cy="688975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Text Box 13"/>
          <p:cNvSpPr txBox="1">
            <a:spLocks noChangeAspect="1" noChangeArrowheads="1"/>
          </p:cNvSpPr>
          <p:nvPr/>
        </p:nvSpPr>
        <p:spPr bwMode="auto">
          <a:xfrm>
            <a:off x="1192213" y="2895600"/>
            <a:ext cx="6905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Urban</a:t>
            </a:r>
          </a:p>
          <a:p>
            <a:pPr algn="ctr"/>
            <a:r>
              <a:rPr lang="en-US" sz="1400"/>
              <a:t>8.3%</a:t>
            </a:r>
          </a:p>
        </p:txBody>
      </p:sp>
      <p:sp>
        <p:nvSpPr>
          <p:cNvPr id="13326" name="Text Box 14"/>
          <p:cNvSpPr txBox="1">
            <a:spLocks noChangeAspect="1" noChangeArrowheads="1"/>
          </p:cNvSpPr>
          <p:nvPr/>
        </p:nvSpPr>
        <p:spPr bwMode="auto">
          <a:xfrm>
            <a:off x="649288" y="2809875"/>
            <a:ext cx="6238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Wet-</a:t>
            </a:r>
          </a:p>
          <a:p>
            <a:pPr algn="ctr"/>
            <a:r>
              <a:rPr lang="en-US" sz="1400"/>
              <a:t>land</a:t>
            </a:r>
          </a:p>
          <a:p>
            <a:pPr algn="ctr"/>
            <a:r>
              <a:rPr lang="en-US" sz="1400"/>
              <a:t>8.3%</a:t>
            </a:r>
          </a:p>
        </p:txBody>
      </p:sp>
      <p:sp>
        <p:nvSpPr>
          <p:cNvPr id="13327" name="Text Box 15"/>
          <p:cNvSpPr txBox="1">
            <a:spLocks noChangeAspect="1" noChangeArrowheads="1"/>
          </p:cNvSpPr>
          <p:nvPr/>
        </p:nvSpPr>
        <p:spPr bwMode="auto">
          <a:xfrm>
            <a:off x="1893888" y="1566863"/>
            <a:ext cx="1047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Vegetated</a:t>
            </a:r>
          </a:p>
          <a:p>
            <a:pPr algn="ctr"/>
            <a:r>
              <a:rPr lang="en-US" sz="1400"/>
              <a:t>43.8%</a:t>
            </a:r>
          </a:p>
        </p:txBody>
      </p:sp>
      <p:sp>
        <p:nvSpPr>
          <p:cNvPr id="13328" name="Text Box 33"/>
          <p:cNvSpPr txBox="1">
            <a:spLocks noChangeArrowheads="1"/>
          </p:cNvSpPr>
          <p:nvPr/>
        </p:nvSpPr>
        <p:spPr bwMode="auto">
          <a:xfrm>
            <a:off x="609600" y="838200"/>
            <a:ext cx="25415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Subgrid land cover and plant functional types</a:t>
            </a:r>
          </a:p>
        </p:txBody>
      </p:sp>
      <p:sp>
        <p:nvSpPr>
          <p:cNvPr id="13329" name="Rectangle 36"/>
          <p:cNvSpPr>
            <a:spLocks noChangeArrowheads="1"/>
          </p:cNvSpPr>
          <p:nvPr/>
        </p:nvSpPr>
        <p:spPr bwMode="auto">
          <a:xfrm>
            <a:off x="1828800" y="3221038"/>
            <a:ext cx="1160463" cy="25558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Text Box 37"/>
          <p:cNvSpPr txBox="1">
            <a:spLocks noChangeAspect="1" noChangeArrowheads="1"/>
          </p:cNvSpPr>
          <p:nvPr/>
        </p:nvSpPr>
        <p:spPr bwMode="auto">
          <a:xfrm>
            <a:off x="1893888" y="3213100"/>
            <a:ext cx="1125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Crop 6.2%</a:t>
            </a:r>
          </a:p>
        </p:txBody>
      </p:sp>
      <p:sp>
        <p:nvSpPr>
          <p:cNvPr id="13331" name="Line 42"/>
          <p:cNvSpPr>
            <a:spLocks noChangeShapeType="1"/>
          </p:cNvSpPr>
          <p:nvPr/>
        </p:nvSpPr>
        <p:spPr bwMode="auto">
          <a:xfrm>
            <a:off x="685800" y="35814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2" name="Text Box 43"/>
          <p:cNvSpPr txBox="1">
            <a:spLocks noChangeArrowheads="1"/>
          </p:cNvSpPr>
          <p:nvPr/>
        </p:nvSpPr>
        <p:spPr bwMode="auto">
          <a:xfrm>
            <a:off x="641350" y="3657600"/>
            <a:ext cx="2500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1.25º in longitude (~100 km)</a:t>
            </a:r>
          </a:p>
        </p:txBody>
      </p:sp>
      <p:sp>
        <p:nvSpPr>
          <p:cNvPr id="13333" name="Text Box 44"/>
          <p:cNvSpPr txBox="1">
            <a:spLocks noChangeArrowheads="1"/>
          </p:cNvSpPr>
          <p:nvPr/>
        </p:nvSpPr>
        <p:spPr bwMode="auto">
          <a:xfrm rot="-5400000">
            <a:off x="2032001" y="2311400"/>
            <a:ext cx="264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0.9375º in latitude (~100 km)</a:t>
            </a:r>
          </a:p>
        </p:txBody>
      </p:sp>
      <p:sp>
        <p:nvSpPr>
          <p:cNvPr id="13334" name="Line 45"/>
          <p:cNvSpPr>
            <a:spLocks noChangeShapeType="1"/>
          </p:cNvSpPr>
          <p:nvPr/>
        </p:nvSpPr>
        <p:spPr bwMode="auto">
          <a:xfrm>
            <a:off x="3124200" y="14478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35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528888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4510088"/>
            <a:ext cx="36195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129088"/>
            <a:ext cx="2741613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8" name="Picture 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768475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9" name="Picture 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5119688"/>
            <a:ext cx="182880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0" name="Text Box 33"/>
          <p:cNvSpPr txBox="1">
            <a:spLocks noChangeArrowheads="1"/>
          </p:cNvSpPr>
          <p:nvPr/>
        </p:nvSpPr>
        <p:spPr bwMode="auto">
          <a:xfrm>
            <a:off x="0" y="0"/>
            <a:ext cx="10486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2. Models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62CA5-FAD2-42F6-8103-E9B687F7EBA0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17475" y="841375"/>
            <a:ext cx="5178425" cy="54594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52463" y="3609975"/>
            <a:ext cx="185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Eddy covariance flux tower</a:t>
            </a:r>
          </a:p>
          <a:p>
            <a:r>
              <a:rPr lang="en-US" sz="1000"/>
              <a:t>(courtesy Dennis Baldocchi) 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1235075"/>
            <a:ext cx="171926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625" y="4233863"/>
            <a:ext cx="2630488" cy="1965325"/>
            <a:chOff x="501" y="2627"/>
            <a:chExt cx="1657" cy="1238"/>
          </a:xfrm>
        </p:grpSpPr>
        <p:pic>
          <p:nvPicPr>
            <p:cNvPr id="1743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7" y="2627"/>
              <a:ext cx="594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8" y="3259"/>
              <a:ext cx="900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6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58" y="2631"/>
              <a:ext cx="900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7" name="Text Box 9"/>
            <p:cNvSpPr txBox="1">
              <a:spLocks noChangeArrowheads="1"/>
            </p:cNvSpPr>
            <p:nvPr/>
          </p:nvSpPr>
          <p:spPr bwMode="auto">
            <a:xfrm>
              <a:off x="501" y="3582"/>
              <a:ext cx="8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/>
                <a:t>Hubbard Brook Ecosystem Study</a:t>
              </a:r>
            </a:p>
          </p:txBody>
        </p:sp>
      </p:grpSp>
      <p:pic>
        <p:nvPicPr>
          <p:cNvPr id="1741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1488" y="1228725"/>
            <a:ext cx="184626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1"/>
          <p:cNvPicPr>
            <a:picLocks noChangeAspect="1" noChangeArrowheads="1"/>
          </p:cNvPicPr>
          <p:nvPr/>
        </p:nvPicPr>
        <p:blipFill>
          <a:blip r:embed="rId7" cstate="print"/>
          <a:srcRect t="8647"/>
          <a:stretch>
            <a:fillRect/>
          </a:stretch>
        </p:blipFill>
        <p:spPr bwMode="auto">
          <a:xfrm>
            <a:off x="2798763" y="3019425"/>
            <a:ext cx="2286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404813" y="873125"/>
            <a:ext cx="2295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Environmental Monitoring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2794000" y="879475"/>
            <a:ext cx="2370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Experimental Manipulation</a:t>
            </a:r>
          </a:p>
        </p:txBody>
      </p:sp>
      <p:sp>
        <p:nvSpPr>
          <p:cNvPr id="17418" name="Text Box 14"/>
          <p:cNvSpPr txBox="1">
            <a:spLocks noChangeArrowheads="1"/>
          </p:cNvSpPr>
          <p:nvPr/>
        </p:nvSpPr>
        <p:spPr bwMode="auto">
          <a:xfrm>
            <a:off x="3048000" y="2649538"/>
            <a:ext cx="1917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Soil warming, Harvard Forest</a:t>
            </a:r>
          </a:p>
        </p:txBody>
      </p:sp>
      <p:sp>
        <p:nvSpPr>
          <p:cNvPr id="17419" name="Text Box 15"/>
          <p:cNvSpPr txBox="1">
            <a:spLocks noChangeArrowheads="1"/>
          </p:cNvSpPr>
          <p:nvPr/>
        </p:nvSpPr>
        <p:spPr bwMode="auto">
          <a:xfrm>
            <a:off x="3003550" y="4479925"/>
            <a:ext cx="192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CO</a:t>
            </a:r>
            <a:r>
              <a:rPr lang="en-US" sz="1000" baseline="-25000"/>
              <a:t>2</a:t>
            </a:r>
            <a:r>
              <a:rPr lang="en-US" sz="1000"/>
              <a:t> enrichment, Duke Forest</a:t>
            </a:r>
          </a:p>
        </p:txBody>
      </p:sp>
      <p:pic>
        <p:nvPicPr>
          <p:cNvPr id="17420" name="Picture 16" descr="Fig-3-KarlTrenbert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2413" y="846138"/>
            <a:ext cx="36560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Freeform 17"/>
          <p:cNvSpPr>
            <a:spLocks/>
          </p:cNvSpPr>
          <p:nvPr/>
        </p:nvSpPr>
        <p:spPr bwMode="auto">
          <a:xfrm flipH="1">
            <a:off x="7754938" y="4183063"/>
            <a:ext cx="577850" cy="517525"/>
          </a:xfrm>
          <a:custGeom>
            <a:avLst/>
            <a:gdLst>
              <a:gd name="T0" fmla="*/ 2147483647 w 364"/>
              <a:gd name="T1" fmla="*/ 2147483647 h 326"/>
              <a:gd name="T2" fmla="*/ 2147483647 w 364"/>
              <a:gd name="T3" fmla="*/ 2147483647 h 326"/>
              <a:gd name="T4" fmla="*/ 2147483647 w 364"/>
              <a:gd name="T5" fmla="*/ 2147483647 h 326"/>
              <a:gd name="T6" fmla="*/ 2147483647 w 364"/>
              <a:gd name="T7" fmla="*/ 2147483647 h 326"/>
              <a:gd name="T8" fmla="*/ 2147483647 w 364"/>
              <a:gd name="T9" fmla="*/ 2147483647 h 326"/>
              <a:gd name="T10" fmla="*/ 2147483647 w 364"/>
              <a:gd name="T11" fmla="*/ 2147483647 h 326"/>
              <a:gd name="T12" fmla="*/ 2147483647 w 364"/>
              <a:gd name="T13" fmla="*/ 2147483647 h 326"/>
              <a:gd name="T14" fmla="*/ 2147483647 w 364"/>
              <a:gd name="T15" fmla="*/ 2147483647 h 326"/>
              <a:gd name="T16" fmla="*/ 2147483647 w 364"/>
              <a:gd name="T17" fmla="*/ 2147483647 h 326"/>
              <a:gd name="T18" fmla="*/ 2147483647 w 364"/>
              <a:gd name="T19" fmla="*/ 2147483647 h 326"/>
              <a:gd name="T20" fmla="*/ 2147483647 w 364"/>
              <a:gd name="T21" fmla="*/ 2147483647 h 326"/>
              <a:gd name="T22" fmla="*/ 2147483647 w 364"/>
              <a:gd name="T23" fmla="*/ 2147483647 h 326"/>
              <a:gd name="T24" fmla="*/ 2147483647 w 364"/>
              <a:gd name="T25" fmla="*/ 2147483647 h 326"/>
              <a:gd name="T26" fmla="*/ 2147483647 w 364"/>
              <a:gd name="T27" fmla="*/ 2147483647 h 326"/>
              <a:gd name="T28" fmla="*/ 2147483647 w 364"/>
              <a:gd name="T29" fmla="*/ 2147483647 h 326"/>
              <a:gd name="T30" fmla="*/ 2147483647 w 364"/>
              <a:gd name="T31" fmla="*/ 2147483647 h 326"/>
              <a:gd name="T32" fmla="*/ 2147483647 w 364"/>
              <a:gd name="T33" fmla="*/ 2147483647 h 326"/>
              <a:gd name="T34" fmla="*/ 2147483647 w 364"/>
              <a:gd name="T35" fmla="*/ 2147483647 h 326"/>
              <a:gd name="T36" fmla="*/ 2147483647 w 364"/>
              <a:gd name="T37" fmla="*/ 2147483647 h 326"/>
              <a:gd name="T38" fmla="*/ 2147483647 w 364"/>
              <a:gd name="T39" fmla="*/ 2147483647 h 326"/>
              <a:gd name="T40" fmla="*/ 2147483647 w 364"/>
              <a:gd name="T41" fmla="*/ 0 h 326"/>
              <a:gd name="T42" fmla="*/ 2147483647 w 364"/>
              <a:gd name="T43" fmla="*/ 2147483647 h 326"/>
              <a:gd name="T44" fmla="*/ 2147483647 w 364"/>
              <a:gd name="T45" fmla="*/ 2147483647 h 326"/>
              <a:gd name="T46" fmla="*/ 2147483647 w 364"/>
              <a:gd name="T47" fmla="*/ 2147483647 h 326"/>
              <a:gd name="T48" fmla="*/ 2147483647 w 364"/>
              <a:gd name="T49" fmla="*/ 2147483647 h 326"/>
              <a:gd name="T50" fmla="*/ 2147483647 w 364"/>
              <a:gd name="T51" fmla="*/ 2147483647 h 326"/>
              <a:gd name="T52" fmla="*/ 2147483647 w 364"/>
              <a:gd name="T53" fmla="*/ 2147483647 h 326"/>
              <a:gd name="T54" fmla="*/ 2147483647 w 364"/>
              <a:gd name="T55" fmla="*/ 2147483647 h 326"/>
              <a:gd name="T56" fmla="*/ 2147483647 w 364"/>
              <a:gd name="T57" fmla="*/ 2147483647 h 326"/>
              <a:gd name="T58" fmla="*/ 2147483647 w 364"/>
              <a:gd name="T59" fmla="*/ 2147483647 h 326"/>
              <a:gd name="T60" fmla="*/ 2147483647 w 364"/>
              <a:gd name="T61" fmla="*/ 2147483647 h 326"/>
              <a:gd name="T62" fmla="*/ 2147483647 w 364"/>
              <a:gd name="T63" fmla="*/ 2147483647 h 326"/>
              <a:gd name="T64" fmla="*/ 2147483647 w 364"/>
              <a:gd name="T65" fmla="*/ 2147483647 h 326"/>
              <a:gd name="T66" fmla="*/ 2147483647 w 364"/>
              <a:gd name="T67" fmla="*/ 2147483647 h 32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4"/>
              <a:gd name="T103" fmla="*/ 0 h 326"/>
              <a:gd name="T104" fmla="*/ 364 w 364"/>
              <a:gd name="T105" fmla="*/ 326 h 32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4" h="326">
                <a:moveTo>
                  <a:pt x="238" y="189"/>
                </a:moveTo>
                <a:lnTo>
                  <a:pt x="187" y="189"/>
                </a:lnTo>
                <a:lnTo>
                  <a:pt x="187" y="186"/>
                </a:lnTo>
                <a:lnTo>
                  <a:pt x="187" y="181"/>
                </a:lnTo>
                <a:lnTo>
                  <a:pt x="187" y="175"/>
                </a:lnTo>
                <a:lnTo>
                  <a:pt x="188" y="170"/>
                </a:lnTo>
                <a:lnTo>
                  <a:pt x="189" y="164"/>
                </a:lnTo>
                <a:lnTo>
                  <a:pt x="190" y="159"/>
                </a:lnTo>
                <a:lnTo>
                  <a:pt x="191" y="154"/>
                </a:lnTo>
                <a:lnTo>
                  <a:pt x="192" y="148"/>
                </a:lnTo>
                <a:lnTo>
                  <a:pt x="195" y="142"/>
                </a:lnTo>
                <a:lnTo>
                  <a:pt x="196" y="137"/>
                </a:lnTo>
                <a:lnTo>
                  <a:pt x="200" y="132"/>
                </a:lnTo>
                <a:lnTo>
                  <a:pt x="202" y="125"/>
                </a:lnTo>
                <a:lnTo>
                  <a:pt x="205" y="119"/>
                </a:lnTo>
                <a:lnTo>
                  <a:pt x="210" y="113"/>
                </a:lnTo>
                <a:lnTo>
                  <a:pt x="213" y="107"/>
                </a:lnTo>
                <a:lnTo>
                  <a:pt x="221" y="98"/>
                </a:lnTo>
                <a:lnTo>
                  <a:pt x="224" y="94"/>
                </a:lnTo>
                <a:lnTo>
                  <a:pt x="231" y="87"/>
                </a:lnTo>
                <a:lnTo>
                  <a:pt x="238" y="81"/>
                </a:lnTo>
                <a:lnTo>
                  <a:pt x="246" y="75"/>
                </a:lnTo>
                <a:lnTo>
                  <a:pt x="253" y="69"/>
                </a:lnTo>
                <a:lnTo>
                  <a:pt x="261" y="64"/>
                </a:lnTo>
                <a:lnTo>
                  <a:pt x="269" y="60"/>
                </a:lnTo>
                <a:lnTo>
                  <a:pt x="278" y="54"/>
                </a:lnTo>
                <a:lnTo>
                  <a:pt x="288" y="51"/>
                </a:lnTo>
                <a:lnTo>
                  <a:pt x="297" y="48"/>
                </a:lnTo>
                <a:lnTo>
                  <a:pt x="306" y="45"/>
                </a:lnTo>
                <a:lnTo>
                  <a:pt x="316" y="43"/>
                </a:lnTo>
                <a:lnTo>
                  <a:pt x="326" y="41"/>
                </a:lnTo>
                <a:lnTo>
                  <a:pt x="337" y="40"/>
                </a:lnTo>
                <a:lnTo>
                  <a:pt x="347" y="40"/>
                </a:lnTo>
                <a:lnTo>
                  <a:pt x="363" y="41"/>
                </a:lnTo>
                <a:lnTo>
                  <a:pt x="356" y="36"/>
                </a:lnTo>
                <a:lnTo>
                  <a:pt x="343" y="26"/>
                </a:lnTo>
                <a:lnTo>
                  <a:pt x="329" y="19"/>
                </a:lnTo>
                <a:lnTo>
                  <a:pt x="314" y="12"/>
                </a:lnTo>
                <a:lnTo>
                  <a:pt x="299" y="8"/>
                </a:lnTo>
                <a:lnTo>
                  <a:pt x="284" y="3"/>
                </a:lnTo>
                <a:lnTo>
                  <a:pt x="268" y="2"/>
                </a:lnTo>
                <a:lnTo>
                  <a:pt x="254" y="0"/>
                </a:lnTo>
                <a:lnTo>
                  <a:pt x="238" y="0"/>
                </a:lnTo>
                <a:lnTo>
                  <a:pt x="222" y="1"/>
                </a:lnTo>
                <a:lnTo>
                  <a:pt x="207" y="3"/>
                </a:lnTo>
                <a:lnTo>
                  <a:pt x="192" y="7"/>
                </a:lnTo>
                <a:lnTo>
                  <a:pt x="178" y="11"/>
                </a:lnTo>
                <a:lnTo>
                  <a:pt x="163" y="18"/>
                </a:lnTo>
                <a:lnTo>
                  <a:pt x="150" y="24"/>
                </a:lnTo>
                <a:lnTo>
                  <a:pt x="131" y="35"/>
                </a:lnTo>
                <a:lnTo>
                  <a:pt x="125" y="40"/>
                </a:lnTo>
                <a:lnTo>
                  <a:pt x="115" y="48"/>
                </a:lnTo>
                <a:lnTo>
                  <a:pt x="106" y="56"/>
                </a:lnTo>
                <a:lnTo>
                  <a:pt x="97" y="65"/>
                </a:lnTo>
                <a:lnTo>
                  <a:pt x="90" y="75"/>
                </a:lnTo>
                <a:lnTo>
                  <a:pt x="84" y="85"/>
                </a:lnTo>
                <a:lnTo>
                  <a:pt x="77" y="94"/>
                </a:lnTo>
                <a:lnTo>
                  <a:pt x="71" y="106"/>
                </a:lnTo>
                <a:lnTo>
                  <a:pt x="67" y="115"/>
                </a:lnTo>
                <a:lnTo>
                  <a:pt x="64" y="126"/>
                </a:lnTo>
                <a:lnTo>
                  <a:pt x="60" y="136"/>
                </a:lnTo>
                <a:lnTo>
                  <a:pt x="57" y="146"/>
                </a:lnTo>
                <a:lnTo>
                  <a:pt x="54" y="156"/>
                </a:lnTo>
                <a:lnTo>
                  <a:pt x="52" y="166"/>
                </a:lnTo>
                <a:lnTo>
                  <a:pt x="52" y="175"/>
                </a:lnTo>
                <a:lnTo>
                  <a:pt x="51" y="189"/>
                </a:lnTo>
                <a:lnTo>
                  <a:pt x="0" y="189"/>
                </a:lnTo>
                <a:lnTo>
                  <a:pt x="119" y="325"/>
                </a:lnTo>
                <a:lnTo>
                  <a:pt x="238" y="189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Freeform 18"/>
          <p:cNvSpPr>
            <a:spLocks/>
          </p:cNvSpPr>
          <p:nvPr/>
        </p:nvSpPr>
        <p:spPr bwMode="auto">
          <a:xfrm rot="10800000">
            <a:off x="5427663" y="3630613"/>
            <a:ext cx="577850" cy="517525"/>
          </a:xfrm>
          <a:custGeom>
            <a:avLst/>
            <a:gdLst>
              <a:gd name="T0" fmla="*/ 2147483647 w 364"/>
              <a:gd name="T1" fmla="*/ 2147483647 h 326"/>
              <a:gd name="T2" fmla="*/ 2147483647 w 364"/>
              <a:gd name="T3" fmla="*/ 2147483647 h 326"/>
              <a:gd name="T4" fmla="*/ 2147483647 w 364"/>
              <a:gd name="T5" fmla="*/ 2147483647 h 326"/>
              <a:gd name="T6" fmla="*/ 2147483647 w 364"/>
              <a:gd name="T7" fmla="*/ 2147483647 h 326"/>
              <a:gd name="T8" fmla="*/ 2147483647 w 364"/>
              <a:gd name="T9" fmla="*/ 2147483647 h 326"/>
              <a:gd name="T10" fmla="*/ 2147483647 w 364"/>
              <a:gd name="T11" fmla="*/ 2147483647 h 326"/>
              <a:gd name="T12" fmla="*/ 2147483647 w 364"/>
              <a:gd name="T13" fmla="*/ 2147483647 h 326"/>
              <a:gd name="T14" fmla="*/ 2147483647 w 364"/>
              <a:gd name="T15" fmla="*/ 2147483647 h 326"/>
              <a:gd name="T16" fmla="*/ 2147483647 w 364"/>
              <a:gd name="T17" fmla="*/ 2147483647 h 326"/>
              <a:gd name="T18" fmla="*/ 2147483647 w 364"/>
              <a:gd name="T19" fmla="*/ 2147483647 h 326"/>
              <a:gd name="T20" fmla="*/ 2147483647 w 364"/>
              <a:gd name="T21" fmla="*/ 2147483647 h 326"/>
              <a:gd name="T22" fmla="*/ 2147483647 w 364"/>
              <a:gd name="T23" fmla="*/ 2147483647 h 326"/>
              <a:gd name="T24" fmla="*/ 2147483647 w 364"/>
              <a:gd name="T25" fmla="*/ 2147483647 h 326"/>
              <a:gd name="T26" fmla="*/ 2147483647 w 364"/>
              <a:gd name="T27" fmla="*/ 2147483647 h 326"/>
              <a:gd name="T28" fmla="*/ 2147483647 w 364"/>
              <a:gd name="T29" fmla="*/ 2147483647 h 326"/>
              <a:gd name="T30" fmla="*/ 2147483647 w 364"/>
              <a:gd name="T31" fmla="*/ 2147483647 h 326"/>
              <a:gd name="T32" fmla="*/ 2147483647 w 364"/>
              <a:gd name="T33" fmla="*/ 2147483647 h 326"/>
              <a:gd name="T34" fmla="*/ 2147483647 w 364"/>
              <a:gd name="T35" fmla="*/ 2147483647 h 326"/>
              <a:gd name="T36" fmla="*/ 2147483647 w 364"/>
              <a:gd name="T37" fmla="*/ 2147483647 h 326"/>
              <a:gd name="T38" fmla="*/ 2147483647 w 364"/>
              <a:gd name="T39" fmla="*/ 2147483647 h 326"/>
              <a:gd name="T40" fmla="*/ 2147483647 w 364"/>
              <a:gd name="T41" fmla="*/ 0 h 326"/>
              <a:gd name="T42" fmla="*/ 2147483647 w 364"/>
              <a:gd name="T43" fmla="*/ 2147483647 h 326"/>
              <a:gd name="T44" fmla="*/ 2147483647 w 364"/>
              <a:gd name="T45" fmla="*/ 2147483647 h 326"/>
              <a:gd name="T46" fmla="*/ 2147483647 w 364"/>
              <a:gd name="T47" fmla="*/ 2147483647 h 326"/>
              <a:gd name="T48" fmla="*/ 2147483647 w 364"/>
              <a:gd name="T49" fmla="*/ 2147483647 h 326"/>
              <a:gd name="T50" fmla="*/ 2147483647 w 364"/>
              <a:gd name="T51" fmla="*/ 2147483647 h 326"/>
              <a:gd name="T52" fmla="*/ 2147483647 w 364"/>
              <a:gd name="T53" fmla="*/ 2147483647 h 326"/>
              <a:gd name="T54" fmla="*/ 2147483647 w 364"/>
              <a:gd name="T55" fmla="*/ 2147483647 h 326"/>
              <a:gd name="T56" fmla="*/ 2147483647 w 364"/>
              <a:gd name="T57" fmla="*/ 2147483647 h 326"/>
              <a:gd name="T58" fmla="*/ 2147483647 w 364"/>
              <a:gd name="T59" fmla="*/ 2147483647 h 326"/>
              <a:gd name="T60" fmla="*/ 2147483647 w 364"/>
              <a:gd name="T61" fmla="*/ 2147483647 h 326"/>
              <a:gd name="T62" fmla="*/ 2147483647 w 364"/>
              <a:gd name="T63" fmla="*/ 2147483647 h 326"/>
              <a:gd name="T64" fmla="*/ 2147483647 w 364"/>
              <a:gd name="T65" fmla="*/ 2147483647 h 326"/>
              <a:gd name="T66" fmla="*/ 2147483647 w 364"/>
              <a:gd name="T67" fmla="*/ 2147483647 h 32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4"/>
              <a:gd name="T103" fmla="*/ 0 h 326"/>
              <a:gd name="T104" fmla="*/ 364 w 364"/>
              <a:gd name="T105" fmla="*/ 326 h 32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4" h="326">
                <a:moveTo>
                  <a:pt x="238" y="189"/>
                </a:moveTo>
                <a:lnTo>
                  <a:pt x="187" y="189"/>
                </a:lnTo>
                <a:lnTo>
                  <a:pt x="187" y="186"/>
                </a:lnTo>
                <a:lnTo>
                  <a:pt x="187" y="181"/>
                </a:lnTo>
                <a:lnTo>
                  <a:pt x="187" y="175"/>
                </a:lnTo>
                <a:lnTo>
                  <a:pt x="188" y="170"/>
                </a:lnTo>
                <a:lnTo>
                  <a:pt x="189" y="164"/>
                </a:lnTo>
                <a:lnTo>
                  <a:pt x="190" y="159"/>
                </a:lnTo>
                <a:lnTo>
                  <a:pt x="191" y="154"/>
                </a:lnTo>
                <a:lnTo>
                  <a:pt x="192" y="148"/>
                </a:lnTo>
                <a:lnTo>
                  <a:pt x="195" y="142"/>
                </a:lnTo>
                <a:lnTo>
                  <a:pt x="196" y="137"/>
                </a:lnTo>
                <a:lnTo>
                  <a:pt x="200" y="132"/>
                </a:lnTo>
                <a:lnTo>
                  <a:pt x="202" y="125"/>
                </a:lnTo>
                <a:lnTo>
                  <a:pt x="205" y="119"/>
                </a:lnTo>
                <a:lnTo>
                  <a:pt x="210" y="113"/>
                </a:lnTo>
                <a:lnTo>
                  <a:pt x="213" y="107"/>
                </a:lnTo>
                <a:lnTo>
                  <a:pt x="221" y="98"/>
                </a:lnTo>
                <a:lnTo>
                  <a:pt x="224" y="94"/>
                </a:lnTo>
                <a:lnTo>
                  <a:pt x="231" y="87"/>
                </a:lnTo>
                <a:lnTo>
                  <a:pt x="238" y="81"/>
                </a:lnTo>
                <a:lnTo>
                  <a:pt x="246" y="75"/>
                </a:lnTo>
                <a:lnTo>
                  <a:pt x="253" y="69"/>
                </a:lnTo>
                <a:lnTo>
                  <a:pt x="261" y="64"/>
                </a:lnTo>
                <a:lnTo>
                  <a:pt x="269" y="60"/>
                </a:lnTo>
                <a:lnTo>
                  <a:pt x="278" y="54"/>
                </a:lnTo>
                <a:lnTo>
                  <a:pt x="288" y="51"/>
                </a:lnTo>
                <a:lnTo>
                  <a:pt x="297" y="48"/>
                </a:lnTo>
                <a:lnTo>
                  <a:pt x="306" y="45"/>
                </a:lnTo>
                <a:lnTo>
                  <a:pt x="316" y="43"/>
                </a:lnTo>
                <a:lnTo>
                  <a:pt x="326" y="41"/>
                </a:lnTo>
                <a:lnTo>
                  <a:pt x="337" y="40"/>
                </a:lnTo>
                <a:lnTo>
                  <a:pt x="347" y="40"/>
                </a:lnTo>
                <a:lnTo>
                  <a:pt x="363" y="41"/>
                </a:lnTo>
                <a:lnTo>
                  <a:pt x="356" y="36"/>
                </a:lnTo>
                <a:lnTo>
                  <a:pt x="343" y="26"/>
                </a:lnTo>
                <a:lnTo>
                  <a:pt x="329" y="19"/>
                </a:lnTo>
                <a:lnTo>
                  <a:pt x="314" y="12"/>
                </a:lnTo>
                <a:lnTo>
                  <a:pt x="299" y="8"/>
                </a:lnTo>
                <a:lnTo>
                  <a:pt x="284" y="3"/>
                </a:lnTo>
                <a:lnTo>
                  <a:pt x="268" y="2"/>
                </a:lnTo>
                <a:lnTo>
                  <a:pt x="254" y="0"/>
                </a:lnTo>
                <a:lnTo>
                  <a:pt x="238" y="0"/>
                </a:lnTo>
                <a:lnTo>
                  <a:pt x="222" y="1"/>
                </a:lnTo>
                <a:lnTo>
                  <a:pt x="207" y="3"/>
                </a:lnTo>
                <a:lnTo>
                  <a:pt x="192" y="7"/>
                </a:lnTo>
                <a:lnTo>
                  <a:pt x="178" y="11"/>
                </a:lnTo>
                <a:lnTo>
                  <a:pt x="163" y="18"/>
                </a:lnTo>
                <a:lnTo>
                  <a:pt x="150" y="24"/>
                </a:lnTo>
                <a:lnTo>
                  <a:pt x="131" y="35"/>
                </a:lnTo>
                <a:lnTo>
                  <a:pt x="125" y="40"/>
                </a:lnTo>
                <a:lnTo>
                  <a:pt x="115" y="48"/>
                </a:lnTo>
                <a:lnTo>
                  <a:pt x="106" y="56"/>
                </a:lnTo>
                <a:lnTo>
                  <a:pt x="97" y="65"/>
                </a:lnTo>
                <a:lnTo>
                  <a:pt x="90" y="75"/>
                </a:lnTo>
                <a:lnTo>
                  <a:pt x="84" y="85"/>
                </a:lnTo>
                <a:lnTo>
                  <a:pt x="77" y="94"/>
                </a:lnTo>
                <a:lnTo>
                  <a:pt x="71" y="106"/>
                </a:lnTo>
                <a:lnTo>
                  <a:pt x="67" y="115"/>
                </a:lnTo>
                <a:lnTo>
                  <a:pt x="64" y="126"/>
                </a:lnTo>
                <a:lnTo>
                  <a:pt x="60" y="136"/>
                </a:lnTo>
                <a:lnTo>
                  <a:pt x="57" y="146"/>
                </a:lnTo>
                <a:lnTo>
                  <a:pt x="54" y="156"/>
                </a:lnTo>
                <a:lnTo>
                  <a:pt x="52" y="166"/>
                </a:lnTo>
                <a:lnTo>
                  <a:pt x="52" y="175"/>
                </a:lnTo>
                <a:lnTo>
                  <a:pt x="51" y="189"/>
                </a:lnTo>
                <a:lnTo>
                  <a:pt x="0" y="189"/>
                </a:lnTo>
                <a:lnTo>
                  <a:pt x="119" y="325"/>
                </a:lnTo>
                <a:lnTo>
                  <a:pt x="238" y="189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527675" y="4779963"/>
            <a:ext cx="3616325" cy="1963737"/>
            <a:chOff x="3076" y="2931"/>
            <a:chExt cx="2278" cy="1237"/>
          </a:xfrm>
        </p:grpSpPr>
        <p:sp>
          <p:nvSpPr>
            <p:cNvPr id="17430" name="Rectangle 20"/>
            <p:cNvSpPr>
              <a:spLocks noChangeArrowheads="1"/>
            </p:cNvSpPr>
            <p:nvPr/>
          </p:nvSpPr>
          <p:spPr bwMode="auto">
            <a:xfrm>
              <a:off x="3102" y="2931"/>
              <a:ext cx="2252" cy="123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431" name="Picture 2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34" y="2975"/>
              <a:ext cx="1180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2" name="Rectangle 22"/>
            <p:cNvSpPr>
              <a:spLocks noChangeArrowheads="1"/>
            </p:cNvSpPr>
            <p:nvPr/>
          </p:nvSpPr>
          <p:spPr bwMode="auto">
            <a:xfrm>
              <a:off x="3076" y="3758"/>
              <a:ext cx="109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200"/>
                <a:t>Planetary energetics</a:t>
              </a:r>
            </a:p>
            <a:p>
              <a:r>
                <a:rPr lang="en-US" sz="1200"/>
                <a:t>Planetary ecology</a:t>
              </a:r>
            </a:p>
            <a:p>
              <a:r>
                <a:rPr lang="en-US" sz="1200"/>
                <a:t>Planetary metabolism </a:t>
              </a:r>
            </a:p>
          </p:txBody>
        </p:sp>
        <p:pic>
          <p:nvPicPr>
            <p:cNvPr id="17433" name="Picture 2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17" y="2982"/>
              <a:ext cx="806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24" name="Text Box 24"/>
          <p:cNvSpPr txBox="1">
            <a:spLocks noChangeArrowheads="1"/>
          </p:cNvSpPr>
          <p:nvPr/>
        </p:nvSpPr>
        <p:spPr bwMode="auto">
          <a:xfrm>
            <a:off x="2627313" y="30163"/>
            <a:ext cx="5191125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/>
              <a:t>Integrate ecological studies with earth system models</a:t>
            </a:r>
          </a:p>
        </p:txBody>
      </p:sp>
      <p:sp>
        <p:nvSpPr>
          <p:cNvPr id="17425" name="Text Box 25"/>
          <p:cNvSpPr txBox="1">
            <a:spLocks noChangeArrowheads="1"/>
          </p:cNvSpPr>
          <p:nvPr/>
        </p:nvSpPr>
        <p:spPr bwMode="auto">
          <a:xfrm>
            <a:off x="517525" y="6310313"/>
            <a:ext cx="43894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Test model-generated hypotheses of earth system functioning with observations</a:t>
            </a:r>
          </a:p>
        </p:txBody>
      </p:sp>
      <p:sp>
        <p:nvSpPr>
          <p:cNvPr id="17426" name="Text Box 33"/>
          <p:cNvSpPr txBox="1">
            <a:spLocks noChangeArrowheads="1"/>
          </p:cNvSpPr>
          <p:nvPr/>
        </p:nvSpPr>
        <p:spPr bwMode="auto">
          <a:xfrm>
            <a:off x="0" y="0"/>
            <a:ext cx="10486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2. Models</a:t>
            </a:r>
          </a:p>
        </p:txBody>
      </p:sp>
      <p:pic>
        <p:nvPicPr>
          <p:cNvPr id="17427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0838" y="4756150"/>
            <a:ext cx="1289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8" name="Text Box 15"/>
          <p:cNvSpPr txBox="1">
            <a:spLocks noChangeArrowheads="1"/>
          </p:cNvSpPr>
          <p:nvPr/>
        </p:nvSpPr>
        <p:spPr bwMode="auto">
          <a:xfrm>
            <a:off x="4202113" y="5130800"/>
            <a:ext cx="9794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CO</a:t>
            </a:r>
            <a:r>
              <a:rPr lang="en-US" sz="1000" baseline="-25000"/>
              <a:t>2</a:t>
            </a:r>
            <a:r>
              <a:rPr lang="en-US" sz="1000"/>
              <a:t> × N enrichment, Cedar Creek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3B9FC-2F86-4307-809C-35AA55883C14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nan\Documents\seminars\CU Astrobiology\allpfts_2005_1850.bmp"/>
          <p:cNvPicPr>
            <a:picLocks noChangeAspect="1" noChangeArrowheads="1"/>
          </p:cNvPicPr>
          <p:nvPr/>
        </p:nvPicPr>
        <p:blipFill>
          <a:blip r:embed="rId2" cstate="print"/>
          <a:srcRect l="51208" t="1943" r="2000" b="51981"/>
          <a:stretch>
            <a:fillRect/>
          </a:stretch>
        </p:blipFill>
        <p:spPr bwMode="auto">
          <a:xfrm>
            <a:off x="4589166" y="1207518"/>
            <a:ext cx="4480560" cy="2941271"/>
          </a:xfrm>
          <a:prstGeom prst="rect">
            <a:avLst/>
          </a:prstGeom>
          <a:noFill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50070" y="925527"/>
            <a:ext cx="1057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Crop PFT</a:t>
            </a:r>
          </a:p>
        </p:txBody>
      </p:sp>
      <p:sp>
        <p:nvSpPr>
          <p:cNvPr id="37898" name="Text Box 24"/>
          <p:cNvSpPr txBox="1">
            <a:spLocks noChangeArrowheads="1"/>
          </p:cNvSpPr>
          <p:nvPr/>
        </p:nvSpPr>
        <p:spPr bwMode="auto">
          <a:xfrm>
            <a:off x="2112257" y="42863"/>
            <a:ext cx="5581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Historical land cover change, 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1850 to 2005</a:t>
            </a:r>
            <a:endParaRPr lang="en-US" sz="2400" b="1" baseline="-25000" dirty="0">
              <a:solidFill>
                <a:srgbClr val="000000"/>
              </a:solidFill>
            </a:endParaRPr>
          </a:p>
        </p:txBody>
      </p:sp>
      <p:sp>
        <p:nvSpPr>
          <p:cNvPr id="37899" name="TextBox 11"/>
          <p:cNvSpPr txBox="1">
            <a:spLocks noChangeArrowheads="1"/>
          </p:cNvSpPr>
          <p:nvPr/>
        </p:nvSpPr>
        <p:spPr bwMode="auto">
          <a:xfrm>
            <a:off x="258763" y="4105275"/>
            <a:ext cx="26901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dirty="0" smtClean="0">
                <a:solidFill>
                  <a:srgbClr val="000000"/>
                </a:solidFill>
              </a:rPr>
              <a:t>Lawrence et al. (2011) J. Climate, in prep.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615DD-68A7-4DED-9699-D85152A3AD66}" type="slidenum">
              <a:rPr lang="en-US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2" descr="C:\Users\bonan\Documents\seminars\CU Astrobiology\allpfts_2005_1850.bmp"/>
          <p:cNvPicPr>
            <a:picLocks noChangeAspect="1" noChangeArrowheads="1"/>
          </p:cNvPicPr>
          <p:nvPr/>
        </p:nvPicPr>
        <p:blipFill>
          <a:blip r:embed="rId2" cstate="print"/>
          <a:srcRect l="969" t="2208" r="52390" b="52396"/>
          <a:stretch>
            <a:fillRect/>
          </a:stretch>
        </p:blipFill>
        <p:spPr bwMode="auto">
          <a:xfrm>
            <a:off x="155282" y="1190284"/>
            <a:ext cx="4480560" cy="2907292"/>
          </a:xfrm>
          <a:prstGeom prst="rect">
            <a:avLst/>
          </a:prstGeom>
          <a:noFill/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855565" y="936628"/>
            <a:ext cx="1181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Tree PFTs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0" y="0"/>
            <a:ext cx="121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</a:rPr>
              <a:t>. </a:t>
            </a:r>
            <a:r>
              <a:rPr lang="en-US" sz="1400" b="1" dirty="0">
                <a:solidFill>
                  <a:srgbClr val="000000"/>
                </a:solidFill>
              </a:rPr>
              <a:t>Land 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525" y="468630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Prevailing paradigm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Anthropogenic land cover change cools mid-latitude climate, primarily from increased surface albedo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Land use carbon emissions warms climate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0493" y="5970050"/>
            <a:ext cx="5052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How does this understanding depend on hydrology?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onan\Documents\seminars\CU Astrobiology\crops_2100_2005.bmp"/>
          <p:cNvPicPr>
            <a:picLocks noChangeAspect="1" noChangeArrowheads="1"/>
          </p:cNvPicPr>
          <p:nvPr/>
        </p:nvPicPr>
        <p:blipFill>
          <a:blip r:embed="rId2" cstate="print"/>
          <a:srcRect l="1170" t="2283" r="1849" b="9981"/>
          <a:stretch>
            <a:fillRect/>
          </a:stretch>
        </p:blipFill>
        <p:spPr bwMode="auto">
          <a:xfrm>
            <a:off x="14" y="992029"/>
            <a:ext cx="9144000" cy="5514856"/>
          </a:xfrm>
          <a:prstGeom prst="rect">
            <a:avLst/>
          </a:prstGeom>
          <a:noFill/>
        </p:spPr>
      </p:pic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5443538" y="740617"/>
            <a:ext cx="2970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MINICAM (RCP 4.5 W m</a:t>
            </a:r>
            <a:r>
              <a:rPr lang="en-US" b="1" baseline="30000" dirty="0"/>
              <a:t>-2</a:t>
            </a:r>
            <a:r>
              <a:rPr lang="en-US" b="1" dirty="0"/>
              <a:t>)</a:t>
            </a:r>
          </a:p>
        </p:txBody>
      </p:sp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5463726" y="3785738"/>
            <a:ext cx="3016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MESSAGE (RCP 8.5 W m</a:t>
            </a:r>
            <a:r>
              <a:rPr lang="en-US" b="1" baseline="30000" dirty="0"/>
              <a:t>-2</a:t>
            </a:r>
            <a:r>
              <a:rPr lang="en-US" b="1" dirty="0"/>
              <a:t>) </a:t>
            </a:r>
          </a:p>
        </p:txBody>
      </p:sp>
      <p:sp>
        <p:nvSpPr>
          <p:cNvPr id="39943" name="TextBox 2"/>
          <p:cNvSpPr txBox="1">
            <a:spLocks noChangeArrowheads="1"/>
          </p:cNvSpPr>
          <p:nvPr/>
        </p:nvSpPr>
        <p:spPr bwMode="auto">
          <a:xfrm>
            <a:off x="848524" y="728186"/>
            <a:ext cx="2884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IMAGE (RCP 2.6 W m</a:t>
            </a:r>
            <a:r>
              <a:rPr lang="en-US" b="1" baseline="30000" dirty="0"/>
              <a:t>-2</a:t>
            </a:r>
            <a:r>
              <a:rPr lang="en-US" b="1" dirty="0"/>
              <a:t>)</a:t>
            </a:r>
          </a:p>
        </p:txBody>
      </p:sp>
      <p:sp>
        <p:nvSpPr>
          <p:cNvPr id="39944" name="TextBox 2"/>
          <p:cNvSpPr txBox="1">
            <a:spLocks noChangeArrowheads="1"/>
          </p:cNvSpPr>
          <p:nvPr/>
        </p:nvSpPr>
        <p:spPr bwMode="auto">
          <a:xfrm>
            <a:off x="1117976" y="3788766"/>
            <a:ext cx="2536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AIM (RCP 6.0 W m</a:t>
            </a:r>
            <a:r>
              <a:rPr lang="en-US" b="1" baseline="30000" dirty="0"/>
              <a:t>-2</a:t>
            </a:r>
            <a:r>
              <a:rPr lang="en-US" b="1" dirty="0"/>
              <a:t>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76DD1-0CCB-496E-BF58-4FAA4DF8C74A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9949" name="Text Box 24"/>
          <p:cNvSpPr txBox="1">
            <a:spLocks noChangeArrowheads="1"/>
          </p:cNvSpPr>
          <p:nvPr/>
        </p:nvSpPr>
        <p:spPr bwMode="auto">
          <a:xfrm>
            <a:off x="2104280" y="38100"/>
            <a:ext cx="55816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400" b="1" dirty="0"/>
              <a:t>Future land cover change, 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2400" b="1" dirty="0"/>
              <a:t>2005 to 2100</a:t>
            </a:r>
            <a:endParaRPr lang="en-US" sz="2400" b="1" baseline="-25000" dirty="0"/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0" y="0"/>
            <a:ext cx="121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3</a:t>
            </a:r>
            <a:r>
              <a:rPr lang="en-US" sz="1400" b="1" dirty="0" smtClean="0"/>
              <a:t>. </a:t>
            </a:r>
            <a:r>
              <a:rPr lang="en-US" sz="1400" b="1" dirty="0"/>
              <a:t>Land use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611779"/>
            <a:ext cx="26901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dirty="0" smtClean="0">
                <a:solidFill>
                  <a:srgbClr val="000000"/>
                </a:solidFill>
              </a:rPr>
              <a:t>Lawrence et al. (2011) J. Climate, in prep.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4"/>
          <p:cNvSpPr txBox="1">
            <a:spLocks noChangeArrowheads="1"/>
          </p:cNvSpPr>
          <p:nvPr/>
        </p:nvSpPr>
        <p:spPr bwMode="auto">
          <a:xfrm>
            <a:off x="2173288" y="38100"/>
            <a:ext cx="55816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400" b="1"/>
              <a:t>Future land cover change, 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2400" b="1"/>
              <a:t>2005 to 2100</a:t>
            </a:r>
            <a:endParaRPr lang="en-US" sz="2400" b="1" baseline="-2500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EE3B4-4B58-46A1-B6F8-5035FB4ADBE7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3074" name="Picture 2" descr="C:\Users\bonan\Documents\seminars\CU Astrobiology\trees_2100_2005.bmp"/>
          <p:cNvPicPr>
            <a:picLocks noChangeAspect="1" noChangeArrowheads="1"/>
          </p:cNvPicPr>
          <p:nvPr/>
        </p:nvPicPr>
        <p:blipFill>
          <a:blip r:embed="rId2" cstate="print"/>
          <a:srcRect l="868" t="2057" r="1623" b="9981"/>
          <a:stretch>
            <a:fillRect/>
          </a:stretch>
        </p:blipFill>
        <p:spPr bwMode="auto">
          <a:xfrm>
            <a:off x="0" y="992044"/>
            <a:ext cx="9144000" cy="5499148"/>
          </a:xfrm>
          <a:prstGeom prst="rect">
            <a:avLst/>
          </a:prstGeom>
          <a:noFill/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443538" y="740617"/>
            <a:ext cx="2970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MINICAM (RCP 4.5 W m</a:t>
            </a:r>
            <a:r>
              <a:rPr lang="en-US" b="1" baseline="30000" dirty="0"/>
              <a:t>-2</a:t>
            </a:r>
            <a:r>
              <a:rPr lang="en-US" b="1" dirty="0"/>
              <a:t>)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5463726" y="3785738"/>
            <a:ext cx="3016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MESSAGE (RCP 8.5 W m</a:t>
            </a:r>
            <a:r>
              <a:rPr lang="en-US" b="1" baseline="30000" dirty="0"/>
              <a:t>-2</a:t>
            </a:r>
            <a:r>
              <a:rPr lang="en-US" b="1" dirty="0"/>
              <a:t>) 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848524" y="728186"/>
            <a:ext cx="2884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IMAGE (RCP 2.6 W m</a:t>
            </a:r>
            <a:r>
              <a:rPr lang="en-US" b="1" baseline="30000" dirty="0"/>
              <a:t>-2</a:t>
            </a:r>
            <a:r>
              <a:rPr lang="en-US" b="1" dirty="0"/>
              <a:t>)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117976" y="3788766"/>
            <a:ext cx="2536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AIM (RCP 6.0 W m</a:t>
            </a:r>
            <a:r>
              <a:rPr lang="en-US" b="1" baseline="30000" dirty="0"/>
              <a:t>-2</a:t>
            </a:r>
            <a:r>
              <a:rPr lang="en-US" b="1" dirty="0"/>
              <a:t>)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0" y="0"/>
            <a:ext cx="121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3</a:t>
            </a:r>
            <a:r>
              <a:rPr lang="en-US" sz="1400" b="1" dirty="0" smtClean="0"/>
              <a:t>. </a:t>
            </a:r>
            <a:r>
              <a:rPr lang="en-US" sz="1400" b="1" dirty="0"/>
              <a:t>Land use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611779"/>
            <a:ext cx="26901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dirty="0" smtClean="0">
                <a:solidFill>
                  <a:srgbClr val="000000"/>
                </a:solidFill>
              </a:rPr>
              <a:t>Lawrence et al. (2011) J. Climate, in prep.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5905</TotalTime>
  <Words>1573</Words>
  <Application>Microsoft Office PowerPoint</Application>
  <PresentationFormat>On-screen Show (4:3)</PresentationFormat>
  <Paragraphs>289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Default Design</vt:lpstr>
      <vt:lpstr>1_Custom Design</vt:lpstr>
      <vt:lpstr>1_Default Design</vt:lpstr>
      <vt:lpstr>Custom Design</vt:lpstr>
      <vt:lpstr>2_Default Design</vt:lpstr>
      <vt:lpstr>5_Default Design</vt:lpstr>
      <vt:lpstr>6_Default Design</vt:lpstr>
      <vt:lpstr>8_Default Design</vt:lpstr>
      <vt:lpstr>11_Default Design</vt:lpstr>
      <vt:lpstr>13_Default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Bonan</dc:creator>
  <cp:lastModifiedBy>bonan</cp:lastModifiedBy>
  <cp:revision>951</cp:revision>
  <cp:lastPrinted>1601-01-01T00:00:00Z</cp:lastPrinted>
  <dcterms:created xsi:type="dcterms:W3CDTF">1601-01-01T00:00:00Z</dcterms:created>
  <dcterms:modified xsi:type="dcterms:W3CDTF">2011-03-01T16:24:48Z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